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22C5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1152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22C5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1152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5081" y="6308597"/>
            <a:ext cx="8595995" cy="0"/>
          </a:xfrm>
          <a:custGeom>
            <a:avLst/>
            <a:gdLst/>
            <a:ahLst/>
            <a:cxnLst/>
            <a:rect l="l" t="t" r="r" b="b"/>
            <a:pathLst>
              <a:path w="8595995" h="0">
                <a:moveTo>
                  <a:pt x="8595614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56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74320" y="917447"/>
            <a:ext cx="8595995" cy="0"/>
          </a:xfrm>
          <a:custGeom>
            <a:avLst/>
            <a:gdLst/>
            <a:ahLst/>
            <a:cxnLst/>
            <a:rect l="l" t="t" r="r" b="b"/>
            <a:pathLst>
              <a:path w="8595995" h="0">
                <a:moveTo>
                  <a:pt x="0" y="0"/>
                </a:moveTo>
                <a:lnTo>
                  <a:pt x="8595614" y="0"/>
                </a:lnTo>
              </a:path>
            </a:pathLst>
          </a:custGeom>
          <a:ln w="12192">
            <a:solidFill>
              <a:srgbClr val="52555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" y="6471541"/>
            <a:ext cx="129082" cy="12341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418" y="6471539"/>
            <a:ext cx="67973" cy="12341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279" y="6471635"/>
            <a:ext cx="211399" cy="1257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0215" y="6469076"/>
            <a:ext cx="145288" cy="12772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8390" y="6469078"/>
            <a:ext cx="169621" cy="12772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2900" y="5591555"/>
            <a:ext cx="626363" cy="2758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07008" y="5593079"/>
            <a:ext cx="754379" cy="272796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89660" y="5553455"/>
            <a:ext cx="0" cy="344805"/>
          </a:xfrm>
          <a:custGeom>
            <a:avLst/>
            <a:gdLst/>
            <a:ahLst/>
            <a:cxnLst/>
            <a:rect l="l" t="t" r="r" b="b"/>
            <a:pathLst>
              <a:path w="0" h="344804">
                <a:moveTo>
                  <a:pt x="0" y="0"/>
                </a:moveTo>
                <a:lnTo>
                  <a:pt x="0" y="344220"/>
                </a:lnTo>
              </a:path>
            </a:pathLst>
          </a:custGeom>
          <a:ln w="9144">
            <a:solidFill>
              <a:srgbClr val="EDED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22C5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1152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9888" y="3317747"/>
            <a:ext cx="196596" cy="1981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716" y="3348228"/>
            <a:ext cx="137159" cy="1386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7927" y="3368040"/>
            <a:ext cx="100584" cy="990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22C5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1152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1152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5081" y="6308597"/>
            <a:ext cx="8595995" cy="0"/>
          </a:xfrm>
          <a:custGeom>
            <a:avLst/>
            <a:gdLst/>
            <a:ahLst/>
            <a:cxnLst/>
            <a:rect l="l" t="t" r="r" b="b"/>
            <a:pathLst>
              <a:path w="8595995" h="0">
                <a:moveTo>
                  <a:pt x="8595614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56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74320" y="917447"/>
            <a:ext cx="8595995" cy="0"/>
          </a:xfrm>
          <a:custGeom>
            <a:avLst/>
            <a:gdLst/>
            <a:ahLst/>
            <a:cxnLst/>
            <a:rect l="l" t="t" r="r" b="b"/>
            <a:pathLst>
              <a:path w="8595995" h="0">
                <a:moveTo>
                  <a:pt x="0" y="0"/>
                </a:moveTo>
                <a:lnTo>
                  <a:pt x="8595614" y="0"/>
                </a:lnTo>
              </a:path>
            </a:pathLst>
          </a:custGeom>
          <a:ln w="12192">
            <a:solidFill>
              <a:srgbClr val="52555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320" y="6471541"/>
            <a:ext cx="129082" cy="12341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4418" y="6471539"/>
            <a:ext cx="67973" cy="12341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5279" y="6471635"/>
            <a:ext cx="211399" cy="1257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80215" y="6469076"/>
            <a:ext cx="145288" cy="12772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28390" y="6469078"/>
            <a:ext cx="169621" cy="1277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924" y="114680"/>
            <a:ext cx="8354644" cy="774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22C5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1234" y="2678366"/>
            <a:ext cx="6650990" cy="2430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30360" y="6474646"/>
            <a:ext cx="189865" cy="126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01152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8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9.png"/><Relationship Id="rId5" Type="http://schemas.openxmlformats.org/officeDocument/2006/relationships/image" Target="../media/image4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32248" cy="68579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304288" y="0"/>
              <a:ext cx="6840220" cy="6858000"/>
            </a:xfrm>
            <a:custGeom>
              <a:avLst/>
              <a:gdLst/>
              <a:ahLst/>
              <a:cxnLst/>
              <a:rect l="l" t="t" r="r" b="b"/>
              <a:pathLst>
                <a:path w="6840220" h="6858000">
                  <a:moveTo>
                    <a:pt x="6839711" y="0"/>
                  </a:moveTo>
                  <a:lnTo>
                    <a:pt x="0" y="0"/>
                  </a:lnTo>
                  <a:lnTo>
                    <a:pt x="1911095" y="3309366"/>
                  </a:lnTo>
                  <a:lnTo>
                    <a:pt x="1931639" y="3355535"/>
                  </a:lnTo>
                  <a:lnTo>
                    <a:pt x="1941911" y="3404215"/>
                  </a:lnTo>
                  <a:lnTo>
                    <a:pt x="1941911" y="3453713"/>
                  </a:lnTo>
                  <a:lnTo>
                    <a:pt x="1931639" y="3502332"/>
                  </a:lnTo>
                  <a:lnTo>
                    <a:pt x="1911095" y="3548379"/>
                  </a:lnTo>
                  <a:lnTo>
                    <a:pt x="0" y="6858000"/>
                  </a:lnTo>
                  <a:lnTo>
                    <a:pt x="5095875" y="6858000"/>
                  </a:lnTo>
                  <a:lnTo>
                    <a:pt x="5095875" y="6586778"/>
                  </a:lnTo>
                  <a:lnTo>
                    <a:pt x="6839711" y="6586778"/>
                  </a:lnTo>
                  <a:lnTo>
                    <a:pt x="68397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23" y="2124455"/>
              <a:ext cx="722630" cy="2609215"/>
            </a:xfrm>
            <a:custGeom>
              <a:avLst/>
              <a:gdLst/>
              <a:ahLst/>
              <a:cxnLst/>
              <a:rect l="l" t="t" r="r" b="b"/>
              <a:pathLst>
                <a:path w="722630" h="2609215">
                  <a:moveTo>
                    <a:pt x="0" y="0"/>
                  </a:moveTo>
                  <a:lnTo>
                    <a:pt x="0" y="2609088"/>
                  </a:lnTo>
                  <a:lnTo>
                    <a:pt x="695883" y="1403223"/>
                  </a:lnTo>
                  <a:lnTo>
                    <a:pt x="715750" y="1355292"/>
                  </a:lnTo>
                  <a:lnTo>
                    <a:pt x="722372" y="1304575"/>
                  </a:lnTo>
                  <a:lnTo>
                    <a:pt x="715750" y="1253811"/>
                  </a:lnTo>
                  <a:lnTo>
                    <a:pt x="695883" y="1205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2C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2716" y="377152"/>
              <a:ext cx="185445" cy="17713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3285" y="377150"/>
              <a:ext cx="97654" cy="17713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828751" y="377150"/>
              <a:ext cx="304165" cy="180975"/>
            </a:xfrm>
            <a:custGeom>
              <a:avLst/>
              <a:gdLst/>
              <a:ahLst/>
              <a:cxnLst/>
              <a:rect l="l" t="t" r="r" b="b"/>
              <a:pathLst>
                <a:path w="304165" h="180975">
                  <a:moveTo>
                    <a:pt x="90960" y="38775"/>
                  </a:moveTo>
                  <a:lnTo>
                    <a:pt x="49274" y="38775"/>
                  </a:lnTo>
                  <a:lnTo>
                    <a:pt x="68957" y="68876"/>
                  </a:lnTo>
                  <a:lnTo>
                    <a:pt x="97206" y="111701"/>
                  </a:lnTo>
                  <a:lnTo>
                    <a:pt x="124111" y="153533"/>
                  </a:lnTo>
                  <a:lnTo>
                    <a:pt x="139765" y="180656"/>
                  </a:lnTo>
                  <a:lnTo>
                    <a:pt x="146033" y="180656"/>
                  </a:lnTo>
                  <a:lnTo>
                    <a:pt x="158783" y="157622"/>
                  </a:lnTo>
                  <a:lnTo>
                    <a:pt x="172090" y="136599"/>
                  </a:lnTo>
                  <a:lnTo>
                    <a:pt x="153197" y="136599"/>
                  </a:lnTo>
                  <a:lnTo>
                    <a:pt x="138375" y="113147"/>
                  </a:lnTo>
                  <a:lnTo>
                    <a:pt x="116581" y="79204"/>
                  </a:lnTo>
                  <a:lnTo>
                    <a:pt x="91594" y="39808"/>
                  </a:lnTo>
                  <a:lnTo>
                    <a:pt x="90960" y="38775"/>
                  </a:lnTo>
                  <a:close/>
                </a:path>
                <a:path w="304165" h="180975">
                  <a:moveTo>
                    <a:pt x="895" y="0"/>
                  </a:moveTo>
                  <a:lnTo>
                    <a:pt x="0" y="880"/>
                  </a:lnTo>
                  <a:lnTo>
                    <a:pt x="0" y="7924"/>
                  </a:lnTo>
                  <a:lnTo>
                    <a:pt x="895" y="8804"/>
                  </a:lnTo>
                  <a:lnTo>
                    <a:pt x="9745" y="8983"/>
                  </a:lnTo>
                  <a:lnTo>
                    <a:pt x="18622" y="9684"/>
                  </a:lnTo>
                  <a:lnTo>
                    <a:pt x="17828" y="9684"/>
                  </a:lnTo>
                  <a:lnTo>
                    <a:pt x="23070" y="10666"/>
                  </a:lnTo>
                  <a:lnTo>
                    <a:pt x="26875" y="12338"/>
                  </a:lnTo>
                  <a:lnTo>
                    <a:pt x="31295" y="68295"/>
                  </a:lnTo>
                  <a:lnTo>
                    <a:pt x="31184" y="120624"/>
                  </a:lnTo>
                  <a:lnTo>
                    <a:pt x="28711" y="162072"/>
                  </a:lnTo>
                  <a:lnTo>
                    <a:pt x="896" y="168318"/>
                  </a:lnTo>
                  <a:lnTo>
                    <a:pt x="0" y="169199"/>
                  </a:lnTo>
                  <a:lnTo>
                    <a:pt x="0" y="176254"/>
                  </a:lnTo>
                  <a:lnTo>
                    <a:pt x="896" y="177135"/>
                  </a:lnTo>
                  <a:lnTo>
                    <a:pt x="21056" y="175924"/>
                  </a:lnTo>
                  <a:lnTo>
                    <a:pt x="31134" y="175525"/>
                  </a:lnTo>
                  <a:lnTo>
                    <a:pt x="41216" y="175374"/>
                  </a:lnTo>
                  <a:lnTo>
                    <a:pt x="78837" y="175374"/>
                  </a:lnTo>
                  <a:lnTo>
                    <a:pt x="78837" y="169199"/>
                  </a:lnTo>
                  <a:lnTo>
                    <a:pt x="77046" y="168318"/>
                  </a:lnTo>
                  <a:lnTo>
                    <a:pt x="66301" y="168318"/>
                  </a:lnTo>
                  <a:lnTo>
                    <a:pt x="56438" y="166557"/>
                  </a:lnTo>
                  <a:lnTo>
                    <a:pt x="48489" y="120624"/>
                  </a:lnTo>
                  <a:lnTo>
                    <a:pt x="48379" y="38775"/>
                  </a:lnTo>
                  <a:lnTo>
                    <a:pt x="90960" y="38775"/>
                  </a:lnTo>
                  <a:lnTo>
                    <a:pt x="67735" y="880"/>
                  </a:lnTo>
                  <a:lnTo>
                    <a:pt x="39424" y="880"/>
                  </a:lnTo>
                  <a:lnTo>
                    <a:pt x="29749" y="742"/>
                  </a:lnTo>
                  <a:lnTo>
                    <a:pt x="12081" y="137"/>
                  </a:lnTo>
                  <a:lnTo>
                    <a:pt x="895" y="0"/>
                  </a:lnTo>
                  <a:close/>
                </a:path>
                <a:path w="304165" h="180975">
                  <a:moveTo>
                    <a:pt x="78837" y="175374"/>
                  </a:moveTo>
                  <a:lnTo>
                    <a:pt x="41216" y="175374"/>
                  </a:lnTo>
                  <a:lnTo>
                    <a:pt x="50088" y="175525"/>
                  </a:lnTo>
                  <a:lnTo>
                    <a:pt x="59131" y="175924"/>
                  </a:lnTo>
                  <a:lnTo>
                    <a:pt x="68174" y="176488"/>
                  </a:lnTo>
                  <a:lnTo>
                    <a:pt x="77046" y="177135"/>
                  </a:lnTo>
                  <a:lnTo>
                    <a:pt x="78837" y="176254"/>
                  </a:lnTo>
                  <a:lnTo>
                    <a:pt x="78837" y="175374"/>
                  </a:lnTo>
                  <a:close/>
                </a:path>
                <a:path w="304165" h="180975">
                  <a:moveTo>
                    <a:pt x="302811" y="168318"/>
                  </a:moveTo>
                  <a:lnTo>
                    <a:pt x="206949" y="168318"/>
                  </a:lnTo>
                  <a:lnTo>
                    <a:pt x="206053" y="169199"/>
                  </a:lnTo>
                  <a:lnTo>
                    <a:pt x="206053" y="176254"/>
                  </a:lnTo>
                  <a:lnTo>
                    <a:pt x="206949" y="177135"/>
                  </a:lnTo>
                  <a:lnTo>
                    <a:pt x="231026" y="175924"/>
                  </a:lnTo>
                  <a:lnTo>
                    <a:pt x="242854" y="175525"/>
                  </a:lnTo>
                  <a:lnTo>
                    <a:pt x="254432" y="175374"/>
                  </a:lnTo>
                  <a:lnTo>
                    <a:pt x="303707" y="175374"/>
                  </a:lnTo>
                  <a:lnTo>
                    <a:pt x="303707" y="169199"/>
                  </a:lnTo>
                  <a:lnTo>
                    <a:pt x="302811" y="168318"/>
                  </a:lnTo>
                  <a:close/>
                </a:path>
                <a:path w="304165" h="180975">
                  <a:moveTo>
                    <a:pt x="303707" y="175374"/>
                  </a:moveTo>
                  <a:lnTo>
                    <a:pt x="254432" y="175374"/>
                  </a:lnTo>
                  <a:lnTo>
                    <a:pt x="266523" y="175525"/>
                  </a:lnTo>
                  <a:lnTo>
                    <a:pt x="278617" y="175924"/>
                  </a:lnTo>
                  <a:lnTo>
                    <a:pt x="302811" y="177135"/>
                  </a:lnTo>
                  <a:lnTo>
                    <a:pt x="303707" y="176254"/>
                  </a:lnTo>
                  <a:lnTo>
                    <a:pt x="303707" y="175374"/>
                  </a:lnTo>
                  <a:close/>
                </a:path>
                <a:path w="304165" h="180975">
                  <a:moveTo>
                    <a:pt x="273536" y="38775"/>
                  </a:moveTo>
                  <a:lnTo>
                    <a:pt x="236510" y="38775"/>
                  </a:lnTo>
                  <a:lnTo>
                    <a:pt x="236401" y="120624"/>
                  </a:lnTo>
                  <a:lnTo>
                    <a:pt x="236285" y="136599"/>
                  </a:lnTo>
                  <a:lnTo>
                    <a:pt x="235642" y="153533"/>
                  </a:lnTo>
                  <a:lnTo>
                    <a:pt x="235615" y="154224"/>
                  </a:lnTo>
                  <a:lnTo>
                    <a:pt x="234244" y="162072"/>
                  </a:lnTo>
                  <a:lnTo>
                    <a:pt x="232034" y="164797"/>
                  </a:lnTo>
                  <a:lnTo>
                    <a:pt x="229347" y="166558"/>
                  </a:lnTo>
                  <a:lnTo>
                    <a:pt x="219497" y="168318"/>
                  </a:lnTo>
                  <a:lnTo>
                    <a:pt x="290263" y="168318"/>
                  </a:lnTo>
                  <a:lnTo>
                    <a:pt x="273358" y="120624"/>
                  </a:lnTo>
                  <a:lnTo>
                    <a:pt x="273291" y="68295"/>
                  </a:lnTo>
                  <a:lnTo>
                    <a:pt x="273444" y="41211"/>
                  </a:lnTo>
                  <a:lnTo>
                    <a:pt x="273536" y="38775"/>
                  </a:lnTo>
                  <a:close/>
                </a:path>
                <a:path w="304165" h="180975">
                  <a:moveTo>
                    <a:pt x="240092" y="0"/>
                  </a:moveTo>
                  <a:lnTo>
                    <a:pt x="218956" y="34228"/>
                  </a:lnTo>
                  <a:lnTo>
                    <a:pt x="197316" y="68295"/>
                  </a:lnTo>
                  <a:lnTo>
                    <a:pt x="153197" y="136599"/>
                  </a:lnTo>
                  <a:lnTo>
                    <a:pt x="172090" y="136599"/>
                  </a:lnTo>
                  <a:lnTo>
                    <a:pt x="182201" y="120624"/>
                  </a:lnTo>
                  <a:lnTo>
                    <a:pt x="210154" y="78172"/>
                  </a:lnTo>
                  <a:lnTo>
                    <a:pt x="236510" y="38775"/>
                  </a:lnTo>
                  <a:lnTo>
                    <a:pt x="273536" y="38775"/>
                  </a:lnTo>
                  <a:lnTo>
                    <a:pt x="274144" y="22580"/>
                  </a:lnTo>
                  <a:lnTo>
                    <a:pt x="275515" y="14691"/>
                  </a:lnTo>
                  <a:lnTo>
                    <a:pt x="277726" y="12338"/>
                  </a:lnTo>
                  <a:lnTo>
                    <a:pt x="280412" y="9685"/>
                  </a:lnTo>
                  <a:lnTo>
                    <a:pt x="290262" y="8804"/>
                  </a:lnTo>
                  <a:lnTo>
                    <a:pt x="302811" y="8804"/>
                  </a:lnTo>
                  <a:lnTo>
                    <a:pt x="303706" y="7924"/>
                  </a:lnTo>
                  <a:lnTo>
                    <a:pt x="303706" y="880"/>
                  </a:lnTo>
                  <a:lnTo>
                    <a:pt x="270550" y="880"/>
                  </a:lnTo>
                  <a:lnTo>
                    <a:pt x="262896" y="742"/>
                  </a:lnTo>
                  <a:lnTo>
                    <a:pt x="247249" y="137"/>
                  </a:lnTo>
                  <a:lnTo>
                    <a:pt x="240092" y="0"/>
                  </a:lnTo>
                  <a:close/>
                </a:path>
                <a:path w="304165" h="180975">
                  <a:moveTo>
                    <a:pt x="67195" y="0"/>
                  </a:moveTo>
                  <a:lnTo>
                    <a:pt x="62101" y="137"/>
                  </a:lnTo>
                  <a:lnTo>
                    <a:pt x="47541" y="742"/>
                  </a:lnTo>
                  <a:lnTo>
                    <a:pt x="39424" y="880"/>
                  </a:lnTo>
                  <a:lnTo>
                    <a:pt x="67735" y="880"/>
                  </a:lnTo>
                  <a:lnTo>
                    <a:pt x="67280" y="137"/>
                  </a:lnTo>
                  <a:lnTo>
                    <a:pt x="67195" y="0"/>
                  </a:lnTo>
                  <a:close/>
                </a:path>
                <a:path w="304165" h="180975">
                  <a:moveTo>
                    <a:pt x="302811" y="0"/>
                  </a:moveTo>
                  <a:lnTo>
                    <a:pt x="294996" y="137"/>
                  </a:lnTo>
                  <a:lnTo>
                    <a:pt x="278364" y="743"/>
                  </a:lnTo>
                  <a:lnTo>
                    <a:pt x="270550" y="880"/>
                  </a:lnTo>
                  <a:lnTo>
                    <a:pt x="303706" y="880"/>
                  </a:lnTo>
                  <a:lnTo>
                    <a:pt x="302811" y="0"/>
                  </a:lnTo>
                  <a:close/>
                </a:path>
              </a:pathLst>
            </a:custGeom>
            <a:solidFill>
              <a:srgbClr val="2234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6838" y="373616"/>
              <a:ext cx="208727" cy="18331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3377" y="373617"/>
              <a:ext cx="243686" cy="18331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5132" y="6553210"/>
              <a:ext cx="997478" cy="11763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0044" y="2348483"/>
              <a:ext cx="1632203" cy="2162556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89982" y="2352802"/>
            <a:ext cx="3079115" cy="1079500"/>
          </a:xfrm>
          <a:prstGeom prst="rect"/>
        </p:spPr>
        <p:txBody>
          <a:bodyPr wrap="square" lIns="0" tIns="50165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395"/>
              </a:spcBef>
            </a:pPr>
            <a:r>
              <a:rPr dirty="0" sz="2450" b="0">
                <a:latin typeface="Georgia"/>
                <a:cs typeface="Georgia"/>
              </a:rPr>
              <a:t>Behavioral </a:t>
            </a:r>
            <a:r>
              <a:rPr dirty="0" sz="2450" spc="-10" b="0">
                <a:latin typeface="Georgia"/>
                <a:cs typeface="Georgia"/>
              </a:rPr>
              <a:t>Guidance </a:t>
            </a:r>
            <a:r>
              <a:rPr dirty="0" sz="2450" b="0">
                <a:latin typeface="Georgia"/>
                <a:cs typeface="Georgia"/>
              </a:rPr>
              <a:t>Topics</a:t>
            </a:r>
            <a:r>
              <a:rPr dirty="0" sz="2450" spc="-15" b="0">
                <a:latin typeface="Georgia"/>
                <a:cs typeface="Georgia"/>
              </a:rPr>
              <a:t> </a:t>
            </a:r>
            <a:r>
              <a:rPr dirty="0" sz="2450" b="0">
                <a:latin typeface="Georgia"/>
                <a:cs typeface="Georgia"/>
              </a:rPr>
              <a:t>During</a:t>
            </a:r>
            <a:r>
              <a:rPr dirty="0" sz="2450" spc="15" b="0">
                <a:latin typeface="Georgia"/>
                <a:cs typeface="Georgia"/>
              </a:rPr>
              <a:t> </a:t>
            </a:r>
            <a:r>
              <a:rPr dirty="0" sz="2450" spc="-10" b="0">
                <a:latin typeface="Georgia"/>
                <a:cs typeface="Georgia"/>
              </a:rPr>
              <a:t>Market Volatility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189982" y="5307076"/>
            <a:ext cx="3630929" cy="103759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850" b="1">
                <a:latin typeface="Arial"/>
                <a:cs typeface="Arial"/>
              </a:rPr>
              <a:t>IMPORTANT</a:t>
            </a:r>
            <a:r>
              <a:rPr dirty="0" sz="850" spc="140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NOTICE</a:t>
            </a:r>
            <a:endParaRPr sz="850">
              <a:latin typeface="Arial"/>
              <a:cs typeface="Arial"/>
            </a:endParaRPr>
          </a:p>
          <a:p>
            <a:pPr marL="12700" marR="5080">
              <a:lnSpc>
                <a:spcPct val="103600"/>
              </a:lnSpc>
              <a:spcBef>
                <a:spcPts val="405"/>
              </a:spcBef>
            </a:pPr>
            <a:r>
              <a:rPr dirty="0" sz="850">
                <a:latin typeface="Arial"/>
                <a:cs typeface="Arial"/>
              </a:rPr>
              <a:t>Please</a:t>
            </a:r>
            <a:r>
              <a:rPr dirty="0" sz="850" spc="5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note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that</a:t>
            </a:r>
            <a:r>
              <a:rPr dirty="0" sz="850" spc="6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the</a:t>
            </a:r>
            <a:r>
              <a:rPr dirty="0" sz="850" spc="4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following</a:t>
            </a:r>
            <a:r>
              <a:rPr dirty="0" sz="850" spc="6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contains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the</a:t>
            </a:r>
            <a:r>
              <a:rPr dirty="0" sz="850" spc="4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opinions</a:t>
            </a:r>
            <a:r>
              <a:rPr dirty="0" sz="850" spc="5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of</a:t>
            </a:r>
            <a:r>
              <a:rPr dirty="0" sz="850" spc="6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the</a:t>
            </a:r>
            <a:r>
              <a:rPr dirty="0" sz="850" spc="4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manager</a:t>
            </a:r>
            <a:r>
              <a:rPr dirty="0" sz="850" spc="1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as</a:t>
            </a:r>
            <a:r>
              <a:rPr dirty="0" sz="850" spc="50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of </a:t>
            </a:r>
            <a:r>
              <a:rPr dirty="0" sz="850">
                <a:latin typeface="Arial"/>
                <a:cs typeface="Arial"/>
              </a:rPr>
              <a:t>the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date</a:t>
            </a:r>
            <a:r>
              <a:rPr dirty="0" sz="850" spc="3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noted,</a:t>
            </a:r>
            <a:r>
              <a:rPr dirty="0" sz="850" spc="4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and</a:t>
            </a:r>
            <a:r>
              <a:rPr dirty="0" sz="850" spc="4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may</a:t>
            </a:r>
            <a:r>
              <a:rPr dirty="0" sz="850" spc="3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not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have</a:t>
            </a:r>
            <a:r>
              <a:rPr dirty="0" sz="850" spc="4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been</a:t>
            </a:r>
            <a:r>
              <a:rPr dirty="0" sz="850" spc="3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updated</a:t>
            </a:r>
            <a:r>
              <a:rPr dirty="0" sz="850" spc="1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to</a:t>
            </a:r>
            <a:r>
              <a:rPr dirty="0" sz="850" spc="6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reflect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real</a:t>
            </a:r>
            <a:r>
              <a:rPr dirty="0" sz="850" spc="25">
                <a:latin typeface="Arial"/>
                <a:cs typeface="Arial"/>
              </a:rPr>
              <a:t> </a:t>
            </a:r>
            <a:r>
              <a:rPr dirty="0" sz="850" spc="-20">
                <a:latin typeface="Arial"/>
                <a:cs typeface="Arial"/>
              </a:rPr>
              <a:t>time</a:t>
            </a:r>
            <a:r>
              <a:rPr dirty="0" sz="850" spc="50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market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developments.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All</a:t>
            </a:r>
            <a:r>
              <a:rPr dirty="0" sz="850" spc="9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opinions</a:t>
            </a:r>
            <a:r>
              <a:rPr dirty="0" sz="850" spc="6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are</a:t>
            </a:r>
            <a:r>
              <a:rPr dirty="0" sz="850" spc="5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subject</a:t>
            </a:r>
            <a:r>
              <a:rPr dirty="0" sz="850" spc="4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to</a:t>
            </a:r>
            <a:r>
              <a:rPr dirty="0" sz="850" spc="6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change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without</a:t>
            </a:r>
            <a:r>
              <a:rPr dirty="0" sz="850" spc="9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notice.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50" b="1">
                <a:latin typeface="Arial"/>
                <a:cs typeface="Arial"/>
              </a:rPr>
              <a:t>For</a:t>
            </a:r>
            <a:r>
              <a:rPr dirty="0" sz="850" spc="5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institutional</a:t>
            </a:r>
            <a:r>
              <a:rPr dirty="0" sz="850" spc="3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investor</a:t>
            </a:r>
            <a:r>
              <a:rPr dirty="0" sz="850" spc="4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use</a:t>
            </a:r>
            <a:r>
              <a:rPr dirty="0" sz="850" spc="5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only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469" y="2854578"/>
            <a:ext cx="3005455" cy="4025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b="0">
                <a:solidFill>
                  <a:srgbClr val="012C5E"/>
                </a:solidFill>
                <a:latin typeface="Georgia"/>
                <a:cs typeface="Georgia"/>
              </a:rPr>
              <a:t>Cost</a:t>
            </a:r>
            <a:r>
              <a:rPr dirty="0" sz="2450" spc="-20" b="0">
                <a:solidFill>
                  <a:srgbClr val="012C5E"/>
                </a:solidFill>
                <a:latin typeface="Georgia"/>
                <a:cs typeface="Georgia"/>
              </a:rPr>
              <a:t> </a:t>
            </a:r>
            <a:r>
              <a:rPr dirty="0" sz="2450" b="0">
                <a:solidFill>
                  <a:srgbClr val="012C5E"/>
                </a:solidFill>
                <a:latin typeface="Georgia"/>
                <a:cs typeface="Georgia"/>
              </a:rPr>
              <a:t>of</a:t>
            </a:r>
            <a:r>
              <a:rPr dirty="0" sz="2450" spc="-10" b="0">
                <a:solidFill>
                  <a:srgbClr val="012C5E"/>
                </a:solidFill>
                <a:latin typeface="Georgia"/>
                <a:cs typeface="Georgia"/>
              </a:rPr>
              <a:t> </a:t>
            </a:r>
            <a:r>
              <a:rPr dirty="0" sz="2450" b="0">
                <a:solidFill>
                  <a:srgbClr val="012C5E"/>
                </a:solidFill>
                <a:latin typeface="Georgia"/>
                <a:cs typeface="Georgia"/>
              </a:rPr>
              <a:t>bad</a:t>
            </a:r>
            <a:r>
              <a:rPr dirty="0" sz="2450" spc="15" b="0">
                <a:solidFill>
                  <a:srgbClr val="012C5E"/>
                </a:solidFill>
                <a:latin typeface="Georgia"/>
                <a:cs typeface="Georgia"/>
              </a:rPr>
              <a:t> </a:t>
            </a:r>
            <a:r>
              <a:rPr dirty="0" sz="2450" spc="-10" b="0">
                <a:solidFill>
                  <a:srgbClr val="012C5E"/>
                </a:solidFill>
                <a:latin typeface="Georgia"/>
                <a:cs typeface="Georgia"/>
              </a:rPr>
              <a:t>behaviors</a:t>
            </a:r>
            <a:endParaRPr sz="24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0" y="2570988"/>
            <a:ext cx="1080516" cy="37185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901695" y="4943855"/>
            <a:ext cx="5283835" cy="0"/>
          </a:xfrm>
          <a:custGeom>
            <a:avLst/>
            <a:gdLst/>
            <a:ahLst/>
            <a:cxnLst/>
            <a:rect l="l" t="t" r="r" b="b"/>
            <a:pathLst>
              <a:path w="5283834" h="0">
                <a:moveTo>
                  <a:pt x="0" y="0"/>
                </a:moveTo>
                <a:lnTo>
                  <a:pt x="52837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427603" y="5022341"/>
            <a:ext cx="14097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Investment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return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49161" y="5022341"/>
            <a:ext cx="11715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Investor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return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241039" y="1654302"/>
            <a:ext cx="4480560" cy="56197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266700" marR="5080" indent="-254635">
              <a:lnSpc>
                <a:spcPts val="2060"/>
              </a:lnSpc>
              <a:spcBef>
                <a:spcPts val="25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Reported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total</a:t>
            </a:r>
            <a:r>
              <a:rPr dirty="0" sz="1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returns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vs.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investor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return (10-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year</a:t>
            </a:r>
            <a:r>
              <a:rPr dirty="0" sz="18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period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ended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Dec. 31,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2021)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0811" y="1481327"/>
            <a:ext cx="2501265" cy="395351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58115" rIns="0" bIns="0" rtlCol="0" vert="horz">
            <a:spAutoFit/>
          </a:bodyPr>
          <a:lstStyle/>
          <a:p>
            <a:pPr marL="363855" indent="-203200">
              <a:lnSpc>
                <a:spcPct val="100000"/>
              </a:lnSpc>
              <a:spcBef>
                <a:spcPts val="1245"/>
              </a:spcBef>
              <a:buChar char="•"/>
              <a:tabLst>
                <a:tab pos="363855" algn="l"/>
              </a:tabLst>
            </a:pPr>
            <a:r>
              <a:rPr dirty="0" sz="1400">
                <a:latin typeface="Arial"/>
                <a:cs typeface="Arial"/>
              </a:rPr>
              <a:t>Investment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results</a:t>
            </a:r>
            <a:endParaRPr sz="1400">
              <a:latin typeface="Arial"/>
              <a:cs typeface="Arial"/>
            </a:endParaRPr>
          </a:p>
          <a:p>
            <a:pPr marL="363855" marR="263525">
              <a:lnSpc>
                <a:spcPct val="100699"/>
              </a:lnSpc>
              <a:spcBef>
                <a:spcPts val="15"/>
              </a:spcBef>
            </a:pPr>
            <a:r>
              <a:rPr dirty="0" sz="1400">
                <a:latin typeface="Arial"/>
                <a:cs typeface="Arial"/>
              </a:rPr>
              <a:t>are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more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dependent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on </a:t>
            </a:r>
            <a:r>
              <a:rPr dirty="0" sz="1400">
                <a:latin typeface="Arial"/>
                <a:cs typeface="Arial"/>
              </a:rPr>
              <a:t>investor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behavior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than </a:t>
            </a:r>
            <a:r>
              <a:rPr dirty="0" sz="1400">
                <a:latin typeface="Arial"/>
                <a:cs typeface="Arial"/>
              </a:rPr>
              <a:t>on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investment performance</a:t>
            </a:r>
            <a:endParaRPr sz="1400">
              <a:latin typeface="Arial"/>
              <a:cs typeface="Arial"/>
            </a:endParaRPr>
          </a:p>
          <a:p>
            <a:pPr marL="363855" marR="315595" indent="-203200">
              <a:lnSpc>
                <a:spcPct val="100699"/>
              </a:lnSpc>
              <a:spcBef>
                <a:spcPts val="1105"/>
              </a:spcBef>
              <a:buChar char="•"/>
              <a:tabLst>
                <a:tab pos="363855" algn="l"/>
              </a:tabLst>
            </a:pPr>
            <a:r>
              <a:rPr dirty="0" sz="1400">
                <a:latin typeface="Arial"/>
                <a:cs typeface="Arial"/>
              </a:rPr>
              <a:t>Investors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are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generally </a:t>
            </a:r>
            <a:r>
              <a:rPr dirty="0" sz="1400">
                <a:latin typeface="Arial"/>
                <a:cs typeface="Arial"/>
              </a:rPr>
              <a:t>their own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worst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enemy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738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10"/>
              </a:spcBef>
            </a:pPr>
            <a:r>
              <a:rPr dirty="0" sz="1750"/>
              <a:t>Cost of</a:t>
            </a:r>
            <a:r>
              <a:rPr dirty="0" sz="1750" spc="-5"/>
              <a:t> </a:t>
            </a:r>
            <a:r>
              <a:rPr dirty="0" sz="1750"/>
              <a:t>bad</a:t>
            </a:r>
            <a:r>
              <a:rPr dirty="0" sz="1750" spc="-5"/>
              <a:t> </a:t>
            </a:r>
            <a:r>
              <a:rPr dirty="0" sz="1750" spc="-10"/>
              <a:t>behaviors</a:t>
            </a:r>
            <a:endParaRPr sz="1750"/>
          </a:p>
        </p:txBody>
      </p:sp>
      <p:sp>
        <p:nvSpPr>
          <p:cNvPr id="9" name="object 9" descr=""/>
          <p:cNvSpPr txBox="1"/>
          <p:nvPr/>
        </p:nvSpPr>
        <p:spPr>
          <a:xfrm>
            <a:off x="388111" y="948944"/>
            <a:ext cx="2005964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All</a:t>
            </a:r>
            <a:r>
              <a:rPr dirty="0" sz="1550" spc="3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U.S.</a:t>
            </a:r>
            <a:r>
              <a:rPr dirty="0" sz="1550" spc="5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fund</a:t>
            </a:r>
            <a:r>
              <a:rPr dirty="0" sz="1550" spc="7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52555A"/>
                </a:solidFill>
                <a:latin typeface="Arial"/>
                <a:cs typeface="Arial"/>
              </a:rPr>
              <a:t>investors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88111" y="5834583"/>
            <a:ext cx="8291195" cy="36830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700">
                <a:latin typeface="Arial Narrow"/>
                <a:cs typeface="Arial Narrow"/>
              </a:rPr>
              <a:t>Period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ended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31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December</a:t>
            </a:r>
            <a:r>
              <a:rPr dirty="0" sz="700" spc="-20">
                <a:latin typeface="Arial Narrow"/>
                <a:cs typeface="Arial Narrow"/>
              </a:rPr>
              <a:t> 2021</a:t>
            </a:r>
            <a:endParaRPr sz="700">
              <a:latin typeface="Arial Narrow"/>
              <a:cs typeface="Arial Narrow"/>
            </a:endParaRPr>
          </a:p>
          <a:p>
            <a:pPr marL="12700" marR="5080">
              <a:lnSpc>
                <a:spcPts val="760"/>
              </a:lnSpc>
              <a:spcBef>
                <a:spcPts val="225"/>
              </a:spcBef>
            </a:pPr>
            <a:r>
              <a:rPr dirty="0" sz="700">
                <a:latin typeface="Arial Narrow"/>
                <a:cs typeface="Arial Narrow"/>
              </a:rPr>
              <a:t>Source: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Morningstar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Mind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Gap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2022 (July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2022).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Morningstar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study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is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designed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compare dollar-</a:t>
            </a:r>
            <a:r>
              <a:rPr dirty="0" sz="700" spc="-10">
                <a:latin typeface="Arial Narrow"/>
                <a:cs typeface="Arial Narrow"/>
              </a:rPr>
              <a:t>weighted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internal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rate-of-</a:t>
            </a:r>
            <a:r>
              <a:rPr dirty="0" sz="700">
                <a:latin typeface="Arial Narrow"/>
                <a:cs typeface="Arial Narrow"/>
              </a:rPr>
              <a:t>return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calculations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with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time-</a:t>
            </a:r>
            <a:r>
              <a:rPr dirty="0" sz="700">
                <a:latin typeface="Arial Narrow"/>
                <a:cs typeface="Arial Narrow"/>
              </a:rPr>
              <a:t>weighted</a:t>
            </a:r>
            <a:r>
              <a:rPr dirty="0" sz="700" spc="15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total returns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see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how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large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gap,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or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difference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has been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over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time.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contrast</a:t>
            </a:r>
            <a:r>
              <a:rPr dirty="0" sz="700" spc="50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total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returns,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investor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returns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account for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all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cash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flows</a:t>
            </a:r>
            <a:r>
              <a:rPr dirty="0" sz="700" spc="-3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into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and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out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of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fund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measure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how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average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investor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performed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over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time.</a:t>
            </a:r>
            <a:endParaRPr sz="7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653273" y="2529967"/>
            <a:ext cx="694690" cy="4032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85"/>
              </a:spcBef>
            </a:pPr>
            <a:r>
              <a:rPr dirty="0" sz="1200" spc="-10" b="1">
                <a:latin typeface="Arial"/>
                <a:cs typeface="Arial"/>
              </a:rPr>
              <a:t>Behavior </a:t>
            </a:r>
            <a:r>
              <a:rPr dirty="0" sz="1200" spc="-25" b="1">
                <a:latin typeface="Arial"/>
                <a:cs typeface="Arial"/>
              </a:rPr>
              <a:t>gap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7467600" y="2531364"/>
            <a:ext cx="113030" cy="353695"/>
          </a:xfrm>
          <a:custGeom>
            <a:avLst/>
            <a:gdLst/>
            <a:ahLst/>
            <a:cxnLst/>
            <a:rect l="l" t="t" r="r" b="b"/>
            <a:pathLst>
              <a:path w="113029" h="353694">
                <a:moveTo>
                  <a:pt x="0" y="0"/>
                </a:moveTo>
                <a:lnTo>
                  <a:pt x="43874" y="0"/>
                </a:lnTo>
                <a:lnTo>
                  <a:pt x="79724" y="0"/>
                </a:lnTo>
                <a:lnTo>
                  <a:pt x="103905" y="0"/>
                </a:lnTo>
                <a:lnTo>
                  <a:pt x="112776" y="0"/>
                </a:lnTo>
                <a:lnTo>
                  <a:pt x="112776" y="353568"/>
                </a:lnTo>
                <a:lnTo>
                  <a:pt x="103905" y="353568"/>
                </a:lnTo>
                <a:lnTo>
                  <a:pt x="79724" y="353568"/>
                </a:lnTo>
                <a:lnTo>
                  <a:pt x="43874" y="353568"/>
                </a:lnTo>
                <a:lnTo>
                  <a:pt x="0" y="35356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3590544" y="2570988"/>
            <a:ext cx="1082040" cy="2372995"/>
          </a:xfrm>
          <a:prstGeom prst="rect">
            <a:avLst/>
          </a:prstGeom>
          <a:solidFill>
            <a:srgbClr val="005486"/>
          </a:solidFill>
        </p:spPr>
        <p:txBody>
          <a:bodyPr wrap="square" lIns="0" tIns="0" rIns="0" bIns="0" rtlCol="0" vert="horz">
            <a:spAutoFit/>
          </a:bodyPr>
          <a:lstStyle/>
          <a:p>
            <a:pPr marL="260350">
              <a:lnSpc>
                <a:spcPts val="1655"/>
              </a:lnSpc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11.04%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20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6294120" y="2942844"/>
            <a:ext cx="1080770" cy="2001520"/>
          </a:xfrm>
          <a:prstGeom prst="rect">
            <a:avLst/>
          </a:prstGeom>
          <a:solidFill>
            <a:srgbClr val="61124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48285">
              <a:lnSpc>
                <a:spcPct val="100000"/>
              </a:lnSpc>
              <a:spcBef>
                <a:spcPts val="11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9.31%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107179" y="4873752"/>
            <a:ext cx="4261485" cy="0"/>
          </a:xfrm>
          <a:custGeom>
            <a:avLst/>
            <a:gdLst/>
            <a:ahLst/>
            <a:cxnLst/>
            <a:rect l="l" t="t" r="r" b="b"/>
            <a:pathLst>
              <a:path w="4261484" h="0">
                <a:moveTo>
                  <a:pt x="0" y="0"/>
                </a:moveTo>
                <a:lnTo>
                  <a:pt x="426110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107179" y="4399788"/>
            <a:ext cx="4261485" cy="0"/>
          </a:xfrm>
          <a:custGeom>
            <a:avLst/>
            <a:gdLst/>
            <a:ahLst/>
            <a:cxnLst/>
            <a:rect l="l" t="t" r="r" b="b"/>
            <a:pathLst>
              <a:path w="4261484" h="0">
                <a:moveTo>
                  <a:pt x="0" y="0"/>
                </a:moveTo>
                <a:lnTo>
                  <a:pt x="426110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107179" y="3927347"/>
            <a:ext cx="4261485" cy="0"/>
          </a:xfrm>
          <a:custGeom>
            <a:avLst/>
            <a:gdLst/>
            <a:ahLst/>
            <a:cxnLst/>
            <a:rect l="l" t="t" r="r" b="b"/>
            <a:pathLst>
              <a:path w="4261484" h="0">
                <a:moveTo>
                  <a:pt x="0" y="0"/>
                </a:moveTo>
                <a:lnTo>
                  <a:pt x="426110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107179" y="3453384"/>
            <a:ext cx="4261485" cy="0"/>
          </a:xfrm>
          <a:custGeom>
            <a:avLst/>
            <a:gdLst/>
            <a:ahLst/>
            <a:cxnLst/>
            <a:rect l="l" t="t" r="r" b="b"/>
            <a:pathLst>
              <a:path w="4261484" h="0">
                <a:moveTo>
                  <a:pt x="0" y="0"/>
                </a:moveTo>
                <a:lnTo>
                  <a:pt x="426110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107179" y="2979420"/>
            <a:ext cx="1958339" cy="0"/>
          </a:xfrm>
          <a:custGeom>
            <a:avLst/>
            <a:gdLst/>
            <a:ahLst/>
            <a:cxnLst/>
            <a:rect l="l" t="t" r="r" b="b"/>
            <a:pathLst>
              <a:path w="1958339" h="0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7901940" y="2979420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 h="0">
                <a:moveTo>
                  <a:pt x="0" y="0"/>
                </a:moveTo>
                <a:lnTo>
                  <a:pt x="46634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107179" y="2506979"/>
            <a:ext cx="4261485" cy="0"/>
          </a:xfrm>
          <a:custGeom>
            <a:avLst/>
            <a:gdLst/>
            <a:ahLst/>
            <a:cxnLst/>
            <a:rect l="l" t="t" r="r" b="b"/>
            <a:pathLst>
              <a:path w="4261484" h="0">
                <a:moveTo>
                  <a:pt x="0" y="0"/>
                </a:moveTo>
                <a:lnTo>
                  <a:pt x="426110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107179" y="2033016"/>
            <a:ext cx="4261485" cy="0"/>
          </a:xfrm>
          <a:custGeom>
            <a:avLst/>
            <a:gdLst/>
            <a:ahLst/>
            <a:cxnLst/>
            <a:rect l="l" t="t" r="r" b="b"/>
            <a:pathLst>
              <a:path w="4261484" h="0">
                <a:moveTo>
                  <a:pt x="0" y="0"/>
                </a:moveTo>
                <a:lnTo>
                  <a:pt x="426110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4102417" y="2199004"/>
            <a:ext cx="4271010" cy="3162935"/>
            <a:chOff x="4102417" y="2199004"/>
            <a:chExt cx="4271010" cy="3162935"/>
          </a:xfrm>
        </p:grpSpPr>
        <p:sp>
          <p:nvSpPr>
            <p:cNvPr id="11" name="object 11" descr=""/>
            <p:cNvSpPr/>
            <p:nvPr/>
          </p:nvSpPr>
          <p:spPr>
            <a:xfrm>
              <a:off x="4107179" y="5346191"/>
              <a:ext cx="4261485" cy="0"/>
            </a:xfrm>
            <a:custGeom>
              <a:avLst/>
              <a:gdLst/>
              <a:ahLst/>
              <a:cxnLst/>
              <a:rect l="l" t="t" r="r" b="b"/>
              <a:pathLst>
                <a:path w="4261484" h="0">
                  <a:moveTo>
                    <a:pt x="0" y="0"/>
                  </a:moveTo>
                  <a:lnTo>
                    <a:pt x="426110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158233" y="2213609"/>
              <a:ext cx="4157979" cy="3133725"/>
            </a:xfrm>
            <a:custGeom>
              <a:avLst/>
              <a:gdLst/>
              <a:ahLst/>
              <a:cxnLst/>
              <a:rect l="l" t="t" r="r" b="b"/>
              <a:pathLst>
                <a:path w="4157979" h="3133725">
                  <a:moveTo>
                    <a:pt x="0" y="3133343"/>
                  </a:moveTo>
                  <a:lnTo>
                    <a:pt x="103632" y="3127247"/>
                  </a:lnTo>
                  <a:lnTo>
                    <a:pt x="208788" y="3121151"/>
                  </a:lnTo>
                  <a:lnTo>
                    <a:pt x="312420" y="3115055"/>
                  </a:lnTo>
                  <a:lnTo>
                    <a:pt x="416052" y="3107435"/>
                  </a:lnTo>
                  <a:lnTo>
                    <a:pt x="519684" y="3099816"/>
                  </a:lnTo>
                  <a:lnTo>
                    <a:pt x="623316" y="3090671"/>
                  </a:lnTo>
                  <a:lnTo>
                    <a:pt x="728472" y="3080004"/>
                  </a:lnTo>
                  <a:lnTo>
                    <a:pt x="832104" y="3069335"/>
                  </a:lnTo>
                  <a:lnTo>
                    <a:pt x="935736" y="3057143"/>
                  </a:lnTo>
                  <a:lnTo>
                    <a:pt x="1039368" y="3043427"/>
                  </a:lnTo>
                  <a:lnTo>
                    <a:pt x="1143000" y="3028187"/>
                  </a:lnTo>
                  <a:lnTo>
                    <a:pt x="1248156" y="3011423"/>
                  </a:lnTo>
                  <a:lnTo>
                    <a:pt x="1351788" y="2993135"/>
                  </a:lnTo>
                  <a:lnTo>
                    <a:pt x="1455420" y="2971799"/>
                  </a:lnTo>
                  <a:lnTo>
                    <a:pt x="1559052" y="2948939"/>
                  </a:lnTo>
                  <a:lnTo>
                    <a:pt x="1662683" y="2923031"/>
                  </a:lnTo>
                  <a:lnTo>
                    <a:pt x="1767839" y="2895599"/>
                  </a:lnTo>
                  <a:lnTo>
                    <a:pt x="1871472" y="2863595"/>
                  </a:lnTo>
                  <a:lnTo>
                    <a:pt x="1975104" y="2828543"/>
                  </a:lnTo>
                  <a:lnTo>
                    <a:pt x="2078736" y="2788919"/>
                  </a:lnTo>
                  <a:lnTo>
                    <a:pt x="2182368" y="2746247"/>
                  </a:lnTo>
                  <a:lnTo>
                    <a:pt x="2287524" y="2697479"/>
                  </a:lnTo>
                  <a:lnTo>
                    <a:pt x="2391156" y="2644139"/>
                  </a:lnTo>
                  <a:lnTo>
                    <a:pt x="2494788" y="2586228"/>
                  </a:lnTo>
                  <a:lnTo>
                    <a:pt x="2598420" y="2519171"/>
                  </a:lnTo>
                  <a:lnTo>
                    <a:pt x="2702052" y="2447543"/>
                  </a:lnTo>
                  <a:lnTo>
                    <a:pt x="2807208" y="2365247"/>
                  </a:lnTo>
                  <a:lnTo>
                    <a:pt x="2910840" y="2275331"/>
                  </a:lnTo>
                  <a:lnTo>
                    <a:pt x="3014472" y="2176271"/>
                  </a:lnTo>
                  <a:lnTo>
                    <a:pt x="3118104" y="2065019"/>
                  </a:lnTo>
                  <a:lnTo>
                    <a:pt x="3221736" y="1941575"/>
                  </a:lnTo>
                  <a:lnTo>
                    <a:pt x="3326891" y="1804415"/>
                  </a:lnTo>
                  <a:lnTo>
                    <a:pt x="3430524" y="1653539"/>
                  </a:lnTo>
                  <a:lnTo>
                    <a:pt x="3534155" y="1484375"/>
                  </a:lnTo>
                  <a:lnTo>
                    <a:pt x="3637788" y="1296923"/>
                  </a:lnTo>
                  <a:lnTo>
                    <a:pt x="3741420" y="1089659"/>
                  </a:lnTo>
                  <a:lnTo>
                    <a:pt x="3846576" y="858011"/>
                  </a:lnTo>
                  <a:lnTo>
                    <a:pt x="3950208" y="601979"/>
                  </a:lnTo>
                  <a:lnTo>
                    <a:pt x="4053840" y="316991"/>
                  </a:lnTo>
                  <a:lnTo>
                    <a:pt x="4157472" y="0"/>
                  </a:lnTo>
                </a:path>
              </a:pathLst>
            </a:custGeom>
            <a:ln w="28956">
              <a:solidFill>
                <a:srgbClr val="0054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158233" y="3391661"/>
              <a:ext cx="4157979" cy="1955800"/>
            </a:xfrm>
            <a:custGeom>
              <a:avLst/>
              <a:gdLst/>
              <a:ahLst/>
              <a:cxnLst/>
              <a:rect l="l" t="t" r="r" b="b"/>
              <a:pathLst>
                <a:path w="4157979" h="1955800">
                  <a:moveTo>
                    <a:pt x="0" y="1955291"/>
                  </a:moveTo>
                  <a:lnTo>
                    <a:pt x="103632" y="1949195"/>
                  </a:lnTo>
                  <a:lnTo>
                    <a:pt x="208788" y="1943099"/>
                  </a:lnTo>
                  <a:lnTo>
                    <a:pt x="312420" y="1937003"/>
                  </a:lnTo>
                  <a:lnTo>
                    <a:pt x="416052" y="1930908"/>
                  </a:lnTo>
                  <a:lnTo>
                    <a:pt x="519684" y="1923287"/>
                  </a:lnTo>
                  <a:lnTo>
                    <a:pt x="623316" y="1914143"/>
                  </a:lnTo>
                  <a:lnTo>
                    <a:pt x="728472" y="1904999"/>
                  </a:lnTo>
                  <a:lnTo>
                    <a:pt x="832104" y="1895855"/>
                  </a:lnTo>
                  <a:lnTo>
                    <a:pt x="935736" y="1885187"/>
                  </a:lnTo>
                  <a:lnTo>
                    <a:pt x="1039368" y="1872995"/>
                  </a:lnTo>
                  <a:lnTo>
                    <a:pt x="1143000" y="1859279"/>
                  </a:lnTo>
                  <a:lnTo>
                    <a:pt x="1248156" y="1845564"/>
                  </a:lnTo>
                  <a:lnTo>
                    <a:pt x="1351788" y="1830323"/>
                  </a:lnTo>
                  <a:lnTo>
                    <a:pt x="1455420" y="1813559"/>
                  </a:lnTo>
                  <a:lnTo>
                    <a:pt x="1559052" y="1795271"/>
                  </a:lnTo>
                  <a:lnTo>
                    <a:pt x="1662683" y="1773935"/>
                  </a:lnTo>
                  <a:lnTo>
                    <a:pt x="1767839" y="1752599"/>
                  </a:lnTo>
                  <a:lnTo>
                    <a:pt x="1871472" y="1728215"/>
                  </a:lnTo>
                  <a:lnTo>
                    <a:pt x="1975104" y="1702307"/>
                  </a:lnTo>
                  <a:lnTo>
                    <a:pt x="2078736" y="1673352"/>
                  </a:lnTo>
                  <a:lnTo>
                    <a:pt x="2182368" y="1641347"/>
                  </a:lnTo>
                  <a:lnTo>
                    <a:pt x="2287524" y="1606295"/>
                  </a:lnTo>
                  <a:lnTo>
                    <a:pt x="2391156" y="1568195"/>
                  </a:lnTo>
                  <a:lnTo>
                    <a:pt x="2494788" y="1527047"/>
                  </a:lnTo>
                  <a:lnTo>
                    <a:pt x="2598420" y="1482851"/>
                  </a:lnTo>
                  <a:lnTo>
                    <a:pt x="2702052" y="1432559"/>
                  </a:lnTo>
                  <a:lnTo>
                    <a:pt x="2807208" y="1379219"/>
                  </a:lnTo>
                  <a:lnTo>
                    <a:pt x="2910840" y="1319783"/>
                  </a:lnTo>
                  <a:lnTo>
                    <a:pt x="3014472" y="1255775"/>
                  </a:lnTo>
                  <a:lnTo>
                    <a:pt x="3118104" y="1185671"/>
                  </a:lnTo>
                  <a:lnTo>
                    <a:pt x="3221736" y="1109471"/>
                  </a:lnTo>
                  <a:lnTo>
                    <a:pt x="3326891" y="1024127"/>
                  </a:lnTo>
                  <a:lnTo>
                    <a:pt x="3430524" y="932687"/>
                  </a:lnTo>
                  <a:lnTo>
                    <a:pt x="3534155" y="832103"/>
                  </a:lnTo>
                  <a:lnTo>
                    <a:pt x="3637788" y="722375"/>
                  </a:lnTo>
                  <a:lnTo>
                    <a:pt x="3741420" y="601979"/>
                  </a:lnTo>
                  <a:lnTo>
                    <a:pt x="3846576" y="470915"/>
                  </a:lnTo>
                  <a:lnTo>
                    <a:pt x="3950208" y="327659"/>
                  </a:lnTo>
                  <a:lnTo>
                    <a:pt x="4053840" y="170687"/>
                  </a:lnTo>
                  <a:lnTo>
                    <a:pt x="4157472" y="0"/>
                  </a:lnTo>
                </a:path>
              </a:pathLst>
            </a:custGeom>
            <a:ln w="28956">
              <a:solidFill>
                <a:srgbClr val="61124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836669" y="5247894"/>
            <a:ext cx="679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384662" y="4774438"/>
            <a:ext cx="590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2,000,000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84662" y="4301109"/>
            <a:ext cx="590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4,000,000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384662" y="3827779"/>
            <a:ext cx="590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6,000,000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384662" y="3354451"/>
            <a:ext cx="590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8,000,000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314304" y="2881122"/>
            <a:ext cx="661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10,000,000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314304" y="2407666"/>
            <a:ext cx="661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12,000,000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314304" y="1934336"/>
            <a:ext cx="661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14,000,000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88111" y="5399277"/>
            <a:ext cx="8358505" cy="803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35704">
              <a:lnSpc>
                <a:spcPct val="100000"/>
              </a:lnSpc>
              <a:spcBef>
                <a:spcPts val="95"/>
              </a:spcBef>
              <a:tabLst>
                <a:tab pos="3943350" algn="l"/>
                <a:tab pos="4150995" algn="l"/>
                <a:tab pos="4359275" algn="l"/>
                <a:tab pos="4566920" algn="l"/>
              </a:tabLst>
            </a:pP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7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	9</a:t>
            </a:r>
            <a:r>
              <a:rPr dirty="0" sz="10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11</a:t>
            </a:r>
            <a:r>
              <a:rPr dirty="0" sz="10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13</a:t>
            </a:r>
            <a:r>
              <a:rPr dirty="0" sz="1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15</a:t>
            </a:r>
            <a:r>
              <a:rPr dirty="0" sz="1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17</a:t>
            </a:r>
            <a:r>
              <a:rPr dirty="0" sz="10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19</a:t>
            </a:r>
            <a:r>
              <a:rPr dirty="0" sz="1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21</a:t>
            </a:r>
            <a:r>
              <a:rPr dirty="0" sz="1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23</a:t>
            </a:r>
            <a:r>
              <a:rPr dirty="0" sz="1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25</a:t>
            </a:r>
            <a:r>
              <a:rPr dirty="0" sz="1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27</a:t>
            </a:r>
            <a:r>
              <a:rPr dirty="0" sz="1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29</a:t>
            </a:r>
            <a:r>
              <a:rPr dirty="0" sz="1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31</a:t>
            </a:r>
            <a:r>
              <a:rPr dirty="0" sz="1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33</a:t>
            </a:r>
            <a:r>
              <a:rPr dirty="0" sz="1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35</a:t>
            </a:r>
            <a:r>
              <a:rPr dirty="0" sz="1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37</a:t>
            </a:r>
            <a:r>
              <a:rPr dirty="0" sz="10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39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00">
                <a:latin typeface="Arial Narrow"/>
                <a:cs typeface="Arial Narrow"/>
              </a:rPr>
              <a:t>Source:</a:t>
            </a:r>
            <a:r>
              <a:rPr dirty="0" sz="700" spc="-3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PIMCO</a:t>
            </a:r>
            <a:endParaRPr sz="700">
              <a:latin typeface="Arial Narrow"/>
              <a:cs typeface="Arial Narrow"/>
            </a:endParaRPr>
          </a:p>
          <a:p>
            <a:pPr marL="12700" marR="5080">
              <a:lnSpc>
                <a:spcPts val="760"/>
              </a:lnSpc>
              <a:spcBef>
                <a:spcPts val="225"/>
              </a:spcBef>
            </a:pPr>
            <a:r>
              <a:rPr dirty="0" sz="700" spc="-10" b="1">
                <a:latin typeface="Arial Narrow"/>
                <a:cs typeface="Arial Narrow"/>
              </a:rPr>
              <a:t>Hypothetical</a:t>
            </a:r>
            <a:r>
              <a:rPr dirty="0" sz="700" spc="-3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example</a:t>
            </a:r>
            <a:r>
              <a:rPr dirty="0" sz="700" spc="-1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for</a:t>
            </a:r>
            <a:r>
              <a:rPr dirty="0" sz="700" spc="-2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illustrative</a:t>
            </a:r>
            <a:r>
              <a:rPr dirty="0" sz="700" spc="10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purposes</a:t>
            </a:r>
            <a:r>
              <a:rPr dirty="0" sz="700" spc="-3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only</a:t>
            </a:r>
            <a:r>
              <a:rPr dirty="0" sz="700">
                <a:latin typeface="Arial Narrow"/>
                <a:cs typeface="Arial Narrow"/>
              </a:rPr>
              <a:t>.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Charts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are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provided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for illustrative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purposes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and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are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not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indicative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of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 past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or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future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performance</a:t>
            </a:r>
            <a:r>
              <a:rPr dirty="0" sz="700" spc="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of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any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PIMCO product.</a:t>
            </a:r>
            <a:r>
              <a:rPr dirty="0" sz="700" spc="15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Hypothetical compounding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example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assumes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all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contributions are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made</a:t>
            </a:r>
            <a:r>
              <a:rPr dirty="0" sz="700" spc="10">
                <a:latin typeface="Arial Narrow"/>
                <a:cs typeface="Arial Narrow"/>
              </a:rPr>
              <a:t> </a:t>
            </a:r>
            <a:r>
              <a:rPr dirty="0" sz="700" spc="-25">
                <a:latin typeface="Arial Narrow"/>
                <a:cs typeface="Arial Narrow"/>
              </a:rPr>
              <a:t>on</a:t>
            </a:r>
            <a:r>
              <a:rPr dirty="0" sz="700" spc="50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annual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basis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and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reinvested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over 40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years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using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Morningstar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Mind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 Gap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2022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study results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shown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on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previous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slide.</a:t>
            </a:r>
            <a:endParaRPr sz="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Arial Narrow"/>
                <a:cs typeface="Arial Narrow"/>
              </a:rPr>
              <a:t>Refer</a:t>
            </a:r>
            <a:r>
              <a:rPr dirty="0" sz="700" spc="-3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Appendix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for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additional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hypothetical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example,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investment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strategy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and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risk</a:t>
            </a:r>
            <a:r>
              <a:rPr dirty="0" sz="700" spc="-3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information.</a:t>
            </a:r>
            <a:endParaRPr sz="7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738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10"/>
              </a:spcBef>
            </a:pPr>
            <a:r>
              <a:rPr dirty="0" sz="1750"/>
              <a:t>Cost of</a:t>
            </a:r>
            <a:r>
              <a:rPr dirty="0" sz="1750" spc="-5"/>
              <a:t> </a:t>
            </a:r>
            <a:r>
              <a:rPr dirty="0" sz="1750"/>
              <a:t>bad</a:t>
            </a:r>
            <a:r>
              <a:rPr dirty="0" sz="1750" spc="-5"/>
              <a:t> </a:t>
            </a:r>
            <a:r>
              <a:rPr dirty="0" sz="1750" spc="-10"/>
              <a:t>behaviors</a:t>
            </a:r>
            <a:endParaRPr sz="1750"/>
          </a:p>
        </p:txBody>
      </p:sp>
      <p:sp>
        <p:nvSpPr>
          <p:cNvPr id="24" name="object 24" descr=""/>
          <p:cNvSpPr txBox="1"/>
          <p:nvPr/>
        </p:nvSpPr>
        <p:spPr>
          <a:xfrm>
            <a:off x="388111" y="948944"/>
            <a:ext cx="419862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dirty="0" sz="1550" spc="9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impact</a:t>
            </a:r>
            <a:r>
              <a:rPr dirty="0" sz="1550" spc="10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dirty="0" sz="1550" spc="7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compounding</a:t>
            </a:r>
            <a:r>
              <a:rPr dirty="0" sz="1550" spc="1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on</a:t>
            </a:r>
            <a:r>
              <a:rPr dirty="0" sz="1550" spc="7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investor</a:t>
            </a:r>
            <a:r>
              <a:rPr dirty="0" sz="1550" spc="10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52555A"/>
                </a:solidFill>
                <a:latin typeface="Arial"/>
                <a:cs typeface="Arial"/>
              </a:rPr>
              <a:t>wealth</a:t>
            </a:r>
            <a:endParaRPr sz="15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03859" y="1481327"/>
            <a:ext cx="2662555" cy="3954779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58115" rIns="0" bIns="0" rtlCol="0" vert="horz">
            <a:spAutoFit/>
          </a:bodyPr>
          <a:lstStyle/>
          <a:p>
            <a:pPr marL="160655">
              <a:lnSpc>
                <a:spcPct val="100000"/>
              </a:lnSpc>
              <a:spcBef>
                <a:spcPts val="1245"/>
              </a:spcBef>
            </a:pPr>
            <a:r>
              <a:rPr dirty="0" sz="1400" spc="-10" b="1">
                <a:latin typeface="Arial"/>
                <a:cs typeface="Arial"/>
              </a:rPr>
              <a:t>Assumptions</a:t>
            </a:r>
            <a:endParaRPr sz="1400">
              <a:latin typeface="Arial"/>
              <a:cs typeface="Arial"/>
            </a:endParaRPr>
          </a:p>
          <a:p>
            <a:pPr marL="363220" indent="-202565">
              <a:lnSpc>
                <a:spcPct val="100000"/>
              </a:lnSpc>
              <a:spcBef>
                <a:spcPts val="1115"/>
              </a:spcBef>
              <a:buChar char="•"/>
              <a:tabLst>
                <a:tab pos="363220" algn="l"/>
              </a:tabLst>
            </a:pPr>
            <a:r>
              <a:rPr dirty="0" sz="1400">
                <a:latin typeface="Arial"/>
                <a:cs typeface="Arial"/>
              </a:rPr>
              <a:t>Annual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contribution:</a:t>
            </a:r>
            <a:endParaRPr sz="1400">
              <a:latin typeface="Arial"/>
              <a:cs typeface="Arial"/>
            </a:endParaRPr>
          </a:p>
          <a:p>
            <a:pPr marL="363220">
              <a:lnSpc>
                <a:spcPct val="100000"/>
              </a:lnSpc>
              <a:spcBef>
                <a:spcPts val="25"/>
              </a:spcBef>
            </a:pPr>
            <a:r>
              <a:rPr dirty="0" sz="1400" spc="-10">
                <a:latin typeface="Arial"/>
                <a:cs typeface="Arial"/>
              </a:rPr>
              <a:t>$22,500</a:t>
            </a:r>
            <a:endParaRPr sz="1400">
              <a:latin typeface="Arial"/>
              <a:cs typeface="Arial"/>
            </a:endParaRPr>
          </a:p>
          <a:p>
            <a:pPr marL="363220" indent="-202565">
              <a:lnSpc>
                <a:spcPct val="100000"/>
              </a:lnSpc>
              <a:spcBef>
                <a:spcPts val="1105"/>
              </a:spcBef>
              <a:buChar char="•"/>
              <a:tabLst>
                <a:tab pos="363220" algn="l"/>
              </a:tabLst>
            </a:pPr>
            <a:r>
              <a:rPr dirty="0" sz="1400">
                <a:latin typeface="Arial"/>
                <a:cs typeface="Arial"/>
              </a:rPr>
              <a:t>40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years</a:t>
            </a:r>
            <a:endParaRPr sz="1400">
              <a:latin typeface="Arial"/>
              <a:cs typeface="Arial"/>
            </a:endParaRPr>
          </a:p>
          <a:p>
            <a:pPr marL="363220" indent="-202565">
              <a:lnSpc>
                <a:spcPct val="100000"/>
              </a:lnSpc>
              <a:spcBef>
                <a:spcPts val="1120"/>
              </a:spcBef>
              <a:buChar char="•"/>
              <a:tabLst>
                <a:tab pos="363220" algn="l"/>
              </a:tabLst>
            </a:pPr>
            <a:r>
              <a:rPr dirty="0" sz="1400">
                <a:solidFill>
                  <a:srgbClr val="611244"/>
                </a:solidFill>
                <a:latin typeface="Arial"/>
                <a:cs typeface="Arial"/>
              </a:rPr>
              <a:t>Investor</a:t>
            </a:r>
            <a:r>
              <a:rPr dirty="0" sz="1400" spc="-5">
                <a:solidFill>
                  <a:srgbClr val="61124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11244"/>
                </a:solidFill>
                <a:latin typeface="Arial"/>
                <a:cs typeface="Arial"/>
              </a:rPr>
              <a:t>return:</a:t>
            </a:r>
            <a:r>
              <a:rPr dirty="0" sz="1400" spc="15">
                <a:solidFill>
                  <a:srgbClr val="611244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11244"/>
                </a:solidFill>
                <a:latin typeface="Arial"/>
                <a:cs typeface="Arial"/>
              </a:rPr>
              <a:t>9.31%</a:t>
            </a:r>
            <a:endParaRPr sz="1400">
              <a:latin typeface="Arial"/>
              <a:cs typeface="Arial"/>
            </a:endParaRPr>
          </a:p>
          <a:p>
            <a:pPr marL="363220" indent="-202565">
              <a:lnSpc>
                <a:spcPct val="100000"/>
              </a:lnSpc>
              <a:spcBef>
                <a:spcPts val="1115"/>
              </a:spcBef>
              <a:buChar char="•"/>
              <a:tabLst>
                <a:tab pos="363220" algn="l"/>
              </a:tabLst>
            </a:pPr>
            <a:r>
              <a:rPr dirty="0" sz="1400">
                <a:solidFill>
                  <a:srgbClr val="005486"/>
                </a:solidFill>
                <a:latin typeface="Arial"/>
                <a:cs typeface="Arial"/>
              </a:rPr>
              <a:t>Investment</a:t>
            </a:r>
            <a:r>
              <a:rPr dirty="0" sz="1400" spc="-25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5486"/>
                </a:solidFill>
                <a:latin typeface="Arial"/>
                <a:cs typeface="Arial"/>
              </a:rPr>
              <a:t>return:</a:t>
            </a:r>
            <a:r>
              <a:rPr dirty="0" sz="1400" spc="25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5486"/>
                </a:solidFill>
                <a:latin typeface="Arial"/>
                <a:cs typeface="Arial"/>
              </a:rPr>
              <a:t>11.04%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591425" y="1979422"/>
            <a:ext cx="896619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10" b="1">
                <a:solidFill>
                  <a:srgbClr val="005486"/>
                </a:solidFill>
                <a:latin typeface="Arial"/>
                <a:cs typeface="Arial"/>
              </a:rPr>
              <a:t>$13,235,957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128761" y="3202305"/>
            <a:ext cx="809625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10" b="1">
                <a:solidFill>
                  <a:srgbClr val="611244"/>
                </a:solidFill>
                <a:latin typeface="Arial"/>
                <a:cs typeface="Arial"/>
              </a:rPr>
              <a:t>$8,262,429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065520" y="2596895"/>
            <a:ext cx="1836420" cy="47244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4508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dirty="0" sz="1200">
                <a:latin typeface="Arial"/>
                <a:cs typeface="Arial"/>
              </a:rPr>
              <a:t>Difference: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$4,973,528</a:t>
            </a:r>
            <a:endParaRPr sz="12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50"/>
              </a:spcBef>
            </a:pPr>
            <a:r>
              <a:rPr dirty="0" sz="1200">
                <a:latin typeface="Arial"/>
                <a:cs typeface="Arial"/>
              </a:rPr>
              <a:t>60%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increase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6979919" y="2087879"/>
            <a:ext cx="1123315" cy="1229360"/>
            <a:chOff x="6979919" y="2087879"/>
            <a:chExt cx="1123315" cy="1229360"/>
          </a:xfrm>
        </p:grpSpPr>
        <p:sp>
          <p:nvSpPr>
            <p:cNvPr id="30" name="object 30" descr=""/>
            <p:cNvSpPr/>
            <p:nvPr/>
          </p:nvSpPr>
          <p:spPr>
            <a:xfrm>
              <a:off x="6982967" y="2090927"/>
              <a:ext cx="619760" cy="504825"/>
            </a:xfrm>
            <a:custGeom>
              <a:avLst/>
              <a:gdLst/>
              <a:ahLst/>
              <a:cxnLst/>
              <a:rect l="l" t="t" r="r" b="b"/>
              <a:pathLst>
                <a:path w="619759" h="504825">
                  <a:moveTo>
                    <a:pt x="619759" y="0"/>
                  </a:moveTo>
                  <a:lnTo>
                    <a:pt x="0" y="0"/>
                  </a:lnTo>
                  <a:lnTo>
                    <a:pt x="0" y="504698"/>
                  </a:lnTo>
                </a:path>
              </a:pathLst>
            </a:custGeom>
            <a:ln w="609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982967" y="3058667"/>
              <a:ext cx="1117600" cy="255904"/>
            </a:xfrm>
            <a:custGeom>
              <a:avLst/>
              <a:gdLst/>
              <a:ahLst/>
              <a:cxnLst/>
              <a:rect l="l" t="t" r="r" b="b"/>
              <a:pathLst>
                <a:path w="1117600" h="255904">
                  <a:moveTo>
                    <a:pt x="1117219" y="255524"/>
                  </a:moveTo>
                  <a:lnTo>
                    <a:pt x="0" y="255524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4531614" y="1454353"/>
            <a:ext cx="1435100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>
                <a:latin typeface="Arial"/>
                <a:cs typeface="Arial"/>
              </a:rPr>
              <a:t>9.31%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annual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return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626385" y="1454353"/>
            <a:ext cx="1511300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>
                <a:latin typeface="Arial"/>
                <a:cs typeface="Arial"/>
              </a:rPr>
              <a:t>11.04%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annual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return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4252721" y="1553717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 h="0">
                <a:moveTo>
                  <a:pt x="0" y="0"/>
                </a:moveTo>
                <a:lnTo>
                  <a:pt x="239522" y="0"/>
                </a:lnTo>
              </a:path>
            </a:pathLst>
          </a:custGeom>
          <a:ln w="25908">
            <a:solidFill>
              <a:srgbClr val="6112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6355841" y="1559813"/>
            <a:ext cx="240029" cy="0"/>
          </a:xfrm>
          <a:custGeom>
            <a:avLst/>
            <a:gdLst/>
            <a:ahLst/>
            <a:cxnLst/>
            <a:rect l="l" t="t" r="r" b="b"/>
            <a:pathLst>
              <a:path w="240029" h="0">
                <a:moveTo>
                  <a:pt x="0" y="0"/>
                </a:moveTo>
                <a:lnTo>
                  <a:pt x="239522" y="0"/>
                </a:lnTo>
              </a:path>
            </a:pathLst>
          </a:custGeom>
          <a:ln w="25908">
            <a:solidFill>
              <a:srgbClr val="0054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156460" cy="6858000"/>
            <a:chOff x="0" y="0"/>
            <a:chExt cx="215646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923414" cy="6858000"/>
            </a:xfrm>
            <a:custGeom>
              <a:avLst/>
              <a:gdLst/>
              <a:ahLst/>
              <a:cxnLst/>
              <a:rect l="l" t="t" r="r" b="b"/>
              <a:pathLst>
                <a:path w="1923414" h="6858000">
                  <a:moveTo>
                    <a:pt x="396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08" y="6858000"/>
                  </a:lnTo>
                  <a:lnTo>
                    <a:pt x="1872995" y="3613150"/>
                  </a:lnTo>
                  <a:lnTo>
                    <a:pt x="1894998" y="3568631"/>
                  </a:lnTo>
                  <a:lnTo>
                    <a:pt x="1910714" y="3522180"/>
                  </a:lnTo>
                  <a:lnTo>
                    <a:pt x="1920144" y="3474434"/>
                  </a:lnTo>
                  <a:lnTo>
                    <a:pt x="1923288" y="3426031"/>
                  </a:lnTo>
                  <a:lnTo>
                    <a:pt x="1920144" y="3377610"/>
                  </a:lnTo>
                  <a:lnTo>
                    <a:pt x="1910714" y="3329811"/>
                  </a:lnTo>
                  <a:lnTo>
                    <a:pt x="1894998" y="3283270"/>
                  </a:lnTo>
                  <a:lnTo>
                    <a:pt x="1872995" y="323862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216" y="2651760"/>
              <a:ext cx="1190244" cy="1574291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600325" y="3227070"/>
            <a:ext cx="532320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>
                <a:solidFill>
                  <a:srgbClr val="022C5E"/>
                </a:solidFill>
                <a:latin typeface="Georgia"/>
                <a:cs typeface="Georgia"/>
              </a:rPr>
              <a:t>Behavioral</a:t>
            </a:r>
            <a:r>
              <a:rPr dirty="0" sz="2450" spc="-15">
                <a:solidFill>
                  <a:srgbClr val="022C5E"/>
                </a:solidFill>
                <a:latin typeface="Georgia"/>
                <a:cs typeface="Georgia"/>
              </a:rPr>
              <a:t> </a:t>
            </a:r>
            <a:r>
              <a:rPr dirty="0" sz="2450">
                <a:solidFill>
                  <a:srgbClr val="022C5E"/>
                </a:solidFill>
                <a:latin typeface="Georgia"/>
                <a:cs typeface="Georgia"/>
              </a:rPr>
              <a:t>Guidance:</a:t>
            </a:r>
            <a:r>
              <a:rPr dirty="0" sz="2450" spc="10">
                <a:solidFill>
                  <a:srgbClr val="022C5E"/>
                </a:solidFill>
                <a:latin typeface="Georgia"/>
                <a:cs typeface="Georgia"/>
              </a:rPr>
              <a:t> </a:t>
            </a:r>
            <a:r>
              <a:rPr dirty="0" sz="2450">
                <a:solidFill>
                  <a:srgbClr val="022C5E"/>
                </a:solidFill>
                <a:latin typeface="Georgia"/>
                <a:cs typeface="Georgia"/>
              </a:rPr>
              <a:t>Common</a:t>
            </a:r>
            <a:r>
              <a:rPr dirty="0" sz="2450" spc="5">
                <a:solidFill>
                  <a:srgbClr val="022C5E"/>
                </a:solidFill>
                <a:latin typeface="Georgia"/>
                <a:cs typeface="Georgia"/>
              </a:rPr>
              <a:t> </a:t>
            </a:r>
            <a:r>
              <a:rPr dirty="0" sz="2450" spc="-10">
                <a:solidFill>
                  <a:srgbClr val="022C5E"/>
                </a:solidFill>
                <a:latin typeface="Georgia"/>
                <a:cs typeface="Georgia"/>
              </a:rPr>
              <a:t>Biases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9267" y="6556654"/>
            <a:ext cx="58515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Behavioral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guidance is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intended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educational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illustrative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purposes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only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should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construed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investment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advice.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738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10"/>
              </a:spcBef>
            </a:pPr>
            <a:r>
              <a:rPr dirty="0" sz="1750"/>
              <a:t>Common</a:t>
            </a:r>
            <a:r>
              <a:rPr dirty="0" sz="1750" spc="-15"/>
              <a:t> </a:t>
            </a:r>
            <a:r>
              <a:rPr dirty="0" sz="1750" spc="-10"/>
              <a:t>biases</a:t>
            </a:r>
            <a:endParaRPr sz="1750"/>
          </a:p>
        </p:txBody>
      </p:sp>
      <p:sp>
        <p:nvSpPr>
          <p:cNvPr id="3" name="object 3" descr=""/>
          <p:cNvSpPr txBox="1"/>
          <p:nvPr/>
        </p:nvSpPr>
        <p:spPr>
          <a:xfrm>
            <a:off x="388111" y="6054344"/>
            <a:ext cx="57531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>
                <a:latin typeface="Arial Narrow"/>
                <a:cs typeface="Arial Narrow"/>
              </a:rPr>
              <a:t>Source:</a:t>
            </a:r>
            <a:r>
              <a:rPr dirty="0" sz="700" spc="-3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PIMCO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30323" y="2325623"/>
            <a:ext cx="2624455" cy="597535"/>
          </a:xfrm>
          <a:prstGeom prst="rect">
            <a:avLst/>
          </a:prstGeom>
          <a:solidFill>
            <a:srgbClr val="005486"/>
          </a:solidFill>
          <a:ln w="12192">
            <a:solidFill>
              <a:srgbClr val="005486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7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Cognitive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87823" y="2325623"/>
            <a:ext cx="2624455" cy="597535"/>
          </a:xfrm>
          <a:prstGeom prst="rect">
            <a:avLst/>
          </a:prstGeom>
          <a:solidFill>
            <a:srgbClr val="789D49"/>
          </a:solidFill>
          <a:ln w="12192">
            <a:solidFill>
              <a:srgbClr val="789D49"/>
            </a:solidFill>
          </a:ln>
        </p:spPr>
        <p:txBody>
          <a:bodyPr wrap="square" lIns="0" tIns="1873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7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Emotional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825751" y="3105657"/>
            <a:ext cx="2633980" cy="1774189"/>
            <a:chOff x="1825751" y="3105657"/>
            <a:chExt cx="2633980" cy="1774189"/>
          </a:xfrm>
        </p:grpSpPr>
        <p:sp>
          <p:nvSpPr>
            <p:cNvPr id="7" name="object 7" descr=""/>
            <p:cNvSpPr/>
            <p:nvPr/>
          </p:nvSpPr>
          <p:spPr>
            <a:xfrm>
              <a:off x="1825752" y="3105657"/>
              <a:ext cx="2633980" cy="1723389"/>
            </a:xfrm>
            <a:custGeom>
              <a:avLst/>
              <a:gdLst/>
              <a:ahLst/>
              <a:cxnLst/>
              <a:rect l="l" t="t" r="r" b="b"/>
              <a:pathLst>
                <a:path w="2633979" h="1723389">
                  <a:moveTo>
                    <a:pt x="2633472" y="1270"/>
                  </a:moveTo>
                  <a:lnTo>
                    <a:pt x="2632316" y="1270"/>
                  </a:lnTo>
                  <a:lnTo>
                    <a:pt x="2632316" y="0"/>
                  </a:lnTo>
                  <a:lnTo>
                    <a:pt x="1143" y="0"/>
                  </a:lnTo>
                  <a:lnTo>
                    <a:pt x="1143" y="127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0" y="54610"/>
                  </a:lnTo>
                  <a:lnTo>
                    <a:pt x="0" y="1720850"/>
                  </a:lnTo>
                  <a:lnTo>
                    <a:pt x="749" y="1720850"/>
                  </a:lnTo>
                  <a:lnTo>
                    <a:pt x="749" y="1723390"/>
                  </a:lnTo>
                  <a:lnTo>
                    <a:pt x="4572" y="1723390"/>
                  </a:lnTo>
                  <a:lnTo>
                    <a:pt x="4572" y="1720850"/>
                  </a:lnTo>
                  <a:lnTo>
                    <a:pt x="4572" y="55118"/>
                  </a:lnTo>
                  <a:lnTo>
                    <a:pt x="2628900" y="55118"/>
                  </a:lnTo>
                  <a:lnTo>
                    <a:pt x="2628900" y="1720850"/>
                  </a:lnTo>
                  <a:lnTo>
                    <a:pt x="2628900" y="1723390"/>
                  </a:lnTo>
                  <a:lnTo>
                    <a:pt x="2632710" y="1723390"/>
                  </a:lnTo>
                  <a:lnTo>
                    <a:pt x="2632710" y="1720850"/>
                  </a:lnTo>
                  <a:lnTo>
                    <a:pt x="2633472" y="1720850"/>
                  </a:lnTo>
                  <a:lnTo>
                    <a:pt x="2633472" y="54610"/>
                  </a:lnTo>
                  <a:lnTo>
                    <a:pt x="2633472" y="8890"/>
                  </a:lnTo>
                  <a:lnTo>
                    <a:pt x="2633472" y="1270"/>
                  </a:lnTo>
                  <a:close/>
                </a:path>
              </a:pathLst>
            </a:custGeom>
            <a:solidFill>
              <a:srgbClr val="0054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830323" y="3160775"/>
              <a:ext cx="2624455" cy="1714500"/>
            </a:xfrm>
            <a:custGeom>
              <a:avLst/>
              <a:gdLst/>
              <a:ahLst/>
              <a:cxnLst/>
              <a:rect l="l" t="t" r="r" b="b"/>
              <a:pathLst>
                <a:path w="2624454" h="1714500">
                  <a:moveTo>
                    <a:pt x="0" y="1714500"/>
                  </a:moveTo>
                  <a:lnTo>
                    <a:pt x="2624328" y="1714500"/>
                  </a:lnTo>
                  <a:lnTo>
                    <a:pt x="2624328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9144">
              <a:solidFill>
                <a:srgbClr val="00548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834895" y="3239922"/>
            <a:ext cx="2615565" cy="114173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408940" indent="-251460">
              <a:lnSpc>
                <a:spcPct val="100000"/>
              </a:lnSpc>
              <a:spcBef>
                <a:spcPts val="615"/>
              </a:spcBef>
              <a:buChar char="•"/>
              <a:tabLst>
                <a:tab pos="408940" algn="l"/>
              </a:tabLst>
            </a:pPr>
            <a:r>
              <a:rPr dirty="0" sz="1400" spc="-10">
                <a:latin typeface="Arial"/>
                <a:cs typeface="Arial"/>
              </a:rPr>
              <a:t>Anchoring</a:t>
            </a:r>
            <a:endParaRPr sz="1400">
              <a:latin typeface="Arial"/>
              <a:cs typeface="Arial"/>
            </a:endParaRPr>
          </a:p>
          <a:p>
            <a:pPr marL="408940" indent="-251460">
              <a:lnSpc>
                <a:spcPct val="100000"/>
              </a:lnSpc>
              <a:spcBef>
                <a:spcPts val="515"/>
              </a:spcBef>
              <a:buChar char="•"/>
              <a:tabLst>
                <a:tab pos="408940" algn="l"/>
              </a:tabLst>
            </a:pPr>
            <a:r>
              <a:rPr dirty="0" sz="1400" spc="-10">
                <a:latin typeface="Arial"/>
                <a:cs typeface="Arial"/>
              </a:rPr>
              <a:t>Confirmation</a:t>
            </a:r>
            <a:endParaRPr sz="1400">
              <a:latin typeface="Arial"/>
              <a:cs typeface="Arial"/>
            </a:endParaRPr>
          </a:p>
          <a:p>
            <a:pPr marL="408940" indent="-251460">
              <a:lnSpc>
                <a:spcPct val="100000"/>
              </a:lnSpc>
              <a:spcBef>
                <a:spcPts val="515"/>
              </a:spcBef>
              <a:buChar char="•"/>
              <a:tabLst>
                <a:tab pos="408940" algn="l"/>
              </a:tabLst>
            </a:pPr>
            <a:r>
              <a:rPr dirty="0" sz="1400" spc="-10">
                <a:latin typeface="Arial"/>
                <a:cs typeface="Arial"/>
              </a:rPr>
              <a:t>Framing</a:t>
            </a:r>
            <a:endParaRPr sz="1400">
              <a:latin typeface="Arial"/>
              <a:cs typeface="Arial"/>
            </a:endParaRPr>
          </a:p>
          <a:p>
            <a:pPr marL="408940" indent="-251460">
              <a:lnSpc>
                <a:spcPct val="100000"/>
              </a:lnSpc>
              <a:spcBef>
                <a:spcPts val="520"/>
              </a:spcBef>
              <a:buChar char="•"/>
              <a:tabLst>
                <a:tab pos="408940" algn="l"/>
              </a:tabLst>
            </a:pPr>
            <a:r>
              <a:rPr dirty="0" sz="1400">
                <a:latin typeface="Arial"/>
                <a:cs typeface="Arial"/>
              </a:rPr>
              <a:t>Mental</a:t>
            </a:r>
            <a:r>
              <a:rPr dirty="0" sz="1400" spc="-10">
                <a:latin typeface="Arial"/>
                <a:cs typeface="Arial"/>
              </a:rPr>
              <a:t> accounting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683251" y="3104133"/>
            <a:ext cx="2633980" cy="1776095"/>
            <a:chOff x="4683251" y="3104133"/>
            <a:chExt cx="2633980" cy="1776095"/>
          </a:xfrm>
        </p:grpSpPr>
        <p:sp>
          <p:nvSpPr>
            <p:cNvPr id="11" name="object 11" descr=""/>
            <p:cNvSpPr/>
            <p:nvPr/>
          </p:nvSpPr>
          <p:spPr>
            <a:xfrm>
              <a:off x="4683239" y="3104133"/>
              <a:ext cx="2633980" cy="1724660"/>
            </a:xfrm>
            <a:custGeom>
              <a:avLst/>
              <a:gdLst/>
              <a:ahLst/>
              <a:cxnLst/>
              <a:rect l="l" t="t" r="r" b="b"/>
              <a:pathLst>
                <a:path w="2633979" h="1724660">
                  <a:moveTo>
                    <a:pt x="2633472" y="1270"/>
                  </a:moveTo>
                  <a:lnTo>
                    <a:pt x="2632329" y="1270"/>
                  </a:lnTo>
                  <a:lnTo>
                    <a:pt x="2632329" y="0"/>
                  </a:lnTo>
                  <a:lnTo>
                    <a:pt x="1143" y="0"/>
                  </a:lnTo>
                  <a:lnTo>
                    <a:pt x="1143" y="127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0" y="54610"/>
                  </a:lnTo>
                  <a:lnTo>
                    <a:pt x="0" y="1723390"/>
                  </a:lnTo>
                  <a:lnTo>
                    <a:pt x="1143" y="1723390"/>
                  </a:lnTo>
                  <a:lnTo>
                    <a:pt x="1143" y="1724660"/>
                  </a:lnTo>
                  <a:lnTo>
                    <a:pt x="4572" y="1724660"/>
                  </a:lnTo>
                  <a:lnTo>
                    <a:pt x="4572" y="1723390"/>
                  </a:lnTo>
                  <a:lnTo>
                    <a:pt x="4572" y="54610"/>
                  </a:lnTo>
                  <a:lnTo>
                    <a:pt x="4584" y="55118"/>
                  </a:lnTo>
                  <a:lnTo>
                    <a:pt x="2628900" y="55118"/>
                  </a:lnTo>
                  <a:lnTo>
                    <a:pt x="2628900" y="1723390"/>
                  </a:lnTo>
                  <a:lnTo>
                    <a:pt x="2628900" y="1724660"/>
                  </a:lnTo>
                  <a:lnTo>
                    <a:pt x="2632329" y="1724660"/>
                  </a:lnTo>
                  <a:lnTo>
                    <a:pt x="2632329" y="1723390"/>
                  </a:lnTo>
                  <a:lnTo>
                    <a:pt x="2633472" y="1723390"/>
                  </a:lnTo>
                  <a:lnTo>
                    <a:pt x="2633472" y="54610"/>
                  </a:lnTo>
                  <a:lnTo>
                    <a:pt x="2633472" y="8890"/>
                  </a:lnTo>
                  <a:lnTo>
                    <a:pt x="2633472" y="1270"/>
                  </a:lnTo>
                  <a:close/>
                </a:path>
              </a:pathLst>
            </a:custGeom>
            <a:solidFill>
              <a:srgbClr val="789D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687823" y="3159251"/>
              <a:ext cx="2624455" cy="1716405"/>
            </a:xfrm>
            <a:custGeom>
              <a:avLst/>
              <a:gdLst/>
              <a:ahLst/>
              <a:cxnLst/>
              <a:rect l="l" t="t" r="r" b="b"/>
              <a:pathLst>
                <a:path w="2624454" h="1716404">
                  <a:moveTo>
                    <a:pt x="0" y="1716024"/>
                  </a:moveTo>
                  <a:lnTo>
                    <a:pt x="2624328" y="1716024"/>
                  </a:lnTo>
                  <a:lnTo>
                    <a:pt x="2624328" y="0"/>
                  </a:lnTo>
                  <a:lnTo>
                    <a:pt x="0" y="0"/>
                  </a:lnTo>
                  <a:lnTo>
                    <a:pt x="0" y="1716024"/>
                  </a:lnTo>
                  <a:close/>
                </a:path>
              </a:pathLst>
            </a:custGeom>
            <a:ln w="9144">
              <a:solidFill>
                <a:srgbClr val="789D4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692396" y="3238906"/>
            <a:ext cx="2615565" cy="1141095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408940" indent="-251460">
              <a:lnSpc>
                <a:spcPct val="100000"/>
              </a:lnSpc>
              <a:spcBef>
                <a:spcPts val="610"/>
              </a:spcBef>
              <a:buChar char="•"/>
              <a:tabLst>
                <a:tab pos="408940" algn="l"/>
              </a:tabLst>
            </a:pPr>
            <a:r>
              <a:rPr dirty="0" sz="1400">
                <a:latin typeface="Arial"/>
                <a:cs typeface="Arial"/>
              </a:rPr>
              <a:t>Loss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aversion</a:t>
            </a:r>
            <a:endParaRPr sz="1400">
              <a:latin typeface="Arial"/>
              <a:cs typeface="Arial"/>
            </a:endParaRPr>
          </a:p>
          <a:p>
            <a:pPr marL="408940" indent="-251460">
              <a:lnSpc>
                <a:spcPct val="100000"/>
              </a:lnSpc>
              <a:spcBef>
                <a:spcPts val="515"/>
              </a:spcBef>
              <a:buChar char="•"/>
              <a:tabLst>
                <a:tab pos="408940" algn="l"/>
              </a:tabLst>
            </a:pPr>
            <a:r>
              <a:rPr dirty="0" sz="1400" spc="-10">
                <a:latin typeface="Arial"/>
                <a:cs typeface="Arial"/>
              </a:rPr>
              <a:t>Recency</a:t>
            </a:r>
            <a:endParaRPr sz="1400">
              <a:latin typeface="Arial"/>
              <a:cs typeface="Arial"/>
            </a:endParaRPr>
          </a:p>
          <a:p>
            <a:pPr marL="408940" indent="-251460">
              <a:lnSpc>
                <a:spcPct val="100000"/>
              </a:lnSpc>
              <a:spcBef>
                <a:spcPts val="520"/>
              </a:spcBef>
              <a:buChar char="•"/>
              <a:tabLst>
                <a:tab pos="408940" algn="l"/>
              </a:tabLst>
            </a:pPr>
            <a:r>
              <a:rPr dirty="0" sz="1400" spc="-10">
                <a:latin typeface="Arial"/>
                <a:cs typeface="Arial"/>
              </a:rPr>
              <a:t>Overconfidence</a:t>
            </a:r>
            <a:endParaRPr sz="1400">
              <a:latin typeface="Arial"/>
              <a:cs typeface="Arial"/>
            </a:endParaRPr>
          </a:p>
          <a:p>
            <a:pPr marL="408940" indent="-251460">
              <a:lnSpc>
                <a:spcPct val="100000"/>
              </a:lnSpc>
              <a:spcBef>
                <a:spcPts val="515"/>
              </a:spcBef>
              <a:buChar char="•"/>
              <a:tabLst>
                <a:tab pos="408940" algn="l"/>
              </a:tabLst>
            </a:pPr>
            <a:r>
              <a:rPr dirty="0" sz="1400">
                <a:latin typeface="Arial"/>
                <a:cs typeface="Arial"/>
              </a:rPr>
              <a:t>Status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quo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8732" y="1382267"/>
            <a:ext cx="525780" cy="82448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7964" y="1414272"/>
            <a:ext cx="527303" cy="827531"/>
          </a:xfrm>
          <a:prstGeom prst="rect">
            <a:avLst/>
          </a:prstGeom>
        </p:spPr>
      </p:pic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738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10"/>
              </a:spcBef>
            </a:pPr>
            <a:r>
              <a:rPr dirty="0" sz="1750"/>
              <a:t>Loss</a:t>
            </a:r>
            <a:r>
              <a:rPr dirty="0" sz="1750" spc="-10"/>
              <a:t> aversion</a:t>
            </a:r>
            <a:endParaRPr sz="1750"/>
          </a:p>
        </p:txBody>
      </p:sp>
      <p:sp>
        <p:nvSpPr>
          <p:cNvPr id="3" name="object 3" descr=""/>
          <p:cNvSpPr txBox="1"/>
          <p:nvPr/>
        </p:nvSpPr>
        <p:spPr>
          <a:xfrm>
            <a:off x="388111" y="6054344"/>
            <a:ext cx="6655434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latin typeface="Arial Narrow"/>
                <a:cs typeface="Arial Narrow"/>
              </a:rPr>
              <a:t>Source: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Daniel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Kahneman and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Amos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Tversky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(1979)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“Prospect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Theory: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Analysis of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Decision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under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Risk,”</a:t>
            </a:r>
            <a:r>
              <a:rPr dirty="0" sz="800" spc="3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Econometrica,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XLVII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(1979),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263-291.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For</a:t>
            </a:r>
            <a:r>
              <a:rPr dirty="0" sz="800" spc="-20" b="1">
                <a:latin typeface="Arial Narrow"/>
                <a:cs typeface="Arial Narrow"/>
              </a:rPr>
              <a:t> </a:t>
            </a:r>
            <a:r>
              <a:rPr dirty="0" sz="800" spc="-10" b="1">
                <a:latin typeface="Arial Narrow"/>
                <a:cs typeface="Arial Narrow"/>
              </a:rPr>
              <a:t>illustrative</a:t>
            </a:r>
            <a:r>
              <a:rPr dirty="0" sz="800" spc="-1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purposes</a:t>
            </a:r>
            <a:r>
              <a:rPr dirty="0" sz="800" spc="-10" b="1">
                <a:latin typeface="Arial Narrow"/>
                <a:cs typeface="Arial Narrow"/>
              </a:rPr>
              <a:t> </a:t>
            </a:r>
            <a:r>
              <a:rPr dirty="0" sz="800" spc="-20" b="1">
                <a:latin typeface="Arial Narrow"/>
                <a:cs typeface="Arial Narrow"/>
              </a:rPr>
              <a:t>only.</a:t>
            </a:r>
            <a:endParaRPr sz="80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7374" y="1507324"/>
            <a:ext cx="4294987" cy="392412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03859" y="1490472"/>
            <a:ext cx="2741930" cy="395351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54940" rIns="0" bIns="0" rtlCol="0" vert="horz">
            <a:spAutoFit/>
          </a:bodyPr>
          <a:lstStyle/>
          <a:p>
            <a:pPr algn="just" marL="361315" marR="282575" indent="-201295">
              <a:lnSpc>
                <a:spcPct val="101099"/>
              </a:lnSpc>
              <a:spcBef>
                <a:spcPts val="1220"/>
              </a:spcBef>
              <a:buChar char="•"/>
              <a:tabLst>
                <a:tab pos="363220" algn="l"/>
              </a:tabLst>
            </a:pP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pain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losses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twice </a:t>
            </a:r>
            <a:r>
              <a:rPr dirty="0" sz="1400" spc="-1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as painful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pleasure </a:t>
            </a:r>
            <a:r>
              <a:rPr dirty="0" sz="1400" spc="-1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gains</a:t>
            </a:r>
            <a:endParaRPr sz="1400">
              <a:latin typeface="Arial"/>
              <a:cs typeface="Arial"/>
            </a:endParaRPr>
          </a:p>
          <a:p>
            <a:pPr marL="363220" marR="408305" indent="-203200">
              <a:lnSpc>
                <a:spcPct val="100699"/>
              </a:lnSpc>
              <a:spcBef>
                <a:spcPts val="1105"/>
              </a:spcBef>
              <a:buChar char="•"/>
              <a:tabLst>
                <a:tab pos="363220" algn="l"/>
              </a:tabLst>
            </a:pPr>
            <a:r>
              <a:rPr dirty="0" sz="1400">
                <a:latin typeface="Arial"/>
                <a:cs typeface="Arial"/>
              </a:rPr>
              <a:t>Prevents investors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from </a:t>
            </a:r>
            <a:r>
              <a:rPr dirty="0" sz="1400">
                <a:latin typeface="Arial"/>
                <a:cs typeface="Arial"/>
              </a:rPr>
              <a:t>unloading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unprofitable </a:t>
            </a:r>
            <a:r>
              <a:rPr dirty="0" sz="1400">
                <a:latin typeface="Arial"/>
                <a:cs typeface="Arial"/>
              </a:rPr>
              <a:t>investments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(also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known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“get-even-</a:t>
            </a:r>
            <a:r>
              <a:rPr dirty="0" sz="1400" spc="-10">
                <a:latin typeface="Arial"/>
                <a:cs typeface="Arial"/>
              </a:rPr>
              <a:t>itis”)</a:t>
            </a:r>
            <a:endParaRPr sz="1400">
              <a:latin typeface="Arial"/>
              <a:cs typeface="Arial"/>
            </a:endParaRPr>
          </a:p>
          <a:p>
            <a:pPr marL="363220" marR="210185" indent="-203200">
              <a:lnSpc>
                <a:spcPct val="101200"/>
              </a:lnSpc>
              <a:spcBef>
                <a:spcPts val="1095"/>
              </a:spcBef>
              <a:buChar char="•"/>
              <a:tabLst>
                <a:tab pos="363220" algn="l"/>
              </a:tabLst>
            </a:pPr>
            <a:r>
              <a:rPr dirty="0" sz="1400">
                <a:latin typeface="Arial"/>
                <a:cs typeface="Arial"/>
              </a:rPr>
              <a:t>Causes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investors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take </a:t>
            </a:r>
            <a:r>
              <a:rPr dirty="0" sz="1400">
                <a:latin typeface="Arial"/>
                <a:cs typeface="Arial"/>
              </a:rPr>
              <a:t>additional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risk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avoid </a:t>
            </a:r>
            <a:r>
              <a:rPr dirty="0" sz="1400" spc="-20">
                <a:latin typeface="Arial"/>
                <a:cs typeface="Arial"/>
              </a:rPr>
              <a:t>pain </a:t>
            </a:r>
            <a:r>
              <a:rPr dirty="0" sz="1400">
                <a:latin typeface="Arial"/>
                <a:cs typeface="Arial"/>
              </a:rPr>
              <a:t>from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losses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436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125"/>
              </a:spcBef>
            </a:pPr>
            <a:r>
              <a:rPr dirty="0" spc="-40">
                <a:solidFill>
                  <a:srgbClr val="012C5E"/>
                </a:solidFill>
              </a:rPr>
              <a:t>Running</a:t>
            </a:r>
            <a:r>
              <a:rPr dirty="0" spc="-110">
                <a:solidFill>
                  <a:srgbClr val="012C5E"/>
                </a:solidFill>
              </a:rPr>
              <a:t> </a:t>
            </a:r>
            <a:r>
              <a:rPr dirty="0">
                <a:solidFill>
                  <a:srgbClr val="012C5E"/>
                </a:solidFill>
              </a:rPr>
              <a:t>for</a:t>
            </a:r>
            <a:r>
              <a:rPr dirty="0" spc="-55">
                <a:solidFill>
                  <a:srgbClr val="012C5E"/>
                </a:solidFill>
              </a:rPr>
              <a:t> </a:t>
            </a:r>
            <a:r>
              <a:rPr dirty="0">
                <a:solidFill>
                  <a:srgbClr val="012C5E"/>
                </a:solidFill>
              </a:rPr>
              <a:t>the</a:t>
            </a:r>
            <a:r>
              <a:rPr dirty="0" spc="-85">
                <a:solidFill>
                  <a:srgbClr val="012C5E"/>
                </a:solidFill>
              </a:rPr>
              <a:t> </a:t>
            </a:r>
            <a:r>
              <a:rPr dirty="0">
                <a:solidFill>
                  <a:srgbClr val="012C5E"/>
                </a:solidFill>
              </a:rPr>
              <a:t>Exits</a:t>
            </a:r>
            <a:r>
              <a:rPr dirty="0" spc="-50">
                <a:solidFill>
                  <a:srgbClr val="012C5E"/>
                </a:solidFill>
              </a:rPr>
              <a:t> </a:t>
            </a:r>
            <a:r>
              <a:rPr dirty="0">
                <a:solidFill>
                  <a:srgbClr val="012C5E"/>
                </a:solidFill>
              </a:rPr>
              <a:t>May</a:t>
            </a:r>
            <a:r>
              <a:rPr dirty="0" spc="170">
                <a:solidFill>
                  <a:srgbClr val="012C5E"/>
                </a:solidFill>
              </a:rPr>
              <a:t> </a:t>
            </a:r>
            <a:r>
              <a:rPr dirty="0" spc="-10">
                <a:solidFill>
                  <a:srgbClr val="012C5E"/>
                </a:solidFill>
              </a:rPr>
              <a:t>Backfire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367" y="1533162"/>
            <a:ext cx="8265572" cy="399741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97586" y="5794349"/>
            <a:ext cx="8298180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30"/>
              </a:lnSpc>
              <a:spcBef>
                <a:spcPts val="100"/>
              </a:spcBef>
            </a:pPr>
            <a:r>
              <a:rPr dirty="0" sz="800" spc="-10">
                <a:latin typeface="Arial Narrow"/>
                <a:cs typeface="Arial Narrow"/>
              </a:rPr>
              <a:t>Source: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PIMCO,</a:t>
            </a:r>
            <a:r>
              <a:rPr dirty="0" sz="80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Bloomberg.</a:t>
            </a:r>
            <a:r>
              <a:rPr dirty="0" sz="800" spc="25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Hypothetical</a:t>
            </a:r>
            <a:r>
              <a:rPr dirty="0" sz="800" spc="-4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example for</a:t>
            </a:r>
            <a:r>
              <a:rPr dirty="0" sz="800" spc="-40" b="1">
                <a:latin typeface="Arial Narrow"/>
                <a:cs typeface="Arial Narrow"/>
              </a:rPr>
              <a:t> </a:t>
            </a:r>
            <a:r>
              <a:rPr dirty="0" sz="800" spc="-10" b="1">
                <a:latin typeface="Arial Narrow"/>
                <a:cs typeface="Arial Narrow"/>
              </a:rPr>
              <a:t>illustrative</a:t>
            </a:r>
            <a:r>
              <a:rPr dirty="0" sz="800" spc="-6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purposesonly.</a:t>
            </a:r>
            <a:r>
              <a:rPr dirty="0" sz="800" spc="-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"/>
                <a:cs typeface="Arial"/>
              </a:rPr>
              <a:t>Not indicative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of the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past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or future </a:t>
            </a:r>
            <a:r>
              <a:rPr dirty="0" sz="800" spc="-10" b="1">
                <a:latin typeface="Arial"/>
                <a:cs typeface="Arial"/>
              </a:rPr>
              <a:t>performance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of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any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PIMCO</a:t>
            </a:r>
            <a:r>
              <a:rPr dirty="0" sz="800" spc="-10" b="1">
                <a:latin typeface="Arial"/>
                <a:cs typeface="Arial"/>
              </a:rPr>
              <a:t> product.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dirty="0" sz="800">
                <a:latin typeface="Arial Narrow"/>
                <a:cs typeface="Arial Narrow"/>
              </a:rPr>
              <a:t>Stocks</a:t>
            </a:r>
            <a:r>
              <a:rPr dirty="0" sz="800" spc="7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represent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total</a:t>
            </a:r>
            <a:r>
              <a:rPr dirty="0" sz="800" spc="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return</a:t>
            </a:r>
            <a:r>
              <a:rPr dirty="0" sz="800" spc="2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of</a:t>
            </a:r>
            <a:r>
              <a:rPr dirty="0" sz="800" spc="-6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45">
                <a:latin typeface="Arial Narrow"/>
                <a:cs typeface="Arial Narrow"/>
              </a:rPr>
              <a:t> </a:t>
            </a:r>
            <a:r>
              <a:rPr dirty="0" sz="800" spc="-20">
                <a:latin typeface="Arial Narrow"/>
                <a:cs typeface="Arial Narrow"/>
              </a:rPr>
              <a:t>S&amp;P</a:t>
            </a:r>
            <a:r>
              <a:rPr dirty="0" sz="800" spc="-8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500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Index;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bonds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represent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total</a:t>
            </a:r>
            <a:r>
              <a:rPr dirty="0" sz="800" spc="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return</a:t>
            </a:r>
            <a:r>
              <a:rPr dirty="0" sz="800" spc="-6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3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Bloomberg</a:t>
            </a:r>
            <a:r>
              <a:rPr dirty="0" sz="800" spc="-7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US</a:t>
            </a:r>
            <a:r>
              <a:rPr dirty="0" sz="800" spc="-5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Aggregate</a:t>
            </a:r>
            <a:r>
              <a:rPr dirty="0" sz="800" spc="-10">
                <a:latin typeface="Arial Narrow"/>
                <a:cs typeface="Arial Narrow"/>
              </a:rPr>
              <a:t> Index;</a:t>
            </a:r>
            <a:r>
              <a:rPr dirty="0" sz="800" spc="-5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cash</a:t>
            </a:r>
            <a:r>
              <a:rPr dirty="0" sz="800" spc="3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represents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30">
                <a:latin typeface="Arial Narrow"/>
                <a:cs typeface="Arial Narrow"/>
              </a:rPr>
              <a:t> </a:t>
            </a:r>
            <a:r>
              <a:rPr dirty="0" sz="800" spc="-20">
                <a:latin typeface="Arial Narrow"/>
                <a:cs typeface="Arial Narrow"/>
              </a:rPr>
              <a:t>ICE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 spc="-25">
                <a:latin typeface="Arial Narrow"/>
                <a:cs typeface="Arial Narrow"/>
              </a:rPr>
              <a:t>BOfAML</a:t>
            </a:r>
            <a:r>
              <a:rPr dirty="0" sz="800" spc="1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3M</a:t>
            </a:r>
            <a:r>
              <a:rPr dirty="0" sz="800" spc="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bill. Performance</a:t>
            </a:r>
            <a:r>
              <a:rPr dirty="0" sz="800" spc="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does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reflect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4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deduction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35">
                <a:latin typeface="Arial Narrow"/>
                <a:cs typeface="Arial Narrow"/>
              </a:rPr>
              <a:t> </a:t>
            </a:r>
            <a:r>
              <a:rPr dirty="0" sz="800" spc="-20">
                <a:latin typeface="Arial Narrow"/>
                <a:cs typeface="Arial Narrow"/>
              </a:rPr>
              <a:t>fees</a:t>
            </a:r>
            <a:endParaRPr sz="800">
              <a:latin typeface="Arial Narrow"/>
              <a:cs typeface="Arial Narrow"/>
            </a:endParaRPr>
          </a:p>
          <a:p>
            <a:pPr marL="12700" marR="457834">
              <a:lnSpc>
                <a:spcPct val="72500"/>
              </a:lnSpc>
              <a:spcBef>
                <a:spcPts val="140"/>
              </a:spcBef>
            </a:pP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costs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</a:t>
            </a:r>
            <a:r>
              <a:rPr dirty="0" sz="800" spc="3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investment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product.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 spc="-20">
                <a:latin typeface="Arial Narrow"/>
                <a:cs typeface="Arial Narrow"/>
              </a:rPr>
              <a:t>If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these</a:t>
            </a:r>
            <a:r>
              <a:rPr dirty="0" sz="800" spc="5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fees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were</a:t>
            </a:r>
            <a:r>
              <a:rPr dirty="0" sz="800" spc="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reflected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performance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would</a:t>
            </a:r>
            <a:r>
              <a:rPr dirty="0" sz="800" spc="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lower.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Figure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provided</a:t>
            </a:r>
            <a:r>
              <a:rPr dirty="0" sz="800" spc="-9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illustrative</a:t>
            </a:r>
            <a:r>
              <a:rPr dirty="0" sz="800">
                <a:latin typeface="Arial Narrow"/>
                <a:cs typeface="Arial Narrow"/>
              </a:rPr>
              <a:t> purposes</a:t>
            </a:r>
            <a:r>
              <a:rPr dirty="0" sz="800" spc="-5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indicative</a:t>
            </a:r>
            <a:r>
              <a:rPr dirty="0" sz="800" spc="2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of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past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3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future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performa</a:t>
            </a:r>
            <a:r>
              <a:rPr dirty="0" sz="800" spc="-6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nce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PIMCOproduct.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Refer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Appendix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additional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index,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hypothetical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example,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risk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information.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25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85394" y="909574"/>
            <a:ext cx="4027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solidFill>
                  <a:srgbClr val="7E7E7E"/>
                </a:solidFill>
                <a:latin typeface="Arial"/>
                <a:cs typeface="Arial"/>
              </a:rPr>
              <a:t>Recovery</a:t>
            </a:r>
            <a:r>
              <a:rPr dirty="0" sz="1400" spc="-5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7E7E7E"/>
                </a:solidFill>
                <a:latin typeface="Arial"/>
                <a:cs typeface="Arial"/>
              </a:rPr>
              <a:t>during</a:t>
            </a:r>
            <a:r>
              <a:rPr dirty="0" sz="1400" spc="-5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7E7E7E"/>
                </a:solidFill>
                <a:latin typeface="Arial"/>
                <a:cs typeface="Arial"/>
              </a:rPr>
              <a:t>decade</a:t>
            </a:r>
            <a:r>
              <a:rPr dirty="0" sz="1400" spc="-4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7E7E7E"/>
                </a:solidFill>
                <a:latin typeface="Arial"/>
                <a:cs typeface="Arial"/>
              </a:rPr>
              <a:t>after</a:t>
            </a:r>
            <a:r>
              <a:rPr dirty="0" sz="1400" spc="-60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7E7E7E"/>
                </a:solidFill>
                <a:latin typeface="Arial"/>
                <a:cs typeface="Arial"/>
              </a:rPr>
              <a:t>global</a:t>
            </a:r>
            <a:r>
              <a:rPr dirty="0" sz="1400" spc="-3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7E7E7E"/>
                </a:solidFill>
                <a:latin typeface="Arial"/>
                <a:cs typeface="Arial"/>
              </a:rPr>
              <a:t>financial</a:t>
            </a:r>
            <a:r>
              <a:rPr dirty="0" sz="1400" spc="-55" i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7E7E7E"/>
                </a:solidFill>
                <a:latin typeface="Arial"/>
                <a:cs typeface="Arial"/>
              </a:rPr>
              <a:t>crisis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738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10"/>
              </a:spcBef>
            </a:pPr>
            <a:r>
              <a:rPr dirty="0" sz="1750"/>
              <a:t>Recency</a:t>
            </a:r>
            <a:r>
              <a:rPr dirty="0" sz="1750" spc="10"/>
              <a:t> </a:t>
            </a:r>
            <a:r>
              <a:rPr dirty="0" sz="1750"/>
              <a:t>bias</a:t>
            </a:r>
            <a:r>
              <a:rPr dirty="0" sz="1750" spc="-5"/>
              <a:t> </a:t>
            </a:r>
            <a:r>
              <a:rPr dirty="0" sz="1750"/>
              <a:t>– trend </a:t>
            </a:r>
            <a:r>
              <a:rPr dirty="0" sz="1750" spc="-10"/>
              <a:t>chasing</a:t>
            </a:r>
            <a:endParaRPr sz="1750"/>
          </a:p>
        </p:txBody>
      </p:sp>
      <p:sp>
        <p:nvSpPr>
          <p:cNvPr id="3" name="object 3" descr=""/>
          <p:cNvSpPr txBox="1"/>
          <p:nvPr/>
        </p:nvSpPr>
        <p:spPr>
          <a:xfrm>
            <a:off x="388111" y="948944"/>
            <a:ext cx="629158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Investor’s</a:t>
            </a:r>
            <a:r>
              <a:rPr dirty="0" sz="1550" spc="9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behavior</a:t>
            </a:r>
            <a:r>
              <a:rPr dirty="0" sz="1550" spc="1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550" spc="9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thoughts</a:t>
            </a:r>
            <a:r>
              <a:rPr dirty="0" sz="1550" spc="114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during</a:t>
            </a:r>
            <a:r>
              <a:rPr dirty="0" sz="1550" spc="10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dirty="0" sz="1550" spc="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volatile</a:t>
            </a:r>
            <a:r>
              <a:rPr dirty="0" sz="1550" spc="9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market</a:t>
            </a:r>
            <a:r>
              <a:rPr dirty="0" sz="1550" spc="10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52555A"/>
                </a:solidFill>
                <a:latin typeface="Arial"/>
                <a:cs typeface="Arial"/>
              </a:rPr>
              <a:t>(2006–2010)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8111" y="5391353"/>
            <a:ext cx="7397750" cy="81216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800">
                <a:latin typeface="Arial Narrow"/>
                <a:cs typeface="Arial Narrow"/>
              </a:rPr>
              <a:t>January</a:t>
            </a:r>
            <a:r>
              <a:rPr dirty="0" sz="800" spc="-5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2006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December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2010.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Source: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Morningstar,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Bloomberg,</a:t>
            </a:r>
            <a:r>
              <a:rPr dirty="0" sz="800" spc="-20">
                <a:latin typeface="Arial Narrow"/>
                <a:cs typeface="Arial Narrow"/>
              </a:rPr>
              <a:t> PIMCO</a:t>
            </a: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10" b="1">
                <a:latin typeface="Arial Narrow"/>
                <a:cs typeface="Arial Narrow"/>
              </a:rPr>
              <a:t>Hypothetical</a:t>
            </a:r>
            <a:r>
              <a:rPr dirty="0" sz="800" b="1">
                <a:latin typeface="Arial Narrow"/>
                <a:cs typeface="Arial Narrow"/>
              </a:rPr>
              <a:t> example</a:t>
            </a:r>
            <a:r>
              <a:rPr dirty="0" sz="800" spc="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for</a:t>
            </a:r>
            <a:r>
              <a:rPr dirty="0" sz="800" spc="-15" b="1">
                <a:latin typeface="Arial Narrow"/>
                <a:cs typeface="Arial Narrow"/>
              </a:rPr>
              <a:t> </a:t>
            </a:r>
            <a:r>
              <a:rPr dirty="0" sz="800" spc="-10" b="1">
                <a:latin typeface="Arial Narrow"/>
                <a:cs typeface="Arial Narrow"/>
              </a:rPr>
              <a:t>illustrative</a:t>
            </a:r>
            <a:r>
              <a:rPr dirty="0" sz="800" spc="-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purposes</a:t>
            </a:r>
            <a:r>
              <a:rPr dirty="0" sz="800" spc="10" b="1">
                <a:latin typeface="Arial Narrow"/>
                <a:cs typeface="Arial Narrow"/>
              </a:rPr>
              <a:t> </a:t>
            </a:r>
            <a:r>
              <a:rPr dirty="0" sz="800" spc="-10" b="1">
                <a:latin typeface="Arial Narrow"/>
                <a:cs typeface="Arial Narrow"/>
              </a:rPr>
              <a:t>only. </a:t>
            </a:r>
            <a:r>
              <a:rPr dirty="0" sz="800" b="1">
                <a:latin typeface="Arial Narrow"/>
                <a:cs typeface="Arial Narrow"/>
              </a:rPr>
              <a:t>Not</a:t>
            </a:r>
            <a:r>
              <a:rPr dirty="0" sz="800" spc="10" b="1">
                <a:latin typeface="Arial Narrow"/>
                <a:cs typeface="Arial Narrow"/>
              </a:rPr>
              <a:t> </a:t>
            </a:r>
            <a:r>
              <a:rPr dirty="0" sz="800" spc="-10" b="1">
                <a:latin typeface="Arial Narrow"/>
                <a:cs typeface="Arial Narrow"/>
              </a:rPr>
              <a:t>indicative</a:t>
            </a:r>
            <a:r>
              <a:rPr dirty="0" sz="800" spc="-1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of</a:t>
            </a:r>
            <a:r>
              <a:rPr dirty="0" sz="800" spc="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the</a:t>
            </a:r>
            <a:r>
              <a:rPr dirty="0" sz="800" spc="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past</a:t>
            </a:r>
            <a:r>
              <a:rPr dirty="0" sz="800" spc="-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or</a:t>
            </a:r>
            <a:r>
              <a:rPr dirty="0" sz="800" spc="1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future</a:t>
            </a:r>
            <a:r>
              <a:rPr dirty="0" sz="800" spc="-2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performance</a:t>
            </a:r>
            <a:r>
              <a:rPr dirty="0" sz="800" spc="-1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of</a:t>
            </a:r>
            <a:r>
              <a:rPr dirty="0" sz="800" spc="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any</a:t>
            </a:r>
            <a:r>
              <a:rPr dirty="0" sz="800" spc="-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PIMCO</a:t>
            </a:r>
            <a:r>
              <a:rPr dirty="0" sz="800" spc="20" b="1">
                <a:latin typeface="Arial Narrow"/>
                <a:cs typeface="Arial Narrow"/>
              </a:rPr>
              <a:t> </a:t>
            </a:r>
            <a:r>
              <a:rPr dirty="0" sz="800" spc="-10" b="1">
                <a:latin typeface="Arial Narrow"/>
                <a:cs typeface="Arial Narrow"/>
              </a:rPr>
              <a:t>product.</a:t>
            </a: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>
                <a:latin typeface="Arial Narrow"/>
                <a:cs typeface="Arial Narrow"/>
              </a:rPr>
              <a:t>*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Stocks are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represented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by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S&amp;P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500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Index.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Bonds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represented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by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Bloomberg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U.S.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Aggregate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Index.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It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 not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possible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 an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unmanaged</a:t>
            </a:r>
            <a:r>
              <a:rPr dirty="0" sz="800" spc="-10">
                <a:latin typeface="Arial Narrow"/>
                <a:cs typeface="Arial Narrow"/>
              </a:rPr>
              <a:t> index.</a:t>
            </a:r>
            <a:endParaRPr sz="800">
              <a:latin typeface="Arial Narrow"/>
              <a:cs typeface="Arial Narrow"/>
            </a:endParaRPr>
          </a:p>
          <a:p>
            <a:pPr marL="12700" marR="5080">
              <a:lnSpc>
                <a:spcPts val="860"/>
              </a:lnSpc>
              <a:spcBef>
                <a:spcPts val="220"/>
              </a:spcBef>
            </a:pPr>
            <a:r>
              <a:rPr dirty="0" sz="800">
                <a:latin typeface="Arial Narrow"/>
                <a:cs typeface="Arial Narrow"/>
              </a:rPr>
              <a:t>**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These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results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based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on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hypothetical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modeling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intended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illustrative</a:t>
            </a:r>
            <a:r>
              <a:rPr dirty="0" sz="800" spc="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purposes</a:t>
            </a:r>
            <a:r>
              <a:rPr dirty="0" sz="800" spc="-5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only.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Emotional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Investor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 assumed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move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cash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on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10/31/2008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back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60%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Stocks /40%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Bonds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on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30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April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2010.</a:t>
            </a: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Refer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Appendix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additional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hypothetical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example,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investment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strategy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risk</a:t>
            </a:r>
            <a:r>
              <a:rPr dirty="0" sz="800" spc="-10">
                <a:latin typeface="Arial Narrow"/>
                <a:cs typeface="Arial Narrow"/>
              </a:rPr>
              <a:t> information.</a:t>
            </a:r>
            <a:endParaRPr sz="800">
              <a:latin typeface="Arial Narrow"/>
              <a:cs typeface="Arial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1133" y="1786131"/>
            <a:ext cx="5606784" cy="352191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03859" y="1488947"/>
            <a:ext cx="2420620" cy="395351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55575" rIns="0" bIns="0" rtlCol="0" vert="horz">
            <a:spAutoFit/>
          </a:bodyPr>
          <a:lstStyle/>
          <a:p>
            <a:pPr marL="363220" marR="299720" indent="-203200">
              <a:lnSpc>
                <a:spcPct val="101000"/>
              </a:lnSpc>
              <a:spcBef>
                <a:spcPts val="1225"/>
              </a:spcBef>
              <a:buChar char="•"/>
              <a:tabLst>
                <a:tab pos="363220" algn="l"/>
              </a:tabLst>
            </a:pPr>
            <a:r>
              <a:rPr dirty="0" sz="1400">
                <a:latin typeface="Arial"/>
                <a:cs typeface="Arial"/>
              </a:rPr>
              <a:t>Investors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often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look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at </a:t>
            </a:r>
            <a:r>
              <a:rPr dirty="0" sz="1400">
                <a:latin typeface="Arial"/>
                <a:cs typeface="Arial"/>
              </a:rPr>
              <a:t>recent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returns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when </a:t>
            </a:r>
            <a:r>
              <a:rPr dirty="0" sz="1400">
                <a:latin typeface="Arial"/>
                <a:cs typeface="Arial"/>
              </a:rPr>
              <a:t>making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important </a:t>
            </a:r>
            <a:r>
              <a:rPr dirty="0" sz="1400">
                <a:latin typeface="Arial"/>
                <a:cs typeface="Arial"/>
              </a:rPr>
              <a:t>financial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decisions</a:t>
            </a:r>
            <a:endParaRPr sz="1400">
              <a:latin typeface="Arial"/>
              <a:cs typeface="Arial"/>
            </a:endParaRPr>
          </a:p>
          <a:p>
            <a:pPr marL="363220" marR="263525" indent="-203200">
              <a:lnSpc>
                <a:spcPct val="101000"/>
              </a:lnSpc>
              <a:spcBef>
                <a:spcPts val="1100"/>
              </a:spcBef>
              <a:buChar char="•"/>
              <a:tabLst>
                <a:tab pos="363220" algn="l"/>
              </a:tabLst>
            </a:pPr>
            <a:r>
              <a:rPr dirty="0" sz="1400">
                <a:latin typeface="Arial"/>
                <a:cs typeface="Arial"/>
              </a:rPr>
              <a:t>It’s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easier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to </a:t>
            </a:r>
            <a:r>
              <a:rPr dirty="0" sz="1400">
                <a:latin typeface="Arial"/>
                <a:cs typeface="Arial"/>
              </a:rPr>
              <a:t>emotionally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validate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a </a:t>
            </a:r>
            <a:r>
              <a:rPr dirty="0" sz="1400">
                <a:latin typeface="Arial"/>
                <a:cs typeface="Arial"/>
              </a:rPr>
              <a:t>choice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when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we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follow </a:t>
            </a:r>
            <a:r>
              <a:rPr dirty="0" sz="1400">
                <a:latin typeface="Arial"/>
                <a:cs typeface="Arial"/>
              </a:rPr>
              <a:t>a </a:t>
            </a:r>
            <a:r>
              <a:rPr dirty="0" sz="1400" spc="-20">
                <a:latin typeface="Arial"/>
                <a:cs typeface="Arial"/>
              </a:rPr>
              <a:t>trend</a:t>
            </a:r>
            <a:endParaRPr sz="1400">
              <a:latin typeface="Arial"/>
              <a:cs typeface="Arial"/>
            </a:endParaRPr>
          </a:p>
          <a:p>
            <a:pPr algn="just" marL="361315" marR="461009" indent="-201295">
              <a:lnSpc>
                <a:spcPct val="101099"/>
              </a:lnSpc>
              <a:spcBef>
                <a:spcPts val="1085"/>
              </a:spcBef>
              <a:buChar char="•"/>
              <a:tabLst>
                <a:tab pos="363220" algn="l"/>
              </a:tabLst>
            </a:pPr>
            <a:r>
              <a:rPr dirty="0" sz="1400">
                <a:latin typeface="Arial"/>
                <a:cs typeface="Arial"/>
              </a:rPr>
              <a:t>Causes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investors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to </a:t>
            </a:r>
            <a:r>
              <a:rPr dirty="0" sz="1400" spc="-25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chase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performance, </a:t>
            </a:r>
            <a:r>
              <a:rPr dirty="0" sz="1400" spc="-1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buy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high,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sell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low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26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75081" y="6308597"/>
            <a:ext cx="8595995" cy="0"/>
          </a:xfrm>
          <a:custGeom>
            <a:avLst/>
            <a:gdLst/>
            <a:ahLst/>
            <a:cxnLst/>
            <a:rect l="l" t="t" r="r" b="b"/>
            <a:pathLst>
              <a:path w="8595995" h="0">
                <a:moveTo>
                  <a:pt x="8595614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56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74320" y="917447"/>
            <a:ext cx="8595995" cy="0"/>
          </a:xfrm>
          <a:custGeom>
            <a:avLst/>
            <a:gdLst/>
            <a:ahLst/>
            <a:cxnLst/>
            <a:rect l="l" t="t" r="r" b="b"/>
            <a:pathLst>
              <a:path w="8595995" h="0">
                <a:moveTo>
                  <a:pt x="0" y="0"/>
                </a:moveTo>
                <a:lnTo>
                  <a:pt x="8595614" y="0"/>
                </a:lnTo>
              </a:path>
            </a:pathLst>
          </a:custGeom>
          <a:ln w="12192">
            <a:solidFill>
              <a:srgbClr val="52555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" y="6471541"/>
            <a:ext cx="129082" cy="12341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418" y="6471539"/>
            <a:ext cx="67973" cy="1234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279" y="6471635"/>
            <a:ext cx="211399" cy="1257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0215" y="6469076"/>
            <a:ext cx="145288" cy="12772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8390" y="6469078"/>
            <a:ext cx="169621" cy="127721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88111" y="544449"/>
            <a:ext cx="1717675" cy="2946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50" spc="-10" b="1">
                <a:solidFill>
                  <a:srgbClr val="022C5E"/>
                </a:solidFill>
                <a:latin typeface="Arial"/>
                <a:cs typeface="Arial"/>
              </a:rPr>
              <a:t>Overconfidence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88111" y="5906515"/>
            <a:ext cx="6108700" cy="29718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800">
                <a:latin typeface="Arial Narrow"/>
                <a:cs typeface="Arial Narrow"/>
              </a:rPr>
              <a:t>Date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 study: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February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 spc="-20">
                <a:latin typeface="Arial Narrow"/>
                <a:cs typeface="Arial Narrow"/>
              </a:rPr>
              <a:t>2006</a:t>
            </a: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>
                <a:latin typeface="Arial Narrow"/>
                <a:cs typeface="Arial Narrow"/>
              </a:rPr>
              <a:t>Source: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Investopedia;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Montier,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James,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Behaving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Badly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(2006).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Over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300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professional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fund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managers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participated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test</a:t>
            </a:r>
            <a:r>
              <a:rPr dirty="0" sz="800" spc="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 measure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 scale of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behavioral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biases.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3859" y="1498091"/>
            <a:ext cx="2741930" cy="3954779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56210" rIns="0" bIns="0" rtlCol="0" vert="horz">
            <a:spAutoFit/>
          </a:bodyPr>
          <a:lstStyle/>
          <a:p>
            <a:pPr marL="363220" marR="186055" indent="-203200">
              <a:lnSpc>
                <a:spcPct val="100899"/>
              </a:lnSpc>
              <a:spcBef>
                <a:spcPts val="1230"/>
              </a:spcBef>
              <a:buChar char="•"/>
              <a:tabLst>
                <a:tab pos="363220" algn="l"/>
              </a:tabLst>
            </a:pP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tendency </a:t>
            </a:r>
            <a:r>
              <a:rPr dirty="0" sz="1400" spc="-25">
                <a:latin typeface="Arial"/>
                <a:cs typeface="Arial"/>
              </a:rPr>
              <a:t>to </a:t>
            </a:r>
            <a:r>
              <a:rPr dirty="0" sz="1400">
                <a:latin typeface="Arial"/>
                <a:cs typeface="Arial"/>
              </a:rPr>
              <a:t>overestimate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exaggerate </a:t>
            </a:r>
            <a:r>
              <a:rPr dirty="0" sz="1400">
                <a:latin typeface="Arial"/>
                <a:cs typeface="Arial"/>
              </a:rPr>
              <a:t>one’s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ability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successfully </a:t>
            </a:r>
            <a:r>
              <a:rPr dirty="0" sz="1400">
                <a:latin typeface="Arial"/>
                <a:cs typeface="Arial"/>
              </a:rPr>
              <a:t>perform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given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task </a:t>
            </a:r>
            <a:r>
              <a:rPr dirty="0" sz="1400" spc="-50">
                <a:latin typeface="Arial"/>
                <a:cs typeface="Arial"/>
              </a:rPr>
              <a:t>– </a:t>
            </a:r>
            <a:r>
              <a:rPr dirty="0" sz="1400">
                <a:latin typeface="Arial"/>
                <a:cs typeface="Arial"/>
              </a:rPr>
              <a:t>common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among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people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in </a:t>
            </a:r>
            <a:r>
              <a:rPr dirty="0" sz="1400">
                <a:latin typeface="Arial"/>
                <a:cs typeface="Arial"/>
              </a:rPr>
              <a:t>all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profession</a:t>
            </a:r>
            <a:r>
              <a:rPr dirty="0" sz="1400" spc="-20">
                <a:latin typeface="Arial"/>
                <a:cs typeface="Arial"/>
              </a:rPr>
              <a:t> areas</a:t>
            </a:r>
            <a:endParaRPr sz="1400">
              <a:latin typeface="Arial"/>
              <a:cs typeface="Arial"/>
            </a:endParaRPr>
          </a:p>
          <a:p>
            <a:pPr marL="363220" marR="539115" indent="-203200">
              <a:lnSpc>
                <a:spcPct val="101400"/>
              </a:lnSpc>
              <a:spcBef>
                <a:spcPts val="1095"/>
              </a:spcBef>
              <a:buChar char="•"/>
              <a:tabLst>
                <a:tab pos="363220" algn="l"/>
              </a:tabLst>
            </a:pPr>
            <a:r>
              <a:rPr dirty="0" sz="1400">
                <a:latin typeface="Arial"/>
                <a:cs typeface="Arial"/>
              </a:rPr>
              <a:t>Irrationally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high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level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of </a:t>
            </a:r>
            <a:r>
              <a:rPr dirty="0" sz="1400" spc="-10">
                <a:latin typeface="Arial"/>
                <a:cs typeface="Arial"/>
              </a:rPr>
              <a:t>overconfidence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482340" y="1498091"/>
            <a:ext cx="5123815" cy="727075"/>
          </a:xfrm>
          <a:prstGeom prst="rect">
            <a:avLst/>
          </a:prstGeom>
          <a:ln w="9144">
            <a:solidFill>
              <a:srgbClr val="005486"/>
            </a:solidFill>
          </a:ln>
        </p:spPr>
        <p:txBody>
          <a:bodyPr wrap="square" lIns="0" tIns="1371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“Behaving</a:t>
            </a:r>
            <a:r>
              <a:rPr dirty="0" sz="1400" spc="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Badly”</a:t>
            </a:r>
            <a:r>
              <a:rPr dirty="0" sz="1400" spc="2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landmark</a:t>
            </a:r>
            <a:r>
              <a:rPr dirty="0" sz="1400" spc="-1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study </a:t>
            </a:r>
            <a:r>
              <a:rPr dirty="0" sz="1400" spc="-25" b="1">
                <a:solidFill>
                  <a:srgbClr val="005486"/>
                </a:solidFill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180"/>
              </a:spcBef>
            </a:pP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300</a:t>
            </a:r>
            <a:r>
              <a:rPr dirty="0" sz="1400" spc="1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fund</a:t>
            </a:r>
            <a:r>
              <a:rPr dirty="0" sz="1400" spc="3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managers</a:t>
            </a:r>
            <a:r>
              <a:rPr dirty="0" sz="1400" spc="-1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by</a:t>
            </a:r>
            <a:r>
              <a:rPr dirty="0" sz="1400" spc="2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James</a:t>
            </a:r>
            <a:r>
              <a:rPr dirty="0" sz="1400" spc="2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5486"/>
                </a:solidFill>
                <a:latin typeface="Arial"/>
                <a:cs typeface="Arial"/>
              </a:rPr>
              <a:t>Montier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558284" y="2432304"/>
            <a:ext cx="161925" cy="3002280"/>
          </a:xfrm>
          <a:custGeom>
            <a:avLst/>
            <a:gdLst/>
            <a:ahLst/>
            <a:cxnLst/>
            <a:rect l="l" t="t" r="r" b="b"/>
            <a:pathLst>
              <a:path w="161925" h="3002279">
                <a:moveTo>
                  <a:pt x="161544" y="0"/>
                </a:moveTo>
                <a:lnTo>
                  <a:pt x="98637" y="0"/>
                </a:lnTo>
                <a:lnTo>
                  <a:pt x="47291" y="0"/>
                </a:lnTo>
                <a:lnTo>
                  <a:pt x="12686" y="0"/>
                </a:lnTo>
                <a:lnTo>
                  <a:pt x="0" y="0"/>
                </a:lnTo>
                <a:lnTo>
                  <a:pt x="0" y="3002280"/>
                </a:lnTo>
                <a:lnTo>
                  <a:pt x="12686" y="3002280"/>
                </a:lnTo>
                <a:lnTo>
                  <a:pt x="47291" y="3002280"/>
                </a:lnTo>
                <a:lnTo>
                  <a:pt x="98637" y="3002280"/>
                </a:lnTo>
                <a:lnTo>
                  <a:pt x="161544" y="300228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447034" y="3040506"/>
            <a:ext cx="972185" cy="16808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20"/>
              </a:spcBef>
            </a:pPr>
            <a:r>
              <a:rPr dirty="0" sz="1300" spc="-10">
                <a:latin typeface="Arial"/>
                <a:cs typeface="Arial"/>
              </a:rPr>
              <a:t>Nearly</a:t>
            </a:r>
            <a:endParaRPr sz="1300">
              <a:latin typeface="Arial"/>
              <a:cs typeface="Arial"/>
            </a:endParaRPr>
          </a:p>
          <a:p>
            <a:pPr marL="154305">
              <a:lnSpc>
                <a:spcPct val="100000"/>
              </a:lnSpc>
            </a:pPr>
            <a:r>
              <a:rPr dirty="0" sz="2450" spc="-20" b="1">
                <a:latin typeface="Arial"/>
                <a:cs typeface="Arial"/>
              </a:rPr>
              <a:t>100%</a:t>
            </a:r>
            <a:endParaRPr sz="2450">
              <a:latin typeface="Arial"/>
              <a:cs typeface="Arial"/>
            </a:endParaRPr>
          </a:p>
          <a:p>
            <a:pPr algn="r" marL="12700" marR="7620" indent="346075">
              <a:lnSpc>
                <a:spcPct val="101499"/>
              </a:lnSpc>
              <a:spcBef>
                <a:spcPts val="35"/>
              </a:spcBef>
            </a:pPr>
            <a:r>
              <a:rPr dirty="0" sz="1300">
                <a:latin typeface="Arial"/>
                <a:cs typeface="Arial"/>
              </a:rPr>
              <a:t>felt </a:t>
            </a:r>
            <a:r>
              <a:rPr dirty="0" sz="1300" spc="-10">
                <a:latin typeface="Arial"/>
                <a:cs typeface="Arial"/>
              </a:rPr>
              <a:t>their performance</a:t>
            </a:r>
            <a:endParaRPr sz="1300">
              <a:latin typeface="Arial"/>
              <a:cs typeface="Arial"/>
            </a:endParaRPr>
          </a:p>
          <a:p>
            <a:pPr algn="r" marR="8255">
              <a:lnSpc>
                <a:spcPct val="100000"/>
              </a:lnSpc>
              <a:spcBef>
                <a:spcPts val="40"/>
              </a:spcBef>
            </a:pPr>
            <a:r>
              <a:rPr dirty="0" sz="1300" spc="-25">
                <a:latin typeface="Arial"/>
                <a:cs typeface="Arial"/>
              </a:rPr>
              <a:t>was</a:t>
            </a:r>
            <a:endParaRPr sz="1300">
              <a:latin typeface="Arial"/>
              <a:cs typeface="Arial"/>
            </a:endParaRPr>
          </a:p>
          <a:p>
            <a:pPr marL="108585">
              <a:lnSpc>
                <a:spcPct val="100000"/>
              </a:lnSpc>
              <a:spcBef>
                <a:spcPts val="5"/>
              </a:spcBef>
            </a:pPr>
            <a:r>
              <a:rPr dirty="0" sz="1750" spc="-10" b="1">
                <a:latin typeface="Arial"/>
                <a:cs typeface="Arial"/>
              </a:rPr>
              <a:t>average</a:t>
            </a:r>
            <a:endParaRPr sz="1750">
              <a:latin typeface="Arial"/>
              <a:cs typeface="Arial"/>
            </a:endParaRPr>
          </a:p>
          <a:p>
            <a:pPr algn="r" marR="8890">
              <a:lnSpc>
                <a:spcPct val="100000"/>
              </a:lnSpc>
              <a:spcBef>
                <a:spcPts val="40"/>
              </a:spcBef>
            </a:pPr>
            <a:r>
              <a:rPr dirty="0" sz="1300">
                <a:latin typeface="Arial"/>
                <a:cs typeface="Arial"/>
              </a:rPr>
              <a:t>or </a:t>
            </a:r>
            <a:r>
              <a:rPr dirty="0" sz="1300" spc="-10">
                <a:latin typeface="Arial"/>
                <a:cs typeface="Arial"/>
              </a:rPr>
              <a:t>better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784216" y="3765930"/>
            <a:ext cx="1273810" cy="12147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629920">
              <a:lnSpc>
                <a:spcPct val="100000"/>
              </a:lnSpc>
              <a:spcBef>
                <a:spcPts val="120"/>
              </a:spcBef>
            </a:pPr>
            <a:r>
              <a:rPr dirty="0" sz="2450" spc="-25" b="1">
                <a:solidFill>
                  <a:srgbClr val="005486"/>
                </a:solidFill>
                <a:latin typeface="Arial"/>
                <a:cs typeface="Arial"/>
              </a:rPr>
              <a:t>74%</a:t>
            </a:r>
            <a:endParaRPr sz="2450">
              <a:latin typeface="Arial"/>
              <a:cs typeface="Arial"/>
            </a:endParaRPr>
          </a:p>
          <a:p>
            <a:pPr algn="r" marL="12700" marR="7620" indent="252729">
              <a:lnSpc>
                <a:spcPct val="102099"/>
              </a:lnSpc>
              <a:spcBef>
                <a:spcPts val="25"/>
              </a:spcBef>
            </a:pPr>
            <a:r>
              <a:rPr dirty="0" sz="1300">
                <a:latin typeface="Arial"/>
                <a:cs typeface="Arial"/>
              </a:rPr>
              <a:t>believed</a:t>
            </a:r>
            <a:r>
              <a:rPr dirty="0" sz="1300" spc="5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they </a:t>
            </a:r>
            <a:r>
              <a:rPr dirty="0" sz="1300">
                <a:latin typeface="Arial"/>
                <a:cs typeface="Arial"/>
              </a:rPr>
              <a:t>delivered</a:t>
            </a:r>
            <a:r>
              <a:rPr dirty="0" sz="1300" spc="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above- </a:t>
            </a:r>
            <a:r>
              <a:rPr dirty="0" sz="1300">
                <a:latin typeface="Arial"/>
                <a:cs typeface="Arial"/>
              </a:rPr>
              <a:t>average</a:t>
            </a:r>
            <a:r>
              <a:rPr dirty="0" sz="1300" spc="6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job </a:t>
            </a:r>
            <a:r>
              <a:rPr dirty="0" sz="1300" spc="-10">
                <a:latin typeface="Arial"/>
                <a:cs typeface="Arial"/>
              </a:rPr>
              <a:t>performance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014086" y="2406141"/>
            <a:ext cx="1046480" cy="8102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402590">
              <a:lnSpc>
                <a:spcPct val="100000"/>
              </a:lnSpc>
              <a:spcBef>
                <a:spcPts val="120"/>
              </a:spcBef>
            </a:pPr>
            <a:r>
              <a:rPr dirty="0" sz="2450" spc="-25" b="1">
                <a:solidFill>
                  <a:srgbClr val="611244"/>
                </a:solidFill>
                <a:latin typeface="Arial"/>
                <a:cs typeface="Arial"/>
              </a:rPr>
              <a:t>26%</a:t>
            </a:r>
            <a:endParaRPr sz="2450">
              <a:latin typeface="Arial"/>
              <a:cs typeface="Arial"/>
            </a:endParaRPr>
          </a:p>
          <a:p>
            <a:pPr marL="12700" marR="6985" indent="25400">
              <a:lnSpc>
                <a:spcPct val="102299"/>
              </a:lnSpc>
              <a:spcBef>
                <a:spcPts val="25"/>
              </a:spcBef>
            </a:pPr>
            <a:r>
              <a:rPr dirty="0" sz="1300">
                <a:latin typeface="Arial"/>
                <a:cs typeface="Arial"/>
              </a:rPr>
              <a:t>believed</a:t>
            </a:r>
            <a:r>
              <a:rPr dirty="0" sz="1300" spc="5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they </a:t>
            </a:r>
            <a:r>
              <a:rPr dirty="0" sz="1300">
                <a:latin typeface="Arial"/>
                <a:cs typeface="Arial"/>
              </a:rPr>
              <a:t>were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average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213347" y="2433827"/>
            <a:ext cx="2358390" cy="3019425"/>
            <a:chOff x="6213347" y="2433827"/>
            <a:chExt cx="2358390" cy="3019425"/>
          </a:xfrm>
        </p:grpSpPr>
        <p:sp>
          <p:nvSpPr>
            <p:cNvPr id="18" name="object 18" descr=""/>
            <p:cNvSpPr/>
            <p:nvPr/>
          </p:nvSpPr>
          <p:spPr>
            <a:xfrm>
              <a:off x="6213347" y="3217163"/>
              <a:ext cx="1127760" cy="2235835"/>
            </a:xfrm>
            <a:custGeom>
              <a:avLst/>
              <a:gdLst/>
              <a:ahLst/>
              <a:cxnLst/>
              <a:rect l="l" t="t" r="r" b="b"/>
              <a:pathLst>
                <a:path w="1127759" h="2235835">
                  <a:moveTo>
                    <a:pt x="1127759" y="0"/>
                  </a:moveTo>
                  <a:lnTo>
                    <a:pt x="0" y="0"/>
                  </a:lnTo>
                  <a:lnTo>
                    <a:pt x="0" y="2235708"/>
                  </a:lnTo>
                  <a:lnTo>
                    <a:pt x="1127759" y="2235708"/>
                  </a:lnTo>
                  <a:lnTo>
                    <a:pt x="1127759" y="0"/>
                  </a:lnTo>
                  <a:close/>
                </a:path>
              </a:pathLst>
            </a:custGeom>
            <a:solidFill>
              <a:srgbClr val="0054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213347" y="2433827"/>
              <a:ext cx="1127760" cy="779145"/>
            </a:xfrm>
            <a:custGeom>
              <a:avLst/>
              <a:gdLst/>
              <a:ahLst/>
              <a:cxnLst/>
              <a:rect l="l" t="t" r="r" b="b"/>
              <a:pathLst>
                <a:path w="1127759" h="779144">
                  <a:moveTo>
                    <a:pt x="1127759" y="0"/>
                  </a:moveTo>
                  <a:lnTo>
                    <a:pt x="0" y="0"/>
                  </a:lnTo>
                  <a:lnTo>
                    <a:pt x="0" y="778763"/>
                  </a:lnTo>
                  <a:lnTo>
                    <a:pt x="1127759" y="778763"/>
                  </a:lnTo>
                  <a:lnTo>
                    <a:pt x="1127759" y="0"/>
                  </a:lnTo>
                  <a:close/>
                </a:path>
              </a:pathLst>
            </a:custGeom>
            <a:solidFill>
              <a:srgbClr val="611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232397" y="3940302"/>
              <a:ext cx="2339340" cy="0"/>
            </a:xfrm>
            <a:custGeom>
              <a:avLst/>
              <a:gdLst/>
              <a:ahLst/>
              <a:cxnLst/>
              <a:rect l="l" t="t" r="r" b="b"/>
              <a:pathLst>
                <a:path w="2339340" h="0">
                  <a:moveTo>
                    <a:pt x="0" y="0"/>
                  </a:moveTo>
                  <a:lnTo>
                    <a:pt x="2339213" y="0"/>
                  </a:lnTo>
                </a:path>
              </a:pathLst>
            </a:custGeom>
            <a:ln w="28956">
              <a:solidFill>
                <a:srgbClr val="789D49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528686" y="2446985"/>
            <a:ext cx="1031875" cy="1383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20"/>
              </a:spcBef>
            </a:pPr>
            <a:r>
              <a:rPr dirty="0" sz="1300">
                <a:latin typeface="Arial"/>
                <a:cs typeface="Arial"/>
              </a:rPr>
              <a:t>Of </a:t>
            </a:r>
            <a:r>
              <a:rPr dirty="0" sz="1300" spc="-10">
                <a:latin typeface="Arial"/>
                <a:cs typeface="Arial"/>
              </a:rPr>
              <a:t>course,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dirty="0" sz="1750" spc="-20" b="1">
                <a:solidFill>
                  <a:srgbClr val="789D49"/>
                </a:solidFill>
                <a:latin typeface="Arial"/>
                <a:cs typeface="Arial"/>
              </a:rPr>
              <a:t>only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2720"/>
              </a:lnSpc>
            </a:pPr>
            <a:r>
              <a:rPr dirty="0" sz="2450" spc="-25" b="1">
                <a:solidFill>
                  <a:srgbClr val="789D49"/>
                </a:solidFill>
                <a:latin typeface="Arial"/>
                <a:cs typeface="Arial"/>
              </a:rPr>
              <a:t>50%</a:t>
            </a:r>
            <a:endParaRPr sz="245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30"/>
              </a:spcBef>
            </a:pP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sample </a:t>
            </a:r>
            <a:r>
              <a:rPr dirty="0" sz="1300">
                <a:latin typeface="Arial"/>
                <a:cs typeface="Arial"/>
              </a:rPr>
              <a:t>can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be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above </a:t>
            </a:r>
            <a:r>
              <a:rPr dirty="0" sz="1300" spc="-10">
                <a:latin typeface="Arial"/>
                <a:cs typeface="Arial"/>
              </a:rPr>
              <a:t>average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27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48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50" i="1">
                <a:solidFill>
                  <a:srgbClr val="005486"/>
                </a:solidFill>
                <a:latin typeface="Arial"/>
                <a:cs typeface="Arial"/>
              </a:rPr>
              <a:t>Why</a:t>
            </a:r>
            <a:r>
              <a:rPr dirty="0" sz="1750" spc="-15" i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750" i="1">
                <a:solidFill>
                  <a:srgbClr val="005486"/>
                </a:solidFill>
                <a:latin typeface="Arial"/>
                <a:cs typeface="Arial"/>
              </a:rPr>
              <a:t>active</a:t>
            </a:r>
            <a:r>
              <a:rPr dirty="0" sz="1750" spc="-10" i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750" i="1">
                <a:solidFill>
                  <a:srgbClr val="005486"/>
                </a:solidFill>
                <a:latin typeface="Arial"/>
                <a:cs typeface="Arial"/>
              </a:rPr>
              <a:t>for</a:t>
            </a:r>
            <a:r>
              <a:rPr dirty="0" sz="1750" spc="-10" i="1">
                <a:solidFill>
                  <a:srgbClr val="005486"/>
                </a:solidFill>
                <a:latin typeface="Arial"/>
                <a:cs typeface="Arial"/>
              </a:rPr>
              <a:t> bonds?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8416" y="5493206"/>
            <a:ext cx="8261350" cy="7105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700">
                <a:latin typeface="Arial Narrow"/>
                <a:cs typeface="Arial Narrow"/>
              </a:rPr>
              <a:t>*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Combines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Morningstar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U.S.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Fund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Intermediate Core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and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Intermediate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Core-Plus</a:t>
            </a:r>
            <a:r>
              <a:rPr dirty="0" sz="700" spc="-3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categories.</a:t>
            </a:r>
            <a:endParaRPr sz="700">
              <a:latin typeface="Arial Narrow"/>
              <a:cs typeface="Arial Narrow"/>
            </a:endParaRPr>
          </a:p>
          <a:p>
            <a:pPr marL="12700" marR="165735">
              <a:lnSpc>
                <a:spcPts val="760"/>
              </a:lnSpc>
              <a:spcBef>
                <a:spcPts val="225"/>
              </a:spcBef>
            </a:pPr>
            <a:r>
              <a:rPr dirty="0" sz="700">
                <a:latin typeface="Arial Narrow"/>
                <a:cs typeface="Arial Narrow"/>
              </a:rPr>
              <a:t>As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of 30 June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2023;</a:t>
            </a:r>
            <a:r>
              <a:rPr dirty="0" sz="700" spc="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Source: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Morningstar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Direct.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Past </a:t>
            </a:r>
            <a:r>
              <a:rPr dirty="0" sz="700" spc="-10" b="1">
                <a:latin typeface="Arial Narrow"/>
                <a:cs typeface="Arial Narrow"/>
              </a:rPr>
              <a:t>performance</a:t>
            </a:r>
            <a:r>
              <a:rPr dirty="0" sz="700" spc="-30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is</a:t>
            </a:r>
            <a:r>
              <a:rPr dirty="0" sz="700" spc="-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not</a:t>
            </a:r>
            <a:r>
              <a:rPr dirty="0" sz="700" spc="-3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a guarantee</a:t>
            </a:r>
            <a:r>
              <a:rPr dirty="0" sz="700" spc="-3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nor</a:t>
            </a:r>
            <a:r>
              <a:rPr dirty="0" sz="700" spc="-3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a</a:t>
            </a:r>
            <a:r>
              <a:rPr dirty="0" sz="700" spc="-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reliable indicator</a:t>
            </a:r>
            <a:r>
              <a:rPr dirty="0" sz="700" spc="-20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of</a:t>
            </a:r>
            <a:r>
              <a:rPr dirty="0" sz="700" spc="-2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future</a:t>
            </a:r>
            <a:r>
              <a:rPr dirty="0" sz="700" spc="-3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performance.</a:t>
            </a:r>
            <a:r>
              <a:rPr dirty="0" sz="700" spc="-15" b="1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Chart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is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provided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for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illustrative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purposes and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is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not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indicative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of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past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or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future performance</a:t>
            </a:r>
            <a:r>
              <a:rPr dirty="0" sz="700" spc="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of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any </a:t>
            </a:r>
            <a:r>
              <a:rPr dirty="0" sz="700" spc="-10">
                <a:latin typeface="Arial Narrow"/>
                <a:cs typeface="Arial Narrow"/>
              </a:rPr>
              <a:t>PIMCO</a:t>
            </a:r>
            <a:r>
              <a:rPr dirty="0" sz="700" spc="50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product.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Based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on</a:t>
            </a:r>
            <a:r>
              <a:rPr dirty="0" sz="700" spc="-3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Morningstar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U.S.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Fund</a:t>
            </a:r>
            <a:r>
              <a:rPr dirty="0" sz="700" spc="-3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categories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(Institutional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shares</a:t>
            </a:r>
            <a:r>
              <a:rPr dirty="0" sz="700" spc="-3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only).</a:t>
            </a:r>
            <a:endParaRPr sz="700">
              <a:latin typeface="Arial Narrow"/>
              <a:cs typeface="Arial Narrow"/>
            </a:endParaRPr>
          </a:p>
          <a:p>
            <a:pPr marL="12700">
              <a:lnSpc>
                <a:spcPts val="805"/>
              </a:lnSpc>
              <a:spcBef>
                <a:spcPts val="100"/>
              </a:spcBef>
            </a:pPr>
            <a:r>
              <a:rPr dirty="0" sz="700">
                <a:latin typeface="Arial Narrow"/>
                <a:cs typeface="Arial Narrow"/>
              </a:rPr>
              <a:t>Note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that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case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of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some</a:t>
            </a:r>
            <a:r>
              <a:rPr dirty="0" sz="700" spc="1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categories,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 </a:t>
            </a:r>
            <a:r>
              <a:rPr dirty="0" sz="700" spc="-10">
                <a:latin typeface="Arial Narrow"/>
                <a:cs typeface="Arial Narrow"/>
              </a:rPr>
              <a:t>percentage</a:t>
            </a:r>
            <a:r>
              <a:rPr dirty="0" sz="700">
                <a:latin typeface="Arial Narrow"/>
                <a:cs typeface="Arial Narrow"/>
              </a:rPr>
              <a:t> of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active funds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that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outperform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average passive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fund is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lower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than</a:t>
            </a:r>
            <a:r>
              <a:rPr dirty="0" sz="700" spc="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 </a:t>
            </a:r>
            <a:r>
              <a:rPr dirty="0" sz="700" spc="-10">
                <a:latin typeface="Arial Narrow"/>
                <a:cs typeface="Arial Narrow"/>
              </a:rPr>
              <a:t>percentage</a:t>
            </a:r>
            <a:r>
              <a:rPr dirty="0" sz="700">
                <a:latin typeface="Arial Narrow"/>
                <a:cs typeface="Arial Narrow"/>
              </a:rPr>
              <a:t> of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active funds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that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outperform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their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primary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prospective</a:t>
            </a:r>
            <a:r>
              <a:rPr dirty="0" sz="70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benchmarks.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explanation for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this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is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 range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 spc="-25">
                <a:latin typeface="Arial Narrow"/>
                <a:cs typeface="Arial Narrow"/>
              </a:rPr>
              <a:t>of</a:t>
            </a:r>
            <a:endParaRPr sz="700">
              <a:latin typeface="Arial Narrow"/>
              <a:cs typeface="Arial Narrow"/>
            </a:endParaRPr>
          </a:p>
          <a:p>
            <a:pPr marL="12700">
              <a:lnSpc>
                <a:spcPts val="805"/>
              </a:lnSpc>
            </a:pPr>
            <a:r>
              <a:rPr dirty="0" sz="700">
                <a:latin typeface="Arial Narrow"/>
                <a:cs typeface="Arial Narrow"/>
              </a:rPr>
              <a:t>benchmarks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included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Morningstar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categories.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Some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categories (such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as </a:t>
            </a:r>
            <a:r>
              <a:rPr dirty="0" sz="700" spc="-10">
                <a:latin typeface="Arial Narrow"/>
                <a:cs typeface="Arial Narrow"/>
              </a:rPr>
              <a:t>Intermediate-</a:t>
            </a:r>
            <a:r>
              <a:rPr dirty="0" sz="700">
                <a:latin typeface="Arial Narrow"/>
                <a:cs typeface="Arial Narrow"/>
              </a:rPr>
              <a:t>Term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Bond) contain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funds with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largely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same</a:t>
            </a:r>
            <a:r>
              <a:rPr dirty="0" sz="700" spc="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prospectus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benchmark;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others, such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as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Short-</a:t>
            </a:r>
            <a:r>
              <a:rPr dirty="0" sz="700">
                <a:latin typeface="Arial Narrow"/>
                <a:cs typeface="Arial Narrow"/>
              </a:rPr>
              <a:t>Term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Bond,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contain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funds with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range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of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benchmarks.</a:t>
            </a:r>
            <a:endParaRPr sz="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latin typeface="Arial Narrow"/>
                <a:cs typeface="Arial Narrow"/>
              </a:rPr>
              <a:t>Refer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Appendix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for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additional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investment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strategy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risk</a:t>
            </a:r>
            <a:r>
              <a:rPr dirty="0" sz="700" spc="-4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information.</a:t>
            </a:r>
            <a:endParaRPr sz="700">
              <a:latin typeface="Arial Narrow"/>
              <a:cs typeface="Arial Narrow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07549" y="2464434"/>
            <a:ext cx="7927340" cy="2088514"/>
            <a:chOff x="807549" y="2464434"/>
            <a:chExt cx="7927340" cy="2088514"/>
          </a:xfrm>
        </p:grpSpPr>
        <p:sp>
          <p:nvSpPr>
            <p:cNvPr id="5" name="object 5" descr=""/>
            <p:cNvSpPr/>
            <p:nvPr/>
          </p:nvSpPr>
          <p:spPr>
            <a:xfrm>
              <a:off x="1058329" y="2464434"/>
              <a:ext cx="3465195" cy="2082800"/>
            </a:xfrm>
            <a:custGeom>
              <a:avLst/>
              <a:gdLst/>
              <a:ahLst/>
              <a:cxnLst/>
              <a:rect l="l" t="t" r="r" b="b"/>
              <a:pathLst>
                <a:path w="3465195" h="2082800">
                  <a:moveTo>
                    <a:pt x="495858" y="1133538"/>
                  </a:moveTo>
                  <a:lnTo>
                    <a:pt x="0" y="1133538"/>
                  </a:lnTo>
                  <a:lnTo>
                    <a:pt x="0" y="2082761"/>
                  </a:lnTo>
                  <a:lnTo>
                    <a:pt x="495858" y="2082761"/>
                  </a:lnTo>
                  <a:lnTo>
                    <a:pt x="495858" y="1133538"/>
                  </a:lnTo>
                  <a:close/>
                </a:path>
                <a:path w="3465195" h="2082800">
                  <a:moveTo>
                    <a:pt x="1487487" y="312699"/>
                  </a:moveTo>
                  <a:lnTo>
                    <a:pt x="991666" y="312699"/>
                  </a:lnTo>
                  <a:lnTo>
                    <a:pt x="991666" y="2082761"/>
                  </a:lnTo>
                  <a:lnTo>
                    <a:pt x="1487487" y="2082761"/>
                  </a:lnTo>
                  <a:lnTo>
                    <a:pt x="1487487" y="312699"/>
                  </a:lnTo>
                  <a:close/>
                </a:path>
                <a:path w="3465195" h="2082800">
                  <a:moveTo>
                    <a:pt x="2473337" y="0"/>
                  </a:moveTo>
                  <a:lnTo>
                    <a:pt x="1977529" y="0"/>
                  </a:lnTo>
                  <a:lnTo>
                    <a:pt x="1977529" y="2082761"/>
                  </a:lnTo>
                  <a:lnTo>
                    <a:pt x="2473337" y="2082761"/>
                  </a:lnTo>
                  <a:lnTo>
                    <a:pt x="2473337" y="0"/>
                  </a:lnTo>
                  <a:close/>
                </a:path>
                <a:path w="3465195" h="2082800">
                  <a:moveTo>
                    <a:pt x="3464966" y="122847"/>
                  </a:moveTo>
                  <a:lnTo>
                    <a:pt x="2969158" y="122847"/>
                  </a:lnTo>
                  <a:lnTo>
                    <a:pt x="2969158" y="2082761"/>
                  </a:lnTo>
                  <a:lnTo>
                    <a:pt x="3464966" y="2082761"/>
                  </a:lnTo>
                  <a:lnTo>
                    <a:pt x="3464966" y="122847"/>
                  </a:lnTo>
                  <a:close/>
                </a:path>
              </a:pathLst>
            </a:custGeom>
            <a:solidFill>
              <a:srgbClr val="0054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019116" y="3095421"/>
              <a:ext cx="3470910" cy="1452245"/>
            </a:xfrm>
            <a:custGeom>
              <a:avLst/>
              <a:gdLst/>
              <a:ahLst/>
              <a:cxnLst/>
              <a:rect l="l" t="t" r="r" b="b"/>
              <a:pathLst>
                <a:path w="3470909" h="1452245">
                  <a:moveTo>
                    <a:pt x="495808" y="837577"/>
                  </a:moveTo>
                  <a:lnTo>
                    <a:pt x="0" y="837577"/>
                  </a:lnTo>
                  <a:lnTo>
                    <a:pt x="0" y="1451775"/>
                  </a:lnTo>
                  <a:lnTo>
                    <a:pt x="495808" y="1451775"/>
                  </a:lnTo>
                  <a:lnTo>
                    <a:pt x="495808" y="837577"/>
                  </a:lnTo>
                  <a:close/>
                </a:path>
                <a:path w="3470909" h="1452245">
                  <a:moveTo>
                    <a:pt x="1487436" y="435546"/>
                  </a:moveTo>
                  <a:lnTo>
                    <a:pt x="991616" y="435546"/>
                  </a:lnTo>
                  <a:lnTo>
                    <a:pt x="991616" y="1451775"/>
                  </a:lnTo>
                  <a:lnTo>
                    <a:pt x="1487436" y="1451775"/>
                  </a:lnTo>
                  <a:lnTo>
                    <a:pt x="1487436" y="435546"/>
                  </a:lnTo>
                  <a:close/>
                </a:path>
                <a:path w="3470909" h="1452245">
                  <a:moveTo>
                    <a:pt x="2479065" y="217766"/>
                  </a:moveTo>
                  <a:lnTo>
                    <a:pt x="1983244" y="217766"/>
                  </a:lnTo>
                  <a:lnTo>
                    <a:pt x="1983244" y="1451775"/>
                  </a:lnTo>
                  <a:lnTo>
                    <a:pt x="2479065" y="1451775"/>
                  </a:lnTo>
                  <a:lnTo>
                    <a:pt x="2479065" y="217766"/>
                  </a:lnTo>
                  <a:close/>
                </a:path>
                <a:path w="3470909" h="1452245">
                  <a:moveTo>
                    <a:pt x="3470694" y="0"/>
                  </a:moveTo>
                  <a:lnTo>
                    <a:pt x="2974873" y="0"/>
                  </a:lnTo>
                  <a:lnTo>
                    <a:pt x="2974873" y="1451775"/>
                  </a:lnTo>
                  <a:lnTo>
                    <a:pt x="3470694" y="1451787"/>
                  </a:lnTo>
                  <a:lnTo>
                    <a:pt x="3470694" y="0"/>
                  </a:lnTo>
                  <a:close/>
                </a:path>
              </a:pathLst>
            </a:custGeom>
            <a:solidFill>
              <a:srgbClr val="789D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07549" y="4549988"/>
              <a:ext cx="7927340" cy="0"/>
            </a:xfrm>
            <a:custGeom>
              <a:avLst/>
              <a:gdLst/>
              <a:ahLst/>
              <a:cxnLst/>
              <a:rect l="l" t="t" r="r" b="b"/>
              <a:pathLst>
                <a:path w="7927340" h="0">
                  <a:moveTo>
                    <a:pt x="0" y="0"/>
                  </a:moveTo>
                  <a:lnTo>
                    <a:pt x="7927286" y="0"/>
                  </a:lnTo>
                </a:path>
              </a:pathLst>
            </a:custGeom>
            <a:ln w="5583">
              <a:solidFill>
                <a:srgbClr val="5758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189039" y="3418910"/>
            <a:ext cx="22860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latin typeface="Segoe UI"/>
                <a:cs typeface="Segoe UI"/>
              </a:rPr>
              <a:t>41%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180378" y="2505758"/>
            <a:ext cx="227329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latin typeface="Segoe UI"/>
                <a:cs typeface="Segoe UI"/>
              </a:rPr>
              <a:t>77%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171812" y="2215117"/>
            <a:ext cx="227329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latin typeface="Segoe UI"/>
                <a:cs typeface="Segoe UI"/>
              </a:rPr>
              <a:t>90%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63247" y="2327539"/>
            <a:ext cx="227329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latin typeface="Segoe UI"/>
                <a:cs typeface="Segoe UI"/>
              </a:rPr>
              <a:t>85%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154585" y="3755805"/>
            <a:ext cx="227329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latin typeface="Segoe UI"/>
                <a:cs typeface="Segoe UI"/>
              </a:rPr>
              <a:t>27%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45924" y="3353579"/>
            <a:ext cx="227329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latin typeface="Segoe UI"/>
                <a:cs typeface="Segoe UI"/>
              </a:rPr>
              <a:t>44%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137165" y="3135993"/>
            <a:ext cx="22860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latin typeface="Segoe UI"/>
                <a:cs typeface="Segoe UI"/>
              </a:rPr>
              <a:t>53%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128504" y="2913801"/>
            <a:ext cx="227329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latin typeface="Segoe UI"/>
                <a:cs typeface="Segoe UI"/>
              </a:rPr>
              <a:t>63%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45320" y="2155090"/>
            <a:ext cx="274955" cy="2463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90"/>
              </a:spcBef>
            </a:pPr>
            <a:r>
              <a:rPr dirty="0" sz="800" spc="-20">
                <a:latin typeface="Segoe UI"/>
                <a:cs typeface="Segoe UI"/>
              </a:rPr>
              <a:t>100%</a:t>
            </a:r>
            <a:endParaRPr sz="800">
              <a:latin typeface="Segoe UI"/>
              <a:cs typeface="Segoe UI"/>
            </a:endParaRPr>
          </a:p>
          <a:p>
            <a:pPr algn="r" marR="5080">
              <a:lnSpc>
                <a:spcPct val="100000"/>
              </a:lnSpc>
              <a:spcBef>
                <a:spcPts val="865"/>
              </a:spcBef>
            </a:pPr>
            <a:r>
              <a:rPr dirty="0" sz="800" spc="-25">
                <a:latin typeface="Segoe UI"/>
                <a:cs typeface="Segoe UI"/>
              </a:rPr>
              <a:t>90%</a:t>
            </a:r>
            <a:endParaRPr sz="800">
              <a:latin typeface="Segoe UI"/>
              <a:cs typeface="Segoe UI"/>
            </a:endParaRPr>
          </a:p>
          <a:p>
            <a:pPr algn="r" marR="5080">
              <a:lnSpc>
                <a:spcPct val="100000"/>
              </a:lnSpc>
              <a:spcBef>
                <a:spcPts val="865"/>
              </a:spcBef>
            </a:pPr>
            <a:r>
              <a:rPr dirty="0" sz="800" spc="-25">
                <a:latin typeface="Segoe UI"/>
                <a:cs typeface="Segoe UI"/>
              </a:rPr>
              <a:t>80%</a:t>
            </a:r>
            <a:endParaRPr sz="800">
              <a:latin typeface="Segoe UI"/>
              <a:cs typeface="Segoe UI"/>
            </a:endParaRPr>
          </a:p>
          <a:p>
            <a:pPr algn="r" marR="5080">
              <a:lnSpc>
                <a:spcPct val="100000"/>
              </a:lnSpc>
              <a:spcBef>
                <a:spcPts val="865"/>
              </a:spcBef>
            </a:pPr>
            <a:r>
              <a:rPr dirty="0" sz="800" spc="-25">
                <a:latin typeface="Segoe UI"/>
                <a:cs typeface="Segoe UI"/>
              </a:rPr>
              <a:t>70%</a:t>
            </a:r>
            <a:endParaRPr sz="800">
              <a:latin typeface="Segoe UI"/>
              <a:cs typeface="Segoe UI"/>
            </a:endParaRPr>
          </a:p>
          <a:p>
            <a:pPr algn="r" marR="5080">
              <a:lnSpc>
                <a:spcPct val="100000"/>
              </a:lnSpc>
              <a:spcBef>
                <a:spcPts val="865"/>
              </a:spcBef>
            </a:pPr>
            <a:r>
              <a:rPr dirty="0" sz="800" spc="-25">
                <a:latin typeface="Segoe UI"/>
                <a:cs typeface="Segoe UI"/>
              </a:rPr>
              <a:t>60%</a:t>
            </a:r>
            <a:endParaRPr sz="800">
              <a:latin typeface="Segoe UI"/>
              <a:cs typeface="Segoe UI"/>
            </a:endParaRPr>
          </a:p>
          <a:p>
            <a:pPr algn="r" marR="5080">
              <a:lnSpc>
                <a:spcPct val="100000"/>
              </a:lnSpc>
              <a:spcBef>
                <a:spcPts val="865"/>
              </a:spcBef>
            </a:pPr>
            <a:r>
              <a:rPr dirty="0" sz="800" spc="-25">
                <a:latin typeface="Segoe UI"/>
                <a:cs typeface="Segoe UI"/>
              </a:rPr>
              <a:t>50%</a:t>
            </a:r>
            <a:endParaRPr sz="800">
              <a:latin typeface="Segoe UI"/>
              <a:cs typeface="Segoe UI"/>
            </a:endParaRPr>
          </a:p>
          <a:p>
            <a:pPr algn="r" marR="5080">
              <a:lnSpc>
                <a:spcPct val="100000"/>
              </a:lnSpc>
              <a:spcBef>
                <a:spcPts val="860"/>
              </a:spcBef>
            </a:pPr>
            <a:r>
              <a:rPr dirty="0" sz="800" spc="-25">
                <a:latin typeface="Segoe UI"/>
                <a:cs typeface="Segoe UI"/>
              </a:rPr>
              <a:t>40%</a:t>
            </a:r>
            <a:endParaRPr sz="800">
              <a:latin typeface="Segoe UI"/>
              <a:cs typeface="Segoe UI"/>
            </a:endParaRPr>
          </a:p>
          <a:p>
            <a:pPr algn="r" marR="5080">
              <a:lnSpc>
                <a:spcPct val="100000"/>
              </a:lnSpc>
              <a:spcBef>
                <a:spcPts val="865"/>
              </a:spcBef>
            </a:pPr>
            <a:r>
              <a:rPr dirty="0" sz="800" spc="-25">
                <a:latin typeface="Segoe UI"/>
                <a:cs typeface="Segoe UI"/>
              </a:rPr>
              <a:t>30%</a:t>
            </a:r>
            <a:endParaRPr sz="800">
              <a:latin typeface="Segoe UI"/>
              <a:cs typeface="Segoe UI"/>
            </a:endParaRPr>
          </a:p>
          <a:p>
            <a:pPr algn="r" marR="5080">
              <a:lnSpc>
                <a:spcPct val="100000"/>
              </a:lnSpc>
              <a:spcBef>
                <a:spcPts val="865"/>
              </a:spcBef>
            </a:pPr>
            <a:r>
              <a:rPr dirty="0" sz="800" spc="-25">
                <a:latin typeface="Segoe UI"/>
                <a:cs typeface="Segoe UI"/>
              </a:rPr>
              <a:t>20%</a:t>
            </a:r>
            <a:endParaRPr sz="800">
              <a:latin typeface="Segoe UI"/>
              <a:cs typeface="Segoe UI"/>
            </a:endParaRPr>
          </a:p>
          <a:p>
            <a:pPr algn="r" marR="5080">
              <a:lnSpc>
                <a:spcPct val="100000"/>
              </a:lnSpc>
              <a:spcBef>
                <a:spcPts val="865"/>
              </a:spcBef>
            </a:pPr>
            <a:r>
              <a:rPr dirty="0" sz="800" spc="-25">
                <a:latin typeface="Segoe UI"/>
                <a:cs typeface="Segoe UI"/>
              </a:rPr>
              <a:t>10%</a:t>
            </a:r>
            <a:endParaRPr sz="800">
              <a:latin typeface="Segoe UI"/>
              <a:cs typeface="Segoe UI"/>
            </a:endParaRPr>
          </a:p>
          <a:p>
            <a:pPr algn="r" marR="12065">
              <a:lnSpc>
                <a:spcPct val="100000"/>
              </a:lnSpc>
              <a:spcBef>
                <a:spcPts val="865"/>
              </a:spcBef>
            </a:pPr>
            <a:r>
              <a:rPr dirty="0" sz="800" spc="-25">
                <a:latin typeface="Segoe UI"/>
                <a:cs typeface="Segoe UI"/>
              </a:rPr>
              <a:t>0%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38250" y="4615742"/>
            <a:ext cx="732155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latin typeface="Segoe UI"/>
                <a:cs typeface="Segoe UI"/>
              </a:rPr>
              <a:t>Ultrashort</a:t>
            </a:r>
            <a:r>
              <a:rPr dirty="0" sz="800" spc="30">
                <a:latin typeface="Segoe UI"/>
                <a:cs typeface="Segoe UI"/>
              </a:rPr>
              <a:t> </a:t>
            </a:r>
            <a:r>
              <a:rPr dirty="0" sz="800" spc="-20">
                <a:latin typeface="Segoe UI"/>
                <a:cs typeface="Segoe UI"/>
              </a:rPr>
              <a:t>Bond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824949" y="4606550"/>
            <a:ext cx="93853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dirty="0" sz="800" spc="-10">
                <a:latin typeface="Segoe UI"/>
                <a:cs typeface="Segoe UI"/>
              </a:rPr>
              <a:t>Intermediate </a:t>
            </a:r>
            <a:r>
              <a:rPr dirty="0" sz="800">
                <a:latin typeface="Segoe UI"/>
                <a:cs typeface="Segoe UI"/>
              </a:rPr>
              <a:t>Core</a:t>
            </a:r>
            <a:r>
              <a:rPr dirty="0" sz="800" spc="-10">
                <a:latin typeface="Segoe UI"/>
                <a:cs typeface="Segoe UI"/>
              </a:rPr>
              <a:t> </a:t>
            </a:r>
            <a:r>
              <a:rPr dirty="0" sz="800" spc="-50">
                <a:latin typeface="Segoe UI"/>
                <a:cs typeface="Segoe UI"/>
              </a:rPr>
              <a:t>&amp;</a:t>
            </a:r>
            <a:endParaRPr sz="800">
              <a:latin typeface="Segoe UI"/>
              <a:cs typeface="Segoe UI"/>
            </a:endParaRPr>
          </a:p>
          <a:p>
            <a:pPr algn="ctr" marL="3810">
              <a:lnSpc>
                <a:spcPct val="100000"/>
              </a:lnSpc>
              <a:spcBef>
                <a:spcPts val="65"/>
              </a:spcBef>
            </a:pPr>
            <a:r>
              <a:rPr dirty="0" sz="800" spc="-10">
                <a:latin typeface="Segoe UI"/>
                <a:cs typeface="Segoe UI"/>
              </a:rPr>
              <a:t>Core-Plus*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998374" y="4615742"/>
            <a:ext cx="576580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latin typeface="Segoe UI"/>
                <a:cs typeface="Segoe UI"/>
              </a:rPr>
              <a:t>Global</a:t>
            </a:r>
            <a:r>
              <a:rPr dirty="0" sz="800" spc="-15">
                <a:latin typeface="Segoe UI"/>
                <a:cs typeface="Segoe UI"/>
              </a:rPr>
              <a:t> </a:t>
            </a:r>
            <a:r>
              <a:rPr dirty="0" sz="800" spc="-20">
                <a:latin typeface="Segoe UI"/>
                <a:cs typeface="Segoe UI"/>
              </a:rPr>
              <a:t>Bond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905251" y="4615742"/>
            <a:ext cx="744220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Segoe UI"/>
                <a:cs typeface="Segoe UI"/>
              </a:rPr>
              <a:t>High</a:t>
            </a:r>
            <a:r>
              <a:rPr dirty="0" sz="800" spc="-10">
                <a:latin typeface="Segoe UI"/>
                <a:cs typeface="Segoe UI"/>
              </a:rPr>
              <a:t> Yield</a:t>
            </a:r>
            <a:r>
              <a:rPr dirty="0" sz="800" spc="-25">
                <a:latin typeface="Segoe UI"/>
                <a:cs typeface="Segoe UI"/>
              </a:rPr>
              <a:t> </a:t>
            </a:r>
            <a:r>
              <a:rPr dirty="0" sz="800" spc="-20">
                <a:latin typeface="Segoe UI"/>
                <a:cs typeface="Segoe UI"/>
              </a:rPr>
              <a:t>Bond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992869" y="4615742"/>
            <a:ext cx="554355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latin typeface="Segoe UI"/>
                <a:cs typeface="Segoe UI"/>
              </a:rPr>
              <a:t>Large</a:t>
            </a:r>
            <a:r>
              <a:rPr dirty="0" sz="800" spc="-15">
                <a:latin typeface="Segoe UI"/>
                <a:cs typeface="Segoe UI"/>
              </a:rPr>
              <a:t> </a:t>
            </a:r>
            <a:r>
              <a:rPr dirty="0" sz="800" spc="-10">
                <a:latin typeface="Segoe UI"/>
                <a:cs typeface="Segoe UI"/>
              </a:rPr>
              <a:t>Blend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986994" y="4615742"/>
            <a:ext cx="548005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Segoe UI"/>
                <a:cs typeface="Segoe UI"/>
              </a:rPr>
              <a:t>Small</a:t>
            </a:r>
            <a:r>
              <a:rPr dirty="0" sz="800" spc="-40">
                <a:latin typeface="Segoe UI"/>
                <a:cs typeface="Segoe UI"/>
              </a:rPr>
              <a:t> </a:t>
            </a:r>
            <a:r>
              <a:rPr dirty="0" sz="800" spc="-10">
                <a:latin typeface="Segoe UI"/>
                <a:cs typeface="Segoe UI"/>
              </a:rPr>
              <a:t>Blend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793171" y="4606550"/>
            <a:ext cx="1922780" cy="2857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800" spc="-10">
                <a:latin typeface="Segoe UI"/>
                <a:cs typeface="Segoe UI"/>
              </a:rPr>
              <a:t>Foreign</a:t>
            </a:r>
            <a:r>
              <a:rPr dirty="0" sz="800" spc="-45">
                <a:latin typeface="Segoe UI"/>
                <a:cs typeface="Segoe UI"/>
              </a:rPr>
              <a:t> </a:t>
            </a:r>
            <a:r>
              <a:rPr dirty="0" sz="800">
                <a:latin typeface="Segoe UI"/>
                <a:cs typeface="Segoe UI"/>
              </a:rPr>
              <a:t>Large</a:t>
            </a:r>
            <a:r>
              <a:rPr dirty="0" sz="800" spc="-5">
                <a:latin typeface="Segoe UI"/>
                <a:cs typeface="Segoe UI"/>
              </a:rPr>
              <a:t> </a:t>
            </a:r>
            <a:r>
              <a:rPr dirty="0" sz="800">
                <a:latin typeface="Segoe UI"/>
                <a:cs typeface="Segoe UI"/>
              </a:rPr>
              <a:t>Blend</a:t>
            </a:r>
            <a:r>
              <a:rPr dirty="0" sz="800" spc="495">
                <a:latin typeface="Segoe UI"/>
                <a:cs typeface="Segoe UI"/>
              </a:rPr>
              <a:t> </a:t>
            </a:r>
            <a:r>
              <a:rPr dirty="0" sz="800" spc="-10">
                <a:latin typeface="Segoe UI"/>
                <a:cs typeface="Segoe UI"/>
              </a:rPr>
              <a:t>Diversified Emerging</a:t>
            </a:r>
            <a:endParaRPr sz="800">
              <a:latin typeface="Segoe UI"/>
              <a:cs typeface="Segoe UI"/>
            </a:endParaRPr>
          </a:p>
          <a:p>
            <a:pPr marL="1339850">
              <a:lnSpc>
                <a:spcPct val="100000"/>
              </a:lnSpc>
              <a:spcBef>
                <a:spcPts val="65"/>
              </a:spcBef>
            </a:pPr>
            <a:r>
              <a:rPr dirty="0" sz="800" spc="-20">
                <a:latin typeface="Segoe UI"/>
                <a:cs typeface="Segoe UI"/>
              </a:rPr>
              <a:t>Mkts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5140188" y="2079146"/>
            <a:ext cx="57785" cy="61594"/>
          </a:xfrm>
          <a:custGeom>
            <a:avLst/>
            <a:gdLst/>
            <a:ahLst/>
            <a:cxnLst/>
            <a:rect l="l" t="t" r="r" b="b"/>
            <a:pathLst>
              <a:path w="57785" h="61594">
                <a:moveTo>
                  <a:pt x="57652" y="0"/>
                </a:moveTo>
                <a:lnTo>
                  <a:pt x="0" y="0"/>
                </a:lnTo>
                <a:lnTo>
                  <a:pt x="0" y="61422"/>
                </a:lnTo>
                <a:lnTo>
                  <a:pt x="57652" y="61422"/>
                </a:lnTo>
                <a:lnTo>
                  <a:pt x="57652" y="0"/>
                </a:lnTo>
                <a:close/>
              </a:path>
            </a:pathLst>
          </a:custGeom>
          <a:solidFill>
            <a:srgbClr val="0054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7129207" y="2079146"/>
            <a:ext cx="57785" cy="61594"/>
          </a:xfrm>
          <a:custGeom>
            <a:avLst/>
            <a:gdLst/>
            <a:ahLst/>
            <a:cxnLst/>
            <a:rect l="l" t="t" r="r" b="b"/>
            <a:pathLst>
              <a:path w="57784" h="61594">
                <a:moveTo>
                  <a:pt x="57652" y="0"/>
                </a:moveTo>
                <a:lnTo>
                  <a:pt x="0" y="0"/>
                </a:lnTo>
                <a:lnTo>
                  <a:pt x="0" y="61422"/>
                </a:lnTo>
                <a:lnTo>
                  <a:pt x="57652" y="61422"/>
                </a:lnTo>
                <a:lnTo>
                  <a:pt x="57652" y="0"/>
                </a:lnTo>
                <a:close/>
              </a:path>
            </a:pathLst>
          </a:custGeom>
          <a:solidFill>
            <a:srgbClr val="789D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543559" y="1648206"/>
            <a:ext cx="8040370" cy="5257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b="1">
                <a:latin typeface="Arial"/>
                <a:cs typeface="Arial"/>
              </a:rPr>
              <a:t>Percentage</a:t>
            </a:r>
            <a:r>
              <a:rPr dirty="0" sz="1200" spc="7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7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active</a:t>
            </a:r>
            <a:r>
              <a:rPr dirty="0" sz="1200" spc="10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funds</a:t>
            </a:r>
            <a:r>
              <a:rPr dirty="0" sz="1200" spc="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within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each</a:t>
            </a:r>
            <a:r>
              <a:rPr dirty="0" sz="1200" spc="8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category</a:t>
            </a:r>
            <a:r>
              <a:rPr dirty="0" sz="1200" spc="7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that</a:t>
            </a:r>
            <a:r>
              <a:rPr dirty="0" sz="1200" spc="8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outperform</a:t>
            </a:r>
            <a:r>
              <a:rPr dirty="0" sz="1200" spc="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the</a:t>
            </a:r>
            <a:r>
              <a:rPr dirty="0" sz="1200" spc="6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average</a:t>
            </a:r>
            <a:r>
              <a:rPr dirty="0" sz="1200" spc="9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passive</a:t>
            </a:r>
            <a:r>
              <a:rPr dirty="0" sz="1200" spc="8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fund</a:t>
            </a:r>
            <a:r>
              <a:rPr dirty="0" sz="1200" spc="6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(10-year</a:t>
            </a:r>
            <a:r>
              <a:rPr dirty="0" sz="1200" spc="1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return)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Arial"/>
              <a:cs typeface="Arial"/>
            </a:endParaRPr>
          </a:p>
          <a:p>
            <a:pPr marL="4683125">
              <a:lnSpc>
                <a:spcPct val="100000"/>
              </a:lnSpc>
              <a:tabLst>
                <a:tab pos="6674484" algn="l"/>
              </a:tabLst>
            </a:pPr>
            <a:r>
              <a:rPr dirty="0" sz="800" spc="-10">
                <a:latin typeface="Segoe UI"/>
                <a:cs typeface="Segoe UI"/>
              </a:rPr>
              <a:t>Morningstar </a:t>
            </a:r>
            <a:r>
              <a:rPr dirty="0" sz="800">
                <a:latin typeface="Segoe UI"/>
                <a:cs typeface="Segoe UI"/>
              </a:rPr>
              <a:t>Fixed</a:t>
            </a:r>
            <a:r>
              <a:rPr dirty="0" sz="800" spc="-20">
                <a:latin typeface="Segoe UI"/>
                <a:cs typeface="Segoe UI"/>
              </a:rPr>
              <a:t> </a:t>
            </a:r>
            <a:r>
              <a:rPr dirty="0" sz="800">
                <a:latin typeface="Segoe UI"/>
                <a:cs typeface="Segoe UI"/>
              </a:rPr>
              <a:t>Income</a:t>
            </a:r>
            <a:r>
              <a:rPr dirty="0" sz="800" spc="-15">
                <a:latin typeface="Segoe UI"/>
                <a:cs typeface="Segoe UI"/>
              </a:rPr>
              <a:t> </a:t>
            </a:r>
            <a:r>
              <a:rPr dirty="0" sz="800" spc="-10">
                <a:latin typeface="Segoe UI"/>
                <a:cs typeface="Segoe UI"/>
              </a:rPr>
              <a:t>Categories</a:t>
            </a:r>
            <a:r>
              <a:rPr dirty="0" sz="800">
                <a:latin typeface="Segoe UI"/>
                <a:cs typeface="Segoe UI"/>
              </a:rPr>
              <a:t>	</a:t>
            </a:r>
            <a:r>
              <a:rPr dirty="0" sz="800" spc="-10">
                <a:latin typeface="Segoe UI"/>
                <a:cs typeface="Segoe UI"/>
              </a:rPr>
              <a:t>Morningstar</a:t>
            </a:r>
            <a:r>
              <a:rPr dirty="0" sz="800" spc="25">
                <a:latin typeface="Segoe UI"/>
                <a:cs typeface="Segoe UI"/>
              </a:rPr>
              <a:t> </a:t>
            </a:r>
            <a:r>
              <a:rPr dirty="0" sz="800" spc="-10">
                <a:latin typeface="Segoe UI"/>
                <a:cs typeface="Segoe UI"/>
              </a:rPr>
              <a:t>Equity</a:t>
            </a:r>
            <a:r>
              <a:rPr dirty="0" sz="800">
                <a:latin typeface="Segoe UI"/>
                <a:cs typeface="Segoe UI"/>
              </a:rPr>
              <a:t> </a:t>
            </a:r>
            <a:r>
              <a:rPr dirty="0" sz="800" spc="-10">
                <a:latin typeface="Segoe UI"/>
                <a:cs typeface="Segoe UI"/>
              </a:rPr>
              <a:t>Categories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28</a:t>
            </a:r>
          </a:p>
        </p:txBody>
      </p:sp>
      <p:sp>
        <p:nvSpPr>
          <p:cNvPr id="27" name="object 27" descr=""/>
          <p:cNvSpPr txBox="1"/>
          <p:nvPr/>
        </p:nvSpPr>
        <p:spPr>
          <a:xfrm>
            <a:off x="186944" y="948308"/>
            <a:ext cx="5634990" cy="2413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00">
                <a:latin typeface="Arial"/>
                <a:cs typeface="Arial"/>
              </a:rPr>
              <a:t>Active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bond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managers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have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solid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track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record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vs.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their passive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peers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469" y="2854578"/>
            <a:ext cx="3637915" cy="4025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b="0">
                <a:solidFill>
                  <a:srgbClr val="012C5E"/>
                </a:solidFill>
                <a:latin typeface="Georgia"/>
                <a:cs typeface="Georgia"/>
              </a:rPr>
              <a:t>Current</a:t>
            </a:r>
            <a:r>
              <a:rPr dirty="0" sz="2450" spc="5" b="0">
                <a:solidFill>
                  <a:srgbClr val="012C5E"/>
                </a:solidFill>
                <a:latin typeface="Georgia"/>
                <a:cs typeface="Georgia"/>
              </a:rPr>
              <a:t> </a:t>
            </a:r>
            <a:r>
              <a:rPr dirty="0" sz="2450" b="0">
                <a:solidFill>
                  <a:srgbClr val="012C5E"/>
                </a:solidFill>
                <a:latin typeface="Georgia"/>
                <a:cs typeface="Georgia"/>
              </a:rPr>
              <a:t>market</a:t>
            </a:r>
            <a:r>
              <a:rPr dirty="0" sz="2450" spc="20" b="0">
                <a:solidFill>
                  <a:srgbClr val="012C5E"/>
                </a:solidFill>
                <a:latin typeface="Georgia"/>
                <a:cs typeface="Georgia"/>
              </a:rPr>
              <a:t> </a:t>
            </a:r>
            <a:r>
              <a:rPr dirty="0" sz="2450" spc="-10" b="0">
                <a:solidFill>
                  <a:srgbClr val="012C5E"/>
                </a:solidFill>
                <a:latin typeface="Georgia"/>
                <a:cs typeface="Georgia"/>
              </a:rPr>
              <a:t>landscape</a:t>
            </a:r>
            <a:endParaRPr sz="24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156460" cy="6858000"/>
            <a:chOff x="0" y="0"/>
            <a:chExt cx="215646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923414" cy="6858000"/>
            </a:xfrm>
            <a:custGeom>
              <a:avLst/>
              <a:gdLst/>
              <a:ahLst/>
              <a:cxnLst/>
              <a:rect l="l" t="t" r="r" b="b"/>
              <a:pathLst>
                <a:path w="1923414" h="6858000">
                  <a:moveTo>
                    <a:pt x="396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08" y="6858000"/>
                  </a:lnTo>
                  <a:lnTo>
                    <a:pt x="1872995" y="3613150"/>
                  </a:lnTo>
                  <a:lnTo>
                    <a:pt x="1894998" y="3568631"/>
                  </a:lnTo>
                  <a:lnTo>
                    <a:pt x="1910714" y="3522180"/>
                  </a:lnTo>
                  <a:lnTo>
                    <a:pt x="1920144" y="3474434"/>
                  </a:lnTo>
                  <a:lnTo>
                    <a:pt x="1923288" y="3426031"/>
                  </a:lnTo>
                  <a:lnTo>
                    <a:pt x="1920144" y="3377610"/>
                  </a:lnTo>
                  <a:lnTo>
                    <a:pt x="1910714" y="3329811"/>
                  </a:lnTo>
                  <a:lnTo>
                    <a:pt x="1894998" y="3283270"/>
                  </a:lnTo>
                  <a:lnTo>
                    <a:pt x="1872995" y="323862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216" y="2651760"/>
              <a:ext cx="1190244" cy="15742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0325" y="3038602"/>
            <a:ext cx="4533900" cy="78041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5"/>
              </a:spcBef>
            </a:pPr>
            <a:r>
              <a:rPr dirty="0" sz="2450" b="0">
                <a:latin typeface="Georgia"/>
                <a:cs typeface="Georgia"/>
              </a:rPr>
              <a:t>Behavioral</a:t>
            </a:r>
            <a:r>
              <a:rPr dirty="0" sz="2450" spc="-20" b="0">
                <a:latin typeface="Georgia"/>
                <a:cs typeface="Georgia"/>
              </a:rPr>
              <a:t> </a:t>
            </a:r>
            <a:r>
              <a:rPr dirty="0" sz="2450" b="0">
                <a:latin typeface="Georgia"/>
                <a:cs typeface="Georgia"/>
              </a:rPr>
              <a:t>Guidance:</a:t>
            </a:r>
            <a:r>
              <a:rPr dirty="0" sz="2450" spc="5" b="0">
                <a:latin typeface="Georgia"/>
                <a:cs typeface="Georgia"/>
              </a:rPr>
              <a:t> </a:t>
            </a:r>
            <a:r>
              <a:rPr dirty="0" sz="2450" spc="-10" b="0">
                <a:latin typeface="Georgia"/>
                <a:cs typeface="Georgia"/>
              </a:rPr>
              <a:t>Mitigating </a:t>
            </a:r>
            <a:r>
              <a:rPr dirty="0" sz="2450" b="0">
                <a:latin typeface="Georgia"/>
                <a:cs typeface="Georgia"/>
              </a:rPr>
              <a:t>Common</a:t>
            </a:r>
            <a:r>
              <a:rPr dirty="0" sz="2450" spc="5" b="0">
                <a:latin typeface="Georgia"/>
                <a:cs typeface="Georgia"/>
              </a:rPr>
              <a:t> </a:t>
            </a:r>
            <a:r>
              <a:rPr dirty="0" sz="2450" spc="-10" b="0">
                <a:latin typeface="Georgia"/>
                <a:cs typeface="Georgia"/>
              </a:rPr>
              <a:t>Biases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9267" y="6556654"/>
            <a:ext cx="58515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Behavioral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guidance is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intended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educational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illustrative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purposes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only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should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construed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investment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advice.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75081" y="6308597"/>
            <a:ext cx="8595995" cy="0"/>
          </a:xfrm>
          <a:custGeom>
            <a:avLst/>
            <a:gdLst/>
            <a:ahLst/>
            <a:cxnLst/>
            <a:rect l="l" t="t" r="r" b="b"/>
            <a:pathLst>
              <a:path w="8595995" h="0">
                <a:moveTo>
                  <a:pt x="8595614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56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74320" y="917447"/>
            <a:ext cx="8595995" cy="0"/>
          </a:xfrm>
          <a:custGeom>
            <a:avLst/>
            <a:gdLst/>
            <a:ahLst/>
            <a:cxnLst/>
            <a:rect l="l" t="t" r="r" b="b"/>
            <a:pathLst>
              <a:path w="8595995" h="0">
                <a:moveTo>
                  <a:pt x="0" y="0"/>
                </a:moveTo>
                <a:lnTo>
                  <a:pt x="8595614" y="0"/>
                </a:lnTo>
              </a:path>
            </a:pathLst>
          </a:custGeom>
          <a:ln w="12192">
            <a:solidFill>
              <a:srgbClr val="52555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" y="6471541"/>
            <a:ext cx="129082" cy="12341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418" y="6471539"/>
            <a:ext cx="67973" cy="1234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279" y="6471635"/>
            <a:ext cx="211399" cy="1257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0215" y="6469076"/>
            <a:ext cx="145288" cy="12772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8390" y="6469078"/>
            <a:ext cx="169621" cy="12772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4372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10"/>
              </a:spcBef>
            </a:pPr>
            <a:r>
              <a:rPr dirty="0" sz="1750"/>
              <a:t>Behavioral</a:t>
            </a:r>
            <a:r>
              <a:rPr dirty="0" sz="1750" spc="15"/>
              <a:t> </a:t>
            </a:r>
            <a:r>
              <a:rPr dirty="0" sz="1750"/>
              <a:t>bias</a:t>
            </a:r>
            <a:r>
              <a:rPr dirty="0" sz="1750" spc="-15"/>
              <a:t> </a:t>
            </a:r>
            <a:r>
              <a:rPr dirty="0" sz="1750"/>
              <a:t>mitigation</a:t>
            </a:r>
            <a:r>
              <a:rPr dirty="0" sz="1750" spc="-20"/>
              <a:t> </a:t>
            </a:r>
            <a:r>
              <a:rPr dirty="0" sz="1750" spc="-10"/>
              <a:t>techniques</a:t>
            </a:r>
            <a:endParaRPr sz="1750"/>
          </a:p>
        </p:txBody>
      </p:sp>
      <p:sp>
        <p:nvSpPr>
          <p:cNvPr id="10" name="object 10" descr=""/>
          <p:cNvSpPr txBox="1"/>
          <p:nvPr/>
        </p:nvSpPr>
        <p:spPr>
          <a:xfrm>
            <a:off x="388111" y="6054344"/>
            <a:ext cx="3248025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latin typeface="Arial Narrow"/>
                <a:cs typeface="Arial Narrow"/>
              </a:rPr>
              <a:t>Source: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Cerulli </a:t>
            </a:r>
            <a:r>
              <a:rPr dirty="0" sz="800" spc="-10">
                <a:latin typeface="Arial Narrow"/>
                <a:cs typeface="Arial Narrow"/>
              </a:rPr>
              <a:t>Associates,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partnership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with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Investments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&amp; Wealth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Institute,</a:t>
            </a:r>
            <a:r>
              <a:rPr dirty="0" sz="800" spc="25">
                <a:latin typeface="Arial Narrow"/>
                <a:cs typeface="Arial Narrow"/>
              </a:rPr>
              <a:t> </a:t>
            </a:r>
            <a:r>
              <a:rPr dirty="0" sz="800" spc="-20">
                <a:latin typeface="Arial Narrow"/>
                <a:cs typeface="Arial Narrow"/>
              </a:rPr>
              <a:t>2019</a:t>
            </a:r>
            <a:endParaRPr sz="800">
              <a:latin typeface="Arial Narrow"/>
              <a:cs typeface="Arial Narrow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0102" y="1461904"/>
            <a:ext cx="8027541" cy="4162248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30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625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10"/>
              </a:spcBef>
            </a:pPr>
            <a:r>
              <a:rPr dirty="0" sz="1750" spc="-10" i="1">
                <a:latin typeface="Arial"/>
                <a:cs typeface="Arial"/>
              </a:rPr>
              <a:t>Strategy</a:t>
            </a:r>
            <a:endParaRPr sz="1750">
              <a:latin typeface="Arial"/>
              <a:cs typeface="Arial"/>
            </a:endParaRPr>
          </a:p>
          <a:p>
            <a:pPr marL="138430">
              <a:lnSpc>
                <a:spcPct val="100000"/>
              </a:lnSpc>
              <a:spcBef>
                <a:spcPts val="25"/>
              </a:spcBef>
            </a:pPr>
            <a:r>
              <a:rPr dirty="0" sz="1750"/>
              <a:t>Encourage</a:t>
            </a:r>
            <a:r>
              <a:rPr dirty="0" sz="1750" spc="-10"/>
              <a:t> </a:t>
            </a:r>
            <a:r>
              <a:rPr dirty="0" sz="1750"/>
              <a:t>a long-term</a:t>
            </a:r>
            <a:r>
              <a:rPr dirty="0" sz="1750" spc="-10"/>
              <a:t> perspective</a:t>
            </a:r>
            <a:endParaRPr sz="1750"/>
          </a:p>
        </p:txBody>
      </p:sp>
      <p:sp>
        <p:nvSpPr>
          <p:cNvPr id="3" name="object 3" descr=""/>
          <p:cNvSpPr txBox="1"/>
          <p:nvPr/>
        </p:nvSpPr>
        <p:spPr>
          <a:xfrm>
            <a:off x="388111" y="948944"/>
            <a:ext cx="433070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dirty="0" sz="1550" spc="5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time</a:t>
            </a:r>
            <a:r>
              <a:rPr dirty="0" sz="1550" spc="4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horizons</a:t>
            </a:r>
            <a:r>
              <a:rPr dirty="0" sz="1550" spc="10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grew,</a:t>
            </a:r>
            <a:r>
              <a:rPr dirty="0" sz="1550" spc="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equity</a:t>
            </a:r>
            <a:r>
              <a:rPr dirty="0" sz="1550" spc="5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losses</a:t>
            </a:r>
            <a:r>
              <a:rPr dirty="0" sz="1550" spc="9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52555A"/>
                </a:solidFill>
                <a:latin typeface="Arial"/>
                <a:cs typeface="Arial"/>
              </a:rPr>
              <a:t>plummeted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8111" y="5889142"/>
            <a:ext cx="1936750" cy="39433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700">
                <a:latin typeface="Arial Narrow"/>
                <a:cs typeface="Arial Narrow"/>
              </a:rPr>
              <a:t>Data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as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of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June </a:t>
            </a:r>
            <a:r>
              <a:rPr dirty="0" sz="700" spc="-20">
                <a:latin typeface="Arial Narrow"/>
                <a:cs typeface="Arial Narrow"/>
              </a:rPr>
              <a:t>2022</a:t>
            </a:r>
            <a:endParaRPr sz="700">
              <a:latin typeface="Arial Narrow"/>
              <a:cs typeface="Arial Narrow"/>
            </a:endParaRPr>
          </a:p>
          <a:p>
            <a:pPr marL="12700" marR="5080">
              <a:lnSpc>
                <a:spcPct val="114300"/>
              </a:lnSpc>
              <a:spcBef>
                <a:spcPts val="10"/>
              </a:spcBef>
            </a:pPr>
            <a:r>
              <a:rPr dirty="0" sz="700">
                <a:latin typeface="Arial Narrow"/>
                <a:cs typeface="Arial Narrow"/>
              </a:rPr>
              <a:t>Sources: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S&amp;P 500,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Bloomberg,</a:t>
            </a:r>
            <a:r>
              <a:rPr dirty="0" sz="700" spc="14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BofA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Global</a:t>
            </a:r>
            <a:r>
              <a:rPr dirty="0" sz="700" spc="-3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Research</a:t>
            </a:r>
            <a:r>
              <a:rPr dirty="0" sz="700" spc="50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Refer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Appendix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for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additional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index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risk</a:t>
            </a:r>
            <a:r>
              <a:rPr dirty="0" sz="700" spc="-3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information.</a:t>
            </a:r>
            <a:endParaRPr sz="700">
              <a:latin typeface="Arial Narrow"/>
              <a:cs typeface="Arial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9687" y="1512389"/>
            <a:ext cx="6240102" cy="4253473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31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572000" y="1476755"/>
            <a:ext cx="0" cy="4236085"/>
          </a:xfrm>
          <a:custGeom>
            <a:avLst/>
            <a:gdLst/>
            <a:ahLst/>
            <a:cxnLst/>
            <a:rect l="l" t="t" r="r" b="b"/>
            <a:pathLst>
              <a:path w="0" h="4236085">
                <a:moveTo>
                  <a:pt x="0" y="0"/>
                </a:moveTo>
                <a:lnTo>
                  <a:pt x="0" y="423581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738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10"/>
              </a:spcBef>
            </a:pPr>
            <a:r>
              <a:rPr dirty="0" sz="1750"/>
              <a:t>Encourage</a:t>
            </a:r>
            <a:r>
              <a:rPr dirty="0" sz="1750" spc="-10"/>
              <a:t> </a:t>
            </a:r>
            <a:r>
              <a:rPr dirty="0" sz="1750"/>
              <a:t>a long-term</a:t>
            </a:r>
            <a:r>
              <a:rPr dirty="0" sz="1750" spc="-10"/>
              <a:t> perspective</a:t>
            </a:r>
            <a:endParaRPr sz="1750"/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32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88111" y="948944"/>
            <a:ext cx="5879465" cy="7505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Communicating</a:t>
            </a:r>
            <a:r>
              <a:rPr dirty="0" sz="1550" spc="1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effectively</a:t>
            </a:r>
            <a:r>
              <a:rPr dirty="0" sz="1550" spc="1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beyond</a:t>
            </a:r>
            <a:r>
              <a:rPr dirty="0" sz="1550" spc="15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"Stay</a:t>
            </a:r>
            <a:r>
              <a:rPr dirty="0" sz="1550" spc="9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dirty="0" sz="1550" spc="10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52555A"/>
                </a:solidFill>
                <a:latin typeface="Arial"/>
                <a:cs typeface="Arial"/>
              </a:rPr>
              <a:t>course"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319905" algn="l"/>
              </a:tabLst>
            </a:pPr>
            <a:r>
              <a:rPr dirty="0" sz="1400" b="1">
                <a:latin typeface="Arial"/>
                <a:cs typeface="Arial"/>
              </a:rPr>
              <a:t>“Stay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the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course”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is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intended to</a:t>
            </a:r>
            <a:r>
              <a:rPr dirty="0" sz="1400" spc="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mean:</a:t>
            </a:r>
            <a:r>
              <a:rPr dirty="0" sz="1400" b="1">
                <a:latin typeface="Arial"/>
                <a:cs typeface="Arial"/>
              </a:rPr>
              <a:t>	What</a:t>
            </a:r>
            <a:r>
              <a:rPr dirty="0" sz="1400" spc="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clients </a:t>
            </a:r>
            <a:r>
              <a:rPr dirty="0" sz="1400" spc="-10" b="1">
                <a:latin typeface="Arial"/>
                <a:cs typeface="Arial"/>
              </a:rPr>
              <a:t>hear: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8111" y="5931509"/>
            <a:ext cx="2399665" cy="27241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700">
                <a:latin typeface="Arial Narrow"/>
                <a:cs typeface="Arial Narrow"/>
              </a:rPr>
              <a:t>Source:</a:t>
            </a:r>
            <a:r>
              <a:rPr dirty="0" sz="700" spc="-3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PIMCO</a:t>
            </a:r>
            <a:endParaRPr sz="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>
                <a:latin typeface="Arial Narrow"/>
                <a:cs typeface="Arial Narrow"/>
              </a:rPr>
              <a:t>Refer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Appendix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for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additional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investment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strategy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risk</a:t>
            </a:r>
            <a:r>
              <a:rPr dirty="0" sz="700" spc="-4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information.</a:t>
            </a:r>
            <a:endParaRPr sz="7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8111" y="1736852"/>
            <a:ext cx="4005579" cy="23450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64160" marR="69215" indent="-251460">
              <a:lnSpc>
                <a:spcPct val="101400"/>
              </a:lnSpc>
              <a:spcBef>
                <a:spcPts val="90"/>
              </a:spcBef>
              <a:buChar char="•"/>
              <a:tabLst>
                <a:tab pos="264160" algn="l"/>
              </a:tabLst>
            </a:pP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client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should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stick</a:t>
            </a:r>
            <a:r>
              <a:rPr dirty="0" sz="1400" spc="1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with</a:t>
            </a:r>
            <a:r>
              <a:rPr dirty="0" sz="1400" spc="-1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their</a:t>
            </a:r>
            <a:r>
              <a:rPr dirty="0" sz="1400" spc="1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solid,</a:t>
            </a:r>
            <a:r>
              <a:rPr dirty="0" sz="1400" spc="-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5486"/>
                </a:solidFill>
                <a:latin typeface="Arial"/>
                <a:cs typeface="Arial"/>
              </a:rPr>
              <a:t>long-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term</a:t>
            </a:r>
            <a:r>
              <a:rPr dirty="0" sz="1400" spc="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financial</a:t>
            </a:r>
            <a:r>
              <a:rPr dirty="0" sz="1400" spc="-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005486"/>
                </a:solidFill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  <a:p>
            <a:pPr marL="264160" marR="5080" indent="-251460">
              <a:lnSpc>
                <a:spcPct val="100800"/>
              </a:lnSpc>
              <a:spcBef>
                <a:spcPts val="994"/>
              </a:spcBef>
              <a:buChar char="•"/>
              <a:tabLst>
                <a:tab pos="264160" algn="l"/>
              </a:tabLst>
            </a:pP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client should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not</a:t>
            </a:r>
            <a:r>
              <a:rPr dirty="0" sz="1400" spc="1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make any</a:t>
            </a:r>
            <a:r>
              <a:rPr dirty="0" sz="1400" spc="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5486"/>
                </a:solidFill>
                <a:latin typeface="Arial"/>
                <a:cs typeface="Arial"/>
              </a:rPr>
              <a:t>drastic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portfolio</a:t>
            </a:r>
            <a:r>
              <a:rPr dirty="0" sz="1400" spc="1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changes</a:t>
            </a:r>
            <a:r>
              <a:rPr dirty="0" sz="1400" spc="2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that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could have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long-</a:t>
            </a:r>
            <a:r>
              <a:rPr dirty="0" sz="1400" spc="-20">
                <a:latin typeface="Arial"/>
                <a:cs typeface="Arial"/>
              </a:rPr>
              <a:t>term </a:t>
            </a:r>
            <a:r>
              <a:rPr dirty="0" sz="1400" spc="-10">
                <a:latin typeface="Arial"/>
                <a:cs typeface="Arial"/>
              </a:rPr>
              <a:t>effect</a:t>
            </a:r>
            <a:endParaRPr sz="1400">
              <a:latin typeface="Arial"/>
              <a:cs typeface="Arial"/>
            </a:endParaRPr>
          </a:p>
          <a:p>
            <a:pPr marL="264160" marR="309245" indent="-251460">
              <a:lnSpc>
                <a:spcPct val="100699"/>
              </a:lnSpc>
              <a:spcBef>
                <a:spcPts val="1010"/>
              </a:spcBef>
              <a:buFont typeface="Arial"/>
              <a:buChar char="•"/>
              <a:tabLst>
                <a:tab pos="264160" algn="l"/>
              </a:tabLst>
            </a:pP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Timing</a:t>
            </a:r>
            <a:r>
              <a:rPr dirty="0" sz="1400" spc="-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the</a:t>
            </a:r>
            <a:r>
              <a:rPr dirty="0" sz="1400" spc="1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market</a:t>
            </a:r>
            <a:r>
              <a:rPr dirty="0" sz="1400" spc="-1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in </a:t>
            </a:r>
            <a:r>
              <a:rPr dirty="0" sz="1400" spc="-10" b="1">
                <a:solidFill>
                  <a:srgbClr val="005486"/>
                </a:solidFill>
                <a:latin typeface="Arial"/>
                <a:cs typeface="Arial"/>
              </a:rPr>
              <a:t>counterproductive</a:t>
            </a:r>
            <a:r>
              <a:rPr dirty="0" sz="1400" spc="-10">
                <a:latin typeface="Arial"/>
                <a:cs typeface="Arial"/>
              </a:rPr>
              <a:t>. </a:t>
            </a:r>
            <a:r>
              <a:rPr dirty="0" sz="1400">
                <a:latin typeface="Arial"/>
                <a:cs typeface="Arial"/>
              </a:rPr>
              <a:t>Focus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time in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market</a:t>
            </a:r>
            <a:r>
              <a:rPr dirty="0" sz="1400" spc="-10">
                <a:latin typeface="Arial"/>
                <a:cs typeface="Arial"/>
              </a:rPr>
              <a:t> instead</a:t>
            </a:r>
            <a:endParaRPr sz="1400">
              <a:latin typeface="Arial"/>
              <a:cs typeface="Arial"/>
            </a:endParaRPr>
          </a:p>
          <a:p>
            <a:pPr marL="264160" marR="114300" indent="-251460">
              <a:lnSpc>
                <a:spcPct val="100699"/>
              </a:lnSpc>
              <a:spcBef>
                <a:spcPts val="1005"/>
              </a:spcBef>
              <a:buChar char="•"/>
              <a:tabLst>
                <a:tab pos="264160" algn="l"/>
              </a:tabLst>
            </a:pP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client’s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long-term</a:t>
            </a:r>
            <a:r>
              <a:rPr dirty="0" sz="1400" spc="1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plan</a:t>
            </a:r>
            <a:r>
              <a:rPr dirty="0" sz="1400" spc="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and</a:t>
            </a:r>
            <a:r>
              <a:rPr dirty="0" sz="1400" spc="1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approach</a:t>
            </a:r>
            <a:r>
              <a:rPr dirty="0" sz="1400" spc="-1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005486"/>
                </a:solidFill>
                <a:latin typeface="Arial"/>
                <a:cs typeface="Arial"/>
              </a:rPr>
              <a:t>is </a:t>
            </a:r>
            <a:r>
              <a:rPr dirty="0" sz="1400" spc="-10" b="1">
                <a:solidFill>
                  <a:srgbClr val="005486"/>
                </a:solidFill>
                <a:latin typeface="Arial"/>
                <a:cs typeface="Arial"/>
              </a:rPr>
              <a:t>valid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695825" y="1736852"/>
            <a:ext cx="3966845" cy="25603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64160" marR="45085" indent="-251460">
              <a:lnSpc>
                <a:spcPct val="101400"/>
              </a:lnSpc>
              <a:spcBef>
                <a:spcPts val="90"/>
              </a:spcBef>
              <a:buChar char="•"/>
              <a:tabLst>
                <a:tab pos="264160" algn="l"/>
              </a:tabLst>
            </a:pPr>
            <a:r>
              <a:rPr dirty="0" sz="1400">
                <a:latin typeface="Arial"/>
                <a:cs typeface="Arial"/>
              </a:rPr>
              <a:t>My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financial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advisor is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ignoring</a:t>
            </a:r>
            <a:r>
              <a:rPr dirty="0" sz="1400" spc="-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the</a:t>
            </a:r>
            <a:r>
              <a:rPr dirty="0" sz="1400" spc="3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pain</a:t>
            </a:r>
            <a:r>
              <a:rPr dirty="0" sz="1400" spc="1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am </a:t>
            </a:r>
            <a:r>
              <a:rPr dirty="0" sz="1400">
                <a:latin typeface="Arial"/>
                <a:cs typeface="Arial"/>
              </a:rPr>
              <a:t>enduring with this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volatility</a:t>
            </a:r>
            <a:endParaRPr sz="1400">
              <a:latin typeface="Arial"/>
              <a:cs typeface="Arial"/>
            </a:endParaRPr>
          </a:p>
          <a:p>
            <a:pPr marL="263525" indent="-250825">
              <a:lnSpc>
                <a:spcPct val="100000"/>
              </a:lnSpc>
              <a:spcBef>
                <a:spcPts val="1010"/>
              </a:spcBef>
              <a:buChar char="•"/>
              <a:tabLst>
                <a:tab pos="263525" algn="l"/>
              </a:tabLst>
            </a:pPr>
            <a:r>
              <a:rPr dirty="0" sz="1400">
                <a:latin typeface="Arial"/>
                <a:cs typeface="Arial"/>
              </a:rPr>
              <a:t>My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financial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advisor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isn’t concerned</a:t>
            </a:r>
            <a:r>
              <a:rPr dirty="0" sz="1400" spc="-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005486"/>
                </a:solidFill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  <a:p>
            <a:pPr marL="264160">
              <a:lnSpc>
                <a:spcPct val="100000"/>
              </a:lnSpc>
              <a:spcBef>
                <a:spcPts val="15"/>
              </a:spcBef>
            </a:pP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doesn’t</a:t>
            </a:r>
            <a:r>
              <a:rPr dirty="0" sz="1400" spc="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care</a:t>
            </a:r>
            <a:r>
              <a:rPr dirty="0" sz="1400" spc="2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about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my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individual</a:t>
            </a:r>
            <a:r>
              <a:rPr dirty="0" sz="1400" spc="-10">
                <a:latin typeface="Arial"/>
                <a:cs typeface="Arial"/>
              </a:rPr>
              <a:t> situation</a:t>
            </a:r>
            <a:endParaRPr sz="1400">
              <a:latin typeface="Arial"/>
              <a:cs typeface="Arial"/>
            </a:endParaRPr>
          </a:p>
          <a:p>
            <a:pPr marL="264160" marR="5080" indent="-251460">
              <a:lnSpc>
                <a:spcPct val="100699"/>
              </a:lnSpc>
              <a:spcBef>
                <a:spcPts val="1005"/>
              </a:spcBef>
              <a:buChar char="•"/>
              <a:tabLst>
                <a:tab pos="264160" algn="l"/>
              </a:tabLst>
            </a:pPr>
            <a:r>
              <a:rPr dirty="0" sz="1400">
                <a:latin typeface="Arial"/>
                <a:cs typeface="Arial"/>
              </a:rPr>
              <a:t>My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financial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advisor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unwilling</a:t>
            </a:r>
            <a:r>
              <a:rPr dirty="0" sz="1400" spc="-1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to</a:t>
            </a:r>
            <a:r>
              <a:rPr dirty="0" sz="1400" spc="3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spend</a:t>
            </a:r>
            <a:r>
              <a:rPr dirty="0" sz="1400" spc="1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005486"/>
                </a:solidFill>
                <a:latin typeface="Arial"/>
                <a:cs typeface="Arial"/>
              </a:rPr>
              <a:t>the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time</a:t>
            </a:r>
            <a:r>
              <a:rPr dirty="0" sz="1400" spc="1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and</a:t>
            </a:r>
            <a:r>
              <a:rPr dirty="0" sz="1400" spc="1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energy</a:t>
            </a:r>
            <a:r>
              <a:rPr dirty="0" sz="1400" spc="1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necessary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make </a:t>
            </a:r>
            <a:r>
              <a:rPr dirty="0" sz="1400">
                <a:latin typeface="Arial"/>
                <a:cs typeface="Arial"/>
              </a:rPr>
              <a:t>appropriate portfolio </a:t>
            </a:r>
            <a:r>
              <a:rPr dirty="0" sz="1400" spc="-10">
                <a:latin typeface="Arial"/>
                <a:cs typeface="Arial"/>
              </a:rPr>
              <a:t>changes</a:t>
            </a:r>
            <a:endParaRPr sz="1400">
              <a:latin typeface="Arial"/>
              <a:cs typeface="Arial"/>
            </a:endParaRPr>
          </a:p>
          <a:p>
            <a:pPr marL="264160" marR="441959" indent="-251460">
              <a:lnSpc>
                <a:spcPct val="100800"/>
              </a:lnSpc>
              <a:spcBef>
                <a:spcPts val="1010"/>
              </a:spcBef>
              <a:buChar char="•"/>
              <a:tabLst>
                <a:tab pos="264160" algn="l"/>
              </a:tabLst>
            </a:pPr>
            <a:r>
              <a:rPr dirty="0" sz="1400">
                <a:latin typeface="Arial"/>
                <a:cs typeface="Arial"/>
              </a:rPr>
              <a:t>My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financial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advisor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lacks the</a:t>
            </a:r>
            <a:r>
              <a:rPr dirty="0" sz="1400" spc="2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skill</a:t>
            </a:r>
            <a:r>
              <a:rPr dirty="0" sz="1400" spc="-1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005486"/>
                </a:solidFill>
                <a:latin typeface="Arial"/>
                <a:cs typeface="Arial"/>
              </a:rPr>
              <a:t>and </a:t>
            </a:r>
            <a:r>
              <a:rPr dirty="0" sz="1400" b="1">
                <a:solidFill>
                  <a:srgbClr val="005486"/>
                </a:solidFill>
                <a:latin typeface="Arial"/>
                <a:cs typeface="Arial"/>
              </a:rPr>
              <a:t>acumen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provide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appropriate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guidance </a:t>
            </a:r>
            <a:r>
              <a:rPr dirty="0" sz="1400">
                <a:latin typeface="Arial"/>
                <a:cs typeface="Arial"/>
              </a:rPr>
              <a:t>during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these market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conditions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48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50" spc="-10"/>
              <a:t>Tools</a:t>
            </a:r>
            <a:r>
              <a:rPr dirty="0" sz="1750" spc="-50"/>
              <a:t> </a:t>
            </a:r>
            <a:r>
              <a:rPr dirty="0" sz="1750"/>
              <a:t>to</a:t>
            </a:r>
            <a:r>
              <a:rPr dirty="0" sz="1750" spc="-30"/>
              <a:t> </a:t>
            </a:r>
            <a:r>
              <a:rPr dirty="0" sz="1750"/>
              <a:t>Keep</a:t>
            </a:r>
            <a:r>
              <a:rPr dirty="0" sz="1750" spc="-25"/>
              <a:t> </a:t>
            </a:r>
            <a:r>
              <a:rPr dirty="0" sz="1750"/>
              <a:t>Clients</a:t>
            </a:r>
            <a:r>
              <a:rPr dirty="0" sz="1750" spc="-35"/>
              <a:t> </a:t>
            </a:r>
            <a:r>
              <a:rPr dirty="0" sz="1750"/>
              <a:t>Invested</a:t>
            </a:r>
            <a:r>
              <a:rPr dirty="0" sz="1750" spc="-10"/>
              <a:t> </a:t>
            </a:r>
            <a:r>
              <a:rPr dirty="0" sz="1750"/>
              <a:t>in</a:t>
            </a:r>
            <a:r>
              <a:rPr dirty="0" sz="1750" spc="-30"/>
              <a:t> </a:t>
            </a:r>
            <a:r>
              <a:rPr dirty="0" sz="1750" spc="-10"/>
              <a:t>Volatile</a:t>
            </a:r>
            <a:r>
              <a:rPr dirty="0" sz="1750" spc="-35"/>
              <a:t> </a:t>
            </a:r>
            <a:r>
              <a:rPr dirty="0" sz="1750" spc="-10"/>
              <a:t>Times</a:t>
            </a:r>
            <a:endParaRPr sz="1750"/>
          </a:p>
        </p:txBody>
      </p:sp>
      <p:sp>
        <p:nvSpPr>
          <p:cNvPr id="3" name="object 3" descr=""/>
          <p:cNvSpPr txBox="1"/>
          <p:nvPr/>
        </p:nvSpPr>
        <p:spPr>
          <a:xfrm>
            <a:off x="261924" y="6105550"/>
            <a:ext cx="49510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Source: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2023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Financial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Advisor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Survey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–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Retirement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Annuities: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Product,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Perceptions,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Practices.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Insured</a:t>
            </a:r>
            <a:r>
              <a:rPr dirty="0" sz="800" spc="-10">
                <a:latin typeface="Arial Narrow"/>
                <a:cs typeface="Arial Narrow"/>
              </a:rPr>
              <a:t> Retirement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Institute.</a:t>
            </a:r>
            <a:endParaRPr sz="800">
              <a:latin typeface="Arial Narrow"/>
              <a:cs typeface="Arial Narrow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362265" y="1967293"/>
            <a:ext cx="4421505" cy="3025775"/>
            <a:chOff x="1362265" y="1967293"/>
            <a:chExt cx="4421505" cy="3025775"/>
          </a:xfrm>
        </p:grpSpPr>
        <p:sp>
          <p:nvSpPr>
            <p:cNvPr id="5" name="object 5" descr=""/>
            <p:cNvSpPr/>
            <p:nvPr/>
          </p:nvSpPr>
          <p:spPr>
            <a:xfrm>
              <a:off x="1367028" y="2110739"/>
              <a:ext cx="2252980" cy="2738755"/>
            </a:xfrm>
            <a:custGeom>
              <a:avLst/>
              <a:gdLst/>
              <a:ahLst/>
              <a:cxnLst/>
              <a:rect l="l" t="t" r="r" b="b"/>
              <a:pathLst>
                <a:path w="2252979" h="2738754">
                  <a:moveTo>
                    <a:pt x="397764" y="2586228"/>
                  </a:moveTo>
                  <a:lnTo>
                    <a:pt x="0" y="2586228"/>
                  </a:lnTo>
                  <a:lnTo>
                    <a:pt x="0" y="2738628"/>
                  </a:lnTo>
                  <a:lnTo>
                    <a:pt x="397764" y="2738628"/>
                  </a:lnTo>
                  <a:lnTo>
                    <a:pt x="397764" y="2586228"/>
                  </a:lnTo>
                  <a:close/>
                </a:path>
                <a:path w="2252979" h="2738754">
                  <a:moveTo>
                    <a:pt x="1943100" y="2154936"/>
                  </a:moveTo>
                  <a:lnTo>
                    <a:pt x="0" y="2154936"/>
                  </a:lnTo>
                  <a:lnTo>
                    <a:pt x="0" y="2307336"/>
                  </a:lnTo>
                  <a:lnTo>
                    <a:pt x="1943100" y="2307336"/>
                  </a:lnTo>
                  <a:lnTo>
                    <a:pt x="1943100" y="2154936"/>
                  </a:lnTo>
                  <a:close/>
                </a:path>
                <a:path w="2252979" h="2738754">
                  <a:moveTo>
                    <a:pt x="1987296" y="1723644"/>
                  </a:moveTo>
                  <a:lnTo>
                    <a:pt x="0" y="1723644"/>
                  </a:lnTo>
                  <a:lnTo>
                    <a:pt x="0" y="1876044"/>
                  </a:lnTo>
                  <a:lnTo>
                    <a:pt x="1987296" y="1876044"/>
                  </a:lnTo>
                  <a:lnTo>
                    <a:pt x="1987296" y="1723644"/>
                  </a:lnTo>
                  <a:close/>
                </a:path>
                <a:path w="2252979" h="2738754">
                  <a:moveTo>
                    <a:pt x="1987296" y="1292352"/>
                  </a:moveTo>
                  <a:lnTo>
                    <a:pt x="0" y="1292352"/>
                  </a:lnTo>
                  <a:lnTo>
                    <a:pt x="0" y="1446276"/>
                  </a:lnTo>
                  <a:lnTo>
                    <a:pt x="1987296" y="1446276"/>
                  </a:lnTo>
                  <a:lnTo>
                    <a:pt x="1987296" y="1292352"/>
                  </a:lnTo>
                  <a:close/>
                </a:path>
                <a:path w="2252979" h="2738754">
                  <a:moveTo>
                    <a:pt x="2119884" y="862584"/>
                  </a:moveTo>
                  <a:lnTo>
                    <a:pt x="0" y="862584"/>
                  </a:lnTo>
                  <a:lnTo>
                    <a:pt x="0" y="1014984"/>
                  </a:lnTo>
                  <a:lnTo>
                    <a:pt x="2119884" y="1014984"/>
                  </a:lnTo>
                  <a:lnTo>
                    <a:pt x="2119884" y="862584"/>
                  </a:lnTo>
                  <a:close/>
                </a:path>
                <a:path w="2252979" h="2738754">
                  <a:moveTo>
                    <a:pt x="2164080" y="431292"/>
                  </a:moveTo>
                  <a:lnTo>
                    <a:pt x="0" y="431292"/>
                  </a:lnTo>
                  <a:lnTo>
                    <a:pt x="0" y="583692"/>
                  </a:lnTo>
                  <a:lnTo>
                    <a:pt x="2164080" y="583692"/>
                  </a:lnTo>
                  <a:lnTo>
                    <a:pt x="2164080" y="431292"/>
                  </a:lnTo>
                  <a:close/>
                </a:path>
                <a:path w="2252979" h="2738754">
                  <a:moveTo>
                    <a:pt x="225247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52472" y="152400"/>
                  </a:lnTo>
                  <a:lnTo>
                    <a:pt x="2252472" y="0"/>
                  </a:lnTo>
                  <a:close/>
                </a:path>
              </a:pathLst>
            </a:custGeom>
            <a:solidFill>
              <a:srgbClr val="045E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64792" y="2110739"/>
              <a:ext cx="3665220" cy="2738755"/>
            </a:xfrm>
            <a:custGeom>
              <a:avLst/>
              <a:gdLst/>
              <a:ahLst/>
              <a:cxnLst/>
              <a:rect l="l" t="t" r="r" b="b"/>
              <a:pathLst>
                <a:path w="3665220" h="2738754">
                  <a:moveTo>
                    <a:pt x="397764" y="2586228"/>
                  </a:moveTo>
                  <a:lnTo>
                    <a:pt x="0" y="2586228"/>
                  </a:lnTo>
                  <a:lnTo>
                    <a:pt x="0" y="2738628"/>
                  </a:lnTo>
                  <a:lnTo>
                    <a:pt x="397764" y="2738628"/>
                  </a:lnTo>
                  <a:lnTo>
                    <a:pt x="397764" y="2586228"/>
                  </a:lnTo>
                  <a:close/>
                </a:path>
                <a:path w="3665220" h="2738754">
                  <a:moveTo>
                    <a:pt x="3400044" y="1723644"/>
                  </a:moveTo>
                  <a:lnTo>
                    <a:pt x="1589532" y="1723644"/>
                  </a:lnTo>
                  <a:lnTo>
                    <a:pt x="1589532" y="1876044"/>
                  </a:lnTo>
                  <a:lnTo>
                    <a:pt x="3400044" y="1876044"/>
                  </a:lnTo>
                  <a:lnTo>
                    <a:pt x="3400044" y="1723644"/>
                  </a:lnTo>
                  <a:close/>
                </a:path>
                <a:path w="3665220" h="2738754">
                  <a:moveTo>
                    <a:pt x="3488436" y="2154936"/>
                  </a:moveTo>
                  <a:lnTo>
                    <a:pt x="1545336" y="2154936"/>
                  </a:lnTo>
                  <a:lnTo>
                    <a:pt x="1545336" y="2307336"/>
                  </a:lnTo>
                  <a:lnTo>
                    <a:pt x="3488436" y="2307336"/>
                  </a:lnTo>
                  <a:lnTo>
                    <a:pt x="3488436" y="2154936"/>
                  </a:lnTo>
                  <a:close/>
                </a:path>
                <a:path w="3665220" h="2738754">
                  <a:moveTo>
                    <a:pt x="3488436" y="1292352"/>
                  </a:moveTo>
                  <a:lnTo>
                    <a:pt x="1589532" y="1292352"/>
                  </a:lnTo>
                  <a:lnTo>
                    <a:pt x="1589532" y="1446276"/>
                  </a:lnTo>
                  <a:lnTo>
                    <a:pt x="3488436" y="1446276"/>
                  </a:lnTo>
                  <a:lnTo>
                    <a:pt x="3488436" y="1292352"/>
                  </a:lnTo>
                  <a:close/>
                </a:path>
                <a:path w="3665220" h="2738754">
                  <a:moveTo>
                    <a:pt x="3665220" y="0"/>
                  </a:moveTo>
                  <a:lnTo>
                    <a:pt x="1854708" y="0"/>
                  </a:lnTo>
                  <a:lnTo>
                    <a:pt x="1854708" y="152400"/>
                  </a:lnTo>
                  <a:lnTo>
                    <a:pt x="3665220" y="152400"/>
                  </a:lnTo>
                  <a:lnTo>
                    <a:pt x="3665220" y="0"/>
                  </a:lnTo>
                  <a:close/>
                </a:path>
              </a:pathLst>
            </a:custGeom>
            <a:solidFill>
              <a:srgbClr val="3491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162556" y="2110739"/>
              <a:ext cx="3621404" cy="2738755"/>
            </a:xfrm>
            <a:custGeom>
              <a:avLst/>
              <a:gdLst/>
              <a:ahLst/>
              <a:cxnLst/>
              <a:rect l="l" t="t" r="r" b="b"/>
              <a:pathLst>
                <a:path w="3621404" h="2738754">
                  <a:moveTo>
                    <a:pt x="309372" y="2586228"/>
                  </a:moveTo>
                  <a:lnTo>
                    <a:pt x="0" y="2586228"/>
                  </a:lnTo>
                  <a:lnTo>
                    <a:pt x="0" y="2738628"/>
                  </a:lnTo>
                  <a:lnTo>
                    <a:pt x="309372" y="2738628"/>
                  </a:lnTo>
                  <a:lnTo>
                    <a:pt x="309372" y="2586228"/>
                  </a:lnTo>
                  <a:close/>
                </a:path>
                <a:path w="3621404" h="2738754">
                  <a:moveTo>
                    <a:pt x="3488436" y="1723644"/>
                  </a:moveTo>
                  <a:lnTo>
                    <a:pt x="3002280" y="1723644"/>
                  </a:lnTo>
                  <a:lnTo>
                    <a:pt x="3002280" y="1876044"/>
                  </a:lnTo>
                  <a:lnTo>
                    <a:pt x="3488436" y="1876044"/>
                  </a:lnTo>
                  <a:lnTo>
                    <a:pt x="3488436" y="1723644"/>
                  </a:lnTo>
                  <a:close/>
                </a:path>
                <a:path w="3621404" h="2738754">
                  <a:moveTo>
                    <a:pt x="3532632" y="1292352"/>
                  </a:moveTo>
                  <a:lnTo>
                    <a:pt x="3090672" y="1292352"/>
                  </a:lnTo>
                  <a:lnTo>
                    <a:pt x="3090672" y="1446276"/>
                  </a:lnTo>
                  <a:lnTo>
                    <a:pt x="3532632" y="1446276"/>
                  </a:lnTo>
                  <a:lnTo>
                    <a:pt x="3532632" y="1292352"/>
                  </a:lnTo>
                  <a:close/>
                </a:path>
                <a:path w="3621404" h="2738754">
                  <a:moveTo>
                    <a:pt x="3576828" y="2154936"/>
                  </a:moveTo>
                  <a:lnTo>
                    <a:pt x="3090672" y="2154936"/>
                  </a:lnTo>
                  <a:lnTo>
                    <a:pt x="3090672" y="2307336"/>
                  </a:lnTo>
                  <a:lnTo>
                    <a:pt x="3576828" y="2307336"/>
                  </a:lnTo>
                  <a:lnTo>
                    <a:pt x="3576828" y="2154936"/>
                  </a:lnTo>
                  <a:close/>
                </a:path>
                <a:path w="3621404" h="2738754">
                  <a:moveTo>
                    <a:pt x="3621024" y="0"/>
                  </a:moveTo>
                  <a:lnTo>
                    <a:pt x="3267456" y="0"/>
                  </a:lnTo>
                  <a:lnTo>
                    <a:pt x="3267456" y="152400"/>
                  </a:lnTo>
                  <a:lnTo>
                    <a:pt x="3621024" y="152400"/>
                  </a:lnTo>
                  <a:lnTo>
                    <a:pt x="3621024" y="0"/>
                  </a:lnTo>
                  <a:close/>
                </a:path>
              </a:pathLst>
            </a:custGeom>
            <a:solidFill>
              <a:srgbClr val="D5E9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71928" y="3403091"/>
              <a:ext cx="3312160" cy="1446530"/>
            </a:xfrm>
            <a:custGeom>
              <a:avLst/>
              <a:gdLst/>
              <a:ahLst/>
              <a:cxnLst/>
              <a:rect l="l" t="t" r="r" b="b"/>
              <a:pathLst>
                <a:path w="3312160" h="1446529">
                  <a:moveTo>
                    <a:pt x="3311652" y="1293876"/>
                  </a:moveTo>
                  <a:lnTo>
                    <a:pt x="0" y="1293876"/>
                  </a:lnTo>
                  <a:lnTo>
                    <a:pt x="0" y="1446276"/>
                  </a:lnTo>
                  <a:lnTo>
                    <a:pt x="3311652" y="1446276"/>
                  </a:lnTo>
                  <a:lnTo>
                    <a:pt x="3311652" y="1293876"/>
                  </a:lnTo>
                  <a:close/>
                </a:path>
                <a:path w="3312160" h="1446529">
                  <a:moveTo>
                    <a:pt x="3311652" y="862584"/>
                  </a:moveTo>
                  <a:lnTo>
                    <a:pt x="3267456" y="862584"/>
                  </a:lnTo>
                  <a:lnTo>
                    <a:pt x="3267456" y="1014984"/>
                  </a:lnTo>
                  <a:lnTo>
                    <a:pt x="3311652" y="1014984"/>
                  </a:lnTo>
                  <a:lnTo>
                    <a:pt x="3311652" y="862584"/>
                  </a:lnTo>
                  <a:close/>
                </a:path>
                <a:path w="3312160" h="1446529">
                  <a:moveTo>
                    <a:pt x="3311652" y="431292"/>
                  </a:moveTo>
                  <a:lnTo>
                    <a:pt x="3179064" y="431292"/>
                  </a:lnTo>
                  <a:lnTo>
                    <a:pt x="3179064" y="583692"/>
                  </a:lnTo>
                  <a:lnTo>
                    <a:pt x="3311652" y="583692"/>
                  </a:lnTo>
                  <a:lnTo>
                    <a:pt x="3311652" y="431292"/>
                  </a:lnTo>
                  <a:close/>
                </a:path>
                <a:path w="3312160" h="1446529">
                  <a:moveTo>
                    <a:pt x="3311652" y="0"/>
                  </a:moveTo>
                  <a:lnTo>
                    <a:pt x="3223260" y="0"/>
                  </a:lnTo>
                  <a:lnTo>
                    <a:pt x="3223260" y="153924"/>
                  </a:lnTo>
                  <a:lnTo>
                    <a:pt x="3311652" y="153924"/>
                  </a:lnTo>
                  <a:lnTo>
                    <a:pt x="33116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67027" y="1972055"/>
              <a:ext cx="0" cy="3016250"/>
            </a:xfrm>
            <a:custGeom>
              <a:avLst/>
              <a:gdLst/>
              <a:ahLst/>
              <a:cxnLst/>
              <a:rect l="l" t="t" r="r" b="b"/>
              <a:pathLst>
                <a:path w="0" h="3016250">
                  <a:moveTo>
                    <a:pt x="0" y="0"/>
                  </a:moveTo>
                  <a:lnTo>
                    <a:pt x="0" y="301599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5341620" y="2532888"/>
            <a:ext cx="441959" cy="170815"/>
            <a:chOff x="5341620" y="2532888"/>
            <a:chExt cx="441959" cy="170815"/>
          </a:xfrm>
        </p:grpSpPr>
        <p:sp>
          <p:nvSpPr>
            <p:cNvPr id="11" name="object 11" descr=""/>
            <p:cNvSpPr/>
            <p:nvPr/>
          </p:nvSpPr>
          <p:spPr>
            <a:xfrm>
              <a:off x="5341620" y="2542032"/>
              <a:ext cx="398145" cy="152400"/>
            </a:xfrm>
            <a:custGeom>
              <a:avLst/>
              <a:gdLst/>
              <a:ahLst/>
              <a:cxnLst/>
              <a:rect l="l" t="t" r="r" b="b"/>
              <a:pathLst>
                <a:path w="398145" h="152400">
                  <a:moveTo>
                    <a:pt x="397764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97764" y="152400"/>
                  </a:lnTo>
                  <a:lnTo>
                    <a:pt x="397764" y="0"/>
                  </a:lnTo>
                  <a:close/>
                </a:path>
              </a:pathLst>
            </a:custGeom>
            <a:solidFill>
              <a:srgbClr val="D5E9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739384" y="2542032"/>
              <a:ext cx="44450" cy="152400"/>
            </a:xfrm>
            <a:custGeom>
              <a:avLst/>
              <a:gdLst/>
              <a:ahLst/>
              <a:cxnLst/>
              <a:rect l="l" t="t" r="r" b="b"/>
              <a:pathLst>
                <a:path w="44450" h="152400">
                  <a:moveTo>
                    <a:pt x="44196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4196" y="15240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419344" y="2532888"/>
              <a:ext cx="241300" cy="170815"/>
            </a:xfrm>
            <a:custGeom>
              <a:avLst/>
              <a:gdLst/>
              <a:ahLst/>
              <a:cxnLst/>
              <a:rect l="l" t="t" r="r" b="b"/>
              <a:pathLst>
                <a:path w="241300" h="170814">
                  <a:moveTo>
                    <a:pt x="240791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240791" y="170687"/>
                  </a:lnTo>
                  <a:lnTo>
                    <a:pt x="240791" y="0"/>
                  </a:lnTo>
                  <a:close/>
                </a:path>
              </a:pathLst>
            </a:custGeom>
            <a:solidFill>
              <a:srgbClr val="D5E9F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5297423" y="2964179"/>
            <a:ext cx="486409" cy="169545"/>
            <a:chOff x="5297423" y="2964179"/>
            <a:chExt cx="486409" cy="169545"/>
          </a:xfrm>
        </p:grpSpPr>
        <p:sp>
          <p:nvSpPr>
            <p:cNvPr id="15" name="object 15" descr=""/>
            <p:cNvSpPr/>
            <p:nvPr/>
          </p:nvSpPr>
          <p:spPr>
            <a:xfrm>
              <a:off x="5297423" y="2973323"/>
              <a:ext cx="441959" cy="152400"/>
            </a:xfrm>
            <a:custGeom>
              <a:avLst/>
              <a:gdLst/>
              <a:ahLst/>
              <a:cxnLst/>
              <a:rect l="l" t="t" r="r" b="b"/>
              <a:pathLst>
                <a:path w="441960" h="152400">
                  <a:moveTo>
                    <a:pt x="441959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441959" y="152399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D5E9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739383" y="2973323"/>
              <a:ext cx="44450" cy="152400"/>
            </a:xfrm>
            <a:custGeom>
              <a:avLst/>
              <a:gdLst/>
              <a:ahLst/>
              <a:cxnLst/>
              <a:rect l="l" t="t" r="r" b="b"/>
              <a:pathLst>
                <a:path w="44450" h="152400">
                  <a:moveTo>
                    <a:pt x="44196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4196" y="152400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366003" y="2964179"/>
              <a:ext cx="304800" cy="169545"/>
            </a:xfrm>
            <a:custGeom>
              <a:avLst/>
              <a:gdLst/>
              <a:ahLst/>
              <a:cxnLst/>
              <a:rect l="l" t="t" r="r" b="b"/>
              <a:pathLst>
                <a:path w="304800" h="169544">
                  <a:moveTo>
                    <a:pt x="304800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304800" y="169163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D5E9F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2366517" y="2101722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51%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233929" y="3394709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45%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233929" y="3825620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45%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212085" y="4256913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44%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397755" y="2101722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Arial"/>
                <a:cs typeface="Arial"/>
              </a:rPr>
              <a:t>41%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177029" y="3394709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Arial"/>
                <a:cs typeface="Arial"/>
              </a:rPr>
              <a:t>43%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132834" y="3825620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Arial"/>
                <a:cs typeface="Arial"/>
              </a:rPr>
              <a:t>41%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154804" y="4256913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Arial"/>
                <a:cs typeface="Arial"/>
              </a:rPr>
              <a:t>44%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2196084" y="2103119"/>
            <a:ext cx="3531235" cy="2753995"/>
          </a:xfrm>
          <a:custGeom>
            <a:avLst/>
            <a:gdLst/>
            <a:ahLst/>
            <a:cxnLst/>
            <a:rect l="l" t="t" r="r" b="b"/>
            <a:pathLst>
              <a:path w="3531235" h="2753995">
                <a:moveTo>
                  <a:pt x="242316" y="2584704"/>
                </a:moveTo>
                <a:lnTo>
                  <a:pt x="0" y="2584704"/>
                </a:lnTo>
                <a:lnTo>
                  <a:pt x="0" y="2753868"/>
                </a:lnTo>
                <a:lnTo>
                  <a:pt x="242316" y="2753868"/>
                </a:lnTo>
                <a:lnTo>
                  <a:pt x="242316" y="2584704"/>
                </a:lnTo>
                <a:close/>
              </a:path>
              <a:path w="3531235" h="2753995">
                <a:moveTo>
                  <a:pt x="3363468" y="1723644"/>
                </a:moveTo>
                <a:lnTo>
                  <a:pt x="3058668" y="1723644"/>
                </a:lnTo>
                <a:lnTo>
                  <a:pt x="3058668" y="1892808"/>
                </a:lnTo>
                <a:lnTo>
                  <a:pt x="3363468" y="1892808"/>
                </a:lnTo>
                <a:lnTo>
                  <a:pt x="3363468" y="1723644"/>
                </a:lnTo>
                <a:close/>
              </a:path>
              <a:path w="3531235" h="2753995">
                <a:moveTo>
                  <a:pt x="3430524" y="1292352"/>
                </a:moveTo>
                <a:lnTo>
                  <a:pt x="3125724" y="1292352"/>
                </a:lnTo>
                <a:lnTo>
                  <a:pt x="3125724" y="1461516"/>
                </a:lnTo>
                <a:lnTo>
                  <a:pt x="3430524" y="1461516"/>
                </a:lnTo>
                <a:lnTo>
                  <a:pt x="3430524" y="1292352"/>
                </a:lnTo>
                <a:close/>
              </a:path>
              <a:path w="3531235" h="2753995">
                <a:moveTo>
                  <a:pt x="3451860" y="2153412"/>
                </a:moveTo>
                <a:lnTo>
                  <a:pt x="3147060" y="2153412"/>
                </a:lnTo>
                <a:lnTo>
                  <a:pt x="3147060" y="2324100"/>
                </a:lnTo>
                <a:lnTo>
                  <a:pt x="3451860" y="2324100"/>
                </a:lnTo>
                <a:lnTo>
                  <a:pt x="3451860" y="2153412"/>
                </a:lnTo>
                <a:close/>
              </a:path>
              <a:path w="3531235" h="2753995">
                <a:moveTo>
                  <a:pt x="3531108" y="0"/>
                </a:moveTo>
                <a:lnTo>
                  <a:pt x="3288792" y="0"/>
                </a:lnTo>
                <a:lnTo>
                  <a:pt x="3288792" y="169164"/>
                </a:lnTo>
                <a:lnTo>
                  <a:pt x="3531108" y="169164"/>
                </a:lnTo>
                <a:lnTo>
                  <a:pt x="3531108" y="0"/>
                </a:lnTo>
                <a:close/>
              </a:path>
            </a:pathLst>
          </a:custGeom>
          <a:solidFill>
            <a:srgbClr val="D5E9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5511546" y="2101722"/>
            <a:ext cx="352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404040"/>
                </a:solidFill>
                <a:latin typeface="Arial"/>
                <a:cs typeface="Arial"/>
              </a:rPr>
              <a:t>8%0%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28" name="object 28" descr=""/>
          <p:cNvGraphicFramePr>
            <a:graphicFrameLocks noGrp="1"/>
          </p:cNvGraphicFramePr>
          <p:nvPr/>
        </p:nvGraphicFramePr>
        <p:xfrm>
          <a:off x="2281427" y="2532888"/>
          <a:ext cx="3671570" cy="59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7455"/>
                <a:gridCol w="1764030"/>
                <a:gridCol w="83185"/>
                <a:gridCol w="520064"/>
              </a:tblGrid>
              <a:tr h="17018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49%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solidFill>
                      <a:srgbClr val="045EC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20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solidFill>
                      <a:srgbClr val="349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491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9%</a:t>
                      </a:r>
                      <a:r>
                        <a:rPr dirty="0" sz="900" spc="18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065"/>
                </a:tc>
              </a:tr>
              <a:tr h="260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89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48%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solidFill>
                      <a:srgbClr val="045EC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solidFill>
                      <a:srgbClr val="3491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491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10%</a:t>
                      </a:r>
                      <a:r>
                        <a:rPr dirty="0" sz="900" spc="1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2065"/>
                </a:tc>
              </a:tr>
            </a:tbl>
          </a:graphicData>
        </a:graphic>
      </p:graphicFrame>
      <p:sp>
        <p:nvSpPr>
          <p:cNvPr id="29" name="object 29" descr=""/>
          <p:cNvSpPr txBox="1"/>
          <p:nvPr/>
        </p:nvSpPr>
        <p:spPr>
          <a:xfrm>
            <a:off x="5347208" y="3394709"/>
            <a:ext cx="4889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Arial"/>
                <a:cs typeface="Arial"/>
              </a:rPr>
              <a:t>10%</a:t>
            </a:r>
            <a:r>
              <a:rPr dirty="0" sz="900" spc="2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404040"/>
                </a:solidFill>
                <a:latin typeface="Arial"/>
                <a:cs typeface="Arial"/>
              </a:rPr>
              <a:t>2%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281040" y="3825620"/>
            <a:ext cx="5327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Arial"/>
                <a:cs typeface="Arial"/>
              </a:rPr>
              <a:t>11%</a:t>
            </a:r>
            <a:r>
              <a:rPr dirty="0" sz="900" spc="185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dirty="0" sz="900" spc="-25">
                <a:solidFill>
                  <a:srgbClr val="404040"/>
                </a:solidFill>
                <a:latin typeface="Arial"/>
                <a:cs typeface="Arial"/>
              </a:rPr>
              <a:t>3%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369178" y="4256913"/>
            <a:ext cx="4883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Arial"/>
                <a:cs typeface="Arial"/>
              </a:rPr>
              <a:t>11%</a:t>
            </a:r>
            <a:r>
              <a:rPr dirty="0" sz="900" spc="2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404040"/>
                </a:solidFill>
                <a:latin typeface="Arial"/>
                <a:cs typeface="Arial"/>
              </a:rPr>
              <a:t>1%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000246" y="4687951"/>
            <a:ext cx="2559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404040"/>
                </a:solidFill>
                <a:latin typeface="Arial"/>
                <a:cs typeface="Arial"/>
              </a:rPr>
              <a:t>75%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78586" y="1965705"/>
            <a:ext cx="603885" cy="4254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ctr" marL="12065" marR="5080" indent="-1270">
              <a:lnSpc>
                <a:spcPts val="1030"/>
              </a:lnSpc>
              <a:spcBef>
                <a:spcPts val="175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Insured guaranteed income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60984" y="2528061"/>
            <a:ext cx="921385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005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Education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900">
              <a:latin typeface="Arial"/>
              <a:cs typeface="Arial"/>
            </a:endParaRPr>
          </a:p>
          <a:p>
            <a:pPr marL="209550" marR="5715" indent="-197485">
              <a:lnSpc>
                <a:spcPts val="1030"/>
              </a:lnSpc>
              <a:spcBef>
                <a:spcPts val="5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Insured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downside protection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62787" y="3324605"/>
            <a:ext cx="818515" cy="294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 indent="44450">
              <a:lnSpc>
                <a:spcPts val="1030"/>
              </a:lnSpc>
              <a:spcBef>
                <a:spcPts val="175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Reassurance, encouragement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35686" y="3821429"/>
            <a:ext cx="9461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Options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strategies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35686" y="4121022"/>
            <a:ext cx="945515" cy="4254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ctr" marL="98425" marR="90170">
              <a:lnSpc>
                <a:spcPts val="1030"/>
              </a:lnSpc>
              <a:spcBef>
                <a:spcPts val="175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Bucketing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(risk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assets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15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longer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term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goals)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71194" y="4683379"/>
            <a:ext cx="311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Other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1286255" y="4972811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19" h="56514">
                <a:moveTo>
                  <a:pt x="57912" y="0"/>
                </a:moveTo>
                <a:lnTo>
                  <a:pt x="0" y="0"/>
                </a:lnTo>
                <a:lnTo>
                  <a:pt x="0" y="56387"/>
                </a:lnTo>
                <a:lnTo>
                  <a:pt x="57912" y="56387"/>
                </a:lnTo>
                <a:lnTo>
                  <a:pt x="57912" y="0"/>
                </a:lnTo>
                <a:close/>
              </a:path>
            </a:pathLst>
          </a:custGeom>
          <a:solidFill>
            <a:srgbClr val="045E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1354963" y="4687951"/>
            <a:ext cx="1058545" cy="386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270">
              <a:lnSpc>
                <a:spcPct val="100000"/>
              </a:lnSpc>
              <a:spcBef>
                <a:spcPts val="100"/>
              </a:spcBef>
              <a:tabLst>
                <a:tab pos="525780" algn="l"/>
                <a:tab pos="878840" algn="l"/>
              </a:tabLst>
            </a:pP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9%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25">
                <a:solidFill>
                  <a:srgbClr val="404040"/>
                </a:solidFill>
                <a:latin typeface="Arial"/>
                <a:cs typeface="Arial"/>
              </a:rPr>
              <a:t>9%</a:t>
            </a:r>
            <a:r>
              <a:rPr dirty="0" sz="90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dirty="0" sz="900" spc="-25">
                <a:solidFill>
                  <a:srgbClr val="404040"/>
                </a:solidFill>
                <a:latin typeface="Arial"/>
                <a:cs typeface="Arial"/>
              </a:rPr>
              <a:t>7%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Significant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impact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2427732" y="4972811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19" h="56514">
                <a:moveTo>
                  <a:pt x="57912" y="0"/>
                </a:moveTo>
                <a:lnTo>
                  <a:pt x="0" y="0"/>
                </a:lnTo>
                <a:lnTo>
                  <a:pt x="0" y="56387"/>
                </a:lnTo>
                <a:lnTo>
                  <a:pt x="57912" y="56387"/>
                </a:lnTo>
                <a:lnTo>
                  <a:pt x="57912" y="0"/>
                </a:lnTo>
                <a:close/>
              </a:path>
            </a:pathLst>
          </a:custGeom>
          <a:solidFill>
            <a:srgbClr val="3491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2496692" y="4911344"/>
            <a:ext cx="876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Moderate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impact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3525011" y="497281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56387" y="0"/>
                </a:moveTo>
                <a:lnTo>
                  <a:pt x="0" y="0"/>
                </a:lnTo>
                <a:lnTo>
                  <a:pt x="0" y="56387"/>
                </a:lnTo>
                <a:lnTo>
                  <a:pt x="56387" y="56387"/>
                </a:lnTo>
                <a:lnTo>
                  <a:pt x="56387" y="0"/>
                </a:lnTo>
                <a:close/>
              </a:path>
            </a:pathLst>
          </a:custGeom>
          <a:solidFill>
            <a:srgbClr val="D5E9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3593972" y="4911344"/>
            <a:ext cx="540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impact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4285488" y="497281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56387" y="0"/>
                </a:moveTo>
                <a:lnTo>
                  <a:pt x="0" y="0"/>
                </a:lnTo>
                <a:lnTo>
                  <a:pt x="0" y="56387"/>
                </a:lnTo>
                <a:lnTo>
                  <a:pt x="56387" y="56387"/>
                </a:lnTo>
                <a:lnTo>
                  <a:pt x="5638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4354195" y="4911344"/>
            <a:ext cx="578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Do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use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262127" y="1854707"/>
            <a:ext cx="1130935" cy="1460500"/>
            <a:chOff x="262127" y="1854707"/>
            <a:chExt cx="1130935" cy="1460500"/>
          </a:xfrm>
        </p:grpSpPr>
        <p:sp>
          <p:nvSpPr>
            <p:cNvPr id="48" name="object 48" descr=""/>
            <p:cNvSpPr/>
            <p:nvPr/>
          </p:nvSpPr>
          <p:spPr>
            <a:xfrm>
              <a:off x="526541" y="1867661"/>
              <a:ext cx="853440" cy="548640"/>
            </a:xfrm>
            <a:custGeom>
              <a:avLst/>
              <a:gdLst/>
              <a:ahLst/>
              <a:cxnLst/>
              <a:rect l="l" t="t" r="r" b="b"/>
              <a:pathLst>
                <a:path w="853440" h="548639">
                  <a:moveTo>
                    <a:pt x="0" y="274320"/>
                  </a:moveTo>
                  <a:lnTo>
                    <a:pt x="15242" y="201392"/>
                  </a:lnTo>
                  <a:lnTo>
                    <a:pt x="33533" y="167538"/>
                  </a:lnTo>
                  <a:lnTo>
                    <a:pt x="58259" y="135861"/>
                  </a:lnTo>
                  <a:lnTo>
                    <a:pt x="88911" y="106687"/>
                  </a:lnTo>
                  <a:lnTo>
                    <a:pt x="124982" y="80343"/>
                  </a:lnTo>
                  <a:lnTo>
                    <a:pt x="165962" y="57155"/>
                  </a:lnTo>
                  <a:lnTo>
                    <a:pt x="211344" y="37450"/>
                  </a:lnTo>
                  <a:lnTo>
                    <a:pt x="260620" y="21556"/>
                  </a:lnTo>
                  <a:lnTo>
                    <a:pt x="313279" y="9798"/>
                  </a:lnTo>
                  <a:lnTo>
                    <a:pt x="368816" y="2504"/>
                  </a:lnTo>
                  <a:lnTo>
                    <a:pt x="426720" y="0"/>
                  </a:lnTo>
                  <a:lnTo>
                    <a:pt x="484623" y="2504"/>
                  </a:lnTo>
                  <a:lnTo>
                    <a:pt x="540160" y="9798"/>
                  </a:lnTo>
                  <a:lnTo>
                    <a:pt x="592819" y="21556"/>
                  </a:lnTo>
                  <a:lnTo>
                    <a:pt x="642095" y="37450"/>
                  </a:lnTo>
                  <a:lnTo>
                    <a:pt x="687477" y="57155"/>
                  </a:lnTo>
                  <a:lnTo>
                    <a:pt x="728457" y="80343"/>
                  </a:lnTo>
                  <a:lnTo>
                    <a:pt x="764528" y="106687"/>
                  </a:lnTo>
                  <a:lnTo>
                    <a:pt x="795180" y="135861"/>
                  </a:lnTo>
                  <a:lnTo>
                    <a:pt x="819906" y="167538"/>
                  </a:lnTo>
                  <a:lnTo>
                    <a:pt x="838197" y="201392"/>
                  </a:lnTo>
                  <a:lnTo>
                    <a:pt x="853440" y="274320"/>
                  </a:lnTo>
                  <a:lnTo>
                    <a:pt x="849544" y="311545"/>
                  </a:lnTo>
                  <a:lnTo>
                    <a:pt x="819906" y="381101"/>
                  </a:lnTo>
                  <a:lnTo>
                    <a:pt x="795180" y="412778"/>
                  </a:lnTo>
                  <a:lnTo>
                    <a:pt x="764528" y="441952"/>
                  </a:lnTo>
                  <a:lnTo>
                    <a:pt x="728457" y="468296"/>
                  </a:lnTo>
                  <a:lnTo>
                    <a:pt x="687477" y="491484"/>
                  </a:lnTo>
                  <a:lnTo>
                    <a:pt x="642095" y="511189"/>
                  </a:lnTo>
                  <a:lnTo>
                    <a:pt x="592819" y="527083"/>
                  </a:lnTo>
                  <a:lnTo>
                    <a:pt x="540160" y="538841"/>
                  </a:lnTo>
                  <a:lnTo>
                    <a:pt x="484623" y="546135"/>
                  </a:lnTo>
                  <a:lnTo>
                    <a:pt x="426720" y="548640"/>
                  </a:lnTo>
                  <a:lnTo>
                    <a:pt x="368816" y="546135"/>
                  </a:lnTo>
                  <a:lnTo>
                    <a:pt x="313279" y="538841"/>
                  </a:lnTo>
                  <a:lnTo>
                    <a:pt x="260620" y="527083"/>
                  </a:lnTo>
                  <a:lnTo>
                    <a:pt x="211344" y="511189"/>
                  </a:lnTo>
                  <a:lnTo>
                    <a:pt x="165962" y="491484"/>
                  </a:lnTo>
                  <a:lnTo>
                    <a:pt x="124982" y="468296"/>
                  </a:lnTo>
                  <a:lnTo>
                    <a:pt x="88911" y="441952"/>
                  </a:lnTo>
                  <a:lnTo>
                    <a:pt x="58259" y="412778"/>
                  </a:lnTo>
                  <a:lnTo>
                    <a:pt x="33533" y="381101"/>
                  </a:lnTo>
                  <a:lnTo>
                    <a:pt x="15242" y="347247"/>
                  </a:lnTo>
                  <a:lnTo>
                    <a:pt x="0" y="274320"/>
                  </a:lnTo>
                  <a:close/>
                </a:path>
              </a:pathLst>
            </a:custGeom>
            <a:ln w="25908">
              <a:solidFill>
                <a:srgbClr val="003B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75081" y="2753105"/>
              <a:ext cx="1036319" cy="548640"/>
            </a:xfrm>
            <a:custGeom>
              <a:avLst/>
              <a:gdLst/>
              <a:ahLst/>
              <a:cxnLst/>
              <a:rect l="l" t="t" r="r" b="b"/>
              <a:pathLst>
                <a:path w="1036319" h="548639">
                  <a:moveTo>
                    <a:pt x="0" y="274320"/>
                  </a:moveTo>
                  <a:lnTo>
                    <a:pt x="13685" y="211418"/>
                  </a:lnTo>
                  <a:lnTo>
                    <a:pt x="52666" y="153677"/>
                  </a:lnTo>
                  <a:lnTo>
                    <a:pt x="80671" y="127256"/>
                  </a:lnTo>
                  <a:lnTo>
                    <a:pt x="113834" y="102743"/>
                  </a:lnTo>
                  <a:lnTo>
                    <a:pt x="151766" y="80343"/>
                  </a:lnTo>
                  <a:lnTo>
                    <a:pt x="194078" y="60262"/>
                  </a:lnTo>
                  <a:lnTo>
                    <a:pt x="240381" y="42706"/>
                  </a:lnTo>
                  <a:lnTo>
                    <a:pt x="290287" y="27880"/>
                  </a:lnTo>
                  <a:lnTo>
                    <a:pt x="343407" y="15991"/>
                  </a:lnTo>
                  <a:lnTo>
                    <a:pt x="399351" y="7244"/>
                  </a:lnTo>
                  <a:lnTo>
                    <a:pt x="457732" y="1845"/>
                  </a:lnTo>
                  <a:lnTo>
                    <a:pt x="518159" y="0"/>
                  </a:lnTo>
                  <a:lnTo>
                    <a:pt x="578587" y="1845"/>
                  </a:lnTo>
                  <a:lnTo>
                    <a:pt x="636968" y="7244"/>
                  </a:lnTo>
                  <a:lnTo>
                    <a:pt x="692912" y="15991"/>
                  </a:lnTo>
                  <a:lnTo>
                    <a:pt x="746032" y="27880"/>
                  </a:lnTo>
                  <a:lnTo>
                    <a:pt x="795938" y="42706"/>
                  </a:lnTo>
                  <a:lnTo>
                    <a:pt x="842241" y="60262"/>
                  </a:lnTo>
                  <a:lnTo>
                    <a:pt x="884553" y="80343"/>
                  </a:lnTo>
                  <a:lnTo>
                    <a:pt x="922485" y="102743"/>
                  </a:lnTo>
                  <a:lnTo>
                    <a:pt x="955648" y="127256"/>
                  </a:lnTo>
                  <a:lnTo>
                    <a:pt x="983653" y="153677"/>
                  </a:lnTo>
                  <a:lnTo>
                    <a:pt x="1022634" y="211418"/>
                  </a:lnTo>
                  <a:lnTo>
                    <a:pt x="1036319" y="274320"/>
                  </a:lnTo>
                  <a:lnTo>
                    <a:pt x="1032833" y="306313"/>
                  </a:lnTo>
                  <a:lnTo>
                    <a:pt x="1006111" y="366840"/>
                  </a:lnTo>
                  <a:lnTo>
                    <a:pt x="955648" y="421383"/>
                  </a:lnTo>
                  <a:lnTo>
                    <a:pt x="922485" y="445896"/>
                  </a:lnTo>
                  <a:lnTo>
                    <a:pt x="884553" y="468296"/>
                  </a:lnTo>
                  <a:lnTo>
                    <a:pt x="842241" y="488377"/>
                  </a:lnTo>
                  <a:lnTo>
                    <a:pt x="795938" y="505933"/>
                  </a:lnTo>
                  <a:lnTo>
                    <a:pt x="746032" y="520759"/>
                  </a:lnTo>
                  <a:lnTo>
                    <a:pt x="692912" y="532648"/>
                  </a:lnTo>
                  <a:lnTo>
                    <a:pt x="636968" y="541395"/>
                  </a:lnTo>
                  <a:lnTo>
                    <a:pt x="578587" y="546794"/>
                  </a:lnTo>
                  <a:lnTo>
                    <a:pt x="518159" y="548640"/>
                  </a:lnTo>
                  <a:lnTo>
                    <a:pt x="457732" y="546794"/>
                  </a:lnTo>
                  <a:lnTo>
                    <a:pt x="399351" y="541395"/>
                  </a:lnTo>
                  <a:lnTo>
                    <a:pt x="343407" y="532648"/>
                  </a:lnTo>
                  <a:lnTo>
                    <a:pt x="290287" y="520759"/>
                  </a:lnTo>
                  <a:lnTo>
                    <a:pt x="240381" y="505933"/>
                  </a:lnTo>
                  <a:lnTo>
                    <a:pt x="194078" y="488377"/>
                  </a:lnTo>
                  <a:lnTo>
                    <a:pt x="151766" y="468296"/>
                  </a:lnTo>
                  <a:lnTo>
                    <a:pt x="113834" y="445896"/>
                  </a:lnTo>
                  <a:lnTo>
                    <a:pt x="80671" y="421383"/>
                  </a:lnTo>
                  <a:lnTo>
                    <a:pt x="52666" y="394962"/>
                  </a:lnTo>
                  <a:lnTo>
                    <a:pt x="13685" y="337221"/>
                  </a:lnTo>
                  <a:lnTo>
                    <a:pt x="0" y="274320"/>
                  </a:lnTo>
                  <a:close/>
                </a:path>
              </a:pathLst>
            </a:custGeom>
            <a:ln w="25908">
              <a:solidFill>
                <a:srgbClr val="003B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33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5591555"/>
            <a:ext cx="626363" cy="27584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008" y="5593079"/>
            <a:ext cx="754379" cy="27279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089660" y="5553455"/>
            <a:ext cx="0" cy="344170"/>
          </a:xfrm>
          <a:custGeom>
            <a:avLst/>
            <a:gdLst/>
            <a:ahLst/>
            <a:cxnLst/>
            <a:rect l="l" t="t" r="r" b="b"/>
            <a:pathLst>
              <a:path w="0" h="344170">
                <a:moveTo>
                  <a:pt x="0" y="0"/>
                </a:moveTo>
                <a:lnTo>
                  <a:pt x="0" y="344055"/>
                </a:lnTo>
              </a:path>
            </a:pathLst>
          </a:custGeom>
          <a:ln w="9144">
            <a:solidFill>
              <a:srgbClr val="EDEDE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3718369" y="2087689"/>
            <a:ext cx="5059045" cy="3226435"/>
            <a:chOff x="3718369" y="2087689"/>
            <a:chExt cx="5059045" cy="3226435"/>
          </a:xfrm>
        </p:grpSpPr>
        <p:sp>
          <p:nvSpPr>
            <p:cNvPr id="6" name="object 6" descr=""/>
            <p:cNvSpPr/>
            <p:nvPr/>
          </p:nvSpPr>
          <p:spPr>
            <a:xfrm>
              <a:off x="3723132" y="2092451"/>
              <a:ext cx="5052060" cy="3218815"/>
            </a:xfrm>
            <a:custGeom>
              <a:avLst/>
              <a:gdLst/>
              <a:ahLst/>
              <a:cxnLst/>
              <a:rect l="l" t="t" r="r" b="b"/>
              <a:pathLst>
                <a:path w="5052059" h="3218815">
                  <a:moveTo>
                    <a:pt x="4515485" y="0"/>
                  </a:moveTo>
                  <a:lnTo>
                    <a:pt x="0" y="0"/>
                  </a:lnTo>
                  <a:lnTo>
                    <a:pt x="0" y="3218434"/>
                  </a:lnTo>
                  <a:lnTo>
                    <a:pt x="5051679" y="3218434"/>
                  </a:lnTo>
                  <a:lnTo>
                    <a:pt x="5051679" y="536448"/>
                  </a:lnTo>
                  <a:lnTo>
                    <a:pt x="4515485" y="0"/>
                  </a:lnTo>
                  <a:close/>
                </a:path>
              </a:pathLst>
            </a:custGeom>
            <a:solidFill>
              <a:srgbClr val="B5EBFF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723132" y="2092451"/>
              <a:ext cx="5049520" cy="3216910"/>
            </a:xfrm>
            <a:custGeom>
              <a:avLst/>
              <a:gdLst/>
              <a:ahLst/>
              <a:cxnLst/>
              <a:rect l="l" t="t" r="r" b="b"/>
              <a:pathLst>
                <a:path w="5049520" h="3216910">
                  <a:moveTo>
                    <a:pt x="0" y="0"/>
                  </a:moveTo>
                  <a:lnTo>
                    <a:pt x="4512945" y="0"/>
                  </a:lnTo>
                  <a:lnTo>
                    <a:pt x="5049012" y="536194"/>
                  </a:lnTo>
                  <a:lnTo>
                    <a:pt x="5049012" y="3216656"/>
                  </a:lnTo>
                  <a:lnTo>
                    <a:pt x="0" y="32166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B3B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215384" y="3014471"/>
              <a:ext cx="1438910" cy="1765935"/>
            </a:xfrm>
            <a:custGeom>
              <a:avLst/>
              <a:gdLst/>
              <a:ahLst/>
              <a:cxnLst/>
              <a:rect l="l" t="t" r="r" b="b"/>
              <a:pathLst>
                <a:path w="1438910" h="1765935">
                  <a:moveTo>
                    <a:pt x="555625" y="0"/>
                  </a:moveTo>
                  <a:lnTo>
                    <a:pt x="555625" y="883031"/>
                  </a:lnTo>
                  <a:lnTo>
                    <a:pt x="0" y="1569085"/>
                  </a:lnTo>
                  <a:lnTo>
                    <a:pt x="29971" y="1592199"/>
                  </a:lnTo>
                  <a:lnTo>
                    <a:pt x="92329" y="1634489"/>
                  </a:lnTo>
                  <a:lnTo>
                    <a:pt x="157734" y="1671193"/>
                  </a:lnTo>
                  <a:lnTo>
                    <a:pt x="225933" y="1702054"/>
                  </a:lnTo>
                  <a:lnTo>
                    <a:pt x="296418" y="1726945"/>
                  </a:lnTo>
                  <a:lnTo>
                    <a:pt x="368808" y="1745995"/>
                  </a:lnTo>
                  <a:lnTo>
                    <a:pt x="442722" y="1758695"/>
                  </a:lnTo>
                  <a:lnTo>
                    <a:pt x="517779" y="1765173"/>
                  </a:lnTo>
                  <a:lnTo>
                    <a:pt x="555625" y="1765935"/>
                  </a:lnTo>
                  <a:lnTo>
                    <a:pt x="592074" y="1765173"/>
                  </a:lnTo>
                  <a:lnTo>
                    <a:pt x="663702" y="1759458"/>
                  </a:lnTo>
                  <a:lnTo>
                    <a:pt x="733552" y="1748027"/>
                  </a:lnTo>
                  <a:lnTo>
                    <a:pt x="801497" y="1731264"/>
                  </a:lnTo>
                  <a:lnTo>
                    <a:pt x="867282" y="1709420"/>
                  </a:lnTo>
                  <a:lnTo>
                    <a:pt x="930656" y="1682495"/>
                  </a:lnTo>
                  <a:lnTo>
                    <a:pt x="991362" y="1651127"/>
                  </a:lnTo>
                  <a:lnTo>
                    <a:pt x="1049147" y="1615186"/>
                  </a:lnTo>
                  <a:lnTo>
                    <a:pt x="1104011" y="1575054"/>
                  </a:lnTo>
                  <a:lnTo>
                    <a:pt x="1155445" y="1530858"/>
                  </a:lnTo>
                  <a:lnTo>
                    <a:pt x="1203325" y="1482852"/>
                  </a:lnTo>
                  <a:lnTo>
                    <a:pt x="1247520" y="1431417"/>
                  </a:lnTo>
                  <a:lnTo>
                    <a:pt x="1287653" y="1376680"/>
                  </a:lnTo>
                  <a:lnTo>
                    <a:pt x="1323594" y="1318768"/>
                  </a:lnTo>
                  <a:lnTo>
                    <a:pt x="1354963" y="1258062"/>
                  </a:lnTo>
                  <a:lnTo>
                    <a:pt x="1381760" y="1194689"/>
                  </a:lnTo>
                  <a:lnTo>
                    <a:pt x="1403731" y="1128903"/>
                  </a:lnTo>
                  <a:lnTo>
                    <a:pt x="1420495" y="1060958"/>
                  </a:lnTo>
                  <a:lnTo>
                    <a:pt x="1431798" y="990981"/>
                  </a:lnTo>
                  <a:lnTo>
                    <a:pt x="1437640" y="919353"/>
                  </a:lnTo>
                  <a:lnTo>
                    <a:pt x="1438402" y="883031"/>
                  </a:lnTo>
                  <a:lnTo>
                    <a:pt x="1437640" y="846582"/>
                  </a:lnTo>
                  <a:lnTo>
                    <a:pt x="1431798" y="774954"/>
                  </a:lnTo>
                  <a:lnTo>
                    <a:pt x="1420495" y="704977"/>
                  </a:lnTo>
                  <a:lnTo>
                    <a:pt x="1403731" y="637032"/>
                  </a:lnTo>
                  <a:lnTo>
                    <a:pt x="1381760" y="571246"/>
                  </a:lnTo>
                  <a:lnTo>
                    <a:pt x="1354963" y="507873"/>
                  </a:lnTo>
                  <a:lnTo>
                    <a:pt x="1323594" y="447167"/>
                  </a:lnTo>
                  <a:lnTo>
                    <a:pt x="1287653" y="389255"/>
                  </a:lnTo>
                  <a:lnTo>
                    <a:pt x="1247520" y="334518"/>
                  </a:lnTo>
                  <a:lnTo>
                    <a:pt x="1203325" y="283083"/>
                  </a:lnTo>
                  <a:lnTo>
                    <a:pt x="1155445" y="235077"/>
                  </a:lnTo>
                  <a:lnTo>
                    <a:pt x="1104011" y="191008"/>
                  </a:lnTo>
                  <a:lnTo>
                    <a:pt x="1049147" y="150749"/>
                  </a:lnTo>
                  <a:lnTo>
                    <a:pt x="991362" y="114807"/>
                  </a:lnTo>
                  <a:lnTo>
                    <a:pt x="930656" y="83439"/>
                  </a:lnTo>
                  <a:lnTo>
                    <a:pt x="867282" y="56642"/>
                  </a:lnTo>
                  <a:lnTo>
                    <a:pt x="801497" y="34671"/>
                  </a:lnTo>
                  <a:lnTo>
                    <a:pt x="733552" y="17907"/>
                  </a:lnTo>
                  <a:lnTo>
                    <a:pt x="663702" y="6604"/>
                  </a:lnTo>
                  <a:lnTo>
                    <a:pt x="592074" y="762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0066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215384" y="3014471"/>
              <a:ext cx="1438910" cy="1764664"/>
            </a:xfrm>
            <a:custGeom>
              <a:avLst/>
              <a:gdLst/>
              <a:ahLst/>
              <a:cxnLst/>
              <a:rect l="l" t="t" r="r" b="b"/>
              <a:pathLst>
                <a:path w="1438910" h="1764664">
                  <a:moveTo>
                    <a:pt x="555751" y="0"/>
                  </a:moveTo>
                  <a:lnTo>
                    <a:pt x="628141" y="2921"/>
                  </a:lnTo>
                  <a:lnTo>
                    <a:pt x="699007" y="11557"/>
                  </a:lnTo>
                  <a:lnTo>
                    <a:pt x="767968" y="25654"/>
                  </a:lnTo>
                  <a:lnTo>
                    <a:pt x="834770" y="44958"/>
                  </a:lnTo>
                  <a:lnTo>
                    <a:pt x="899413" y="69342"/>
                  </a:lnTo>
                  <a:lnTo>
                    <a:pt x="961516" y="98425"/>
                  </a:lnTo>
                  <a:lnTo>
                    <a:pt x="1020826" y="132207"/>
                  </a:lnTo>
                  <a:lnTo>
                    <a:pt x="1077086" y="170180"/>
                  </a:lnTo>
                  <a:lnTo>
                    <a:pt x="1130300" y="212344"/>
                  </a:lnTo>
                  <a:lnTo>
                    <a:pt x="1180083" y="258445"/>
                  </a:lnTo>
                  <a:lnTo>
                    <a:pt x="1226058" y="308102"/>
                  </a:lnTo>
                  <a:lnTo>
                    <a:pt x="1268221" y="361188"/>
                  </a:lnTo>
                  <a:lnTo>
                    <a:pt x="1306321" y="417448"/>
                  </a:lnTo>
                  <a:lnTo>
                    <a:pt x="1340103" y="476758"/>
                  </a:lnTo>
                  <a:lnTo>
                    <a:pt x="1369186" y="538861"/>
                  </a:lnTo>
                  <a:lnTo>
                    <a:pt x="1393570" y="603377"/>
                  </a:lnTo>
                  <a:lnTo>
                    <a:pt x="1413002" y="670179"/>
                  </a:lnTo>
                  <a:lnTo>
                    <a:pt x="1427098" y="739140"/>
                  </a:lnTo>
                  <a:lnTo>
                    <a:pt x="1435735" y="809879"/>
                  </a:lnTo>
                  <a:lnTo>
                    <a:pt x="1438655" y="882269"/>
                  </a:lnTo>
                  <a:lnTo>
                    <a:pt x="1437893" y="918591"/>
                  </a:lnTo>
                  <a:lnTo>
                    <a:pt x="1432052" y="990219"/>
                  </a:lnTo>
                  <a:lnTo>
                    <a:pt x="1420621" y="1060069"/>
                  </a:lnTo>
                  <a:lnTo>
                    <a:pt x="1403858" y="1127887"/>
                  </a:lnTo>
                  <a:lnTo>
                    <a:pt x="1382014" y="1193673"/>
                  </a:lnTo>
                  <a:lnTo>
                    <a:pt x="1355217" y="1257046"/>
                  </a:lnTo>
                  <a:lnTo>
                    <a:pt x="1323720" y="1317625"/>
                  </a:lnTo>
                  <a:lnTo>
                    <a:pt x="1287780" y="1375537"/>
                  </a:lnTo>
                  <a:lnTo>
                    <a:pt x="1247647" y="1430274"/>
                  </a:lnTo>
                  <a:lnTo>
                    <a:pt x="1203578" y="1481709"/>
                  </a:lnTo>
                  <a:lnTo>
                    <a:pt x="1155572" y="1529588"/>
                  </a:lnTo>
                  <a:lnTo>
                    <a:pt x="1104138" y="1573657"/>
                  </a:lnTo>
                  <a:lnTo>
                    <a:pt x="1049401" y="1613789"/>
                  </a:lnTo>
                  <a:lnTo>
                    <a:pt x="991488" y="1649730"/>
                  </a:lnTo>
                  <a:lnTo>
                    <a:pt x="930782" y="1681099"/>
                  </a:lnTo>
                  <a:lnTo>
                    <a:pt x="867409" y="1707895"/>
                  </a:lnTo>
                  <a:lnTo>
                    <a:pt x="801623" y="1729867"/>
                  </a:lnTo>
                  <a:lnTo>
                    <a:pt x="733678" y="1746504"/>
                  </a:lnTo>
                  <a:lnTo>
                    <a:pt x="663828" y="1757933"/>
                  </a:lnTo>
                  <a:lnTo>
                    <a:pt x="592073" y="1763776"/>
                  </a:lnTo>
                  <a:lnTo>
                    <a:pt x="555751" y="1764538"/>
                  </a:lnTo>
                  <a:lnTo>
                    <a:pt x="517905" y="1763649"/>
                  </a:lnTo>
                  <a:lnTo>
                    <a:pt x="442848" y="1757172"/>
                  </a:lnTo>
                  <a:lnTo>
                    <a:pt x="368807" y="1744472"/>
                  </a:lnTo>
                  <a:lnTo>
                    <a:pt x="296417" y="1725549"/>
                  </a:lnTo>
                  <a:lnTo>
                    <a:pt x="225932" y="1700657"/>
                  </a:lnTo>
                  <a:lnTo>
                    <a:pt x="157860" y="1669795"/>
                  </a:lnTo>
                  <a:lnTo>
                    <a:pt x="92328" y="1633220"/>
                  </a:lnTo>
                  <a:lnTo>
                    <a:pt x="29971" y="1590929"/>
                  </a:lnTo>
                  <a:lnTo>
                    <a:pt x="0" y="1567688"/>
                  </a:lnTo>
                  <a:lnTo>
                    <a:pt x="555751" y="882269"/>
                  </a:lnTo>
                  <a:lnTo>
                    <a:pt x="555751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89248" y="3227831"/>
              <a:ext cx="882650" cy="1356360"/>
            </a:xfrm>
            <a:custGeom>
              <a:avLst/>
              <a:gdLst/>
              <a:ahLst/>
              <a:cxnLst/>
              <a:rect l="l" t="t" r="r" b="b"/>
              <a:pathLst>
                <a:path w="882650" h="1356360">
                  <a:moveTo>
                    <a:pt x="307086" y="0"/>
                  </a:moveTo>
                  <a:lnTo>
                    <a:pt x="277622" y="26543"/>
                  </a:lnTo>
                  <a:lnTo>
                    <a:pt x="249301" y="54483"/>
                  </a:lnTo>
                  <a:lnTo>
                    <a:pt x="222377" y="83566"/>
                  </a:lnTo>
                  <a:lnTo>
                    <a:pt x="196723" y="113792"/>
                  </a:lnTo>
                  <a:lnTo>
                    <a:pt x="153416" y="171958"/>
                  </a:lnTo>
                  <a:lnTo>
                    <a:pt x="115570" y="232410"/>
                  </a:lnTo>
                  <a:lnTo>
                    <a:pt x="83185" y="294894"/>
                  </a:lnTo>
                  <a:lnTo>
                    <a:pt x="56134" y="359156"/>
                  </a:lnTo>
                  <a:lnTo>
                    <a:pt x="34417" y="424688"/>
                  </a:lnTo>
                  <a:lnTo>
                    <a:pt x="18034" y="491363"/>
                  </a:lnTo>
                  <a:lnTo>
                    <a:pt x="6858" y="558673"/>
                  </a:lnTo>
                  <a:lnTo>
                    <a:pt x="1016" y="626491"/>
                  </a:lnTo>
                  <a:lnTo>
                    <a:pt x="0" y="660400"/>
                  </a:lnTo>
                  <a:lnTo>
                    <a:pt x="254" y="694436"/>
                  </a:lnTo>
                  <a:lnTo>
                    <a:pt x="4826" y="762000"/>
                  </a:lnTo>
                  <a:lnTo>
                    <a:pt x="14478" y="829183"/>
                  </a:lnTo>
                  <a:lnTo>
                    <a:pt x="29210" y="895477"/>
                  </a:lnTo>
                  <a:lnTo>
                    <a:pt x="49022" y="960501"/>
                  </a:lnTo>
                  <a:lnTo>
                    <a:pt x="73787" y="1024128"/>
                  </a:lnTo>
                  <a:lnTo>
                    <a:pt x="103632" y="1085977"/>
                  </a:lnTo>
                  <a:lnTo>
                    <a:pt x="138557" y="1145540"/>
                  </a:lnTo>
                  <a:lnTo>
                    <a:pt x="178308" y="1202690"/>
                  </a:lnTo>
                  <a:lnTo>
                    <a:pt x="222885" y="1257173"/>
                  </a:lnTo>
                  <a:lnTo>
                    <a:pt x="272415" y="1308481"/>
                  </a:lnTo>
                  <a:lnTo>
                    <a:pt x="326898" y="1356360"/>
                  </a:lnTo>
                  <a:lnTo>
                    <a:pt x="882142" y="669925"/>
                  </a:lnTo>
                  <a:lnTo>
                    <a:pt x="307086" y="0"/>
                  </a:lnTo>
                  <a:close/>
                </a:path>
              </a:pathLst>
            </a:custGeom>
            <a:solidFill>
              <a:srgbClr val="21C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89248" y="3227831"/>
              <a:ext cx="882650" cy="1355090"/>
            </a:xfrm>
            <a:custGeom>
              <a:avLst/>
              <a:gdLst/>
              <a:ahLst/>
              <a:cxnLst/>
              <a:rect l="l" t="t" r="r" b="b"/>
              <a:pathLst>
                <a:path w="882650" h="1355089">
                  <a:moveTo>
                    <a:pt x="326898" y="1354582"/>
                  </a:moveTo>
                  <a:lnTo>
                    <a:pt x="272542" y="1306703"/>
                  </a:lnTo>
                  <a:lnTo>
                    <a:pt x="222885" y="1255522"/>
                  </a:lnTo>
                  <a:lnTo>
                    <a:pt x="178308" y="1201166"/>
                  </a:lnTo>
                  <a:lnTo>
                    <a:pt x="138557" y="1144143"/>
                  </a:lnTo>
                  <a:lnTo>
                    <a:pt x="103632" y="1084580"/>
                  </a:lnTo>
                  <a:lnTo>
                    <a:pt x="73787" y="1022858"/>
                  </a:lnTo>
                  <a:lnTo>
                    <a:pt x="49022" y="959358"/>
                  </a:lnTo>
                  <a:lnTo>
                    <a:pt x="29210" y="894334"/>
                  </a:lnTo>
                  <a:lnTo>
                    <a:pt x="14478" y="828167"/>
                  </a:lnTo>
                  <a:lnTo>
                    <a:pt x="4826" y="761111"/>
                  </a:lnTo>
                  <a:lnTo>
                    <a:pt x="254" y="693547"/>
                  </a:lnTo>
                  <a:lnTo>
                    <a:pt x="0" y="659638"/>
                  </a:lnTo>
                  <a:lnTo>
                    <a:pt x="1016" y="625729"/>
                  </a:lnTo>
                  <a:lnTo>
                    <a:pt x="6858" y="558038"/>
                  </a:lnTo>
                  <a:lnTo>
                    <a:pt x="18034" y="490728"/>
                  </a:lnTo>
                  <a:lnTo>
                    <a:pt x="34417" y="424180"/>
                  </a:lnTo>
                  <a:lnTo>
                    <a:pt x="56134" y="358648"/>
                  </a:lnTo>
                  <a:lnTo>
                    <a:pt x="83185" y="294513"/>
                  </a:lnTo>
                  <a:lnTo>
                    <a:pt x="115570" y="232156"/>
                  </a:lnTo>
                  <a:lnTo>
                    <a:pt x="153416" y="171704"/>
                  </a:lnTo>
                  <a:lnTo>
                    <a:pt x="196723" y="113665"/>
                  </a:lnTo>
                  <a:lnTo>
                    <a:pt x="222377" y="83439"/>
                  </a:lnTo>
                  <a:lnTo>
                    <a:pt x="249301" y="54356"/>
                  </a:lnTo>
                  <a:lnTo>
                    <a:pt x="277622" y="26543"/>
                  </a:lnTo>
                  <a:lnTo>
                    <a:pt x="307086" y="0"/>
                  </a:lnTo>
                  <a:lnTo>
                    <a:pt x="882269" y="669036"/>
                  </a:lnTo>
                  <a:lnTo>
                    <a:pt x="326898" y="1354582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195572" y="3101339"/>
              <a:ext cx="575945" cy="797560"/>
            </a:xfrm>
            <a:custGeom>
              <a:avLst/>
              <a:gdLst/>
              <a:ahLst/>
              <a:cxnLst/>
              <a:rect l="l" t="t" r="r" b="b"/>
              <a:pathLst>
                <a:path w="575945" h="797560">
                  <a:moveTo>
                    <a:pt x="194437" y="0"/>
                  </a:moveTo>
                  <a:lnTo>
                    <a:pt x="159766" y="17526"/>
                  </a:lnTo>
                  <a:lnTo>
                    <a:pt x="125984" y="36576"/>
                  </a:lnTo>
                  <a:lnTo>
                    <a:pt x="92964" y="57023"/>
                  </a:lnTo>
                  <a:lnTo>
                    <a:pt x="60960" y="78994"/>
                  </a:lnTo>
                  <a:lnTo>
                    <a:pt x="29972" y="102235"/>
                  </a:lnTo>
                  <a:lnTo>
                    <a:pt x="0" y="127000"/>
                  </a:lnTo>
                  <a:lnTo>
                    <a:pt x="575818" y="797052"/>
                  </a:lnTo>
                  <a:lnTo>
                    <a:pt x="194437" y="0"/>
                  </a:lnTo>
                  <a:close/>
                </a:path>
              </a:pathLst>
            </a:custGeom>
            <a:solidFill>
              <a:srgbClr val="6B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195572" y="3101339"/>
              <a:ext cx="575945" cy="796925"/>
            </a:xfrm>
            <a:custGeom>
              <a:avLst/>
              <a:gdLst/>
              <a:ahLst/>
              <a:cxnLst/>
              <a:rect l="l" t="t" r="r" b="b"/>
              <a:pathLst>
                <a:path w="575945" h="796925">
                  <a:moveTo>
                    <a:pt x="0" y="126873"/>
                  </a:moveTo>
                  <a:lnTo>
                    <a:pt x="29972" y="102235"/>
                  </a:lnTo>
                  <a:lnTo>
                    <a:pt x="61087" y="78867"/>
                  </a:lnTo>
                  <a:lnTo>
                    <a:pt x="93091" y="57023"/>
                  </a:lnTo>
                  <a:lnTo>
                    <a:pt x="125984" y="36576"/>
                  </a:lnTo>
                  <a:lnTo>
                    <a:pt x="159766" y="17526"/>
                  </a:lnTo>
                  <a:lnTo>
                    <a:pt x="194437" y="0"/>
                  </a:lnTo>
                  <a:lnTo>
                    <a:pt x="575945" y="796544"/>
                  </a:lnTo>
                  <a:lnTo>
                    <a:pt x="0" y="126873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390644" y="3014471"/>
              <a:ext cx="381000" cy="883919"/>
            </a:xfrm>
            <a:custGeom>
              <a:avLst/>
              <a:gdLst/>
              <a:ahLst/>
              <a:cxnLst/>
              <a:rect l="l" t="t" r="r" b="b"/>
              <a:pathLst>
                <a:path w="381000" h="883920">
                  <a:moveTo>
                    <a:pt x="380746" y="0"/>
                  </a:moveTo>
                  <a:lnTo>
                    <a:pt x="341249" y="889"/>
                  </a:lnTo>
                  <a:lnTo>
                    <a:pt x="301879" y="3556"/>
                  </a:lnTo>
                  <a:lnTo>
                    <a:pt x="262763" y="7874"/>
                  </a:lnTo>
                  <a:lnTo>
                    <a:pt x="224028" y="14097"/>
                  </a:lnTo>
                  <a:lnTo>
                    <a:pt x="185547" y="21971"/>
                  </a:lnTo>
                  <a:lnTo>
                    <a:pt x="147447" y="31496"/>
                  </a:lnTo>
                  <a:lnTo>
                    <a:pt x="109728" y="42799"/>
                  </a:lnTo>
                  <a:lnTo>
                    <a:pt x="72517" y="55752"/>
                  </a:lnTo>
                  <a:lnTo>
                    <a:pt x="35941" y="70358"/>
                  </a:lnTo>
                  <a:lnTo>
                    <a:pt x="0" y="86614"/>
                  </a:lnTo>
                  <a:lnTo>
                    <a:pt x="380746" y="883793"/>
                  </a:lnTo>
                  <a:lnTo>
                    <a:pt x="380746" y="0"/>
                  </a:lnTo>
                  <a:close/>
                </a:path>
              </a:pathLst>
            </a:custGeom>
            <a:solidFill>
              <a:srgbClr val="003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390644" y="3014471"/>
              <a:ext cx="381000" cy="882650"/>
            </a:xfrm>
            <a:custGeom>
              <a:avLst/>
              <a:gdLst/>
              <a:ahLst/>
              <a:cxnLst/>
              <a:rect l="l" t="t" r="r" b="b"/>
              <a:pathLst>
                <a:path w="381000" h="882650">
                  <a:moveTo>
                    <a:pt x="0" y="86487"/>
                  </a:moveTo>
                  <a:lnTo>
                    <a:pt x="36068" y="70231"/>
                  </a:lnTo>
                  <a:lnTo>
                    <a:pt x="72644" y="55626"/>
                  </a:lnTo>
                  <a:lnTo>
                    <a:pt x="109855" y="42672"/>
                  </a:lnTo>
                  <a:lnTo>
                    <a:pt x="147447" y="31496"/>
                  </a:lnTo>
                  <a:lnTo>
                    <a:pt x="185674" y="21844"/>
                  </a:lnTo>
                  <a:lnTo>
                    <a:pt x="224154" y="14097"/>
                  </a:lnTo>
                  <a:lnTo>
                    <a:pt x="263017" y="7874"/>
                  </a:lnTo>
                  <a:lnTo>
                    <a:pt x="302133" y="3556"/>
                  </a:lnTo>
                  <a:lnTo>
                    <a:pt x="341503" y="889"/>
                  </a:lnTo>
                  <a:lnTo>
                    <a:pt x="381000" y="0"/>
                  </a:lnTo>
                  <a:lnTo>
                    <a:pt x="381000" y="882269"/>
                  </a:lnTo>
                  <a:lnTo>
                    <a:pt x="0" y="86487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988433" y="3873500"/>
            <a:ext cx="27432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solidFill>
                  <a:srgbClr val="FFFFFF"/>
                </a:solidFill>
                <a:latin typeface="Tahoma"/>
                <a:cs typeface="Tahoma"/>
              </a:rPr>
              <a:t>61%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169409" y="3800347"/>
            <a:ext cx="28575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25" b="1">
                <a:solidFill>
                  <a:srgbClr val="161203"/>
                </a:solidFill>
                <a:latin typeface="Tahoma"/>
                <a:cs typeface="Tahoma"/>
              </a:rPr>
              <a:t>28%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868923" y="3919728"/>
            <a:ext cx="74930" cy="74930"/>
            <a:chOff x="5868923" y="3919728"/>
            <a:chExt cx="74930" cy="74930"/>
          </a:xfrm>
        </p:grpSpPr>
        <p:sp>
          <p:nvSpPr>
            <p:cNvPr id="19" name="object 19" descr=""/>
            <p:cNvSpPr/>
            <p:nvPr/>
          </p:nvSpPr>
          <p:spPr>
            <a:xfrm>
              <a:off x="5878067" y="3928834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56286" y="0"/>
                  </a:moveTo>
                  <a:lnTo>
                    <a:pt x="0" y="0"/>
                  </a:lnTo>
                  <a:lnTo>
                    <a:pt x="0" y="56299"/>
                  </a:lnTo>
                  <a:lnTo>
                    <a:pt x="56286" y="56299"/>
                  </a:lnTo>
                  <a:lnTo>
                    <a:pt x="56286" y="0"/>
                  </a:lnTo>
                  <a:close/>
                </a:path>
              </a:pathLst>
            </a:custGeom>
            <a:solidFill>
              <a:srgbClr val="0066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878067" y="392887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0" y="56260"/>
                  </a:moveTo>
                  <a:lnTo>
                    <a:pt x="56261" y="56260"/>
                  </a:lnTo>
                  <a:lnTo>
                    <a:pt x="56261" y="0"/>
                  </a:lnTo>
                  <a:lnTo>
                    <a:pt x="0" y="0"/>
                  </a:lnTo>
                  <a:lnTo>
                    <a:pt x="0" y="5626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6082284" y="3919728"/>
            <a:ext cx="74930" cy="74930"/>
            <a:chOff x="6082284" y="3919728"/>
            <a:chExt cx="74930" cy="74930"/>
          </a:xfrm>
        </p:grpSpPr>
        <p:sp>
          <p:nvSpPr>
            <p:cNvPr id="22" name="object 22" descr=""/>
            <p:cNvSpPr/>
            <p:nvPr/>
          </p:nvSpPr>
          <p:spPr>
            <a:xfrm>
              <a:off x="6091428" y="3928834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56286" y="0"/>
                  </a:moveTo>
                  <a:lnTo>
                    <a:pt x="0" y="0"/>
                  </a:lnTo>
                  <a:lnTo>
                    <a:pt x="0" y="56299"/>
                  </a:lnTo>
                  <a:lnTo>
                    <a:pt x="56286" y="56299"/>
                  </a:lnTo>
                  <a:lnTo>
                    <a:pt x="56286" y="0"/>
                  </a:lnTo>
                  <a:close/>
                </a:path>
              </a:pathLst>
            </a:custGeom>
            <a:solidFill>
              <a:srgbClr val="21C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091428" y="392887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0" y="56260"/>
                  </a:moveTo>
                  <a:lnTo>
                    <a:pt x="56261" y="56260"/>
                  </a:lnTo>
                  <a:lnTo>
                    <a:pt x="56261" y="0"/>
                  </a:lnTo>
                  <a:lnTo>
                    <a:pt x="0" y="0"/>
                  </a:lnTo>
                  <a:lnTo>
                    <a:pt x="0" y="5626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6309359" y="3919728"/>
            <a:ext cx="76200" cy="74930"/>
            <a:chOff x="6309359" y="3919728"/>
            <a:chExt cx="76200" cy="74930"/>
          </a:xfrm>
        </p:grpSpPr>
        <p:sp>
          <p:nvSpPr>
            <p:cNvPr id="25" name="object 25" descr=""/>
            <p:cNvSpPr/>
            <p:nvPr/>
          </p:nvSpPr>
          <p:spPr>
            <a:xfrm>
              <a:off x="6318503" y="3928834"/>
              <a:ext cx="58419" cy="56515"/>
            </a:xfrm>
            <a:custGeom>
              <a:avLst/>
              <a:gdLst/>
              <a:ahLst/>
              <a:cxnLst/>
              <a:rect l="l" t="t" r="r" b="b"/>
              <a:pathLst>
                <a:path w="58420" h="56514">
                  <a:moveTo>
                    <a:pt x="57810" y="0"/>
                  </a:moveTo>
                  <a:lnTo>
                    <a:pt x="0" y="0"/>
                  </a:lnTo>
                  <a:lnTo>
                    <a:pt x="0" y="56299"/>
                  </a:lnTo>
                  <a:lnTo>
                    <a:pt x="57810" y="56299"/>
                  </a:lnTo>
                  <a:lnTo>
                    <a:pt x="57810" y="0"/>
                  </a:lnTo>
                  <a:close/>
                </a:path>
              </a:pathLst>
            </a:custGeom>
            <a:solidFill>
              <a:srgbClr val="6B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318503" y="3928872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0" y="56260"/>
                  </a:moveTo>
                  <a:lnTo>
                    <a:pt x="57785" y="56260"/>
                  </a:lnTo>
                  <a:lnTo>
                    <a:pt x="57785" y="0"/>
                  </a:lnTo>
                  <a:lnTo>
                    <a:pt x="0" y="0"/>
                  </a:lnTo>
                  <a:lnTo>
                    <a:pt x="0" y="5626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6539483" y="3919728"/>
            <a:ext cx="74930" cy="74930"/>
            <a:chOff x="6539483" y="3919728"/>
            <a:chExt cx="74930" cy="74930"/>
          </a:xfrm>
        </p:grpSpPr>
        <p:sp>
          <p:nvSpPr>
            <p:cNvPr id="28" name="object 28" descr=""/>
            <p:cNvSpPr/>
            <p:nvPr/>
          </p:nvSpPr>
          <p:spPr>
            <a:xfrm>
              <a:off x="6548627" y="3928834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56299" y="0"/>
                  </a:moveTo>
                  <a:lnTo>
                    <a:pt x="0" y="0"/>
                  </a:lnTo>
                  <a:lnTo>
                    <a:pt x="0" y="56299"/>
                  </a:lnTo>
                  <a:lnTo>
                    <a:pt x="56299" y="56299"/>
                  </a:lnTo>
                  <a:lnTo>
                    <a:pt x="56299" y="0"/>
                  </a:lnTo>
                  <a:close/>
                </a:path>
              </a:pathLst>
            </a:custGeom>
            <a:solidFill>
              <a:srgbClr val="003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548627" y="392887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0" y="56260"/>
                  </a:moveTo>
                  <a:lnTo>
                    <a:pt x="56260" y="56260"/>
                  </a:lnTo>
                  <a:lnTo>
                    <a:pt x="56260" y="0"/>
                  </a:lnTo>
                  <a:lnTo>
                    <a:pt x="0" y="0"/>
                  </a:lnTo>
                  <a:lnTo>
                    <a:pt x="0" y="5626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5947409" y="3877817"/>
            <a:ext cx="752475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26060" algn="l"/>
                <a:tab pos="452755" algn="l"/>
                <a:tab pos="681355" algn="l"/>
              </a:tabLst>
            </a:pPr>
            <a:r>
              <a:rPr dirty="0" sz="800" spc="-50">
                <a:solidFill>
                  <a:srgbClr val="161203"/>
                </a:solidFill>
                <a:latin typeface="Tahoma"/>
                <a:cs typeface="Tahoma"/>
              </a:rPr>
              <a:t>1</a:t>
            </a:r>
            <a:r>
              <a:rPr dirty="0" sz="800">
                <a:solidFill>
                  <a:srgbClr val="161203"/>
                </a:solidFill>
                <a:latin typeface="Tahoma"/>
                <a:cs typeface="Tahoma"/>
              </a:rPr>
              <a:t>	</a:t>
            </a:r>
            <a:r>
              <a:rPr dirty="0" sz="800" spc="-50">
                <a:solidFill>
                  <a:srgbClr val="161203"/>
                </a:solidFill>
                <a:latin typeface="Tahoma"/>
                <a:cs typeface="Tahoma"/>
              </a:rPr>
              <a:t>2</a:t>
            </a:r>
            <a:r>
              <a:rPr dirty="0" sz="800">
                <a:solidFill>
                  <a:srgbClr val="161203"/>
                </a:solidFill>
                <a:latin typeface="Tahoma"/>
                <a:cs typeface="Tahoma"/>
              </a:rPr>
              <a:t>	</a:t>
            </a:r>
            <a:r>
              <a:rPr dirty="0" sz="800" spc="-50">
                <a:solidFill>
                  <a:srgbClr val="161203"/>
                </a:solidFill>
                <a:latin typeface="Tahoma"/>
                <a:cs typeface="Tahoma"/>
              </a:rPr>
              <a:t>3</a:t>
            </a:r>
            <a:r>
              <a:rPr dirty="0" sz="800">
                <a:solidFill>
                  <a:srgbClr val="161203"/>
                </a:solidFill>
                <a:latin typeface="Tahoma"/>
                <a:cs typeface="Tahoma"/>
              </a:rPr>
              <a:t>	</a:t>
            </a:r>
            <a:r>
              <a:rPr dirty="0" sz="800" spc="-50">
                <a:solidFill>
                  <a:srgbClr val="161203"/>
                </a:solidFill>
                <a:latin typeface="Tahoma"/>
                <a:cs typeface="Tahoma"/>
              </a:rPr>
              <a:t>4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6835140" y="3005327"/>
            <a:ext cx="1781810" cy="1781810"/>
            <a:chOff x="6835140" y="3005327"/>
            <a:chExt cx="1781810" cy="1781810"/>
          </a:xfrm>
        </p:grpSpPr>
        <p:sp>
          <p:nvSpPr>
            <p:cNvPr id="32" name="object 32" descr=""/>
            <p:cNvSpPr/>
            <p:nvPr/>
          </p:nvSpPr>
          <p:spPr>
            <a:xfrm>
              <a:off x="7725156" y="3014471"/>
              <a:ext cx="882650" cy="1763395"/>
            </a:xfrm>
            <a:custGeom>
              <a:avLst/>
              <a:gdLst/>
              <a:ahLst/>
              <a:cxnLst/>
              <a:rect l="l" t="t" r="r" b="b"/>
              <a:pathLst>
                <a:path w="882650" h="1763395">
                  <a:moveTo>
                    <a:pt x="0" y="0"/>
                  </a:moveTo>
                  <a:lnTo>
                    <a:pt x="0" y="881507"/>
                  </a:lnTo>
                  <a:lnTo>
                    <a:pt x="1778" y="1763014"/>
                  </a:lnTo>
                  <a:lnTo>
                    <a:pt x="74041" y="1759966"/>
                  </a:lnTo>
                  <a:lnTo>
                    <a:pt x="144653" y="1751202"/>
                  </a:lnTo>
                  <a:lnTo>
                    <a:pt x="213486" y="1736979"/>
                  </a:lnTo>
                  <a:lnTo>
                    <a:pt x="280162" y="1717548"/>
                  </a:lnTo>
                  <a:lnTo>
                    <a:pt x="344551" y="1693164"/>
                  </a:lnTo>
                  <a:lnTo>
                    <a:pt x="406527" y="1663954"/>
                  </a:lnTo>
                  <a:lnTo>
                    <a:pt x="465709" y="1630299"/>
                  </a:lnTo>
                  <a:lnTo>
                    <a:pt x="521843" y="1592326"/>
                  </a:lnTo>
                  <a:lnTo>
                    <a:pt x="574929" y="1550162"/>
                  </a:lnTo>
                  <a:lnTo>
                    <a:pt x="624459" y="1504188"/>
                  </a:lnTo>
                  <a:lnTo>
                    <a:pt x="670433" y="1454531"/>
                  </a:lnTo>
                  <a:lnTo>
                    <a:pt x="712470" y="1401445"/>
                  </a:lnTo>
                  <a:lnTo>
                    <a:pt x="750443" y="1345311"/>
                  </a:lnTo>
                  <a:lnTo>
                    <a:pt x="783971" y="1286129"/>
                  </a:lnTo>
                  <a:lnTo>
                    <a:pt x="813054" y="1224153"/>
                  </a:lnTo>
                  <a:lnTo>
                    <a:pt x="837438" y="1159764"/>
                  </a:lnTo>
                  <a:lnTo>
                    <a:pt x="856615" y="1093089"/>
                  </a:lnTo>
                  <a:lnTo>
                    <a:pt x="870712" y="1024255"/>
                  </a:lnTo>
                  <a:lnTo>
                    <a:pt x="879347" y="953643"/>
                  </a:lnTo>
                  <a:lnTo>
                    <a:pt x="882269" y="881507"/>
                  </a:lnTo>
                  <a:lnTo>
                    <a:pt x="881507" y="845185"/>
                  </a:lnTo>
                  <a:lnTo>
                    <a:pt x="875665" y="773684"/>
                  </a:lnTo>
                  <a:lnTo>
                    <a:pt x="864362" y="703834"/>
                  </a:lnTo>
                  <a:lnTo>
                    <a:pt x="847597" y="636016"/>
                  </a:lnTo>
                  <a:lnTo>
                    <a:pt x="825754" y="570357"/>
                  </a:lnTo>
                  <a:lnTo>
                    <a:pt x="798957" y="507111"/>
                  </a:lnTo>
                  <a:lnTo>
                    <a:pt x="767461" y="446405"/>
                  </a:lnTo>
                  <a:lnTo>
                    <a:pt x="731520" y="388620"/>
                  </a:lnTo>
                  <a:lnTo>
                    <a:pt x="691388" y="333883"/>
                  </a:lnTo>
                  <a:lnTo>
                    <a:pt x="647319" y="282575"/>
                  </a:lnTo>
                  <a:lnTo>
                    <a:pt x="599440" y="234696"/>
                  </a:lnTo>
                  <a:lnTo>
                    <a:pt x="548005" y="190627"/>
                  </a:lnTo>
                  <a:lnTo>
                    <a:pt x="493268" y="150495"/>
                  </a:lnTo>
                  <a:lnTo>
                    <a:pt x="435483" y="114680"/>
                  </a:lnTo>
                  <a:lnTo>
                    <a:pt x="374777" y="83185"/>
                  </a:lnTo>
                  <a:lnTo>
                    <a:pt x="311404" y="56515"/>
                  </a:lnTo>
                  <a:lnTo>
                    <a:pt x="245745" y="34671"/>
                  </a:lnTo>
                  <a:lnTo>
                    <a:pt x="177800" y="17907"/>
                  </a:lnTo>
                  <a:lnTo>
                    <a:pt x="107950" y="6477"/>
                  </a:lnTo>
                  <a:lnTo>
                    <a:pt x="36322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725156" y="3014471"/>
              <a:ext cx="882650" cy="1763395"/>
            </a:xfrm>
            <a:custGeom>
              <a:avLst/>
              <a:gdLst/>
              <a:ahLst/>
              <a:cxnLst/>
              <a:rect l="l" t="t" r="r" b="b"/>
              <a:pathLst>
                <a:path w="882650" h="1763395">
                  <a:moveTo>
                    <a:pt x="0" y="0"/>
                  </a:moveTo>
                  <a:lnTo>
                    <a:pt x="72390" y="2921"/>
                  </a:lnTo>
                  <a:lnTo>
                    <a:pt x="143129" y="11557"/>
                  </a:lnTo>
                  <a:lnTo>
                    <a:pt x="211963" y="25654"/>
                  </a:lnTo>
                  <a:lnTo>
                    <a:pt x="278892" y="44958"/>
                  </a:lnTo>
                  <a:lnTo>
                    <a:pt x="343408" y="69215"/>
                  </a:lnTo>
                  <a:lnTo>
                    <a:pt x="405511" y="98425"/>
                  </a:lnTo>
                  <a:lnTo>
                    <a:pt x="464693" y="132080"/>
                  </a:lnTo>
                  <a:lnTo>
                    <a:pt x="521081" y="170053"/>
                  </a:lnTo>
                  <a:lnTo>
                    <a:pt x="574167" y="212217"/>
                  </a:lnTo>
                  <a:lnTo>
                    <a:pt x="623824" y="258190"/>
                  </a:lnTo>
                  <a:lnTo>
                    <a:pt x="669925" y="307848"/>
                  </a:lnTo>
                  <a:lnTo>
                    <a:pt x="712089" y="360934"/>
                  </a:lnTo>
                  <a:lnTo>
                    <a:pt x="750062" y="417195"/>
                  </a:lnTo>
                  <a:lnTo>
                    <a:pt x="783844" y="476377"/>
                  </a:lnTo>
                  <a:lnTo>
                    <a:pt x="812927" y="538353"/>
                  </a:lnTo>
                  <a:lnTo>
                    <a:pt x="837311" y="602869"/>
                  </a:lnTo>
                  <a:lnTo>
                    <a:pt x="856615" y="669671"/>
                  </a:lnTo>
                  <a:lnTo>
                    <a:pt x="870712" y="738505"/>
                  </a:lnTo>
                  <a:lnTo>
                    <a:pt x="879347" y="809244"/>
                  </a:lnTo>
                  <a:lnTo>
                    <a:pt x="882269" y="881507"/>
                  </a:lnTo>
                  <a:lnTo>
                    <a:pt x="881507" y="917829"/>
                  </a:lnTo>
                  <a:lnTo>
                    <a:pt x="875791" y="989203"/>
                  </a:lnTo>
                  <a:lnTo>
                    <a:pt x="864362" y="1058926"/>
                  </a:lnTo>
                  <a:lnTo>
                    <a:pt x="847725" y="1126744"/>
                  </a:lnTo>
                  <a:lnTo>
                    <a:pt x="825881" y="1192276"/>
                  </a:lnTo>
                  <a:lnTo>
                    <a:pt x="799211" y="1255522"/>
                  </a:lnTo>
                  <a:lnTo>
                    <a:pt x="767842" y="1316101"/>
                  </a:lnTo>
                  <a:lnTo>
                    <a:pt x="732028" y="1373759"/>
                  </a:lnTo>
                  <a:lnTo>
                    <a:pt x="691896" y="1428496"/>
                  </a:lnTo>
                  <a:lnTo>
                    <a:pt x="647954" y="1479804"/>
                  </a:lnTo>
                  <a:lnTo>
                    <a:pt x="600202" y="1527683"/>
                  </a:lnTo>
                  <a:lnTo>
                    <a:pt x="548767" y="1571752"/>
                  </a:lnTo>
                  <a:lnTo>
                    <a:pt x="494156" y="1611884"/>
                  </a:lnTo>
                  <a:lnTo>
                    <a:pt x="436498" y="1647698"/>
                  </a:lnTo>
                  <a:lnTo>
                    <a:pt x="375920" y="1679194"/>
                  </a:lnTo>
                  <a:lnTo>
                    <a:pt x="312674" y="1705991"/>
                  </a:lnTo>
                  <a:lnTo>
                    <a:pt x="247142" y="1727962"/>
                  </a:lnTo>
                  <a:lnTo>
                    <a:pt x="179324" y="1744852"/>
                  </a:lnTo>
                  <a:lnTo>
                    <a:pt x="109601" y="1756283"/>
                  </a:lnTo>
                  <a:lnTo>
                    <a:pt x="38100" y="1762252"/>
                  </a:lnTo>
                  <a:lnTo>
                    <a:pt x="1778" y="1763014"/>
                  </a:lnTo>
                  <a:lnTo>
                    <a:pt x="0" y="881507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844284" y="3529583"/>
              <a:ext cx="883919" cy="1248410"/>
            </a:xfrm>
            <a:custGeom>
              <a:avLst/>
              <a:gdLst/>
              <a:ahLst/>
              <a:cxnLst/>
              <a:rect l="l" t="t" r="r" b="b"/>
              <a:pathLst>
                <a:path w="883920" h="1248410">
                  <a:moveTo>
                    <a:pt x="79882" y="0"/>
                  </a:moveTo>
                  <a:lnTo>
                    <a:pt x="51180" y="70485"/>
                  </a:lnTo>
                  <a:lnTo>
                    <a:pt x="28828" y="143002"/>
                  </a:lnTo>
                  <a:lnTo>
                    <a:pt x="12826" y="217043"/>
                  </a:lnTo>
                  <a:lnTo>
                    <a:pt x="3174" y="292354"/>
                  </a:lnTo>
                  <a:lnTo>
                    <a:pt x="0" y="368300"/>
                  </a:lnTo>
                  <a:lnTo>
                    <a:pt x="761" y="404622"/>
                  </a:lnTo>
                  <a:lnTo>
                    <a:pt x="6730" y="476123"/>
                  </a:lnTo>
                  <a:lnTo>
                    <a:pt x="18287" y="545973"/>
                  </a:lnTo>
                  <a:lnTo>
                    <a:pt x="35178" y="613791"/>
                  </a:lnTo>
                  <a:lnTo>
                    <a:pt x="57149" y="679323"/>
                  </a:lnTo>
                  <a:lnTo>
                    <a:pt x="84073" y="742569"/>
                  </a:lnTo>
                  <a:lnTo>
                    <a:pt x="115569" y="803148"/>
                  </a:lnTo>
                  <a:lnTo>
                    <a:pt x="151637" y="860806"/>
                  </a:lnTo>
                  <a:lnTo>
                    <a:pt x="191769" y="915416"/>
                  </a:lnTo>
                  <a:lnTo>
                    <a:pt x="235965" y="966724"/>
                  </a:lnTo>
                  <a:lnTo>
                    <a:pt x="283971" y="1014476"/>
                  </a:lnTo>
                  <a:lnTo>
                    <a:pt x="335533" y="1058545"/>
                  </a:lnTo>
                  <a:lnTo>
                    <a:pt x="390270" y="1098423"/>
                  </a:lnTo>
                  <a:lnTo>
                    <a:pt x="448182" y="1134237"/>
                  </a:lnTo>
                  <a:lnTo>
                    <a:pt x="508888" y="1165479"/>
                  </a:lnTo>
                  <a:lnTo>
                    <a:pt x="572261" y="1192149"/>
                  </a:lnTo>
                  <a:lnTo>
                    <a:pt x="637920" y="1213866"/>
                  </a:lnTo>
                  <a:lnTo>
                    <a:pt x="705865" y="1230503"/>
                  </a:lnTo>
                  <a:lnTo>
                    <a:pt x="775715" y="1241679"/>
                  </a:lnTo>
                  <a:lnTo>
                    <a:pt x="847343" y="1247394"/>
                  </a:lnTo>
                  <a:lnTo>
                    <a:pt x="883665" y="1248029"/>
                  </a:lnTo>
                  <a:lnTo>
                    <a:pt x="881887" y="366522"/>
                  </a:lnTo>
                  <a:lnTo>
                    <a:pt x="79882" y="0"/>
                  </a:lnTo>
                  <a:close/>
                </a:path>
              </a:pathLst>
            </a:custGeom>
            <a:solidFill>
              <a:srgbClr val="21C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844284" y="3529583"/>
              <a:ext cx="882650" cy="1248410"/>
            </a:xfrm>
            <a:custGeom>
              <a:avLst/>
              <a:gdLst/>
              <a:ahLst/>
              <a:cxnLst/>
              <a:rect l="l" t="t" r="r" b="b"/>
              <a:pathLst>
                <a:path w="882650" h="1248410">
                  <a:moveTo>
                    <a:pt x="882142" y="1247902"/>
                  </a:moveTo>
                  <a:lnTo>
                    <a:pt x="809879" y="1245108"/>
                  </a:lnTo>
                  <a:lnTo>
                    <a:pt x="739267" y="1236598"/>
                  </a:lnTo>
                  <a:lnTo>
                    <a:pt x="670560" y="1222629"/>
                  </a:lnTo>
                  <a:lnTo>
                    <a:pt x="603758" y="1203452"/>
                  </a:lnTo>
                  <a:lnTo>
                    <a:pt x="539369" y="1179321"/>
                  </a:lnTo>
                  <a:lnTo>
                    <a:pt x="477393" y="1150239"/>
                  </a:lnTo>
                  <a:lnTo>
                    <a:pt x="418084" y="1116711"/>
                  </a:lnTo>
                  <a:lnTo>
                    <a:pt x="361823" y="1078864"/>
                  </a:lnTo>
                  <a:lnTo>
                    <a:pt x="308737" y="1036827"/>
                  </a:lnTo>
                  <a:lnTo>
                    <a:pt x="259080" y="990980"/>
                  </a:lnTo>
                  <a:lnTo>
                    <a:pt x="213106" y="941451"/>
                  </a:lnTo>
                  <a:lnTo>
                    <a:pt x="170942" y="888491"/>
                  </a:lnTo>
                  <a:lnTo>
                    <a:pt x="132842" y="832231"/>
                  </a:lnTo>
                  <a:lnTo>
                    <a:pt x="99060" y="773175"/>
                  </a:lnTo>
                  <a:lnTo>
                    <a:pt x="69850" y="711199"/>
                  </a:lnTo>
                  <a:lnTo>
                    <a:pt x="45466" y="646810"/>
                  </a:lnTo>
                  <a:lnTo>
                    <a:pt x="26035" y="580008"/>
                  </a:lnTo>
                  <a:lnTo>
                    <a:pt x="11811" y="511174"/>
                  </a:lnTo>
                  <a:lnTo>
                    <a:pt x="3048" y="440562"/>
                  </a:lnTo>
                  <a:lnTo>
                    <a:pt x="0" y="368299"/>
                  </a:lnTo>
                  <a:lnTo>
                    <a:pt x="762" y="330199"/>
                  </a:lnTo>
                  <a:lnTo>
                    <a:pt x="7112" y="254507"/>
                  </a:lnTo>
                  <a:lnTo>
                    <a:pt x="19939" y="179831"/>
                  </a:lnTo>
                  <a:lnTo>
                    <a:pt x="39243" y="106552"/>
                  </a:lnTo>
                  <a:lnTo>
                    <a:pt x="64643" y="34924"/>
                  </a:lnTo>
                  <a:lnTo>
                    <a:pt x="79756" y="0"/>
                  </a:lnTo>
                  <a:lnTo>
                    <a:pt x="880364" y="366521"/>
                  </a:lnTo>
                  <a:lnTo>
                    <a:pt x="882142" y="1247902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923532" y="3102863"/>
              <a:ext cx="802005" cy="793750"/>
            </a:xfrm>
            <a:custGeom>
              <a:avLst/>
              <a:gdLst/>
              <a:ahLst/>
              <a:cxnLst/>
              <a:rect l="l" t="t" r="r" b="b"/>
              <a:pathLst>
                <a:path w="802004" h="793750">
                  <a:moveTo>
                    <a:pt x="416305" y="0"/>
                  </a:moveTo>
                  <a:lnTo>
                    <a:pt x="382269" y="17526"/>
                  </a:lnTo>
                  <a:lnTo>
                    <a:pt x="349122" y="36449"/>
                  </a:lnTo>
                  <a:lnTo>
                    <a:pt x="285622" y="78232"/>
                  </a:lnTo>
                  <a:lnTo>
                    <a:pt x="226186" y="125222"/>
                  </a:lnTo>
                  <a:lnTo>
                    <a:pt x="171068" y="177038"/>
                  </a:lnTo>
                  <a:lnTo>
                    <a:pt x="120649" y="233426"/>
                  </a:lnTo>
                  <a:lnTo>
                    <a:pt x="75056" y="294005"/>
                  </a:lnTo>
                  <a:lnTo>
                    <a:pt x="34797" y="358648"/>
                  </a:lnTo>
                  <a:lnTo>
                    <a:pt x="16636" y="392176"/>
                  </a:lnTo>
                  <a:lnTo>
                    <a:pt x="0" y="426720"/>
                  </a:lnTo>
                  <a:lnTo>
                    <a:pt x="801623" y="793750"/>
                  </a:lnTo>
                  <a:lnTo>
                    <a:pt x="416305" y="0"/>
                  </a:lnTo>
                  <a:close/>
                </a:path>
              </a:pathLst>
            </a:custGeom>
            <a:solidFill>
              <a:srgbClr val="6B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923532" y="3102863"/>
              <a:ext cx="801370" cy="792480"/>
            </a:xfrm>
            <a:custGeom>
              <a:avLst/>
              <a:gdLst/>
              <a:ahLst/>
              <a:cxnLst/>
              <a:rect l="l" t="t" r="r" b="b"/>
              <a:pathLst>
                <a:path w="801370" h="792479">
                  <a:moveTo>
                    <a:pt x="0" y="425958"/>
                  </a:moveTo>
                  <a:lnTo>
                    <a:pt x="16637" y="391541"/>
                  </a:lnTo>
                  <a:lnTo>
                    <a:pt x="34798" y="357886"/>
                  </a:lnTo>
                  <a:lnTo>
                    <a:pt x="75057" y="293497"/>
                  </a:lnTo>
                  <a:lnTo>
                    <a:pt x="120523" y="233045"/>
                  </a:lnTo>
                  <a:lnTo>
                    <a:pt x="170942" y="176784"/>
                  </a:lnTo>
                  <a:lnTo>
                    <a:pt x="226060" y="124968"/>
                  </a:lnTo>
                  <a:lnTo>
                    <a:pt x="285496" y="78105"/>
                  </a:lnTo>
                  <a:lnTo>
                    <a:pt x="348996" y="36322"/>
                  </a:lnTo>
                  <a:lnTo>
                    <a:pt x="382143" y="17526"/>
                  </a:lnTo>
                  <a:lnTo>
                    <a:pt x="416179" y="0"/>
                  </a:lnTo>
                  <a:lnTo>
                    <a:pt x="801243" y="792353"/>
                  </a:lnTo>
                  <a:lnTo>
                    <a:pt x="0" y="425958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341108" y="3014471"/>
              <a:ext cx="385445" cy="882650"/>
            </a:xfrm>
            <a:custGeom>
              <a:avLst/>
              <a:gdLst/>
              <a:ahLst/>
              <a:cxnLst/>
              <a:rect l="l" t="t" r="r" b="b"/>
              <a:pathLst>
                <a:path w="385445" h="882650">
                  <a:moveTo>
                    <a:pt x="385191" y="0"/>
                  </a:moveTo>
                  <a:lnTo>
                    <a:pt x="312674" y="3048"/>
                  </a:lnTo>
                  <a:lnTo>
                    <a:pt x="240792" y="11938"/>
                  </a:lnTo>
                  <a:lnTo>
                    <a:pt x="170053" y="26670"/>
                  </a:lnTo>
                  <a:lnTo>
                    <a:pt x="100584" y="47244"/>
                  </a:lnTo>
                  <a:lnTo>
                    <a:pt x="33020" y="73533"/>
                  </a:lnTo>
                  <a:lnTo>
                    <a:pt x="0" y="88773"/>
                  </a:lnTo>
                  <a:lnTo>
                    <a:pt x="385191" y="882269"/>
                  </a:lnTo>
                  <a:lnTo>
                    <a:pt x="385191" y="0"/>
                  </a:lnTo>
                  <a:close/>
                </a:path>
              </a:pathLst>
            </a:custGeom>
            <a:solidFill>
              <a:srgbClr val="003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339584" y="3014471"/>
              <a:ext cx="386080" cy="880744"/>
            </a:xfrm>
            <a:custGeom>
              <a:avLst/>
              <a:gdLst/>
              <a:ahLst/>
              <a:cxnLst/>
              <a:rect l="l" t="t" r="r" b="b"/>
              <a:pathLst>
                <a:path w="386079" h="880745">
                  <a:moveTo>
                    <a:pt x="0" y="88519"/>
                  </a:moveTo>
                  <a:lnTo>
                    <a:pt x="66675" y="59563"/>
                  </a:lnTo>
                  <a:lnTo>
                    <a:pt x="135255" y="36195"/>
                  </a:lnTo>
                  <a:lnTo>
                    <a:pt x="205359" y="18542"/>
                  </a:lnTo>
                  <a:lnTo>
                    <a:pt x="276860" y="6731"/>
                  </a:lnTo>
                  <a:lnTo>
                    <a:pt x="349123" y="762"/>
                  </a:lnTo>
                  <a:lnTo>
                    <a:pt x="385572" y="0"/>
                  </a:lnTo>
                  <a:lnTo>
                    <a:pt x="385572" y="880745"/>
                  </a:lnTo>
                  <a:lnTo>
                    <a:pt x="0" y="88519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8006333" y="3791203"/>
            <a:ext cx="28575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25" b="1">
                <a:solidFill>
                  <a:srgbClr val="FFFFFF"/>
                </a:solidFill>
                <a:latin typeface="Tahoma"/>
                <a:cs typeface="Tahoma"/>
              </a:rPr>
              <a:t>50%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148321" y="4019169"/>
            <a:ext cx="3092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161203"/>
                </a:solidFill>
                <a:latin typeface="Tahoma"/>
                <a:cs typeface="Tahoma"/>
              </a:rPr>
              <a:t>32%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340" rIns="0" bIns="0" rtlCol="0" vert="horz">
            <a:spAutoFit/>
          </a:bodyPr>
          <a:lstStyle/>
          <a:p>
            <a:pPr marL="21590" marR="5080">
              <a:lnSpc>
                <a:spcPts val="2600"/>
              </a:lnSpc>
              <a:spcBef>
                <a:spcPts val="420"/>
              </a:spcBef>
            </a:pPr>
            <a:r>
              <a:rPr dirty="0" sz="2400"/>
              <a:t>Consumers</a:t>
            </a:r>
            <a:r>
              <a:rPr dirty="0" sz="2400" spc="-65"/>
              <a:t> </a:t>
            </a:r>
            <a:r>
              <a:rPr dirty="0" sz="2400"/>
              <a:t>are</a:t>
            </a:r>
            <a:r>
              <a:rPr dirty="0" sz="2400" spc="-65"/>
              <a:t> </a:t>
            </a:r>
            <a:r>
              <a:rPr dirty="0" sz="2400"/>
              <a:t>interested</a:t>
            </a:r>
            <a:r>
              <a:rPr dirty="0" sz="2400" spc="-85"/>
              <a:t> </a:t>
            </a:r>
            <a:r>
              <a:rPr dirty="0" sz="2400"/>
              <a:t>in</a:t>
            </a:r>
            <a:r>
              <a:rPr dirty="0" sz="2400" spc="-90"/>
              <a:t> </a:t>
            </a:r>
            <a:r>
              <a:rPr dirty="0" sz="2400"/>
              <a:t>guaranteed</a:t>
            </a:r>
            <a:r>
              <a:rPr dirty="0" sz="2400" spc="-60"/>
              <a:t> </a:t>
            </a:r>
            <a:r>
              <a:rPr dirty="0" sz="2400"/>
              <a:t>lifetime</a:t>
            </a:r>
            <a:r>
              <a:rPr dirty="0" sz="2400" spc="-100"/>
              <a:t> </a:t>
            </a:r>
            <a:r>
              <a:rPr dirty="0" sz="2400" spc="-10"/>
              <a:t>income; </a:t>
            </a:r>
            <a:r>
              <a:rPr dirty="0" sz="2400"/>
              <a:t>half</a:t>
            </a:r>
            <a:r>
              <a:rPr dirty="0" sz="2400" spc="-45"/>
              <a:t> </a:t>
            </a:r>
            <a:r>
              <a:rPr dirty="0" sz="2400"/>
              <a:t>are</a:t>
            </a:r>
            <a:r>
              <a:rPr dirty="0" sz="2400" spc="-15"/>
              <a:t> </a:t>
            </a:r>
            <a:r>
              <a:rPr dirty="0" sz="2400"/>
              <a:t>interested</a:t>
            </a:r>
            <a:r>
              <a:rPr dirty="0" sz="2400" spc="-40"/>
              <a:t> </a:t>
            </a:r>
            <a:r>
              <a:rPr dirty="0" sz="2400"/>
              <a:t>in</a:t>
            </a:r>
            <a:r>
              <a:rPr dirty="0" sz="2400" spc="-45"/>
              <a:t> </a:t>
            </a:r>
            <a:r>
              <a:rPr dirty="0" sz="2400"/>
              <a:t>an</a:t>
            </a:r>
            <a:r>
              <a:rPr dirty="0" sz="2400" spc="-30"/>
              <a:t> </a:t>
            </a:r>
            <a:r>
              <a:rPr dirty="0" sz="2400" spc="-10"/>
              <a:t>annuity</a:t>
            </a:r>
            <a:endParaRPr sz="2400"/>
          </a:p>
        </p:txBody>
      </p:sp>
      <p:sp>
        <p:nvSpPr>
          <p:cNvPr id="43" name="object 43" descr=""/>
          <p:cNvSpPr txBox="1"/>
          <p:nvPr/>
        </p:nvSpPr>
        <p:spPr>
          <a:xfrm>
            <a:off x="261924" y="6054953"/>
            <a:ext cx="38017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Source: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Alliance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Lifetime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Income,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 partnership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with</a:t>
            </a:r>
            <a:r>
              <a:rPr dirty="0" sz="800" spc="18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CANNEX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Financial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Exchanges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Limited,</a:t>
            </a:r>
            <a:r>
              <a:rPr dirty="0" sz="800" spc="-20">
                <a:latin typeface="Arial Narrow"/>
                <a:cs typeface="Arial Narrow"/>
              </a:rPr>
              <a:t> 2023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284345" y="2113229"/>
            <a:ext cx="3502660" cy="5073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9225" marR="5080" indent="-13716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Interest</a:t>
            </a:r>
            <a:r>
              <a:rPr dirty="0" sz="1050" spc="-3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in</a:t>
            </a:r>
            <a:r>
              <a:rPr dirty="0" sz="1050" spc="-2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Owning</a:t>
            </a:r>
            <a:r>
              <a:rPr dirty="0" sz="1050" spc="-2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Something</a:t>
            </a:r>
            <a:r>
              <a:rPr dirty="0" sz="1050" spc="-4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that</a:t>
            </a:r>
            <a:r>
              <a:rPr dirty="0" sz="1050" spc="-1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Guarantees</a:t>
            </a:r>
            <a:r>
              <a:rPr dirty="0" sz="1050" spc="-5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spc="-60" b="1">
                <a:solidFill>
                  <a:srgbClr val="161203"/>
                </a:solidFill>
                <a:latin typeface="Tahoma"/>
                <a:cs typeface="Tahoma"/>
              </a:rPr>
              <a:t>a </a:t>
            </a: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Certain</a:t>
            </a:r>
            <a:r>
              <a:rPr dirty="0" sz="1050" spc="-3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Amount</a:t>
            </a:r>
            <a:r>
              <a:rPr dirty="0" sz="1050" spc="-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of</a:t>
            </a:r>
            <a:r>
              <a:rPr dirty="0" sz="1050" spc="-2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Regular</a:t>
            </a:r>
            <a:r>
              <a:rPr dirty="0" sz="1050" spc="-3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Income</a:t>
            </a:r>
            <a:r>
              <a:rPr dirty="0" sz="1050" spc="-2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for</a:t>
            </a:r>
            <a:r>
              <a:rPr dirty="0" sz="1050" spc="-2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the</a:t>
            </a:r>
            <a:r>
              <a:rPr dirty="0" sz="1050" spc="-1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Rest</a:t>
            </a:r>
            <a:r>
              <a:rPr dirty="0" sz="1050" spc="-1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spc="-25" b="1">
                <a:solidFill>
                  <a:srgbClr val="161203"/>
                </a:solidFill>
                <a:latin typeface="Tahoma"/>
                <a:cs typeface="Tahoma"/>
              </a:rPr>
              <a:t>of </a:t>
            </a:r>
            <a:r>
              <a:rPr dirty="0" sz="1050" b="1">
                <a:solidFill>
                  <a:srgbClr val="161203"/>
                </a:solidFill>
                <a:latin typeface="Tahoma"/>
                <a:cs typeface="Tahoma"/>
              </a:rPr>
              <a:t>Their</a:t>
            </a:r>
            <a:r>
              <a:rPr dirty="0" sz="1050" spc="-2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spc="-20" b="1">
                <a:solidFill>
                  <a:srgbClr val="161203"/>
                </a:solidFill>
                <a:latin typeface="Tahoma"/>
                <a:cs typeface="Tahoma"/>
              </a:rPr>
              <a:t>Life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09371" y="2187066"/>
            <a:ext cx="8928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 b="1">
                <a:solidFill>
                  <a:srgbClr val="00668D"/>
                </a:solidFill>
                <a:latin typeface="Tahoma"/>
                <a:cs typeface="Tahoma"/>
              </a:rPr>
              <a:t>CONSUMERS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0" y="2125979"/>
            <a:ext cx="3596640" cy="3293745"/>
            <a:chOff x="0" y="2125979"/>
            <a:chExt cx="3596640" cy="3293745"/>
          </a:xfrm>
        </p:grpSpPr>
        <p:sp>
          <p:nvSpPr>
            <p:cNvPr id="47" name="object 47" descr=""/>
            <p:cNvSpPr/>
            <p:nvPr/>
          </p:nvSpPr>
          <p:spPr>
            <a:xfrm>
              <a:off x="365759" y="2138171"/>
              <a:ext cx="291465" cy="291465"/>
            </a:xfrm>
            <a:custGeom>
              <a:avLst/>
              <a:gdLst/>
              <a:ahLst/>
              <a:cxnLst/>
              <a:rect l="l" t="t" r="r" b="b"/>
              <a:pathLst>
                <a:path w="291465" h="291464">
                  <a:moveTo>
                    <a:pt x="145453" y="0"/>
                  </a:moveTo>
                  <a:lnTo>
                    <a:pt x="81483" y="14731"/>
                  </a:lnTo>
                  <a:lnTo>
                    <a:pt x="31953" y="54483"/>
                  </a:lnTo>
                  <a:lnTo>
                    <a:pt x="3835" y="112141"/>
                  </a:lnTo>
                  <a:lnTo>
                    <a:pt x="0" y="145415"/>
                  </a:lnTo>
                  <a:lnTo>
                    <a:pt x="3835" y="178816"/>
                  </a:lnTo>
                  <a:lnTo>
                    <a:pt x="31953" y="236474"/>
                  </a:lnTo>
                  <a:lnTo>
                    <a:pt x="81483" y="276098"/>
                  </a:lnTo>
                  <a:lnTo>
                    <a:pt x="145453" y="290957"/>
                  </a:lnTo>
                  <a:lnTo>
                    <a:pt x="178803" y="287020"/>
                  </a:lnTo>
                  <a:lnTo>
                    <a:pt x="236435" y="258953"/>
                  </a:lnTo>
                  <a:lnTo>
                    <a:pt x="276123" y="209422"/>
                  </a:lnTo>
                  <a:lnTo>
                    <a:pt x="290906" y="145415"/>
                  </a:lnTo>
                  <a:lnTo>
                    <a:pt x="287070" y="112141"/>
                  </a:lnTo>
                  <a:lnTo>
                    <a:pt x="258953" y="54483"/>
                  </a:lnTo>
                  <a:lnTo>
                    <a:pt x="209422" y="14731"/>
                  </a:lnTo>
                  <a:lnTo>
                    <a:pt x="145453" y="0"/>
                  </a:lnTo>
                  <a:close/>
                </a:path>
              </a:pathLst>
            </a:custGeom>
            <a:solidFill>
              <a:srgbClr val="0066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66522" y="2138933"/>
              <a:ext cx="290830" cy="290830"/>
            </a:xfrm>
            <a:custGeom>
              <a:avLst/>
              <a:gdLst/>
              <a:ahLst/>
              <a:cxnLst/>
              <a:rect l="l" t="t" r="r" b="b"/>
              <a:pathLst>
                <a:path w="290830" h="290830">
                  <a:moveTo>
                    <a:pt x="0" y="145414"/>
                  </a:moveTo>
                  <a:lnTo>
                    <a:pt x="14770" y="81406"/>
                  </a:lnTo>
                  <a:lnTo>
                    <a:pt x="54457" y="31876"/>
                  </a:lnTo>
                  <a:lnTo>
                    <a:pt x="112052" y="3809"/>
                  </a:lnTo>
                  <a:lnTo>
                    <a:pt x="145376" y="0"/>
                  </a:lnTo>
                  <a:lnTo>
                    <a:pt x="178714" y="3809"/>
                  </a:lnTo>
                  <a:lnTo>
                    <a:pt x="236308" y="31876"/>
                  </a:lnTo>
                  <a:lnTo>
                    <a:pt x="275983" y="81406"/>
                  </a:lnTo>
                  <a:lnTo>
                    <a:pt x="290766" y="145414"/>
                  </a:lnTo>
                  <a:lnTo>
                    <a:pt x="286931" y="178688"/>
                  </a:lnTo>
                  <a:lnTo>
                    <a:pt x="258826" y="236346"/>
                  </a:lnTo>
                  <a:lnTo>
                    <a:pt x="209321" y="275970"/>
                  </a:lnTo>
                  <a:lnTo>
                    <a:pt x="145376" y="290702"/>
                  </a:lnTo>
                  <a:lnTo>
                    <a:pt x="112052" y="286892"/>
                  </a:lnTo>
                  <a:lnTo>
                    <a:pt x="54457" y="258825"/>
                  </a:lnTo>
                  <a:lnTo>
                    <a:pt x="14770" y="209295"/>
                  </a:lnTo>
                  <a:lnTo>
                    <a:pt x="0" y="145414"/>
                  </a:lnTo>
                  <a:close/>
                </a:path>
              </a:pathLst>
            </a:custGeom>
            <a:ln w="25908">
              <a:solidFill>
                <a:srgbClr val="00668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59" y="2176271"/>
              <a:ext cx="214883" cy="214884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493776" y="2240279"/>
              <a:ext cx="36830" cy="36195"/>
            </a:xfrm>
            <a:custGeom>
              <a:avLst/>
              <a:gdLst/>
              <a:ahLst/>
              <a:cxnLst/>
              <a:rect l="l" t="t" r="r" b="b"/>
              <a:pathLst>
                <a:path w="36829" h="36194">
                  <a:moveTo>
                    <a:pt x="18110" y="0"/>
                  </a:moveTo>
                  <a:lnTo>
                    <a:pt x="11061" y="1397"/>
                  </a:lnTo>
                  <a:lnTo>
                    <a:pt x="5308" y="5334"/>
                  </a:lnTo>
                  <a:lnTo>
                    <a:pt x="1422" y="11049"/>
                  </a:lnTo>
                  <a:lnTo>
                    <a:pt x="0" y="18161"/>
                  </a:lnTo>
                  <a:lnTo>
                    <a:pt x="1422" y="25146"/>
                  </a:lnTo>
                  <a:lnTo>
                    <a:pt x="5308" y="30861"/>
                  </a:lnTo>
                  <a:lnTo>
                    <a:pt x="11061" y="34798"/>
                  </a:lnTo>
                  <a:lnTo>
                    <a:pt x="18110" y="36195"/>
                  </a:lnTo>
                  <a:lnTo>
                    <a:pt x="25158" y="34798"/>
                  </a:lnTo>
                  <a:lnTo>
                    <a:pt x="30924" y="30861"/>
                  </a:lnTo>
                  <a:lnTo>
                    <a:pt x="34810" y="25146"/>
                  </a:lnTo>
                  <a:lnTo>
                    <a:pt x="36233" y="18161"/>
                  </a:lnTo>
                  <a:lnTo>
                    <a:pt x="34810" y="11049"/>
                  </a:lnTo>
                  <a:lnTo>
                    <a:pt x="30924" y="5334"/>
                  </a:lnTo>
                  <a:lnTo>
                    <a:pt x="25158" y="1397"/>
                  </a:lnTo>
                  <a:lnTo>
                    <a:pt x="18110" y="0"/>
                  </a:lnTo>
                  <a:close/>
                </a:path>
              </a:pathLst>
            </a:custGeom>
            <a:solidFill>
              <a:srgbClr val="0066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397251"/>
              <a:ext cx="3596640" cy="3022092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4288028" y="4838445"/>
            <a:ext cx="907415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750" b="1">
                <a:solidFill>
                  <a:srgbClr val="161203"/>
                </a:solidFill>
                <a:latin typeface="Tahoma"/>
                <a:cs typeface="Tahoma"/>
              </a:rPr>
              <a:t>Trend</a:t>
            </a:r>
            <a:r>
              <a:rPr dirty="0" sz="750" spc="-1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 b="1">
                <a:solidFill>
                  <a:srgbClr val="161203"/>
                </a:solidFill>
                <a:latin typeface="Tahoma"/>
                <a:cs typeface="Tahoma"/>
              </a:rPr>
              <a:t>–</a:t>
            </a:r>
            <a:r>
              <a:rPr dirty="0" sz="750" spc="-1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 spc="-10" b="1">
                <a:solidFill>
                  <a:srgbClr val="161203"/>
                </a:solidFill>
                <a:latin typeface="Tahoma"/>
                <a:cs typeface="Tahoma"/>
              </a:rPr>
              <a:t>Extremely Interested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750">
                <a:solidFill>
                  <a:srgbClr val="161203"/>
                </a:solidFill>
                <a:latin typeface="Tahoma"/>
                <a:cs typeface="Tahoma"/>
              </a:rPr>
              <a:t>2021:</a:t>
            </a:r>
            <a:r>
              <a:rPr dirty="0" sz="750" spc="-1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 spc="-25">
                <a:solidFill>
                  <a:srgbClr val="161203"/>
                </a:solidFill>
                <a:latin typeface="Tahoma"/>
                <a:cs typeface="Tahoma"/>
              </a:rPr>
              <a:t>59%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750">
                <a:solidFill>
                  <a:srgbClr val="161203"/>
                </a:solidFill>
                <a:latin typeface="Tahoma"/>
                <a:cs typeface="Tahoma"/>
              </a:rPr>
              <a:t>2022:</a:t>
            </a:r>
            <a:r>
              <a:rPr dirty="0" sz="750" spc="-1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 spc="-25">
                <a:solidFill>
                  <a:srgbClr val="161203"/>
                </a:solidFill>
                <a:latin typeface="Tahoma"/>
                <a:cs typeface="Tahoma"/>
              </a:rPr>
              <a:t>54%</a:t>
            </a:r>
            <a:endParaRPr sz="750">
              <a:latin typeface="Tahoma"/>
              <a:cs typeface="Tahoma"/>
            </a:endParaRPr>
          </a:p>
        </p:txBody>
      </p:sp>
      <p:sp>
        <p:nvSpPr>
          <p:cNvPr id="63" name="object 6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34</a:t>
            </a:r>
          </a:p>
        </p:txBody>
      </p:sp>
      <p:sp>
        <p:nvSpPr>
          <p:cNvPr id="53" name="object 53" descr=""/>
          <p:cNvSpPr txBox="1"/>
          <p:nvPr/>
        </p:nvSpPr>
        <p:spPr>
          <a:xfrm>
            <a:off x="7157084" y="4838445"/>
            <a:ext cx="907415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750" b="1">
                <a:solidFill>
                  <a:srgbClr val="161203"/>
                </a:solidFill>
                <a:latin typeface="Tahoma"/>
                <a:cs typeface="Tahoma"/>
              </a:rPr>
              <a:t>Trend</a:t>
            </a:r>
            <a:r>
              <a:rPr dirty="0" sz="750" spc="-1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 b="1">
                <a:solidFill>
                  <a:srgbClr val="161203"/>
                </a:solidFill>
                <a:latin typeface="Tahoma"/>
                <a:cs typeface="Tahoma"/>
              </a:rPr>
              <a:t>–</a:t>
            </a:r>
            <a:r>
              <a:rPr dirty="0" sz="750" spc="-1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 spc="-10" b="1">
                <a:solidFill>
                  <a:srgbClr val="161203"/>
                </a:solidFill>
                <a:latin typeface="Tahoma"/>
                <a:cs typeface="Tahoma"/>
              </a:rPr>
              <a:t>Extremely Interested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750">
                <a:solidFill>
                  <a:srgbClr val="161203"/>
                </a:solidFill>
                <a:latin typeface="Tahoma"/>
                <a:cs typeface="Tahoma"/>
              </a:rPr>
              <a:t>2021:</a:t>
            </a:r>
            <a:r>
              <a:rPr dirty="0" sz="750" spc="-1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 spc="-25">
                <a:solidFill>
                  <a:srgbClr val="161203"/>
                </a:solidFill>
                <a:latin typeface="Tahoma"/>
                <a:cs typeface="Tahoma"/>
              </a:rPr>
              <a:t>49%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750">
                <a:solidFill>
                  <a:srgbClr val="161203"/>
                </a:solidFill>
                <a:latin typeface="Tahoma"/>
                <a:cs typeface="Tahoma"/>
              </a:rPr>
              <a:t>2022:</a:t>
            </a:r>
            <a:r>
              <a:rPr dirty="0" sz="750" spc="-1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 spc="-25">
                <a:solidFill>
                  <a:srgbClr val="161203"/>
                </a:solidFill>
                <a:latin typeface="Tahoma"/>
                <a:cs typeface="Tahoma"/>
              </a:rPr>
              <a:t>47%</a:t>
            </a:r>
            <a:endParaRPr sz="750">
              <a:latin typeface="Tahoma"/>
              <a:cs typeface="Tahoma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3942969" y="2724150"/>
            <a:ext cx="17081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61203"/>
                </a:solidFill>
                <a:latin typeface="Tahoma"/>
                <a:cs typeface="Tahoma"/>
              </a:rPr>
              <a:t>Owning</a:t>
            </a:r>
            <a:r>
              <a:rPr dirty="0" sz="900" spc="-5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900" b="1">
                <a:solidFill>
                  <a:srgbClr val="161203"/>
                </a:solidFill>
                <a:latin typeface="Tahoma"/>
                <a:cs typeface="Tahoma"/>
              </a:rPr>
              <a:t>a</a:t>
            </a:r>
            <a:r>
              <a:rPr dirty="0" sz="900" spc="-1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900" b="1">
                <a:solidFill>
                  <a:srgbClr val="161203"/>
                </a:solidFill>
                <a:latin typeface="Tahoma"/>
                <a:cs typeface="Tahoma"/>
              </a:rPr>
              <a:t>“Financial</a:t>
            </a:r>
            <a:r>
              <a:rPr dirty="0" sz="900" spc="-3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900" spc="-10" b="1">
                <a:solidFill>
                  <a:srgbClr val="161203"/>
                </a:solidFill>
                <a:latin typeface="Tahoma"/>
                <a:cs typeface="Tahoma"/>
              </a:rPr>
              <a:t>Product”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246245" y="3088639"/>
            <a:ext cx="21336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 b="1">
                <a:solidFill>
                  <a:srgbClr val="161203"/>
                </a:solidFill>
                <a:latin typeface="Tahoma"/>
                <a:cs typeface="Tahoma"/>
              </a:rPr>
              <a:t>4%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464177" y="3000247"/>
            <a:ext cx="306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Tahoma"/>
                <a:cs typeface="Tahoma"/>
              </a:rPr>
              <a:t>7%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7030973" y="2704338"/>
            <a:ext cx="1136015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b="1">
                <a:solidFill>
                  <a:srgbClr val="161203"/>
                </a:solidFill>
                <a:latin typeface="Tahoma"/>
                <a:cs typeface="Tahoma"/>
              </a:rPr>
              <a:t>Owning</a:t>
            </a:r>
            <a:r>
              <a:rPr dirty="0" sz="800" spc="4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800" b="1">
                <a:solidFill>
                  <a:srgbClr val="161203"/>
                </a:solidFill>
                <a:latin typeface="Tahoma"/>
                <a:cs typeface="Tahoma"/>
              </a:rPr>
              <a:t>an</a:t>
            </a:r>
            <a:r>
              <a:rPr dirty="0" sz="800" spc="6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800" spc="-10" b="1">
                <a:solidFill>
                  <a:srgbClr val="161203"/>
                </a:solidFill>
                <a:latin typeface="Tahoma"/>
                <a:cs typeface="Tahoma"/>
              </a:rPr>
              <a:t>“Annuity”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7477759" y="2995422"/>
            <a:ext cx="21018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solidFill>
                  <a:srgbClr val="FFFFFF"/>
                </a:solidFill>
                <a:latin typeface="Tahoma"/>
                <a:cs typeface="Tahoma"/>
              </a:rPr>
              <a:t>7%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7093457" y="3165805"/>
            <a:ext cx="28638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25" b="1">
                <a:solidFill>
                  <a:srgbClr val="161203"/>
                </a:solidFill>
                <a:latin typeface="Tahoma"/>
                <a:cs typeface="Tahoma"/>
              </a:rPr>
              <a:t>11%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318617" y="2786761"/>
            <a:ext cx="1885950" cy="166878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dirty="0" sz="1500" b="1">
                <a:solidFill>
                  <a:srgbClr val="221F1A"/>
                </a:solidFill>
                <a:latin typeface="Tahoma"/>
                <a:cs typeface="Tahoma"/>
              </a:rPr>
              <a:t>Retirement</a:t>
            </a:r>
            <a:r>
              <a:rPr dirty="0" sz="1500" spc="-45" b="1">
                <a:solidFill>
                  <a:srgbClr val="221F1A"/>
                </a:solidFill>
                <a:latin typeface="Tahoma"/>
                <a:cs typeface="Tahoma"/>
              </a:rPr>
              <a:t> </a:t>
            </a:r>
            <a:r>
              <a:rPr dirty="0" sz="1500" spc="-10" b="1">
                <a:solidFill>
                  <a:srgbClr val="221F1A"/>
                </a:solidFill>
                <a:latin typeface="Tahoma"/>
                <a:cs typeface="Tahoma"/>
              </a:rPr>
              <a:t>Income</a:t>
            </a:r>
            <a:endParaRPr sz="1500">
              <a:latin typeface="Tahoma"/>
              <a:cs typeface="Tahoma"/>
            </a:endParaRPr>
          </a:p>
          <a:p>
            <a:pPr algn="ctr" marL="15240">
              <a:lnSpc>
                <a:spcPts val="3495"/>
              </a:lnSpc>
              <a:spcBef>
                <a:spcPts val="994"/>
              </a:spcBef>
            </a:pPr>
            <a:r>
              <a:rPr dirty="0" sz="3000" b="1">
                <a:solidFill>
                  <a:srgbClr val="00668D"/>
                </a:solidFill>
                <a:latin typeface="Tahoma"/>
                <a:cs typeface="Tahoma"/>
              </a:rPr>
              <a:t>97%</a:t>
            </a:r>
            <a:r>
              <a:rPr dirty="0" sz="3000" spc="-30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161203"/>
                </a:solidFill>
                <a:latin typeface="Tahoma"/>
                <a:cs typeface="Tahoma"/>
              </a:rPr>
              <a:t>(3-7</a:t>
            </a:r>
            <a:r>
              <a:rPr dirty="0" sz="800" spc="-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161203"/>
                </a:solidFill>
                <a:latin typeface="Tahoma"/>
                <a:cs typeface="Tahoma"/>
              </a:rPr>
              <a:t>rating)</a:t>
            </a:r>
            <a:endParaRPr sz="800">
              <a:latin typeface="Tahoma"/>
              <a:cs typeface="Tahoma"/>
            </a:endParaRPr>
          </a:p>
          <a:p>
            <a:pPr algn="ctr" marL="12700">
              <a:lnSpc>
                <a:spcPts val="1505"/>
              </a:lnSpc>
            </a:pPr>
            <a:r>
              <a:rPr dirty="0" sz="1350" b="1">
                <a:solidFill>
                  <a:srgbClr val="00668D"/>
                </a:solidFill>
                <a:latin typeface="Tahoma"/>
                <a:cs typeface="Tahoma"/>
              </a:rPr>
              <a:t>of</a:t>
            </a:r>
            <a:r>
              <a:rPr dirty="0" sz="1350" spc="-5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350" spc="-10" b="1">
                <a:solidFill>
                  <a:srgbClr val="00668D"/>
                </a:solidFill>
                <a:latin typeface="Tahoma"/>
                <a:cs typeface="Tahoma"/>
              </a:rPr>
              <a:t>Consumers</a:t>
            </a:r>
            <a:endParaRPr sz="1350">
              <a:latin typeface="Tahoma"/>
              <a:cs typeface="Tahoma"/>
            </a:endParaRPr>
          </a:p>
          <a:p>
            <a:pPr algn="ctr" marL="66040" marR="40640" indent="635">
              <a:lnSpc>
                <a:spcPct val="89900"/>
              </a:lnSpc>
              <a:spcBef>
                <a:spcPts val="120"/>
              </a:spcBef>
            </a:pP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find</a:t>
            </a:r>
            <a:r>
              <a:rPr dirty="0" sz="1050" spc="-2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having</a:t>
            </a:r>
            <a:r>
              <a:rPr dirty="0" sz="1050" spc="-2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spc="-10">
                <a:solidFill>
                  <a:srgbClr val="161203"/>
                </a:solidFill>
                <a:latin typeface="Tahoma"/>
                <a:cs typeface="Tahoma"/>
              </a:rPr>
              <a:t>Guaranteed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Lifetime</a:t>
            </a:r>
            <a:r>
              <a:rPr dirty="0" sz="1050" spc="-4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Income</a:t>
            </a:r>
            <a:r>
              <a:rPr dirty="0" sz="1050" spc="-4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in</a:t>
            </a:r>
            <a:r>
              <a:rPr dirty="0" sz="1050" spc="-3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Addition</a:t>
            </a:r>
            <a:r>
              <a:rPr dirty="0" sz="1050" spc="-5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spc="-25">
                <a:solidFill>
                  <a:srgbClr val="161203"/>
                </a:solidFill>
                <a:latin typeface="Tahoma"/>
                <a:cs typeface="Tahoma"/>
              </a:rPr>
              <a:t>to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Social</a:t>
            </a:r>
            <a:r>
              <a:rPr dirty="0" sz="1050" spc="-3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Security</a:t>
            </a:r>
            <a:r>
              <a:rPr dirty="0" sz="1050" spc="-4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in</a:t>
            </a:r>
            <a:r>
              <a:rPr dirty="0" sz="1050" spc="-2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spc="-10">
                <a:solidFill>
                  <a:srgbClr val="161203"/>
                </a:solidFill>
                <a:latin typeface="Tahoma"/>
                <a:cs typeface="Tahoma"/>
              </a:rPr>
              <a:t>Retirement Valuable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656031" y="4645533"/>
            <a:ext cx="1008380" cy="2660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5"/>
              </a:spcBef>
            </a:pPr>
            <a:r>
              <a:rPr dirty="0" sz="750">
                <a:solidFill>
                  <a:srgbClr val="161203"/>
                </a:solidFill>
                <a:latin typeface="Tahoma"/>
                <a:cs typeface="Tahoma"/>
              </a:rPr>
              <a:t>3%</a:t>
            </a:r>
            <a:r>
              <a:rPr dirty="0" sz="750" spc="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>
                <a:solidFill>
                  <a:srgbClr val="161203"/>
                </a:solidFill>
                <a:latin typeface="Tahoma"/>
                <a:cs typeface="Tahoma"/>
              </a:rPr>
              <a:t>-</a:t>
            </a:r>
            <a:r>
              <a:rPr dirty="0" sz="750" spc="-1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>
                <a:solidFill>
                  <a:srgbClr val="161203"/>
                </a:solidFill>
                <a:latin typeface="Tahoma"/>
                <a:cs typeface="Tahoma"/>
              </a:rPr>
              <a:t>Not Valuable</a:t>
            </a:r>
            <a:r>
              <a:rPr dirty="0" sz="750" spc="-2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 spc="-20">
                <a:solidFill>
                  <a:srgbClr val="161203"/>
                </a:solidFill>
                <a:latin typeface="Tahoma"/>
                <a:cs typeface="Tahoma"/>
              </a:rPr>
              <a:t>(1/2 </a:t>
            </a:r>
            <a:r>
              <a:rPr dirty="0" sz="750" spc="-10">
                <a:solidFill>
                  <a:srgbClr val="161203"/>
                </a:solidFill>
                <a:latin typeface="Tahoma"/>
                <a:cs typeface="Tahoma"/>
              </a:rPr>
              <a:t>rating</a:t>
            </a:r>
            <a:r>
              <a:rPr dirty="0" sz="800" spc="-10">
                <a:solidFill>
                  <a:srgbClr val="161203"/>
                </a:solidFill>
                <a:latin typeface="Tahoma"/>
                <a:cs typeface="Tahoma"/>
              </a:rPr>
              <a:t>)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2492501" y="4838445"/>
            <a:ext cx="722630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750" b="1">
                <a:solidFill>
                  <a:srgbClr val="161203"/>
                </a:solidFill>
                <a:latin typeface="Tahoma"/>
                <a:cs typeface="Tahoma"/>
              </a:rPr>
              <a:t>Trend</a:t>
            </a:r>
            <a:r>
              <a:rPr dirty="0" sz="750" spc="-1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 b="1">
                <a:solidFill>
                  <a:srgbClr val="161203"/>
                </a:solidFill>
                <a:latin typeface="Tahoma"/>
                <a:cs typeface="Tahoma"/>
              </a:rPr>
              <a:t>–</a:t>
            </a:r>
            <a:r>
              <a:rPr dirty="0" sz="750" spc="-1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 b="1">
                <a:solidFill>
                  <a:srgbClr val="161203"/>
                </a:solidFill>
                <a:latin typeface="Tahoma"/>
                <a:cs typeface="Tahoma"/>
              </a:rPr>
              <a:t>Find</a:t>
            </a:r>
            <a:r>
              <a:rPr dirty="0" sz="750" spc="-2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 spc="-25" b="1">
                <a:solidFill>
                  <a:srgbClr val="161203"/>
                </a:solidFill>
                <a:latin typeface="Tahoma"/>
                <a:cs typeface="Tahoma"/>
              </a:rPr>
              <a:t>it</a:t>
            </a:r>
            <a:r>
              <a:rPr dirty="0" sz="750" spc="-10" b="1">
                <a:solidFill>
                  <a:srgbClr val="161203"/>
                </a:solidFill>
                <a:latin typeface="Tahoma"/>
                <a:cs typeface="Tahoma"/>
              </a:rPr>
              <a:t> valuable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750">
                <a:solidFill>
                  <a:srgbClr val="161203"/>
                </a:solidFill>
                <a:latin typeface="Tahoma"/>
                <a:cs typeface="Tahoma"/>
              </a:rPr>
              <a:t>2021:</a:t>
            </a:r>
            <a:r>
              <a:rPr dirty="0" sz="750" spc="-1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 spc="-25">
                <a:solidFill>
                  <a:srgbClr val="161203"/>
                </a:solidFill>
                <a:latin typeface="Tahoma"/>
                <a:cs typeface="Tahoma"/>
              </a:rPr>
              <a:t>94%</a:t>
            </a:r>
            <a:endParaRPr sz="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750">
                <a:solidFill>
                  <a:srgbClr val="161203"/>
                </a:solidFill>
                <a:latin typeface="Tahoma"/>
                <a:cs typeface="Tahoma"/>
              </a:rPr>
              <a:t>2022:</a:t>
            </a:r>
            <a:r>
              <a:rPr dirty="0" sz="750" spc="-1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750" spc="-25">
                <a:solidFill>
                  <a:srgbClr val="161203"/>
                </a:solidFill>
                <a:latin typeface="Tahoma"/>
                <a:cs typeface="Tahoma"/>
              </a:rPr>
              <a:t>96%</a:t>
            </a:r>
            <a:endParaRPr sz="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549" rIns="0" bIns="0" rtlCol="0" vert="horz">
            <a:spAutoFit/>
          </a:bodyPr>
          <a:lstStyle/>
          <a:p>
            <a:pPr marL="21590" marR="5080">
              <a:lnSpc>
                <a:spcPct val="116100"/>
              </a:lnSpc>
              <a:spcBef>
                <a:spcPts val="100"/>
              </a:spcBef>
            </a:pPr>
            <a:r>
              <a:rPr dirty="0" sz="1800"/>
              <a:t>One</a:t>
            </a:r>
            <a:r>
              <a:rPr dirty="0" sz="1800" spc="-45"/>
              <a:t> </a:t>
            </a:r>
            <a:r>
              <a:rPr dirty="0" sz="1800"/>
              <a:t>third</a:t>
            </a:r>
            <a:r>
              <a:rPr dirty="0" sz="1800" spc="-40"/>
              <a:t> </a:t>
            </a:r>
            <a:r>
              <a:rPr dirty="0" sz="1800"/>
              <a:t>of</a:t>
            </a:r>
            <a:r>
              <a:rPr dirty="0" sz="1800" spc="-20"/>
              <a:t> </a:t>
            </a:r>
            <a:r>
              <a:rPr dirty="0" sz="1800"/>
              <a:t>consumers</a:t>
            </a:r>
            <a:r>
              <a:rPr dirty="0" sz="1800" spc="-40"/>
              <a:t> </a:t>
            </a:r>
            <a:r>
              <a:rPr dirty="0" sz="1800"/>
              <a:t>made</a:t>
            </a:r>
            <a:r>
              <a:rPr dirty="0" sz="1800" spc="-20"/>
              <a:t> </a:t>
            </a:r>
            <a:r>
              <a:rPr dirty="0" sz="1800"/>
              <a:t>investment</a:t>
            </a:r>
            <a:r>
              <a:rPr dirty="0" sz="1800" spc="10"/>
              <a:t> </a:t>
            </a:r>
            <a:r>
              <a:rPr dirty="0" sz="1800"/>
              <a:t>changes</a:t>
            </a:r>
            <a:r>
              <a:rPr dirty="0" sz="1800" spc="-35"/>
              <a:t> </a:t>
            </a:r>
            <a:r>
              <a:rPr dirty="0" sz="1800"/>
              <a:t>in</a:t>
            </a:r>
            <a:r>
              <a:rPr dirty="0" sz="1800" spc="-30"/>
              <a:t> </a:t>
            </a:r>
            <a:r>
              <a:rPr dirty="0" sz="1800"/>
              <a:t>2022;</a:t>
            </a:r>
            <a:r>
              <a:rPr dirty="0" sz="1800" spc="-25"/>
              <a:t> </a:t>
            </a:r>
            <a:r>
              <a:rPr dirty="0" sz="1800"/>
              <a:t>over</a:t>
            </a:r>
            <a:r>
              <a:rPr dirty="0" sz="1800" spc="-5"/>
              <a:t> </a:t>
            </a:r>
            <a:r>
              <a:rPr dirty="0" sz="1800"/>
              <a:t>9</a:t>
            </a:r>
            <a:r>
              <a:rPr dirty="0" sz="1800" spc="-25"/>
              <a:t> </a:t>
            </a:r>
            <a:r>
              <a:rPr dirty="0" sz="1800"/>
              <a:t>in</a:t>
            </a:r>
            <a:r>
              <a:rPr dirty="0" sz="1800" spc="-35"/>
              <a:t> </a:t>
            </a:r>
            <a:r>
              <a:rPr dirty="0" sz="1800"/>
              <a:t>10</a:t>
            </a:r>
            <a:r>
              <a:rPr dirty="0" sz="1800" spc="-40"/>
              <a:t> </a:t>
            </a:r>
            <a:r>
              <a:rPr dirty="0" sz="1800" spc="-25"/>
              <a:t>who </a:t>
            </a:r>
            <a:r>
              <a:rPr dirty="0" sz="1800"/>
              <a:t>protected</a:t>
            </a:r>
            <a:r>
              <a:rPr dirty="0" sz="1800" spc="-20"/>
              <a:t> </a:t>
            </a:r>
            <a:r>
              <a:rPr dirty="0" sz="1800"/>
              <a:t>their</a:t>
            </a:r>
            <a:r>
              <a:rPr dirty="0" sz="1800" spc="-20"/>
              <a:t> </a:t>
            </a:r>
            <a:r>
              <a:rPr dirty="0" sz="1800"/>
              <a:t>portfolio</a:t>
            </a:r>
            <a:r>
              <a:rPr dirty="0" sz="1800" spc="-40"/>
              <a:t> </a:t>
            </a:r>
            <a:r>
              <a:rPr dirty="0" sz="1800"/>
              <a:t>with</a:t>
            </a:r>
            <a:r>
              <a:rPr dirty="0" sz="1800" spc="-60"/>
              <a:t> </a:t>
            </a:r>
            <a:r>
              <a:rPr dirty="0" sz="1800"/>
              <a:t>an</a:t>
            </a:r>
            <a:r>
              <a:rPr dirty="0" sz="1800" spc="-20"/>
              <a:t> </a:t>
            </a:r>
            <a:r>
              <a:rPr dirty="0" sz="1800"/>
              <a:t>annuity</a:t>
            </a:r>
            <a:r>
              <a:rPr dirty="0" sz="1800" spc="-40"/>
              <a:t> </a:t>
            </a:r>
            <a:r>
              <a:rPr dirty="0" sz="1800"/>
              <a:t>in</a:t>
            </a:r>
            <a:r>
              <a:rPr dirty="0" sz="1800" spc="-20"/>
              <a:t> </a:t>
            </a:r>
            <a:r>
              <a:rPr dirty="0" sz="1800"/>
              <a:t>2022</a:t>
            </a:r>
            <a:r>
              <a:rPr dirty="0" sz="1800" spc="-15"/>
              <a:t> </a:t>
            </a:r>
            <a:r>
              <a:rPr dirty="0" sz="1800"/>
              <a:t>are</a:t>
            </a:r>
            <a:r>
              <a:rPr dirty="0" sz="1800" spc="-15"/>
              <a:t> </a:t>
            </a:r>
            <a:r>
              <a:rPr dirty="0" sz="1800" spc="-10"/>
              <a:t>satisfied</a:t>
            </a:r>
            <a:endParaRPr sz="1800"/>
          </a:p>
        </p:txBody>
      </p:sp>
      <p:sp>
        <p:nvSpPr>
          <p:cNvPr id="3" name="object 3" descr=""/>
          <p:cNvSpPr txBox="1"/>
          <p:nvPr/>
        </p:nvSpPr>
        <p:spPr>
          <a:xfrm>
            <a:off x="354888" y="2632075"/>
            <a:ext cx="3692525" cy="5969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1">
                <a:solidFill>
                  <a:srgbClr val="00668D"/>
                </a:solidFill>
                <a:latin typeface="Tahoma"/>
                <a:cs typeface="Tahoma"/>
              </a:rPr>
              <a:t>32%</a:t>
            </a:r>
            <a:r>
              <a:rPr dirty="0" sz="1500" spc="-55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500" b="1">
                <a:solidFill>
                  <a:srgbClr val="161203"/>
                </a:solidFill>
                <a:latin typeface="Tahoma"/>
                <a:cs typeface="Tahoma"/>
              </a:rPr>
              <a:t>Made</a:t>
            </a:r>
            <a:r>
              <a:rPr dirty="0" sz="1500" spc="-5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500" b="1">
                <a:solidFill>
                  <a:srgbClr val="161203"/>
                </a:solidFill>
                <a:latin typeface="Tahoma"/>
                <a:cs typeface="Tahoma"/>
              </a:rPr>
              <a:t>Changes</a:t>
            </a:r>
            <a:r>
              <a:rPr dirty="0" sz="1500" spc="-2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500" b="1">
                <a:solidFill>
                  <a:srgbClr val="161203"/>
                </a:solidFill>
                <a:latin typeface="Tahoma"/>
                <a:cs typeface="Tahoma"/>
              </a:rPr>
              <a:t>to</a:t>
            </a:r>
            <a:r>
              <a:rPr dirty="0" sz="1500" spc="-4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500" b="1">
                <a:solidFill>
                  <a:srgbClr val="161203"/>
                </a:solidFill>
                <a:latin typeface="Tahoma"/>
                <a:cs typeface="Tahoma"/>
              </a:rPr>
              <a:t>Investments</a:t>
            </a:r>
            <a:r>
              <a:rPr dirty="0" sz="1500" spc="-1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500" spc="-25" b="1">
                <a:solidFill>
                  <a:srgbClr val="161203"/>
                </a:solidFill>
                <a:latin typeface="Tahoma"/>
                <a:cs typeface="Tahoma"/>
              </a:rPr>
              <a:t>in </a:t>
            </a:r>
            <a:r>
              <a:rPr dirty="0" sz="1500" spc="-20" b="1">
                <a:solidFill>
                  <a:srgbClr val="161203"/>
                </a:solidFill>
                <a:latin typeface="Tahoma"/>
                <a:cs typeface="Tahoma"/>
              </a:rPr>
              <a:t>2022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ts val="960"/>
              </a:lnSpc>
            </a:pPr>
            <a:r>
              <a:rPr dirty="0" sz="900">
                <a:latin typeface="Tahoma"/>
                <a:cs typeface="Tahoma"/>
              </a:rPr>
              <a:t>Multiple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responses</a:t>
            </a:r>
            <a:r>
              <a:rPr dirty="0" sz="900" spc="-2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accepted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756721" y="3484181"/>
          <a:ext cx="4164329" cy="1651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2760"/>
                <a:gridCol w="713739"/>
                <a:gridCol w="331470"/>
              </a:tblGrid>
              <a:tr h="22796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TypeofChange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L w="9525">
                      <a:solidFill>
                        <a:srgbClr val="B4B0BB"/>
                      </a:solidFill>
                      <a:prstDash val="solid"/>
                    </a:lnL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  <a:solidFill>
                      <a:srgbClr val="0066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%Satisfied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  <a:solidFill>
                      <a:srgbClr val="004D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5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R w="9525">
                      <a:solidFill>
                        <a:srgbClr val="B4B0BB"/>
                      </a:solidFill>
                      <a:prstDash val="solid"/>
                    </a:lnR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  <a:solidFill>
                      <a:srgbClr val="004D6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NET</a:t>
                      </a:r>
                      <a:r>
                        <a:rPr dirty="0" sz="1100" spc="-2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Made</a:t>
                      </a:r>
                      <a:r>
                        <a:rPr dirty="0" sz="1100" spc="-2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any</a:t>
                      </a:r>
                      <a:r>
                        <a:rPr dirty="0" sz="1100" spc="-1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investment</a:t>
                      </a:r>
                      <a:r>
                        <a:rPr dirty="0" sz="1100" spc="-3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change</a:t>
                      </a:r>
                      <a:r>
                        <a:rPr dirty="0" sz="1100" spc="-1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dirty="0" sz="1100" spc="-2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2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2022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L w="9525">
                      <a:solidFill>
                        <a:srgbClr val="B4B0BB"/>
                      </a:solidFill>
                      <a:prstDash val="solid"/>
                    </a:lnL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2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83%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2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790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R w="9525">
                      <a:solidFill>
                        <a:srgbClr val="B4B0BB"/>
                      </a:solidFill>
                      <a:prstDash val="solid"/>
                    </a:lnR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>
                          <a:latin typeface="Tahoma"/>
                          <a:cs typeface="Tahoma"/>
                        </a:rPr>
                        <a:t>Shifted</a:t>
                      </a:r>
                      <a:r>
                        <a:rPr dirty="0" sz="11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some</a:t>
                      </a:r>
                      <a:r>
                        <a:rPr dirty="0" sz="11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my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portfolio</a:t>
                      </a:r>
                      <a:r>
                        <a:rPr dirty="0" sz="11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to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20">
                          <a:latin typeface="Tahoma"/>
                          <a:cs typeface="Tahoma"/>
                        </a:rPr>
                        <a:t>more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ts val="1220"/>
                        </a:lnSpc>
                      </a:pPr>
                      <a:r>
                        <a:rPr dirty="0" sz="1100">
                          <a:latin typeface="Tahoma"/>
                          <a:cs typeface="Tahoma"/>
                        </a:rPr>
                        <a:t>conservative</a:t>
                      </a:r>
                      <a:r>
                        <a:rPr dirty="0" sz="11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investments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L w="9525">
                      <a:solidFill>
                        <a:srgbClr val="B4B0BB"/>
                      </a:solidFill>
                      <a:prstDash val="solid"/>
                    </a:lnL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2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86%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2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423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R w="9525">
                      <a:solidFill>
                        <a:srgbClr val="B4B0BB"/>
                      </a:solidFill>
                      <a:prstDash val="solid"/>
                    </a:lnR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>
                          <a:latin typeface="Tahoma"/>
                          <a:cs typeface="Tahoma"/>
                        </a:rPr>
                        <a:t>Sold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some</a:t>
                      </a:r>
                      <a:r>
                        <a:rPr dirty="0" sz="11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investments</a:t>
                      </a:r>
                      <a:r>
                        <a:rPr dirty="0" sz="11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to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avoid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losses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L w="9525">
                      <a:solidFill>
                        <a:srgbClr val="B4B0BB"/>
                      </a:solidFill>
                      <a:prstDash val="solid"/>
                    </a:lnL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2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79%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2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143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R w="9525">
                      <a:solidFill>
                        <a:srgbClr val="B4B0BB"/>
                      </a:solidFill>
                      <a:prstDash val="solid"/>
                    </a:lnR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L="92075" marR="26034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100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Protected</a:t>
                      </a:r>
                      <a:r>
                        <a:rPr dirty="0" sz="1100" spc="-55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part</a:t>
                      </a:r>
                      <a:r>
                        <a:rPr dirty="0" sz="1100" spc="-15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100" spc="-30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portfolio</a:t>
                      </a:r>
                      <a:r>
                        <a:rPr dirty="0" sz="1100" spc="-35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by</a:t>
                      </a:r>
                      <a:r>
                        <a:rPr dirty="0" sz="1100" spc="-10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investing</a:t>
                      </a:r>
                      <a:r>
                        <a:rPr dirty="0" sz="1100" spc="-40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in </a:t>
                      </a:r>
                      <a:r>
                        <a:rPr dirty="0" sz="1100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dirty="0" sz="1100" spc="-5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annuity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20955">
                    <a:lnL w="9525">
                      <a:solidFill>
                        <a:srgbClr val="B4B0BB"/>
                      </a:solidFill>
                      <a:prstDash val="solid"/>
                    </a:lnL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25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93%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2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104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R w="9525">
                      <a:solidFill>
                        <a:srgbClr val="B4B0BB"/>
                      </a:solidFill>
                      <a:prstDash val="solid"/>
                    </a:lnR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Other</a:t>
                      </a:r>
                      <a:r>
                        <a:rPr dirty="0" sz="1100" spc="-3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changes</a:t>
                      </a:r>
                      <a:r>
                        <a:rPr dirty="0" sz="1100" spc="-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dirty="0" sz="1100" spc="-2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my</a:t>
                      </a:r>
                      <a:r>
                        <a:rPr dirty="0" sz="1100" spc="-1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1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investments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L w="9525">
                      <a:solidFill>
                        <a:srgbClr val="B4B0BB"/>
                      </a:solidFill>
                      <a:prstDash val="solid"/>
                    </a:lnL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2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83%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2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250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3655">
                    <a:lnR w="9525">
                      <a:solidFill>
                        <a:srgbClr val="B4B0BB"/>
                      </a:solidFill>
                      <a:prstDash val="solid"/>
                    </a:lnR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788541" y="3218626"/>
          <a:ext cx="2419350" cy="1534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784"/>
                <a:gridCol w="1903729"/>
              </a:tblGrid>
              <a:tr h="480695">
                <a:tc>
                  <a:txBody>
                    <a:bodyPr/>
                    <a:lstStyle/>
                    <a:p>
                      <a:pPr algn="ctr" marR="53975">
                        <a:lnSpc>
                          <a:spcPts val="1195"/>
                        </a:lnSpc>
                      </a:pPr>
                      <a:r>
                        <a:rPr dirty="0" sz="1000" spc="-25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17%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195"/>
                        </a:lnSpc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Shifted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some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my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portfolio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to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more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conservative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investments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433070">
                <a:tc>
                  <a:txBody>
                    <a:bodyPr/>
                    <a:lstStyle/>
                    <a:p>
                      <a:pPr algn="ctr" marR="13462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000" spc="-25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6%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11176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Sold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some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investments to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avoid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losses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111760"/>
                </a:tc>
              </a:tr>
              <a:tr h="621030">
                <a:tc>
                  <a:txBody>
                    <a:bodyPr/>
                    <a:lstStyle/>
                    <a:p>
                      <a:pPr algn="ctr" marR="1346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00" spc="-25" b="1">
                          <a:solidFill>
                            <a:srgbClr val="00668D"/>
                          </a:solidFill>
                          <a:latin typeface="Tahoma"/>
                          <a:cs typeface="Tahoma"/>
                        </a:rPr>
                        <a:t>5%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marL="93345" marR="314325">
                        <a:lnSpc>
                          <a:spcPct val="133600"/>
                        </a:lnSpc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Protected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part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my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portfolio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by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investing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in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an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annuity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1814829" y="4713630"/>
            <a:ext cx="1890395" cy="897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52425">
              <a:lnSpc>
                <a:spcPct val="135200"/>
              </a:lnSpc>
              <a:spcBef>
                <a:spcPts val="100"/>
              </a:spcBef>
            </a:pPr>
            <a:r>
              <a:rPr dirty="0" sz="1000" b="1">
                <a:solidFill>
                  <a:srgbClr val="00668D"/>
                </a:solidFill>
                <a:latin typeface="Tahoma"/>
                <a:cs typeface="Tahoma"/>
              </a:rPr>
              <a:t>10%</a:t>
            </a:r>
            <a:r>
              <a:rPr dirty="0" sz="1000" spc="-40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Other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changes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in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my </a:t>
            </a:r>
            <a:r>
              <a:rPr dirty="0" sz="1000" spc="-10">
                <a:latin typeface="Tahoma"/>
                <a:cs typeface="Tahoma"/>
              </a:rPr>
              <a:t>investments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000">
                <a:solidFill>
                  <a:srgbClr val="161203"/>
                </a:solidFill>
                <a:latin typeface="Tahoma"/>
                <a:cs typeface="Tahoma"/>
              </a:rPr>
              <a:t>58%</a:t>
            </a:r>
            <a:r>
              <a:rPr dirty="0" sz="1000" spc="-1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161203"/>
                </a:solidFill>
                <a:latin typeface="Tahoma"/>
                <a:cs typeface="Tahoma"/>
              </a:rPr>
              <a:t>Made</a:t>
            </a:r>
            <a:r>
              <a:rPr dirty="0" sz="1000" spc="-3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161203"/>
                </a:solidFill>
                <a:latin typeface="Tahoma"/>
                <a:cs typeface="Tahoma"/>
              </a:rPr>
              <a:t>no</a:t>
            </a:r>
            <a:r>
              <a:rPr dirty="0" sz="1000" spc="-2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161203"/>
                </a:solidFill>
                <a:latin typeface="Tahoma"/>
                <a:cs typeface="Tahoma"/>
              </a:rPr>
              <a:t>changes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000">
                <a:solidFill>
                  <a:srgbClr val="161203"/>
                </a:solidFill>
                <a:latin typeface="Tahoma"/>
                <a:cs typeface="Tahoma"/>
              </a:rPr>
              <a:t>11%</a:t>
            </a:r>
            <a:r>
              <a:rPr dirty="0" sz="1000" spc="5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161203"/>
                </a:solidFill>
                <a:latin typeface="Tahoma"/>
                <a:cs typeface="Tahoma"/>
              </a:rPr>
              <a:t>Don’t</a:t>
            </a:r>
            <a:r>
              <a:rPr dirty="0" sz="1000" spc="-1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161203"/>
                </a:solidFill>
                <a:latin typeface="Tahoma"/>
                <a:cs typeface="Tahoma"/>
              </a:rPr>
              <a:t>have</a:t>
            </a:r>
            <a:r>
              <a:rPr dirty="0" sz="1000" spc="-2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161203"/>
                </a:solidFill>
                <a:latin typeface="Tahoma"/>
                <a:cs typeface="Tahoma"/>
              </a:rPr>
              <a:t>any</a:t>
            </a:r>
            <a:r>
              <a:rPr dirty="0" sz="1000" spc="-2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161203"/>
                </a:solidFill>
                <a:latin typeface="Tahoma"/>
                <a:cs typeface="Tahoma"/>
              </a:rPr>
              <a:t>investments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572000" y="2674620"/>
            <a:ext cx="0" cy="2191385"/>
          </a:xfrm>
          <a:custGeom>
            <a:avLst/>
            <a:gdLst/>
            <a:ahLst/>
            <a:cxnLst/>
            <a:rect l="l" t="t" r="r" b="b"/>
            <a:pathLst>
              <a:path w="0" h="2191385">
                <a:moveTo>
                  <a:pt x="0" y="0"/>
                </a:moveTo>
                <a:lnTo>
                  <a:pt x="0" y="2191258"/>
                </a:lnTo>
              </a:path>
            </a:pathLst>
          </a:custGeom>
          <a:ln w="12192">
            <a:solidFill>
              <a:srgbClr val="B8B5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757165" y="2687573"/>
            <a:ext cx="36861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668D"/>
                </a:solidFill>
                <a:latin typeface="Tahoma"/>
                <a:cs typeface="Tahoma"/>
              </a:rPr>
              <a:t>93%</a:t>
            </a:r>
            <a:r>
              <a:rPr dirty="0" sz="1200" spc="340" b="1">
                <a:solidFill>
                  <a:srgbClr val="00668D"/>
                </a:solidFill>
                <a:latin typeface="Tahoma"/>
                <a:cs typeface="Tahoma"/>
              </a:rPr>
              <a:t> 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of</a:t>
            </a:r>
            <a:r>
              <a:rPr dirty="0" sz="1200" spc="325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consumers</a:t>
            </a:r>
            <a:r>
              <a:rPr dirty="0" sz="1200" spc="340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who</a:t>
            </a:r>
            <a:r>
              <a:rPr dirty="0" sz="1200" spc="315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protected</a:t>
            </a:r>
            <a:r>
              <a:rPr dirty="0" sz="1200" spc="320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their</a:t>
            </a:r>
            <a:r>
              <a:rPr dirty="0" sz="1200" spc="335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68D"/>
                </a:solidFill>
                <a:latin typeface="Tahoma"/>
                <a:cs typeface="Tahoma"/>
              </a:rPr>
              <a:t>portfolio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with</a:t>
            </a:r>
            <a:r>
              <a:rPr dirty="0" sz="1200" spc="95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an</a:t>
            </a:r>
            <a:r>
              <a:rPr dirty="0" sz="1200" spc="95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annuity</a:t>
            </a:r>
            <a:r>
              <a:rPr dirty="0" sz="1200" spc="100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in</a:t>
            </a:r>
            <a:r>
              <a:rPr dirty="0" sz="1200" spc="95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2022</a:t>
            </a:r>
            <a:r>
              <a:rPr dirty="0" sz="1200" spc="100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are</a:t>
            </a:r>
            <a:r>
              <a:rPr dirty="0" sz="1200" spc="90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satisfied</a:t>
            </a:r>
            <a:r>
              <a:rPr dirty="0" sz="1200" spc="110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with</a:t>
            </a:r>
            <a:r>
              <a:rPr dirty="0" sz="1200" spc="110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their</a:t>
            </a:r>
            <a:r>
              <a:rPr dirty="0" sz="1200" spc="100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0668D"/>
                </a:solidFill>
                <a:latin typeface="Tahoma"/>
                <a:cs typeface="Tahoma"/>
              </a:rPr>
              <a:t>2022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investment</a:t>
            </a:r>
            <a:r>
              <a:rPr dirty="0" sz="1200" spc="-35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choices</a:t>
            </a:r>
            <a:r>
              <a:rPr dirty="0" sz="1200" spc="-45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and</a:t>
            </a:r>
            <a:r>
              <a:rPr dirty="0" sz="1200" spc="-50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44%</a:t>
            </a:r>
            <a:r>
              <a:rPr dirty="0" sz="1200" spc="-65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are</a:t>
            </a:r>
            <a:r>
              <a:rPr dirty="0" sz="1200" spc="-50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68D"/>
                </a:solidFill>
                <a:latin typeface="Tahoma"/>
                <a:cs typeface="Tahoma"/>
              </a:rPr>
              <a:t>extremely</a:t>
            </a:r>
            <a:r>
              <a:rPr dirty="0" sz="1200" spc="-35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68D"/>
                </a:solidFill>
                <a:latin typeface="Tahoma"/>
                <a:cs typeface="Tahoma"/>
              </a:rPr>
              <a:t>satisfied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339596" y="4113276"/>
            <a:ext cx="297180" cy="521334"/>
          </a:xfrm>
          <a:custGeom>
            <a:avLst/>
            <a:gdLst/>
            <a:ahLst/>
            <a:cxnLst/>
            <a:rect l="l" t="t" r="r" b="b"/>
            <a:pathLst>
              <a:path w="297180" h="521335">
                <a:moveTo>
                  <a:pt x="103631" y="0"/>
                </a:moveTo>
                <a:lnTo>
                  <a:pt x="0" y="0"/>
                </a:lnTo>
                <a:lnTo>
                  <a:pt x="6984" y="21971"/>
                </a:lnTo>
                <a:lnTo>
                  <a:pt x="12064" y="44831"/>
                </a:lnTo>
                <a:lnTo>
                  <a:pt x="15239" y="68326"/>
                </a:lnTo>
                <a:lnTo>
                  <a:pt x="16382" y="92329"/>
                </a:lnTo>
                <a:lnTo>
                  <a:pt x="16382" y="482600"/>
                </a:lnTo>
                <a:lnTo>
                  <a:pt x="15874" y="492633"/>
                </a:lnTo>
                <a:lnTo>
                  <a:pt x="14604" y="502412"/>
                </a:lnTo>
                <a:lnTo>
                  <a:pt x="12572" y="511937"/>
                </a:lnTo>
                <a:lnTo>
                  <a:pt x="9651" y="521208"/>
                </a:lnTo>
                <a:lnTo>
                  <a:pt x="180974" y="521208"/>
                </a:lnTo>
                <a:lnTo>
                  <a:pt x="249427" y="498856"/>
                </a:lnTo>
                <a:lnTo>
                  <a:pt x="290956" y="442087"/>
                </a:lnTo>
                <a:lnTo>
                  <a:pt x="296925" y="405511"/>
                </a:lnTo>
                <a:lnTo>
                  <a:pt x="296925" y="192786"/>
                </a:lnTo>
                <a:lnTo>
                  <a:pt x="284860" y="125603"/>
                </a:lnTo>
                <a:lnTo>
                  <a:pt x="251459" y="68580"/>
                </a:lnTo>
                <a:lnTo>
                  <a:pt x="201040" y="26416"/>
                </a:lnTo>
                <a:lnTo>
                  <a:pt x="138302" y="3048"/>
                </a:lnTo>
                <a:lnTo>
                  <a:pt x="10363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00227" y="4113276"/>
            <a:ext cx="295910" cy="521334"/>
          </a:xfrm>
          <a:custGeom>
            <a:avLst/>
            <a:gdLst/>
            <a:ahLst/>
            <a:cxnLst/>
            <a:rect l="l" t="t" r="r" b="b"/>
            <a:pathLst>
              <a:path w="295909" h="521335">
                <a:moveTo>
                  <a:pt x="295427" y="0"/>
                </a:moveTo>
                <a:lnTo>
                  <a:pt x="192366" y="0"/>
                </a:lnTo>
                <a:lnTo>
                  <a:pt x="157835" y="3048"/>
                </a:lnTo>
                <a:lnTo>
                  <a:pt x="95351" y="26416"/>
                </a:lnTo>
                <a:lnTo>
                  <a:pt x="45300" y="68580"/>
                </a:lnTo>
                <a:lnTo>
                  <a:pt x="12052" y="125603"/>
                </a:lnTo>
                <a:lnTo>
                  <a:pt x="0" y="192786"/>
                </a:lnTo>
                <a:lnTo>
                  <a:pt x="0" y="405511"/>
                </a:lnTo>
                <a:lnTo>
                  <a:pt x="22301" y="473837"/>
                </a:lnTo>
                <a:lnTo>
                  <a:pt x="78981" y="515239"/>
                </a:lnTo>
                <a:lnTo>
                  <a:pt x="115417" y="521208"/>
                </a:lnTo>
                <a:lnTo>
                  <a:pt x="285800" y="521208"/>
                </a:lnTo>
                <a:lnTo>
                  <a:pt x="282968" y="511937"/>
                </a:lnTo>
                <a:lnTo>
                  <a:pt x="280885" y="502412"/>
                </a:lnTo>
                <a:lnTo>
                  <a:pt x="279615" y="492633"/>
                </a:lnTo>
                <a:lnTo>
                  <a:pt x="279184" y="482600"/>
                </a:lnTo>
                <a:lnTo>
                  <a:pt x="279184" y="92329"/>
                </a:lnTo>
                <a:lnTo>
                  <a:pt x="280238" y="68326"/>
                </a:lnTo>
                <a:lnTo>
                  <a:pt x="283362" y="44831"/>
                </a:lnTo>
                <a:lnTo>
                  <a:pt x="288455" y="21971"/>
                </a:lnTo>
                <a:lnTo>
                  <a:pt x="29542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387095" y="3500628"/>
            <a:ext cx="1162685" cy="1134110"/>
            <a:chOff x="387095" y="3500628"/>
            <a:chExt cx="1162685" cy="1134110"/>
          </a:xfrm>
        </p:grpSpPr>
        <p:sp>
          <p:nvSpPr>
            <p:cNvPr id="12" name="object 12" descr=""/>
            <p:cNvSpPr/>
            <p:nvPr/>
          </p:nvSpPr>
          <p:spPr>
            <a:xfrm>
              <a:off x="656844" y="3500628"/>
              <a:ext cx="622935" cy="1134110"/>
            </a:xfrm>
            <a:custGeom>
              <a:avLst/>
              <a:gdLst/>
              <a:ahLst/>
              <a:cxnLst/>
              <a:rect l="l" t="t" r="r" b="b"/>
              <a:pathLst>
                <a:path w="622935" h="1134110">
                  <a:moveTo>
                    <a:pt x="543763" y="232029"/>
                  </a:moveTo>
                  <a:lnTo>
                    <a:pt x="533908" y="165100"/>
                  </a:lnTo>
                  <a:lnTo>
                    <a:pt x="506285" y="105791"/>
                  </a:lnTo>
                  <a:lnTo>
                    <a:pt x="463778" y="57023"/>
                  </a:lnTo>
                  <a:lnTo>
                    <a:pt x="409295" y="21590"/>
                  </a:lnTo>
                  <a:lnTo>
                    <a:pt x="345732" y="2540"/>
                  </a:lnTo>
                  <a:lnTo>
                    <a:pt x="311454" y="0"/>
                  </a:lnTo>
                  <a:lnTo>
                    <a:pt x="277177" y="2540"/>
                  </a:lnTo>
                  <a:lnTo>
                    <a:pt x="213601" y="21590"/>
                  </a:lnTo>
                  <a:lnTo>
                    <a:pt x="159131" y="57023"/>
                  </a:lnTo>
                  <a:lnTo>
                    <a:pt x="116624" y="105791"/>
                  </a:lnTo>
                  <a:lnTo>
                    <a:pt x="89001" y="165100"/>
                  </a:lnTo>
                  <a:lnTo>
                    <a:pt x="79146" y="232029"/>
                  </a:lnTo>
                  <a:lnTo>
                    <a:pt x="82016" y="268478"/>
                  </a:lnTo>
                  <a:lnTo>
                    <a:pt x="103593" y="335661"/>
                  </a:lnTo>
                  <a:lnTo>
                    <a:pt x="143395" y="392049"/>
                  </a:lnTo>
                  <a:lnTo>
                    <a:pt x="197929" y="434467"/>
                  </a:lnTo>
                  <a:lnTo>
                    <a:pt x="251828" y="456311"/>
                  </a:lnTo>
                  <a:lnTo>
                    <a:pt x="311454" y="464058"/>
                  </a:lnTo>
                  <a:lnTo>
                    <a:pt x="341845" y="462153"/>
                  </a:lnTo>
                  <a:lnTo>
                    <a:pt x="398868" y="447040"/>
                  </a:lnTo>
                  <a:lnTo>
                    <a:pt x="453859" y="415290"/>
                  </a:lnTo>
                  <a:lnTo>
                    <a:pt x="501459" y="365379"/>
                  </a:lnTo>
                  <a:lnTo>
                    <a:pt x="532599" y="303149"/>
                  </a:lnTo>
                  <a:lnTo>
                    <a:pt x="543763" y="232029"/>
                  </a:lnTo>
                  <a:close/>
                </a:path>
                <a:path w="622935" h="1134110">
                  <a:moveTo>
                    <a:pt x="622935" y="704596"/>
                  </a:moveTo>
                  <a:lnTo>
                    <a:pt x="610806" y="637286"/>
                  </a:lnTo>
                  <a:lnTo>
                    <a:pt x="577430" y="580263"/>
                  </a:lnTo>
                  <a:lnTo>
                    <a:pt x="527164" y="537972"/>
                  </a:lnTo>
                  <a:lnTo>
                    <a:pt x="464413" y="514731"/>
                  </a:lnTo>
                  <a:lnTo>
                    <a:pt x="429742" y="511556"/>
                  </a:lnTo>
                  <a:lnTo>
                    <a:pt x="193154" y="511556"/>
                  </a:lnTo>
                  <a:lnTo>
                    <a:pt x="125831" y="523748"/>
                  </a:lnTo>
                  <a:lnTo>
                    <a:pt x="68770" y="557022"/>
                  </a:lnTo>
                  <a:lnTo>
                    <a:pt x="26403" y="607314"/>
                  </a:lnTo>
                  <a:lnTo>
                    <a:pt x="3111" y="669925"/>
                  </a:lnTo>
                  <a:lnTo>
                    <a:pt x="0" y="704596"/>
                  </a:lnTo>
                  <a:lnTo>
                    <a:pt x="0" y="1095248"/>
                  </a:lnTo>
                  <a:lnTo>
                    <a:pt x="3035" y="1110234"/>
                  </a:lnTo>
                  <a:lnTo>
                    <a:pt x="11315" y="1122553"/>
                  </a:lnTo>
                  <a:lnTo>
                    <a:pt x="23583" y="1130808"/>
                  </a:lnTo>
                  <a:lnTo>
                    <a:pt x="38633" y="1133856"/>
                  </a:lnTo>
                  <a:lnTo>
                    <a:pt x="584276" y="1133856"/>
                  </a:lnTo>
                  <a:lnTo>
                    <a:pt x="599313" y="1130808"/>
                  </a:lnTo>
                  <a:lnTo>
                    <a:pt x="611593" y="1122553"/>
                  </a:lnTo>
                  <a:lnTo>
                    <a:pt x="619887" y="1110234"/>
                  </a:lnTo>
                  <a:lnTo>
                    <a:pt x="622935" y="1095248"/>
                  </a:lnTo>
                  <a:lnTo>
                    <a:pt x="622935" y="704596"/>
                  </a:lnTo>
                  <a:close/>
                </a:path>
              </a:pathLst>
            </a:custGeom>
            <a:solidFill>
              <a:srgbClr val="0066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87096" y="3717036"/>
              <a:ext cx="1162685" cy="347345"/>
            </a:xfrm>
            <a:custGeom>
              <a:avLst/>
              <a:gdLst/>
              <a:ahLst/>
              <a:cxnLst/>
              <a:rect l="l" t="t" r="r" b="b"/>
              <a:pathLst>
                <a:path w="1162685" h="347345">
                  <a:moveTo>
                    <a:pt x="347205" y="173482"/>
                  </a:moveTo>
                  <a:lnTo>
                    <a:pt x="333540" y="106045"/>
                  </a:lnTo>
                  <a:lnTo>
                    <a:pt x="296303" y="50927"/>
                  </a:lnTo>
                  <a:lnTo>
                    <a:pt x="241109" y="13716"/>
                  </a:lnTo>
                  <a:lnTo>
                    <a:pt x="173596" y="0"/>
                  </a:lnTo>
                  <a:lnTo>
                    <a:pt x="138658" y="3556"/>
                  </a:lnTo>
                  <a:lnTo>
                    <a:pt x="76606" y="29718"/>
                  </a:lnTo>
                  <a:lnTo>
                    <a:pt x="29692" y="76581"/>
                  </a:lnTo>
                  <a:lnTo>
                    <a:pt x="3530" y="138557"/>
                  </a:lnTo>
                  <a:lnTo>
                    <a:pt x="0" y="173482"/>
                  </a:lnTo>
                  <a:lnTo>
                    <a:pt x="3530" y="208407"/>
                  </a:lnTo>
                  <a:lnTo>
                    <a:pt x="29692" y="270510"/>
                  </a:lnTo>
                  <a:lnTo>
                    <a:pt x="76606" y="317373"/>
                  </a:lnTo>
                  <a:lnTo>
                    <a:pt x="138658" y="343535"/>
                  </a:lnTo>
                  <a:lnTo>
                    <a:pt x="173596" y="347091"/>
                  </a:lnTo>
                  <a:lnTo>
                    <a:pt x="191579" y="346202"/>
                  </a:lnTo>
                  <a:lnTo>
                    <a:pt x="267970" y="319151"/>
                  </a:lnTo>
                  <a:lnTo>
                    <a:pt x="310832" y="279654"/>
                  </a:lnTo>
                  <a:lnTo>
                    <a:pt x="341871" y="216154"/>
                  </a:lnTo>
                  <a:lnTo>
                    <a:pt x="347205" y="173482"/>
                  </a:lnTo>
                  <a:close/>
                </a:path>
                <a:path w="1162685" h="347345">
                  <a:moveTo>
                    <a:pt x="1162431" y="173482"/>
                  </a:moveTo>
                  <a:lnTo>
                    <a:pt x="1148715" y="106045"/>
                  </a:lnTo>
                  <a:lnTo>
                    <a:pt x="1111504" y="50927"/>
                  </a:lnTo>
                  <a:lnTo>
                    <a:pt x="1056386" y="13716"/>
                  </a:lnTo>
                  <a:lnTo>
                    <a:pt x="988822" y="0"/>
                  </a:lnTo>
                  <a:lnTo>
                    <a:pt x="953897" y="3556"/>
                  </a:lnTo>
                  <a:lnTo>
                    <a:pt x="891794" y="29718"/>
                  </a:lnTo>
                  <a:lnTo>
                    <a:pt x="844905" y="76581"/>
                  </a:lnTo>
                  <a:lnTo>
                    <a:pt x="818756" y="138557"/>
                  </a:lnTo>
                  <a:lnTo>
                    <a:pt x="815225" y="173482"/>
                  </a:lnTo>
                  <a:lnTo>
                    <a:pt x="816571" y="195326"/>
                  </a:lnTo>
                  <a:lnTo>
                    <a:pt x="826947" y="236220"/>
                  </a:lnTo>
                  <a:lnTo>
                    <a:pt x="851585" y="279654"/>
                  </a:lnTo>
                  <a:lnTo>
                    <a:pt x="894461" y="319151"/>
                  </a:lnTo>
                  <a:lnTo>
                    <a:pt x="953389" y="343408"/>
                  </a:lnTo>
                  <a:lnTo>
                    <a:pt x="988822" y="347091"/>
                  </a:lnTo>
                  <a:lnTo>
                    <a:pt x="1023747" y="343535"/>
                  </a:lnTo>
                  <a:lnTo>
                    <a:pt x="1085850" y="317373"/>
                  </a:lnTo>
                  <a:lnTo>
                    <a:pt x="1132713" y="270510"/>
                  </a:lnTo>
                  <a:lnTo>
                    <a:pt x="1158875" y="208407"/>
                  </a:lnTo>
                  <a:lnTo>
                    <a:pt x="1162431" y="17348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470653" y="2374519"/>
            <a:ext cx="89026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 b="1">
                <a:solidFill>
                  <a:srgbClr val="00668D"/>
                </a:solidFill>
                <a:latin typeface="Tahoma"/>
                <a:cs typeface="Tahoma"/>
              </a:rPr>
              <a:t>CONSUMERS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114800" y="2311907"/>
            <a:ext cx="315595" cy="316865"/>
            <a:chOff x="4114800" y="2311907"/>
            <a:chExt cx="315595" cy="316865"/>
          </a:xfrm>
        </p:grpSpPr>
        <p:sp>
          <p:nvSpPr>
            <p:cNvPr id="16" name="object 16" descr=""/>
            <p:cNvSpPr/>
            <p:nvPr/>
          </p:nvSpPr>
          <p:spPr>
            <a:xfrm>
              <a:off x="4126991" y="2324099"/>
              <a:ext cx="289560" cy="291465"/>
            </a:xfrm>
            <a:custGeom>
              <a:avLst/>
              <a:gdLst/>
              <a:ahLst/>
              <a:cxnLst/>
              <a:rect l="l" t="t" r="r" b="b"/>
              <a:pathLst>
                <a:path w="289560" h="291464">
                  <a:moveTo>
                    <a:pt x="144652" y="0"/>
                  </a:moveTo>
                  <a:lnTo>
                    <a:pt x="81025" y="14731"/>
                  </a:lnTo>
                  <a:lnTo>
                    <a:pt x="31749" y="54483"/>
                  </a:lnTo>
                  <a:lnTo>
                    <a:pt x="3809" y="112141"/>
                  </a:lnTo>
                  <a:lnTo>
                    <a:pt x="0" y="145415"/>
                  </a:lnTo>
                  <a:lnTo>
                    <a:pt x="3809" y="178816"/>
                  </a:lnTo>
                  <a:lnTo>
                    <a:pt x="31749" y="236474"/>
                  </a:lnTo>
                  <a:lnTo>
                    <a:pt x="81025" y="276098"/>
                  </a:lnTo>
                  <a:lnTo>
                    <a:pt x="144652" y="290957"/>
                  </a:lnTo>
                  <a:lnTo>
                    <a:pt x="177926" y="287020"/>
                  </a:lnTo>
                  <a:lnTo>
                    <a:pt x="235203" y="258953"/>
                  </a:lnTo>
                  <a:lnTo>
                    <a:pt x="274700" y="209422"/>
                  </a:lnTo>
                  <a:lnTo>
                    <a:pt x="289432" y="145415"/>
                  </a:lnTo>
                  <a:lnTo>
                    <a:pt x="285622" y="112141"/>
                  </a:lnTo>
                  <a:lnTo>
                    <a:pt x="257555" y="54483"/>
                  </a:lnTo>
                  <a:lnTo>
                    <a:pt x="208279" y="14731"/>
                  </a:lnTo>
                  <a:lnTo>
                    <a:pt x="144652" y="0"/>
                  </a:lnTo>
                  <a:close/>
                </a:path>
              </a:pathLst>
            </a:custGeom>
            <a:solidFill>
              <a:srgbClr val="0066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127753" y="2324861"/>
              <a:ext cx="289560" cy="291465"/>
            </a:xfrm>
            <a:custGeom>
              <a:avLst/>
              <a:gdLst/>
              <a:ahLst/>
              <a:cxnLst/>
              <a:rect l="l" t="t" r="r" b="b"/>
              <a:pathLst>
                <a:path w="289560" h="291464">
                  <a:moveTo>
                    <a:pt x="0" y="145414"/>
                  </a:moveTo>
                  <a:lnTo>
                    <a:pt x="14731" y="81533"/>
                  </a:lnTo>
                  <a:lnTo>
                    <a:pt x="54228" y="32003"/>
                  </a:lnTo>
                  <a:lnTo>
                    <a:pt x="111505" y="3809"/>
                  </a:lnTo>
                  <a:lnTo>
                    <a:pt x="144653" y="0"/>
                  </a:lnTo>
                  <a:lnTo>
                    <a:pt x="177927" y="3809"/>
                  </a:lnTo>
                  <a:lnTo>
                    <a:pt x="235204" y="32003"/>
                  </a:lnTo>
                  <a:lnTo>
                    <a:pt x="274701" y="81533"/>
                  </a:lnTo>
                  <a:lnTo>
                    <a:pt x="289433" y="145414"/>
                  </a:lnTo>
                  <a:lnTo>
                    <a:pt x="285623" y="178815"/>
                  </a:lnTo>
                  <a:lnTo>
                    <a:pt x="257556" y="236473"/>
                  </a:lnTo>
                  <a:lnTo>
                    <a:pt x="208279" y="276097"/>
                  </a:lnTo>
                  <a:lnTo>
                    <a:pt x="144653" y="290956"/>
                  </a:lnTo>
                  <a:lnTo>
                    <a:pt x="111505" y="287019"/>
                  </a:lnTo>
                  <a:lnTo>
                    <a:pt x="54228" y="258952"/>
                  </a:lnTo>
                  <a:lnTo>
                    <a:pt x="14731" y="209422"/>
                  </a:lnTo>
                  <a:lnTo>
                    <a:pt x="0" y="145414"/>
                  </a:lnTo>
                  <a:close/>
                </a:path>
              </a:pathLst>
            </a:custGeom>
            <a:ln w="25908">
              <a:solidFill>
                <a:srgbClr val="00668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5092" y="2362199"/>
              <a:ext cx="214884" cy="21488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253484" y="242620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18161" y="0"/>
                  </a:moveTo>
                  <a:lnTo>
                    <a:pt x="11049" y="1397"/>
                  </a:lnTo>
                  <a:lnTo>
                    <a:pt x="5334" y="5334"/>
                  </a:lnTo>
                  <a:lnTo>
                    <a:pt x="1397" y="11049"/>
                  </a:lnTo>
                  <a:lnTo>
                    <a:pt x="0" y="18161"/>
                  </a:lnTo>
                  <a:lnTo>
                    <a:pt x="1397" y="25146"/>
                  </a:lnTo>
                  <a:lnTo>
                    <a:pt x="5334" y="30861"/>
                  </a:lnTo>
                  <a:lnTo>
                    <a:pt x="11049" y="34798"/>
                  </a:lnTo>
                  <a:lnTo>
                    <a:pt x="18161" y="36195"/>
                  </a:lnTo>
                  <a:lnTo>
                    <a:pt x="25146" y="34798"/>
                  </a:lnTo>
                  <a:lnTo>
                    <a:pt x="30861" y="30861"/>
                  </a:lnTo>
                  <a:lnTo>
                    <a:pt x="34798" y="25146"/>
                  </a:lnTo>
                  <a:lnTo>
                    <a:pt x="36195" y="18161"/>
                  </a:lnTo>
                  <a:lnTo>
                    <a:pt x="34798" y="11049"/>
                  </a:lnTo>
                  <a:lnTo>
                    <a:pt x="30861" y="5334"/>
                  </a:lnTo>
                  <a:lnTo>
                    <a:pt x="25146" y="1397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00668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261924" y="6054953"/>
            <a:ext cx="38017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Source: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Alliance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Lifetime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Income,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 partnership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with</a:t>
            </a:r>
            <a:r>
              <a:rPr dirty="0" sz="800" spc="18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CANNEX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Financial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Exchanges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Limited,</a:t>
            </a:r>
            <a:r>
              <a:rPr dirty="0" sz="800" spc="-20">
                <a:latin typeface="Arial Narrow"/>
                <a:cs typeface="Arial Narrow"/>
              </a:rPr>
              <a:t> 2023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35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5591555"/>
            <a:ext cx="626363" cy="27584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008" y="5593079"/>
            <a:ext cx="754379" cy="27279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089660" y="5553455"/>
            <a:ext cx="0" cy="344170"/>
          </a:xfrm>
          <a:custGeom>
            <a:avLst/>
            <a:gdLst/>
            <a:ahLst/>
            <a:cxnLst/>
            <a:rect l="l" t="t" r="r" b="b"/>
            <a:pathLst>
              <a:path w="0" h="344170">
                <a:moveTo>
                  <a:pt x="0" y="0"/>
                </a:moveTo>
                <a:lnTo>
                  <a:pt x="0" y="344055"/>
                </a:lnTo>
              </a:path>
            </a:pathLst>
          </a:custGeom>
          <a:ln w="9144">
            <a:solidFill>
              <a:srgbClr val="EDEDE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181" rIns="0" bIns="0" rtlCol="0" vert="horz">
            <a:spAutoFit/>
          </a:bodyPr>
          <a:lstStyle/>
          <a:p>
            <a:pPr marL="20955" marR="5080">
              <a:lnSpc>
                <a:spcPct val="120000"/>
              </a:lnSpc>
              <a:spcBef>
                <a:spcPts val="100"/>
              </a:spcBef>
            </a:pPr>
            <a:r>
              <a:rPr dirty="0" sz="1800"/>
              <a:t>Consumers</a:t>
            </a:r>
            <a:r>
              <a:rPr dirty="0" sz="1800" spc="-20"/>
              <a:t> </a:t>
            </a:r>
            <a:r>
              <a:rPr dirty="0" sz="1800"/>
              <a:t>who</a:t>
            </a:r>
            <a:r>
              <a:rPr dirty="0" sz="1800" spc="-55"/>
              <a:t> </a:t>
            </a:r>
            <a:r>
              <a:rPr dirty="0" sz="1800"/>
              <a:t>are</a:t>
            </a:r>
            <a:r>
              <a:rPr dirty="0" sz="1800" spc="-15"/>
              <a:t> </a:t>
            </a:r>
            <a:r>
              <a:rPr dirty="0" sz="1800"/>
              <a:t>protected</a:t>
            </a:r>
            <a:r>
              <a:rPr dirty="0" sz="1800" spc="-15"/>
              <a:t> </a:t>
            </a:r>
            <a:r>
              <a:rPr dirty="0" sz="1800"/>
              <a:t>by</a:t>
            </a:r>
            <a:r>
              <a:rPr dirty="0" sz="1800" spc="-15"/>
              <a:t> </a:t>
            </a:r>
            <a:r>
              <a:rPr dirty="0" sz="1800"/>
              <a:t>a</a:t>
            </a:r>
            <a:r>
              <a:rPr dirty="0" sz="1800" spc="-20"/>
              <a:t> </a:t>
            </a:r>
            <a:r>
              <a:rPr dirty="0" sz="1800"/>
              <a:t>pension</a:t>
            </a:r>
            <a:r>
              <a:rPr dirty="0" sz="1800" spc="-35"/>
              <a:t> </a:t>
            </a:r>
            <a:r>
              <a:rPr dirty="0" sz="1800"/>
              <a:t>and/or</a:t>
            </a:r>
            <a:r>
              <a:rPr dirty="0" sz="1800" spc="-25"/>
              <a:t> </a:t>
            </a:r>
            <a:r>
              <a:rPr dirty="0" sz="1800"/>
              <a:t>an</a:t>
            </a:r>
            <a:r>
              <a:rPr dirty="0" sz="1800" spc="-20"/>
              <a:t> </a:t>
            </a:r>
            <a:r>
              <a:rPr dirty="0" sz="1800"/>
              <a:t>annuity</a:t>
            </a:r>
            <a:r>
              <a:rPr dirty="0" sz="1800" spc="-5"/>
              <a:t> </a:t>
            </a:r>
            <a:r>
              <a:rPr dirty="0" sz="1800"/>
              <a:t>tend</a:t>
            </a:r>
            <a:r>
              <a:rPr dirty="0" sz="1800" spc="-20"/>
              <a:t> </a:t>
            </a:r>
            <a:r>
              <a:rPr dirty="0" sz="1800"/>
              <a:t>to</a:t>
            </a:r>
            <a:r>
              <a:rPr dirty="0" sz="1800" spc="-20"/>
              <a:t> </a:t>
            </a:r>
            <a:r>
              <a:rPr dirty="0" sz="1800"/>
              <a:t>have</a:t>
            </a:r>
            <a:r>
              <a:rPr dirty="0" sz="1800" spc="20"/>
              <a:t> </a:t>
            </a:r>
            <a:r>
              <a:rPr dirty="0" sz="1800" spc="-50"/>
              <a:t>a </a:t>
            </a:r>
            <a:r>
              <a:rPr dirty="0" sz="1800"/>
              <a:t>significantly</a:t>
            </a:r>
            <a:r>
              <a:rPr dirty="0" sz="1800" spc="-65"/>
              <a:t> </a:t>
            </a:r>
            <a:r>
              <a:rPr dirty="0" sz="1800"/>
              <a:t>more</a:t>
            </a:r>
            <a:r>
              <a:rPr dirty="0" sz="1800" spc="-40"/>
              <a:t> </a:t>
            </a:r>
            <a:r>
              <a:rPr dirty="0" sz="1800"/>
              <a:t>positive</a:t>
            </a:r>
            <a:r>
              <a:rPr dirty="0" sz="1800" spc="-15"/>
              <a:t> </a:t>
            </a:r>
            <a:r>
              <a:rPr dirty="0" sz="1800"/>
              <a:t>outlook</a:t>
            </a:r>
            <a:r>
              <a:rPr dirty="0" sz="1800" spc="-40"/>
              <a:t> </a:t>
            </a:r>
            <a:r>
              <a:rPr dirty="0" sz="1800"/>
              <a:t>on</a:t>
            </a:r>
            <a:r>
              <a:rPr dirty="0" sz="1800" spc="-40"/>
              <a:t> </a:t>
            </a:r>
            <a:r>
              <a:rPr dirty="0" sz="1800"/>
              <a:t>their</a:t>
            </a:r>
            <a:r>
              <a:rPr dirty="0" sz="1800" spc="-40"/>
              <a:t> </a:t>
            </a:r>
            <a:r>
              <a:rPr dirty="0" sz="1800"/>
              <a:t>retirement</a:t>
            </a:r>
            <a:r>
              <a:rPr dirty="0" sz="1800" spc="-20"/>
              <a:t> </a:t>
            </a:r>
            <a:r>
              <a:rPr dirty="0" sz="1800" spc="-10"/>
              <a:t>prospects</a:t>
            </a:r>
            <a:endParaRPr sz="1800"/>
          </a:p>
        </p:txBody>
      </p:sp>
      <p:sp>
        <p:nvSpPr>
          <p:cNvPr id="6" name="object 6" descr=""/>
          <p:cNvSpPr txBox="1"/>
          <p:nvPr/>
        </p:nvSpPr>
        <p:spPr>
          <a:xfrm>
            <a:off x="4455921" y="2321814"/>
            <a:ext cx="89026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 b="1">
                <a:solidFill>
                  <a:srgbClr val="00668D"/>
                </a:solidFill>
                <a:latin typeface="Tahoma"/>
                <a:cs typeface="Tahoma"/>
              </a:rPr>
              <a:t>CONSUMERS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099559" y="2261616"/>
            <a:ext cx="316865" cy="315595"/>
            <a:chOff x="4099559" y="2261616"/>
            <a:chExt cx="316865" cy="315595"/>
          </a:xfrm>
        </p:grpSpPr>
        <p:sp>
          <p:nvSpPr>
            <p:cNvPr id="8" name="object 8" descr=""/>
            <p:cNvSpPr/>
            <p:nvPr/>
          </p:nvSpPr>
          <p:spPr>
            <a:xfrm>
              <a:off x="4111751" y="2273808"/>
              <a:ext cx="291465" cy="289560"/>
            </a:xfrm>
            <a:custGeom>
              <a:avLst/>
              <a:gdLst/>
              <a:ahLst/>
              <a:cxnLst/>
              <a:rect l="l" t="t" r="r" b="b"/>
              <a:pathLst>
                <a:path w="291464" h="289560">
                  <a:moveTo>
                    <a:pt x="145414" y="0"/>
                  </a:moveTo>
                  <a:lnTo>
                    <a:pt x="81533" y="14731"/>
                  </a:lnTo>
                  <a:lnTo>
                    <a:pt x="32003" y="54228"/>
                  </a:lnTo>
                  <a:lnTo>
                    <a:pt x="3809" y="111505"/>
                  </a:lnTo>
                  <a:lnTo>
                    <a:pt x="0" y="144653"/>
                  </a:lnTo>
                  <a:lnTo>
                    <a:pt x="3809" y="177927"/>
                  </a:lnTo>
                  <a:lnTo>
                    <a:pt x="32003" y="235204"/>
                  </a:lnTo>
                  <a:lnTo>
                    <a:pt x="81533" y="274701"/>
                  </a:lnTo>
                  <a:lnTo>
                    <a:pt x="145414" y="289433"/>
                  </a:lnTo>
                  <a:lnTo>
                    <a:pt x="178815" y="285623"/>
                  </a:lnTo>
                  <a:lnTo>
                    <a:pt x="236473" y="257556"/>
                  </a:lnTo>
                  <a:lnTo>
                    <a:pt x="276097" y="208279"/>
                  </a:lnTo>
                  <a:lnTo>
                    <a:pt x="290956" y="144653"/>
                  </a:lnTo>
                  <a:lnTo>
                    <a:pt x="287019" y="111505"/>
                  </a:lnTo>
                  <a:lnTo>
                    <a:pt x="258952" y="54228"/>
                  </a:lnTo>
                  <a:lnTo>
                    <a:pt x="209422" y="14731"/>
                  </a:lnTo>
                  <a:lnTo>
                    <a:pt x="145414" y="0"/>
                  </a:lnTo>
                  <a:close/>
                </a:path>
              </a:pathLst>
            </a:custGeom>
            <a:solidFill>
              <a:srgbClr val="0066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112513" y="2274570"/>
              <a:ext cx="290830" cy="289560"/>
            </a:xfrm>
            <a:custGeom>
              <a:avLst/>
              <a:gdLst/>
              <a:ahLst/>
              <a:cxnLst/>
              <a:rect l="l" t="t" r="r" b="b"/>
              <a:pathLst>
                <a:path w="290829" h="289560">
                  <a:moveTo>
                    <a:pt x="0" y="144652"/>
                  </a:moveTo>
                  <a:lnTo>
                    <a:pt x="14731" y="81025"/>
                  </a:lnTo>
                  <a:lnTo>
                    <a:pt x="54483" y="31749"/>
                  </a:lnTo>
                  <a:lnTo>
                    <a:pt x="112014" y="3809"/>
                  </a:lnTo>
                  <a:lnTo>
                    <a:pt x="145415" y="0"/>
                  </a:lnTo>
                  <a:lnTo>
                    <a:pt x="178689" y="3809"/>
                  </a:lnTo>
                  <a:lnTo>
                    <a:pt x="236347" y="31749"/>
                  </a:lnTo>
                  <a:lnTo>
                    <a:pt x="275971" y="81025"/>
                  </a:lnTo>
                  <a:lnTo>
                    <a:pt x="290703" y="144652"/>
                  </a:lnTo>
                  <a:lnTo>
                    <a:pt x="286893" y="177799"/>
                  </a:lnTo>
                  <a:lnTo>
                    <a:pt x="258826" y="235076"/>
                  </a:lnTo>
                  <a:lnTo>
                    <a:pt x="209296" y="274573"/>
                  </a:lnTo>
                  <a:lnTo>
                    <a:pt x="145415" y="289178"/>
                  </a:lnTo>
                  <a:lnTo>
                    <a:pt x="112014" y="285368"/>
                  </a:lnTo>
                  <a:lnTo>
                    <a:pt x="54483" y="257428"/>
                  </a:lnTo>
                  <a:lnTo>
                    <a:pt x="14731" y="208279"/>
                  </a:lnTo>
                  <a:lnTo>
                    <a:pt x="0" y="144652"/>
                  </a:lnTo>
                  <a:close/>
                </a:path>
              </a:pathLst>
            </a:custGeom>
            <a:ln w="25907">
              <a:solidFill>
                <a:srgbClr val="00668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9851" y="2311908"/>
              <a:ext cx="214884" cy="21488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239767" y="2375916"/>
              <a:ext cx="36195" cy="34925"/>
            </a:xfrm>
            <a:custGeom>
              <a:avLst/>
              <a:gdLst/>
              <a:ahLst/>
              <a:cxnLst/>
              <a:rect l="l" t="t" r="r" b="b"/>
              <a:pathLst>
                <a:path w="36195" h="34925">
                  <a:moveTo>
                    <a:pt x="18161" y="0"/>
                  </a:moveTo>
                  <a:lnTo>
                    <a:pt x="11049" y="1397"/>
                  </a:lnTo>
                  <a:lnTo>
                    <a:pt x="5334" y="5080"/>
                  </a:lnTo>
                  <a:lnTo>
                    <a:pt x="1397" y="10541"/>
                  </a:lnTo>
                  <a:lnTo>
                    <a:pt x="0" y="17399"/>
                  </a:lnTo>
                  <a:lnTo>
                    <a:pt x="1397" y="24130"/>
                  </a:lnTo>
                  <a:lnTo>
                    <a:pt x="5334" y="29591"/>
                  </a:lnTo>
                  <a:lnTo>
                    <a:pt x="11049" y="33401"/>
                  </a:lnTo>
                  <a:lnTo>
                    <a:pt x="18161" y="34671"/>
                  </a:lnTo>
                  <a:lnTo>
                    <a:pt x="25146" y="33401"/>
                  </a:lnTo>
                  <a:lnTo>
                    <a:pt x="30861" y="29591"/>
                  </a:lnTo>
                  <a:lnTo>
                    <a:pt x="34798" y="24130"/>
                  </a:lnTo>
                  <a:lnTo>
                    <a:pt x="36195" y="17399"/>
                  </a:lnTo>
                  <a:lnTo>
                    <a:pt x="34798" y="10541"/>
                  </a:lnTo>
                  <a:lnTo>
                    <a:pt x="30861" y="5080"/>
                  </a:lnTo>
                  <a:lnTo>
                    <a:pt x="25146" y="1397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00668D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1279334" y="2678366"/>
          <a:ext cx="6650990" cy="2430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2595"/>
                <a:gridCol w="1015364"/>
                <a:gridCol w="1295399"/>
              </a:tblGrid>
              <a:tr h="32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B4B0BB"/>
                      </a:solidFill>
                      <a:prstDash val="solid"/>
                    </a:lnL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  <a:solidFill>
                      <a:srgbClr val="0066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2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Protected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69850"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  <a:solidFill>
                      <a:srgbClr val="004D6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Not</a:t>
                      </a:r>
                      <a:r>
                        <a:rPr dirty="0" sz="1200" spc="-1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Protected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69850">
                    <a:lnR w="9525">
                      <a:solidFill>
                        <a:srgbClr val="B4B0BB"/>
                      </a:solidFill>
                      <a:prstDash val="solid"/>
                    </a:lnR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  <a:solidFill>
                      <a:srgbClr val="004D6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2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Optimistic</a:t>
                      </a:r>
                      <a:r>
                        <a:rPr dirty="0" sz="1200" spc="-5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about</a:t>
                      </a:r>
                      <a:r>
                        <a:rPr dirty="0" sz="1200" spc="-5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financial</a:t>
                      </a:r>
                      <a:r>
                        <a:rPr dirty="0" sz="1200" spc="-5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preparation</a:t>
                      </a:r>
                      <a:r>
                        <a:rPr dirty="0" sz="1200" spc="-4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for</a:t>
                      </a:r>
                      <a:r>
                        <a:rPr dirty="0" sz="1200" spc="-5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retirement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93345">
                    <a:lnL w="9525">
                      <a:solidFill>
                        <a:srgbClr val="B4B0BB"/>
                      </a:solidFill>
                      <a:prstDash val="solid"/>
                    </a:lnL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800" spc="-25" b="1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75%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500" spc="-25">
                          <a:solidFill>
                            <a:srgbClr val="7E7E7E"/>
                          </a:solidFill>
                          <a:latin typeface="Tahoma"/>
                          <a:cs typeface="Tahoma"/>
                        </a:rPr>
                        <a:t>50%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69215">
                    <a:lnR w="9525">
                      <a:solidFill>
                        <a:srgbClr val="B4B0BB"/>
                      </a:solidFill>
                      <a:prstDash val="solid"/>
                    </a:lnR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Believe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savings/income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will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last</a:t>
                      </a:r>
                      <a:r>
                        <a:rPr dirty="0" sz="12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lifetime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92710">
                    <a:lnL w="9525">
                      <a:solidFill>
                        <a:srgbClr val="B4B0BB"/>
                      </a:solidFill>
                      <a:prstDash val="solid"/>
                    </a:lnL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800" spc="-25" b="1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67%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48260"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500" spc="-25">
                          <a:solidFill>
                            <a:srgbClr val="7E7E7E"/>
                          </a:solidFill>
                          <a:latin typeface="Tahoma"/>
                          <a:cs typeface="Tahoma"/>
                        </a:rPr>
                        <a:t>36%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70485">
                    <a:lnR w="9525">
                      <a:solidFill>
                        <a:srgbClr val="B4B0BB"/>
                      </a:solidFill>
                      <a:prstDash val="solid"/>
                    </a:lnR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</a:tr>
              <a:tr h="992505">
                <a:tc>
                  <a:txBody>
                    <a:bodyPr/>
                    <a:lstStyle/>
                    <a:p>
                      <a:pPr marL="129539" marR="2125345">
                        <a:lnSpc>
                          <a:spcPct val="131900"/>
                        </a:lnSpc>
                        <a:spcBef>
                          <a:spcPts val="114"/>
                        </a:spcBef>
                      </a:pPr>
                      <a:r>
                        <a:rPr dirty="0" sz="1200">
                          <a:latin typeface="Tahoma"/>
                          <a:cs typeface="Tahoma"/>
                        </a:rPr>
                        <a:t>Confident</a:t>
                      </a:r>
                      <a:r>
                        <a:rPr dirty="0" sz="12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will</a:t>
                      </a:r>
                      <a:r>
                        <a:rPr dirty="0" sz="12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have</a:t>
                      </a:r>
                      <a:r>
                        <a:rPr dirty="0" sz="12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income</a:t>
                      </a:r>
                      <a:r>
                        <a:rPr dirty="0" sz="12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25">
                          <a:latin typeface="Tahoma"/>
                          <a:cs typeface="Tahoma"/>
                        </a:rPr>
                        <a:t>to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cover</a:t>
                      </a:r>
                      <a:r>
                        <a:rPr dirty="0" sz="12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your</a:t>
                      </a:r>
                      <a:r>
                        <a:rPr dirty="0" sz="12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essential</a:t>
                      </a:r>
                      <a:r>
                        <a:rPr dirty="0" sz="12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or</a:t>
                      </a:r>
                      <a:r>
                        <a:rPr dirty="0" sz="12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basic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monthly</a:t>
                      </a:r>
                      <a:r>
                        <a:rPr dirty="0" sz="12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expenses</a:t>
                      </a:r>
                      <a:r>
                        <a:rPr dirty="0" sz="1200" spc="-6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25">
                          <a:latin typeface="Tahoma"/>
                          <a:cs typeface="Tahoma"/>
                        </a:rPr>
                        <a:t>in 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retirement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4604">
                    <a:lnL w="9525">
                      <a:solidFill>
                        <a:srgbClr val="B4B0BB"/>
                      </a:solidFill>
                      <a:prstDash val="solid"/>
                    </a:lnL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800" spc="-25" b="1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82%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93345"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500" spc="-25">
                          <a:solidFill>
                            <a:srgbClr val="7E7E7E"/>
                          </a:solidFill>
                          <a:latin typeface="Tahoma"/>
                          <a:cs typeface="Tahoma"/>
                        </a:rPr>
                        <a:t>57%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117475">
                    <a:lnR w="9525">
                      <a:solidFill>
                        <a:srgbClr val="B4B0BB"/>
                      </a:solidFill>
                      <a:prstDash val="solid"/>
                    </a:lnR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2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Feel</a:t>
                      </a:r>
                      <a:r>
                        <a:rPr dirty="0" sz="1200" spc="-3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200" spc="-4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positive</a:t>
                      </a:r>
                      <a:r>
                        <a:rPr dirty="0" sz="1200" spc="-2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emotion</a:t>
                      </a:r>
                      <a:r>
                        <a:rPr dirty="0" sz="1200" spc="-3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about</a:t>
                      </a:r>
                      <a:r>
                        <a:rPr dirty="0" sz="1200" spc="-2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retirement</a:t>
                      </a:r>
                      <a:r>
                        <a:rPr dirty="0" sz="1200" spc="-35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outlook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93345">
                    <a:lnL w="9525">
                      <a:solidFill>
                        <a:srgbClr val="B4B0BB"/>
                      </a:solidFill>
                      <a:prstDash val="solid"/>
                    </a:lnL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800" spc="-25" b="1">
                          <a:solidFill>
                            <a:srgbClr val="161203"/>
                          </a:solidFill>
                          <a:latin typeface="Tahoma"/>
                          <a:cs typeface="Tahoma"/>
                        </a:rPr>
                        <a:t>82%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48895"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500" spc="-25">
                          <a:solidFill>
                            <a:srgbClr val="7E7E7E"/>
                          </a:solidFill>
                          <a:latin typeface="Tahoma"/>
                          <a:cs typeface="Tahoma"/>
                        </a:rPr>
                        <a:t>57%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71120">
                    <a:lnR w="9525">
                      <a:solidFill>
                        <a:srgbClr val="B4B0BB"/>
                      </a:solidFill>
                      <a:prstDash val="solid"/>
                    </a:lnR>
                    <a:lnT w="9525">
                      <a:solidFill>
                        <a:srgbClr val="B4B0BB"/>
                      </a:solidFill>
                      <a:prstDash val="solid"/>
                    </a:lnT>
                    <a:lnB w="9525">
                      <a:solidFill>
                        <a:srgbClr val="B4B0B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36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353364" y="6124752"/>
            <a:ext cx="46355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Source: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Alliance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Lifetime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Income,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partnership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with</a:t>
            </a:r>
            <a:r>
              <a:rPr dirty="0" sz="800" spc="19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CANNEX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Financial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Exchanges Limited,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5591555"/>
            <a:ext cx="626363" cy="27736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008" y="5594603"/>
            <a:ext cx="754379" cy="27127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089660" y="5553455"/>
            <a:ext cx="0" cy="344170"/>
          </a:xfrm>
          <a:custGeom>
            <a:avLst/>
            <a:gdLst/>
            <a:ahLst/>
            <a:cxnLst/>
            <a:rect l="l" t="t" r="r" b="b"/>
            <a:pathLst>
              <a:path w="0" h="344170">
                <a:moveTo>
                  <a:pt x="0" y="0"/>
                </a:moveTo>
                <a:lnTo>
                  <a:pt x="0" y="344055"/>
                </a:lnTo>
              </a:path>
            </a:pathLst>
          </a:custGeom>
          <a:ln w="6096">
            <a:solidFill>
              <a:srgbClr val="A492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1709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dirty="0" sz="3300" spc="-10">
                <a:solidFill>
                  <a:srgbClr val="161203"/>
                </a:solidFill>
                <a:latin typeface="Tahoma"/>
                <a:cs typeface="Tahoma"/>
              </a:rPr>
              <a:t>Disconnect…</a:t>
            </a:r>
            <a:endParaRPr sz="33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09376" y="1879101"/>
            <a:ext cx="8503920" cy="2814955"/>
            <a:chOff x="309376" y="1879101"/>
            <a:chExt cx="8503920" cy="281495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376" y="1879101"/>
              <a:ext cx="8503910" cy="281480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42899" y="1886711"/>
              <a:ext cx="8435340" cy="2743200"/>
            </a:xfrm>
            <a:custGeom>
              <a:avLst/>
              <a:gdLst/>
              <a:ahLst/>
              <a:cxnLst/>
              <a:rect l="l" t="t" r="r" b="b"/>
              <a:pathLst>
                <a:path w="8435340" h="2743200">
                  <a:moveTo>
                    <a:pt x="797814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8435340" y="2743200"/>
                  </a:lnTo>
                  <a:lnTo>
                    <a:pt x="8435340" y="457200"/>
                  </a:lnTo>
                  <a:lnTo>
                    <a:pt x="7978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42899" y="1886711"/>
              <a:ext cx="8430895" cy="2741295"/>
            </a:xfrm>
            <a:custGeom>
              <a:avLst/>
              <a:gdLst/>
              <a:ahLst/>
              <a:cxnLst/>
              <a:rect l="l" t="t" r="r" b="b"/>
              <a:pathLst>
                <a:path w="8430895" h="2741295">
                  <a:moveTo>
                    <a:pt x="0" y="0"/>
                  </a:moveTo>
                  <a:lnTo>
                    <a:pt x="7973822" y="0"/>
                  </a:lnTo>
                  <a:lnTo>
                    <a:pt x="8430768" y="456819"/>
                  </a:lnTo>
                  <a:lnTo>
                    <a:pt x="8430768" y="2741168"/>
                  </a:lnTo>
                  <a:lnTo>
                    <a:pt x="0" y="274116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B3B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319020" y="2136775"/>
            <a:ext cx="4937125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800" b="1">
                <a:solidFill>
                  <a:srgbClr val="161203"/>
                </a:solidFill>
                <a:latin typeface="Tahoma"/>
                <a:cs typeface="Tahoma"/>
              </a:rPr>
              <a:t>Financial</a:t>
            </a:r>
            <a:r>
              <a:rPr dirty="0" sz="1800" spc="-9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161203"/>
                </a:solidFill>
                <a:latin typeface="Tahoma"/>
                <a:cs typeface="Tahoma"/>
              </a:rPr>
              <a:t>professionals</a:t>
            </a:r>
            <a:r>
              <a:rPr dirty="0" sz="1800" spc="-9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161203"/>
                </a:solidFill>
                <a:latin typeface="Tahoma"/>
                <a:cs typeface="Tahoma"/>
              </a:rPr>
              <a:t>underestimate</a:t>
            </a:r>
            <a:r>
              <a:rPr dirty="0" sz="1800" spc="-6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800" spc="-25" b="1">
                <a:solidFill>
                  <a:srgbClr val="161203"/>
                </a:solidFill>
                <a:latin typeface="Tahoma"/>
                <a:cs typeface="Tahoma"/>
              </a:rPr>
              <a:t>how </a:t>
            </a:r>
            <a:r>
              <a:rPr dirty="0" sz="1800" b="1">
                <a:solidFill>
                  <a:srgbClr val="161203"/>
                </a:solidFill>
                <a:latin typeface="Tahoma"/>
                <a:cs typeface="Tahoma"/>
              </a:rPr>
              <a:t>interested</a:t>
            </a:r>
            <a:r>
              <a:rPr dirty="0" sz="1800" spc="-5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161203"/>
                </a:solidFill>
                <a:latin typeface="Tahoma"/>
                <a:cs typeface="Tahoma"/>
              </a:rPr>
              <a:t>investors</a:t>
            </a:r>
            <a:r>
              <a:rPr dirty="0" sz="1800" spc="-4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161203"/>
                </a:solidFill>
                <a:latin typeface="Tahoma"/>
                <a:cs typeface="Tahoma"/>
              </a:rPr>
              <a:t>are</a:t>
            </a:r>
            <a:r>
              <a:rPr dirty="0" sz="1800" spc="-4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161203"/>
                </a:solidFill>
                <a:latin typeface="Tahoma"/>
                <a:cs typeface="Tahoma"/>
              </a:rPr>
              <a:t>in</a:t>
            </a:r>
            <a:r>
              <a:rPr dirty="0" sz="1800" spc="-30" b="1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161203"/>
                </a:solidFill>
                <a:latin typeface="Tahoma"/>
                <a:cs typeface="Tahoma"/>
              </a:rPr>
              <a:t>annuities.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19020" y="3018561"/>
            <a:ext cx="5340350" cy="1116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7329" marR="584835" indent="-215265">
              <a:lnSpc>
                <a:spcPct val="142900"/>
              </a:lnSpc>
              <a:spcBef>
                <a:spcPts val="95"/>
              </a:spcBef>
              <a:buClr>
                <a:srgbClr val="FFD100"/>
              </a:buClr>
              <a:buFont typeface="Arial"/>
              <a:buChar char="■"/>
              <a:tabLst>
                <a:tab pos="227329" algn="l"/>
              </a:tabLst>
            </a:pPr>
            <a:r>
              <a:rPr dirty="0" sz="1050" b="1">
                <a:solidFill>
                  <a:srgbClr val="00668D"/>
                </a:solidFill>
                <a:latin typeface="Tahoma"/>
                <a:cs typeface="Tahoma"/>
              </a:rPr>
              <a:t>73%</a:t>
            </a:r>
            <a:r>
              <a:rPr dirty="0" sz="1050" spc="-25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00668D"/>
                </a:solidFill>
                <a:latin typeface="Tahoma"/>
                <a:cs typeface="Tahoma"/>
              </a:rPr>
              <a:t>of</a:t>
            </a:r>
            <a:r>
              <a:rPr dirty="0" sz="1050" spc="-10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00668D"/>
                </a:solidFill>
                <a:latin typeface="Tahoma"/>
                <a:cs typeface="Tahoma"/>
              </a:rPr>
              <a:t>financial</a:t>
            </a:r>
            <a:r>
              <a:rPr dirty="0" sz="1050" spc="-45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00668D"/>
                </a:solidFill>
                <a:latin typeface="Tahoma"/>
                <a:cs typeface="Tahoma"/>
              </a:rPr>
              <a:t>professionals</a:t>
            </a:r>
            <a:r>
              <a:rPr dirty="0" sz="1050" spc="-10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say</a:t>
            </a:r>
            <a:r>
              <a:rPr dirty="0" sz="1050" spc="-4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they</a:t>
            </a:r>
            <a:r>
              <a:rPr dirty="0" sz="1050" spc="-1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raise</a:t>
            </a:r>
            <a:r>
              <a:rPr dirty="0" sz="1050" spc="-4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the</a:t>
            </a:r>
            <a:r>
              <a:rPr dirty="0" sz="1050" spc="-1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topic</a:t>
            </a:r>
            <a:r>
              <a:rPr dirty="0" sz="1050" spc="-3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of</a:t>
            </a:r>
            <a:r>
              <a:rPr dirty="0" sz="1050" spc="-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protection</a:t>
            </a:r>
            <a:r>
              <a:rPr dirty="0" sz="1050" spc="-5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161203"/>
                </a:solidFill>
                <a:latin typeface="Tahoma"/>
                <a:cs typeface="Tahoma"/>
              </a:rPr>
              <a:t>with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clients;</a:t>
            </a:r>
            <a:r>
              <a:rPr dirty="0" sz="1050" spc="-3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only</a:t>
            </a:r>
            <a:r>
              <a:rPr dirty="0" sz="1050" spc="-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A49279"/>
                </a:solidFill>
                <a:latin typeface="Tahoma"/>
                <a:cs typeface="Tahoma"/>
              </a:rPr>
              <a:t>33%</a:t>
            </a:r>
            <a:r>
              <a:rPr dirty="0" sz="1050" spc="-30" b="1">
                <a:solidFill>
                  <a:srgbClr val="A49279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A49279"/>
                </a:solidFill>
                <a:latin typeface="Tahoma"/>
                <a:cs typeface="Tahoma"/>
              </a:rPr>
              <a:t>of</a:t>
            </a:r>
            <a:r>
              <a:rPr dirty="0" sz="1050" spc="-5" b="1">
                <a:solidFill>
                  <a:srgbClr val="A49279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A49279"/>
                </a:solidFill>
                <a:latin typeface="Tahoma"/>
                <a:cs typeface="Tahoma"/>
              </a:rPr>
              <a:t>investors</a:t>
            </a:r>
            <a:r>
              <a:rPr dirty="0" sz="1050" spc="-30" b="1">
                <a:solidFill>
                  <a:srgbClr val="A49279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A49279"/>
                </a:solidFill>
                <a:latin typeface="Tahoma"/>
                <a:cs typeface="Tahoma"/>
              </a:rPr>
              <a:t>say</a:t>
            </a:r>
            <a:r>
              <a:rPr dirty="0" sz="1050" spc="-25" b="1">
                <a:solidFill>
                  <a:srgbClr val="A49279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A49279"/>
                </a:solidFill>
                <a:latin typeface="Tahoma"/>
                <a:cs typeface="Tahoma"/>
              </a:rPr>
              <a:t>the</a:t>
            </a:r>
            <a:r>
              <a:rPr dirty="0" sz="1050" spc="-5" b="1">
                <a:solidFill>
                  <a:srgbClr val="A49279"/>
                </a:solidFill>
                <a:latin typeface="Tahoma"/>
                <a:cs typeface="Tahoma"/>
              </a:rPr>
              <a:t> </a:t>
            </a:r>
            <a:r>
              <a:rPr dirty="0" sz="1050" spc="-10" b="1">
                <a:solidFill>
                  <a:srgbClr val="A49279"/>
                </a:solidFill>
                <a:latin typeface="Tahoma"/>
                <a:cs typeface="Tahoma"/>
              </a:rPr>
              <a:t>same.</a:t>
            </a:r>
            <a:endParaRPr sz="1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65"/>
              </a:spcBef>
              <a:buClr>
                <a:srgbClr val="FFD100"/>
              </a:buClr>
              <a:buFont typeface="Arial"/>
              <a:buChar char="■"/>
            </a:pPr>
            <a:endParaRPr sz="1050">
              <a:latin typeface="Tahoma"/>
              <a:cs typeface="Tahoma"/>
            </a:endParaRPr>
          </a:p>
          <a:p>
            <a:pPr marL="227329" indent="-214629">
              <a:lnSpc>
                <a:spcPct val="100000"/>
              </a:lnSpc>
              <a:spcBef>
                <a:spcPts val="5"/>
              </a:spcBef>
              <a:buClr>
                <a:srgbClr val="FFD100"/>
              </a:buClr>
              <a:buFont typeface="Arial"/>
              <a:buChar char="■"/>
              <a:tabLst>
                <a:tab pos="227329" algn="l"/>
              </a:tabLst>
            </a:pPr>
            <a:r>
              <a:rPr dirty="0" sz="1050" b="1">
                <a:solidFill>
                  <a:srgbClr val="00668D"/>
                </a:solidFill>
                <a:latin typeface="Tahoma"/>
                <a:cs typeface="Tahoma"/>
              </a:rPr>
              <a:t>Nearly</a:t>
            </a:r>
            <a:r>
              <a:rPr dirty="0" sz="1050" spc="-45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00668D"/>
                </a:solidFill>
                <a:latin typeface="Tahoma"/>
                <a:cs typeface="Tahoma"/>
              </a:rPr>
              <a:t>50%</a:t>
            </a:r>
            <a:r>
              <a:rPr dirty="0" sz="1050" spc="-15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00668D"/>
                </a:solidFill>
                <a:latin typeface="Tahoma"/>
                <a:cs typeface="Tahoma"/>
              </a:rPr>
              <a:t>of investors</a:t>
            </a:r>
            <a:r>
              <a:rPr dirty="0" sz="1050" spc="-20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are</a:t>
            </a:r>
            <a:r>
              <a:rPr dirty="0" sz="1050" spc="-2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A49279"/>
                </a:solidFill>
                <a:latin typeface="Tahoma"/>
                <a:cs typeface="Tahoma"/>
              </a:rPr>
              <a:t>extremely</a:t>
            </a:r>
            <a:r>
              <a:rPr dirty="0" sz="1050" spc="-25" b="1">
                <a:solidFill>
                  <a:srgbClr val="A49279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A49279"/>
                </a:solidFill>
                <a:latin typeface="Tahoma"/>
                <a:cs typeface="Tahoma"/>
              </a:rPr>
              <a:t>interested</a:t>
            </a:r>
            <a:r>
              <a:rPr dirty="0" sz="1050" spc="-25" b="1">
                <a:solidFill>
                  <a:srgbClr val="A49279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A49279"/>
                </a:solidFill>
                <a:latin typeface="Tahoma"/>
                <a:cs typeface="Tahoma"/>
              </a:rPr>
              <a:t>in</a:t>
            </a:r>
            <a:r>
              <a:rPr dirty="0" sz="1050" spc="-15" b="1">
                <a:solidFill>
                  <a:srgbClr val="A49279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A49279"/>
                </a:solidFill>
                <a:latin typeface="Tahoma"/>
                <a:cs typeface="Tahoma"/>
              </a:rPr>
              <a:t>owning</a:t>
            </a:r>
            <a:r>
              <a:rPr dirty="0" sz="1050" spc="-5" b="1">
                <a:solidFill>
                  <a:srgbClr val="A49279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A49279"/>
                </a:solidFill>
                <a:latin typeface="Tahoma"/>
                <a:cs typeface="Tahoma"/>
              </a:rPr>
              <a:t>an</a:t>
            </a:r>
            <a:r>
              <a:rPr dirty="0" sz="1050" spc="-15" b="1">
                <a:solidFill>
                  <a:srgbClr val="A49279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A49279"/>
                </a:solidFill>
                <a:latin typeface="Tahoma"/>
                <a:cs typeface="Tahoma"/>
              </a:rPr>
              <a:t>annuity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.</a:t>
            </a:r>
            <a:r>
              <a:rPr dirty="0" sz="1050" spc="-3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161203"/>
                </a:solidFill>
                <a:latin typeface="Tahoma"/>
                <a:cs typeface="Tahoma"/>
              </a:rPr>
              <a:t>Only</a:t>
            </a:r>
            <a:endParaRPr sz="1050">
              <a:latin typeface="Tahoma"/>
              <a:cs typeface="Tahoma"/>
            </a:endParaRPr>
          </a:p>
          <a:p>
            <a:pPr marL="227329">
              <a:lnSpc>
                <a:spcPct val="100000"/>
              </a:lnSpc>
              <a:spcBef>
                <a:spcPts val="540"/>
              </a:spcBef>
            </a:pPr>
            <a:r>
              <a:rPr dirty="0" sz="1050" b="1">
                <a:solidFill>
                  <a:srgbClr val="00668D"/>
                </a:solidFill>
                <a:latin typeface="Tahoma"/>
                <a:cs typeface="Tahoma"/>
              </a:rPr>
              <a:t>19%</a:t>
            </a:r>
            <a:r>
              <a:rPr dirty="0" sz="1050" spc="-25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00668D"/>
                </a:solidFill>
                <a:latin typeface="Tahoma"/>
                <a:cs typeface="Tahoma"/>
              </a:rPr>
              <a:t>of</a:t>
            </a:r>
            <a:r>
              <a:rPr dirty="0" sz="1050" spc="-10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00668D"/>
                </a:solidFill>
                <a:latin typeface="Tahoma"/>
                <a:cs typeface="Tahoma"/>
              </a:rPr>
              <a:t>financial</a:t>
            </a:r>
            <a:r>
              <a:rPr dirty="0" sz="1050" spc="-45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00668D"/>
                </a:solidFill>
                <a:latin typeface="Tahoma"/>
                <a:cs typeface="Tahoma"/>
              </a:rPr>
              <a:t>professionals</a:t>
            </a:r>
            <a:r>
              <a:rPr dirty="0" sz="1050" spc="-25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00668D"/>
                </a:solidFill>
                <a:latin typeface="Tahoma"/>
                <a:cs typeface="Tahoma"/>
              </a:rPr>
              <a:t>believe</a:t>
            </a:r>
            <a:r>
              <a:rPr dirty="0" sz="1050" spc="-40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00668D"/>
                </a:solidFill>
                <a:latin typeface="Tahoma"/>
                <a:cs typeface="Tahoma"/>
              </a:rPr>
              <a:t>their</a:t>
            </a:r>
            <a:r>
              <a:rPr dirty="0" sz="1050" spc="-15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50" b="1">
                <a:solidFill>
                  <a:srgbClr val="00668D"/>
                </a:solidFill>
                <a:latin typeface="Tahoma"/>
                <a:cs typeface="Tahoma"/>
              </a:rPr>
              <a:t>clients</a:t>
            </a:r>
            <a:r>
              <a:rPr dirty="0" sz="1050" spc="-15" b="1">
                <a:solidFill>
                  <a:srgbClr val="00668D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have</a:t>
            </a:r>
            <a:r>
              <a:rPr dirty="0" sz="1050" spc="-2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this</a:t>
            </a:r>
            <a:r>
              <a:rPr dirty="0" sz="1050" spc="-30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level</a:t>
            </a:r>
            <a:r>
              <a:rPr dirty="0" sz="1050" spc="-2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>
                <a:solidFill>
                  <a:srgbClr val="161203"/>
                </a:solidFill>
                <a:latin typeface="Tahoma"/>
                <a:cs typeface="Tahoma"/>
              </a:rPr>
              <a:t>of</a:t>
            </a:r>
            <a:r>
              <a:rPr dirty="0" sz="1050" spc="-15">
                <a:solidFill>
                  <a:srgbClr val="161203"/>
                </a:solidFill>
                <a:latin typeface="Tahoma"/>
                <a:cs typeface="Tahoma"/>
              </a:rPr>
              <a:t> </a:t>
            </a:r>
            <a:r>
              <a:rPr dirty="0" sz="1050" spc="-10">
                <a:solidFill>
                  <a:srgbClr val="161203"/>
                </a:solidFill>
                <a:latin typeface="Tahoma"/>
                <a:cs typeface="Tahoma"/>
              </a:rPr>
              <a:t>interest.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520" y="2229611"/>
            <a:ext cx="1775460" cy="1773936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353364" y="6124752"/>
            <a:ext cx="46355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Source: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Alliance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Lifetime</a:t>
            </a:r>
            <a:r>
              <a:rPr dirty="0" sz="800" spc="-5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Income,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partnership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with</a:t>
            </a:r>
            <a:r>
              <a:rPr dirty="0" sz="800" spc="19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CANNEX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Financial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Exchanges Limited,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37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156460" cy="6858000"/>
            <a:chOff x="0" y="0"/>
            <a:chExt cx="215646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923414" cy="6858000"/>
            </a:xfrm>
            <a:custGeom>
              <a:avLst/>
              <a:gdLst/>
              <a:ahLst/>
              <a:cxnLst/>
              <a:rect l="l" t="t" r="r" b="b"/>
              <a:pathLst>
                <a:path w="1923414" h="6858000">
                  <a:moveTo>
                    <a:pt x="3968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01" y="6857999"/>
                  </a:lnTo>
                  <a:lnTo>
                    <a:pt x="1872995" y="3613150"/>
                  </a:lnTo>
                  <a:lnTo>
                    <a:pt x="1894998" y="3568631"/>
                  </a:lnTo>
                  <a:lnTo>
                    <a:pt x="1910714" y="3522180"/>
                  </a:lnTo>
                  <a:lnTo>
                    <a:pt x="1920144" y="3474434"/>
                  </a:lnTo>
                  <a:lnTo>
                    <a:pt x="1923288" y="3426031"/>
                  </a:lnTo>
                  <a:lnTo>
                    <a:pt x="1920144" y="3377610"/>
                  </a:lnTo>
                  <a:lnTo>
                    <a:pt x="1910714" y="3329811"/>
                  </a:lnTo>
                  <a:lnTo>
                    <a:pt x="1894998" y="3283270"/>
                  </a:lnTo>
                  <a:lnTo>
                    <a:pt x="1872995" y="3238627"/>
                  </a:lnTo>
                  <a:lnTo>
                    <a:pt x="396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216" y="2651760"/>
              <a:ext cx="1190244" cy="15742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57601" y="3226765"/>
            <a:ext cx="2745740" cy="4025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b="0">
                <a:solidFill>
                  <a:srgbClr val="012C5E"/>
                </a:solidFill>
                <a:latin typeface="Georgia"/>
                <a:cs typeface="Georgia"/>
              </a:rPr>
              <a:t>Actions</a:t>
            </a:r>
            <a:r>
              <a:rPr dirty="0" sz="2450" spc="15" b="0">
                <a:solidFill>
                  <a:srgbClr val="012C5E"/>
                </a:solidFill>
                <a:latin typeface="Georgia"/>
                <a:cs typeface="Georgia"/>
              </a:rPr>
              <a:t> </a:t>
            </a:r>
            <a:r>
              <a:rPr dirty="0" sz="2450" b="0">
                <a:solidFill>
                  <a:srgbClr val="012C5E"/>
                </a:solidFill>
                <a:latin typeface="Georgia"/>
                <a:cs typeface="Georgia"/>
              </a:rPr>
              <a:t>to</a:t>
            </a:r>
            <a:r>
              <a:rPr dirty="0" sz="2450" spc="25" b="0">
                <a:solidFill>
                  <a:srgbClr val="012C5E"/>
                </a:solidFill>
                <a:latin typeface="Georgia"/>
                <a:cs typeface="Georgia"/>
              </a:rPr>
              <a:t> </a:t>
            </a:r>
            <a:r>
              <a:rPr dirty="0" sz="2450" spc="-10" b="0">
                <a:solidFill>
                  <a:srgbClr val="012C5E"/>
                </a:solidFill>
                <a:latin typeface="Georgia"/>
                <a:cs typeface="Georgia"/>
              </a:rPr>
              <a:t>Consider</a:t>
            </a:r>
            <a:endParaRPr sz="24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04087" y="2084830"/>
            <a:ext cx="7988934" cy="2265045"/>
            <a:chOff x="704087" y="2084830"/>
            <a:chExt cx="7988934" cy="22650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231" y="2084830"/>
              <a:ext cx="7979664" cy="226466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04087" y="4142232"/>
              <a:ext cx="7988934" cy="0"/>
            </a:xfrm>
            <a:custGeom>
              <a:avLst/>
              <a:gdLst/>
              <a:ahLst/>
              <a:cxnLst/>
              <a:rect l="l" t="t" r="r" b="b"/>
              <a:pathLst>
                <a:path w="7988934" h="0">
                  <a:moveTo>
                    <a:pt x="0" y="0"/>
                  </a:moveTo>
                  <a:lnTo>
                    <a:pt x="7988808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82981" y="4739766"/>
            <a:ext cx="8440420" cy="816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-</a:t>
            </a:r>
            <a:r>
              <a:rPr dirty="0" sz="1400" spc="-25">
                <a:latin typeface="Arial"/>
                <a:cs typeface="Arial"/>
              </a:rPr>
              <a:t>200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  <a:spcBef>
                <a:spcPts val="1195"/>
              </a:spcBef>
            </a:pPr>
            <a:r>
              <a:rPr dirty="0" sz="1400" spc="-10">
                <a:latin typeface="Arial"/>
                <a:cs typeface="Arial"/>
              </a:rPr>
              <a:t>-</a:t>
            </a:r>
            <a:r>
              <a:rPr dirty="0" sz="1400" spc="-25">
                <a:latin typeface="Arial"/>
                <a:cs typeface="Arial"/>
              </a:rPr>
              <a:t>300</a:t>
            </a:r>
            <a:endParaRPr sz="1400">
              <a:latin typeface="Arial"/>
              <a:cs typeface="Arial"/>
            </a:endParaRPr>
          </a:p>
          <a:p>
            <a:pPr marL="323215">
              <a:lnSpc>
                <a:spcPts val="1675"/>
              </a:lnSpc>
              <a:tabLst>
                <a:tab pos="873760" algn="l"/>
                <a:tab pos="1424305" algn="l"/>
                <a:tab pos="1974850" algn="l"/>
                <a:tab pos="2525395" algn="l"/>
                <a:tab pos="3075940" algn="l"/>
                <a:tab pos="3626485" algn="l"/>
                <a:tab pos="4177665" algn="l"/>
                <a:tab pos="4727575" algn="l"/>
                <a:tab pos="5278120" algn="l"/>
                <a:tab pos="5828665" algn="l"/>
                <a:tab pos="6379845" algn="l"/>
                <a:tab pos="6929755" algn="l"/>
                <a:tab pos="7480300" algn="l"/>
                <a:tab pos="8030845" algn="l"/>
              </a:tabLst>
            </a:pPr>
            <a:r>
              <a:rPr dirty="0" sz="1400" spc="-20">
                <a:latin typeface="Arial"/>
                <a:cs typeface="Arial"/>
              </a:rPr>
              <a:t>1950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1955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1960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1965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1970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1975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1980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1985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1990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1995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2000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2005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2010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2015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0">
                <a:latin typeface="Arial"/>
                <a:cs typeface="Arial"/>
              </a:rPr>
              <a:t>2020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12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82981" y="3279139"/>
            <a:ext cx="382270" cy="1335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Arial"/>
                <a:cs typeface="Arial"/>
              </a:rPr>
              <a:t>200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95"/>
              </a:spcBef>
            </a:pPr>
            <a:r>
              <a:rPr dirty="0" sz="1400" spc="-25">
                <a:latin typeface="Arial"/>
                <a:cs typeface="Arial"/>
              </a:rPr>
              <a:t>100</a:t>
            </a:r>
            <a:endParaRPr sz="14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1195"/>
              </a:spcBef>
            </a:pPr>
            <a:r>
              <a:rPr dirty="0" sz="1400" spc="-5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95"/>
              </a:spcBef>
            </a:pPr>
            <a:r>
              <a:rPr dirty="0" sz="1400" spc="-10">
                <a:latin typeface="Arial"/>
                <a:cs typeface="Arial"/>
              </a:rPr>
              <a:t>-</a:t>
            </a:r>
            <a:r>
              <a:rPr dirty="0" sz="1400" spc="-25">
                <a:latin typeface="Arial"/>
                <a:cs typeface="Arial"/>
              </a:rPr>
              <a:t>100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42112" y="1818513"/>
            <a:ext cx="322580" cy="1335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Arial"/>
                <a:cs typeface="Arial"/>
              </a:rPr>
              <a:t>600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400" spc="-25">
                <a:latin typeface="Arial"/>
                <a:cs typeface="Arial"/>
              </a:rPr>
              <a:t>500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400" spc="-25">
                <a:latin typeface="Arial"/>
                <a:cs typeface="Arial"/>
              </a:rPr>
              <a:t>400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400" spc="-25">
                <a:latin typeface="Arial"/>
                <a:cs typeface="Arial"/>
              </a:rPr>
              <a:t>300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2112" y="948944"/>
            <a:ext cx="5689600" cy="744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58115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Cumulative</a:t>
            </a:r>
            <a:r>
              <a:rPr dirty="0" sz="1550" spc="10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price</a:t>
            </a:r>
            <a:r>
              <a:rPr dirty="0" sz="1550" spc="8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return</a:t>
            </a:r>
            <a:r>
              <a:rPr dirty="0" sz="1550" spc="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dirty="0" sz="1550" spc="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each</a:t>
            </a:r>
            <a:r>
              <a:rPr dirty="0" sz="1550" spc="9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U.S.</a:t>
            </a:r>
            <a:r>
              <a:rPr dirty="0" sz="1550" spc="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bull</a:t>
            </a:r>
            <a:r>
              <a:rPr dirty="0" sz="1550" spc="7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dirty="0" sz="1550" spc="8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bear</a:t>
            </a:r>
            <a:r>
              <a:rPr dirty="0" sz="1550" spc="8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market</a:t>
            </a:r>
            <a:r>
              <a:rPr dirty="0" sz="1550" spc="9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52555A"/>
                </a:solidFill>
                <a:latin typeface="Arial"/>
                <a:cs typeface="Arial"/>
              </a:rPr>
              <a:t>(%)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>
                <a:latin typeface="Arial"/>
                <a:cs typeface="Arial"/>
              </a:rPr>
              <a:t>700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41703" y="2186939"/>
            <a:ext cx="2174875" cy="887094"/>
          </a:xfrm>
          <a:prstGeom prst="rect">
            <a:avLst/>
          </a:prstGeom>
          <a:solidFill>
            <a:srgbClr val="D9D9D9"/>
          </a:solidFill>
        </p:spPr>
        <p:txBody>
          <a:bodyPr wrap="square" lIns="0" tIns="4127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325"/>
              </a:spcBef>
            </a:pPr>
            <a:r>
              <a:rPr dirty="0" sz="1400" b="1">
                <a:latin typeface="Arial"/>
                <a:cs typeface="Arial"/>
              </a:rPr>
              <a:t>Average</a:t>
            </a:r>
            <a:r>
              <a:rPr dirty="0" sz="1400" spc="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Bull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Market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1400">
                <a:latin typeface="Arial"/>
                <a:cs typeface="Arial"/>
              </a:rPr>
              <a:t>Return: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279%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dirty="0" sz="1400">
                <a:latin typeface="Arial"/>
                <a:cs typeface="Arial"/>
              </a:rPr>
              <a:t>Duration: 72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mo.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43500" y="4387596"/>
            <a:ext cx="2346960" cy="852169"/>
          </a:xfrm>
          <a:prstGeom prst="rect">
            <a:avLst/>
          </a:prstGeom>
          <a:solidFill>
            <a:srgbClr val="D9D9D9"/>
          </a:solidFill>
        </p:spPr>
        <p:txBody>
          <a:bodyPr wrap="square" lIns="0" tIns="4191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330"/>
              </a:spcBef>
            </a:pPr>
            <a:r>
              <a:rPr dirty="0" sz="1400" b="1">
                <a:latin typeface="Arial"/>
                <a:cs typeface="Arial"/>
              </a:rPr>
              <a:t>Average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Bear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Market</a:t>
            </a:r>
            <a:endParaRPr sz="14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420"/>
              </a:spcBef>
            </a:pPr>
            <a:r>
              <a:rPr dirty="0" sz="1400">
                <a:latin typeface="Arial"/>
                <a:cs typeface="Arial"/>
              </a:rPr>
              <a:t>Return: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-</a:t>
            </a:r>
            <a:r>
              <a:rPr dirty="0" sz="1400" spc="-25">
                <a:latin typeface="Arial"/>
                <a:cs typeface="Arial"/>
              </a:rPr>
              <a:t>33%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1400">
                <a:latin typeface="Arial"/>
                <a:cs typeface="Arial"/>
              </a:rPr>
              <a:t>Duration: 14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mo.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738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10"/>
              </a:spcBef>
            </a:pPr>
            <a:r>
              <a:rPr dirty="0" sz="1750"/>
              <a:t>Market</a:t>
            </a:r>
            <a:r>
              <a:rPr dirty="0" sz="1750" spc="-5"/>
              <a:t> </a:t>
            </a:r>
            <a:r>
              <a:rPr dirty="0" sz="1750" spc="-10"/>
              <a:t>landscape</a:t>
            </a:r>
            <a:endParaRPr sz="1750"/>
          </a:p>
        </p:txBody>
      </p:sp>
      <p:sp>
        <p:nvSpPr>
          <p:cNvPr id="12" name="object 12" descr=""/>
          <p:cNvSpPr txBox="1"/>
          <p:nvPr/>
        </p:nvSpPr>
        <p:spPr>
          <a:xfrm>
            <a:off x="388111" y="5692851"/>
            <a:ext cx="8081009" cy="617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800"/>
              </a:lnSpc>
              <a:spcBef>
                <a:spcPts val="105"/>
              </a:spcBef>
            </a:pPr>
            <a:r>
              <a:rPr dirty="0" sz="700" b="1">
                <a:latin typeface="Arial Narrow"/>
                <a:cs typeface="Arial Narrow"/>
              </a:rPr>
              <a:t>For</a:t>
            </a:r>
            <a:r>
              <a:rPr dirty="0" sz="700" spc="-3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illustrative</a:t>
            </a:r>
            <a:r>
              <a:rPr dirty="0" sz="700" spc="-10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purposes</a:t>
            </a:r>
            <a:r>
              <a:rPr dirty="0" sz="700" spc="-40" b="1">
                <a:latin typeface="Arial Narrow"/>
                <a:cs typeface="Arial Narrow"/>
              </a:rPr>
              <a:t> </a:t>
            </a:r>
            <a:r>
              <a:rPr dirty="0" sz="700" spc="-20" b="1">
                <a:latin typeface="Arial Narrow"/>
                <a:cs typeface="Arial Narrow"/>
              </a:rPr>
              <a:t>only</a:t>
            </a:r>
            <a:endParaRPr sz="700">
              <a:latin typeface="Arial Narrow"/>
              <a:cs typeface="Arial Narrow"/>
            </a:endParaRPr>
          </a:p>
          <a:p>
            <a:pPr marL="12700">
              <a:lnSpc>
                <a:spcPts val="760"/>
              </a:lnSpc>
            </a:pPr>
            <a:r>
              <a:rPr dirty="0" sz="700">
                <a:latin typeface="Arial Narrow"/>
                <a:cs typeface="Arial Narrow"/>
              </a:rPr>
              <a:t>As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of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30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June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2023; Source:</a:t>
            </a:r>
            <a:r>
              <a:rPr dirty="0" sz="700" spc="-10">
                <a:latin typeface="Arial Narrow"/>
                <a:cs typeface="Arial Narrow"/>
              </a:rPr>
              <a:t> Bloomberg</a:t>
            </a:r>
            <a:endParaRPr sz="700">
              <a:latin typeface="Arial Narrow"/>
              <a:cs typeface="Arial Narrow"/>
            </a:endParaRPr>
          </a:p>
          <a:p>
            <a:pPr marL="12700">
              <a:lnSpc>
                <a:spcPts val="760"/>
              </a:lnSpc>
            </a:pPr>
            <a:r>
              <a:rPr dirty="0" sz="700" b="1">
                <a:latin typeface="Arial Narrow"/>
                <a:cs typeface="Arial Narrow"/>
              </a:rPr>
              <a:t>Past</a:t>
            </a:r>
            <a:r>
              <a:rPr dirty="0" sz="700" spc="10" b="1">
                <a:latin typeface="Arial Narrow"/>
                <a:cs typeface="Arial Narrow"/>
              </a:rPr>
              <a:t> </a:t>
            </a:r>
            <a:r>
              <a:rPr dirty="0" sz="700" spc="-10" b="1">
                <a:latin typeface="Arial Narrow"/>
                <a:cs typeface="Arial Narrow"/>
              </a:rPr>
              <a:t>performance</a:t>
            </a:r>
            <a:r>
              <a:rPr dirty="0" sz="700" spc="-30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is</a:t>
            </a:r>
            <a:r>
              <a:rPr dirty="0" sz="700" spc="10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not</a:t>
            </a:r>
            <a:r>
              <a:rPr dirty="0" sz="700" spc="-2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a</a:t>
            </a:r>
            <a:r>
              <a:rPr dirty="0" sz="700" spc="10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guarantee</a:t>
            </a:r>
            <a:r>
              <a:rPr dirty="0" sz="700" spc="-2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or</a:t>
            </a:r>
            <a:r>
              <a:rPr dirty="0" sz="700" spc="-10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a</a:t>
            </a:r>
            <a:r>
              <a:rPr dirty="0" sz="700" spc="10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reliable</a:t>
            </a:r>
            <a:r>
              <a:rPr dirty="0" sz="700" spc="10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indicator</a:t>
            </a:r>
            <a:r>
              <a:rPr dirty="0" sz="700" spc="-10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of</a:t>
            </a:r>
            <a:r>
              <a:rPr dirty="0" sz="700" spc="-15" b="1">
                <a:latin typeface="Arial Narrow"/>
                <a:cs typeface="Arial Narrow"/>
              </a:rPr>
              <a:t> </a:t>
            </a:r>
            <a:r>
              <a:rPr dirty="0" sz="700" b="1">
                <a:latin typeface="Arial Narrow"/>
                <a:cs typeface="Arial Narrow"/>
              </a:rPr>
              <a:t>future</a:t>
            </a:r>
            <a:r>
              <a:rPr dirty="0" sz="700" spc="-25" b="1">
                <a:latin typeface="Arial Narrow"/>
                <a:cs typeface="Arial Narrow"/>
              </a:rPr>
              <a:t> </a:t>
            </a:r>
            <a:r>
              <a:rPr dirty="0" sz="700" spc="-10" b="1">
                <a:latin typeface="Arial Narrow"/>
                <a:cs typeface="Arial Narrow"/>
              </a:rPr>
              <a:t>results.</a:t>
            </a:r>
            <a:endParaRPr sz="700">
              <a:latin typeface="Arial Narrow"/>
              <a:cs typeface="Arial Narrow"/>
            </a:endParaRPr>
          </a:p>
          <a:p>
            <a:pPr marL="12700">
              <a:lnSpc>
                <a:spcPts val="765"/>
              </a:lnSpc>
            </a:pP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Q1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bear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market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is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not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included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 “average bear market” </a:t>
            </a:r>
            <a:r>
              <a:rPr dirty="0" sz="700" spc="-10">
                <a:latin typeface="Arial Narrow"/>
                <a:cs typeface="Arial Narrow"/>
              </a:rPr>
              <a:t>calculation.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 all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other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periods,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bear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markets</a:t>
            </a:r>
            <a:r>
              <a:rPr dirty="0" sz="700" spc="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are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peak-to-</a:t>
            </a:r>
            <a:r>
              <a:rPr dirty="0" sz="700">
                <a:latin typeface="Arial Narrow"/>
                <a:cs typeface="Arial Narrow"/>
              </a:rPr>
              <a:t>trough price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declines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of 20%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or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more in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S&amp;P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500.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Bull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markets</a:t>
            </a:r>
            <a:r>
              <a:rPr dirty="0" sz="700" spc="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are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all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other periods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S&amp;P 500.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Returns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shown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on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 spc="-50">
                <a:latin typeface="Arial Narrow"/>
                <a:cs typeface="Arial Narrow"/>
              </a:rPr>
              <a:t>a</a:t>
            </a:r>
            <a:endParaRPr sz="700">
              <a:latin typeface="Arial Narrow"/>
              <a:cs typeface="Arial Narrow"/>
            </a:endParaRPr>
          </a:p>
          <a:p>
            <a:pPr marL="12700" marR="1126490">
              <a:lnSpc>
                <a:spcPts val="760"/>
              </a:lnSpc>
              <a:spcBef>
                <a:spcPts val="60"/>
              </a:spcBef>
            </a:pPr>
            <a:r>
              <a:rPr dirty="0" sz="700">
                <a:latin typeface="Arial Narrow"/>
                <a:cs typeface="Arial Narrow"/>
              </a:rPr>
              <a:t>logarithmic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scale.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Returns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are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USD.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Total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return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is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calculated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by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using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total return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for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each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bull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or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bear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period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and</a:t>
            </a:r>
            <a:r>
              <a:rPr dirty="0" sz="700" spc="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 duration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for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each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period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</a:t>
            </a:r>
            <a:r>
              <a:rPr dirty="0" sz="700" spc="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represent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average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cumulative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total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return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for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each</a:t>
            </a:r>
            <a:r>
              <a:rPr dirty="0" sz="700" spc="-10">
                <a:latin typeface="Arial Narrow"/>
                <a:cs typeface="Arial Narrow"/>
              </a:rPr>
              <a:t> market.</a:t>
            </a:r>
            <a:r>
              <a:rPr dirty="0" sz="700" spc="50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Refer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Appendix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for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additional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chart,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index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risk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information.</a:t>
            </a:r>
            <a:endParaRPr sz="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625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10"/>
              </a:spcBef>
            </a:pPr>
            <a:r>
              <a:rPr dirty="0" sz="1750" spc="-10" i="1">
                <a:latin typeface="Arial"/>
                <a:cs typeface="Arial"/>
              </a:rPr>
              <a:t>Strategy</a:t>
            </a:r>
            <a:endParaRPr sz="1750">
              <a:latin typeface="Arial"/>
              <a:cs typeface="Arial"/>
            </a:endParaRPr>
          </a:p>
          <a:p>
            <a:pPr marL="138430">
              <a:lnSpc>
                <a:spcPct val="100000"/>
              </a:lnSpc>
              <a:spcBef>
                <a:spcPts val="25"/>
              </a:spcBef>
            </a:pPr>
            <a:r>
              <a:rPr dirty="0" sz="1750"/>
              <a:t>Identify</a:t>
            </a:r>
            <a:r>
              <a:rPr dirty="0" sz="1750" spc="-30"/>
              <a:t> </a:t>
            </a:r>
            <a:r>
              <a:rPr dirty="0" sz="1750"/>
              <a:t>behavioral</a:t>
            </a:r>
            <a:r>
              <a:rPr dirty="0" sz="1750" spc="-10"/>
              <a:t> </a:t>
            </a:r>
            <a:r>
              <a:rPr dirty="0" sz="1750" spc="-20"/>
              <a:t>risk</a:t>
            </a:r>
            <a:endParaRPr sz="1750"/>
          </a:p>
        </p:txBody>
      </p:sp>
      <p:sp>
        <p:nvSpPr>
          <p:cNvPr id="5" name="object 5" descr=""/>
          <p:cNvSpPr txBox="1"/>
          <p:nvPr/>
        </p:nvSpPr>
        <p:spPr>
          <a:xfrm>
            <a:off x="8755760" y="6474646"/>
            <a:ext cx="126364" cy="12636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700" spc="-25">
                <a:solidFill>
                  <a:srgbClr val="01152E"/>
                </a:solidFill>
                <a:latin typeface="Arial"/>
                <a:cs typeface="Arial"/>
              </a:rPr>
              <a:t>39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8111" y="5906515"/>
            <a:ext cx="1108710" cy="29718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800">
                <a:latin typeface="Arial Narrow"/>
                <a:cs typeface="Arial Narrow"/>
              </a:rPr>
              <a:t>Source: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PIMCO</a:t>
            </a: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illustrative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purposes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 spc="-20">
                <a:latin typeface="Arial Narrow"/>
                <a:cs typeface="Arial Narrow"/>
              </a:rPr>
              <a:t>only.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8111" y="948944"/>
            <a:ext cx="7028815" cy="400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Discovery</a:t>
            </a:r>
            <a:r>
              <a:rPr dirty="0" sz="1550" spc="1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52555A"/>
                </a:solidFill>
                <a:latin typeface="Arial"/>
                <a:cs typeface="Arial"/>
              </a:rPr>
              <a:t>questions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55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buChar char="•"/>
              <a:tabLst>
                <a:tab pos="173355" algn="l"/>
              </a:tabLst>
            </a:pPr>
            <a:r>
              <a:rPr dirty="0" sz="1400">
                <a:latin typeface="Arial"/>
                <a:cs typeface="Arial"/>
              </a:rPr>
              <a:t>How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has the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recent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volatility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affected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you?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Has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it changed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any of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your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personal </a:t>
            </a:r>
            <a:r>
              <a:rPr dirty="0" sz="1400" spc="-10">
                <a:latin typeface="Arial"/>
                <a:cs typeface="Arial"/>
              </a:rPr>
              <a:t>goals?</a:t>
            </a:r>
            <a:endParaRPr sz="1400">
              <a:latin typeface="Arial"/>
              <a:cs typeface="Arial"/>
            </a:endParaRPr>
          </a:p>
          <a:p>
            <a:pPr marL="172720" marR="1896745" indent="-160655">
              <a:lnSpc>
                <a:spcPct val="100699"/>
              </a:lnSpc>
              <a:spcBef>
                <a:spcPts val="1010"/>
              </a:spcBef>
              <a:buChar char="•"/>
              <a:tabLst>
                <a:tab pos="173990" algn="l"/>
              </a:tabLst>
            </a:pPr>
            <a:r>
              <a:rPr dirty="0" sz="1400">
                <a:latin typeface="Arial"/>
                <a:cs typeface="Arial"/>
              </a:rPr>
              <a:t>Are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comfortable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with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your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current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allocation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holdings? </a:t>
            </a:r>
            <a:r>
              <a:rPr dirty="0" sz="1400" spc="-1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What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specific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changes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are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considering?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020"/>
              </a:spcBef>
              <a:buChar char="•"/>
              <a:tabLst>
                <a:tab pos="173355" algn="l"/>
              </a:tabLst>
            </a:pPr>
            <a:r>
              <a:rPr dirty="0" sz="1400">
                <a:latin typeface="Arial"/>
                <a:cs typeface="Arial"/>
              </a:rPr>
              <a:t>How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 you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define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risk?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How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measure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it?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How do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try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manage </a:t>
            </a:r>
            <a:r>
              <a:rPr dirty="0" sz="1400" spc="-25">
                <a:latin typeface="Arial"/>
                <a:cs typeface="Arial"/>
              </a:rPr>
              <a:t>it?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010"/>
              </a:spcBef>
              <a:buChar char="•"/>
              <a:tabLst>
                <a:tab pos="173355" algn="l"/>
              </a:tabLst>
            </a:pPr>
            <a:r>
              <a:rPr dirty="0" sz="1400">
                <a:latin typeface="Arial"/>
                <a:cs typeface="Arial"/>
              </a:rPr>
              <a:t>What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risk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causing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greatest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concern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today?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020"/>
              </a:spcBef>
              <a:buChar char="•"/>
              <a:tabLst>
                <a:tab pos="173355" algn="l"/>
              </a:tabLst>
            </a:pPr>
            <a:r>
              <a:rPr dirty="0" sz="1400">
                <a:latin typeface="Arial"/>
                <a:cs typeface="Arial"/>
              </a:rPr>
              <a:t>If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received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new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funds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today,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how would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invest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them?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005"/>
              </a:spcBef>
              <a:buChar char="•"/>
              <a:tabLst>
                <a:tab pos="173355" algn="l"/>
              </a:tabLst>
            </a:pPr>
            <a:r>
              <a:rPr dirty="0" sz="1400">
                <a:latin typeface="Arial"/>
                <a:cs typeface="Arial"/>
              </a:rPr>
              <a:t>What’s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more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important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now: regaining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value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recently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lost,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protecting</a:t>
            </a:r>
            <a:endParaRPr sz="1400">
              <a:latin typeface="Arial"/>
              <a:cs typeface="Arial"/>
            </a:endParaRPr>
          </a:p>
          <a:p>
            <a:pPr marL="173990">
              <a:lnSpc>
                <a:spcPct val="100000"/>
              </a:lnSpc>
              <a:spcBef>
                <a:spcPts val="25"/>
              </a:spcBef>
            </a:pPr>
            <a:r>
              <a:rPr dirty="0" sz="1400">
                <a:latin typeface="Arial"/>
                <a:cs typeface="Arial"/>
              </a:rPr>
              <a:t>the capital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have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today?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010"/>
              </a:spcBef>
              <a:buChar char="•"/>
              <a:tabLst>
                <a:tab pos="173355" algn="l"/>
              </a:tabLst>
            </a:pPr>
            <a:r>
              <a:rPr dirty="0" sz="1400">
                <a:latin typeface="Arial"/>
                <a:cs typeface="Arial"/>
              </a:rPr>
              <a:t>What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action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would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take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if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your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portfolio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increased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10%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next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month?</a:t>
            </a:r>
            <a:endParaRPr sz="1400">
              <a:latin typeface="Arial"/>
              <a:cs typeface="Arial"/>
            </a:endParaRPr>
          </a:p>
          <a:p>
            <a:pPr marL="173990">
              <a:lnSpc>
                <a:spcPct val="100000"/>
              </a:lnSpc>
              <a:spcBef>
                <a:spcPts val="15"/>
              </a:spcBef>
            </a:pPr>
            <a:r>
              <a:rPr dirty="0" sz="1400">
                <a:latin typeface="Arial"/>
                <a:cs typeface="Arial"/>
              </a:rPr>
              <a:t>Declined 10%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next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month?</a:t>
            </a:r>
            <a:endParaRPr sz="1400">
              <a:latin typeface="Arial"/>
              <a:cs typeface="Arial"/>
            </a:endParaRPr>
          </a:p>
          <a:p>
            <a:pPr marL="172720" marR="513715" indent="-160655">
              <a:lnSpc>
                <a:spcPct val="100699"/>
              </a:lnSpc>
              <a:spcBef>
                <a:spcPts val="1005"/>
              </a:spcBef>
              <a:buChar char="•"/>
              <a:tabLst>
                <a:tab pos="173990" algn="l"/>
              </a:tabLst>
            </a:pPr>
            <a:r>
              <a:rPr dirty="0" sz="1400">
                <a:latin typeface="Arial"/>
                <a:cs typeface="Arial"/>
              </a:rPr>
              <a:t>Which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would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prefer: a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portfolio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with lower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volatility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lower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returns,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one </a:t>
            </a:r>
            <a:r>
              <a:rPr dirty="0" sz="1400" spc="-25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with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higher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returns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greater </a:t>
            </a:r>
            <a:r>
              <a:rPr dirty="0" sz="1400" spc="-10">
                <a:latin typeface="Arial"/>
                <a:cs typeface="Arial"/>
              </a:rPr>
              <a:t>volatility?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69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10"/>
              </a:spcBef>
            </a:pPr>
            <a:r>
              <a:rPr dirty="0" spc="-10"/>
              <a:t>Appendix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755760" y="6474646"/>
            <a:ext cx="126364" cy="12636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700" spc="-25">
                <a:solidFill>
                  <a:srgbClr val="01152E"/>
                </a:solidFill>
                <a:latin typeface="Arial"/>
                <a:cs typeface="Arial"/>
              </a:rPr>
              <a:t>41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93014" y="989838"/>
            <a:ext cx="8510270" cy="403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latin typeface="Arial Narrow"/>
                <a:cs typeface="Arial Narrow"/>
              </a:rPr>
              <a:t>Past</a:t>
            </a:r>
            <a:r>
              <a:rPr dirty="0" sz="800" spc="-3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performance</a:t>
            </a:r>
            <a:r>
              <a:rPr dirty="0" sz="800" spc="-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is</a:t>
            </a:r>
            <a:r>
              <a:rPr dirty="0" sz="800" spc="-2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not</a:t>
            </a:r>
            <a:r>
              <a:rPr dirty="0" sz="800" spc="-2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a guarantee</a:t>
            </a:r>
            <a:r>
              <a:rPr dirty="0" sz="800" spc="-3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or</a:t>
            </a:r>
            <a:r>
              <a:rPr dirty="0" sz="800" spc="-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a reliable</a:t>
            </a:r>
            <a:r>
              <a:rPr dirty="0" sz="800" spc="-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indicator</a:t>
            </a:r>
            <a:r>
              <a:rPr dirty="0" sz="800" spc="-3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of</a:t>
            </a:r>
            <a:r>
              <a:rPr dirty="0" sz="800" spc="-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future</a:t>
            </a:r>
            <a:r>
              <a:rPr dirty="0" sz="800" spc="-35" b="1">
                <a:latin typeface="Arial Narrow"/>
                <a:cs typeface="Arial Narrow"/>
              </a:rPr>
              <a:t> </a:t>
            </a:r>
            <a:r>
              <a:rPr dirty="0" sz="800" spc="-10" b="1">
                <a:latin typeface="Arial Narrow"/>
                <a:cs typeface="Arial Narrow"/>
              </a:rPr>
              <a:t>results.</a:t>
            </a: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800" spc="-10" b="1">
                <a:latin typeface="Arial Narrow"/>
                <a:cs typeface="Arial Narrow"/>
              </a:rPr>
              <a:t>CHARTS</a:t>
            </a:r>
            <a:endParaRPr sz="800">
              <a:latin typeface="Arial Narrow"/>
              <a:cs typeface="Arial Narrow"/>
            </a:endParaRPr>
          </a:p>
          <a:p>
            <a:pPr marL="12700" marR="120650">
              <a:lnSpc>
                <a:spcPct val="100000"/>
              </a:lnSpc>
            </a:pPr>
            <a:r>
              <a:rPr dirty="0" sz="800">
                <a:latin typeface="Arial Narrow"/>
                <a:cs typeface="Arial Narrow"/>
              </a:rPr>
              <a:t>Performance</a:t>
            </a:r>
            <a:r>
              <a:rPr dirty="0" sz="800" spc="-10">
                <a:latin typeface="Arial Narrow"/>
                <a:cs typeface="Arial Narrow"/>
              </a:rPr>
              <a:t> results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certain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charts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graphs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limited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date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ranges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specified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on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those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charts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graphs;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different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time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periods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produce</a:t>
            </a:r>
            <a:r>
              <a:rPr dirty="0" sz="800" spc="-10">
                <a:latin typeface="Arial Narrow"/>
                <a:cs typeface="Arial Narrow"/>
              </a:rPr>
              <a:t> different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results.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Charts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provided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illustrative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purposes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 spc="-25">
                <a:latin typeface="Arial Narrow"/>
                <a:cs typeface="Arial Narrow"/>
              </a:rPr>
              <a:t>not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indicative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past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future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performance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 any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PIMCO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product.</a:t>
            </a: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10" b="1">
                <a:latin typeface="Arial Narrow"/>
                <a:cs typeface="Arial Narrow"/>
              </a:rPr>
              <a:t>CORRELATION</a:t>
            </a:r>
            <a:endParaRPr sz="800">
              <a:latin typeface="Arial Narrow"/>
              <a:cs typeface="Arial Narrow"/>
            </a:endParaRPr>
          </a:p>
          <a:p>
            <a:pPr marL="12700" marR="175260">
              <a:lnSpc>
                <a:spcPct val="100000"/>
              </a:lnSpc>
            </a:pP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correlation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various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indexes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securities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against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one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another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against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inflation is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based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upon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data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over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 certain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time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period.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These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correlations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vary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substantially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 the future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over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different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time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periods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that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 spc="-25">
                <a:latin typeface="Arial Narrow"/>
                <a:cs typeface="Arial Narrow"/>
              </a:rPr>
              <a:t>can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result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 greater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volatility.</a:t>
            </a: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b="1">
                <a:latin typeface="Arial Narrow"/>
                <a:cs typeface="Arial Narrow"/>
              </a:rPr>
              <a:t>HYPOTHETICAL</a:t>
            </a:r>
            <a:r>
              <a:rPr dirty="0" sz="800" spc="-35" b="1">
                <a:latin typeface="Arial Narrow"/>
                <a:cs typeface="Arial Narrow"/>
              </a:rPr>
              <a:t> </a:t>
            </a:r>
            <a:r>
              <a:rPr dirty="0" sz="800" spc="-10" b="1">
                <a:latin typeface="Arial Narrow"/>
                <a:cs typeface="Arial Narrow"/>
              </a:rPr>
              <a:t>EXAMPLE</a:t>
            </a:r>
            <a:endParaRPr sz="800">
              <a:latin typeface="Arial Narrow"/>
              <a:cs typeface="Arial Narrow"/>
            </a:endParaRPr>
          </a:p>
          <a:p>
            <a:pPr marL="12700" marR="74930">
              <a:lnSpc>
                <a:spcPct val="100000"/>
              </a:lnSpc>
            </a:pPr>
            <a:r>
              <a:rPr dirty="0" sz="800" spc="-10">
                <a:latin typeface="Arial Narrow"/>
                <a:cs typeface="Arial Narrow"/>
              </a:rPr>
              <a:t>HYPOTHETICAL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PERFORMANCE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RESULTS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HAVE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MANY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INHERENT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LIMITATIONS, </a:t>
            </a:r>
            <a:r>
              <a:rPr dirty="0" sz="800">
                <a:latin typeface="Arial Narrow"/>
                <a:cs typeface="Arial Narrow"/>
              </a:rPr>
              <a:t>SOME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WHICH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DESCRIBED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BELOW.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REPRESENTATION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BEING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MADE THAT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 ACCOUNT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WILL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LIKELY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25">
                <a:latin typeface="Arial Narrow"/>
                <a:cs typeface="Arial Narrow"/>
              </a:rPr>
              <a:t>TO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ACHIEVE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PROFITS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 LOSSES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SIMILAR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THOSE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SHOWN.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 FACT,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THERE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 FREQUENTLY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SHARP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DIFFERENCES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BETWEEN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HYPOTHETICAL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PERFORMANCE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RESULTS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ACTUAL</a:t>
            </a:r>
            <a:r>
              <a:rPr dirty="0" sz="800" spc="-10">
                <a:latin typeface="Arial Narrow"/>
                <a:cs typeface="Arial Narrow"/>
              </a:rPr>
              <a:t> RESULTS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SUBSEQUENTLY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ACHIEVED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BY</a:t>
            </a:r>
            <a:r>
              <a:rPr dirty="0" sz="800" spc="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PARTICULAR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TRADING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PROGRAM.</a:t>
            </a:r>
            <a:endParaRPr sz="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Arial Narrow"/>
              <a:cs typeface="Arial Narrow"/>
            </a:endParaRPr>
          </a:p>
          <a:p>
            <a:pPr marL="12700" marR="142240">
              <a:lnSpc>
                <a:spcPct val="100000"/>
              </a:lnSpc>
            </a:pPr>
            <a:r>
              <a:rPr dirty="0" sz="800">
                <a:latin typeface="Arial Narrow"/>
                <a:cs typeface="Arial Narrow"/>
              </a:rPr>
              <a:t>ONE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LIMITATIONS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HYPOTHETICAL</a:t>
            </a:r>
            <a:r>
              <a:rPr dirty="0" sz="800" spc="-10">
                <a:latin typeface="Arial Narrow"/>
                <a:cs typeface="Arial Narrow"/>
              </a:rPr>
              <a:t> PERFORMANCE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RESULTS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THEY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 </a:t>
            </a:r>
            <a:r>
              <a:rPr dirty="0" sz="800" spc="-10">
                <a:latin typeface="Arial Narrow"/>
                <a:cs typeface="Arial Narrow"/>
              </a:rPr>
              <a:t>GENERALLY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PREPARED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WITH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BENEFIT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 HINDSIGHT.</a:t>
            </a:r>
            <a:r>
              <a:rPr dirty="0" sz="800" spc="7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ADDITION,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HYPOTHETICAL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TRADING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DOES</a:t>
            </a:r>
            <a:r>
              <a:rPr dirty="0" sz="800" spc="-25">
                <a:latin typeface="Arial Narrow"/>
                <a:cs typeface="Arial Narrow"/>
              </a:rPr>
              <a:t> NOT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INVOLVE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FINANCIAL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RISK,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 </a:t>
            </a:r>
            <a:r>
              <a:rPr dirty="0" sz="800" spc="-10">
                <a:latin typeface="Arial Narrow"/>
                <a:cs typeface="Arial Narrow"/>
              </a:rPr>
              <a:t>HYPOTHETICAL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TRADING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RECORD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CAN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COMPLETELY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ACCOUNT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IMPACT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 FINANCIAL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RISK IN ACTUAL</a:t>
            </a:r>
            <a:r>
              <a:rPr dirty="0" sz="800" spc="6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TRADING.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EXAMPLE,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ABILITY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 </a:t>
            </a:r>
            <a:r>
              <a:rPr dirty="0" sz="800" spc="-10">
                <a:latin typeface="Arial Narrow"/>
                <a:cs typeface="Arial Narrow"/>
              </a:rPr>
              <a:t>WITHSTAND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LOSSES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 ADHERE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PARTICULAR</a:t>
            </a:r>
            <a:r>
              <a:rPr dirty="0" sz="800" spc="-10">
                <a:latin typeface="Arial Narrow"/>
                <a:cs typeface="Arial Narrow"/>
              </a:rPr>
              <a:t> TRADING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PROGRAM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SPITE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TRADING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LOSSES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10">
                <a:latin typeface="Arial Narrow"/>
                <a:cs typeface="Arial Narrow"/>
              </a:rPr>
              <a:t> MATERIAL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POINTS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WHICH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CAN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ALSO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ADVERSELY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AFFECT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ACTUAL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TRADING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RESULTS.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THERE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 spc="-25">
                <a:latin typeface="Arial Narrow"/>
                <a:cs typeface="Arial Narrow"/>
              </a:rPr>
              <a:t>ARE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NUMEROUS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OTHER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FACTORS</a:t>
            </a:r>
            <a:r>
              <a:rPr dirty="0" sz="800" spc="-10">
                <a:latin typeface="Arial Narrow"/>
                <a:cs typeface="Arial Narrow"/>
              </a:rPr>
              <a:t> RELATED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MARKETS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GENERAL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0">
                <a:latin typeface="Arial Narrow"/>
                <a:cs typeface="Arial Narrow"/>
              </a:rPr>
              <a:t> IMPLEMENTATION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SPECIFIC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TRADING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PROGRAM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WHICH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CANNOT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FULLY</a:t>
            </a:r>
            <a:r>
              <a:rPr dirty="0" sz="800" spc="-10">
                <a:latin typeface="Arial Narrow"/>
                <a:cs typeface="Arial Narrow"/>
              </a:rPr>
              <a:t> ACCOUNTED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 spc="-25">
                <a:latin typeface="Arial Narrow"/>
                <a:cs typeface="Arial Narrow"/>
              </a:rPr>
              <a:t>THE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PREPARATION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2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HYPOTHETICAL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PERFORMANCE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RESULTS AND ALL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WHICH</a:t>
            </a:r>
            <a:r>
              <a:rPr dirty="0" sz="800" spc="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CAN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ADVERSELY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AFFECT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ACTUAL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TRADING</a:t>
            </a:r>
            <a:r>
              <a:rPr dirty="0" sz="800" spc="-10">
                <a:latin typeface="Arial Narrow"/>
                <a:cs typeface="Arial Narrow"/>
              </a:rPr>
              <a:t> RESULTS.</a:t>
            </a:r>
            <a:endParaRPr sz="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800" spc="-10" b="1">
                <a:latin typeface="Arial Narrow"/>
                <a:cs typeface="Arial Narrow"/>
              </a:rPr>
              <a:t>INDEX</a:t>
            </a: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800">
                <a:latin typeface="Arial Narrow"/>
                <a:cs typeface="Arial Narrow"/>
              </a:rPr>
              <a:t>It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possible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 invest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directly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unmanaged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index.</a:t>
            </a:r>
            <a:endParaRPr sz="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800" b="1">
                <a:latin typeface="Arial Narrow"/>
                <a:cs typeface="Arial Narrow"/>
              </a:rPr>
              <a:t>INVESTMENT</a:t>
            </a:r>
            <a:r>
              <a:rPr dirty="0" sz="800" spc="-30" b="1">
                <a:latin typeface="Arial Narrow"/>
                <a:cs typeface="Arial Narrow"/>
              </a:rPr>
              <a:t> </a:t>
            </a:r>
            <a:r>
              <a:rPr dirty="0" sz="800" spc="-10" b="1">
                <a:latin typeface="Arial Narrow"/>
                <a:cs typeface="Arial Narrow"/>
              </a:rPr>
              <a:t>STRATEGY</a:t>
            </a: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800">
                <a:latin typeface="Arial Narrow"/>
                <a:cs typeface="Arial Narrow"/>
              </a:rPr>
              <a:t>There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 no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guarantee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that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these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investment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strategies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will work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under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all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market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conditions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appropriate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all investors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each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investor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should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evaluate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their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ability to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long-term,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especially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during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periods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 </a:t>
            </a:r>
            <a:r>
              <a:rPr dirty="0" sz="800" spc="-10">
                <a:latin typeface="Arial Narrow"/>
                <a:cs typeface="Arial Narrow"/>
              </a:rPr>
              <a:t>downturn</a:t>
            </a: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market.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representation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being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made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account,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product,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strategy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will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likely to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achieve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profits,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losses,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results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similar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those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shown.</a:t>
            </a:r>
            <a:endParaRPr sz="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800" spc="-10" b="1">
                <a:latin typeface="Arial Narrow"/>
                <a:cs typeface="Arial Narrow"/>
              </a:rPr>
              <a:t>OUTLOOK</a:t>
            </a:r>
            <a:endParaRPr sz="800">
              <a:latin typeface="Arial Narrow"/>
              <a:cs typeface="Arial Narrow"/>
            </a:endParaRPr>
          </a:p>
          <a:p>
            <a:pPr marL="12700" marR="107314">
              <a:lnSpc>
                <a:spcPct val="100000"/>
              </a:lnSpc>
            </a:pPr>
            <a:r>
              <a:rPr dirty="0" sz="800">
                <a:latin typeface="Arial Narrow"/>
                <a:cs typeface="Arial Narrow"/>
              </a:rPr>
              <a:t>Statements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concerning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financial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market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trends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portfolio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strategies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based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on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current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market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conditions,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which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will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fluctuate.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There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guarantee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these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investment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strategies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will work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under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all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market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conditions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25">
                <a:latin typeface="Arial Narrow"/>
                <a:cs typeface="Arial Narrow"/>
              </a:rPr>
              <a:t>are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appropriate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all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investors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each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investor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should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evaluate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their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ability to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 for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long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term, especially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during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periods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 downturn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 market.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Outlook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strategies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subject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change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without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notice.</a:t>
            </a:r>
            <a:endParaRPr sz="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 Narrow"/>
              <a:cs typeface="Arial Narrow"/>
            </a:endParaRPr>
          </a:p>
          <a:p>
            <a:pPr marL="12700" marR="186690">
              <a:lnSpc>
                <a:spcPct val="100000"/>
              </a:lnSpc>
            </a:pPr>
            <a:r>
              <a:rPr dirty="0" sz="800">
                <a:latin typeface="Arial Narrow"/>
                <a:cs typeface="Arial Narrow"/>
              </a:rPr>
              <a:t>©2023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Morningstar.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All Rights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Reserved.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information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contained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herein: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(1)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 proprietary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 Morningstar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and/or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its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content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providers;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(2)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copied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distributed;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(3)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 not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warranted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accurate,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complete</a:t>
            </a:r>
            <a:r>
              <a:rPr dirty="0" sz="800" spc="-25">
                <a:latin typeface="Arial Narrow"/>
                <a:cs typeface="Arial Narrow"/>
              </a:rPr>
              <a:t> or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timely.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Neither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Morningstar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nor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its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content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providers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responsible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damages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losses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arising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from any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use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this</a:t>
            </a:r>
            <a:r>
              <a:rPr dirty="0" sz="800" spc="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information.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Past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performance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guarantee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future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results.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03769" y="6456070"/>
            <a:ext cx="1577975" cy="309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0680">
              <a:lnSpc>
                <a:spcPct val="100000"/>
              </a:lnSpc>
              <a:spcBef>
                <a:spcPts val="100"/>
              </a:spcBef>
              <a:tabLst>
                <a:tab pos="1464310" algn="l"/>
              </a:tabLst>
            </a:pPr>
            <a:r>
              <a:rPr dirty="0" sz="800">
                <a:latin typeface="Arial Narrow"/>
                <a:cs typeface="Arial Narrow"/>
              </a:rPr>
              <a:t>CMR2023-</a:t>
            </a:r>
            <a:r>
              <a:rPr dirty="0" sz="800" spc="-10">
                <a:latin typeface="Arial Narrow"/>
                <a:cs typeface="Arial Narrow"/>
              </a:rPr>
              <a:t>0726-3020181</a:t>
            </a:r>
            <a:r>
              <a:rPr dirty="0" sz="800">
                <a:latin typeface="Arial Narrow"/>
                <a:cs typeface="Arial Narrow"/>
              </a:rPr>
              <a:t>	</a:t>
            </a:r>
            <a:r>
              <a:rPr dirty="0" sz="700" spc="-25">
                <a:solidFill>
                  <a:srgbClr val="01152E"/>
                </a:solidFill>
                <a:latin typeface="Arial"/>
                <a:cs typeface="Arial"/>
              </a:rPr>
              <a:t>42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600" spc="-10">
                <a:solidFill>
                  <a:srgbClr val="E2DFDF"/>
                </a:solidFill>
                <a:latin typeface="Courier New"/>
                <a:cs typeface="Courier New"/>
              </a:rPr>
              <a:t>3020181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75081" y="6308597"/>
            <a:ext cx="8595995" cy="0"/>
          </a:xfrm>
          <a:custGeom>
            <a:avLst/>
            <a:gdLst/>
            <a:ahLst/>
            <a:cxnLst/>
            <a:rect l="l" t="t" r="r" b="b"/>
            <a:pathLst>
              <a:path w="8595995" h="0">
                <a:moveTo>
                  <a:pt x="8595614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56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74320" y="917447"/>
            <a:ext cx="8595995" cy="0"/>
          </a:xfrm>
          <a:custGeom>
            <a:avLst/>
            <a:gdLst/>
            <a:ahLst/>
            <a:cxnLst/>
            <a:rect l="l" t="t" r="r" b="b"/>
            <a:pathLst>
              <a:path w="8595995" h="0">
                <a:moveTo>
                  <a:pt x="0" y="0"/>
                </a:moveTo>
                <a:lnTo>
                  <a:pt x="8595614" y="0"/>
                </a:lnTo>
              </a:path>
            </a:pathLst>
          </a:custGeom>
          <a:ln w="12192">
            <a:solidFill>
              <a:srgbClr val="52555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" y="6471541"/>
            <a:ext cx="129082" cy="1234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418" y="6471539"/>
            <a:ext cx="67973" cy="12341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279" y="6471635"/>
            <a:ext cx="211399" cy="12577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0215" y="6469076"/>
            <a:ext cx="145288" cy="12772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8390" y="6469078"/>
            <a:ext cx="169621" cy="12772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8111" y="532637"/>
            <a:ext cx="1250315" cy="3473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0"/>
              <a:t>Appendix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63753" y="887425"/>
            <a:ext cx="8489950" cy="4309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latin typeface="Arial Narrow"/>
                <a:cs typeface="Arial Narrow"/>
              </a:rPr>
              <a:t>RETURN</a:t>
            </a:r>
            <a:r>
              <a:rPr dirty="0" sz="800" spc="-20" b="1">
                <a:latin typeface="Arial Narrow"/>
                <a:cs typeface="Arial Narrow"/>
              </a:rPr>
              <a:t> </a:t>
            </a:r>
            <a:r>
              <a:rPr dirty="0" sz="800" spc="-10" b="1">
                <a:latin typeface="Arial Narrow"/>
                <a:cs typeface="Arial Narrow"/>
              </a:rPr>
              <a:t>ASSUMPTIONS</a:t>
            </a:r>
            <a:endParaRPr sz="800">
              <a:latin typeface="Arial Narrow"/>
              <a:cs typeface="Arial Narrow"/>
            </a:endParaRPr>
          </a:p>
          <a:p>
            <a:pPr marL="12700" marR="15875">
              <a:lnSpc>
                <a:spcPct val="100000"/>
              </a:lnSpc>
            </a:pPr>
            <a:r>
              <a:rPr dirty="0" sz="800">
                <a:latin typeface="Arial Narrow"/>
                <a:cs typeface="Arial Narrow"/>
              </a:rPr>
              <a:t>Return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assumptions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illustrative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purposes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only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 prediction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projection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return.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Return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assumption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estimate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what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investments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earn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on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average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over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 5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year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period.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Actual returns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</a:t>
            </a:r>
            <a:r>
              <a:rPr dirty="0" sz="800" spc="-10">
                <a:latin typeface="Arial Narrow"/>
                <a:cs typeface="Arial Narrow"/>
              </a:rPr>
              <a:t> higher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lower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than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those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shown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vary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substantially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over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shorter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time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periods.</a:t>
            </a:r>
            <a:endParaRPr sz="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800" spc="-20" b="1">
                <a:latin typeface="Arial Narrow"/>
                <a:cs typeface="Arial Narrow"/>
              </a:rPr>
              <a:t>RISK</a:t>
            </a:r>
            <a:endParaRPr sz="800">
              <a:latin typeface="Arial Narrow"/>
              <a:cs typeface="Arial Narrow"/>
            </a:endParaRPr>
          </a:p>
          <a:p>
            <a:pPr marL="12700" marR="88265">
              <a:lnSpc>
                <a:spcPct val="100000"/>
              </a:lnSpc>
            </a:pPr>
            <a:r>
              <a:rPr dirty="0" sz="800" b="1">
                <a:latin typeface="Arial Narrow"/>
                <a:cs typeface="Arial Narrow"/>
              </a:rPr>
              <a:t>All investments</a:t>
            </a:r>
            <a:r>
              <a:rPr dirty="0" sz="800" spc="-10" b="1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contain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risk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lose value.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Investing in the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bond</a:t>
            </a:r>
            <a:r>
              <a:rPr dirty="0" sz="800" spc="-2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market</a:t>
            </a:r>
            <a:r>
              <a:rPr dirty="0" sz="800" spc="-25" b="1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subject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risks,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including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market,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interest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rate,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issuer,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credit,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inflation risk,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liquidity risk.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value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most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bonds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bond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strategies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 spc="-25">
                <a:latin typeface="Arial Narrow"/>
                <a:cs typeface="Arial Narrow"/>
              </a:rPr>
              <a:t>are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impacted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changes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interest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rates.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Bonds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bond</a:t>
            </a:r>
            <a:r>
              <a:rPr dirty="0" sz="800" spc="-10">
                <a:latin typeface="Arial Narrow"/>
                <a:cs typeface="Arial Narrow"/>
              </a:rPr>
              <a:t> strategies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with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longer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durations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tend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 be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more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sensitive 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volatile</a:t>
            </a:r>
            <a:r>
              <a:rPr dirty="0" sz="800" spc="5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than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those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with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shorter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durations;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bond</a:t>
            </a:r>
            <a:r>
              <a:rPr dirty="0" sz="800" spc="-10">
                <a:latin typeface="Arial Narrow"/>
                <a:cs typeface="Arial Narrow"/>
              </a:rPr>
              <a:t> prices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generally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fall as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interest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rates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rise,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low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interest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 spc="-20">
                <a:latin typeface="Arial Narrow"/>
                <a:cs typeface="Arial Narrow"/>
              </a:rPr>
              <a:t>rate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environments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increase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this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risk.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Reductions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bond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counterparty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capacity may contribute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decreased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market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liquidity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 increased price </a:t>
            </a:r>
            <a:r>
              <a:rPr dirty="0" sz="800" spc="-10">
                <a:latin typeface="Arial Narrow"/>
                <a:cs typeface="Arial Narrow"/>
              </a:rPr>
              <a:t>volatility.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Bond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investments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 be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worth more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 less than the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original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cost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 spc="-20">
                <a:latin typeface="Arial Narrow"/>
                <a:cs typeface="Arial Narrow"/>
              </a:rPr>
              <a:t>when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redeemed.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Equities</a:t>
            </a:r>
            <a:r>
              <a:rPr dirty="0" sz="800" spc="-20" b="1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decline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value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due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 both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real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perceived</a:t>
            </a:r>
            <a:r>
              <a:rPr dirty="0" sz="800" spc="-10">
                <a:latin typeface="Arial Narrow"/>
                <a:cs typeface="Arial Narrow"/>
              </a:rPr>
              <a:t> general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market,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economic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industry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conditions.</a:t>
            </a:r>
            <a:endParaRPr sz="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 Narrow"/>
              <a:cs typeface="Arial Narrow"/>
            </a:endParaRPr>
          </a:p>
          <a:p>
            <a:pPr marL="12700" marR="213995">
              <a:lnSpc>
                <a:spcPct val="100000"/>
              </a:lnSpc>
            </a:pPr>
            <a:r>
              <a:rPr dirty="0" sz="800" b="1">
                <a:latin typeface="Arial Narrow"/>
                <a:cs typeface="Arial Narrow"/>
              </a:rPr>
              <a:t>Annuity</a:t>
            </a:r>
            <a:r>
              <a:rPr dirty="0" sz="800" spc="-3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guarantees</a:t>
            </a:r>
            <a:r>
              <a:rPr dirty="0" sz="800" spc="-5" b="1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10">
                <a:latin typeface="Arial Narrow"/>
                <a:cs typeface="Arial Narrow"/>
              </a:rPr>
              <a:t> backed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 </a:t>
            </a:r>
            <a:r>
              <a:rPr dirty="0" sz="800" spc="-10">
                <a:latin typeface="Arial Narrow"/>
                <a:cs typeface="Arial Narrow"/>
              </a:rPr>
              <a:t>claims-</a:t>
            </a:r>
            <a:r>
              <a:rPr dirty="0" sz="800">
                <a:latin typeface="Arial Narrow"/>
                <a:cs typeface="Arial Narrow"/>
              </a:rPr>
              <a:t>paying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ability of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issuing insurance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company.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PIMCO</a:t>
            </a:r>
            <a:r>
              <a:rPr dirty="0" sz="800" spc="-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does</a:t>
            </a:r>
            <a:r>
              <a:rPr dirty="0" sz="800" spc="-3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not</a:t>
            </a:r>
            <a:r>
              <a:rPr dirty="0" sz="800" spc="-2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offer</a:t>
            </a:r>
            <a:r>
              <a:rPr dirty="0" sz="800" spc="-2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insurance</a:t>
            </a:r>
            <a:r>
              <a:rPr dirty="0" sz="800" spc="-10" b="1">
                <a:latin typeface="Arial Narrow"/>
                <a:cs typeface="Arial Narrow"/>
              </a:rPr>
              <a:t> guaranteed </a:t>
            </a:r>
            <a:r>
              <a:rPr dirty="0" sz="800" b="1">
                <a:latin typeface="Arial Narrow"/>
                <a:cs typeface="Arial Narrow"/>
              </a:rPr>
              <a:t>products</a:t>
            </a:r>
            <a:r>
              <a:rPr dirty="0" sz="800" spc="-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or</a:t>
            </a:r>
            <a:r>
              <a:rPr dirty="0" sz="800" spc="-3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products</a:t>
            </a:r>
            <a:r>
              <a:rPr dirty="0" sz="800" spc="-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that</a:t>
            </a:r>
            <a:r>
              <a:rPr dirty="0" sz="800" spc="-45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offer</a:t>
            </a:r>
            <a:r>
              <a:rPr dirty="0" sz="800" spc="-2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investments</a:t>
            </a:r>
            <a:r>
              <a:rPr dirty="0" sz="800" spc="-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containing</a:t>
            </a:r>
            <a:r>
              <a:rPr dirty="0" sz="800" spc="-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both</a:t>
            </a:r>
            <a:r>
              <a:rPr dirty="0" sz="800" spc="-1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securities</a:t>
            </a:r>
            <a:r>
              <a:rPr dirty="0" sz="800" spc="-10" b="1">
                <a:latin typeface="Arial Narrow"/>
                <a:cs typeface="Arial Narrow"/>
              </a:rPr>
              <a:t> </a:t>
            </a:r>
            <a:r>
              <a:rPr dirty="0" sz="800" spc="-25" b="1">
                <a:latin typeface="Arial Narrow"/>
                <a:cs typeface="Arial Narrow"/>
              </a:rPr>
              <a:t>and</a:t>
            </a:r>
            <a:r>
              <a:rPr dirty="0" sz="800" spc="500" b="1">
                <a:latin typeface="Arial Narrow"/>
                <a:cs typeface="Arial Narrow"/>
              </a:rPr>
              <a:t> </a:t>
            </a:r>
            <a:r>
              <a:rPr dirty="0" sz="800" b="1">
                <a:latin typeface="Arial Narrow"/>
                <a:cs typeface="Arial Narrow"/>
              </a:rPr>
              <a:t>insurance</a:t>
            </a:r>
            <a:r>
              <a:rPr dirty="0" sz="800" spc="-20" b="1">
                <a:latin typeface="Arial Narrow"/>
                <a:cs typeface="Arial Narrow"/>
              </a:rPr>
              <a:t> </a:t>
            </a:r>
            <a:r>
              <a:rPr dirty="0" sz="800" spc="-10" b="1">
                <a:latin typeface="Arial Narrow"/>
                <a:cs typeface="Arial Narrow"/>
              </a:rPr>
              <a:t>features.</a:t>
            </a:r>
            <a:endParaRPr sz="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 Narrow"/>
              <a:cs typeface="Arial Narrow"/>
            </a:endParaRPr>
          </a:p>
          <a:p>
            <a:pPr marL="12700" marR="104775">
              <a:lnSpc>
                <a:spcPct val="100000"/>
              </a:lnSpc>
              <a:spcBef>
                <a:spcPts val="5"/>
              </a:spcBef>
            </a:pPr>
            <a:r>
              <a:rPr dirty="0" sz="800">
                <a:latin typeface="Arial Narrow"/>
                <a:cs typeface="Arial Narrow"/>
              </a:rPr>
              <a:t>PIMCO as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 general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matter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provides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services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qualified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institutions,</a:t>
            </a:r>
            <a:r>
              <a:rPr dirty="0" sz="800" spc="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financial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intermediaries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institutional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investors.</a:t>
            </a:r>
            <a:r>
              <a:rPr dirty="0" sz="800" spc="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Individual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investors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should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contact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their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own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financial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professional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determine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most </a:t>
            </a:r>
            <a:r>
              <a:rPr dirty="0" sz="800" spc="-10">
                <a:latin typeface="Arial Narrow"/>
                <a:cs typeface="Arial Narrow"/>
              </a:rPr>
              <a:t>appropriate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investment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options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their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financial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situation.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This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material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contains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current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opinions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 manager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but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necessarily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those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PIMCO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such opinions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subject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 change</a:t>
            </a:r>
            <a:r>
              <a:rPr dirty="0" sz="800" spc="-10">
                <a:latin typeface="Arial Narrow"/>
                <a:cs typeface="Arial Narrow"/>
              </a:rPr>
              <a:t> without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notice.</a:t>
            </a:r>
            <a:r>
              <a:rPr dirty="0" sz="800" spc="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This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material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has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 spc="-20">
                <a:latin typeface="Arial Narrow"/>
                <a:cs typeface="Arial Narrow"/>
              </a:rPr>
              <a:t>been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distributed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informational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purposes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only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should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considered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as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investment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advice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 recommendation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particular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security, strategy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investment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product.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Information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contained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herein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has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been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obtained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 spc="-20">
                <a:latin typeface="Arial Narrow"/>
                <a:cs typeface="Arial Narrow"/>
              </a:rPr>
              <a:t>from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sources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believed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 be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reliable,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but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guaranteed.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 part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this material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reproduced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form,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referred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 any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other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publication,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without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express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written permission.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PIMCO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 a trademark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Allianz</a:t>
            </a:r>
            <a:r>
              <a:rPr dirty="0" sz="800" spc="-10">
                <a:latin typeface="Arial Narrow"/>
                <a:cs typeface="Arial Narrow"/>
              </a:rPr>
              <a:t> Asset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Management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America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LLC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 United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States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throughout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 world.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©2023,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PIMCO</a:t>
            </a:r>
            <a:endParaRPr sz="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900" b="1">
                <a:latin typeface="Calibri"/>
                <a:cs typeface="Calibri"/>
              </a:rPr>
              <a:t>Pacific</a:t>
            </a:r>
            <a:r>
              <a:rPr dirty="0" sz="900" spc="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Investment</a:t>
            </a:r>
            <a:r>
              <a:rPr dirty="0" sz="900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Management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Company</a:t>
            </a:r>
            <a:r>
              <a:rPr dirty="0" sz="900" spc="1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LLC</a:t>
            </a:r>
            <a:r>
              <a:rPr dirty="0" sz="900">
                <a:latin typeface="Calibri"/>
                <a:cs typeface="Calibri"/>
              </a:rPr>
              <a:t>,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650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Newport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Center Drive,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Newport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Beach,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CA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92660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|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800.387.4626</a:t>
            </a:r>
            <a:endParaRPr sz="9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800">
                <a:latin typeface="Arial Narrow"/>
                <a:cs typeface="Arial Narrow"/>
              </a:rPr>
              <a:t>These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materials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being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provided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on the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express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basis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that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they and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related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communications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(whether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written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oral)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will</a:t>
            </a:r>
            <a:r>
              <a:rPr dirty="0" sz="800" spc="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cause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Pacific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Investment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Management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Company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LLC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(or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affiliate)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(collectively,</a:t>
            </a:r>
            <a:r>
              <a:rPr dirty="0" sz="800" spc="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“PIMCO”)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 spc="-25">
                <a:latin typeface="Arial Narrow"/>
                <a:cs typeface="Arial Narrow"/>
              </a:rPr>
              <a:t>to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become</a:t>
            </a:r>
            <a:r>
              <a:rPr dirty="0" sz="800" spc="-4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investment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advice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fiduciary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under</a:t>
            </a:r>
            <a:r>
              <a:rPr dirty="0" sz="800" spc="-5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ERISA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Internal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Revenue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Code,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as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recipients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fully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aware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PIMCO</a:t>
            </a:r>
            <a:r>
              <a:rPr dirty="0" sz="800" spc="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(i) is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undertaking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provide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impartial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investment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advice,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make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recommendation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regarding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 spc="-25">
                <a:latin typeface="Arial Narrow"/>
                <a:cs typeface="Arial Narrow"/>
              </a:rPr>
              <a:t>the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acquisition,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holding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disposal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investment,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act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as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impartial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adviser,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give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advice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fiduciary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capacity, 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(ii) has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 financial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interest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offering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sale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 one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more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products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services,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which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depend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 spc="-25">
                <a:latin typeface="Arial Narrow"/>
                <a:cs typeface="Arial Narrow"/>
              </a:rPr>
              <a:t>on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number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factors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relating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PIMCO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(and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its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affiliates’)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internal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business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objectives,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which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has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been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disclosed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recipient.</a:t>
            </a:r>
            <a:r>
              <a:rPr dirty="0" sz="800" spc="17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These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materials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also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being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provided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on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PIMCO’s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understanding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that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recipients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they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25">
                <a:latin typeface="Arial Narrow"/>
                <a:cs typeface="Arial Narrow"/>
              </a:rPr>
              <a:t>are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directed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all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financially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sophisticated,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capable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evaluating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investment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risks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independently,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both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general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with</a:t>
            </a:r>
            <a:r>
              <a:rPr dirty="0" sz="800" spc="5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regard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particular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transactions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investment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strategies.</a:t>
            </a:r>
            <a:r>
              <a:rPr dirty="0" sz="800" spc="18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If</a:t>
            </a:r>
            <a:r>
              <a:rPr dirty="0" sz="800" spc="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this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case,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we ask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that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you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inform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 spc="-25">
                <a:latin typeface="Arial Narrow"/>
                <a:cs typeface="Arial Narrow"/>
              </a:rPr>
              <a:t>us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immediately.</a:t>
            </a:r>
            <a:r>
              <a:rPr dirty="0" sz="800" spc="17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You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should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consult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your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own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separate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advisors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before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making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investment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decisions.</a:t>
            </a:r>
            <a:endParaRPr sz="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Arial Narrow"/>
              <a:cs typeface="Arial Narrow"/>
            </a:endParaRPr>
          </a:p>
          <a:p>
            <a:pPr marL="12700" marR="16510">
              <a:lnSpc>
                <a:spcPct val="100000"/>
              </a:lnSpc>
            </a:pPr>
            <a:r>
              <a:rPr dirty="0" sz="800">
                <a:latin typeface="Arial Narrow"/>
                <a:cs typeface="Arial Narrow"/>
              </a:rPr>
              <a:t>These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materials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also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being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provided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on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express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basis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that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related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communications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will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cause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PIMCO (or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affiliate)</a:t>
            </a:r>
            <a:r>
              <a:rPr dirty="0" sz="800" spc="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 become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investment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advice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fiduciary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under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ERISA 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Internal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Revenue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 spc="-20">
                <a:latin typeface="Arial Narrow"/>
                <a:cs typeface="Arial Narrow"/>
              </a:rPr>
              <a:t>Code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with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respect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recipient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employee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benefit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plan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IRA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because: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(i)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recipients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all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independent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 PIMCO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its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affiliates,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(ii) upon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review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all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relevant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facts and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circumstances,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recipients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have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concluded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have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financial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interest,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ownership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interest,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other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relationship,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agreement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understanding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with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PIMCO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affiliate</a:t>
            </a:r>
            <a:r>
              <a:rPr dirty="0" sz="800" spc="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would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limit</a:t>
            </a:r>
            <a:r>
              <a:rPr dirty="0" sz="800" spc="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fiduciary</a:t>
            </a:r>
            <a:r>
              <a:rPr dirty="0" sz="800" spc="-10">
                <a:latin typeface="Arial Narrow"/>
                <a:cs typeface="Arial Narrow"/>
              </a:rPr>
              <a:t> responsibility </a:t>
            </a:r>
            <a:r>
              <a:rPr dirty="0" sz="800">
                <a:latin typeface="Arial Narrow"/>
                <a:cs typeface="Arial Narrow"/>
              </a:rPr>
              <a:t>that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recipient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have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with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respect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 any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 spc="-20">
                <a:latin typeface="Arial Narrow"/>
                <a:cs typeface="Arial Narrow"/>
              </a:rPr>
              <a:t>Plan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on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behalf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which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this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information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utilized.</a:t>
            </a:r>
            <a:r>
              <a:rPr dirty="0" sz="800" spc="18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If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this is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 case,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if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there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relationship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with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recipient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of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which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you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are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aware</a:t>
            </a:r>
            <a:r>
              <a:rPr dirty="0" sz="800" spc="-4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that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would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call into question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recipient’s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ability to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independently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fulfill</a:t>
            </a:r>
            <a:r>
              <a:rPr dirty="0" sz="800" spc="30">
                <a:latin typeface="Arial Narrow"/>
                <a:cs typeface="Arial Narrow"/>
              </a:rPr>
              <a:t> </a:t>
            </a:r>
            <a:r>
              <a:rPr dirty="0" sz="800" spc="-25">
                <a:latin typeface="Arial Narrow"/>
                <a:cs typeface="Arial Narrow"/>
              </a:rPr>
              <a:t>its</a:t>
            </a:r>
            <a:r>
              <a:rPr dirty="0" sz="800" spc="500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responsibilities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 such Plan,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we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ask that you let</a:t>
            </a:r>
            <a:r>
              <a:rPr dirty="0" sz="800" spc="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us know</a:t>
            </a:r>
            <a:r>
              <a:rPr dirty="0" sz="800" spc="-10">
                <a:latin typeface="Arial Narrow"/>
                <a:cs typeface="Arial Narrow"/>
              </a:rPr>
              <a:t> immediately.</a:t>
            </a:r>
            <a:endParaRPr sz="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Arial Narrow"/>
              <a:cs typeface="Arial Narrow"/>
            </a:endParaRPr>
          </a:p>
          <a:p>
            <a:pPr algn="just" marL="12700">
              <a:lnSpc>
                <a:spcPct val="100000"/>
              </a:lnSpc>
            </a:pP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information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provided</a:t>
            </a:r>
            <a:r>
              <a:rPr dirty="0" sz="800" spc="-10">
                <a:latin typeface="Arial Narrow"/>
                <a:cs typeface="Arial Narrow"/>
              </a:rPr>
              <a:t> herein</a:t>
            </a:r>
            <a:r>
              <a:rPr dirty="0" sz="800" spc="-3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is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intended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to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used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solely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by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recipient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in</a:t>
            </a:r>
            <a:r>
              <a:rPr dirty="0" sz="800" spc="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considering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the</a:t>
            </a:r>
            <a:r>
              <a:rPr dirty="0" sz="800" spc="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products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services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described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herein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and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may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not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be</a:t>
            </a:r>
            <a:r>
              <a:rPr dirty="0" sz="800" spc="-1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used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for</a:t>
            </a:r>
            <a:r>
              <a:rPr dirty="0" sz="800" spc="-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any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other</a:t>
            </a:r>
            <a:r>
              <a:rPr dirty="0" sz="800" spc="-1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reason,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personal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or</a:t>
            </a:r>
            <a:r>
              <a:rPr dirty="0" sz="800" spc="-10">
                <a:latin typeface="Arial Narrow"/>
                <a:cs typeface="Arial Narrow"/>
              </a:rPr>
              <a:t> otherwise.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9252" y="5772200"/>
            <a:ext cx="930275" cy="45720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683260" algn="l"/>
              </a:tabLst>
            </a:pPr>
            <a:r>
              <a:rPr dirty="0" sz="900" spc="-10" b="1">
                <a:latin typeface="Arial Narrow"/>
                <a:cs typeface="Arial Narrow"/>
              </a:rPr>
              <a:t>TMN104393</a:t>
            </a:r>
            <a:r>
              <a:rPr dirty="0" sz="900" b="1">
                <a:latin typeface="Arial Narrow"/>
                <a:cs typeface="Arial Narrow"/>
              </a:rPr>
              <a:t>	</a:t>
            </a:r>
            <a:r>
              <a:rPr dirty="0" sz="900" spc="-10" b="1">
                <a:latin typeface="Arial Narrow"/>
                <a:cs typeface="Arial Narrow"/>
              </a:rPr>
              <a:t>08/23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900" spc="-10" b="1">
                <a:latin typeface="Arial Narrow"/>
                <a:cs typeface="Arial Narrow"/>
              </a:rPr>
              <a:t>PBSRG_2023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42772" y="2651760"/>
            <a:ext cx="7752715" cy="0"/>
          </a:xfrm>
          <a:custGeom>
            <a:avLst/>
            <a:gdLst/>
            <a:ahLst/>
            <a:cxnLst/>
            <a:rect l="l" t="t" r="r" b="b"/>
            <a:pathLst>
              <a:path w="7752715" h="0">
                <a:moveTo>
                  <a:pt x="0" y="0"/>
                </a:moveTo>
                <a:lnTo>
                  <a:pt x="7752588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42772" y="2095500"/>
            <a:ext cx="7752715" cy="0"/>
          </a:xfrm>
          <a:custGeom>
            <a:avLst/>
            <a:gdLst/>
            <a:ahLst/>
            <a:cxnLst/>
            <a:rect l="l" t="t" r="r" b="b"/>
            <a:pathLst>
              <a:path w="7752715" h="0">
                <a:moveTo>
                  <a:pt x="0" y="0"/>
                </a:moveTo>
                <a:lnTo>
                  <a:pt x="7752588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829055" y="2749295"/>
            <a:ext cx="7781925" cy="2717800"/>
            <a:chOff x="829055" y="2749295"/>
            <a:chExt cx="7781925" cy="2717800"/>
          </a:xfrm>
        </p:grpSpPr>
        <p:sp>
          <p:nvSpPr>
            <p:cNvPr id="5" name="object 5" descr=""/>
            <p:cNvSpPr/>
            <p:nvPr/>
          </p:nvSpPr>
          <p:spPr>
            <a:xfrm>
              <a:off x="842771" y="5428488"/>
              <a:ext cx="7752715" cy="33655"/>
            </a:xfrm>
            <a:custGeom>
              <a:avLst/>
              <a:gdLst/>
              <a:ahLst/>
              <a:cxnLst/>
              <a:rect l="l" t="t" r="r" b="b"/>
              <a:pathLst>
                <a:path w="7752715" h="33654">
                  <a:moveTo>
                    <a:pt x="0" y="0"/>
                  </a:moveTo>
                  <a:lnTo>
                    <a:pt x="7752588" y="0"/>
                  </a:lnTo>
                </a:path>
                <a:path w="7752715" h="33654">
                  <a:moveTo>
                    <a:pt x="0" y="0"/>
                  </a:moveTo>
                  <a:lnTo>
                    <a:pt x="0" y="33528"/>
                  </a:lnTo>
                </a:path>
                <a:path w="7752715" h="33654">
                  <a:moveTo>
                    <a:pt x="1156716" y="0"/>
                  </a:moveTo>
                  <a:lnTo>
                    <a:pt x="1156716" y="33528"/>
                  </a:lnTo>
                </a:path>
                <a:path w="7752715" h="33654">
                  <a:moveTo>
                    <a:pt x="2313432" y="0"/>
                  </a:moveTo>
                  <a:lnTo>
                    <a:pt x="2313432" y="33528"/>
                  </a:lnTo>
                </a:path>
                <a:path w="7752715" h="33654">
                  <a:moveTo>
                    <a:pt x="3471672" y="0"/>
                  </a:moveTo>
                  <a:lnTo>
                    <a:pt x="3471672" y="33528"/>
                  </a:lnTo>
                </a:path>
                <a:path w="7752715" h="33654">
                  <a:moveTo>
                    <a:pt x="4628388" y="0"/>
                  </a:moveTo>
                  <a:lnTo>
                    <a:pt x="4628388" y="33528"/>
                  </a:lnTo>
                </a:path>
                <a:path w="7752715" h="33654">
                  <a:moveTo>
                    <a:pt x="5786628" y="0"/>
                  </a:moveTo>
                  <a:lnTo>
                    <a:pt x="5786628" y="33528"/>
                  </a:lnTo>
                </a:path>
                <a:path w="7752715" h="33654">
                  <a:moveTo>
                    <a:pt x="6943344" y="0"/>
                  </a:moveTo>
                  <a:lnTo>
                    <a:pt x="6943344" y="33528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55" y="2749295"/>
              <a:ext cx="7781544" cy="252831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667613" y="5338317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6808" y="4783073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1000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6808" y="4227703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76808" y="3672332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3000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76808" y="3116960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4000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76808" y="2561590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5000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76808" y="2005660"/>
            <a:ext cx="27940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6000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02665" y="5474614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1990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60295" y="5474614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1995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017647" y="5474614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175505" y="5474614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2005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333238" y="5474614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490461" y="5474614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2015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648193" y="5474614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2020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99764" y="1708531"/>
            <a:ext cx="17449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S&amp;P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500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(1990-2023)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578478" y="4132326"/>
            <a:ext cx="6038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A6A6A6"/>
                </a:solidFill>
                <a:latin typeface="Arial"/>
                <a:cs typeface="Arial"/>
              </a:rPr>
              <a:t>SEPT.</a:t>
            </a:r>
            <a:r>
              <a:rPr dirty="0" sz="1050" spc="30" b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A6A6A6"/>
                </a:solidFill>
                <a:latin typeface="Arial"/>
                <a:cs typeface="Arial"/>
              </a:rPr>
              <a:t>11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48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50"/>
              <a:t>Market</a:t>
            </a:r>
            <a:r>
              <a:rPr dirty="0" sz="1750" spc="-5"/>
              <a:t> </a:t>
            </a:r>
            <a:r>
              <a:rPr dirty="0" sz="1750" spc="-10"/>
              <a:t>landscape</a:t>
            </a:r>
            <a:endParaRPr sz="1750"/>
          </a:p>
        </p:txBody>
      </p:sp>
      <p:sp>
        <p:nvSpPr>
          <p:cNvPr id="24" name="object 24" descr=""/>
          <p:cNvSpPr txBox="1"/>
          <p:nvPr/>
        </p:nvSpPr>
        <p:spPr>
          <a:xfrm>
            <a:off x="261924" y="949197"/>
            <a:ext cx="558927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Stocks</a:t>
            </a:r>
            <a:r>
              <a:rPr dirty="0" sz="1550" spc="9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have</a:t>
            </a:r>
            <a:r>
              <a:rPr dirty="0" sz="1550" spc="9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risen</a:t>
            </a:r>
            <a:r>
              <a:rPr dirty="0" sz="1550" spc="9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over</a:t>
            </a:r>
            <a:r>
              <a:rPr dirty="0" sz="1550" spc="7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dirty="0" sz="1550" spc="7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long-term</a:t>
            </a:r>
            <a:r>
              <a:rPr dirty="0" sz="1550" spc="1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despite</a:t>
            </a:r>
            <a:r>
              <a:rPr dirty="0" sz="1550" spc="1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market</a:t>
            </a:r>
            <a:r>
              <a:rPr dirty="0" sz="1550" spc="10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52555A"/>
                </a:solidFill>
                <a:latin typeface="Arial"/>
                <a:cs typeface="Arial"/>
              </a:rPr>
              <a:t>pullbacks</a:t>
            </a:r>
            <a:endParaRPr sz="15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61924" y="5875731"/>
            <a:ext cx="1936750" cy="32893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1279525">
              <a:lnSpc>
                <a:spcPts val="770"/>
              </a:lnSpc>
              <a:spcBef>
                <a:spcPts val="190"/>
              </a:spcBef>
            </a:pPr>
            <a:r>
              <a:rPr dirty="0" sz="700">
                <a:latin typeface="Arial Narrow"/>
                <a:cs typeface="Arial Narrow"/>
              </a:rPr>
              <a:t>As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of 30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June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 spc="-20">
                <a:latin typeface="Arial Narrow"/>
                <a:cs typeface="Arial Narrow"/>
              </a:rPr>
              <a:t>2023</a:t>
            </a:r>
            <a:r>
              <a:rPr dirty="0" sz="700" spc="50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Source:</a:t>
            </a:r>
            <a:r>
              <a:rPr dirty="0" sz="700" spc="-3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Bloomberg</a:t>
            </a:r>
            <a:endParaRPr sz="700">
              <a:latin typeface="Arial Narrow"/>
              <a:cs typeface="Arial Narrow"/>
            </a:endParaRPr>
          </a:p>
          <a:p>
            <a:pPr marL="12700">
              <a:lnSpc>
                <a:spcPts val="750"/>
              </a:lnSpc>
            </a:pPr>
            <a:r>
              <a:rPr dirty="0" sz="700">
                <a:latin typeface="Arial Narrow"/>
                <a:cs typeface="Arial Narrow"/>
              </a:rPr>
              <a:t>Refer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Appendix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for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additional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index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risk</a:t>
            </a:r>
            <a:r>
              <a:rPr dirty="0" sz="700" spc="-3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information.</a:t>
            </a:r>
            <a:endParaRPr sz="7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90371" y="4543425"/>
            <a:ext cx="618490" cy="5099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dirty="0" sz="1050" spc="-10" b="1">
                <a:solidFill>
                  <a:srgbClr val="A6A6A6"/>
                </a:solidFill>
                <a:latin typeface="Arial"/>
                <a:cs typeface="Arial"/>
              </a:rPr>
              <a:t>PERSIAN </a:t>
            </a:r>
            <a:r>
              <a:rPr dirty="0" sz="1050" spc="-20" b="1">
                <a:solidFill>
                  <a:srgbClr val="A6A6A6"/>
                </a:solidFill>
                <a:latin typeface="Arial"/>
                <a:cs typeface="Arial"/>
              </a:rPr>
              <a:t>GULF </a:t>
            </a:r>
            <a:r>
              <a:rPr dirty="0" sz="1050" spc="-25" b="1">
                <a:solidFill>
                  <a:srgbClr val="A6A6A6"/>
                </a:solidFill>
                <a:latin typeface="Arial"/>
                <a:cs typeface="Arial"/>
              </a:rPr>
              <a:t>WAR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979801" y="3503421"/>
            <a:ext cx="525145" cy="5099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41275" marR="5080" indent="-29209">
              <a:lnSpc>
                <a:spcPct val="101000"/>
              </a:lnSpc>
              <a:spcBef>
                <a:spcPts val="90"/>
              </a:spcBef>
            </a:pPr>
            <a:r>
              <a:rPr dirty="0" sz="1050" spc="-10" b="1">
                <a:solidFill>
                  <a:srgbClr val="005486"/>
                </a:solidFill>
                <a:latin typeface="Arial"/>
                <a:cs typeface="Arial"/>
              </a:rPr>
              <a:t>Dotcom bubble bursts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3076955" y="3147060"/>
            <a:ext cx="810260" cy="1785620"/>
            <a:chOff x="3076955" y="3147060"/>
            <a:chExt cx="810260" cy="1785620"/>
          </a:xfrm>
        </p:grpSpPr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6955" y="3147060"/>
              <a:ext cx="373380" cy="373379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3881627" y="4358640"/>
              <a:ext cx="1270" cy="568960"/>
            </a:xfrm>
            <a:custGeom>
              <a:avLst/>
              <a:gdLst/>
              <a:ahLst/>
              <a:cxnLst/>
              <a:rect l="l" t="t" r="r" b="b"/>
              <a:pathLst>
                <a:path w="1270" h="568960">
                  <a:moveTo>
                    <a:pt x="762" y="0"/>
                  </a:moveTo>
                  <a:lnTo>
                    <a:pt x="0" y="568960"/>
                  </a:lnTo>
                </a:path>
              </a:pathLst>
            </a:custGeom>
            <a:ln w="9144">
              <a:solidFill>
                <a:srgbClr val="00538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3909440" y="4333747"/>
            <a:ext cx="71691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A6A6A6"/>
                </a:solidFill>
                <a:latin typeface="Arial"/>
                <a:cs typeface="Arial"/>
              </a:rPr>
              <a:t>IRAQ</a:t>
            </a:r>
            <a:r>
              <a:rPr dirty="0" sz="1050" spc="15" b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A6A6A6"/>
                </a:solidFill>
                <a:latin typeface="Arial"/>
                <a:cs typeface="Arial"/>
              </a:rPr>
              <a:t>WAR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8284" y="2964179"/>
            <a:ext cx="1100327" cy="1098804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4802504" y="3467556"/>
            <a:ext cx="568325" cy="510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1270">
              <a:lnSpc>
                <a:spcPct val="101000"/>
              </a:lnSpc>
              <a:spcBef>
                <a:spcPts val="95"/>
              </a:spcBef>
            </a:pPr>
            <a:r>
              <a:rPr dirty="0" sz="1050" spc="-10" b="1">
                <a:solidFill>
                  <a:srgbClr val="005486"/>
                </a:solidFill>
                <a:latin typeface="Arial"/>
                <a:cs typeface="Arial"/>
              </a:rPr>
              <a:t>Global financial crisis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6118669" y="3733609"/>
            <a:ext cx="1731010" cy="939800"/>
            <a:chOff x="6118669" y="3733609"/>
            <a:chExt cx="1731010" cy="939800"/>
          </a:xfrm>
        </p:grpSpPr>
        <p:sp>
          <p:nvSpPr>
            <p:cNvPr id="35" name="object 35" descr=""/>
            <p:cNvSpPr/>
            <p:nvPr/>
          </p:nvSpPr>
          <p:spPr>
            <a:xfrm>
              <a:off x="6123432" y="4053839"/>
              <a:ext cx="1270" cy="568960"/>
            </a:xfrm>
            <a:custGeom>
              <a:avLst/>
              <a:gdLst/>
              <a:ahLst/>
              <a:cxnLst/>
              <a:rect l="l" t="t" r="r" b="b"/>
              <a:pathLst>
                <a:path w="1270" h="568960">
                  <a:moveTo>
                    <a:pt x="762" y="0"/>
                  </a:moveTo>
                  <a:lnTo>
                    <a:pt x="0" y="568960"/>
                  </a:lnTo>
                </a:path>
              </a:pathLst>
            </a:custGeom>
            <a:ln w="9144">
              <a:solidFill>
                <a:srgbClr val="0053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822948" y="3738371"/>
              <a:ext cx="1270" cy="568960"/>
            </a:xfrm>
            <a:custGeom>
              <a:avLst/>
              <a:gdLst/>
              <a:ahLst/>
              <a:cxnLst/>
              <a:rect l="l" t="t" r="r" b="b"/>
              <a:pathLst>
                <a:path w="1270" h="568960">
                  <a:moveTo>
                    <a:pt x="761" y="0"/>
                  </a:moveTo>
                  <a:lnTo>
                    <a:pt x="0" y="568960"/>
                  </a:lnTo>
                </a:path>
              </a:pathLst>
            </a:custGeom>
            <a:ln w="9144">
              <a:solidFill>
                <a:srgbClr val="0053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844027" y="4099559"/>
              <a:ext cx="1270" cy="568960"/>
            </a:xfrm>
            <a:custGeom>
              <a:avLst/>
              <a:gdLst/>
              <a:ahLst/>
              <a:cxnLst/>
              <a:rect l="l" t="t" r="r" b="b"/>
              <a:pathLst>
                <a:path w="1270" h="568960">
                  <a:moveTo>
                    <a:pt x="761" y="0"/>
                  </a:moveTo>
                  <a:lnTo>
                    <a:pt x="0" y="568960"/>
                  </a:lnTo>
                </a:path>
              </a:pathLst>
            </a:custGeom>
            <a:ln w="9144">
              <a:solidFill>
                <a:srgbClr val="00538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5589270" y="3794252"/>
            <a:ext cx="8229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 b="1">
                <a:solidFill>
                  <a:srgbClr val="A6A6A6"/>
                </a:solidFill>
                <a:latin typeface="Arial"/>
                <a:cs typeface="Arial"/>
              </a:rPr>
              <a:t>SOVEREIGN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589270" y="3955795"/>
            <a:ext cx="473075" cy="3479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dirty="0" sz="1050" spc="-20" b="1">
                <a:solidFill>
                  <a:srgbClr val="A6A6A6"/>
                </a:solidFill>
                <a:latin typeface="Arial"/>
                <a:cs typeface="Arial"/>
              </a:rPr>
              <a:t>DEBT </a:t>
            </a:r>
            <a:r>
              <a:rPr dirty="0" sz="1050" spc="-10" b="1">
                <a:solidFill>
                  <a:srgbClr val="A6A6A6"/>
                </a:solidFill>
                <a:latin typeface="Arial"/>
                <a:cs typeface="Arial"/>
              </a:rPr>
              <a:t>CRISIS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168009" y="3974338"/>
            <a:ext cx="506730" cy="3479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dirty="0" sz="1050" spc="-10" b="1">
                <a:solidFill>
                  <a:srgbClr val="A6A6A6"/>
                </a:solidFill>
                <a:latin typeface="Arial"/>
                <a:cs typeface="Arial"/>
              </a:rPr>
              <a:t>FISCAL CLIFF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6274244" y="2662364"/>
            <a:ext cx="1099185" cy="1099185"/>
            <a:chOff x="6274244" y="2662364"/>
            <a:chExt cx="1099185" cy="1099185"/>
          </a:xfrm>
        </p:grpSpPr>
        <p:sp>
          <p:nvSpPr>
            <p:cNvPr id="42" name="object 42" descr=""/>
            <p:cNvSpPr/>
            <p:nvPr/>
          </p:nvSpPr>
          <p:spPr>
            <a:xfrm>
              <a:off x="6287262" y="2675381"/>
              <a:ext cx="1073150" cy="1073150"/>
            </a:xfrm>
            <a:custGeom>
              <a:avLst/>
              <a:gdLst/>
              <a:ahLst/>
              <a:cxnLst/>
              <a:rect l="l" t="t" r="r" b="b"/>
              <a:pathLst>
                <a:path w="1073150" h="1073150">
                  <a:moveTo>
                    <a:pt x="536448" y="0"/>
                  </a:moveTo>
                  <a:lnTo>
                    <a:pt x="487617" y="2192"/>
                  </a:lnTo>
                  <a:lnTo>
                    <a:pt x="440015" y="8642"/>
                  </a:lnTo>
                  <a:lnTo>
                    <a:pt x="393832" y="19161"/>
                  </a:lnTo>
                  <a:lnTo>
                    <a:pt x="349256" y="33559"/>
                  </a:lnTo>
                  <a:lnTo>
                    <a:pt x="306477" y="51647"/>
                  </a:lnTo>
                  <a:lnTo>
                    <a:pt x="265683" y="73236"/>
                  </a:lnTo>
                  <a:lnTo>
                    <a:pt x="227066" y="98137"/>
                  </a:lnTo>
                  <a:lnTo>
                    <a:pt x="190813" y="126159"/>
                  </a:lnTo>
                  <a:lnTo>
                    <a:pt x="157114" y="157114"/>
                  </a:lnTo>
                  <a:lnTo>
                    <a:pt x="126159" y="190813"/>
                  </a:lnTo>
                  <a:lnTo>
                    <a:pt x="98137" y="227066"/>
                  </a:lnTo>
                  <a:lnTo>
                    <a:pt x="73236" y="265684"/>
                  </a:lnTo>
                  <a:lnTo>
                    <a:pt x="51647" y="306477"/>
                  </a:lnTo>
                  <a:lnTo>
                    <a:pt x="33559" y="349256"/>
                  </a:lnTo>
                  <a:lnTo>
                    <a:pt x="19161" y="393832"/>
                  </a:lnTo>
                  <a:lnTo>
                    <a:pt x="8642" y="440015"/>
                  </a:lnTo>
                  <a:lnTo>
                    <a:pt x="2192" y="487617"/>
                  </a:lnTo>
                  <a:lnTo>
                    <a:pt x="0" y="536448"/>
                  </a:lnTo>
                  <a:lnTo>
                    <a:pt x="2192" y="585278"/>
                  </a:lnTo>
                  <a:lnTo>
                    <a:pt x="8642" y="632880"/>
                  </a:lnTo>
                  <a:lnTo>
                    <a:pt x="19161" y="679063"/>
                  </a:lnTo>
                  <a:lnTo>
                    <a:pt x="33559" y="723639"/>
                  </a:lnTo>
                  <a:lnTo>
                    <a:pt x="51647" y="766418"/>
                  </a:lnTo>
                  <a:lnTo>
                    <a:pt x="73236" y="807212"/>
                  </a:lnTo>
                  <a:lnTo>
                    <a:pt x="98137" y="845829"/>
                  </a:lnTo>
                  <a:lnTo>
                    <a:pt x="126159" y="882082"/>
                  </a:lnTo>
                  <a:lnTo>
                    <a:pt x="157114" y="915781"/>
                  </a:lnTo>
                  <a:lnTo>
                    <a:pt x="190813" y="946736"/>
                  </a:lnTo>
                  <a:lnTo>
                    <a:pt x="227066" y="974758"/>
                  </a:lnTo>
                  <a:lnTo>
                    <a:pt x="265684" y="999659"/>
                  </a:lnTo>
                  <a:lnTo>
                    <a:pt x="306477" y="1021248"/>
                  </a:lnTo>
                  <a:lnTo>
                    <a:pt x="349256" y="1039336"/>
                  </a:lnTo>
                  <a:lnTo>
                    <a:pt x="393832" y="1053734"/>
                  </a:lnTo>
                  <a:lnTo>
                    <a:pt x="440015" y="1064253"/>
                  </a:lnTo>
                  <a:lnTo>
                    <a:pt x="487617" y="1070703"/>
                  </a:lnTo>
                  <a:lnTo>
                    <a:pt x="536448" y="1072896"/>
                  </a:lnTo>
                  <a:lnTo>
                    <a:pt x="585278" y="1070703"/>
                  </a:lnTo>
                  <a:lnTo>
                    <a:pt x="632880" y="1064253"/>
                  </a:lnTo>
                  <a:lnTo>
                    <a:pt x="679063" y="1053734"/>
                  </a:lnTo>
                  <a:lnTo>
                    <a:pt x="723639" y="1039336"/>
                  </a:lnTo>
                  <a:lnTo>
                    <a:pt x="766418" y="1021248"/>
                  </a:lnTo>
                  <a:lnTo>
                    <a:pt x="807212" y="999659"/>
                  </a:lnTo>
                  <a:lnTo>
                    <a:pt x="845829" y="974758"/>
                  </a:lnTo>
                  <a:lnTo>
                    <a:pt x="882082" y="946736"/>
                  </a:lnTo>
                  <a:lnTo>
                    <a:pt x="915781" y="915781"/>
                  </a:lnTo>
                  <a:lnTo>
                    <a:pt x="946736" y="882082"/>
                  </a:lnTo>
                  <a:lnTo>
                    <a:pt x="974758" y="845829"/>
                  </a:lnTo>
                  <a:lnTo>
                    <a:pt x="999659" y="807212"/>
                  </a:lnTo>
                  <a:lnTo>
                    <a:pt x="1021248" y="766418"/>
                  </a:lnTo>
                  <a:lnTo>
                    <a:pt x="1039336" y="723639"/>
                  </a:lnTo>
                  <a:lnTo>
                    <a:pt x="1053734" y="679063"/>
                  </a:lnTo>
                  <a:lnTo>
                    <a:pt x="1064253" y="632880"/>
                  </a:lnTo>
                  <a:lnTo>
                    <a:pt x="1070703" y="585278"/>
                  </a:lnTo>
                  <a:lnTo>
                    <a:pt x="1072896" y="536448"/>
                  </a:lnTo>
                  <a:lnTo>
                    <a:pt x="1070703" y="487617"/>
                  </a:lnTo>
                  <a:lnTo>
                    <a:pt x="1064253" y="440015"/>
                  </a:lnTo>
                  <a:lnTo>
                    <a:pt x="1053734" y="393832"/>
                  </a:lnTo>
                  <a:lnTo>
                    <a:pt x="1039336" y="349256"/>
                  </a:lnTo>
                  <a:lnTo>
                    <a:pt x="1021248" y="306477"/>
                  </a:lnTo>
                  <a:lnTo>
                    <a:pt x="999659" y="265683"/>
                  </a:lnTo>
                  <a:lnTo>
                    <a:pt x="974758" y="227066"/>
                  </a:lnTo>
                  <a:lnTo>
                    <a:pt x="946736" y="190813"/>
                  </a:lnTo>
                  <a:lnTo>
                    <a:pt x="915781" y="157114"/>
                  </a:lnTo>
                  <a:lnTo>
                    <a:pt x="882082" y="126159"/>
                  </a:lnTo>
                  <a:lnTo>
                    <a:pt x="845829" y="98137"/>
                  </a:lnTo>
                  <a:lnTo>
                    <a:pt x="807212" y="73236"/>
                  </a:lnTo>
                  <a:lnTo>
                    <a:pt x="766418" y="51647"/>
                  </a:lnTo>
                  <a:lnTo>
                    <a:pt x="723639" y="33559"/>
                  </a:lnTo>
                  <a:lnTo>
                    <a:pt x="679063" y="19161"/>
                  </a:lnTo>
                  <a:lnTo>
                    <a:pt x="632880" y="8642"/>
                  </a:lnTo>
                  <a:lnTo>
                    <a:pt x="585278" y="2192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287262" y="2675381"/>
              <a:ext cx="1073150" cy="1073150"/>
            </a:xfrm>
            <a:custGeom>
              <a:avLst/>
              <a:gdLst/>
              <a:ahLst/>
              <a:cxnLst/>
              <a:rect l="l" t="t" r="r" b="b"/>
              <a:pathLst>
                <a:path w="1073150" h="1073150">
                  <a:moveTo>
                    <a:pt x="0" y="536448"/>
                  </a:moveTo>
                  <a:lnTo>
                    <a:pt x="2192" y="487617"/>
                  </a:lnTo>
                  <a:lnTo>
                    <a:pt x="8642" y="440015"/>
                  </a:lnTo>
                  <a:lnTo>
                    <a:pt x="19161" y="393832"/>
                  </a:lnTo>
                  <a:lnTo>
                    <a:pt x="33559" y="349256"/>
                  </a:lnTo>
                  <a:lnTo>
                    <a:pt x="51647" y="306477"/>
                  </a:lnTo>
                  <a:lnTo>
                    <a:pt x="73236" y="265684"/>
                  </a:lnTo>
                  <a:lnTo>
                    <a:pt x="98137" y="227066"/>
                  </a:lnTo>
                  <a:lnTo>
                    <a:pt x="126159" y="190813"/>
                  </a:lnTo>
                  <a:lnTo>
                    <a:pt x="157114" y="157114"/>
                  </a:lnTo>
                  <a:lnTo>
                    <a:pt x="190813" y="126159"/>
                  </a:lnTo>
                  <a:lnTo>
                    <a:pt x="227066" y="98137"/>
                  </a:lnTo>
                  <a:lnTo>
                    <a:pt x="265683" y="73236"/>
                  </a:lnTo>
                  <a:lnTo>
                    <a:pt x="306477" y="51647"/>
                  </a:lnTo>
                  <a:lnTo>
                    <a:pt x="349256" y="33559"/>
                  </a:lnTo>
                  <a:lnTo>
                    <a:pt x="393832" y="19161"/>
                  </a:lnTo>
                  <a:lnTo>
                    <a:pt x="440015" y="8642"/>
                  </a:lnTo>
                  <a:lnTo>
                    <a:pt x="487617" y="2192"/>
                  </a:lnTo>
                  <a:lnTo>
                    <a:pt x="536448" y="0"/>
                  </a:lnTo>
                  <a:lnTo>
                    <a:pt x="585278" y="2192"/>
                  </a:lnTo>
                  <a:lnTo>
                    <a:pt x="632880" y="8642"/>
                  </a:lnTo>
                  <a:lnTo>
                    <a:pt x="679063" y="19161"/>
                  </a:lnTo>
                  <a:lnTo>
                    <a:pt x="723639" y="33559"/>
                  </a:lnTo>
                  <a:lnTo>
                    <a:pt x="766418" y="51647"/>
                  </a:lnTo>
                  <a:lnTo>
                    <a:pt x="807212" y="73236"/>
                  </a:lnTo>
                  <a:lnTo>
                    <a:pt x="845829" y="98137"/>
                  </a:lnTo>
                  <a:lnTo>
                    <a:pt x="882082" y="126159"/>
                  </a:lnTo>
                  <a:lnTo>
                    <a:pt x="915781" y="157114"/>
                  </a:lnTo>
                  <a:lnTo>
                    <a:pt x="946736" y="190813"/>
                  </a:lnTo>
                  <a:lnTo>
                    <a:pt x="974758" y="227066"/>
                  </a:lnTo>
                  <a:lnTo>
                    <a:pt x="999659" y="265683"/>
                  </a:lnTo>
                  <a:lnTo>
                    <a:pt x="1021248" y="306477"/>
                  </a:lnTo>
                  <a:lnTo>
                    <a:pt x="1039336" y="349256"/>
                  </a:lnTo>
                  <a:lnTo>
                    <a:pt x="1053734" y="393832"/>
                  </a:lnTo>
                  <a:lnTo>
                    <a:pt x="1064253" y="440015"/>
                  </a:lnTo>
                  <a:lnTo>
                    <a:pt x="1070703" y="487617"/>
                  </a:lnTo>
                  <a:lnTo>
                    <a:pt x="1072896" y="536448"/>
                  </a:lnTo>
                  <a:lnTo>
                    <a:pt x="1070703" y="585278"/>
                  </a:lnTo>
                  <a:lnTo>
                    <a:pt x="1064253" y="632880"/>
                  </a:lnTo>
                  <a:lnTo>
                    <a:pt x="1053734" y="679063"/>
                  </a:lnTo>
                  <a:lnTo>
                    <a:pt x="1039336" y="723639"/>
                  </a:lnTo>
                  <a:lnTo>
                    <a:pt x="1021248" y="766418"/>
                  </a:lnTo>
                  <a:lnTo>
                    <a:pt x="999659" y="807212"/>
                  </a:lnTo>
                  <a:lnTo>
                    <a:pt x="974758" y="845829"/>
                  </a:lnTo>
                  <a:lnTo>
                    <a:pt x="946736" y="882082"/>
                  </a:lnTo>
                  <a:lnTo>
                    <a:pt x="915781" y="915781"/>
                  </a:lnTo>
                  <a:lnTo>
                    <a:pt x="882082" y="946736"/>
                  </a:lnTo>
                  <a:lnTo>
                    <a:pt x="845829" y="974758"/>
                  </a:lnTo>
                  <a:lnTo>
                    <a:pt x="807212" y="999659"/>
                  </a:lnTo>
                  <a:lnTo>
                    <a:pt x="766418" y="1021248"/>
                  </a:lnTo>
                  <a:lnTo>
                    <a:pt x="723639" y="1039336"/>
                  </a:lnTo>
                  <a:lnTo>
                    <a:pt x="679063" y="1053734"/>
                  </a:lnTo>
                  <a:lnTo>
                    <a:pt x="632880" y="1064253"/>
                  </a:lnTo>
                  <a:lnTo>
                    <a:pt x="585278" y="1070703"/>
                  </a:lnTo>
                  <a:lnTo>
                    <a:pt x="536448" y="1072896"/>
                  </a:lnTo>
                  <a:lnTo>
                    <a:pt x="487617" y="1070703"/>
                  </a:lnTo>
                  <a:lnTo>
                    <a:pt x="440015" y="1064253"/>
                  </a:lnTo>
                  <a:lnTo>
                    <a:pt x="393832" y="1053734"/>
                  </a:lnTo>
                  <a:lnTo>
                    <a:pt x="349256" y="1039336"/>
                  </a:lnTo>
                  <a:lnTo>
                    <a:pt x="306477" y="1021248"/>
                  </a:lnTo>
                  <a:lnTo>
                    <a:pt x="265684" y="999659"/>
                  </a:lnTo>
                  <a:lnTo>
                    <a:pt x="227066" y="974758"/>
                  </a:lnTo>
                  <a:lnTo>
                    <a:pt x="190813" y="946736"/>
                  </a:lnTo>
                  <a:lnTo>
                    <a:pt x="157114" y="915781"/>
                  </a:lnTo>
                  <a:lnTo>
                    <a:pt x="126159" y="882082"/>
                  </a:lnTo>
                  <a:lnTo>
                    <a:pt x="98137" y="845829"/>
                  </a:lnTo>
                  <a:lnTo>
                    <a:pt x="73236" y="807212"/>
                  </a:lnTo>
                  <a:lnTo>
                    <a:pt x="51647" y="766418"/>
                  </a:lnTo>
                  <a:lnTo>
                    <a:pt x="33559" y="723639"/>
                  </a:lnTo>
                  <a:lnTo>
                    <a:pt x="19161" y="679063"/>
                  </a:lnTo>
                  <a:lnTo>
                    <a:pt x="8642" y="632880"/>
                  </a:lnTo>
                  <a:lnTo>
                    <a:pt x="2192" y="585278"/>
                  </a:lnTo>
                  <a:lnTo>
                    <a:pt x="0" y="536448"/>
                  </a:lnTo>
                  <a:close/>
                </a:path>
              </a:pathLst>
            </a:custGeom>
            <a:ln w="259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6599301" y="3319017"/>
            <a:ext cx="4064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 b="1">
                <a:solidFill>
                  <a:srgbClr val="005486"/>
                </a:solidFill>
                <a:latin typeface="Arial"/>
                <a:cs typeface="Arial"/>
              </a:rPr>
              <a:t>Brexit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7319708" y="4302188"/>
            <a:ext cx="1099185" cy="1099185"/>
            <a:chOff x="7319708" y="4302188"/>
            <a:chExt cx="1099185" cy="1099185"/>
          </a:xfrm>
        </p:grpSpPr>
        <p:sp>
          <p:nvSpPr>
            <p:cNvPr id="46" name="object 46" descr=""/>
            <p:cNvSpPr/>
            <p:nvPr/>
          </p:nvSpPr>
          <p:spPr>
            <a:xfrm>
              <a:off x="7332725" y="4315206"/>
              <a:ext cx="1073150" cy="1073150"/>
            </a:xfrm>
            <a:custGeom>
              <a:avLst/>
              <a:gdLst/>
              <a:ahLst/>
              <a:cxnLst/>
              <a:rect l="l" t="t" r="r" b="b"/>
              <a:pathLst>
                <a:path w="1073150" h="1073150">
                  <a:moveTo>
                    <a:pt x="536448" y="0"/>
                  </a:moveTo>
                  <a:lnTo>
                    <a:pt x="487617" y="2192"/>
                  </a:lnTo>
                  <a:lnTo>
                    <a:pt x="440015" y="8642"/>
                  </a:lnTo>
                  <a:lnTo>
                    <a:pt x="393832" y="19161"/>
                  </a:lnTo>
                  <a:lnTo>
                    <a:pt x="349256" y="33559"/>
                  </a:lnTo>
                  <a:lnTo>
                    <a:pt x="306477" y="51647"/>
                  </a:lnTo>
                  <a:lnTo>
                    <a:pt x="265683" y="73236"/>
                  </a:lnTo>
                  <a:lnTo>
                    <a:pt x="227066" y="98137"/>
                  </a:lnTo>
                  <a:lnTo>
                    <a:pt x="190813" y="126159"/>
                  </a:lnTo>
                  <a:lnTo>
                    <a:pt x="157114" y="157114"/>
                  </a:lnTo>
                  <a:lnTo>
                    <a:pt x="126159" y="190813"/>
                  </a:lnTo>
                  <a:lnTo>
                    <a:pt x="98137" y="227066"/>
                  </a:lnTo>
                  <a:lnTo>
                    <a:pt x="73236" y="265684"/>
                  </a:lnTo>
                  <a:lnTo>
                    <a:pt x="51647" y="306477"/>
                  </a:lnTo>
                  <a:lnTo>
                    <a:pt x="33559" y="349256"/>
                  </a:lnTo>
                  <a:lnTo>
                    <a:pt x="19161" y="393832"/>
                  </a:lnTo>
                  <a:lnTo>
                    <a:pt x="8642" y="440015"/>
                  </a:lnTo>
                  <a:lnTo>
                    <a:pt x="2192" y="487617"/>
                  </a:lnTo>
                  <a:lnTo>
                    <a:pt x="0" y="536448"/>
                  </a:lnTo>
                  <a:lnTo>
                    <a:pt x="2192" y="585278"/>
                  </a:lnTo>
                  <a:lnTo>
                    <a:pt x="8642" y="632880"/>
                  </a:lnTo>
                  <a:lnTo>
                    <a:pt x="19161" y="679063"/>
                  </a:lnTo>
                  <a:lnTo>
                    <a:pt x="33559" y="723639"/>
                  </a:lnTo>
                  <a:lnTo>
                    <a:pt x="51647" y="766418"/>
                  </a:lnTo>
                  <a:lnTo>
                    <a:pt x="73236" y="807212"/>
                  </a:lnTo>
                  <a:lnTo>
                    <a:pt x="98137" y="845829"/>
                  </a:lnTo>
                  <a:lnTo>
                    <a:pt x="126159" y="882082"/>
                  </a:lnTo>
                  <a:lnTo>
                    <a:pt x="157114" y="915781"/>
                  </a:lnTo>
                  <a:lnTo>
                    <a:pt x="190813" y="946736"/>
                  </a:lnTo>
                  <a:lnTo>
                    <a:pt x="227066" y="974758"/>
                  </a:lnTo>
                  <a:lnTo>
                    <a:pt x="265684" y="999659"/>
                  </a:lnTo>
                  <a:lnTo>
                    <a:pt x="306477" y="1021248"/>
                  </a:lnTo>
                  <a:lnTo>
                    <a:pt x="349256" y="1039336"/>
                  </a:lnTo>
                  <a:lnTo>
                    <a:pt x="393832" y="1053734"/>
                  </a:lnTo>
                  <a:lnTo>
                    <a:pt x="440015" y="1064253"/>
                  </a:lnTo>
                  <a:lnTo>
                    <a:pt x="487617" y="1070703"/>
                  </a:lnTo>
                  <a:lnTo>
                    <a:pt x="536448" y="1072896"/>
                  </a:lnTo>
                  <a:lnTo>
                    <a:pt x="585278" y="1070703"/>
                  </a:lnTo>
                  <a:lnTo>
                    <a:pt x="632880" y="1064253"/>
                  </a:lnTo>
                  <a:lnTo>
                    <a:pt x="679063" y="1053734"/>
                  </a:lnTo>
                  <a:lnTo>
                    <a:pt x="723639" y="1039336"/>
                  </a:lnTo>
                  <a:lnTo>
                    <a:pt x="766418" y="1021248"/>
                  </a:lnTo>
                  <a:lnTo>
                    <a:pt x="807212" y="999659"/>
                  </a:lnTo>
                  <a:lnTo>
                    <a:pt x="845829" y="974758"/>
                  </a:lnTo>
                  <a:lnTo>
                    <a:pt x="882082" y="946736"/>
                  </a:lnTo>
                  <a:lnTo>
                    <a:pt x="915781" y="915781"/>
                  </a:lnTo>
                  <a:lnTo>
                    <a:pt x="946736" y="882082"/>
                  </a:lnTo>
                  <a:lnTo>
                    <a:pt x="974758" y="845829"/>
                  </a:lnTo>
                  <a:lnTo>
                    <a:pt x="999659" y="807212"/>
                  </a:lnTo>
                  <a:lnTo>
                    <a:pt x="1021248" y="766418"/>
                  </a:lnTo>
                  <a:lnTo>
                    <a:pt x="1039336" y="723639"/>
                  </a:lnTo>
                  <a:lnTo>
                    <a:pt x="1053734" y="679063"/>
                  </a:lnTo>
                  <a:lnTo>
                    <a:pt x="1064253" y="632880"/>
                  </a:lnTo>
                  <a:lnTo>
                    <a:pt x="1070703" y="585278"/>
                  </a:lnTo>
                  <a:lnTo>
                    <a:pt x="1072896" y="536448"/>
                  </a:lnTo>
                  <a:lnTo>
                    <a:pt x="1070703" y="487617"/>
                  </a:lnTo>
                  <a:lnTo>
                    <a:pt x="1064253" y="440015"/>
                  </a:lnTo>
                  <a:lnTo>
                    <a:pt x="1053734" y="393832"/>
                  </a:lnTo>
                  <a:lnTo>
                    <a:pt x="1039336" y="349256"/>
                  </a:lnTo>
                  <a:lnTo>
                    <a:pt x="1021248" y="306477"/>
                  </a:lnTo>
                  <a:lnTo>
                    <a:pt x="999659" y="265684"/>
                  </a:lnTo>
                  <a:lnTo>
                    <a:pt x="974758" y="227066"/>
                  </a:lnTo>
                  <a:lnTo>
                    <a:pt x="946736" y="190813"/>
                  </a:lnTo>
                  <a:lnTo>
                    <a:pt x="915781" y="157114"/>
                  </a:lnTo>
                  <a:lnTo>
                    <a:pt x="882082" y="126159"/>
                  </a:lnTo>
                  <a:lnTo>
                    <a:pt x="845829" y="98137"/>
                  </a:lnTo>
                  <a:lnTo>
                    <a:pt x="807212" y="73236"/>
                  </a:lnTo>
                  <a:lnTo>
                    <a:pt x="766418" y="51647"/>
                  </a:lnTo>
                  <a:lnTo>
                    <a:pt x="723639" y="33559"/>
                  </a:lnTo>
                  <a:lnTo>
                    <a:pt x="679063" y="19161"/>
                  </a:lnTo>
                  <a:lnTo>
                    <a:pt x="632880" y="8642"/>
                  </a:lnTo>
                  <a:lnTo>
                    <a:pt x="585278" y="2192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332725" y="4315206"/>
              <a:ext cx="1073150" cy="1073150"/>
            </a:xfrm>
            <a:custGeom>
              <a:avLst/>
              <a:gdLst/>
              <a:ahLst/>
              <a:cxnLst/>
              <a:rect l="l" t="t" r="r" b="b"/>
              <a:pathLst>
                <a:path w="1073150" h="1073150">
                  <a:moveTo>
                    <a:pt x="0" y="536448"/>
                  </a:moveTo>
                  <a:lnTo>
                    <a:pt x="2192" y="487617"/>
                  </a:lnTo>
                  <a:lnTo>
                    <a:pt x="8642" y="440015"/>
                  </a:lnTo>
                  <a:lnTo>
                    <a:pt x="19161" y="393832"/>
                  </a:lnTo>
                  <a:lnTo>
                    <a:pt x="33559" y="349256"/>
                  </a:lnTo>
                  <a:lnTo>
                    <a:pt x="51647" y="306477"/>
                  </a:lnTo>
                  <a:lnTo>
                    <a:pt x="73236" y="265684"/>
                  </a:lnTo>
                  <a:lnTo>
                    <a:pt x="98137" y="227066"/>
                  </a:lnTo>
                  <a:lnTo>
                    <a:pt x="126159" y="190813"/>
                  </a:lnTo>
                  <a:lnTo>
                    <a:pt x="157114" y="157114"/>
                  </a:lnTo>
                  <a:lnTo>
                    <a:pt x="190813" y="126159"/>
                  </a:lnTo>
                  <a:lnTo>
                    <a:pt x="227066" y="98137"/>
                  </a:lnTo>
                  <a:lnTo>
                    <a:pt x="265683" y="73236"/>
                  </a:lnTo>
                  <a:lnTo>
                    <a:pt x="306477" y="51647"/>
                  </a:lnTo>
                  <a:lnTo>
                    <a:pt x="349256" y="33559"/>
                  </a:lnTo>
                  <a:lnTo>
                    <a:pt x="393832" y="19161"/>
                  </a:lnTo>
                  <a:lnTo>
                    <a:pt x="440015" y="8642"/>
                  </a:lnTo>
                  <a:lnTo>
                    <a:pt x="487617" y="2192"/>
                  </a:lnTo>
                  <a:lnTo>
                    <a:pt x="536448" y="0"/>
                  </a:lnTo>
                  <a:lnTo>
                    <a:pt x="585278" y="2192"/>
                  </a:lnTo>
                  <a:lnTo>
                    <a:pt x="632880" y="8642"/>
                  </a:lnTo>
                  <a:lnTo>
                    <a:pt x="679063" y="19161"/>
                  </a:lnTo>
                  <a:lnTo>
                    <a:pt x="723639" y="33559"/>
                  </a:lnTo>
                  <a:lnTo>
                    <a:pt x="766418" y="51647"/>
                  </a:lnTo>
                  <a:lnTo>
                    <a:pt x="807212" y="73236"/>
                  </a:lnTo>
                  <a:lnTo>
                    <a:pt x="845829" y="98137"/>
                  </a:lnTo>
                  <a:lnTo>
                    <a:pt x="882082" y="126159"/>
                  </a:lnTo>
                  <a:lnTo>
                    <a:pt x="915781" y="157114"/>
                  </a:lnTo>
                  <a:lnTo>
                    <a:pt x="946736" y="190813"/>
                  </a:lnTo>
                  <a:lnTo>
                    <a:pt x="974758" y="227066"/>
                  </a:lnTo>
                  <a:lnTo>
                    <a:pt x="999659" y="265684"/>
                  </a:lnTo>
                  <a:lnTo>
                    <a:pt x="1021248" y="306477"/>
                  </a:lnTo>
                  <a:lnTo>
                    <a:pt x="1039336" y="349256"/>
                  </a:lnTo>
                  <a:lnTo>
                    <a:pt x="1053734" y="393832"/>
                  </a:lnTo>
                  <a:lnTo>
                    <a:pt x="1064253" y="440015"/>
                  </a:lnTo>
                  <a:lnTo>
                    <a:pt x="1070703" y="487617"/>
                  </a:lnTo>
                  <a:lnTo>
                    <a:pt x="1072896" y="536448"/>
                  </a:lnTo>
                  <a:lnTo>
                    <a:pt x="1070703" y="585278"/>
                  </a:lnTo>
                  <a:lnTo>
                    <a:pt x="1064253" y="632880"/>
                  </a:lnTo>
                  <a:lnTo>
                    <a:pt x="1053734" y="679063"/>
                  </a:lnTo>
                  <a:lnTo>
                    <a:pt x="1039336" y="723639"/>
                  </a:lnTo>
                  <a:lnTo>
                    <a:pt x="1021248" y="766418"/>
                  </a:lnTo>
                  <a:lnTo>
                    <a:pt x="999659" y="807212"/>
                  </a:lnTo>
                  <a:lnTo>
                    <a:pt x="974758" y="845829"/>
                  </a:lnTo>
                  <a:lnTo>
                    <a:pt x="946736" y="882082"/>
                  </a:lnTo>
                  <a:lnTo>
                    <a:pt x="915781" y="915781"/>
                  </a:lnTo>
                  <a:lnTo>
                    <a:pt x="882082" y="946736"/>
                  </a:lnTo>
                  <a:lnTo>
                    <a:pt x="845829" y="974758"/>
                  </a:lnTo>
                  <a:lnTo>
                    <a:pt x="807212" y="999659"/>
                  </a:lnTo>
                  <a:lnTo>
                    <a:pt x="766418" y="1021248"/>
                  </a:lnTo>
                  <a:lnTo>
                    <a:pt x="723639" y="1039336"/>
                  </a:lnTo>
                  <a:lnTo>
                    <a:pt x="679063" y="1053734"/>
                  </a:lnTo>
                  <a:lnTo>
                    <a:pt x="632880" y="1064253"/>
                  </a:lnTo>
                  <a:lnTo>
                    <a:pt x="585278" y="1070703"/>
                  </a:lnTo>
                  <a:lnTo>
                    <a:pt x="536448" y="1072896"/>
                  </a:lnTo>
                  <a:lnTo>
                    <a:pt x="487617" y="1070703"/>
                  </a:lnTo>
                  <a:lnTo>
                    <a:pt x="440015" y="1064253"/>
                  </a:lnTo>
                  <a:lnTo>
                    <a:pt x="393832" y="1053734"/>
                  </a:lnTo>
                  <a:lnTo>
                    <a:pt x="349256" y="1039336"/>
                  </a:lnTo>
                  <a:lnTo>
                    <a:pt x="306477" y="1021248"/>
                  </a:lnTo>
                  <a:lnTo>
                    <a:pt x="265684" y="999659"/>
                  </a:lnTo>
                  <a:lnTo>
                    <a:pt x="227066" y="974758"/>
                  </a:lnTo>
                  <a:lnTo>
                    <a:pt x="190813" y="946736"/>
                  </a:lnTo>
                  <a:lnTo>
                    <a:pt x="157114" y="915781"/>
                  </a:lnTo>
                  <a:lnTo>
                    <a:pt x="126159" y="882082"/>
                  </a:lnTo>
                  <a:lnTo>
                    <a:pt x="98137" y="845829"/>
                  </a:lnTo>
                  <a:lnTo>
                    <a:pt x="73236" y="807212"/>
                  </a:lnTo>
                  <a:lnTo>
                    <a:pt x="51647" y="766418"/>
                  </a:lnTo>
                  <a:lnTo>
                    <a:pt x="33559" y="723639"/>
                  </a:lnTo>
                  <a:lnTo>
                    <a:pt x="19161" y="679063"/>
                  </a:lnTo>
                  <a:lnTo>
                    <a:pt x="8642" y="632880"/>
                  </a:lnTo>
                  <a:lnTo>
                    <a:pt x="2192" y="585278"/>
                  </a:lnTo>
                  <a:lnTo>
                    <a:pt x="0" y="536448"/>
                  </a:lnTo>
                  <a:close/>
                </a:path>
              </a:pathLst>
            </a:custGeom>
            <a:ln w="259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7517638" y="4945126"/>
            <a:ext cx="6591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 b="1">
                <a:solidFill>
                  <a:srgbClr val="005486"/>
                </a:solidFill>
                <a:latin typeface="Arial"/>
                <a:cs typeface="Arial"/>
              </a:rPr>
              <a:t>Pandemic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8314943" y="2327148"/>
            <a:ext cx="1270" cy="568960"/>
          </a:xfrm>
          <a:custGeom>
            <a:avLst/>
            <a:gdLst/>
            <a:ahLst/>
            <a:cxnLst/>
            <a:rect l="l" t="t" r="r" b="b"/>
            <a:pathLst>
              <a:path w="1270" h="568960">
                <a:moveTo>
                  <a:pt x="761" y="0"/>
                </a:moveTo>
                <a:lnTo>
                  <a:pt x="0" y="568960"/>
                </a:lnTo>
              </a:path>
            </a:pathLst>
          </a:custGeom>
          <a:ln w="9144">
            <a:solidFill>
              <a:srgbClr val="00538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7887081" y="1820672"/>
            <a:ext cx="738505" cy="3479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14935" marR="5080" indent="-102870">
              <a:lnSpc>
                <a:spcPct val="101000"/>
              </a:lnSpc>
              <a:spcBef>
                <a:spcPts val="90"/>
              </a:spcBef>
            </a:pPr>
            <a:r>
              <a:rPr dirty="0" sz="1050" spc="-10" b="1">
                <a:solidFill>
                  <a:srgbClr val="A6A6A6"/>
                </a:solidFill>
                <a:latin typeface="Arial"/>
                <a:cs typeface="Arial"/>
              </a:rPr>
              <a:t>INFLATION UKRAINE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8282178" y="2143759"/>
            <a:ext cx="3416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 b="1">
                <a:solidFill>
                  <a:srgbClr val="A6A6A6"/>
                </a:solidFill>
                <a:latin typeface="Arial"/>
                <a:cs typeface="Arial"/>
              </a:rPr>
              <a:t>WAR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6568440" y="2918460"/>
            <a:ext cx="1497330" cy="1937385"/>
            <a:chOff x="6568440" y="2918460"/>
            <a:chExt cx="1497330" cy="1937385"/>
          </a:xfrm>
        </p:grpSpPr>
        <p:sp>
          <p:nvSpPr>
            <p:cNvPr id="53" name="object 53" descr=""/>
            <p:cNvSpPr/>
            <p:nvPr/>
          </p:nvSpPr>
          <p:spPr>
            <a:xfrm>
              <a:off x="7677886" y="4504944"/>
              <a:ext cx="387350" cy="350520"/>
            </a:xfrm>
            <a:custGeom>
              <a:avLst/>
              <a:gdLst/>
              <a:ahLst/>
              <a:cxnLst/>
              <a:rect l="l" t="t" r="r" b="b"/>
              <a:pathLst>
                <a:path w="387350" h="350520">
                  <a:moveTo>
                    <a:pt x="193700" y="0"/>
                  </a:moveTo>
                  <a:lnTo>
                    <a:pt x="160172" y="19557"/>
                  </a:lnTo>
                  <a:lnTo>
                    <a:pt x="5232" y="291591"/>
                  </a:lnTo>
                  <a:lnTo>
                    <a:pt x="0" y="311197"/>
                  </a:lnTo>
                  <a:lnTo>
                    <a:pt x="1303" y="321167"/>
                  </a:lnTo>
                  <a:lnTo>
                    <a:pt x="28628" y="349049"/>
                  </a:lnTo>
                  <a:lnTo>
                    <a:pt x="38760" y="350392"/>
                  </a:lnTo>
                  <a:lnTo>
                    <a:pt x="348386" y="350392"/>
                  </a:lnTo>
                  <a:lnTo>
                    <a:pt x="358590" y="349049"/>
                  </a:lnTo>
                  <a:lnTo>
                    <a:pt x="367817" y="345170"/>
                  </a:lnTo>
                  <a:lnTo>
                    <a:pt x="372656" y="341375"/>
                  </a:lnTo>
                  <a:lnTo>
                    <a:pt x="38887" y="341375"/>
                  </a:lnTo>
                  <a:lnTo>
                    <a:pt x="31053" y="340354"/>
                  </a:lnTo>
                  <a:lnTo>
                    <a:pt x="8985" y="311197"/>
                  </a:lnTo>
                  <a:lnTo>
                    <a:pt x="9972" y="303456"/>
                  </a:lnTo>
                  <a:lnTo>
                    <a:pt x="167919" y="24129"/>
                  </a:lnTo>
                  <a:lnTo>
                    <a:pt x="193700" y="8889"/>
                  </a:lnTo>
                  <a:lnTo>
                    <a:pt x="217738" y="8889"/>
                  </a:lnTo>
                  <a:lnTo>
                    <a:pt x="213020" y="5206"/>
                  </a:lnTo>
                  <a:lnTo>
                    <a:pt x="203830" y="1341"/>
                  </a:lnTo>
                  <a:lnTo>
                    <a:pt x="193700" y="0"/>
                  </a:lnTo>
                  <a:close/>
                </a:path>
                <a:path w="387350" h="350520">
                  <a:moveTo>
                    <a:pt x="217738" y="8889"/>
                  </a:moveTo>
                  <a:lnTo>
                    <a:pt x="193700" y="8889"/>
                  </a:lnTo>
                  <a:lnTo>
                    <a:pt x="201534" y="9931"/>
                  </a:lnTo>
                  <a:lnTo>
                    <a:pt x="208654" y="12938"/>
                  </a:lnTo>
                  <a:lnTo>
                    <a:pt x="374421" y="296036"/>
                  </a:lnTo>
                  <a:lnTo>
                    <a:pt x="378319" y="310514"/>
                  </a:lnTo>
                  <a:lnTo>
                    <a:pt x="378406" y="311197"/>
                  </a:lnTo>
                  <a:lnTo>
                    <a:pt x="348513" y="341375"/>
                  </a:lnTo>
                  <a:lnTo>
                    <a:pt x="372656" y="341375"/>
                  </a:lnTo>
                  <a:lnTo>
                    <a:pt x="375711" y="338980"/>
                  </a:lnTo>
                  <a:lnTo>
                    <a:pt x="381914" y="330707"/>
                  </a:lnTo>
                  <a:lnTo>
                    <a:pt x="385917" y="321167"/>
                  </a:lnTo>
                  <a:lnTo>
                    <a:pt x="387257" y="311197"/>
                  </a:lnTo>
                  <a:lnTo>
                    <a:pt x="385968" y="301132"/>
                  </a:lnTo>
                  <a:lnTo>
                    <a:pt x="382041" y="291591"/>
                  </a:lnTo>
                  <a:lnTo>
                    <a:pt x="227101" y="19557"/>
                  </a:lnTo>
                  <a:lnTo>
                    <a:pt x="220900" y="11358"/>
                  </a:lnTo>
                  <a:lnTo>
                    <a:pt x="217738" y="8889"/>
                  </a:lnTo>
                  <a:close/>
                </a:path>
                <a:path w="387350" h="350520">
                  <a:moveTo>
                    <a:pt x="209321" y="279526"/>
                  </a:moveTo>
                  <a:lnTo>
                    <a:pt x="177952" y="279526"/>
                  </a:lnTo>
                  <a:lnTo>
                    <a:pt x="173761" y="283717"/>
                  </a:lnTo>
                  <a:lnTo>
                    <a:pt x="173761" y="315594"/>
                  </a:lnTo>
                  <a:lnTo>
                    <a:pt x="177952" y="319785"/>
                  </a:lnTo>
                  <a:lnTo>
                    <a:pt x="209321" y="319785"/>
                  </a:lnTo>
                  <a:lnTo>
                    <a:pt x="213512" y="315594"/>
                  </a:lnTo>
                  <a:lnTo>
                    <a:pt x="213512" y="310895"/>
                  </a:lnTo>
                  <a:lnTo>
                    <a:pt x="182778" y="310895"/>
                  </a:lnTo>
                  <a:lnTo>
                    <a:pt x="182651" y="288670"/>
                  </a:lnTo>
                  <a:lnTo>
                    <a:pt x="213512" y="288670"/>
                  </a:lnTo>
                  <a:lnTo>
                    <a:pt x="213512" y="283717"/>
                  </a:lnTo>
                  <a:lnTo>
                    <a:pt x="209321" y="279526"/>
                  </a:lnTo>
                  <a:close/>
                </a:path>
                <a:path w="387350" h="350520">
                  <a:moveTo>
                    <a:pt x="213512" y="288670"/>
                  </a:moveTo>
                  <a:lnTo>
                    <a:pt x="204622" y="288670"/>
                  </a:lnTo>
                  <a:lnTo>
                    <a:pt x="204622" y="310641"/>
                  </a:lnTo>
                  <a:lnTo>
                    <a:pt x="204495" y="310895"/>
                  </a:lnTo>
                  <a:lnTo>
                    <a:pt x="213512" y="310895"/>
                  </a:lnTo>
                  <a:lnTo>
                    <a:pt x="213512" y="288670"/>
                  </a:lnTo>
                  <a:close/>
                </a:path>
                <a:path w="387350" h="350520">
                  <a:moveTo>
                    <a:pt x="214782" y="115315"/>
                  </a:moveTo>
                  <a:lnTo>
                    <a:pt x="172491" y="115315"/>
                  </a:lnTo>
                  <a:lnTo>
                    <a:pt x="170332" y="116331"/>
                  </a:lnTo>
                  <a:lnTo>
                    <a:pt x="168681" y="118109"/>
                  </a:lnTo>
                  <a:lnTo>
                    <a:pt x="167030" y="119760"/>
                  </a:lnTo>
                  <a:lnTo>
                    <a:pt x="166141" y="122173"/>
                  </a:lnTo>
                  <a:lnTo>
                    <a:pt x="173468" y="263905"/>
                  </a:lnTo>
                  <a:lnTo>
                    <a:pt x="173761" y="269239"/>
                  </a:lnTo>
                  <a:lnTo>
                    <a:pt x="177571" y="272922"/>
                  </a:lnTo>
                  <a:lnTo>
                    <a:pt x="209575" y="272922"/>
                  </a:lnTo>
                  <a:lnTo>
                    <a:pt x="213385" y="269366"/>
                  </a:lnTo>
                  <a:lnTo>
                    <a:pt x="213628" y="264667"/>
                  </a:lnTo>
                  <a:lnTo>
                    <a:pt x="213668" y="263905"/>
                  </a:lnTo>
                  <a:lnTo>
                    <a:pt x="182397" y="263905"/>
                  </a:lnTo>
                  <a:lnTo>
                    <a:pt x="175158" y="124332"/>
                  </a:lnTo>
                  <a:lnTo>
                    <a:pt x="220893" y="124332"/>
                  </a:lnTo>
                  <a:lnTo>
                    <a:pt x="221005" y="122173"/>
                  </a:lnTo>
                  <a:lnTo>
                    <a:pt x="220116" y="119760"/>
                  </a:lnTo>
                  <a:lnTo>
                    <a:pt x="218465" y="118109"/>
                  </a:lnTo>
                  <a:lnTo>
                    <a:pt x="217068" y="116331"/>
                  </a:lnTo>
                  <a:lnTo>
                    <a:pt x="214782" y="115315"/>
                  </a:lnTo>
                  <a:close/>
                </a:path>
                <a:path w="387350" h="350520">
                  <a:moveTo>
                    <a:pt x="220893" y="124332"/>
                  </a:moveTo>
                  <a:lnTo>
                    <a:pt x="212115" y="124332"/>
                  </a:lnTo>
                  <a:lnTo>
                    <a:pt x="204876" y="263905"/>
                  </a:lnTo>
                  <a:lnTo>
                    <a:pt x="213668" y="263905"/>
                  </a:lnTo>
                  <a:lnTo>
                    <a:pt x="220893" y="124332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8440" y="2918460"/>
              <a:ext cx="510540" cy="312420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48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50"/>
              <a:t>Market</a:t>
            </a:r>
            <a:r>
              <a:rPr dirty="0" sz="1750" spc="-5"/>
              <a:t> </a:t>
            </a:r>
            <a:r>
              <a:rPr dirty="0" sz="1750" spc="-10"/>
              <a:t>landscape</a:t>
            </a:r>
            <a:endParaRPr sz="1750"/>
          </a:p>
        </p:txBody>
      </p:sp>
      <p:sp>
        <p:nvSpPr>
          <p:cNvPr id="3" name="object 3" descr=""/>
          <p:cNvSpPr txBox="1"/>
          <p:nvPr/>
        </p:nvSpPr>
        <p:spPr>
          <a:xfrm>
            <a:off x="261924" y="949197"/>
            <a:ext cx="5729605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Many</a:t>
            </a:r>
            <a:r>
              <a:rPr dirty="0" sz="1550" spc="7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investors</a:t>
            </a:r>
            <a:r>
              <a:rPr dirty="0" sz="1550" spc="10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have</a:t>
            </a:r>
            <a:r>
              <a:rPr dirty="0" sz="1550" spc="8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never</a:t>
            </a:r>
            <a:r>
              <a:rPr dirty="0" sz="1550" spc="8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faced</a:t>
            </a:r>
            <a:r>
              <a:rPr dirty="0" sz="1550" spc="8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a</a:t>
            </a:r>
            <a:r>
              <a:rPr dirty="0" sz="1550" spc="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year</a:t>
            </a:r>
            <a:r>
              <a:rPr dirty="0" sz="1550" spc="1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dirty="0" sz="1550" spc="7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challenging</a:t>
            </a:r>
            <a:r>
              <a:rPr dirty="0" sz="1550" spc="1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as</a:t>
            </a:r>
            <a:r>
              <a:rPr dirty="0" sz="1550" spc="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52555A"/>
                </a:solidFill>
                <a:latin typeface="Arial"/>
                <a:cs typeface="Arial"/>
              </a:rPr>
              <a:t>2022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1924" y="5850128"/>
            <a:ext cx="8580755" cy="35306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770"/>
              </a:lnSpc>
              <a:spcBef>
                <a:spcPts val="190"/>
              </a:spcBef>
            </a:pPr>
            <a:r>
              <a:rPr dirty="0" sz="700">
                <a:latin typeface="Arial Narrow"/>
                <a:cs typeface="Arial Narrow"/>
              </a:rPr>
              <a:t>Sources: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Capital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Group,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Bloomberg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Index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Services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Ltd.,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Standard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&amp;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Poor’s.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Each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dot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represents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annual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stock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and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bond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market</a:t>
            </a:r>
            <a:r>
              <a:rPr dirty="0" sz="700" spc="3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return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from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1977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through 2022.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Stock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returns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represented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by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 S&amp;P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500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Index.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Bond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returns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represented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by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Bloomberg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 spc="-20">
                <a:latin typeface="Arial Narrow"/>
                <a:cs typeface="Arial Narrow"/>
              </a:rPr>
              <a:t>U.S.</a:t>
            </a:r>
            <a:r>
              <a:rPr dirty="0" sz="700" spc="50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Aggregate</a:t>
            </a:r>
            <a:r>
              <a:rPr dirty="0" sz="700" spc="-4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Index.</a:t>
            </a:r>
            <a:endParaRPr sz="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>
                <a:latin typeface="Arial Narrow"/>
                <a:cs typeface="Arial Narrow"/>
              </a:rPr>
              <a:t>Refer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Appendix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for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additional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index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risk</a:t>
            </a:r>
            <a:r>
              <a:rPr dirty="0" sz="700" spc="-3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information.</a:t>
            </a:r>
            <a:endParaRPr sz="7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970" y="1482852"/>
            <a:ext cx="6590712" cy="4099899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469" y="2854578"/>
            <a:ext cx="4789170" cy="4025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b="0">
                <a:solidFill>
                  <a:srgbClr val="012C5E"/>
                </a:solidFill>
                <a:latin typeface="Georgia"/>
                <a:cs typeface="Georgia"/>
              </a:rPr>
              <a:t>Introduction</a:t>
            </a:r>
            <a:r>
              <a:rPr dirty="0" sz="2450" spc="20" b="0">
                <a:solidFill>
                  <a:srgbClr val="012C5E"/>
                </a:solidFill>
                <a:latin typeface="Georgia"/>
                <a:cs typeface="Georgia"/>
              </a:rPr>
              <a:t> </a:t>
            </a:r>
            <a:r>
              <a:rPr dirty="0" sz="2450" b="0">
                <a:solidFill>
                  <a:srgbClr val="012C5E"/>
                </a:solidFill>
                <a:latin typeface="Georgia"/>
                <a:cs typeface="Georgia"/>
              </a:rPr>
              <a:t>to</a:t>
            </a:r>
            <a:r>
              <a:rPr dirty="0" sz="2450" spc="-20" b="0">
                <a:solidFill>
                  <a:srgbClr val="012C5E"/>
                </a:solidFill>
                <a:latin typeface="Georgia"/>
                <a:cs typeface="Georgia"/>
              </a:rPr>
              <a:t> </a:t>
            </a:r>
            <a:r>
              <a:rPr dirty="0" sz="2450" b="0">
                <a:solidFill>
                  <a:srgbClr val="012C5E"/>
                </a:solidFill>
                <a:latin typeface="Georgia"/>
                <a:cs typeface="Georgia"/>
              </a:rPr>
              <a:t>behavioral</a:t>
            </a:r>
            <a:r>
              <a:rPr dirty="0" sz="2450" spc="10" b="0">
                <a:solidFill>
                  <a:srgbClr val="012C5E"/>
                </a:solidFill>
                <a:latin typeface="Georgia"/>
                <a:cs typeface="Georgia"/>
              </a:rPr>
              <a:t> </a:t>
            </a:r>
            <a:r>
              <a:rPr dirty="0" sz="2450" spc="-10" b="0">
                <a:solidFill>
                  <a:srgbClr val="012C5E"/>
                </a:solidFill>
                <a:latin typeface="Georgia"/>
                <a:cs typeface="Georgia"/>
              </a:rPr>
              <a:t>finance</a:t>
            </a:r>
            <a:endParaRPr sz="24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738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10"/>
              </a:spcBef>
            </a:pPr>
            <a:r>
              <a:rPr dirty="0" sz="1750"/>
              <a:t>Introduction</a:t>
            </a:r>
            <a:r>
              <a:rPr dirty="0" sz="1750" spc="-50"/>
              <a:t> </a:t>
            </a:r>
            <a:r>
              <a:rPr dirty="0" sz="1750"/>
              <a:t>to</a:t>
            </a:r>
            <a:r>
              <a:rPr dirty="0" sz="1750" spc="-15"/>
              <a:t> </a:t>
            </a:r>
            <a:r>
              <a:rPr dirty="0" sz="1750"/>
              <a:t>behavioral</a:t>
            </a:r>
            <a:r>
              <a:rPr dirty="0" sz="1750" spc="10"/>
              <a:t> </a:t>
            </a:r>
            <a:r>
              <a:rPr dirty="0" sz="1750" spc="-10"/>
              <a:t>finance</a:t>
            </a:r>
            <a:endParaRPr sz="1750"/>
          </a:p>
        </p:txBody>
      </p:sp>
      <p:sp>
        <p:nvSpPr>
          <p:cNvPr id="3" name="object 3" descr=""/>
          <p:cNvSpPr txBox="1"/>
          <p:nvPr/>
        </p:nvSpPr>
        <p:spPr>
          <a:xfrm>
            <a:off x="388111" y="948944"/>
            <a:ext cx="245872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Defining</a:t>
            </a:r>
            <a:r>
              <a:rPr dirty="0" sz="1550" spc="10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behavioral</a:t>
            </a:r>
            <a:r>
              <a:rPr dirty="0" sz="1550" spc="12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52555A"/>
                </a:solidFill>
                <a:latin typeface="Arial"/>
                <a:cs typeface="Arial"/>
              </a:rPr>
              <a:t>finance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8111" y="5931509"/>
            <a:ext cx="2399665" cy="27241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700">
                <a:latin typeface="Arial Narrow"/>
                <a:cs typeface="Arial Narrow"/>
              </a:rPr>
              <a:t>As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of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30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June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2023; Source: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 spc="-20">
                <a:latin typeface="Arial Narrow"/>
                <a:cs typeface="Arial Narrow"/>
              </a:rPr>
              <a:t>PIMCO</a:t>
            </a:r>
            <a:endParaRPr sz="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>
                <a:latin typeface="Arial Narrow"/>
                <a:cs typeface="Arial Narrow"/>
              </a:rPr>
              <a:t>Refer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to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Appendix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for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additional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investment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strategy</a:t>
            </a:r>
            <a:r>
              <a:rPr dirty="0" sz="700" spc="-1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and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risk</a:t>
            </a:r>
            <a:r>
              <a:rPr dirty="0" sz="700" spc="-40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information.</a:t>
            </a:r>
            <a:endParaRPr sz="700">
              <a:latin typeface="Arial Narrow"/>
              <a:cs typeface="Arial Narrow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275076" y="2060194"/>
            <a:ext cx="2593975" cy="2641600"/>
            <a:chOff x="3275076" y="2060194"/>
            <a:chExt cx="2593975" cy="2641600"/>
          </a:xfrm>
        </p:grpSpPr>
        <p:sp>
          <p:nvSpPr>
            <p:cNvPr id="6" name="object 6" descr=""/>
            <p:cNvSpPr/>
            <p:nvPr/>
          </p:nvSpPr>
          <p:spPr>
            <a:xfrm>
              <a:off x="3275063" y="2060193"/>
              <a:ext cx="2593975" cy="2590800"/>
            </a:xfrm>
            <a:custGeom>
              <a:avLst/>
              <a:gdLst/>
              <a:ahLst/>
              <a:cxnLst/>
              <a:rect l="l" t="t" r="r" b="b"/>
              <a:pathLst>
                <a:path w="2593975" h="2590800">
                  <a:moveTo>
                    <a:pt x="2593848" y="1270"/>
                  </a:moveTo>
                  <a:lnTo>
                    <a:pt x="2592717" y="1270"/>
                  </a:lnTo>
                  <a:lnTo>
                    <a:pt x="2592717" y="0"/>
                  </a:lnTo>
                  <a:lnTo>
                    <a:pt x="1143" y="0"/>
                  </a:lnTo>
                  <a:lnTo>
                    <a:pt x="1143" y="127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0" y="54610"/>
                  </a:lnTo>
                  <a:lnTo>
                    <a:pt x="0" y="2588272"/>
                  </a:lnTo>
                  <a:lnTo>
                    <a:pt x="1028" y="2588272"/>
                  </a:lnTo>
                  <a:lnTo>
                    <a:pt x="1028" y="2590800"/>
                  </a:lnTo>
                  <a:lnTo>
                    <a:pt x="4572" y="2590800"/>
                  </a:lnTo>
                  <a:lnTo>
                    <a:pt x="4572" y="2588272"/>
                  </a:lnTo>
                  <a:lnTo>
                    <a:pt x="4572" y="54610"/>
                  </a:lnTo>
                  <a:lnTo>
                    <a:pt x="4584" y="55130"/>
                  </a:lnTo>
                  <a:lnTo>
                    <a:pt x="2589276" y="55130"/>
                  </a:lnTo>
                  <a:lnTo>
                    <a:pt x="2589276" y="2588272"/>
                  </a:lnTo>
                  <a:lnTo>
                    <a:pt x="2589276" y="2590800"/>
                  </a:lnTo>
                  <a:lnTo>
                    <a:pt x="2592832" y="2590800"/>
                  </a:lnTo>
                  <a:lnTo>
                    <a:pt x="2592832" y="2588272"/>
                  </a:lnTo>
                  <a:lnTo>
                    <a:pt x="2593848" y="2588272"/>
                  </a:lnTo>
                  <a:lnTo>
                    <a:pt x="2593848" y="54610"/>
                  </a:lnTo>
                  <a:lnTo>
                    <a:pt x="2593848" y="8890"/>
                  </a:lnTo>
                  <a:lnTo>
                    <a:pt x="2593848" y="1270"/>
                  </a:lnTo>
                  <a:close/>
                </a:path>
              </a:pathLst>
            </a:custGeom>
            <a:solidFill>
              <a:srgbClr val="789D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279648" y="2115312"/>
              <a:ext cx="2585085" cy="2581910"/>
            </a:xfrm>
            <a:custGeom>
              <a:avLst/>
              <a:gdLst/>
              <a:ahLst/>
              <a:cxnLst/>
              <a:rect l="l" t="t" r="r" b="b"/>
              <a:pathLst>
                <a:path w="2585085" h="2581910">
                  <a:moveTo>
                    <a:pt x="0" y="2581656"/>
                  </a:moveTo>
                  <a:lnTo>
                    <a:pt x="2584704" y="2581656"/>
                  </a:lnTo>
                  <a:lnTo>
                    <a:pt x="2584704" y="0"/>
                  </a:lnTo>
                  <a:lnTo>
                    <a:pt x="0" y="0"/>
                  </a:lnTo>
                  <a:lnTo>
                    <a:pt x="0" y="2581656"/>
                  </a:lnTo>
                  <a:close/>
                </a:path>
              </a:pathLst>
            </a:custGeom>
            <a:ln w="9144">
              <a:solidFill>
                <a:srgbClr val="789D4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284220" y="2316581"/>
            <a:ext cx="2575560" cy="1957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36854" marR="300990">
              <a:lnSpc>
                <a:spcPct val="116799"/>
              </a:lnSpc>
              <a:spcBef>
                <a:spcPts val="90"/>
              </a:spcBef>
            </a:pPr>
            <a:r>
              <a:rPr dirty="0" sz="1550">
                <a:latin typeface="Arial"/>
                <a:cs typeface="Arial"/>
              </a:rPr>
              <a:t>Investors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do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not </a:t>
            </a:r>
            <a:r>
              <a:rPr dirty="0" sz="1550">
                <a:latin typeface="Arial"/>
                <a:cs typeface="Arial"/>
              </a:rPr>
              <a:t>always</a:t>
            </a:r>
            <a:r>
              <a:rPr dirty="0" sz="1550" spc="8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process </a:t>
            </a:r>
            <a:r>
              <a:rPr dirty="0" sz="1550">
                <a:latin typeface="Arial"/>
                <a:cs typeface="Arial"/>
              </a:rPr>
              <a:t>information</a:t>
            </a:r>
            <a:r>
              <a:rPr dirty="0" sz="1550" spc="14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correctly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therefore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can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infer </a:t>
            </a:r>
            <a:r>
              <a:rPr dirty="0" sz="1550">
                <a:latin typeface="Arial"/>
                <a:cs typeface="Arial"/>
              </a:rPr>
              <a:t>incorrect</a:t>
            </a:r>
            <a:r>
              <a:rPr dirty="0" sz="1550" spc="11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probability </a:t>
            </a:r>
            <a:r>
              <a:rPr dirty="0" sz="1550">
                <a:latin typeface="Arial"/>
                <a:cs typeface="Arial"/>
              </a:rPr>
              <a:t>distributions</a:t>
            </a:r>
            <a:r>
              <a:rPr dirty="0" sz="1550" spc="145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about </a:t>
            </a:r>
            <a:r>
              <a:rPr dirty="0" sz="1550">
                <a:latin typeface="Arial"/>
                <a:cs typeface="Arial"/>
              </a:rPr>
              <a:t>future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rates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of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return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150863" y="2060194"/>
            <a:ext cx="2593975" cy="2641600"/>
            <a:chOff x="6150863" y="2060194"/>
            <a:chExt cx="2593975" cy="2641600"/>
          </a:xfrm>
        </p:grpSpPr>
        <p:sp>
          <p:nvSpPr>
            <p:cNvPr id="10" name="object 10" descr=""/>
            <p:cNvSpPr/>
            <p:nvPr/>
          </p:nvSpPr>
          <p:spPr>
            <a:xfrm>
              <a:off x="6150851" y="2060193"/>
              <a:ext cx="2593975" cy="2590800"/>
            </a:xfrm>
            <a:custGeom>
              <a:avLst/>
              <a:gdLst/>
              <a:ahLst/>
              <a:cxnLst/>
              <a:rect l="l" t="t" r="r" b="b"/>
              <a:pathLst>
                <a:path w="2593975" h="2590800">
                  <a:moveTo>
                    <a:pt x="2593848" y="1270"/>
                  </a:moveTo>
                  <a:lnTo>
                    <a:pt x="2592717" y="1270"/>
                  </a:lnTo>
                  <a:lnTo>
                    <a:pt x="2592717" y="0"/>
                  </a:lnTo>
                  <a:lnTo>
                    <a:pt x="1143" y="0"/>
                  </a:lnTo>
                  <a:lnTo>
                    <a:pt x="1143" y="127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0" y="54610"/>
                  </a:lnTo>
                  <a:lnTo>
                    <a:pt x="0" y="2588272"/>
                  </a:lnTo>
                  <a:lnTo>
                    <a:pt x="1028" y="2588272"/>
                  </a:lnTo>
                  <a:lnTo>
                    <a:pt x="1028" y="2590800"/>
                  </a:lnTo>
                  <a:lnTo>
                    <a:pt x="4572" y="2590800"/>
                  </a:lnTo>
                  <a:lnTo>
                    <a:pt x="4572" y="2588272"/>
                  </a:lnTo>
                  <a:lnTo>
                    <a:pt x="4572" y="54610"/>
                  </a:lnTo>
                  <a:lnTo>
                    <a:pt x="4584" y="55130"/>
                  </a:lnTo>
                  <a:lnTo>
                    <a:pt x="2589276" y="55130"/>
                  </a:lnTo>
                  <a:lnTo>
                    <a:pt x="2589276" y="2588272"/>
                  </a:lnTo>
                  <a:lnTo>
                    <a:pt x="2589276" y="2590800"/>
                  </a:lnTo>
                  <a:lnTo>
                    <a:pt x="2592832" y="2590800"/>
                  </a:lnTo>
                  <a:lnTo>
                    <a:pt x="2592832" y="2588272"/>
                  </a:lnTo>
                  <a:lnTo>
                    <a:pt x="2593848" y="2588272"/>
                  </a:lnTo>
                  <a:lnTo>
                    <a:pt x="2593848" y="54610"/>
                  </a:lnTo>
                  <a:lnTo>
                    <a:pt x="2593848" y="8890"/>
                  </a:lnTo>
                  <a:lnTo>
                    <a:pt x="2593848" y="1270"/>
                  </a:lnTo>
                  <a:close/>
                </a:path>
              </a:pathLst>
            </a:custGeom>
            <a:solidFill>
              <a:srgbClr val="611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155435" y="2115312"/>
              <a:ext cx="2585085" cy="2581910"/>
            </a:xfrm>
            <a:custGeom>
              <a:avLst/>
              <a:gdLst/>
              <a:ahLst/>
              <a:cxnLst/>
              <a:rect l="l" t="t" r="r" b="b"/>
              <a:pathLst>
                <a:path w="2585084" h="2581910">
                  <a:moveTo>
                    <a:pt x="0" y="2581656"/>
                  </a:moveTo>
                  <a:lnTo>
                    <a:pt x="2584704" y="2581656"/>
                  </a:lnTo>
                  <a:lnTo>
                    <a:pt x="2584704" y="0"/>
                  </a:lnTo>
                  <a:lnTo>
                    <a:pt x="0" y="0"/>
                  </a:lnTo>
                  <a:lnTo>
                    <a:pt x="0" y="2581656"/>
                  </a:lnTo>
                  <a:close/>
                </a:path>
              </a:pathLst>
            </a:custGeom>
            <a:ln w="9143">
              <a:solidFill>
                <a:srgbClr val="61124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160008" y="2316581"/>
            <a:ext cx="2575560" cy="16808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37490" marR="255904">
              <a:lnSpc>
                <a:spcPct val="116799"/>
              </a:lnSpc>
              <a:spcBef>
                <a:spcPts val="90"/>
              </a:spcBef>
            </a:pPr>
            <a:r>
              <a:rPr dirty="0" sz="1550">
                <a:latin typeface="Arial"/>
                <a:cs typeface="Arial"/>
              </a:rPr>
              <a:t>Even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given</a:t>
            </a:r>
            <a:r>
              <a:rPr dirty="0" sz="1550" spc="7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</a:t>
            </a:r>
            <a:r>
              <a:rPr dirty="0" sz="1550" spc="6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correct probability</a:t>
            </a:r>
            <a:r>
              <a:rPr dirty="0" sz="1550" spc="5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distributions,</a:t>
            </a:r>
            <a:r>
              <a:rPr dirty="0" sz="1550" spc="1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they</a:t>
            </a:r>
            <a:r>
              <a:rPr dirty="0" sz="1550" spc="95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often </a:t>
            </a:r>
            <a:r>
              <a:rPr dirty="0" sz="1550">
                <a:latin typeface="Arial"/>
                <a:cs typeface="Arial"/>
              </a:rPr>
              <a:t>make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inconsistent</a:t>
            </a:r>
            <a:r>
              <a:rPr dirty="0" sz="1550" spc="140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or </a:t>
            </a:r>
            <a:r>
              <a:rPr dirty="0" sz="1550" spc="-10">
                <a:latin typeface="Arial"/>
                <a:cs typeface="Arial"/>
              </a:rPr>
              <a:t>systematically </a:t>
            </a:r>
            <a:r>
              <a:rPr dirty="0" sz="1550">
                <a:latin typeface="Arial"/>
                <a:cs typeface="Arial"/>
              </a:rPr>
              <a:t>suboptimal</a:t>
            </a:r>
            <a:r>
              <a:rPr dirty="0" sz="1550" spc="15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decisions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99288" y="2060194"/>
            <a:ext cx="2593975" cy="2641600"/>
            <a:chOff x="399288" y="2060194"/>
            <a:chExt cx="2593975" cy="2641600"/>
          </a:xfrm>
        </p:grpSpPr>
        <p:sp>
          <p:nvSpPr>
            <p:cNvPr id="14" name="object 14" descr=""/>
            <p:cNvSpPr/>
            <p:nvPr/>
          </p:nvSpPr>
          <p:spPr>
            <a:xfrm>
              <a:off x="399288" y="2060193"/>
              <a:ext cx="2593975" cy="2590800"/>
            </a:xfrm>
            <a:custGeom>
              <a:avLst/>
              <a:gdLst/>
              <a:ahLst/>
              <a:cxnLst/>
              <a:rect l="l" t="t" r="r" b="b"/>
              <a:pathLst>
                <a:path w="2593975" h="2590800">
                  <a:moveTo>
                    <a:pt x="259384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54610"/>
                  </a:lnTo>
                  <a:lnTo>
                    <a:pt x="0" y="2590800"/>
                  </a:lnTo>
                  <a:lnTo>
                    <a:pt x="4572" y="2590800"/>
                  </a:lnTo>
                  <a:lnTo>
                    <a:pt x="4572" y="55130"/>
                  </a:lnTo>
                  <a:lnTo>
                    <a:pt x="2589276" y="55130"/>
                  </a:lnTo>
                  <a:lnTo>
                    <a:pt x="2589276" y="2590800"/>
                  </a:lnTo>
                  <a:lnTo>
                    <a:pt x="2593848" y="2590800"/>
                  </a:lnTo>
                  <a:lnTo>
                    <a:pt x="2593848" y="54610"/>
                  </a:lnTo>
                  <a:lnTo>
                    <a:pt x="2593848" y="8890"/>
                  </a:lnTo>
                  <a:lnTo>
                    <a:pt x="2593848" y="0"/>
                  </a:lnTo>
                  <a:close/>
                </a:path>
              </a:pathLst>
            </a:custGeom>
            <a:solidFill>
              <a:srgbClr val="0054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03860" y="2115312"/>
              <a:ext cx="2585085" cy="2581910"/>
            </a:xfrm>
            <a:custGeom>
              <a:avLst/>
              <a:gdLst/>
              <a:ahLst/>
              <a:cxnLst/>
              <a:rect l="l" t="t" r="r" b="b"/>
              <a:pathLst>
                <a:path w="2585085" h="2581910">
                  <a:moveTo>
                    <a:pt x="0" y="2581656"/>
                  </a:moveTo>
                  <a:lnTo>
                    <a:pt x="2584704" y="2581656"/>
                  </a:lnTo>
                  <a:lnTo>
                    <a:pt x="2584704" y="0"/>
                  </a:lnTo>
                  <a:lnTo>
                    <a:pt x="0" y="0"/>
                  </a:lnTo>
                  <a:lnTo>
                    <a:pt x="0" y="2581656"/>
                  </a:lnTo>
                  <a:close/>
                </a:path>
              </a:pathLst>
            </a:custGeom>
            <a:ln w="9144">
              <a:solidFill>
                <a:srgbClr val="00548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08431" y="2316581"/>
            <a:ext cx="2575560" cy="1957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36854" marR="367665">
              <a:lnSpc>
                <a:spcPct val="116799"/>
              </a:lnSpc>
              <a:spcBef>
                <a:spcPts val="90"/>
              </a:spcBef>
            </a:pPr>
            <a:r>
              <a:rPr dirty="0" sz="1550">
                <a:latin typeface="Arial"/>
                <a:cs typeface="Arial"/>
              </a:rPr>
              <a:t>Conventional</a:t>
            </a:r>
            <a:r>
              <a:rPr dirty="0" sz="1550" spc="16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finance </a:t>
            </a:r>
            <a:r>
              <a:rPr dirty="0" sz="1550">
                <a:latin typeface="Arial"/>
                <a:cs typeface="Arial"/>
              </a:rPr>
              <a:t>(classical</a:t>
            </a:r>
            <a:r>
              <a:rPr dirty="0" sz="1550" spc="12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economics) </a:t>
            </a:r>
            <a:r>
              <a:rPr dirty="0" sz="1550">
                <a:latin typeface="Arial"/>
                <a:cs typeface="Arial"/>
              </a:rPr>
              <a:t>generally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ignores</a:t>
            </a:r>
            <a:r>
              <a:rPr dirty="0" sz="1550" spc="105">
                <a:latin typeface="Arial"/>
                <a:cs typeface="Arial"/>
              </a:rPr>
              <a:t> </a:t>
            </a:r>
            <a:r>
              <a:rPr dirty="0" sz="1550" spc="-25">
                <a:latin typeface="Arial"/>
                <a:cs typeface="Arial"/>
              </a:rPr>
              <a:t>how </a:t>
            </a:r>
            <a:r>
              <a:rPr dirty="0" sz="1550">
                <a:latin typeface="Arial"/>
                <a:cs typeface="Arial"/>
              </a:rPr>
              <a:t>real</a:t>
            </a:r>
            <a:r>
              <a:rPr dirty="0" sz="1550" spc="5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people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make </a:t>
            </a:r>
            <a:r>
              <a:rPr dirty="0" sz="1550">
                <a:latin typeface="Arial"/>
                <a:cs typeface="Arial"/>
              </a:rPr>
              <a:t>decisions</a:t>
            </a:r>
            <a:r>
              <a:rPr dirty="0" sz="1550" spc="12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and</a:t>
            </a:r>
            <a:r>
              <a:rPr dirty="0" sz="1550" spc="80">
                <a:latin typeface="Arial"/>
                <a:cs typeface="Arial"/>
              </a:rPr>
              <a:t> </a:t>
            </a:r>
            <a:r>
              <a:rPr dirty="0" sz="1550" spc="-20">
                <a:latin typeface="Arial"/>
                <a:cs typeface="Arial"/>
              </a:rPr>
              <a:t>that </a:t>
            </a:r>
            <a:r>
              <a:rPr dirty="0" sz="1550">
                <a:latin typeface="Arial"/>
                <a:cs typeface="Arial"/>
              </a:rPr>
              <a:t>people</a:t>
            </a:r>
            <a:r>
              <a:rPr dirty="0" sz="1550" spc="100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make</a:t>
            </a:r>
            <a:r>
              <a:rPr dirty="0" sz="1550" spc="90">
                <a:latin typeface="Arial"/>
                <a:cs typeface="Arial"/>
              </a:rPr>
              <a:t> </a:t>
            </a:r>
            <a:r>
              <a:rPr dirty="0" sz="1550" spc="-50">
                <a:latin typeface="Arial"/>
                <a:cs typeface="Arial"/>
              </a:rPr>
              <a:t>a </a:t>
            </a:r>
            <a:r>
              <a:rPr dirty="0" sz="1550" spc="-10">
                <a:latin typeface="Arial"/>
                <a:cs typeface="Arial"/>
              </a:rPr>
              <a:t>difference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738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10"/>
              </a:spcBef>
            </a:pPr>
            <a:r>
              <a:rPr dirty="0" sz="1750"/>
              <a:t>Introduction</a:t>
            </a:r>
            <a:r>
              <a:rPr dirty="0" sz="1750" spc="-50"/>
              <a:t> </a:t>
            </a:r>
            <a:r>
              <a:rPr dirty="0" sz="1750"/>
              <a:t>to</a:t>
            </a:r>
            <a:r>
              <a:rPr dirty="0" sz="1750" spc="-15"/>
              <a:t> </a:t>
            </a:r>
            <a:r>
              <a:rPr dirty="0" sz="1750"/>
              <a:t>behavioral</a:t>
            </a:r>
            <a:r>
              <a:rPr dirty="0" sz="1750" spc="10"/>
              <a:t> </a:t>
            </a:r>
            <a:r>
              <a:rPr dirty="0" sz="1750" spc="-10"/>
              <a:t>finance</a:t>
            </a:r>
            <a:endParaRPr sz="1750"/>
          </a:p>
        </p:txBody>
      </p:sp>
      <p:sp>
        <p:nvSpPr>
          <p:cNvPr id="3" name="object 3" descr=""/>
          <p:cNvSpPr txBox="1"/>
          <p:nvPr/>
        </p:nvSpPr>
        <p:spPr>
          <a:xfrm>
            <a:off x="388111" y="948944"/>
            <a:ext cx="310388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The</a:t>
            </a:r>
            <a:r>
              <a:rPr dirty="0" sz="1550" spc="7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fight</a:t>
            </a:r>
            <a:r>
              <a:rPr dirty="0" sz="1550" spc="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for</a:t>
            </a:r>
            <a:r>
              <a:rPr dirty="0" sz="1550" spc="5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control</a:t>
            </a:r>
            <a:r>
              <a:rPr dirty="0" sz="1550" spc="8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over</a:t>
            </a:r>
            <a:r>
              <a:rPr dirty="0" sz="1550" spc="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52555A"/>
                </a:solidFill>
                <a:latin typeface="Arial"/>
                <a:cs typeface="Arial"/>
              </a:rPr>
              <a:t>decisions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8111" y="6069279"/>
            <a:ext cx="1690370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>
                <a:latin typeface="Arial Narrow"/>
                <a:cs typeface="Arial Narrow"/>
              </a:rPr>
              <a:t>Source: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 i="1">
                <a:latin typeface="Arial Narrow"/>
                <a:cs typeface="Arial Narrow"/>
              </a:rPr>
              <a:t>Thinking</a:t>
            </a:r>
            <a:r>
              <a:rPr dirty="0" sz="700" spc="-25" i="1">
                <a:latin typeface="Arial Narrow"/>
                <a:cs typeface="Arial Narrow"/>
              </a:rPr>
              <a:t> </a:t>
            </a:r>
            <a:r>
              <a:rPr dirty="0" sz="700" i="1">
                <a:latin typeface="Arial Narrow"/>
                <a:cs typeface="Arial Narrow"/>
              </a:rPr>
              <a:t>Fast</a:t>
            </a:r>
            <a:r>
              <a:rPr dirty="0" sz="700" spc="-20" i="1">
                <a:latin typeface="Arial Narrow"/>
                <a:cs typeface="Arial Narrow"/>
              </a:rPr>
              <a:t> </a:t>
            </a:r>
            <a:r>
              <a:rPr dirty="0" sz="700" i="1">
                <a:latin typeface="Arial Narrow"/>
                <a:cs typeface="Arial Narrow"/>
              </a:rPr>
              <a:t>and</a:t>
            </a:r>
            <a:r>
              <a:rPr dirty="0" sz="700" spc="-5" i="1">
                <a:latin typeface="Arial Narrow"/>
                <a:cs typeface="Arial Narrow"/>
              </a:rPr>
              <a:t> </a:t>
            </a:r>
            <a:r>
              <a:rPr dirty="0" sz="700" i="1">
                <a:latin typeface="Arial Narrow"/>
                <a:cs typeface="Arial Narrow"/>
              </a:rPr>
              <a:t>Slow,</a:t>
            </a:r>
            <a:r>
              <a:rPr dirty="0" sz="700" spc="-15" i="1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Daniel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Kahneman</a:t>
            </a:r>
            <a:endParaRPr sz="7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462698" y="2869496"/>
            <a:ext cx="269875" cy="139700"/>
          </a:xfrm>
          <a:custGeom>
            <a:avLst/>
            <a:gdLst/>
            <a:ahLst/>
            <a:cxnLst/>
            <a:rect l="l" t="t" r="r" b="b"/>
            <a:pathLst>
              <a:path w="269875" h="139700">
                <a:moveTo>
                  <a:pt x="35093" y="0"/>
                </a:moveTo>
                <a:lnTo>
                  <a:pt x="20849" y="3945"/>
                </a:lnTo>
                <a:lnTo>
                  <a:pt x="9129" y="12931"/>
                </a:lnTo>
                <a:lnTo>
                  <a:pt x="1510" y="26182"/>
                </a:lnTo>
                <a:lnTo>
                  <a:pt x="0" y="41422"/>
                </a:lnTo>
                <a:lnTo>
                  <a:pt x="3928" y="55686"/>
                </a:lnTo>
                <a:lnTo>
                  <a:pt x="219291" y="137982"/>
                </a:lnTo>
                <a:lnTo>
                  <a:pt x="231070" y="139662"/>
                </a:lnTo>
                <a:lnTo>
                  <a:pt x="242761" y="137824"/>
                </a:lnTo>
                <a:lnTo>
                  <a:pt x="253350" y="132521"/>
                </a:lnTo>
                <a:lnTo>
                  <a:pt x="262049" y="124066"/>
                </a:lnTo>
                <a:lnTo>
                  <a:pt x="268066" y="112776"/>
                </a:lnTo>
                <a:lnTo>
                  <a:pt x="269799" y="97601"/>
                </a:lnTo>
                <a:lnTo>
                  <a:pt x="265543" y="83370"/>
                </a:lnTo>
                <a:lnTo>
                  <a:pt x="256241" y="71660"/>
                </a:lnTo>
                <a:lnTo>
                  <a:pt x="242838" y="64046"/>
                </a:lnTo>
                <a:lnTo>
                  <a:pt x="50284" y="1872"/>
                </a:lnTo>
                <a:lnTo>
                  <a:pt x="35093" y="0"/>
                </a:lnTo>
                <a:close/>
              </a:path>
            </a:pathLst>
          </a:custGeom>
          <a:solidFill>
            <a:srgbClr val="365F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395510" y="3496754"/>
            <a:ext cx="268605" cy="142875"/>
          </a:xfrm>
          <a:custGeom>
            <a:avLst/>
            <a:gdLst/>
            <a:ahLst/>
            <a:cxnLst/>
            <a:rect l="l" t="t" r="r" b="b"/>
            <a:pathLst>
              <a:path w="268604" h="142875">
                <a:moveTo>
                  <a:pt x="35425" y="0"/>
                </a:moveTo>
                <a:lnTo>
                  <a:pt x="21188" y="3715"/>
                </a:lnTo>
                <a:lnTo>
                  <a:pt x="9473" y="12632"/>
                </a:lnTo>
                <a:lnTo>
                  <a:pt x="1856" y="25879"/>
                </a:lnTo>
                <a:lnTo>
                  <a:pt x="0" y="41188"/>
                </a:lnTo>
                <a:lnTo>
                  <a:pt x="3985" y="55711"/>
                </a:lnTo>
                <a:lnTo>
                  <a:pt x="217149" y="141007"/>
                </a:lnTo>
                <a:lnTo>
                  <a:pt x="229701" y="142687"/>
                </a:lnTo>
                <a:lnTo>
                  <a:pt x="241410" y="140862"/>
                </a:lnTo>
                <a:lnTo>
                  <a:pt x="251920" y="135650"/>
                </a:lnTo>
                <a:lnTo>
                  <a:pt x="260371" y="127445"/>
                </a:lnTo>
                <a:lnTo>
                  <a:pt x="265901" y="116641"/>
                </a:lnTo>
                <a:lnTo>
                  <a:pt x="268228" y="101446"/>
                </a:lnTo>
                <a:lnTo>
                  <a:pt x="264514" y="87120"/>
                </a:lnTo>
                <a:lnTo>
                  <a:pt x="255610" y="75159"/>
                </a:lnTo>
                <a:lnTo>
                  <a:pt x="242366" y="67059"/>
                </a:lnTo>
                <a:lnTo>
                  <a:pt x="50608" y="2354"/>
                </a:lnTo>
                <a:lnTo>
                  <a:pt x="35425" y="0"/>
                </a:lnTo>
                <a:close/>
              </a:path>
            </a:pathLst>
          </a:custGeom>
          <a:solidFill>
            <a:srgbClr val="48B9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395510" y="2867060"/>
            <a:ext cx="275590" cy="142240"/>
          </a:xfrm>
          <a:custGeom>
            <a:avLst/>
            <a:gdLst/>
            <a:ahLst/>
            <a:cxnLst/>
            <a:rect l="l" t="t" r="r" b="b"/>
            <a:pathLst>
              <a:path w="275589" h="142239">
                <a:moveTo>
                  <a:pt x="239841" y="0"/>
                </a:moveTo>
                <a:lnTo>
                  <a:pt x="26288" y="66482"/>
                </a:lnTo>
                <a:lnTo>
                  <a:pt x="0" y="100037"/>
                </a:lnTo>
                <a:lnTo>
                  <a:pt x="1856" y="115213"/>
                </a:lnTo>
                <a:lnTo>
                  <a:pt x="38840" y="142099"/>
                </a:lnTo>
                <a:lnTo>
                  <a:pt x="42202" y="142099"/>
                </a:lnTo>
                <a:lnTo>
                  <a:pt x="50608" y="140418"/>
                </a:lnTo>
                <a:lnTo>
                  <a:pt x="249090" y="75780"/>
                </a:lnTo>
                <a:lnTo>
                  <a:pt x="262346" y="68165"/>
                </a:lnTo>
                <a:lnTo>
                  <a:pt x="271337" y="56442"/>
                </a:lnTo>
                <a:lnTo>
                  <a:pt x="275284" y="42178"/>
                </a:lnTo>
                <a:lnTo>
                  <a:pt x="273410" y="26938"/>
                </a:lnTo>
                <a:lnTo>
                  <a:pt x="265793" y="13547"/>
                </a:lnTo>
                <a:lnTo>
                  <a:pt x="254077" y="4253"/>
                </a:lnTo>
                <a:lnTo>
                  <a:pt x="239841" y="0"/>
                </a:lnTo>
                <a:close/>
              </a:path>
            </a:pathLst>
          </a:custGeom>
          <a:solidFill>
            <a:srgbClr val="48B99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3806448" y="2096609"/>
            <a:ext cx="1515745" cy="2506345"/>
            <a:chOff x="3806448" y="2096609"/>
            <a:chExt cx="1515745" cy="2506345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6448" y="2310716"/>
              <a:ext cx="1515268" cy="229176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561544" y="2096609"/>
              <a:ext cx="41275" cy="280670"/>
            </a:xfrm>
            <a:custGeom>
              <a:avLst/>
              <a:gdLst/>
              <a:ahLst/>
              <a:cxnLst/>
              <a:rect l="l" t="t" r="r" b="b"/>
              <a:pathLst>
                <a:path w="41275" h="280669">
                  <a:moveTo>
                    <a:pt x="2521" y="0"/>
                  </a:moveTo>
                  <a:lnTo>
                    <a:pt x="840" y="0"/>
                  </a:lnTo>
                  <a:lnTo>
                    <a:pt x="0" y="784"/>
                  </a:lnTo>
                  <a:lnTo>
                    <a:pt x="0" y="280620"/>
                  </a:lnTo>
                  <a:lnTo>
                    <a:pt x="2521" y="280620"/>
                  </a:lnTo>
                  <a:lnTo>
                    <a:pt x="17424" y="277543"/>
                  </a:lnTo>
                  <a:lnTo>
                    <a:pt x="29742" y="269194"/>
                  </a:lnTo>
                  <a:lnTo>
                    <a:pt x="38125" y="256896"/>
                  </a:lnTo>
                  <a:lnTo>
                    <a:pt x="41220" y="241972"/>
                  </a:lnTo>
                  <a:lnTo>
                    <a:pt x="41220" y="38648"/>
                  </a:lnTo>
                  <a:lnTo>
                    <a:pt x="38125" y="23724"/>
                  </a:lnTo>
                  <a:lnTo>
                    <a:pt x="29742" y="11426"/>
                  </a:lnTo>
                  <a:lnTo>
                    <a:pt x="17424" y="307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48B9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525389" y="2097393"/>
              <a:ext cx="36195" cy="280035"/>
            </a:xfrm>
            <a:custGeom>
              <a:avLst/>
              <a:gdLst/>
              <a:ahLst/>
              <a:cxnLst/>
              <a:rect l="l" t="t" r="r" b="b"/>
              <a:pathLst>
                <a:path w="36195" h="280035">
                  <a:moveTo>
                    <a:pt x="36154" y="0"/>
                  </a:moveTo>
                  <a:lnTo>
                    <a:pt x="21990" y="3458"/>
                  </a:lnTo>
                  <a:lnTo>
                    <a:pt x="10508" y="11706"/>
                  </a:lnTo>
                  <a:lnTo>
                    <a:pt x="2810" y="23567"/>
                  </a:lnTo>
                  <a:lnTo>
                    <a:pt x="0" y="37864"/>
                  </a:lnTo>
                  <a:lnTo>
                    <a:pt x="0" y="241188"/>
                  </a:lnTo>
                  <a:lnTo>
                    <a:pt x="2810" y="255497"/>
                  </a:lnTo>
                  <a:lnTo>
                    <a:pt x="10508" y="267443"/>
                  </a:lnTo>
                  <a:lnTo>
                    <a:pt x="21990" y="275924"/>
                  </a:lnTo>
                  <a:lnTo>
                    <a:pt x="36154" y="279836"/>
                  </a:lnTo>
                  <a:lnTo>
                    <a:pt x="36154" y="0"/>
                  </a:lnTo>
                  <a:close/>
                </a:path>
              </a:pathLst>
            </a:custGeom>
            <a:solidFill>
              <a:srgbClr val="365FB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3464738" y="3496753"/>
            <a:ext cx="267970" cy="144780"/>
          </a:xfrm>
          <a:custGeom>
            <a:avLst/>
            <a:gdLst/>
            <a:ahLst/>
            <a:cxnLst/>
            <a:rect l="l" t="t" r="r" b="b"/>
            <a:pathLst>
              <a:path w="267970" h="144779">
                <a:moveTo>
                  <a:pt x="230896" y="0"/>
                </a:moveTo>
                <a:lnTo>
                  <a:pt x="25542" y="69580"/>
                </a:lnTo>
                <a:lnTo>
                  <a:pt x="0" y="103139"/>
                </a:lnTo>
                <a:lnTo>
                  <a:pt x="1996" y="118322"/>
                </a:lnTo>
                <a:lnTo>
                  <a:pt x="38151" y="144367"/>
                </a:lnTo>
                <a:lnTo>
                  <a:pt x="42353" y="144367"/>
                </a:lnTo>
                <a:lnTo>
                  <a:pt x="51599" y="142687"/>
                </a:lnTo>
                <a:lnTo>
                  <a:pt x="241643" y="75461"/>
                </a:lnTo>
                <a:lnTo>
                  <a:pt x="254901" y="67360"/>
                </a:lnTo>
                <a:lnTo>
                  <a:pt x="263822" y="55396"/>
                </a:lnTo>
                <a:lnTo>
                  <a:pt x="267540" y="41070"/>
                </a:lnTo>
                <a:lnTo>
                  <a:pt x="265189" y="25879"/>
                </a:lnTo>
                <a:lnTo>
                  <a:pt x="257439" y="12632"/>
                </a:lnTo>
                <a:lnTo>
                  <a:pt x="245429" y="3715"/>
                </a:lnTo>
                <a:lnTo>
                  <a:pt x="230896" y="0"/>
                </a:lnTo>
                <a:close/>
              </a:path>
            </a:pathLst>
          </a:custGeom>
          <a:solidFill>
            <a:srgbClr val="365F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414527" y="2086355"/>
            <a:ext cx="2583180" cy="2524125"/>
          </a:xfrm>
          <a:prstGeom prst="rect">
            <a:avLst/>
          </a:prstGeom>
          <a:ln w="15239">
            <a:solidFill>
              <a:srgbClr val="005486"/>
            </a:solidFill>
          </a:ln>
        </p:spPr>
        <p:txBody>
          <a:bodyPr wrap="square" lIns="0" tIns="1606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65"/>
              </a:spcBef>
            </a:pPr>
            <a:r>
              <a:rPr dirty="0" sz="1550" b="1">
                <a:solidFill>
                  <a:srgbClr val="005486"/>
                </a:solidFill>
                <a:latin typeface="Arial"/>
                <a:cs typeface="Arial"/>
              </a:rPr>
              <a:t>System</a:t>
            </a:r>
            <a:r>
              <a:rPr dirty="0" sz="1550" spc="9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550" spc="-25" b="1">
                <a:solidFill>
                  <a:srgbClr val="005486"/>
                </a:solidFill>
                <a:latin typeface="Arial"/>
                <a:cs typeface="Arial"/>
              </a:rPr>
              <a:t>1: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550" b="1">
                <a:solidFill>
                  <a:srgbClr val="005486"/>
                </a:solidFill>
                <a:latin typeface="Arial"/>
                <a:cs typeface="Arial"/>
              </a:rPr>
              <a:t>The</a:t>
            </a:r>
            <a:r>
              <a:rPr dirty="0" sz="1550" spc="80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5486"/>
                </a:solidFill>
                <a:latin typeface="Arial"/>
                <a:cs typeface="Arial"/>
              </a:rPr>
              <a:t>intuitive</a:t>
            </a:r>
            <a:r>
              <a:rPr dirty="0" sz="1550" spc="95" b="1">
                <a:solidFill>
                  <a:srgbClr val="005486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5486"/>
                </a:solidFill>
                <a:latin typeface="Arial"/>
                <a:cs typeface="Arial"/>
              </a:rPr>
              <a:t>system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550">
              <a:latin typeface="Arial"/>
              <a:cs typeface="Arial"/>
            </a:endParaRPr>
          </a:p>
          <a:p>
            <a:pPr algn="ctr" marL="715010" marR="707390">
              <a:lnSpc>
                <a:spcPct val="102499"/>
              </a:lnSpc>
            </a:pPr>
            <a:r>
              <a:rPr dirty="0" sz="1550" spc="-10">
                <a:latin typeface="Arial"/>
                <a:cs typeface="Arial"/>
              </a:rPr>
              <a:t>Uncontrolled Effortless Associative </a:t>
            </a:r>
            <a:r>
              <a:rPr dirty="0" sz="1550" spc="-20">
                <a:latin typeface="Arial"/>
                <a:cs typeface="Arial"/>
              </a:rPr>
              <a:t>Fast </a:t>
            </a:r>
            <a:r>
              <a:rPr dirty="0" sz="1550" spc="-10">
                <a:latin typeface="Arial"/>
                <a:cs typeface="Arial"/>
              </a:rPr>
              <a:t>Unconscious Skilled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17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6144767" y="2086355"/>
            <a:ext cx="2581910" cy="2524125"/>
          </a:xfrm>
          <a:prstGeom prst="rect">
            <a:avLst/>
          </a:prstGeom>
          <a:ln w="15240">
            <a:solidFill>
              <a:srgbClr val="48B995"/>
            </a:solidFill>
          </a:ln>
        </p:spPr>
        <p:txBody>
          <a:bodyPr wrap="square" lIns="0" tIns="16065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265"/>
              </a:spcBef>
            </a:pPr>
            <a:r>
              <a:rPr dirty="0" sz="1550" b="1">
                <a:solidFill>
                  <a:srgbClr val="48B995"/>
                </a:solidFill>
                <a:latin typeface="Arial"/>
                <a:cs typeface="Arial"/>
              </a:rPr>
              <a:t>System</a:t>
            </a:r>
            <a:r>
              <a:rPr dirty="0" sz="1550" spc="95" b="1">
                <a:solidFill>
                  <a:srgbClr val="48B995"/>
                </a:solidFill>
                <a:latin typeface="Arial"/>
                <a:cs typeface="Arial"/>
              </a:rPr>
              <a:t> </a:t>
            </a:r>
            <a:r>
              <a:rPr dirty="0" sz="1550" spc="-25" b="1">
                <a:solidFill>
                  <a:srgbClr val="48B995"/>
                </a:solidFill>
                <a:latin typeface="Arial"/>
                <a:cs typeface="Arial"/>
              </a:rPr>
              <a:t>2:</a:t>
            </a:r>
            <a:endParaRPr sz="155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40"/>
              </a:spcBef>
            </a:pPr>
            <a:r>
              <a:rPr dirty="0" sz="1550" b="1">
                <a:solidFill>
                  <a:srgbClr val="48B995"/>
                </a:solidFill>
                <a:latin typeface="Arial"/>
                <a:cs typeface="Arial"/>
              </a:rPr>
              <a:t>The</a:t>
            </a:r>
            <a:r>
              <a:rPr dirty="0" sz="1550" spc="65" b="1">
                <a:solidFill>
                  <a:srgbClr val="48B995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48B995"/>
                </a:solidFill>
                <a:latin typeface="Arial"/>
                <a:cs typeface="Arial"/>
              </a:rPr>
              <a:t>reflective</a:t>
            </a:r>
            <a:r>
              <a:rPr dirty="0" sz="1550" spc="120" b="1">
                <a:solidFill>
                  <a:srgbClr val="48B995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48B995"/>
                </a:solidFill>
                <a:latin typeface="Arial"/>
                <a:cs typeface="Arial"/>
              </a:rPr>
              <a:t>system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550">
              <a:latin typeface="Arial"/>
              <a:cs typeface="Arial"/>
            </a:endParaRPr>
          </a:p>
          <a:p>
            <a:pPr algn="ctr" marL="835025" marR="824230">
              <a:lnSpc>
                <a:spcPct val="102400"/>
              </a:lnSpc>
            </a:pPr>
            <a:r>
              <a:rPr dirty="0" sz="1550" spc="-10">
                <a:latin typeface="Arial"/>
                <a:cs typeface="Arial"/>
              </a:rPr>
              <a:t>Controlled Effortful Deductive </a:t>
            </a:r>
            <a:r>
              <a:rPr dirty="0" sz="1550" spc="-20">
                <a:latin typeface="Arial"/>
                <a:cs typeface="Arial"/>
              </a:rPr>
              <a:t>Slow</a:t>
            </a:r>
            <a:endParaRPr sz="1550">
              <a:latin typeface="Arial"/>
              <a:cs typeface="Arial"/>
            </a:endParaRPr>
          </a:p>
          <a:p>
            <a:pPr algn="ctr" marL="661670" marR="651510" indent="635">
              <a:lnSpc>
                <a:spcPct val="102600"/>
              </a:lnSpc>
            </a:pPr>
            <a:r>
              <a:rPr dirty="0" sz="1550">
                <a:latin typeface="Arial"/>
                <a:cs typeface="Arial"/>
              </a:rPr>
              <a:t>Self-</a:t>
            </a:r>
            <a:r>
              <a:rPr dirty="0" sz="1550" spc="-20">
                <a:latin typeface="Arial"/>
                <a:cs typeface="Arial"/>
              </a:rPr>
              <a:t>aware </a:t>
            </a:r>
            <a:r>
              <a:rPr dirty="0" sz="1550">
                <a:latin typeface="Arial"/>
                <a:cs typeface="Arial"/>
              </a:rPr>
              <a:t>Rule-</a:t>
            </a:r>
            <a:r>
              <a:rPr dirty="0" sz="1550" spc="-10">
                <a:latin typeface="Arial"/>
                <a:cs typeface="Arial"/>
              </a:rPr>
              <a:t>following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738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10"/>
              </a:spcBef>
            </a:pPr>
            <a:r>
              <a:rPr dirty="0" sz="1750"/>
              <a:t>Introduction</a:t>
            </a:r>
            <a:r>
              <a:rPr dirty="0" sz="1750" spc="-50"/>
              <a:t> </a:t>
            </a:r>
            <a:r>
              <a:rPr dirty="0" sz="1750"/>
              <a:t>to</a:t>
            </a:r>
            <a:r>
              <a:rPr dirty="0" sz="1750" spc="-15"/>
              <a:t> </a:t>
            </a:r>
            <a:r>
              <a:rPr dirty="0" sz="1750"/>
              <a:t>behavioral</a:t>
            </a:r>
            <a:r>
              <a:rPr dirty="0" sz="1750" spc="10"/>
              <a:t> </a:t>
            </a:r>
            <a:r>
              <a:rPr dirty="0" sz="1750" spc="-10"/>
              <a:t>finance</a:t>
            </a:r>
            <a:endParaRPr sz="1750"/>
          </a:p>
        </p:txBody>
      </p:sp>
      <p:sp>
        <p:nvSpPr>
          <p:cNvPr id="3" name="object 3" descr=""/>
          <p:cNvSpPr txBox="1"/>
          <p:nvPr/>
        </p:nvSpPr>
        <p:spPr>
          <a:xfrm>
            <a:off x="388111" y="948944"/>
            <a:ext cx="492760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Benefits</a:t>
            </a:r>
            <a:r>
              <a:rPr dirty="0" sz="1550" spc="11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dirty="0" sz="1550" spc="6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advisors</a:t>
            </a:r>
            <a:r>
              <a:rPr dirty="0" sz="1550" spc="1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dirty="0" sz="1550" spc="6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incorporating</a:t>
            </a:r>
            <a:r>
              <a:rPr dirty="0" sz="1550" spc="13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52555A"/>
                </a:solidFill>
                <a:latin typeface="Arial"/>
                <a:cs typeface="Arial"/>
              </a:rPr>
              <a:t>behavioral</a:t>
            </a:r>
            <a:r>
              <a:rPr dirty="0" sz="1550" spc="125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52555A"/>
                </a:solidFill>
                <a:latin typeface="Arial"/>
                <a:cs typeface="Arial"/>
              </a:rPr>
              <a:t>finance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8111" y="6069279"/>
            <a:ext cx="2866390" cy="133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>
                <a:latin typeface="Arial Narrow"/>
                <a:cs typeface="Arial Narrow"/>
              </a:rPr>
              <a:t>Source:</a:t>
            </a:r>
            <a:r>
              <a:rPr dirty="0" sz="700" spc="-35">
                <a:latin typeface="Arial Narrow"/>
                <a:cs typeface="Arial Narrow"/>
              </a:rPr>
              <a:t> </a:t>
            </a:r>
            <a:r>
              <a:rPr dirty="0" sz="700" spc="-10">
                <a:latin typeface="Arial Narrow"/>
                <a:cs typeface="Arial Narrow"/>
              </a:rPr>
              <a:t>Cerulli</a:t>
            </a:r>
            <a:r>
              <a:rPr dirty="0" sz="700" spc="-3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Associates,</a:t>
            </a:r>
            <a:r>
              <a:rPr dirty="0" sz="700" spc="-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partnership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with</a:t>
            </a:r>
            <a:r>
              <a:rPr dirty="0" sz="700" spc="-2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the</a:t>
            </a:r>
            <a:r>
              <a:rPr dirty="0" sz="700" spc="-1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Investments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&amp;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Wealth</a:t>
            </a:r>
            <a:r>
              <a:rPr dirty="0" sz="700" spc="-20">
                <a:latin typeface="Arial Narrow"/>
                <a:cs typeface="Arial Narrow"/>
              </a:rPr>
              <a:t> </a:t>
            </a:r>
            <a:r>
              <a:rPr dirty="0" sz="700">
                <a:latin typeface="Arial Narrow"/>
                <a:cs typeface="Arial Narrow"/>
              </a:rPr>
              <a:t>Institute,</a:t>
            </a:r>
            <a:r>
              <a:rPr dirty="0" sz="700" spc="5">
                <a:latin typeface="Arial Narrow"/>
                <a:cs typeface="Arial Narrow"/>
              </a:rPr>
              <a:t> </a:t>
            </a:r>
            <a:r>
              <a:rPr dirty="0" sz="700" spc="-20">
                <a:latin typeface="Arial Narrow"/>
                <a:cs typeface="Arial Narrow"/>
              </a:rPr>
              <a:t>2019</a:t>
            </a:r>
            <a:endParaRPr sz="700">
              <a:latin typeface="Arial Narrow"/>
              <a:cs typeface="Arial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760" y="1481065"/>
            <a:ext cx="8126730" cy="4142142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dirty="0" spc="-25"/>
              <a:t>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Kurchack, Phillip</dc:creator>
  <dc:title>PowerPoint Presentation</dc:title>
  <dcterms:created xsi:type="dcterms:W3CDTF">2024-09-05T19:09:11Z</dcterms:created>
  <dcterms:modified xsi:type="dcterms:W3CDTF">2024-09-05T19:09:11Z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2024-09-05T00:00:00Z</vt:filetime>
  </property>
  <property fmtid="{D5CDD505-2E9C-101B-9397-08002B2CF9AE}" pid="5" name="Producer">
    <vt:lpwstr>Adobe PDF Services</vt:lpwstr>
  </property>
</Properties>
</file>