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8296"/>
            <a:ext cx="12188951" cy="195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090" y="1006602"/>
            <a:ext cx="45554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584" y="279986"/>
            <a:ext cx="1406001" cy="2781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584" y="279986"/>
            <a:ext cx="1406001" cy="2781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60731"/>
            <a:ext cx="7656830" cy="760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232398"/>
            <a:ext cx="744347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44500" y="6046951"/>
            <a:ext cx="11342370" cy="66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3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58.png"/><Relationship Id="rId8" Type="http://schemas.openxmlformats.org/officeDocument/2006/relationships/image" Target="../media/image5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g"/><Relationship Id="rId3" Type="http://schemas.openxmlformats.org/officeDocument/2006/relationships/hyperlink" Target="http://www.franklintempleton.com/investorbehavior" TargetMode="External"/><Relationship Id="rId4" Type="http://schemas.openxmlformats.org/officeDocument/2006/relationships/image" Target="../media/image7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http://www.franklintempletondatasources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1"/>
            <a:ext cx="12188951" cy="68534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6270" y="6533794"/>
            <a:ext cx="3484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Financial</a:t>
            </a:r>
            <a:r>
              <a:rPr dirty="0" sz="10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Professional</a:t>
            </a:r>
            <a:r>
              <a:rPr dirty="0" sz="10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dirty="0" sz="10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Only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/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Distribution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10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1000" spc="-10" b="1">
                <a:solidFill>
                  <a:srgbClr val="FFFFFF"/>
                </a:solidFill>
                <a:latin typeface="Arial Narrow"/>
                <a:cs typeface="Arial Narrow"/>
              </a:rPr>
              <a:t> Public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3"/>
            <a:ext cx="12188951" cy="6856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3994" y="5468823"/>
            <a:ext cx="10850880" cy="9321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chart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illustrative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purposes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only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does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not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reflect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performance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any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Franklin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Templeton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fund.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200">
                <a:latin typeface="Arial"/>
                <a:cs typeface="Arial"/>
              </a:rPr>
              <a:t>Past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guarantee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future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Sources: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“Quantitative </a:t>
            </a:r>
            <a:r>
              <a:rPr dirty="0" sz="1000" spc="-10">
                <a:latin typeface="Arial"/>
                <a:cs typeface="Arial"/>
              </a:rPr>
              <a:t>Analysis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Behavior,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2024,”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DALBAR,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Inc.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Indexes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unmanaged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cannot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directly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index.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Index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returns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reflect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fees,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expenses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61617"/>
            <a:ext cx="379984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Average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annual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total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returns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latin typeface="Arial"/>
                <a:cs typeface="Arial"/>
              </a:rPr>
              <a:t>30-</a:t>
            </a:r>
            <a:r>
              <a:rPr dirty="0" sz="1600">
                <a:latin typeface="Arial"/>
                <a:cs typeface="Arial"/>
              </a:rPr>
              <a:t>year period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ended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December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31,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Investor</a:t>
            </a:r>
            <a:r>
              <a:rPr dirty="0" spc="-85"/>
              <a:t> </a:t>
            </a:r>
            <a:r>
              <a:rPr dirty="0"/>
              <a:t>returns</a:t>
            </a:r>
            <a:r>
              <a:rPr dirty="0" spc="-80"/>
              <a:t> </a:t>
            </a:r>
            <a:r>
              <a:rPr dirty="0"/>
              <a:t>lower</a:t>
            </a:r>
            <a:r>
              <a:rPr dirty="0" spc="-85"/>
              <a:t> </a:t>
            </a:r>
            <a:r>
              <a:rPr dirty="0"/>
              <a:t>than</a:t>
            </a:r>
            <a:r>
              <a:rPr dirty="0" spc="-85"/>
              <a:t> </a:t>
            </a:r>
            <a:r>
              <a:rPr dirty="0"/>
              <a:t>market</a:t>
            </a:r>
            <a:r>
              <a:rPr dirty="0" spc="-90"/>
              <a:t> </a:t>
            </a:r>
            <a:r>
              <a:rPr dirty="0" spc="-10"/>
              <a:t>returns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Availability</a:t>
            </a:r>
            <a:r>
              <a:rPr dirty="0" sz="2000" spc="-1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837753" y="2398776"/>
            <a:ext cx="4571365" cy="2499995"/>
            <a:chOff x="1837753" y="2398776"/>
            <a:chExt cx="4571365" cy="2499995"/>
          </a:xfrm>
        </p:grpSpPr>
        <p:sp>
          <p:nvSpPr>
            <p:cNvPr id="6" name="object 6" descr=""/>
            <p:cNvSpPr/>
            <p:nvPr/>
          </p:nvSpPr>
          <p:spPr>
            <a:xfrm>
              <a:off x="2474976" y="2398776"/>
              <a:ext cx="1012190" cy="2498090"/>
            </a:xfrm>
            <a:custGeom>
              <a:avLst/>
              <a:gdLst/>
              <a:ahLst/>
              <a:cxnLst/>
              <a:rect l="l" t="t" r="r" b="b"/>
              <a:pathLst>
                <a:path w="1012189" h="2498090">
                  <a:moveTo>
                    <a:pt x="1011936" y="0"/>
                  </a:moveTo>
                  <a:lnTo>
                    <a:pt x="0" y="0"/>
                  </a:lnTo>
                  <a:lnTo>
                    <a:pt x="0" y="2497836"/>
                  </a:lnTo>
                  <a:lnTo>
                    <a:pt x="1011936" y="2497836"/>
                  </a:lnTo>
                  <a:lnTo>
                    <a:pt x="1011936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838706" y="4897374"/>
              <a:ext cx="4569460" cy="0"/>
            </a:xfrm>
            <a:custGeom>
              <a:avLst/>
              <a:gdLst/>
              <a:ahLst/>
              <a:cxnLst/>
              <a:rect l="l" t="t" r="r" b="b"/>
              <a:pathLst>
                <a:path w="4569460" h="0">
                  <a:moveTo>
                    <a:pt x="0" y="0"/>
                  </a:moveTo>
                  <a:lnTo>
                    <a:pt x="4568952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501900" y="4976876"/>
            <a:ext cx="9582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Arial Narrow"/>
                <a:cs typeface="Arial Narrow"/>
              </a:rPr>
              <a:t>S&amp;P</a:t>
            </a:r>
            <a:r>
              <a:rPr dirty="0" sz="1300" spc="-15" b="1">
                <a:latin typeface="Arial Narrow"/>
                <a:cs typeface="Arial Narrow"/>
              </a:rPr>
              <a:t> </a:t>
            </a:r>
            <a:r>
              <a:rPr dirty="0" sz="1300" b="1">
                <a:latin typeface="Arial Narrow"/>
                <a:cs typeface="Arial Narrow"/>
              </a:rPr>
              <a:t>500</a:t>
            </a:r>
            <a:r>
              <a:rPr dirty="0" sz="1300" spc="-15" b="1">
                <a:latin typeface="Arial Narrow"/>
                <a:cs typeface="Arial Narrow"/>
              </a:rPr>
              <a:t> </a:t>
            </a:r>
            <a:r>
              <a:rPr dirty="0" sz="1300" spc="-10" b="1">
                <a:latin typeface="Arial Narrow"/>
                <a:cs typeface="Arial Narrow"/>
              </a:rPr>
              <a:t>Index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39514" y="4976876"/>
            <a:ext cx="2049780" cy="4127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427355" marR="5080" indent="-415290">
              <a:lnSpc>
                <a:spcPts val="1490"/>
              </a:lnSpc>
              <a:spcBef>
                <a:spcPts val="204"/>
              </a:spcBef>
            </a:pPr>
            <a:r>
              <a:rPr dirty="0" sz="1300" b="1">
                <a:latin typeface="Arial Narrow"/>
                <a:cs typeface="Arial Narrow"/>
              </a:rPr>
              <a:t>Average</a:t>
            </a:r>
            <a:r>
              <a:rPr dirty="0" sz="1300" spc="-35" b="1">
                <a:latin typeface="Arial Narrow"/>
                <a:cs typeface="Arial Narrow"/>
              </a:rPr>
              <a:t> </a:t>
            </a:r>
            <a:r>
              <a:rPr dirty="0" sz="1300" b="1">
                <a:latin typeface="Arial Narrow"/>
                <a:cs typeface="Arial Narrow"/>
              </a:rPr>
              <a:t>Equity</a:t>
            </a:r>
            <a:r>
              <a:rPr dirty="0" sz="1300" spc="-25" b="1">
                <a:latin typeface="Arial Narrow"/>
                <a:cs typeface="Arial Narrow"/>
              </a:rPr>
              <a:t> </a:t>
            </a:r>
            <a:r>
              <a:rPr dirty="0" sz="1300" b="1">
                <a:latin typeface="Arial Narrow"/>
                <a:cs typeface="Arial Narrow"/>
              </a:rPr>
              <a:t>Fund</a:t>
            </a:r>
            <a:r>
              <a:rPr dirty="0" sz="1300" spc="-30" b="1">
                <a:latin typeface="Arial Narrow"/>
                <a:cs typeface="Arial Narrow"/>
              </a:rPr>
              <a:t> </a:t>
            </a:r>
            <a:r>
              <a:rPr dirty="0" sz="1300" spc="-10" b="1">
                <a:latin typeface="Arial Narrow"/>
                <a:cs typeface="Arial Narrow"/>
              </a:rPr>
              <a:t>Investor's </a:t>
            </a:r>
            <a:r>
              <a:rPr dirty="0" sz="1300" b="1">
                <a:latin typeface="Arial Narrow"/>
                <a:cs typeface="Arial Narrow"/>
              </a:rPr>
              <a:t>Annualized</a:t>
            </a:r>
            <a:r>
              <a:rPr dirty="0" sz="1300" spc="-70" b="1">
                <a:latin typeface="Arial Narrow"/>
                <a:cs typeface="Arial Narrow"/>
              </a:rPr>
              <a:t> </a:t>
            </a:r>
            <a:r>
              <a:rPr dirty="0" sz="1300" spc="-10" b="1">
                <a:latin typeface="Arial Narrow"/>
                <a:cs typeface="Arial Narrow"/>
              </a:rPr>
              <a:t>Return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59452" y="2924555"/>
            <a:ext cx="1010919" cy="197231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38100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300"/>
              </a:spcBef>
            </a:pP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8.01%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74976" y="2398776"/>
            <a:ext cx="1012190" cy="50800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43815" rIns="0" bIns="0" rtlCol="0" vert="horz">
            <a:spAutoFit/>
          </a:bodyPr>
          <a:lstStyle/>
          <a:p>
            <a:pPr marL="218440">
              <a:lnSpc>
                <a:spcPct val="100000"/>
              </a:lnSpc>
              <a:spcBef>
                <a:spcPts val="345"/>
              </a:spcBef>
            </a:pP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10.15%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29400" y="2517648"/>
            <a:ext cx="1463040" cy="124714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3810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30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2.14%</a:t>
            </a:r>
            <a:endParaRPr sz="3200">
              <a:latin typeface="Arial"/>
              <a:cs typeface="Arial"/>
            </a:endParaRPr>
          </a:p>
          <a:p>
            <a:pPr marL="184150" marR="359410">
              <a:lnSpc>
                <a:spcPts val="1800"/>
              </a:lnSpc>
              <a:spcBef>
                <a:spcPts val="1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Percentage Point Difference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819655" y="2790444"/>
            <a:ext cx="4810125" cy="2106930"/>
            <a:chOff x="1819655" y="2790444"/>
            <a:chExt cx="4810125" cy="2106930"/>
          </a:xfrm>
        </p:grpSpPr>
        <p:sp>
          <p:nvSpPr>
            <p:cNvPr id="14" name="object 14" descr=""/>
            <p:cNvSpPr/>
            <p:nvPr/>
          </p:nvSpPr>
          <p:spPr>
            <a:xfrm>
              <a:off x="6446520" y="2790444"/>
              <a:ext cx="182880" cy="228600"/>
            </a:xfrm>
            <a:custGeom>
              <a:avLst/>
              <a:gdLst/>
              <a:ahLst/>
              <a:cxnLst/>
              <a:rect l="l" t="t" r="r" b="b"/>
              <a:pathLst>
                <a:path w="182879" h="228600">
                  <a:moveTo>
                    <a:pt x="182879" y="0"/>
                  </a:moveTo>
                  <a:lnTo>
                    <a:pt x="0" y="114300"/>
                  </a:lnTo>
                  <a:lnTo>
                    <a:pt x="182879" y="22860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72689" y="2922270"/>
              <a:ext cx="4010660" cy="0"/>
            </a:xfrm>
            <a:custGeom>
              <a:avLst/>
              <a:gdLst/>
              <a:ahLst/>
              <a:cxnLst/>
              <a:rect l="l" t="t" r="r" b="b"/>
              <a:pathLst>
                <a:path w="4010660" h="0">
                  <a:moveTo>
                    <a:pt x="4010152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819655" y="4892039"/>
              <a:ext cx="4662170" cy="0"/>
            </a:xfrm>
            <a:custGeom>
              <a:avLst/>
              <a:gdLst/>
              <a:ahLst/>
              <a:cxnLst/>
              <a:rect l="l" t="t" r="r" b="b"/>
              <a:pathLst>
                <a:path w="4662170" h="0">
                  <a:moveTo>
                    <a:pt x="0" y="0"/>
                  </a:moveTo>
                  <a:lnTo>
                    <a:pt x="466217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13994" y="6387585"/>
            <a:ext cx="50101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charges.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0"/>
            <a:ext cx="5237987" cy="61920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1090" y="1006602"/>
            <a:ext cx="192405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latin typeface="Arial"/>
                <a:cs typeface="Arial"/>
              </a:rPr>
              <a:t>Herding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1090" y="1840229"/>
            <a:ext cx="5069840" cy="11537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crowd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because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fear </a:t>
            </a:r>
            <a:r>
              <a:rPr dirty="0" sz="2400">
                <a:latin typeface="Arial"/>
                <a:cs typeface="Arial"/>
              </a:rPr>
              <a:t>making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mistakes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missing opportunities.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973" y="707516"/>
            <a:ext cx="62566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It’s</a:t>
            </a:r>
            <a:r>
              <a:rPr dirty="0" sz="3200" spc="-55"/>
              <a:t> </a:t>
            </a:r>
            <a:r>
              <a:rPr dirty="0" sz="3200"/>
              <a:t>hard</a:t>
            </a:r>
            <a:r>
              <a:rPr dirty="0" sz="3200" spc="-40"/>
              <a:t> </a:t>
            </a:r>
            <a:r>
              <a:rPr dirty="0" sz="3200"/>
              <a:t>to</a:t>
            </a:r>
            <a:r>
              <a:rPr dirty="0" sz="3200" spc="-45"/>
              <a:t> </a:t>
            </a:r>
            <a:r>
              <a:rPr dirty="0" sz="3200"/>
              <a:t>go</a:t>
            </a:r>
            <a:r>
              <a:rPr dirty="0" sz="3200" spc="-60"/>
              <a:t> </a:t>
            </a:r>
            <a:r>
              <a:rPr dirty="0" sz="3200"/>
              <a:t>against</a:t>
            </a:r>
            <a:r>
              <a:rPr dirty="0" sz="3200" spc="-45"/>
              <a:t> </a:t>
            </a:r>
            <a:r>
              <a:rPr dirty="0" sz="3200"/>
              <a:t>the</a:t>
            </a:r>
            <a:r>
              <a:rPr dirty="0" sz="3200" spc="-50"/>
              <a:t> </a:t>
            </a:r>
            <a:r>
              <a:rPr dirty="0" sz="3200" spc="-10"/>
              <a:t>crowd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2616300" y="1290356"/>
            <a:ext cx="6909434" cy="4909820"/>
            <a:chOff x="2616300" y="1290356"/>
            <a:chExt cx="6909434" cy="49098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6300" y="1290356"/>
              <a:ext cx="6909106" cy="49098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0276" y="1612392"/>
              <a:ext cx="6248400" cy="41656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13994" y="6377659"/>
            <a:ext cx="203009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>
                <a:latin typeface="Arial Narrow"/>
                <a:cs typeface="Arial Narrow"/>
              </a:rPr>
              <a:t>Used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with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permission </a:t>
            </a:r>
            <a:r>
              <a:rPr dirty="0" sz="1000">
                <a:latin typeface="Arial Narrow"/>
                <a:cs typeface="Arial Narrow"/>
              </a:rPr>
              <a:t>from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Candid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Camera.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72443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3547" y="6223203"/>
            <a:ext cx="10967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Sources: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Tulipmania </a:t>
            </a:r>
            <a:r>
              <a:rPr dirty="0" sz="1000">
                <a:latin typeface="Arial Narrow"/>
                <a:cs typeface="Arial Narrow"/>
              </a:rPr>
              <a:t>Dec.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1634</a:t>
            </a:r>
            <a:r>
              <a:rPr dirty="0" sz="1000" spc="18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-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1637: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Thompson,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Earl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A.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“The</a:t>
            </a:r>
            <a:r>
              <a:rPr dirty="0" sz="1000" spc="-10">
                <a:latin typeface="Arial Narrow"/>
                <a:cs typeface="Arial Narrow"/>
              </a:rPr>
              <a:t> tulipmania: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Fact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Artifact?”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Public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Choice,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2007;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Roaring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‘20s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Dec.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1924</a:t>
            </a:r>
            <a:r>
              <a:rPr dirty="0" sz="1000" spc="19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-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Nov.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1929: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Industrial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Average;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Dot-</a:t>
            </a:r>
            <a:r>
              <a:rPr dirty="0" sz="1000">
                <a:latin typeface="Arial Narrow"/>
                <a:cs typeface="Arial Narrow"/>
              </a:rPr>
              <a:t>Com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Jan.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1997</a:t>
            </a:r>
            <a:r>
              <a:rPr dirty="0" sz="1000" spc="18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-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Oct.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2002: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NASDAQ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Index;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60731"/>
            <a:ext cx="4709795" cy="760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Bubbles</a:t>
            </a:r>
            <a:r>
              <a:rPr dirty="0" sz="2800" spc="-1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throughout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Herding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73275" y="2866645"/>
            <a:ext cx="7651750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  <a:tabLst>
                <a:tab pos="2163445" algn="l"/>
                <a:tab pos="4326890" algn="l"/>
                <a:tab pos="6617334" algn="l"/>
              </a:tabLst>
            </a:pP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+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177</a:t>
            </a: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%</a:t>
            </a:r>
            <a:r>
              <a:rPr dirty="0" sz="2800" b="1">
                <a:solidFill>
                  <a:srgbClr val="3769FF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+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299</a:t>
            </a: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%</a:t>
            </a:r>
            <a:r>
              <a:rPr dirty="0" sz="2800" b="1">
                <a:solidFill>
                  <a:srgbClr val="3769FF"/>
                </a:solidFill>
                <a:latin typeface="Arial"/>
                <a:cs typeface="Arial"/>
              </a:rPr>
              <a:t>	</a:t>
            </a: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+</a:t>
            </a:r>
            <a:r>
              <a:rPr dirty="0" sz="3600" spc="-10" b="1">
                <a:solidFill>
                  <a:srgbClr val="3769FF"/>
                </a:solidFill>
                <a:latin typeface="Arial"/>
                <a:cs typeface="Arial"/>
              </a:rPr>
              <a:t>294</a:t>
            </a:r>
            <a:r>
              <a:rPr dirty="0" sz="2800" spc="-10" b="1">
                <a:solidFill>
                  <a:srgbClr val="3769FF"/>
                </a:solidFill>
                <a:latin typeface="Arial"/>
                <a:cs typeface="Arial"/>
              </a:rPr>
              <a:t>%</a:t>
            </a:r>
            <a:r>
              <a:rPr dirty="0" sz="2800" b="1">
                <a:solidFill>
                  <a:srgbClr val="3769FF"/>
                </a:solidFill>
                <a:latin typeface="Arial"/>
                <a:cs typeface="Arial"/>
              </a:rPr>
              <a:t>	</a:t>
            </a:r>
            <a:r>
              <a:rPr dirty="0" sz="2800" spc="-20" b="1">
                <a:solidFill>
                  <a:srgbClr val="3769FF"/>
                </a:solidFill>
                <a:latin typeface="Arial"/>
                <a:cs typeface="Arial"/>
              </a:rPr>
              <a:t>+</a:t>
            </a:r>
            <a:r>
              <a:rPr dirty="0" sz="3600" spc="-20" b="1">
                <a:solidFill>
                  <a:srgbClr val="3769FF"/>
                </a:solidFill>
                <a:latin typeface="Arial"/>
                <a:cs typeface="Arial"/>
              </a:rPr>
              <a:t>71</a:t>
            </a:r>
            <a:r>
              <a:rPr dirty="0" sz="2800" spc="-20" b="1">
                <a:solidFill>
                  <a:srgbClr val="3769FF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578863" y="1488947"/>
            <a:ext cx="8857615" cy="2394585"/>
            <a:chOff x="1578863" y="1488947"/>
            <a:chExt cx="8857615" cy="2394585"/>
          </a:xfrm>
        </p:grpSpPr>
        <p:sp>
          <p:nvSpPr>
            <p:cNvPr id="6" name="object 6" descr=""/>
            <p:cNvSpPr/>
            <p:nvPr/>
          </p:nvSpPr>
          <p:spPr>
            <a:xfrm>
              <a:off x="1661159" y="1720595"/>
              <a:ext cx="8729980" cy="2162810"/>
            </a:xfrm>
            <a:custGeom>
              <a:avLst/>
              <a:gdLst/>
              <a:ahLst/>
              <a:cxnLst/>
              <a:rect l="l" t="t" r="r" b="b"/>
              <a:pathLst>
                <a:path w="8729980" h="2162810">
                  <a:moveTo>
                    <a:pt x="8729472" y="0"/>
                  </a:moveTo>
                  <a:lnTo>
                    <a:pt x="0" y="0"/>
                  </a:lnTo>
                  <a:lnTo>
                    <a:pt x="0" y="2162555"/>
                  </a:lnTo>
                  <a:lnTo>
                    <a:pt x="8729472" y="2162555"/>
                  </a:lnTo>
                  <a:lnTo>
                    <a:pt x="872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5780" y="1505711"/>
              <a:ext cx="2086355" cy="20848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884" y="1505711"/>
              <a:ext cx="2086356" cy="208483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7808" y="1505711"/>
              <a:ext cx="2086356" cy="20848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5063" y="1516379"/>
              <a:ext cx="2086356" cy="208483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578863" y="1488947"/>
              <a:ext cx="8857615" cy="2164080"/>
            </a:xfrm>
            <a:custGeom>
              <a:avLst/>
              <a:gdLst/>
              <a:ahLst/>
              <a:cxnLst/>
              <a:rect l="l" t="t" r="r" b="b"/>
              <a:pathLst>
                <a:path w="8857615" h="2164079">
                  <a:moveTo>
                    <a:pt x="8857488" y="0"/>
                  </a:moveTo>
                  <a:lnTo>
                    <a:pt x="0" y="0"/>
                  </a:lnTo>
                  <a:lnTo>
                    <a:pt x="0" y="2164079"/>
                  </a:lnTo>
                  <a:lnTo>
                    <a:pt x="8857488" y="2164079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115566" y="4039553"/>
            <a:ext cx="1191895" cy="57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25" b="1">
                <a:solidFill>
                  <a:srgbClr val="3769FF"/>
                </a:solidFill>
                <a:latin typeface="Arial"/>
                <a:cs typeface="Arial"/>
              </a:rPr>
              <a:t>Tulipmania</a:t>
            </a:r>
            <a:endParaRPr sz="18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605"/>
              </a:spcBef>
            </a:pPr>
            <a:r>
              <a:rPr dirty="0" sz="1600" spc="-10">
                <a:solidFill>
                  <a:srgbClr val="3769FF"/>
                </a:solidFill>
                <a:latin typeface="Arial"/>
                <a:cs typeface="Arial"/>
              </a:rPr>
              <a:t>1634–1636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95571" y="4039553"/>
            <a:ext cx="1361440" cy="57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89"/>
              </a:lnSpc>
            </a:pPr>
            <a:r>
              <a:rPr dirty="0" sz="1800" b="1">
                <a:solidFill>
                  <a:srgbClr val="3769FF"/>
                </a:solidFill>
                <a:latin typeface="Arial"/>
                <a:cs typeface="Arial"/>
              </a:rPr>
              <a:t>Roaring</a:t>
            </a:r>
            <a:r>
              <a:rPr dirty="0" sz="1800" spc="-5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69FF"/>
                </a:solidFill>
                <a:latin typeface="Arial"/>
                <a:cs typeface="Arial"/>
              </a:rPr>
              <a:t>20’s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dirty="0" sz="1600" spc="-10">
                <a:solidFill>
                  <a:srgbClr val="3769FF"/>
                </a:solidFill>
                <a:latin typeface="Arial"/>
                <a:cs typeface="Arial"/>
              </a:rPr>
              <a:t>1924–1929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31609" y="4039553"/>
            <a:ext cx="1015365" cy="57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989"/>
              </a:lnSpc>
            </a:pPr>
            <a:r>
              <a:rPr dirty="0" sz="1800" spc="-10" b="1">
                <a:solidFill>
                  <a:srgbClr val="3769FF"/>
                </a:solidFill>
                <a:latin typeface="Arial"/>
                <a:cs typeface="Arial"/>
              </a:rPr>
              <a:t>Dot-</a:t>
            </a:r>
            <a:r>
              <a:rPr dirty="0" sz="1800" spc="-25" b="1">
                <a:solidFill>
                  <a:srgbClr val="3769FF"/>
                </a:solidFill>
                <a:latin typeface="Arial"/>
                <a:cs typeface="Arial"/>
              </a:rPr>
              <a:t>Com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r>
              <a:rPr dirty="0" sz="1600" spc="-10">
                <a:solidFill>
                  <a:srgbClr val="3769FF"/>
                </a:solidFill>
                <a:latin typeface="Arial"/>
                <a:cs typeface="Arial"/>
              </a:rPr>
              <a:t>1997–2000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88629" y="4039553"/>
            <a:ext cx="1230630" cy="57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b="1">
                <a:solidFill>
                  <a:srgbClr val="3769FF"/>
                </a:solidFill>
                <a:latin typeface="Arial"/>
                <a:cs typeface="Arial"/>
              </a:rPr>
              <a:t>Real</a:t>
            </a:r>
            <a:r>
              <a:rPr dirty="0" sz="18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69FF"/>
                </a:solidFill>
                <a:latin typeface="Arial"/>
                <a:cs typeface="Arial"/>
              </a:rPr>
              <a:t>Estate</a:t>
            </a:r>
            <a:endParaRPr sz="18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605"/>
              </a:spcBef>
            </a:pPr>
            <a:r>
              <a:rPr dirty="0" sz="1600" spc="-10">
                <a:solidFill>
                  <a:srgbClr val="3769FF"/>
                </a:solidFill>
                <a:latin typeface="Arial"/>
                <a:cs typeface="Arial"/>
              </a:rPr>
              <a:t>2002–2006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04973" y="2811017"/>
            <a:ext cx="100456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009F95"/>
                </a:solidFill>
                <a:latin typeface="Arial"/>
                <a:cs typeface="Arial"/>
              </a:rPr>
              <a:t>-</a:t>
            </a:r>
            <a:r>
              <a:rPr dirty="0" sz="3600" spc="-25" b="1">
                <a:solidFill>
                  <a:srgbClr val="009F95"/>
                </a:solidFill>
                <a:latin typeface="Arial"/>
                <a:cs typeface="Arial"/>
              </a:rPr>
              <a:t>82</a:t>
            </a:r>
            <a:r>
              <a:rPr dirty="0" sz="2800" spc="-25" b="1">
                <a:solidFill>
                  <a:srgbClr val="009F95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83202" y="2819476"/>
            <a:ext cx="100456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009F95"/>
                </a:solidFill>
                <a:latin typeface="Arial"/>
                <a:cs typeface="Arial"/>
              </a:rPr>
              <a:t>-</a:t>
            </a:r>
            <a:r>
              <a:rPr dirty="0" sz="3600" spc="-25" b="1">
                <a:solidFill>
                  <a:srgbClr val="009F95"/>
                </a:solidFill>
                <a:latin typeface="Arial"/>
                <a:cs typeface="Arial"/>
              </a:rPr>
              <a:t>48</a:t>
            </a:r>
            <a:r>
              <a:rPr dirty="0" sz="2800" spc="-25" b="1">
                <a:solidFill>
                  <a:srgbClr val="009F95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04864" y="2810636"/>
            <a:ext cx="100456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009F95"/>
                </a:solidFill>
                <a:latin typeface="Arial"/>
                <a:cs typeface="Arial"/>
              </a:rPr>
              <a:t>-</a:t>
            </a:r>
            <a:r>
              <a:rPr dirty="0" sz="3600" spc="-25" b="1">
                <a:solidFill>
                  <a:srgbClr val="009F95"/>
                </a:solidFill>
                <a:latin typeface="Arial"/>
                <a:cs typeface="Arial"/>
              </a:rPr>
              <a:t>78</a:t>
            </a:r>
            <a:r>
              <a:rPr dirty="0" sz="2800" spc="-25" b="1">
                <a:solidFill>
                  <a:srgbClr val="009F95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687561" y="2810636"/>
            <a:ext cx="100456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009F95"/>
                </a:solidFill>
                <a:latin typeface="Arial"/>
                <a:cs typeface="Arial"/>
              </a:rPr>
              <a:t>-</a:t>
            </a:r>
            <a:r>
              <a:rPr dirty="0" sz="3600" spc="-25" b="1">
                <a:solidFill>
                  <a:srgbClr val="009F95"/>
                </a:solidFill>
                <a:latin typeface="Arial"/>
                <a:cs typeface="Arial"/>
              </a:rPr>
              <a:t>35</a:t>
            </a:r>
            <a:r>
              <a:rPr dirty="0" sz="2800" spc="-25" b="1">
                <a:solidFill>
                  <a:srgbClr val="009F95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798320" y="4038600"/>
            <a:ext cx="1827530" cy="692150"/>
          </a:xfrm>
          <a:custGeom>
            <a:avLst/>
            <a:gdLst/>
            <a:ahLst/>
            <a:cxnLst/>
            <a:rect l="l" t="t" r="r" b="b"/>
            <a:pathLst>
              <a:path w="1827529" h="692150">
                <a:moveTo>
                  <a:pt x="1827276" y="0"/>
                </a:moveTo>
                <a:lnTo>
                  <a:pt x="0" y="0"/>
                </a:lnTo>
                <a:lnTo>
                  <a:pt x="0" y="691895"/>
                </a:lnTo>
                <a:lnTo>
                  <a:pt x="1827276" y="691895"/>
                </a:lnTo>
                <a:lnTo>
                  <a:pt x="1827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102866" y="3933255"/>
            <a:ext cx="1217295" cy="70802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 spc="-10" b="1">
                <a:latin typeface="Arial"/>
                <a:cs typeface="Arial"/>
              </a:rPr>
              <a:t>Tulipmania</a:t>
            </a:r>
            <a:endParaRPr sz="18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latin typeface="Arial"/>
                <a:cs typeface="Arial"/>
              </a:rPr>
              <a:t>1636–1637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960876" y="4038600"/>
            <a:ext cx="1828800" cy="692150"/>
          </a:xfrm>
          <a:custGeom>
            <a:avLst/>
            <a:gdLst/>
            <a:ahLst/>
            <a:cxnLst/>
            <a:rect l="l" t="t" r="r" b="b"/>
            <a:pathLst>
              <a:path w="1828800" h="692150">
                <a:moveTo>
                  <a:pt x="1828800" y="0"/>
                </a:moveTo>
                <a:lnTo>
                  <a:pt x="0" y="0"/>
                </a:lnTo>
                <a:lnTo>
                  <a:pt x="0" y="691895"/>
                </a:lnTo>
                <a:lnTo>
                  <a:pt x="1828800" y="691895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4182871" y="3933255"/>
            <a:ext cx="1386840" cy="70802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dirty="0" sz="1800" b="1">
                <a:latin typeface="Arial"/>
                <a:cs typeface="Arial"/>
              </a:rPr>
              <a:t>Roaring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20’s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1600" spc="-20">
                <a:latin typeface="Arial"/>
                <a:cs typeface="Arial"/>
              </a:rPr>
              <a:t>1929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6124955" y="4038600"/>
            <a:ext cx="1828800" cy="692150"/>
          </a:xfrm>
          <a:custGeom>
            <a:avLst/>
            <a:gdLst/>
            <a:ahLst/>
            <a:cxnLst/>
            <a:rect l="l" t="t" r="r" b="b"/>
            <a:pathLst>
              <a:path w="1828800" h="692150">
                <a:moveTo>
                  <a:pt x="1828800" y="0"/>
                </a:moveTo>
                <a:lnTo>
                  <a:pt x="0" y="0"/>
                </a:lnTo>
                <a:lnTo>
                  <a:pt x="0" y="691895"/>
                </a:lnTo>
                <a:lnTo>
                  <a:pt x="1828800" y="691895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6518909" y="3933255"/>
            <a:ext cx="1040765" cy="70802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dirty="0" sz="1800" spc="-10" b="1">
                <a:latin typeface="Arial"/>
                <a:cs typeface="Arial"/>
              </a:rPr>
              <a:t>Dot-</a:t>
            </a:r>
            <a:r>
              <a:rPr dirty="0" sz="1800" spc="-25" b="1">
                <a:latin typeface="Arial"/>
                <a:cs typeface="Arial"/>
              </a:rPr>
              <a:t>Com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latin typeface="Arial"/>
                <a:cs typeface="Arial"/>
              </a:rPr>
              <a:t>2000–2002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8289035" y="4038600"/>
            <a:ext cx="1827530" cy="692150"/>
          </a:xfrm>
          <a:custGeom>
            <a:avLst/>
            <a:gdLst/>
            <a:ahLst/>
            <a:cxnLst/>
            <a:rect l="l" t="t" r="r" b="b"/>
            <a:pathLst>
              <a:path w="1827529" h="692150">
                <a:moveTo>
                  <a:pt x="1827276" y="0"/>
                </a:moveTo>
                <a:lnTo>
                  <a:pt x="0" y="0"/>
                </a:lnTo>
                <a:lnTo>
                  <a:pt x="0" y="691895"/>
                </a:lnTo>
                <a:lnTo>
                  <a:pt x="1827276" y="691895"/>
                </a:lnTo>
                <a:lnTo>
                  <a:pt x="1827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8575929" y="3933255"/>
            <a:ext cx="1256030" cy="70802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 b="1">
                <a:latin typeface="Arial"/>
                <a:cs typeface="Arial"/>
              </a:rPr>
              <a:t>Real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Estate</a:t>
            </a:r>
            <a:endParaRPr sz="18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latin typeface="Arial"/>
                <a:cs typeface="Arial"/>
              </a:rPr>
              <a:t>2006–2012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333625" y="1995297"/>
            <a:ext cx="7231380" cy="755015"/>
            <a:chOff x="2333625" y="1995297"/>
            <a:chExt cx="7231380" cy="755015"/>
          </a:xfrm>
        </p:grpSpPr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5654" y="2004822"/>
              <a:ext cx="275844" cy="31394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565654" y="200482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0" y="313943"/>
                  </a:moveTo>
                  <a:lnTo>
                    <a:pt x="275844" y="313943"/>
                  </a:lnTo>
                  <a:lnTo>
                    <a:pt x="275844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43150" y="2023110"/>
              <a:ext cx="2856230" cy="717550"/>
            </a:xfrm>
            <a:custGeom>
              <a:avLst/>
              <a:gdLst/>
              <a:ahLst/>
              <a:cxnLst/>
              <a:rect l="l" t="t" r="r" b="b"/>
              <a:pathLst>
                <a:path w="2856229" h="717550">
                  <a:moveTo>
                    <a:pt x="503047" y="184785"/>
                  </a:moveTo>
                  <a:lnTo>
                    <a:pt x="467487" y="211709"/>
                  </a:lnTo>
                  <a:lnTo>
                    <a:pt x="433831" y="242824"/>
                  </a:lnTo>
                  <a:lnTo>
                    <a:pt x="403606" y="278129"/>
                  </a:lnTo>
                  <a:lnTo>
                    <a:pt x="377951" y="317880"/>
                  </a:lnTo>
                  <a:lnTo>
                    <a:pt x="414400" y="441960"/>
                  </a:lnTo>
                  <a:lnTo>
                    <a:pt x="410337" y="559435"/>
                  </a:lnTo>
                  <a:lnTo>
                    <a:pt x="390144" y="647191"/>
                  </a:lnTo>
                  <a:lnTo>
                    <a:pt x="377951" y="681609"/>
                  </a:lnTo>
                  <a:lnTo>
                    <a:pt x="506602" y="645922"/>
                  </a:lnTo>
                  <a:lnTo>
                    <a:pt x="631189" y="556260"/>
                  </a:lnTo>
                  <a:lnTo>
                    <a:pt x="684530" y="460882"/>
                  </a:lnTo>
                  <a:lnTo>
                    <a:pt x="718566" y="354711"/>
                  </a:lnTo>
                  <a:lnTo>
                    <a:pt x="721106" y="252094"/>
                  </a:lnTo>
                  <a:lnTo>
                    <a:pt x="706627" y="166369"/>
                  </a:lnTo>
                  <a:lnTo>
                    <a:pt x="689863" y="110870"/>
                  </a:lnTo>
                  <a:lnTo>
                    <a:pt x="686943" y="103124"/>
                  </a:lnTo>
                  <a:lnTo>
                    <a:pt x="678180" y="99060"/>
                  </a:lnTo>
                  <a:lnTo>
                    <a:pt x="669925" y="101853"/>
                  </a:lnTo>
                  <a:lnTo>
                    <a:pt x="640842" y="112267"/>
                  </a:lnTo>
                  <a:lnTo>
                    <a:pt x="600710" y="129412"/>
                  </a:lnTo>
                  <a:lnTo>
                    <a:pt x="553466" y="153415"/>
                  </a:lnTo>
                  <a:lnTo>
                    <a:pt x="503047" y="184785"/>
                  </a:lnTo>
                  <a:close/>
                </a:path>
                <a:path w="2856229" h="717550">
                  <a:moveTo>
                    <a:pt x="341630" y="317118"/>
                  </a:moveTo>
                  <a:lnTo>
                    <a:pt x="286004" y="242062"/>
                  </a:lnTo>
                  <a:lnTo>
                    <a:pt x="217297" y="184023"/>
                  </a:lnTo>
                  <a:lnTo>
                    <a:pt x="125475" y="131063"/>
                  </a:lnTo>
                  <a:lnTo>
                    <a:pt x="45719" y="99060"/>
                  </a:lnTo>
                  <a:lnTo>
                    <a:pt x="33400" y="104648"/>
                  </a:lnTo>
                  <a:lnTo>
                    <a:pt x="29718" y="115569"/>
                  </a:lnTo>
                  <a:lnTo>
                    <a:pt x="13081" y="173354"/>
                  </a:lnTo>
                  <a:lnTo>
                    <a:pt x="0" y="258063"/>
                  </a:lnTo>
                  <a:lnTo>
                    <a:pt x="3556" y="357631"/>
                  </a:lnTo>
                  <a:lnTo>
                    <a:pt x="36830" y="459993"/>
                  </a:lnTo>
                  <a:lnTo>
                    <a:pt x="120650" y="563372"/>
                  </a:lnTo>
                  <a:lnTo>
                    <a:pt x="221487" y="631570"/>
                  </a:lnTo>
                  <a:lnTo>
                    <a:pt x="306069" y="669163"/>
                  </a:lnTo>
                  <a:lnTo>
                    <a:pt x="341630" y="680592"/>
                  </a:lnTo>
                  <a:lnTo>
                    <a:pt x="389889" y="560069"/>
                  </a:lnTo>
                  <a:lnTo>
                    <a:pt x="406019" y="481964"/>
                  </a:lnTo>
                  <a:lnTo>
                    <a:pt x="389889" y="412368"/>
                  </a:lnTo>
                  <a:lnTo>
                    <a:pt x="341630" y="317118"/>
                  </a:lnTo>
                  <a:close/>
                </a:path>
                <a:path w="2856229" h="717550">
                  <a:moveTo>
                    <a:pt x="2834386" y="2412"/>
                  </a:moveTo>
                  <a:lnTo>
                    <a:pt x="2833116" y="0"/>
                  </a:lnTo>
                  <a:lnTo>
                    <a:pt x="2833624" y="888"/>
                  </a:lnTo>
                  <a:lnTo>
                    <a:pt x="2834004" y="1650"/>
                  </a:lnTo>
                  <a:lnTo>
                    <a:pt x="2834386" y="2539"/>
                  </a:lnTo>
                  <a:close/>
                </a:path>
                <a:path w="2856229" h="717550">
                  <a:moveTo>
                    <a:pt x="2104644" y="2412"/>
                  </a:moveTo>
                  <a:lnTo>
                    <a:pt x="2105025" y="1650"/>
                  </a:lnTo>
                  <a:lnTo>
                    <a:pt x="2105405" y="888"/>
                  </a:lnTo>
                  <a:lnTo>
                    <a:pt x="2105914" y="0"/>
                  </a:lnTo>
                  <a:lnTo>
                    <a:pt x="2104644" y="2412"/>
                  </a:lnTo>
                  <a:close/>
                </a:path>
                <a:path w="2856229" h="717550">
                  <a:moveTo>
                    <a:pt x="2833624" y="1524"/>
                  </a:moveTo>
                  <a:lnTo>
                    <a:pt x="2816605" y="87375"/>
                  </a:lnTo>
                  <a:lnTo>
                    <a:pt x="2770504" y="157479"/>
                  </a:lnTo>
                  <a:lnTo>
                    <a:pt x="2702052" y="204724"/>
                  </a:lnTo>
                  <a:lnTo>
                    <a:pt x="2618359" y="221995"/>
                  </a:lnTo>
                  <a:lnTo>
                    <a:pt x="2320671" y="221995"/>
                  </a:lnTo>
                  <a:lnTo>
                    <a:pt x="2236851" y="204724"/>
                  </a:lnTo>
                  <a:lnTo>
                    <a:pt x="2168525" y="157479"/>
                  </a:lnTo>
                  <a:lnTo>
                    <a:pt x="2122297" y="87375"/>
                  </a:lnTo>
                  <a:lnTo>
                    <a:pt x="2105405" y="1524"/>
                  </a:lnTo>
                  <a:lnTo>
                    <a:pt x="2096008" y="24256"/>
                  </a:lnTo>
                  <a:lnTo>
                    <a:pt x="2089023" y="48132"/>
                  </a:lnTo>
                  <a:lnTo>
                    <a:pt x="2084832" y="73151"/>
                  </a:lnTo>
                  <a:lnTo>
                    <a:pt x="2083308" y="98932"/>
                  </a:lnTo>
                  <a:lnTo>
                    <a:pt x="2099564" y="191007"/>
                  </a:lnTo>
                  <a:lnTo>
                    <a:pt x="2143760" y="277749"/>
                  </a:lnTo>
                  <a:lnTo>
                    <a:pt x="2209800" y="343280"/>
                  </a:lnTo>
                  <a:lnTo>
                    <a:pt x="2290826" y="371855"/>
                  </a:lnTo>
                  <a:lnTo>
                    <a:pt x="2353817" y="629285"/>
                  </a:lnTo>
                  <a:lnTo>
                    <a:pt x="2336419" y="638937"/>
                  </a:lnTo>
                  <a:lnTo>
                    <a:pt x="2331339" y="641603"/>
                  </a:lnTo>
                  <a:lnTo>
                    <a:pt x="2327783" y="646938"/>
                  </a:lnTo>
                  <a:lnTo>
                    <a:pt x="2327783" y="653288"/>
                  </a:lnTo>
                  <a:lnTo>
                    <a:pt x="2327783" y="657351"/>
                  </a:lnTo>
                  <a:lnTo>
                    <a:pt x="2329307" y="660907"/>
                  </a:lnTo>
                  <a:lnTo>
                    <a:pt x="2331592" y="663701"/>
                  </a:lnTo>
                  <a:lnTo>
                    <a:pt x="2375408" y="717168"/>
                  </a:lnTo>
                  <a:lnTo>
                    <a:pt x="2566924" y="717168"/>
                  </a:lnTo>
                  <a:lnTo>
                    <a:pt x="2606421" y="662431"/>
                  </a:lnTo>
                  <a:lnTo>
                    <a:pt x="2608326" y="659638"/>
                  </a:lnTo>
                  <a:lnTo>
                    <a:pt x="2609596" y="656336"/>
                  </a:lnTo>
                  <a:lnTo>
                    <a:pt x="2609596" y="652779"/>
                  </a:lnTo>
                  <a:lnTo>
                    <a:pt x="2609596" y="647191"/>
                  </a:lnTo>
                  <a:lnTo>
                    <a:pt x="2606802" y="642238"/>
                  </a:lnTo>
                  <a:lnTo>
                    <a:pt x="2602611" y="639317"/>
                  </a:lnTo>
                  <a:lnTo>
                    <a:pt x="2588387" y="629665"/>
                  </a:lnTo>
                  <a:lnTo>
                    <a:pt x="2651505" y="371601"/>
                  </a:lnTo>
                  <a:lnTo>
                    <a:pt x="2731389" y="341756"/>
                  </a:lnTo>
                  <a:lnTo>
                    <a:pt x="2796286" y="276225"/>
                  </a:lnTo>
                  <a:lnTo>
                    <a:pt x="2839847" y="190118"/>
                  </a:lnTo>
                  <a:lnTo>
                    <a:pt x="2855722" y="98932"/>
                  </a:lnTo>
                  <a:lnTo>
                    <a:pt x="2854198" y="73151"/>
                  </a:lnTo>
                  <a:lnTo>
                    <a:pt x="2850007" y="48132"/>
                  </a:lnTo>
                  <a:lnTo>
                    <a:pt x="2843022" y="24256"/>
                  </a:lnTo>
                  <a:lnTo>
                    <a:pt x="2833624" y="1524"/>
                  </a:lnTo>
                  <a:close/>
                </a:path>
              </a:pathLst>
            </a:custGeom>
            <a:ln w="19050">
              <a:solidFill>
                <a:srgbClr val="6D479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8204" y="2408301"/>
              <a:ext cx="74803" cy="7467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8036" y="2408301"/>
              <a:ext cx="71754" cy="7327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611099" y="2020823"/>
              <a:ext cx="634365" cy="684530"/>
            </a:xfrm>
            <a:custGeom>
              <a:avLst/>
              <a:gdLst/>
              <a:ahLst/>
              <a:cxnLst/>
              <a:rect l="l" t="t" r="r" b="b"/>
              <a:pathLst>
                <a:path w="634365" h="684530">
                  <a:moveTo>
                    <a:pt x="598944" y="5715"/>
                  </a:moveTo>
                  <a:lnTo>
                    <a:pt x="593737" y="0"/>
                  </a:lnTo>
                  <a:lnTo>
                    <a:pt x="575449" y="0"/>
                  </a:lnTo>
                  <a:lnTo>
                    <a:pt x="575449" y="25400"/>
                  </a:lnTo>
                  <a:lnTo>
                    <a:pt x="575449" y="405511"/>
                  </a:lnTo>
                  <a:lnTo>
                    <a:pt x="58686" y="405511"/>
                  </a:lnTo>
                  <a:lnTo>
                    <a:pt x="58686" y="25400"/>
                  </a:lnTo>
                  <a:lnTo>
                    <a:pt x="575449" y="25400"/>
                  </a:lnTo>
                  <a:lnTo>
                    <a:pt x="575449" y="0"/>
                  </a:lnTo>
                  <a:lnTo>
                    <a:pt x="40525" y="0"/>
                  </a:lnTo>
                  <a:lnTo>
                    <a:pt x="35191" y="5715"/>
                  </a:lnTo>
                  <a:lnTo>
                    <a:pt x="35191" y="425196"/>
                  </a:lnTo>
                  <a:lnTo>
                    <a:pt x="40525" y="430911"/>
                  </a:lnTo>
                  <a:lnTo>
                    <a:pt x="593737" y="430911"/>
                  </a:lnTo>
                  <a:lnTo>
                    <a:pt x="598944" y="425196"/>
                  </a:lnTo>
                  <a:lnTo>
                    <a:pt x="598944" y="405511"/>
                  </a:lnTo>
                  <a:lnTo>
                    <a:pt x="598906" y="25400"/>
                  </a:lnTo>
                  <a:lnTo>
                    <a:pt x="598944" y="5715"/>
                  </a:lnTo>
                  <a:close/>
                </a:path>
                <a:path w="634365" h="684530">
                  <a:moveTo>
                    <a:pt x="634250" y="461899"/>
                  </a:moveTo>
                  <a:lnTo>
                    <a:pt x="628916" y="456184"/>
                  </a:lnTo>
                  <a:lnTo>
                    <a:pt x="610755" y="456184"/>
                  </a:lnTo>
                  <a:lnTo>
                    <a:pt x="610755" y="481584"/>
                  </a:lnTo>
                  <a:lnTo>
                    <a:pt x="610755" y="659003"/>
                  </a:lnTo>
                  <a:lnTo>
                    <a:pt x="23495" y="659003"/>
                  </a:lnTo>
                  <a:lnTo>
                    <a:pt x="23495" y="481584"/>
                  </a:lnTo>
                  <a:lnTo>
                    <a:pt x="610755" y="481584"/>
                  </a:lnTo>
                  <a:lnTo>
                    <a:pt x="610755" y="456184"/>
                  </a:lnTo>
                  <a:lnTo>
                    <a:pt x="5219" y="456184"/>
                  </a:lnTo>
                  <a:lnTo>
                    <a:pt x="0" y="461899"/>
                  </a:lnTo>
                  <a:lnTo>
                    <a:pt x="0" y="678688"/>
                  </a:lnTo>
                  <a:lnTo>
                    <a:pt x="5219" y="684403"/>
                  </a:lnTo>
                  <a:lnTo>
                    <a:pt x="628916" y="684403"/>
                  </a:lnTo>
                  <a:lnTo>
                    <a:pt x="634250" y="678688"/>
                  </a:lnTo>
                  <a:lnTo>
                    <a:pt x="634250" y="659003"/>
                  </a:lnTo>
                  <a:lnTo>
                    <a:pt x="634238" y="481584"/>
                  </a:lnTo>
                  <a:lnTo>
                    <a:pt x="634250" y="461899"/>
                  </a:lnTo>
                  <a:close/>
                </a:path>
              </a:pathLst>
            </a:custGeom>
            <a:solidFill>
              <a:srgbClr val="6052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4452" y="2072640"/>
              <a:ext cx="522731" cy="50596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802624" y="2020823"/>
              <a:ext cx="762635" cy="713105"/>
            </a:xfrm>
            <a:custGeom>
              <a:avLst/>
              <a:gdLst/>
              <a:ahLst/>
              <a:cxnLst/>
              <a:rect l="l" t="t" r="r" b="b"/>
              <a:pathLst>
                <a:path w="762634" h="713105">
                  <a:moveTo>
                    <a:pt x="762254" y="332486"/>
                  </a:moveTo>
                  <a:lnTo>
                    <a:pt x="761619" y="323723"/>
                  </a:lnTo>
                  <a:lnTo>
                    <a:pt x="709422" y="279006"/>
                  </a:lnTo>
                  <a:lnTo>
                    <a:pt x="709422" y="315214"/>
                  </a:lnTo>
                  <a:lnTo>
                    <a:pt x="647573" y="315214"/>
                  </a:lnTo>
                  <a:lnTo>
                    <a:pt x="641731" y="321183"/>
                  </a:lnTo>
                  <a:lnTo>
                    <a:pt x="641477" y="685165"/>
                  </a:lnTo>
                  <a:lnTo>
                    <a:pt x="118872" y="685165"/>
                  </a:lnTo>
                  <a:lnTo>
                    <a:pt x="118618" y="321183"/>
                  </a:lnTo>
                  <a:lnTo>
                    <a:pt x="112776" y="315214"/>
                  </a:lnTo>
                  <a:lnTo>
                    <a:pt x="50927" y="315214"/>
                  </a:lnTo>
                  <a:lnTo>
                    <a:pt x="380619" y="32893"/>
                  </a:lnTo>
                  <a:lnTo>
                    <a:pt x="709422" y="315214"/>
                  </a:lnTo>
                  <a:lnTo>
                    <a:pt x="709422" y="279006"/>
                  </a:lnTo>
                  <a:lnTo>
                    <a:pt x="422148" y="32893"/>
                  </a:lnTo>
                  <a:lnTo>
                    <a:pt x="383794" y="0"/>
                  </a:lnTo>
                  <a:lnTo>
                    <a:pt x="376428" y="0"/>
                  </a:lnTo>
                  <a:lnTo>
                    <a:pt x="1778" y="321183"/>
                  </a:lnTo>
                  <a:lnTo>
                    <a:pt x="127" y="324866"/>
                  </a:lnTo>
                  <a:lnTo>
                    <a:pt x="0" y="336550"/>
                  </a:lnTo>
                  <a:lnTo>
                    <a:pt x="5969" y="342900"/>
                  </a:lnTo>
                  <a:lnTo>
                    <a:pt x="91440" y="343027"/>
                  </a:lnTo>
                  <a:lnTo>
                    <a:pt x="91440" y="700532"/>
                  </a:lnTo>
                  <a:lnTo>
                    <a:pt x="103632" y="712978"/>
                  </a:lnTo>
                  <a:lnTo>
                    <a:pt x="656336" y="712851"/>
                  </a:lnTo>
                  <a:lnTo>
                    <a:pt x="668401" y="700532"/>
                  </a:lnTo>
                  <a:lnTo>
                    <a:pt x="668528" y="685165"/>
                  </a:lnTo>
                  <a:lnTo>
                    <a:pt x="668528" y="343154"/>
                  </a:lnTo>
                  <a:lnTo>
                    <a:pt x="751078" y="343154"/>
                  </a:lnTo>
                  <a:lnTo>
                    <a:pt x="754761" y="341376"/>
                  </a:lnTo>
                  <a:lnTo>
                    <a:pt x="762254" y="332486"/>
                  </a:lnTo>
                  <a:close/>
                </a:path>
              </a:pathLst>
            </a:custGeom>
            <a:solidFill>
              <a:srgbClr val="6052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20556" y="2267712"/>
              <a:ext cx="326135" cy="315467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593547" y="6383756"/>
            <a:ext cx="297116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>
                <a:latin typeface="Arial Narrow"/>
                <a:cs typeface="Arial Narrow"/>
              </a:rPr>
              <a:t>Real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Estate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Jan.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2002</a:t>
            </a:r>
            <a:r>
              <a:rPr dirty="0" sz="1000" spc="18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-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2012: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Case-</a:t>
            </a:r>
            <a:r>
              <a:rPr dirty="0" sz="1000">
                <a:latin typeface="Arial Narrow"/>
                <a:cs typeface="Arial Narrow"/>
              </a:rPr>
              <a:t>Shiller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Housing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583161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5727903"/>
            <a:ext cx="10976610" cy="67310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chart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illustrative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purposes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only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does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not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reflect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performance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any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Franklin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Templeton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fund.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200">
                <a:latin typeface="Arial"/>
                <a:cs typeface="Arial"/>
              </a:rPr>
              <a:t>Past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guarantee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future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latin typeface="Arial Narrow"/>
                <a:cs typeface="Arial Narrow"/>
              </a:rPr>
              <a:t>Sources: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Morningstar;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Equity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Fund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Flows: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ICI.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Flows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monthly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rolling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12-</a:t>
            </a:r>
            <a:r>
              <a:rPr dirty="0" sz="1000" spc="-10">
                <a:latin typeface="Arial Narrow"/>
                <a:cs typeface="Arial Narrow"/>
              </a:rPr>
              <a:t>month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new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flows.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10">
                <a:latin typeface="Arial Narrow"/>
                <a:cs typeface="Arial Narrow"/>
              </a:rPr>
              <a:t> fees,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65"/>
              <a:t> </a:t>
            </a:r>
            <a:r>
              <a:rPr dirty="0"/>
              <a:t>problem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/>
              <a:t>going</a:t>
            </a:r>
            <a:r>
              <a:rPr dirty="0" spc="-60"/>
              <a:t> </a:t>
            </a:r>
            <a:r>
              <a:rPr dirty="0"/>
              <a:t>with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 spc="-20"/>
              <a:t>flow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Herding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238500" y="5538215"/>
            <a:ext cx="218440" cy="76200"/>
          </a:xfrm>
          <a:custGeom>
            <a:avLst/>
            <a:gdLst/>
            <a:ahLst/>
            <a:cxnLst/>
            <a:rect l="l" t="t" r="r" b="b"/>
            <a:pathLst>
              <a:path w="218439" h="76200">
                <a:moveTo>
                  <a:pt x="217932" y="0"/>
                </a:moveTo>
                <a:lnTo>
                  <a:pt x="0" y="0"/>
                </a:lnTo>
                <a:lnTo>
                  <a:pt x="0" y="76200"/>
                </a:lnTo>
                <a:lnTo>
                  <a:pt x="217932" y="76200"/>
                </a:lnTo>
                <a:lnTo>
                  <a:pt x="21793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177534" y="5557265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4" h="0">
                <a:moveTo>
                  <a:pt x="0" y="0"/>
                </a:moveTo>
                <a:lnTo>
                  <a:pt x="284861" y="0"/>
                </a:lnTo>
              </a:path>
            </a:pathLst>
          </a:custGeom>
          <a:ln w="381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572767" y="5126735"/>
            <a:ext cx="2973705" cy="0"/>
          </a:xfrm>
          <a:custGeom>
            <a:avLst/>
            <a:gdLst/>
            <a:ahLst/>
            <a:cxnLst/>
            <a:rect l="l" t="t" r="r" b="b"/>
            <a:pathLst>
              <a:path w="2973704" h="0">
                <a:moveTo>
                  <a:pt x="0" y="0"/>
                </a:moveTo>
                <a:lnTo>
                  <a:pt x="297332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408426" y="5037835"/>
            <a:ext cx="15157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6345">
              <a:lnSpc>
                <a:spcPts val="1075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75%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5"/>
              </a:lnSpc>
              <a:tabLst>
                <a:tab pos="501015" algn="l"/>
                <a:tab pos="989965" algn="l"/>
              </a:tabLst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2001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2002</a:t>
            </a:r>
            <a:endParaRPr sz="9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965"/>
              </a:spcBef>
            </a:pPr>
            <a:r>
              <a:rPr dirty="0" sz="1400" b="1">
                <a:latin typeface="Arial Narrow"/>
                <a:cs typeface="Arial Narrow"/>
              </a:rPr>
              <a:t>Equity</a:t>
            </a:r>
            <a:r>
              <a:rPr dirty="0" sz="1400" spc="-2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Fund</a:t>
            </a:r>
            <a:r>
              <a:rPr dirty="0" sz="1400" spc="-35" b="1">
                <a:latin typeface="Arial Narrow"/>
                <a:cs typeface="Arial Narrow"/>
              </a:rPr>
              <a:t> </a:t>
            </a:r>
            <a:r>
              <a:rPr dirty="0" sz="1400" spc="-20" b="1">
                <a:latin typeface="Arial Narrow"/>
                <a:cs typeface="Arial Narrow"/>
              </a:rPr>
              <a:t>Flows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566417" y="2192845"/>
            <a:ext cx="2986405" cy="2637155"/>
            <a:chOff x="1566417" y="2192845"/>
            <a:chExt cx="2986405" cy="2637155"/>
          </a:xfrm>
        </p:grpSpPr>
        <p:sp>
          <p:nvSpPr>
            <p:cNvPr id="9" name="object 9" descr=""/>
            <p:cNvSpPr/>
            <p:nvPr/>
          </p:nvSpPr>
          <p:spPr>
            <a:xfrm>
              <a:off x="1572767" y="2197607"/>
              <a:ext cx="2973705" cy="1952625"/>
            </a:xfrm>
            <a:custGeom>
              <a:avLst/>
              <a:gdLst/>
              <a:ahLst/>
              <a:cxnLst/>
              <a:rect l="l" t="t" r="r" b="b"/>
              <a:pathLst>
                <a:path w="2973704" h="1952625">
                  <a:moveTo>
                    <a:pt x="0" y="1952243"/>
                  </a:moveTo>
                  <a:lnTo>
                    <a:pt x="2973323" y="1952243"/>
                  </a:lnTo>
                </a:path>
                <a:path w="2973704" h="1952625">
                  <a:moveTo>
                    <a:pt x="0" y="1464564"/>
                  </a:moveTo>
                  <a:lnTo>
                    <a:pt x="2973323" y="1464564"/>
                  </a:lnTo>
                </a:path>
                <a:path w="2973704" h="1952625">
                  <a:moveTo>
                    <a:pt x="0" y="976883"/>
                  </a:moveTo>
                  <a:lnTo>
                    <a:pt x="2973323" y="976883"/>
                  </a:lnTo>
                </a:path>
                <a:path w="2973704" h="1952625">
                  <a:moveTo>
                    <a:pt x="0" y="487679"/>
                  </a:moveTo>
                  <a:lnTo>
                    <a:pt x="2973323" y="487679"/>
                  </a:lnTo>
                </a:path>
                <a:path w="2973704" h="1952625">
                  <a:moveTo>
                    <a:pt x="0" y="0"/>
                  </a:moveTo>
                  <a:lnTo>
                    <a:pt x="29733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92579" y="2401823"/>
              <a:ext cx="2933700" cy="2428240"/>
            </a:xfrm>
            <a:custGeom>
              <a:avLst/>
              <a:gdLst/>
              <a:ahLst/>
              <a:cxnLst/>
              <a:rect l="l" t="t" r="r" b="b"/>
              <a:pathLst>
                <a:path w="2933700" h="2428240">
                  <a:moveTo>
                    <a:pt x="2933699" y="2238756"/>
                  </a:moveTo>
                  <a:lnTo>
                    <a:pt x="2810256" y="2238756"/>
                  </a:lnTo>
                  <a:lnTo>
                    <a:pt x="2851404" y="2298192"/>
                  </a:lnTo>
                  <a:lnTo>
                    <a:pt x="2892552" y="2351532"/>
                  </a:lnTo>
                  <a:lnTo>
                    <a:pt x="2933699" y="2427732"/>
                  </a:lnTo>
                  <a:lnTo>
                    <a:pt x="2933699" y="2238756"/>
                  </a:lnTo>
                  <a:close/>
                </a:path>
                <a:path w="2933700" h="2428240">
                  <a:moveTo>
                    <a:pt x="2933699" y="2237232"/>
                  </a:moveTo>
                  <a:lnTo>
                    <a:pt x="2715582" y="2237232"/>
                  </a:lnTo>
                  <a:lnTo>
                    <a:pt x="2729484" y="2351532"/>
                  </a:lnTo>
                  <a:lnTo>
                    <a:pt x="2770632" y="2327148"/>
                  </a:lnTo>
                  <a:lnTo>
                    <a:pt x="2810256" y="2238756"/>
                  </a:lnTo>
                  <a:lnTo>
                    <a:pt x="2933699" y="2238756"/>
                  </a:lnTo>
                  <a:lnTo>
                    <a:pt x="2933699" y="2237232"/>
                  </a:lnTo>
                  <a:close/>
                </a:path>
                <a:path w="2933700" h="2428240">
                  <a:moveTo>
                    <a:pt x="41147" y="821436"/>
                  </a:moveTo>
                  <a:lnTo>
                    <a:pt x="0" y="824484"/>
                  </a:lnTo>
                  <a:lnTo>
                    <a:pt x="0" y="2237232"/>
                  </a:lnTo>
                  <a:lnTo>
                    <a:pt x="2715582" y="2237232"/>
                  </a:lnTo>
                  <a:lnTo>
                    <a:pt x="2694637" y="2065020"/>
                  </a:lnTo>
                  <a:lnTo>
                    <a:pt x="2484120" y="2065020"/>
                  </a:lnTo>
                  <a:lnTo>
                    <a:pt x="2448458" y="2023871"/>
                  </a:lnTo>
                  <a:lnTo>
                    <a:pt x="2362199" y="2023871"/>
                  </a:lnTo>
                  <a:lnTo>
                    <a:pt x="2322575" y="1905000"/>
                  </a:lnTo>
                  <a:lnTo>
                    <a:pt x="2281428" y="1592580"/>
                  </a:lnTo>
                  <a:lnTo>
                    <a:pt x="2259932" y="1485900"/>
                  </a:lnTo>
                  <a:lnTo>
                    <a:pt x="1263395" y="1485900"/>
                  </a:lnTo>
                  <a:lnTo>
                    <a:pt x="1222247" y="1440180"/>
                  </a:lnTo>
                  <a:lnTo>
                    <a:pt x="1181100" y="1438656"/>
                  </a:lnTo>
                  <a:lnTo>
                    <a:pt x="1139952" y="1414271"/>
                  </a:lnTo>
                  <a:lnTo>
                    <a:pt x="1100327" y="1411224"/>
                  </a:lnTo>
                  <a:lnTo>
                    <a:pt x="1059180" y="1347215"/>
                  </a:lnTo>
                  <a:lnTo>
                    <a:pt x="1023792" y="1216152"/>
                  </a:lnTo>
                  <a:lnTo>
                    <a:pt x="978407" y="1216152"/>
                  </a:lnTo>
                  <a:lnTo>
                    <a:pt x="937259" y="1135379"/>
                  </a:lnTo>
                  <a:lnTo>
                    <a:pt x="896112" y="1100327"/>
                  </a:lnTo>
                  <a:lnTo>
                    <a:pt x="864416" y="1013460"/>
                  </a:lnTo>
                  <a:lnTo>
                    <a:pt x="204215" y="1013460"/>
                  </a:lnTo>
                  <a:lnTo>
                    <a:pt x="163068" y="982979"/>
                  </a:lnTo>
                  <a:lnTo>
                    <a:pt x="121919" y="918972"/>
                  </a:lnTo>
                  <a:lnTo>
                    <a:pt x="80771" y="850391"/>
                  </a:lnTo>
                  <a:lnTo>
                    <a:pt x="41147" y="821436"/>
                  </a:lnTo>
                  <a:close/>
                </a:path>
                <a:path w="2933700" h="2428240">
                  <a:moveTo>
                    <a:pt x="2566416" y="1690115"/>
                  </a:moveTo>
                  <a:lnTo>
                    <a:pt x="2525268" y="2016252"/>
                  </a:lnTo>
                  <a:lnTo>
                    <a:pt x="2484120" y="2065020"/>
                  </a:lnTo>
                  <a:lnTo>
                    <a:pt x="2694637" y="2065020"/>
                  </a:lnTo>
                  <a:lnTo>
                    <a:pt x="2688335" y="2013203"/>
                  </a:lnTo>
                  <a:lnTo>
                    <a:pt x="2647187" y="1822703"/>
                  </a:lnTo>
                  <a:lnTo>
                    <a:pt x="2607564" y="1731264"/>
                  </a:lnTo>
                  <a:lnTo>
                    <a:pt x="2566416" y="1690115"/>
                  </a:lnTo>
                  <a:close/>
                </a:path>
                <a:path w="2933700" h="2428240">
                  <a:moveTo>
                    <a:pt x="2403347" y="1961388"/>
                  </a:moveTo>
                  <a:lnTo>
                    <a:pt x="2362199" y="2023871"/>
                  </a:lnTo>
                  <a:lnTo>
                    <a:pt x="2448458" y="2023871"/>
                  </a:lnTo>
                  <a:lnTo>
                    <a:pt x="2444496" y="2019300"/>
                  </a:lnTo>
                  <a:lnTo>
                    <a:pt x="2403347" y="1961388"/>
                  </a:lnTo>
                  <a:close/>
                </a:path>
                <a:path w="2933700" h="2428240">
                  <a:moveTo>
                    <a:pt x="1833371" y="0"/>
                  </a:moveTo>
                  <a:lnTo>
                    <a:pt x="1792223" y="44196"/>
                  </a:lnTo>
                  <a:lnTo>
                    <a:pt x="1751075" y="141731"/>
                  </a:lnTo>
                  <a:lnTo>
                    <a:pt x="1711452" y="173736"/>
                  </a:lnTo>
                  <a:lnTo>
                    <a:pt x="1670304" y="195072"/>
                  </a:lnTo>
                  <a:lnTo>
                    <a:pt x="1629156" y="213360"/>
                  </a:lnTo>
                  <a:lnTo>
                    <a:pt x="1588008" y="280415"/>
                  </a:lnTo>
                  <a:lnTo>
                    <a:pt x="1548383" y="466343"/>
                  </a:lnTo>
                  <a:lnTo>
                    <a:pt x="1507236" y="832103"/>
                  </a:lnTo>
                  <a:lnTo>
                    <a:pt x="1466088" y="1016508"/>
                  </a:lnTo>
                  <a:lnTo>
                    <a:pt x="1426464" y="1156715"/>
                  </a:lnTo>
                  <a:lnTo>
                    <a:pt x="1385315" y="1194815"/>
                  </a:lnTo>
                  <a:lnTo>
                    <a:pt x="1344168" y="1315212"/>
                  </a:lnTo>
                  <a:lnTo>
                    <a:pt x="1303020" y="1348739"/>
                  </a:lnTo>
                  <a:lnTo>
                    <a:pt x="1263395" y="1485900"/>
                  </a:lnTo>
                  <a:lnTo>
                    <a:pt x="2259932" y="1485900"/>
                  </a:lnTo>
                  <a:lnTo>
                    <a:pt x="2240280" y="1388364"/>
                  </a:lnTo>
                  <a:lnTo>
                    <a:pt x="2199132" y="1271015"/>
                  </a:lnTo>
                  <a:lnTo>
                    <a:pt x="2162810" y="1203960"/>
                  </a:lnTo>
                  <a:lnTo>
                    <a:pt x="2118360" y="1203960"/>
                  </a:lnTo>
                  <a:lnTo>
                    <a:pt x="2077211" y="1094231"/>
                  </a:lnTo>
                  <a:lnTo>
                    <a:pt x="2036064" y="693420"/>
                  </a:lnTo>
                  <a:lnTo>
                    <a:pt x="1996440" y="306324"/>
                  </a:lnTo>
                  <a:lnTo>
                    <a:pt x="1955292" y="181355"/>
                  </a:lnTo>
                  <a:lnTo>
                    <a:pt x="1914144" y="96012"/>
                  </a:lnTo>
                  <a:lnTo>
                    <a:pt x="1874520" y="10667"/>
                  </a:lnTo>
                  <a:lnTo>
                    <a:pt x="1833371" y="0"/>
                  </a:lnTo>
                  <a:close/>
                </a:path>
                <a:path w="2933700" h="2428240">
                  <a:moveTo>
                    <a:pt x="1018032" y="1194815"/>
                  </a:moveTo>
                  <a:lnTo>
                    <a:pt x="978407" y="1216152"/>
                  </a:lnTo>
                  <a:lnTo>
                    <a:pt x="1023792" y="1216152"/>
                  </a:lnTo>
                  <a:lnTo>
                    <a:pt x="1018032" y="1194815"/>
                  </a:lnTo>
                  <a:close/>
                </a:path>
                <a:path w="2933700" h="2428240">
                  <a:moveTo>
                    <a:pt x="2159508" y="1197864"/>
                  </a:moveTo>
                  <a:lnTo>
                    <a:pt x="2118360" y="1203960"/>
                  </a:lnTo>
                  <a:lnTo>
                    <a:pt x="2162810" y="1203960"/>
                  </a:lnTo>
                  <a:lnTo>
                    <a:pt x="2159508" y="1197864"/>
                  </a:lnTo>
                  <a:close/>
                </a:path>
                <a:path w="2933700" h="2428240">
                  <a:moveTo>
                    <a:pt x="284988" y="864108"/>
                  </a:moveTo>
                  <a:lnTo>
                    <a:pt x="243839" y="999743"/>
                  </a:lnTo>
                  <a:lnTo>
                    <a:pt x="204215" y="1013460"/>
                  </a:lnTo>
                  <a:lnTo>
                    <a:pt x="864416" y="1013460"/>
                  </a:lnTo>
                  <a:lnTo>
                    <a:pt x="854963" y="987551"/>
                  </a:lnTo>
                  <a:lnTo>
                    <a:pt x="824037" y="890015"/>
                  </a:lnTo>
                  <a:lnTo>
                    <a:pt x="326136" y="890015"/>
                  </a:lnTo>
                  <a:lnTo>
                    <a:pt x="284988" y="864108"/>
                  </a:lnTo>
                  <a:close/>
                </a:path>
                <a:path w="2933700" h="2428240">
                  <a:moveTo>
                    <a:pt x="489203" y="758951"/>
                  </a:moveTo>
                  <a:lnTo>
                    <a:pt x="448056" y="786384"/>
                  </a:lnTo>
                  <a:lnTo>
                    <a:pt x="406907" y="795527"/>
                  </a:lnTo>
                  <a:lnTo>
                    <a:pt x="367283" y="836676"/>
                  </a:lnTo>
                  <a:lnTo>
                    <a:pt x="326136" y="890015"/>
                  </a:lnTo>
                  <a:lnTo>
                    <a:pt x="824037" y="890015"/>
                  </a:lnTo>
                  <a:lnTo>
                    <a:pt x="815339" y="862584"/>
                  </a:lnTo>
                  <a:lnTo>
                    <a:pt x="812648" y="851915"/>
                  </a:lnTo>
                  <a:lnTo>
                    <a:pt x="528827" y="851915"/>
                  </a:lnTo>
                  <a:lnTo>
                    <a:pt x="489203" y="758951"/>
                  </a:lnTo>
                  <a:close/>
                </a:path>
                <a:path w="2933700" h="2428240">
                  <a:moveTo>
                    <a:pt x="652271" y="661415"/>
                  </a:moveTo>
                  <a:lnTo>
                    <a:pt x="611124" y="728472"/>
                  </a:lnTo>
                  <a:lnTo>
                    <a:pt x="569976" y="809243"/>
                  </a:lnTo>
                  <a:lnTo>
                    <a:pt x="528827" y="851915"/>
                  </a:lnTo>
                  <a:lnTo>
                    <a:pt x="812648" y="851915"/>
                  </a:lnTo>
                  <a:lnTo>
                    <a:pt x="774192" y="699515"/>
                  </a:lnTo>
                  <a:lnTo>
                    <a:pt x="748131" y="670560"/>
                  </a:lnTo>
                  <a:lnTo>
                    <a:pt x="691895" y="670560"/>
                  </a:lnTo>
                  <a:lnTo>
                    <a:pt x="652271" y="661415"/>
                  </a:lnTo>
                  <a:close/>
                </a:path>
                <a:path w="2933700" h="2428240">
                  <a:moveTo>
                    <a:pt x="733044" y="653796"/>
                  </a:moveTo>
                  <a:lnTo>
                    <a:pt x="691895" y="670560"/>
                  </a:lnTo>
                  <a:lnTo>
                    <a:pt x="748131" y="670560"/>
                  </a:lnTo>
                  <a:lnTo>
                    <a:pt x="733044" y="653796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72767" y="4639055"/>
              <a:ext cx="2973705" cy="0"/>
            </a:xfrm>
            <a:custGeom>
              <a:avLst/>
              <a:gdLst/>
              <a:ahLst/>
              <a:cxnLst/>
              <a:rect l="l" t="t" r="r" b="b"/>
              <a:pathLst>
                <a:path w="2973704" h="0">
                  <a:moveTo>
                    <a:pt x="0" y="0"/>
                  </a:moveTo>
                  <a:lnTo>
                    <a:pt x="2973323" y="0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91817" y="3560825"/>
              <a:ext cx="2933700" cy="1077595"/>
            </a:xfrm>
            <a:custGeom>
              <a:avLst/>
              <a:gdLst/>
              <a:ahLst/>
              <a:cxnLst/>
              <a:rect l="l" t="t" r="r" b="b"/>
              <a:pathLst>
                <a:path w="2933700" h="1077595">
                  <a:moveTo>
                    <a:pt x="0" y="1077468"/>
                  </a:moveTo>
                  <a:lnTo>
                    <a:pt x="41148" y="1056132"/>
                  </a:lnTo>
                  <a:lnTo>
                    <a:pt x="82295" y="1050036"/>
                  </a:lnTo>
                  <a:lnTo>
                    <a:pt x="123443" y="1042416"/>
                  </a:lnTo>
                  <a:lnTo>
                    <a:pt x="163068" y="1033272"/>
                  </a:lnTo>
                  <a:lnTo>
                    <a:pt x="204215" y="1014984"/>
                  </a:lnTo>
                  <a:lnTo>
                    <a:pt x="245363" y="1011936"/>
                  </a:lnTo>
                  <a:lnTo>
                    <a:pt x="286512" y="1043940"/>
                  </a:lnTo>
                  <a:lnTo>
                    <a:pt x="326136" y="1030224"/>
                  </a:lnTo>
                  <a:lnTo>
                    <a:pt x="367283" y="990600"/>
                  </a:lnTo>
                  <a:lnTo>
                    <a:pt x="408431" y="969263"/>
                  </a:lnTo>
                  <a:lnTo>
                    <a:pt x="449580" y="912876"/>
                  </a:lnTo>
                  <a:lnTo>
                    <a:pt x="489204" y="928116"/>
                  </a:lnTo>
                  <a:lnTo>
                    <a:pt x="530351" y="877824"/>
                  </a:lnTo>
                  <a:lnTo>
                    <a:pt x="571500" y="871728"/>
                  </a:lnTo>
                  <a:lnTo>
                    <a:pt x="611124" y="906780"/>
                  </a:lnTo>
                  <a:lnTo>
                    <a:pt x="652271" y="858012"/>
                  </a:lnTo>
                  <a:lnTo>
                    <a:pt x="693419" y="804672"/>
                  </a:lnTo>
                  <a:lnTo>
                    <a:pt x="734568" y="763524"/>
                  </a:lnTo>
                  <a:lnTo>
                    <a:pt x="774192" y="687324"/>
                  </a:lnTo>
                  <a:lnTo>
                    <a:pt x="815339" y="745236"/>
                  </a:lnTo>
                  <a:lnTo>
                    <a:pt x="856488" y="691896"/>
                  </a:lnTo>
                  <a:lnTo>
                    <a:pt x="897636" y="725424"/>
                  </a:lnTo>
                  <a:lnTo>
                    <a:pt x="937259" y="679704"/>
                  </a:lnTo>
                  <a:lnTo>
                    <a:pt x="978407" y="661416"/>
                  </a:lnTo>
                  <a:lnTo>
                    <a:pt x="1019556" y="649224"/>
                  </a:lnTo>
                  <a:lnTo>
                    <a:pt x="1059180" y="571500"/>
                  </a:lnTo>
                  <a:lnTo>
                    <a:pt x="1100327" y="512063"/>
                  </a:lnTo>
                  <a:lnTo>
                    <a:pt x="1141476" y="499872"/>
                  </a:lnTo>
                  <a:lnTo>
                    <a:pt x="1182624" y="521207"/>
                  </a:lnTo>
                  <a:lnTo>
                    <a:pt x="1222248" y="472440"/>
                  </a:lnTo>
                  <a:lnTo>
                    <a:pt x="1263395" y="486156"/>
                  </a:lnTo>
                  <a:lnTo>
                    <a:pt x="1304544" y="665988"/>
                  </a:lnTo>
                  <a:lnTo>
                    <a:pt x="1345692" y="597407"/>
                  </a:lnTo>
                  <a:lnTo>
                    <a:pt x="1385315" y="505968"/>
                  </a:lnTo>
                  <a:lnTo>
                    <a:pt x="1426464" y="431292"/>
                  </a:lnTo>
                  <a:lnTo>
                    <a:pt x="1467612" y="356616"/>
                  </a:lnTo>
                  <a:lnTo>
                    <a:pt x="1507236" y="298704"/>
                  </a:lnTo>
                  <a:lnTo>
                    <a:pt x="1548383" y="342900"/>
                  </a:lnTo>
                  <a:lnTo>
                    <a:pt x="1589532" y="288036"/>
                  </a:lnTo>
                  <a:lnTo>
                    <a:pt x="1630680" y="231648"/>
                  </a:lnTo>
                  <a:lnTo>
                    <a:pt x="1670304" y="268224"/>
                  </a:lnTo>
                  <a:lnTo>
                    <a:pt x="1711452" y="185928"/>
                  </a:lnTo>
                  <a:lnTo>
                    <a:pt x="1752599" y="234696"/>
                  </a:lnTo>
                  <a:lnTo>
                    <a:pt x="1793747" y="242316"/>
                  </a:lnTo>
                  <a:lnTo>
                    <a:pt x="1833371" y="283463"/>
                  </a:lnTo>
                  <a:lnTo>
                    <a:pt x="1874520" y="190500"/>
                  </a:lnTo>
                  <a:lnTo>
                    <a:pt x="1915668" y="160019"/>
                  </a:lnTo>
                  <a:lnTo>
                    <a:pt x="1956816" y="67056"/>
                  </a:lnTo>
                  <a:lnTo>
                    <a:pt x="1996440" y="150875"/>
                  </a:lnTo>
                  <a:lnTo>
                    <a:pt x="2037587" y="181356"/>
                  </a:lnTo>
                  <a:lnTo>
                    <a:pt x="2078735" y="28956"/>
                  </a:lnTo>
                  <a:lnTo>
                    <a:pt x="2118360" y="80772"/>
                  </a:lnTo>
                  <a:lnTo>
                    <a:pt x="2159508" y="114300"/>
                  </a:lnTo>
                  <a:lnTo>
                    <a:pt x="2200656" y="74675"/>
                  </a:lnTo>
                  <a:lnTo>
                    <a:pt x="2241804" y="100584"/>
                  </a:lnTo>
                  <a:lnTo>
                    <a:pt x="2281428" y="0"/>
                  </a:lnTo>
                  <a:lnTo>
                    <a:pt x="2322576" y="89916"/>
                  </a:lnTo>
                  <a:lnTo>
                    <a:pt x="2363723" y="97536"/>
                  </a:lnTo>
                  <a:lnTo>
                    <a:pt x="2404872" y="225551"/>
                  </a:lnTo>
                  <a:lnTo>
                    <a:pt x="2444496" y="219456"/>
                  </a:lnTo>
                  <a:lnTo>
                    <a:pt x="2485644" y="164592"/>
                  </a:lnTo>
                  <a:lnTo>
                    <a:pt x="2526792" y="307848"/>
                  </a:lnTo>
                  <a:lnTo>
                    <a:pt x="2566416" y="397763"/>
                  </a:lnTo>
                  <a:lnTo>
                    <a:pt x="2607564" y="294131"/>
                  </a:lnTo>
                  <a:lnTo>
                    <a:pt x="2648711" y="284988"/>
                  </a:lnTo>
                  <a:lnTo>
                    <a:pt x="2689860" y="320040"/>
                  </a:lnTo>
                  <a:lnTo>
                    <a:pt x="2729484" y="333756"/>
                  </a:lnTo>
                  <a:lnTo>
                    <a:pt x="2770632" y="420624"/>
                  </a:lnTo>
                  <a:lnTo>
                    <a:pt x="2811780" y="527304"/>
                  </a:lnTo>
                  <a:lnTo>
                    <a:pt x="2852928" y="504444"/>
                  </a:lnTo>
                  <a:lnTo>
                    <a:pt x="2892552" y="409956"/>
                  </a:lnTo>
                  <a:lnTo>
                    <a:pt x="2933699" y="397763"/>
                  </a:lnTo>
                </a:path>
              </a:pathLst>
            </a:custGeom>
            <a:ln w="3810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632197" y="4549267"/>
            <a:ext cx="191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32197" y="4060952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75%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632197" y="3572382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150%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32197" y="3084067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225%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32197" y="2595753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300%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32712" y="5037835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$75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34261" y="4549267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70761" y="4060952"/>
            <a:ext cx="215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$75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07109" y="3572382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$150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07109" y="3084067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$225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07109" y="2595753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$300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52752" y="5173726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1996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41702" y="5173726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1997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430526" y="5173726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1998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19476" y="5173726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1999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962897" y="2461386"/>
            <a:ext cx="167005" cy="240093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S&amp;P</a:t>
            </a:r>
            <a:r>
              <a:rPr dirty="0" sz="1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500</a:t>
            </a: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Index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Cumulative</a:t>
            </a:r>
            <a:r>
              <a:rPr dirty="0" sz="1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Total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Return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27372" y="2464478"/>
            <a:ext cx="167005" cy="2400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Equity</a:t>
            </a:r>
            <a:r>
              <a:rPr dirty="0" sz="1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Fund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Net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Flows</a:t>
            </a:r>
            <a:r>
              <a:rPr dirty="0" sz="1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(in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billions)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6911340" y="5126735"/>
            <a:ext cx="2932430" cy="0"/>
          </a:xfrm>
          <a:custGeom>
            <a:avLst/>
            <a:gdLst/>
            <a:ahLst/>
            <a:cxnLst/>
            <a:rect l="l" t="t" r="r" b="b"/>
            <a:pathLst>
              <a:path w="2932429" h="0">
                <a:moveTo>
                  <a:pt x="0" y="0"/>
                </a:moveTo>
                <a:lnTo>
                  <a:pt x="293217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6906577" y="2372867"/>
            <a:ext cx="2941955" cy="2551430"/>
            <a:chOff x="6906577" y="2372867"/>
            <a:chExt cx="2941955" cy="2551430"/>
          </a:xfrm>
        </p:grpSpPr>
        <p:sp>
          <p:nvSpPr>
            <p:cNvPr id="32" name="object 32" descr=""/>
            <p:cNvSpPr/>
            <p:nvPr/>
          </p:nvSpPr>
          <p:spPr>
            <a:xfrm>
              <a:off x="6911340" y="2929127"/>
              <a:ext cx="2932430" cy="1466215"/>
            </a:xfrm>
            <a:custGeom>
              <a:avLst/>
              <a:gdLst/>
              <a:ahLst/>
              <a:cxnLst/>
              <a:rect l="l" t="t" r="r" b="b"/>
              <a:pathLst>
                <a:path w="2932429" h="1466214">
                  <a:moveTo>
                    <a:pt x="0" y="1466088"/>
                  </a:moveTo>
                  <a:lnTo>
                    <a:pt x="2932176" y="1466088"/>
                  </a:lnTo>
                </a:path>
                <a:path w="2932429" h="1466214">
                  <a:moveTo>
                    <a:pt x="0" y="0"/>
                  </a:moveTo>
                  <a:lnTo>
                    <a:pt x="29321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931152" y="2971799"/>
              <a:ext cx="2893060" cy="1480185"/>
            </a:xfrm>
            <a:custGeom>
              <a:avLst/>
              <a:gdLst/>
              <a:ahLst/>
              <a:cxnLst/>
              <a:rect l="l" t="t" r="r" b="b"/>
              <a:pathLst>
                <a:path w="2893059" h="1480185">
                  <a:moveTo>
                    <a:pt x="2316660" y="879348"/>
                  </a:moveTo>
                  <a:lnTo>
                    <a:pt x="1767840" y="879348"/>
                  </a:lnTo>
                  <a:lnTo>
                    <a:pt x="1807464" y="1086612"/>
                  </a:lnTo>
                  <a:lnTo>
                    <a:pt x="1847088" y="1379220"/>
                  </a:lnTo>
                  <a:lnTo>
                    <a:pt x="1888236" y="1409700"/>
                  </a:lnTo>
                  <a:lnTo>
                    <a:pt x="1927859" y="1479804"/>
                  </a:lnTo>
                  <a:lnTo>
                    <a:pt x="1967483" y="1281683"/>
                  </a:lnTo>
                  <a:lnTo>
                    <a:pt x="2198665" y="1281683"/>
                  </a:lnTo>
                  <a:lnTo>
                    <a:pt x="2209800" y="1246632"/>
                  </a:lnTo>
                  <a:lnTo>
                    <a:pt x="2249424" y="1210056"/>
                  </a:lnTo>
                  <a:lnTo>
                    <a:pt x="2289048" y="1034795"/>
                  </a:lnTo>
                  <a:lnTo>
                    <a:pt x="2316660" y="879348"/>
                  </a:lnTo>
                  <a:close/>
                </a:path>
                <a:path w="2893059" h="1480185">
                  <a:moveTo>
                    <a:pt x="2198665" y="1281683"/>
                  </a:moveTo>
                  <a:lnTo>
                    <a:pt x="1967483" y="1281683"/>
                  </a:lnTo>
                  <a:lnTo>
                    <a:pt x="2008631" y="1389888"/>
                  </a:lnTo>
                  <a:lnTo>
                    <a:pt x="2048255" y="1444752"/>
                  </a:lnTo>
                  <a:lnTo>
                    <a:pt x="2089403" y="1446276"/>
                  </a:lnTo>
                  <a:lnTo>
                    <a:pt x="2129028" y="1435608"/>
                  </a:lnTo>
                  <a:lnTo>
                    <a:pt x="2168652" y="1376172"/>
                  </a:lnTo>
                  <a:lnTo>
                    <a:pt x="2198665" y="1281683"/>
                  </a:lnTo>
                  <a:close/>
                </a:path>
                <a:path w="2893059" h="1480185">
                  <a:moveTo>
                    <a:pt x="2356612" y="760476"/>
                  </a:moveTo>
                  <a:lnTo>
                    <a:pt x="1647444" y="760476"/>
                  </a:lnTo>
                  <a:lnTo>
                    <a:pt x="1687068" y="786383"/>
                  </a:lnTo>
                  <a:lnTo>
                    <a:pt x="1726692" y="917448"/>
                  </a:lnTo>
                  <a:lnTo>
                    <a:pt x="1767840" y="879348"/>
                  </a:lnTo>
                  <a:lnTo>
                    <a:pt x="2316660" y="879348"/>
                  </a:lnTo>
                  <a:lnTo>
                    <a:pt x="2330196" y="803148"/>
                  </a:lnTo>
                  <a:lnTo>
                    <a:pt x="2356612" y="760476"/>
                  </a:lnTo>
                  <a:close/>
                </a:path>
                <a:path w="2893059" h="1480185">
                  <a:moveTo>
                    <a:pt x="2892552" y="690372"/>
                  </a:moveTo>
                  <a:lnTo>
                    <a:pt x="2663081" y="690372"/>
                  </a:lnTo>
                  <a:lnTo>
                    <a:pt x="2691383" y="743712"/>
                  </a:lnTo>
                  <a:lnTo>
                    <a:pt x="2731007" y="812292"/>
                  </a:lnTo>
                  <a:lnTo>
                    <a:pt x="2772155" y="838200"/>
                  </a:lnTo>
                  <a:lnTo>
                    <a:pt x="2811779" y="809244"/>
                  </a:lnTo>
                  <a:lnTo>
                    <a:pt x="2851404" y="798576"/>
                  </a:lnTo>
                  <a:lnTo>
                    <a:pt x="2892552" y="780288"/>
                  </a:lnTo>
                  <a:lnTo>
                    <a:pt x="2892552" y="690372"/>
                  </a:lnTo>
                  <a:close/>
                </a:path>
                <a:path w="2893059" h="1480185">
                  <a:moveTo>
                    <a:pt x="2404089" y="690372"/>
                  </a:moveTo>
                  <a:lnTo>
                    <a:pt x="1487907" y="690372"/>
                  </a:lnTo>
                  <a:lnTo>
                    <a:pt x="1527048" y="749807"/>
                  </a:lnTo>
                  <a:lnTo>
                    <a:pt x="1566672" y="807719"/>
                  </a:lnTo>
                  <a:lnTo>
                    <a:pt x="1606296" y="824483"/>
                  </a:lnTo>
                  <a:lnTo>
                    <a:pt x="1647444" y="760476"/>
                  </a:lnTo>
                  <a:lnTo>
                    <a:pt x="2356612" y="760476"/>
                  </a:lnTo>
                  <a:lnTo>
                    <a:pt x="2369820" y="739139"/>
                  </a:lnTo>
                  <a:lnTo>
                    <a:pt x="2404089" y="690372"/>
                  </a:lnTo>
                  <a:close/>
                </a:path>
                <a:path w="2893059" h="1480185">
                  <a:moveTo>
                    <a:pt x="0" y="60960"/>
                  </a:moveTo>
                  <a:lnTo>
                    <a:pt x="0" y="690372"/>
                  </a:lnTo>
                  <a:lnTo>
                    <a:pt x="1487907" y="690372"/>
                  </a:lnTo>
                  <a:lnTo>
                    <a:pt x="1485900" y="687324"/>
                  </a:lnTo>
                  <a:lnTo>
                    <a:pt x="1446276" y="422148"/>
                  </a:lnTo>
                  <a:lnTo>
                    <a:pt x="1405127" y="390144"/>
                  </a:lnTo>
                  <a:lnTo>
                    <a:pt x="1367057" y="315467"/>
                  </a:lnTo>
                  <a:lnTo>
                    <a:pt x="1164336" y="315467"/>
                  </a:lnTo>
                  <a:lnTo>
                    <a:pt x="1124712" y="300227"/>
                  </a:lnTo>
                  <a:lnTo>
                    <a:pt x="1085088" y="265175"/>
                  </a:lnTo>
                  <a:lnTo>
                    <a:pt x="1080587" y="254508"/>
                  </a:lnTo>
                  <a:lnTo>
                    <a:pt x="160020" y="254508"/>
                  </a:lnTo>
                  <a:lnTo>
                    <a:pt x="120396" y="198120"/>
                  </a:lnTo>
                  <a:lnTo>
                    <a:pt x="80772" y="195072"/>
                  </a:lnTo>
                  <a:lnTo>
                    <a:pt x="39624" y="181355"/>
                  </a:lnTo>
                  <a:lnTo>
                    <a:pt x="0" y="60960"/>
                  </a:lnTo>
                  <a:close/>
                </a:path>
                <a:path w="2893059" h="1480185">
                  <a:moveTo>
                    <a:pt x="2531364" y="461772"/>
                  </a:moveTo>
                  <a:lnTo>
                    <a:pt x="2490216" y="588263"/>
                  </a:lnTo>
                  <a:lnTo>
                    <a:pt x="2450592" y="665988"/>
                  </a:lnTo>
                  <a:lnTo>
                    <a:pt x="2409444" y="682751"/>
                  </a:lnTo>
                  <a:lnTo>
                    <a:pt x="2404089" y="690372"/>
                  </a:lnTo>
                  <a:lnTo>
                    <a:pt x="2663081" y="690372"/>
                  </a:lnTo>
                  <a:lnTo>
                    <a:pt x="2651759" y="669036"/>
                  </a:lnTo>
                  <a:lnTo>
                    <a:pt x="2610612" y="615696"/>
                  </a:lnTo>
                  <a:lnTo>
                    <a:pt x="2570988" y="464820"/>
                  </a:lnTo>
                  <a:lnTo>
                    <a:pt x="2531364" y="461772"/>
                  </a:lnTo>
                  <a:close/>
                </a:path>
                <a:path w="2893059" h="1480185">
                  <a:moveTo>
                    <a:pt x="1245107" y="234696"/>
                  </a:moveTo>
                  <a:lnTo>
                    <a:pt x="1205483" y="271272"/>
                  </a:lnTo>
                  <a:lnTo>
                    <a:pt x="1164336" y="315467"/>
                  </a:lnTo>
                  <a:lnTo>
                    <a:pt x="1367057" y="315467"/>
                  </a:lnTo>
                  <a:lnTo>
                    <a:pt x="1365503" y="312420"/>
                  </a:lnTo>
                  <a:lnTo>
                    <a:pt x="1325879" y="304800"/>
                  </a:lnTo>
                  <a:lnTo>
                    <a:pt x="1284731" y="304800"/>
                  </a:lnTo>
                  <a:lnTo>
                    <a:pt x="1245107" y="234696"/>
                  </a:lnTo>
                  <a:close/>
                </a:path>
                <a:path w="2893059" h="1480185">
                  <a:moveTo>
                    <a:pt x="201168" y="214884"/>
                  </a:moveTo>
                  <a:lnTo>
                    <a:pt x="160020" y="254508"/>
                  </a:lnTo>
                  <a:lnTo>
                    <a:pt x="1080587" y="254508"/>
                  </a:lnTo>
                  <a:lnTo>
                    <a:pt x="1072872" y="236220"/>
                  </a:lnTo>
                  <a:lnTo>
                    <a:pt x="481583" y="236220"/>
                  </a:lnTo>
                  <a:lnTo>
                    <a:pt x="441959" y="234696"/>
                  </a:lnTo>
                  <a:lnTo>
                    <a:pt x="280416" y="234696"/>
                  </a:lnTo>
                  <a:lnTo>
                    <a:pt x="240792" y="233172"/>
                  </a:lnTo>
                  <a:lnTo>
                    <a:pt x="201168" y="214884"/>
                  </a:lnTo>
                  <a:close/>
                </a:path>
                <a:path w="2893059" h="1480185">
                  <a:moveTo>
                    <a:pt x="643127" y="0"/>
                  </a:moveTo>
                  <a:lnTo>
                    <a:pt x="601979" y="68579"/>
                  </a:lnTo>
                  <a:lnTo>
                    <a:pt x="562355" y="138684"/>
                  </a:lnTo>
                  <a:lnTo>
                    <a:pt x="521207" y="158496"/>
                  </a:lnTo>
                  <a:lnTo>
                    <a:pt x="481583" y="236220"/>
                  </a:lnTo>
                  <a:lnTo>
                    <a:pt x="1072872" y="236220"/>
                  </a:lnTo>
                  <a:lnTo>
                    <a:pt x="1043940" y="167639"/>
                  </a:lnTo>
                  <a:lnTo>
                    <a:pt x="1004316" y="161544"/>
                  </a:lnTo>
                  <a:lnTo>
                    <a:pt x="963168" y="149351"/>
                  </a:lnTo>
                  <a:lnTo>
                    <a:pt x="923544" y="147827"/>
                  </a:lnTo>
                  <a:lnTo>
                    <a:pt x="906779" y="131063"/>
                  </a:lnTo>
                  <a:lnTo>
                    <a:pt x="803148" y="131063"/>
                  </a:lnTo>
                  <a:lnTo>
                    <a:pt x="763524" y="120396"/>
                  </a:lnTo>
                  <a:lnTo>
                    <a:pt x="722376" y="88391"/>
                  </a:lnTo>
                  <a:lnTo>
                    <a:pt x="682751" y="35051"/>
                  </a:lnTo>
                  <a:lnTo>
                    <a:pt x="643127" y="0"/>
                  </a:lnTo>
                  <a:close/>
                </a:path>
                <a:path w="2893059" h="1480185">
                  <a:moveTo>
                    <a:pt x="321564" y="217932"/>
                  </a:moveTo>
                  <a:lnTo>
                    <a:pt x="280416" y="234696"/>
                  </a:lnTo>
                  <a:lnTo>
                    <a:pt x="441959" y="234696"/>
                  </a:lnTo>
                  <a:lnTo>
                    <a:pt x="400812" y="233172"/>
                  </a:lnTo>
                  <a:lnTo>
                    <a:pt x="361188" y="228600"/>
                  </a:lnTo>
                  <a:lnTo>
                    <a:pt x="321564" y="217932"/>
                  </a:lnTo>
                  <a:close/>
                </a:path>
                <a:path w="2893059" h="1480185">
                  <a:moveTo>
                    <a:pt x="883920" y="108203"/>
                  </a:moveTo>
                  <a:lnTo>
                    <a:pt x="842772" y="131063"/>
                  </a:lnTo>
                  <a:lnTo>
                    <a:pt x="906779" y="131063"/>
                  </a:lnTo>
                  <a:lnTo>
                    <a:pt x="883920" y="108203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911340" y="3662171"/>
              <a:ext cx="2932430" cy="0"/>
            </a:xfrm>
            <a:custGeom>
              <a:avLst/>
              <a:gdLst/>
              <a:ahLst/>
              <a:cxnLst/>
              <a:rect l="l" t="t" r="r" b="b"/>
              <a:pathLst>
                <a:path w="2932429" h="0">
                  <a:moveTo>
                    <a:pt x="0" y="0"/>
                  </a:moveTo>
                  <a:lnTo>
                    <a:pt x="2932176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930390" y="2391917"/>
              <a:ext cx="2893060" cy="2513330"/>
            </a:xfrm>
            <a:custGeom>
              <a:avLst/>
              <a:gdLst/>
              <a:ahLst/>
              <a:cxnLst/>
              <a:rect l="l" t="t" r="r" b="b"/>
              <a:pathLst>
                <a:path w="2893059" h="2513329">
                  <a:moveTo>
                    <a:pt x="0" y="1271016"/>
                  </a:moveTo>
                  <a:lnTo>
                    <a:pt x="41148" y="1359408"/>
                  </a:lnTo>
                  <a:lnTo>
                    <a:pt x="80771" y="1284732"/>
                  </a:lnTo>
                  <a:lnTo>
                    <a:pt x="120395" y="1348740"/>
                  </a:lnTo>
                  <a:lnTo>
                    <a:pt x="161543" y="1417320"/>
                  </a:lnTo>
                  <a:lnTo>
                    <a:pt x="201167" y="1304544"/>
                  </a:lnTo>
                  <a:lnTo>
                    <a:pt x="240791" y="1299972"/>
                  </a:lnTo>
                  <a:lnTo>
                    <a:pt x="281939" y="1164336"/>
                  </a:lnTo>
                  <a:lnTo>
                    <a:pt x="321563" y="1199388"/>
                  </a:lnTo>
                  <a:lnTo>
                    <a:pt x="362711" y="1168908"/>
                  </a:lnTo>
                  <a:lnTo>
                    <a:pt x="402335" y="1231392"/>
                  </a:lnTo>
                  <a:lnTo>
                    <a:pt x="441959" y="1091184"/>
                  </a:lnTo>
                  <a:lnTo>
                    <a:pt x="483107" y="1091184"/>
                  </a:lnTo>
                  <a:lnTo>
                    <a:pt x="522731" y="989076"/>
                  </a:lnTo>
                  <a:lnTo>
                    <a:pt x="562355" y="978408"/>
                  </a:lnTo>
                  <a:lnTo>
                    <a:pt x="603503" y="928116"/>
                  </a:lnTo>
                  <a:lnTo>
                    <a:pt x="643127" y="874776"/>
                  </a:lnTo>
                  <a:lnTo>
                    <a:pt x="682751" y="992124"/>
                  </a:lnTo>
                  <a:lnTo>
                    <a:pt x="723900" y="986028"/>
                  </a:lnTo>
                  <a:lnTo>
                    <a:pt x="763524" y="961644"/>
                  </a:lnTo>
                  <a:lnTo>
                    <a:pt x="804671" y="867156"/>
                  </a:lnTo>
                  <a:lnTo>
                    <a:pt x="844295" y="763524"/>
                  </a:lnTo>
                  <a:lnTo>
                    <a:pt x="883919" y="626364"/>
                  </a:lnTo>
                  <a:lnTo>
                    <a:pt x="925067" y="545592"/>
                  </a:lnTo>
                  <a:lnTo>
                    <a:pt x="964691" y="483108"/>
                  </a:lnTo>
                  <a:lnTo>
                    <a:pt x="1004315" y="416052"/>
                  </a:lnTo>
                  <a:lnTo>
                    <a:pt x="1045463" y="504444"/>
                  </a:lnTo>
                  <a:lnTo>
                    <a:pt x="1085087" y="455676"/>
                  </a:lnTo>
                  <a:lnTo>
                    <a:pt x="1124711" y="257556"/>
                  </a:lnTo>
                  <a:lnTo>
                    <a:pt x="1165859" y="92964"/>
                  </a:lnTo>
                  <a:lnTo>
                    <a:pt x="1205483" y="173736"/>
                  </a:lnTo>
                  <a:lnTo>
                    <a:pt x="1245107" y="321564"/>
                  </a:lnTo>
                  <a:lnTo>
                    <a:pt x="1286255" y="252984"/>
                  </a:lnTo>
                  <a:lnTo>
                    <a:pt x="1325879" y="77724"/>
                  </a:lnTo>
                  <a:lnTo>
                    <a:pt x="1367027" y="0"/>
                  </a:lnTo>
                  <a:lnTo>
                    <a:pt x="1406652" y="205740"/>
                  </a:lnTo>
                  <a:lnTo>
                    <a:pt x="1446276" y="239268"/>
                  </a:lnTo>
                  <a:lnTo>
                    <a:pt x="1487424" y="521208"/>
                  </a:lnTo>
                  <a:lnTo>
                    <a:pt x="1527048" y="664464"/>
                  </a:lnTo>
                  <a:lnTo>
                    <a:pt x="1566671" y="682752"/>
                  </a:lnTo>
                  <a:lnTo>
                    <a:pt x="1607819" y="475488"/>
                  </a:lnTo>
                  <a:lnTo>
                    <a:pt x="1647443" y="417576"/>
                  </a:lnTo>
                  <a:lnTo>
                    <a:pt x="1687067" y="798576"/>
                  </a:lnTo>
                  <a:lnTo>
                    <a:pt x="1728215" y="833628"/>
                  </a:lnTo>
                  <a:lnTo>
                    <a:pt x="1767839" y="774192"/>
                  </a:lnTo>
                  <a:lnTo>
                    <a:pt x="1808987" y="1144524"/>
                  </a:lnTo>
                  <a:lnTo>
                    <a:pt x="1848611" y="1780032"/>
                  </a:lnTo>
                  <a:lnTo>
                    <a:pt x="1888235" y="2007108"/>
                  </a:lnTo>
                  <a:lnTo>
                    <a:pt x="1929383" y="1975104"/>
                  </a:lnTo>
                  <a:lnTo>
                    <a:pt x="1969007" y="2225040"/>
                  </a:lnTo>
                  <a:lnTo>
                    <a:pt x="2008631" y="2513076"/>
                  </a:lnTo>
                  <a:lnTo>
                    <a:pt x="2049779" y="2301240"/>
                  </a:lnTo>
                  <a:lnTo>
                    <a:pt x="2089403" y="2049780"/>
                  </a:lnTo>
                  <a:lnTo>
                    <a:pt x="2129028" y="1888236"/>
                  </a:lnTo>
                  <a:lnTo>
                    <a:pt x="2170176" y="1882140"/>
                  </a:lnTo>
                  <a:lnTo>
                    <a:pt x="2209800" y="1652016"/>
                  </a:lnTo>
                  <a:lnTo>
                    <a:pt x="2249424" y="1533144"/>
                  </a:lnTo>
                  <a:lnTo>
                    <a:pt x="2290571" y="1406652"/>
                  </a:lnTo>
                  <a:lnTo>
                    <a:pt x="2330195" y="1472184"/>
                  </a:lnTo>
                  <a:lnTo>
                    <a:pt x="2371343" y="1263396"/>
                  </a:lnTo>
                  <a:lnTo>
                    <a:pt x="2410967" y="1193292"/>
                  </a:lnTo>
                  <a:lnTo>
                    <a:pt x="2450591" y="1327404"/>
                  </a:lnTo>
                  <a:lnTo>
                    <a:pt x="2491739" y="1216152"/>
                  </a:lnTo>
                  <a:lnTo>
                    <a:pt x="2531363" y="992124"/>
                  </a:lnTo>
                  <a:lnTo>
                    <a:pt x="2570987" y="929640"/>
                  </a:lnTo>
                  <a:lnTo>
                    <a:pt x="2612135" y="1249680"/>
                  </a:lnTo>
                  <a:lnTo>
                    <a:pt x="2651759" y="1441704"/>
                  </a:lnTo>
                  <a:lnTo>
                    <a:pt x="2691383" y="1197864"/>
                  </a:lnTo>
                  <a:lnTo>
                    <a:pt x="2732531" y="1365504"/>
                  </a:lnTo>
                  <a:lnTo>
                    <a:pt x="2772155" y="1046988"/>
                  </a:lnTo>
                  <a:lnTo>
                    <a:pt x="2813304" y="899160"/>
                  </a:lnTo>
                  <a:lnTo>
                    <a:pt x="2852928" y="899160"/>
                  </a:lnTo>
                  <a:lnTo>
                    <a:pt x="2892552" y="629412"/>
                  </a:lnTo>
                </a:path>
              </a:pathLst>
            </a:custGeom>
            <a:ln w="3810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628126" y="4004310"/>
              <a:ext cx="673735" cy="622300"/>
            </a:xfrm>
            <a:custGeom>
              <a:avLst/>
              <a:gdLst/>
              <a:ahLst/>
              <a:cxnLst/>
              <a:rect l="l" t="t" r="r" b="b"/>
              <a:pathLst>
                <a:path w="673734" h="622300">
                  <a:moveTo>
                    <a:pt x="0" y="310895"/>
                  </a:moveTo>
                  <a:lnTo>
                    <a:pt x="3650" y="264953"/>
                  </a:lnTo>
                  <a:lnTo>
                    <a:pt x="14256" y="221104"/>
                  </a:lnTo>
                  <a:lnTo>
                    <a:pt x="31296" y="179829"/>
                  </a:lnTo>
                  <a:lnTo>
                    <a:pt x="54250" y="141609"/>
                  </a:lnTo>
                  <a:lnTo>
                    <a:pt x="82597" y="106925"/>
                  </a:lnTo>
                  <a:lnTo>
                    <a:pt x="115818" y="76257"/>
                  </a:lnTo>
                  <a:lnTo>
                    <a:pt x="153391" y="50087"/>
                  </a:lnTo>
                  <a:lnTo>
                    <a:pt x="194797" y="28895"/>
                  </a:lnTo>
                  <a:lnTo>
                    <a:pt x="239514" y="13162"/>
                  </a:lnTo>
                  <a:lnTo>
                    <a:pt x="287023" y="3370"/>
                  </a:lnTo>
                  <a:lnTo>
                    <a:pt x="336803" y="0"/>
                  </a:lnTo>
                  <a:lnTo>
                    <a:pt x="386584" y="3370"/>
                  </a:lnTo>
                  <a:lnTo>
                    <a:pt x="434093" y="13162"/>
                  </a:lnTo>
                  <a:lnTo>
                    <a:pt x="478810" y="28895"/>
                  </a:lnTo>
                  <a:lnTo>
                    <a:pt x="520216" y="50087"/>
                  </a:lnTo>
                  <a:lnTo>
                    <a:pt x="557789" y="76257"/>
                  </a:lnTo>
                  <a:lnTo>
                    <a:pt x="591010" y="106925"/>
                  </a:lnTo>
                  <a:lnTo>
                    <a:pt x="619357" y="141609"/>
                  </a:lnTo>
                  <a:lnTo>
                    <a:pt x="642311" y="179829"/>
                  </a:lnTo>
                  <a:lnTo>
                    <a:pt x="659351" y="221104"/>
                  </a:lnTo>
                  <a:lnTo>
                    <a:pt x="669957" y="264953"/>
                  </a:lnTo>
                  <a:lnTo>
                    <a:pt x="673607" y="310895"/>
                  </a:lnTo>
                  <a:lnTo>
                    <a:pt x="669957" y="356838"/>
                  </a:lnTo>
                  <a:lnTo>
                    <a:pt x="659351" y="400687"/>
                  </a:lnTo>
                  <a:lnTo>
                    <a:pt x="642311" y="441962"/>
                  </a:lnTo>
                  <a:lnTo>
                    <a:pt x="619357" y="480182"/>
                  </a:lnTo>
                  <a:lnTo>
                    <a:pt x="591010" y="514866"/>
                  </a:lnTo>
                  <a:lnTo>
                    <a:pt x="557789" y="545534"/>
                  </a:lnTo>
                  <a:lnTo>
                    <a:pt x="520216" y="571704"/>
                  </a:lnTo>
                  <a:lnTo>
                    <a:pt x="478810" y="592896"/>
                  </a:lnTo>
                  <a:lnTo>
                    <a:pt x="434093" y="608629"/>
                  </a:lnTo>
                  <a:lnTo>
                    <a:pt x="386584" y="618421"/>
                  </a:lnTo>
                  <a:lnTo>
                    <a:pt x="336803" y="621791"/>
                  </a:lnTo>
                  <a:lnTo>
                    <a:pt x="287023" y="618421"/>
                  </a:lnTo>
                  <a:lnTo>
                    <a:pt x="239514" y="608629"/>
                  </a:lnTo>
                  <a:lnTo>
                    <a:pt x="194797" y="592896"/>
                  </a:lnTo>
                  <a:lnTo>
                    <a:pt x="153391" y="571704"/>
                  </a:lnTo>
                  <a:lnTo>
                    <a:pt x="115818" y="545534"/>
                  </a:lnTo>
                  <a:lnTo>
                    <a:pt x="82597" y="514866"/>
                  </a:lnTo>
                  <a:lnTo>
                    <a:pt x="54250" y="480182"/>
                  </a:lnTo>
                  <a:lnTo>
                    <a:pt x="31296" y="441962"/>
                  </a:lnTo>
                  <a:lnTo>
                    <a:pt x="14256" y="400687"/>
                  </a:lnTo>
                  <a:lnTo>
                    <a:pt x="3650" y="356838"/>
                  </a:lnTo>
                  <a:lnTo>
                    <a:pt x="0" y="310895"/>
                  </a:lnTo>
                  <a:close/>
                </a:path>
              </a:pathLst>
            </a:custGeom>
            <a:ln w="444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/>
          <p:nvPr/>
        </p:nvSpPr>
        <p:spPr>
          <a:xfrm>
            <a:off x="6911340" y="2197607"/>
            <a:ext cx="2932430" cy="0"/>
          </a:xfrm>
          <a:custGeom>
            <a:avLst/>
            <a:gdLst/>
            <a:ahLst/>
            <a:cxnLst/>
            <a:rect l="l" t="t" r="r" b="b"/>
            <a:pathLst>
              <a:path w="2932429" h="0">
                <a:moveTo>
                  <a:pt x="0" y="0"/>
                </a:moveTo>
                <a:lnTo>
                  <a:pt x="293217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444500" y="1262253"/>
            <a:ext cx="7038340" cy="10077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performance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vs.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equity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fund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net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new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flows</a:t>
            </a:r>
            <a:endParaRPr sz="18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  <a:spcBef>
                <a:spcPts val="1305"/>
              </a:spcBef>
              <a:tabLst>
                <a:tab pos="6107430" algn="l"/>
              </a:tabLst>
            </a:pPr>
            <a:r>
              <a:rPr dirty="0" sz="1500" spc="-10">
                <a:latin typeface="Arial"/>
                <a:cs typeface="Arial"/>
              </a:rPr>
              <a:t>1996-</a:t>
            </a:r>
            <a:r>
              <a:rPr dirty="0" sz="1500" spc="-20">
                <a:latin typeface="Arial"/>
                <a:cs typeface="Arial"/>
              </a:rPr>
              <a:t>2002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-10">
                <a:latin typeface="Arial"/>
                <a:cs typeface="Arial"/>
              </a:rPr>
              <a:t>2004-</a:t>
            </a:r>
            <a:r>
              <a:rPr dirty="0" sz="1500" spc="-20">
                <a:latin typeface="Arial"/>
                <a:cs typeface="Arial"/>
              </a:rPr>
              <a:t>2010</a:t>
            </a:r>
            <a:endParaRPr sz="15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1385"/>
              </a:spcBef>
              <a:tabLst>
                <a:tab pos="4199890" algn="l"/>
                <a:tab pos="6114415" algn="l"/>
              </a:tabLst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$375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375%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$400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930130" y="5037835"/>
            <a:ext cx="292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508242" y="5037835"/>
            <a:ext cx="345567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$400</a:t>
            </a:r>
            <a:endParaRPr sz="900">
              <a:latin typeface="Arial"/>
              <a:cs typeface="Arial"/>
            </a:endParaRPr>
          </a:p>
          <a:p>
            <a:pPr marL="295910">
              <a:lnSpc>
                <a:spcPts val="1075"/>
              </a:lnSpc>
              <a:tabLst>
                <a:tab pos="777875" algn="l"/>
                <a:tab pos="1259840" algn="l"/>
                <a:tab pos="1742439" algn="l"/>
                <a:tab pos="2224405" algn="l"/>
                <a:tab pos="2707005" algn="l"/>
                <a:tab pos="3188335" algn="l"/>
              </a:tabLst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2004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2006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2007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2008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endParaRPr sz="9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965"/>
              </a:spcBef>
            </a:pPr>
            <a:r>
              <a:rPr dirty="0" sz="1400" b="1">
                <a:latin typeface="Arial Narrow"/>
                <a:cs typeface="Arial Narrow"/>
              </a:rPr>
              <a:t>S&amp;P</a:t>
            </a:r>
            <a:r>
              <a:rPr dirty="0" sz="1400" spc="-4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500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spc="-10" b="1">
                <a:latin typeface="Arial Narrow"/>
                <a:cs typeface="Arial Narrow"/>
              </a:rPr>
              <a:t>Index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930130" y="4305045"/>
            <a:ext cx="292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930130" y="3572382"/>
            <a:ext cx="191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930130" y="2839973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930130" y="2107184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508242" y="4305045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673342" y="3572382"/>
            <a:ext cx="153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546342" y="2839973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$200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235556" y="2461386"/>
            <a:ext cx="167005" cy="240093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S&amp;P</a:t>
            </a:r>
            <a:r>
              <a:rPr dirty="0" sz="1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500</a:t>
            </a: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Index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Cumulative</a:t>
            </a:r>
            <a:r>
              <a:rPr dirty="0" sz="1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Total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Return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328454" y="2464478"/>
            <a:ext cx="167005" cy="2400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Equity</a:t>
            </a:r>
            <a:r>
              <a:rPr dirty="0" sz="1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Fund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Net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1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Flows</a:t>
            </a:r>
            <a:r>
              <a:rPr dirty="0" sz="1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(in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billions)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3082289" y="2207514"/>
            <a:ext cx="672465" cy="622300"/>
          </a:xfrm>
          <a:custGeom>
            <a:avLst/>
            <a:gdLst/>
            <a:ahLst/>
            <a:cxnLst/>
            <a:rect l="l" t="t" r="r" b="b"/>
            <a:pathLst>
              <a:path w="672464" h="622300">
                <a:moveTo>
                  <a:pt x="0" y="310896"/>
                </a:moveTo>
                <a:lnTo>
                  <a:pt x="3644" y="264953"/>
                </a:lnTo>
                <a:lnTo>
                  <a:pt x="14231" y="221104"/>
                </a:lnTo>
                <a:lnTo>
                  <a:pt x="31239" y="179829"/>
                </a:lnTo>
                <a:lnTo>
                  <a:pt x="54149" y="141609"/>
                </a:lnTo>
                <a:lnTo>
                  <a:pt x="82440" y="106925"/>
                </a:lnTo>
                <a:lnTo>
                  <a:pt x="115591" y="76257"/>
                </a:lnTo>
                <a:lnTo>
                  <a:pt x="153082" y="50087"/>
                </a:lnTo>
                <a:lnTo>
                  <a:pt x="194394" y="28895"/>
                </a:lnTo>
                <a:lnTo>
                  <a:pt x="239004" y="13162"/>
                </a:lnTo>
                <a:lnTo>
                  <a:pt x="286394" y="3370"/>
                </a:lnTo>
                <a:lnTo>
                  <a:pt x="336042" y="0"/>
                </a:lnTo>
                <a:lnTo>
                  <a:pt x="385689" y="3370"/>
                </a:lnTo>
                <a:lnTo>
                  <a:pt x="433079" y="13162"/>
                </a:lnTo>
                <a:lnTo>
                  <a:pt x="477689" y="28895"/>
                </a:lnTo>
                <a:lnTo>
                  <a:pt x="519001" y="50087"/>
                </a:lnTo>
                <a:lnTo>
                  <a:pt x="556492" y="76257"/>
                </a:lnTo>
                <a:lnTo>
                  <a:pt x="589643" y="106925"/>
                </a:lnTo>
                <a:lnTo>
                  <a:pt x="617934" y="141609"/>
                </a:lnTo>
                <a:lnTo>
                  <a:pt x="640844" y="179829"/>
                </a:lnTo>
                <a:lnTo>
                  <a:pt x="657852" y="221104"/>
                </a:lnTo>
                <a:lnTo>
                  <a:pt x="668439" y="264953"/>
                </a:lnTo>
                <a:lnTo>
                  <a:pt x="672084" y="310896"/>
                </a:lnTo>
                <a:lnTo>
                  <a:pt x="668439" y="356838"/>
                </a:lnTo>
                <a:lnTo>
                  <a:pt x="657852" y="400687"/>
                </a:lnTo>
                <a:lnTo>
                  <a:pt x="640844" y="441962"/>
                </a:lnTo>
                <a:lnTo>
                  <a:pt x="617934" y="480182"/>
                </a:lnTo>
                <a:lnTo>
                  <a:pt x="589643" y="514866"/>
                </a:lnTo>
                <a:lnTo>
                  <a:pt x="556492" y="545534"/>
                </a:lnTo>
                <a:lnTo>
                  <a:pt x="519001" y="571704"/>
                </a:lnTo>
                <a:lnTo>
                  <a:pt x="477689" y="592896"/>
                </a:lnTo>
                <a:lnTo>
                  <a:pt x="433079" y="608629"/>
                </a:lnTo>
                <a:lnTo>
                  <a:pt x="385689" y="618421"/>
                </a:lnTo>
                <a:lnTo>
                  <a:pt x="336042" y="621791"/>
                </a:lnTo>
                <a:lnTo>
                  <a:pt x="286394" y="618421"/>
                </a:lnTo>
                <a:lnTo>
                  <a:pt x="239004" y="608629"/>
                </a:lnTo>
                <a:lnTo>
                  <a:pt x="194394" y="592896"/>
                </a:lnTo>
                <a:lnTo>
                  <a:pt x="153082" y="571704"/>
                </a:lnTo>
                <a:lnTo>
                  <a:pt x="115591" y="545534"/>
                </a:lnTo>
                <a:lnTo>
                  <a:pt x="82440" y="514866"/>
                </a:lnTo>
                <a:lnTo>
                  <a:pt x="54149" y="480182"/>
                </a:lnTo>
                <a:lnTo>
                  <a:pt x="31239" y="441962"/>
                </a:lnTo>
                <a:lnTo>
                  <a:pt x="14231" y="400687"/>
                </a:lnTo>
                <a:lnTo>
                  <a:pt x="3644" y="356838"/>
                </a:lnTo>
                <a:lnTo>
                  <a:pt x="0" y="310896"/>
                </a:lnTo>
                <a:close/>
              </a:path>
            </a:pathLst>
          </a:custGeom>
          <a:ln w="44449">
            <a:solidFill>
              <a:srgbClr val="672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1546860" y="2359151"/>
            <a:ext cx="1347470" cy="27432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BUYING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2894076" y="2359151"/>
            <a:ext cx="149860" cy="274320"/>
          </a:xfrm>
          <a:custGeom>
            <a:avLst/>
            <a:gdLst/>
            <a:ahLst/>
            <a:cxnLst/>
            <a:rect l="l" t="t" r="r" b="b"/>
            <a:pathLst>
              <a:path w="149860" h="274319">
                <a:moveTo>
                  <a:pt x="0" y="0"/>
                </a:moveTo>
                <a:lnTo>
                  <a:pt x="0" y="274320"/>
                </a:lnTo>
                <a:lnTo>
                  <a:pt x="149351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7022592" y="4177284"/>
            <a:ext cx="1408430" cy="21336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19050" rIns="0" bIns="0" rtlCol="0" vert="horz">
            <a:spAutoFit/>
          </a:bodyPr>
          <a:lstStyle/>
          <a:p>
            <a:pPr marL="44450">
              <a:lnSpc>
                <a:spcPts val="1530"/>
              </a:lnSpc>
              <a:spcBef>
                <a:spcPts val="150"/>
              </a:spcBef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SELLING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LOW</a:t>
            </a:r>
            <a:endParaRPr sz="15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8429243" y="4177284"/>
            <a:ext cx="157480" cy="274320"/>
          </a:xfrm>
          <a:custGeom>
            <a:avLst/>
            <a:gdLst/>
            <a:ahLst/>
            <a:cxnLst/>
            <a:rect l="l" t="t" r="r" b="b"/>
            <a:pathLst>
              <a:path w="157479" h="274320">
                <a:moveTo>
                  <a:pt x="0" y="0"/>
                </a:moveTo>
                <a:lnTo>
                  <a:pt x="0" y="274320"/>
                </a:lnTo>
                <a:lnTo>
                  <a:pt x="156972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441451" y="6383756"/>
            <a:ext cx="128841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 sales </a:t>
            </a:r>
            <a:r>
              <a:rPr dirty="0" sz="1000" spc="-10">
                <a:latin typeface="Arial Narrow"/>
                <a:cs typeface="Arial Narrow"/>
              </a:rPr>
              <a:t>charges.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1583161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10667"/>
            <a:ext cx="5237987" cy="61645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1090" y="1006602"/>
            <a:ext cx="34048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Loss</a:t>
            </a:r>
            <a:r>
              <a:rPr dirty="0" sz="4000" spc="-155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aversion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1090" y="1840229"/>
            <a:ext cx="5312410" cy="11537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pain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associate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loss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much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intense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reward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felt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gain.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094" y="707516"/>
            <a:ext cx="58597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We</a:t>
            </a:r>
            <a:r>
              <a:rPr dirty="0" sz="3200" spc="-30"/>
              <a:t> </a:t>
            </a:r>
            <a:r>
              <a:rPr dirty="0" sz="3200"/>
              <a:t>learn</a:t>
            </a:r>
            <a:r>
              <a:rPr dirty="0" sz="3200" spc="-30"/>
              <a:t> </a:t>
            </a:r>
            <a:r>
              <a:rPr dirty="0" sz="3200"/>
              <a:t>the</a:t>
            </a:r>
            <a:r>
              <a:rPr dirty="0" sz="3200" spc="-60"/>
              <a:t> </a:t>
            </a:r>
            <a:r>
              <a:rPr dirty="0" sz="3200"/>
              <a:t>pain</a:t>
            </a:r>
            <a:r>
              <a:rPr dirty="0" sz="3200" spc="-45"/>
              <a:t> </a:t>
            </a:r>
            <a:r>
              <a:rPr dirty="0" sz="3200"/>
              <a:t>of</a:t>
            </a:r>
            <a:r>
              <a:rPr dirty="0" sz="3200" spc="-45"/>
              <a:t> </a:t>
            </a:r>
            <a:r>
              <a:rPr dirty="0" sz="3200"/>
              <a:t>loss</a:t>
            </a:r>
            <a:r>
              <a:rPr dirty="0" sz="3200" spc="-30"/>
              <a:t> </a:t>
            </a:r>
            <a:r>
              <a:rPr dirty="0" sz="3200" spc="-10"/>
              <a:t>early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2539866" y="1287990"/>
            <a:ext cx="7109459" cy="4220845"/>
            <a:chOff x="2539866" y="1287990"/>
            <a:chExt cx="7109459" cy="42208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9866" y="1287990"/>
              <a:ext cx="7109219" cy="422076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399" y="1583436"/>
              <a:ext cx="6553200" cy="35560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53059" y="6399124"/>
            <a:ext cx="2011680" cy="15684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00">
                <a:latin typeface="Arial Narrow"/>
                <a:cs typeface="Arial Narrow"/>
              </a:rPr>
              <a:t>Used</a:t>
            </a:r>
            <a:r>
              <a:rPr dirty="0" sz="900" spc="-25">
                <a:latin typeface="Arial Narrow"/>
                <a:cs typeface="Arial Narrow"/>
              </a:rPr>
              <a:t> </a:t>
            </a:r>
            <a:r>
              <a:rPr dirty="0" sz="900">
                <a:latin typeface="Arial Narrow"/>
                <a:cs typeface="Arial Narrow"/>
              </a:rPr>
              <a:t>with</a:t>
            </a:r>
            <a:r>
              <a:rPr dirty="0" sz="900" spc="-35">
                <a:latin typeface="Arial Narrow"/>
                <a:cs typeface="Arial Narrow"/>
              </a:rPr>
              <a:t> </a:t>
            </a:r>
            <a:r>
              <a:rPr dirty="0" sz="900">
                <a:latin typeface="Arial Narrow"/>
                <a:cs typeface="Arial Narrow"/>
              </a:rPr>
              <a:t>permission.</a:t>
            </a:r>
            <a:r>
              <a:rPr dirty="0" sz="900" spc="-10">
                <a:latin typeface="Arial Narrow"/>
                <a:cs typeface="Arial Narrow"/>
              </a:rPr>
              <a:t> </a:t>
            </a:r>
            <a:r>
              <a:rPr dirty="0" sz="900">
                <a:latin typeface="Arial Narrow"/>
                <a:cs typeface="Arial Narrow"/>
              </a:rPr>
              <a:t>Courtesy</a:t>
            </a:r>
            <a:r>
              <a:rPr dirty="0" sz="900" spc="-15">
                <a:latin typeface="Arial Narrow"/>
                <a:cs typeface="Arial Narrow"/>
              </a:rPr>
              <a:t> </a:t>
            </a:r>
            <a:r>
              <a:rPr dirty="0" sz="900">
                <a:latin typeface="Arial Narrow"/>
                <a:cs typeface="Arial Narrow"/>
              </a:rPr>
              <a:t>of</a:t>
            </a:r>
            <a:r>
              <a:rPr dirty="0" sz="900" spc="-30">
                <a:latin typeface="Arial Narrow"/>
                <a:cs typeface="Arial Narrow"/>
              </a:rPr>
              <a:t> </a:t>
            </a:r>
            <a:r>
              <a:rPr dirty="0" sz="900" spc="-10">
                <a:latin typeface="Arial Narrow"/>
                <a:cs typeface="Arial Narrow"/>
              </a:rPr>
              <a:t>VideoSpring.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672443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60731"/>
            <a:ext cx="5266690" cy="760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Fear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drives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investors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into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cash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Loss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aversion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453" y="2346147"/>
            <a:ext cx="16732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009F95"/>
                </a:solidFill>
              </a:rPr>
              <a:t>$943B</a:t>
            </a:r>
            <a:endParaRPr sz="4400"/>
          </a:p>
        </p:txBody>
      </p:sp>
      <p:sp>
        <p:nvSpPr>
          <p:cNvPr id="4" name="object 4" descr=""/>
          <p:cNvSpPr txBox="1"/>
          <p:nvPr/>
        </p:nvSpPr>
        <p:spPr>
          <a:xfrm>
            <a:off x="3374263" y="2618613"/>
            <a:ext cx="167322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solidFill>
                  <a:srgbClr val="009F95"/>
                </a:solidFill>
                <a:latin typeface="Arial"/>
                <a:cs typeface="Arial"/>
              </a:rPr>
              <a:t>$491B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713476" y="2286000"/>
            <a:ext cx="0" cy="2559685"/>
          </a:xfrm>
          <a:custGeom>
            <a:avLst/>
            <a:gdLst/>
            <a:ahLst/>
            <a:cxnLst/>
            <a:rect l="l" t="t" r="r" b="b"/>
            <a:pathLst>
              <a:path w="0" h="2559685">
                <a:moveTo>
                  <a:pt x="0" y="255968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44500" y="6343599"/>
            <a:ext cx="20167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Federal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Reserve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Bank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Louis.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9020" y="3503188"/>
            <a:ext cx="1448458" cy="96208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634" y="3121839"/>
            <a:ext cx="1900240" cy="137584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487536" y="3922014"/>
            <a:ext cx="2399665" cy="498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Global</a:t>
            </a:r>
            <a:r>
              <a:rPr dirty="0" sz="16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Financial</a:t>
            </a:r>
            <a:r>
              <a:rPr dirty="0" sz="16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Crisis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October</a:t>
            </a:r>
            <a:r>
              <a:rPr dirty="0" sz="15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2007</a:t>
            </a:r>
            <a:r>
              <a:rPr dirty="0" sz="15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March</a:t>
            </a:r>
            <a:r>
              <a:rPr dirty="0" sz="15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33333"/>
                </a:solidFill>
                <a:latin typeface="Arial"/>
                <a:cs typeface="Arial"/>
              </a:rPr>
              <a:t>2009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0583" y="2883479"/>
            <a:ext cx="968120" cy="97676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75563" y="4014597"/>
            <a:ext cx="239966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Dot-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Com</a:t>
            </a:r>
            <a:r>
              <a:rPr dirty="0" sz="1600" spc="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Bust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March</a:t>
            </a:r>
            <a:r>
              <a:rPr dirty="0" sz="15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2000</a:t>
            </a:r>
            <a:r>
              <a:rPr dirty="0" sz="15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5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333333"/>
                </a:solidFill>
                <a:latin typeface="Arial"/>
                <a:cs typeface="Arial"/>
              </a:rPr>
              <a:t>October</a:t>
            </a:r>
            <a:r>
              <a:rPr dirty="0" sz="15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33333"/>
                </a:solidFill>
                <a:latin typeface="Arial"/>
                <a:cs typeface="Arial"/>
              </a:rPr>
              <a:t>2002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473" y="2899029"/>
            <a:ext cx="1006840" cy="100812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1583161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Perceived</a:t>
            </a:r>
            <a:r>
              <a:rPr dirty="0" spc="-75"/>
              <a:t> </a:t>
            </a:r>
            <a:r>
              <a:rPr dirty="0"/>
              <a:t>safety</a:t>
            </a:r>
            <a:r>
              <a:rPr dirty="0" spc="-65"/>
              <a:t> </a:t>
            </a:r>
            <a:r>
              <a:rPr dirty="0"/>
              <a:t>may</a:t>
            </a:r>
            <a:r>
              <a:rPr dirty="0" spc="-60"/>
              <a:t> </a:t>
            </a:r>
            <a:r>
              <a:rPr dirty="0"/>
              <a:t>come</a:t>
            </a:r>
            <a:r>
              <a:rPr dirty="0" spc="-65"/>
              <a:t> </a:t>
            </a:r>
            <a:r>
              <a:rPr dirty="0"/>
              <a:t>at</a:t>
            </a:r>
            <a:r>
              <a:rPr dirty="0" spc="-65"/>
              <a:t> </a:t>
            </a:r>
            <a:r>
              <a:rPr dirty="0"/>
              <a:t>a</a:t>
            </a:r>
            <a:r>
              <a:rPr dirty="0" spc="-75"/>
              <a:t> </a:t>
            </a:r>
            <a:r>
              <a:rPr dirty="0" spc="-20"/>
              <a:t>cost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Loss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aversion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696325" y="3714750"/>
            <a:ext cx="1327785" cy="445134"/>
          </a:xfrm>
          <a:custGeom>
            <a:avLst/>
            <a:gdLst/>
            <a:ahLst/>
            <a:cxnLst/>
            <a:rect l="l" t="t" r="r" b="b"/>
            <a:pathLst>
              <a:path w="1327784" h="445135">
                <a:moveTo>
                  <a:pt x="1327784" y="0"/>
                </a:moveTo>
                <a:lnTo>
                  <a:pt x="363093" y="0"/>
                </a:lnTo>
                <a:lnTo>
                  <a:pt x="363093" y="74168"/>
                </a:lnTo>
                <a:lnTo>
                  <a:pt x="0" y="97789"/>
                </a:lnTo>
                <a:lnTo>
                  <a:pt x="363093" y="185419"/>
                </a:lnTo>
                <a:lnTo>
                  <a:pt x="363093" y="445007"/>
                </a:lnTo>
                <a:lnTo>
                  <a:pt x="1327784" y="445007"/>
                </a:lnTo>
                <a:lnTo>
                  <a:pt x="1327784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127997" y="3764026"/>
            <a:ext cx="8324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2.73%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701151" y="2829305"/>
            <a:ext cx="1323340" cy="445134"/>
          </a:xfrm>
          <a:custGeom>
            <a:avLst/>
            <a:gdLst/>
            <a:ahLst/>
            <a:cxnLst/>
            <a:rect l="l" t="t" r="r" b="b"/>
            <a:pathLst>
              <a:path w="1323340" h="445135">
                <a:moveTo>
                  <a:pt x="1322958" y="0"/>
                </a:moveTo>
                <a:lnTo>
                  <a:pt x="358267" y="0"/>
                </a:lnTo>
                <a:lnTo>
                  <a:pt x="358267" y="259588"/>
                </a:lnTo>
                <a:lnTo>
                  <a:pt x="0" y="333375"/>
                </a:lnTo>
                <a:lnTo>
                  <a:pt x="358267" y="370840"/>
                </a:lnTo>
                <a:lnTo>
                  <a:pt x="358267" y="445008"/>
                </a:lnTo>
                <a:lnTo>
                  <a:pt x="1322958" y="445008"/>
                </a:lnTo>
                <a:lnTo>
                  <a:pt x="1322958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170669" y="2879598"/>
            <a:ext cx="7473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0.48%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5951016"/>
            <a:ext cx="11266805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chart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is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illustrative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purposes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only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does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not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reflect the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performance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any Franklin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Templeton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fund.</a:t>
            </a:r>
            <a:r>
              <a:rPr dirty="0" sz="1200" spc="50" i="1">
                <a:latin typeface="Arial"/>
                <a:cs typeface="Arial"/>
              </a:rPr>
              <a:t> </a:t>
            </a:r>
            <a:r>
              <a:rPr dirty="0" sz="1200" spc="-60" i="1">
                <a:latin typeface="Arial"/>
                <a:cs typeface="Arial"/>
              </a:rPr>
              <a:t>It’s</a:t>
            </a:r>
            <a:r>
              <a:rPr dirty="0" sz="1200" spc="-80" i="1">
                <a:latin typeface="Arial"/>
                <a:cs typeface="Arial"/>
              </a:rPr>
              <a:t> </a:t>
            </a:r>
            <a:r>
              <a:rPr dirty="0" sz="1200" spc="-55" i="1">
                <a:latin typeface="Arial"/>
                <a:cs typeface="Arial"/>
              </a:rPr>
              <a:t>important</a:t>
            </a:r>
            <a:r>
              <a:rPr dirty="0" sz="1200" spc="-125" i="1">
                <a:latin typeface="Arial"/>
                <a:cs typeface="Arial"/>
              </a:rPr>
              <a:t> </a:t>
            </a:r>
            <a:r>
              <a:rPr dirty="0" sz="1200" spc="-35" i="1">
                <a:latin typeface="Arial"/>
                <a:cs typeface="Arial"/>
              </a:rPr>
              <a:t>to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45" i="1">
                <a:latin typeface="Arial"/>
                <a:cs typeface="Arial"/>
              </a:rPr>
              <a:t>note</a:t>
            </a:r>
            <a:r>
              <a:rPr dirty="0" sz="1200" spc="-120" i="1">
                <a:latin typeface="Arial"/>
                <a:cs typeface="Arial"/>
              </a:rPr>
              <a:t> </a:t>
            </a:r>
            <a:r>
              <a:rPr dirty="0" sz="1200" spc="-45" i="1">
                <a:latin typeface="Arial"/>
                <a:cs typeface="Arial"/>
              </a:rPr>
              <a:t>that</a:t>
            </a:r>
            <a:r>
              <a:rPr dirty="0" sz="1200" spc="-110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money</a:t>
            </a:r>
            <a:r>
              <a:rPr dirty="0" sz="1200" spc="-114" i="1">
                <a:latin typeface="Arial"/>
                <a:cs typeface="Arial"/>
              </a:rPr>
              <a:t> </a:t>
            </a:r>
            <a:r>
              <a:rPr dirty="0" sz="1200" spc="-55" i="1">
                <a:latin typeface="Arial"/>
                <a:cs typeface="Arial"/>
              </a:rPr>
              <a:t>market</a:t>
            </a:r>
            <a:r>
              <a:rPr dirty="0" sz="1200" spc="-90" i="1">
                <a:latin typeface="Arial"/>
                <a:cs typeface="Arial"/>
              </a:rPr>
              <a:t> </a:t>
            </a:r>
            <a:r>
              <a:rPr dirty="0" sz="1200" spc="-55" i="1">
                <a:latin typeface="Arial"/>
                <a:cs typeface="Arial"/>
              </a:rPr>
              <a:t>accounts</a:t>
            </a:r>
            <a:r>
              <a:rPr dirty="0" sz="1200" spc="-12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are</a:t>
            </a:r>
            <a:r>
              <a:rPr dirty="0" sz="1200" spc="-11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insured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30" i="1">
                <a:latin typeface="Arial"/>
                <a:cs typeface="Arial"/>
              </a:rPr>
              <a:t>by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the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Federal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Deposit</a:t>
            </a:r>
            <a:r>
              <a:rPr dirty="0" sz="1200" spc="-95" i="1">
                <a:latin typeface="Arial"/>
                <a:cs typeface="Arial"/>
              </a:rPr>
              <a:t> </a:t>
            </a:r>
            <a:r>
              <a:rPr dirty="0" sz="1200" spc="-55" i="1">
                <a:latin typeface="Arial"/>
                <a:cs typeface="Arial"/>
              </a:rPr>
              <a:t>Insurance</a:t>
            </a:r>
            <a:r>
              <a:rPr dirty="0" sz="1200" spc="-105" i="1">
                <a:latin typeface="Arial"/>
                <a:cs typeface="Arial"/>
              </a:rPr>
              <a:t> </a:t>
            </a:r>
            <a:r>
              <a:rPr dirty="0" sz="1200" spc="-55" i="1">
                <a:latin typeface="Arial"/>
                <a:cs typeface="Arial"/>
              </a:rPr>
              <a:t>Corporation</a:t>
            </a:r>
            <a:r>
              <a:rPr dirty="0" sz="1200" spc="-105" i="1">
                <a:latin typeface="Arial"/>
                <a:cs typeface="Arial"/>
              </a:rPr>
              <a:t> </a:t>
            </a:r>
            <a:r>
              <a:rPr dirty="0" sz="1200" spc="-55" i="1">
                <a:latin typeface="Arial"/>
                <a:cs typeface="Arial"/>
              </a:rPr>
              <a:t>(FDIC)</a:t>
            </a:r>
            <a:r>
              <a:rPr dirty="0" sz="1200" spc="-60" i="1">
                <a:latin typeface="Arial"/>
                <a:cs typeface="Arial"/>
              </a:rPr>
              <a:t> </a:t>
            </a:r>
            <a:r>
              <a:rPr dirty="0" sz="1200" spc="-45" i="1">
                <a:latin typeface="Arial"/>
                <a:cs typeface="Arial"/>
              </a:rPr>
              <a:t>for</a:t>
            </a:r>
            <a:r>
              <a:rPr dirty="0" sz="1200" spc="-70" i="1">
                <a:latin typeface="Arial"/>
                <a:cs typeface="Arial"/>
              </a:rPr>
              <a:t> </a:t>
            </a:r>
            <a:r>
              <a:rPr dirty="0" sz="1200" spc="-30" i="1">
                <a:latin typeface="Arial"/>
                <a:cs typeface="Arial"/>
              </a:rPr>
              <a:t>up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spc="-35" i="1">
                <a:latin typeface="Arial"/>
                <a:cs typeface="Arial"/>
              </a:rPr>
              <a:t>to</a:t>
            </a:r>
            <a:r>
              <a:rPr dirty="0" sz="1200" spc="-6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$250,000.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000">
                <a:latin typeface="Arial Narrow"/>
                <a:cs typeface="Arial Narrow"/>
              </a:rPr>
              <a:t>Sources: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Money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Accounts’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Yield:Bankrate.com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Money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Market;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Inflation: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Bureau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Labor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Statistics.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Inflation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10">
                <a:latin typeface="Arial Narrow"/>
                <a:cs typeface="Arial Narrow"/>
              </a:rPr>
              <a:t> represented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year-</a:t>
            </a:r>
            <a:r>
              <a:rPr dirty="0" sz="1000" spc="-10">
                <a:latin typeface="Arial Narrow"/>
                <a:cs typeface="Arial Narrow"/>
              </a:rPr>
              <a:t>over-</a:t>
            </a:r>
            <a:r>
              <a:rPr dirty="0" sz="1000">
                <a:latin typeface="Arial Narrow"/>
                <a:cs typeface="Arial Narrow"/>
              </a:rPr>
              <a:t>year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changes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Consumer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Price 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(CPI)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plotted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monthly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basis.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03732" y="5039867"/>
            <a:ext cx="7896225" cy="0"/>
          </a:xfrm>
          <a:custGeom>
            <a:avLst/>
            <a:gdLst/>
            <a:ahLst/>
            <a:cxnLst/>
            <a:rect l="l" t="t" r="r" b="b"/>
            <a:pathLst>
              <a:path w="7896225" h="0">
                <a:moveTo>
                  <a:pt x="0" y="0"/>
                </a:moveTo>
                <a:lnTo>
                  <a:pt x="7895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03732" y="2031492"/>
            <a:ext cx="7896225" cy="0"/>
          </a:xfrm>
          <a:custGeom>
            <a:avLst/>
            <a:gdLst/>
            <a:ahLst/>
            <a:cxnLst/>
            <a:rect l="l" t="t" r="r" b="b"/>
            <a:pathLst>
              <a:path w="7896225" h="0">
                <a:moveTo>
                  <a:pt x="0" y="0"/>
                </a:moveTo>
                <a:lnTo>
                  <a:pt x="789584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903732" y="2313622"/>
            <a:ext cx="7896225" cy="2561590"/>
            <a:chOff x="903732" y="2313622"/>
            <a:chExt cx="7896225" cy="2561590"/>
          </a:xfrm>
        </p:grpSpPr>
        <p:sp>
          <p:nvSpPr>
            <p:cNvPr id="11" name="object 11" descr=""/>
            <p:cNvSpPr/>
            <p:nvPr/>
          </p:nvSpPr>
          <p:spPr>
            <a:xfrm>
              <a:off x="903732" y="2633472"/>
              <a:ext cx="7896225" cy="1804670"/>
            </a:xfrm>
            <a:custGeom>
              <a:avLst/>
              <a:gdLst/>
              <a:ahLst/>
              <a:cxnLst/>
              <a:rect l="l" t="t" r="r" b="b"/>
              <a:pathLst>
                <a:path w="7896225" h="1804670">
                  <a:moveTo>
                    <a:pt x="0" y="1804415"/>
                  </a:moveTo>
                  <a:lnTo>
                    <a:pt x="7895844" y="1804415"/>
                  </a:lnTo>
                </a:path>
                <a:path w="7896225" h="1804670">
                  <a:moveTo>
                    <a:pt x="0" y="1202435"/>
                  </a:moveTo>
                  <a:lnTo>
                    <a:pt x="7895844" y="1202435"/>
                  </a:lnTo>
                </a:path>
                <a:path w="7896225" h="1804670">
                  <a:moveTo>
                    <a:pt x="0" y="0"/>
                  </a:moveTo>
                  <a:lnTo>
                    <a:pt x="78958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3732" y="3235452"/>
              <a:ext cx="7896225" cy="0"/>
            </a:xfrm>
            <a:custGeom>
              <a:avLst/>
              <a:gdLst/>
              <a:ahLst/>
              <a:cxnLst/>
              <a:rect l="l" t="t" r="r" b="b"/>
              <a:pathLst>
                <a:path w="7896225" h="0">
                  <a:moveTo>
                    <a:pt x="0" y="0"/>
                  </a:moveTo>
                  <a:lnTo>
                    <a:pt x="789584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8210" y="2327910"/>
              <a:ext cx="7867015" cy="893444"/>
            </a:xfrm>
            <a:custGeom>
              <a:avLst/>
              <a:gdLst/>
              <a:ahLst/>
              <a:cxnLst/>
              <a:rect l="l" t="t" r="r" b="b"/>
              <a:pathLst>
                <a:path w="7867015" h="893444">
                  <a:moveTo>
                    <a:pt x="0" y="406907"/>
                  </a:moveTo>
                  <a:lnTo>
                    <a:pt x="27431" y="150875"/>
                  </a:lnTo>
                  <a:lnTo>
                    <a:pt x="54864" y="128015"/>
                  </a:lnTo>
                  <a:lnTo>
                    <a:pt x="82296" y="425195"/>
                  </a:lnTo>
                  <a:lnTo>
                    <a:pt x="109728" y="152400"/>
                  </a:lnTo>
                  <a:lnTo>
                    <a:pt x="137159" y="108203"/>
                  </a:lnTo>
                  <a:lnTo>
                    <a:pt x="164592" y="68579"/>
                  </a:lnTo>
                  <a:lnTo>
                    <a:pt x="192024" y="13715"/>
                  </a:lnTo>
                  <a:lnTo>
                    <a:pt x="219456" y="50291"/>
                  </a:lnTo>
                  <a:lnTo>
                    <a:pt x="246887" y="0"/>
                  </a:lnTo>
                  <a:lnTo>
                    <a:pt x="274320" y="18287"/>
                  </a:lnTo>
                  <a:lnTo>
                    <a:pt x="301752" y="28955"/>
                  </a:lnTo>
                  <a:lnTo>
                    <a:pt x="329184" y="67055"/>
                  </a:lnTo>
                  <a:lnTo>
                    <a:pt x="356616" y="102107"/>
                  </a:lnTo>
                  <a:lnTo>
                    <a:pt x="384048" y="144779"/>
                  </a:lnTo>
                  <a:lnTo>
                    <a:pt x="411480" y="216407"/>
                  </a:lnTo>
                  <a:lnTo>
                    <a:pt x="437388" y="259079"/>
                  </a:lnTo>
                  <a:lnTo>
                    <a:pt x="464820" y="274319"/>
                  </a:lnTo>
                  <a:lnTo>
                    <a:pt x="492252" y="280415"/>
                  </a:lnTo>
                  <a:lnTo>
                    <a:pt x="519684" y="304800"/>
                  </a:lnTo>
                  <a:lnTo>
                    <a:pt x="547116" y="368807"/>
                  </a:lnTo>
                  <a:lnTo>
                    <a:pt x="574548" y="428243"/>
                  </a:lnTo>
                  <a:lnTo>
                    <a:pt x="601980" y="477012"/>
                  </a:lnTo>
                  <a:lnTo>
                    <a:pt x="629412" y="518160"/>
                  </a:lnTo>
                  <a:lnTo>
                    <a:pt x="656844" y="505967"/>
                  </a:lnTo>
                  <a:lnTo>
                    <a:pt x="684276" y="547115"/>
                  </a:lnTo>
                  <a:lnTo>
                    <a:pt x="711708" y="524255"/>
                  </a:lnTo>
                  <a:lnTo>
                    <a:pt x="739140" y="518160"/>
                  </a:lnTo>
                  <a:lnTo>
                    <a:pt x="766572" y="518160"/>
                  </a:lnTo>
                  <a:lnTo>
                    <a:pt x="794004" y="521207"/>
                  </a:lnTo>
                  <a:lnTo>
                    <a:pt x="821435" y="537972"/>
                  </a:lnTo>
                  <a:lnTo>
                    <a:pt x="848867" y="559307"/>
                  </a:lnTo>
                  <a:lnTo>
                    <a:pt x="876300" y="542543"/>
                  </a:lnTo>
                  <a:lnTo>
                    <a:pt x="903732" y="536448"/>
                  </a:lnTo>
                  <a:lnTo>
                    <a:pt x="931164" y="583691"/>
                  </a:lnTo>
                  <a:lnTo>
                    <a:pt x="958596" y="588263"/>
                  </a:lnTo>
                  <a:lnTo>
                    <a:pt x="986028" y="524255"/>
                  </a:lnTo>
                  <a:lnTo>
                    <a:pt x="1013460" y="533400"/>
                  </a:lnTo>
                  <a:lnTo>
                    <a:pt x="1040891" y="536448"/>
                  </a:lnTo>
                  <a:lnTo>
                    <a:pt x="1068323" y="536448"/>
                  </a:lnTo>
                  <a:lnTo>
                    <a:pt x="1095756" y="545591"/>
                  </a:lnTo>
                  <a:lnTo>
                    <a:pt x="1123188" y="559307"/>
                  </a:lnTo>
                  <a:lnTo>
                    <a:pt x="1150620" y="574548"/>
                  </a:lnTo>
                  <a:lnTo>
                    <a:pt x="1178052" y="574548"/>
                  </a:lnTo>
                  <a:lnTo>
                    <a:pt x="1205484" y="571500"/>
                  </a:lnTo>
                  <a:lnTo>
                    <a:pt x="1232916" y="569976"/>
                  </a:lnTo>
                  <a:lnTo>
                    <a:pt x="1260348" y="569976"/>
                  </a:lnTo>
                  <a:lnTo>
                    <a:pt x="1287780" y="565403"/>
                  </a:lnTo>
                  <a:lnTo>
                    <a:pt x="1315212" y="569976"/>
                  </a:lnTo>
                  <a:lnTo>
                    <a:pt x="1342644" y="574548"/>
                  </a:lnTo>
                  <a:lnTo>
                    <a:pt x="1370076" y="569976"/>
                  </a:lnTo>
                  <a:lnTo>
                    <a:pt x="1397508" y="574548"/>
                  </a:lnTo>
                  <a:lnTo>
                    <a:pt x="1424940" y="574548"/>
                  </a:lnTo>
                  <a:lnTo>
                    <a:pt x="1452372" y="569976"/>
                  </a:lnTo>
                  <a:lnTo>
                    <a:pt x="1479804" y="563879"/>
                  </a:lnTo>
                  <a:lnTo>
                    <a:pt x="1507236" y="551688"/>
                  </a:lnTo>
                  <a:lnTo>
                    <a:pt x="1534667" y="550163"/>
                  </a:lnTo>
                  <a:lnTo>
                    <a:pt x="1562100" y="547115"/>
                  </a:lnTo>
                  <a:lnTo>
                    <a:pt x="1589532" y="533400"/>
                  </a:lnTo>
                  <a:lnTo>
                    <a:pt x="1616964" y="524255"/>
                  </a:lnTo>
                  <a:lnTo>
                    <a:pt x="1644396" y="551688"/>
                  </a:lnTo>
                  <a:lnTo>
                    <a:pt x="1671827" y="481584"/>
                  </a:lnTo>
                  <a:lnTo>
                    <a:pt x="1699260" y="493775"/>
                  </a:lnTo>
                  <a:lnTo>
                    <a:pt x="1726691" y="429767"/>
                  </a:lnTo>
                  <a:lnTo>
                    <a:pt x="1754124" y="428243"/>
                  </a:lnTo>
                  <a:lnTo>
                    <a:pt x="1781556" y="428243"/>
                  </a:lnTo>
                  <a:lnTo>
                    <a:pt x="1808988" y="411479"/>
                  </a:lnTo>
                  <a:lnTo>
                    <a:pt x="1836420" y="381000"/>
                  </a:lnTo>
                  <a:lnTo>
                    <a:pt x="1863852" y="353567"/>
                  </a:lnTo>
                  <a:lnTo>
                    <a:pt x="1891284" y="353567"/>
                  </a:lnTo>
                  <a:lnTo>
                    <a:pt x="1918715" y="347472"/>
                  </a:lnTo>
                  <a:lnTo>
                    <a:pt x="1946148" y="345948"/>
                  </a:lnTo>
                  <a:lnTo>
                    <a:pt x="1973579" y="265175"/>
                  </a:lnTo>
                  <a:lnTo>
                    <a:pt x="2001012" y="257555"/>
                  </a:lnTo>
                  <a:lnTo>
                    <a:pt x="2028444" y="260603"/>
                  </a:lnTo>
                  <a:lnTo>
                    <a:pt x="2055876" y="259079"/>
                  </a:lnTo>
                  <a:lnTo>
                    <a:pt x="2083308" y="219455"/>
                  </a:lnTo>
                  <a:lnTo>
                    <a:pt x="2110740" y="225551"/>
                  </a:lnTo>
                  <a:lnTo>
                    <a:pt x="2138172" y="222503"/>
                  </a:lnTo>
                  <a:lnTo>
                    <a:pt x="2165604" y="225551"/>
                  </a:lnTo>
                  <a:lnTo>
                    <a:pt x="2193036" y="182879"/>
                  </a:lnTo>
                  <a:lnTo>
                    <a:pt x="2220467" y="193548"/>
                  </a:lnTo>
                  <a:lnTo>
                    <a:pt x="2247900" y="182879"/>
                  </a:lnTo>
                  <a:lnTo>
                    <a:pt x="2275332" y="176784"/>
                  </a:lnTo>
                  <a:lnTo>
                    <a:pt x="2302764" y="169163"/>
                  </a:lnTo>
                  <a:lnTo>
                    <a:pt x="2330196" y="169163"/>
                  </a:lnTo>
                  <a:lnTo>
                    <a:pt x="2357628" y="152400"/>
                  </a:lnTo>
                  <a:lnTo>
                    <a:pt x="2385060" y="155448"/>
                  </a:lnTo>
                  <a:lnTo>
                    <a:pt x="2412491" y="144779"/>
                  </a:lnTo>
                  <a:lnTo>
                    <a:pt x="2439924" y="160019"/>
                  </a:lnTo>
                  <a:lnTo>
                    <a:pt x="2467355" y="146303"/>
                  </a:lnTo>
                  <a:lnTo>
                    <a:pt x="2494788" y="156972"/>
                  </a:lnTo>
                  <a:lnTo>
                    <a:pt x="2522219" y="131063"/>
                  </a:lnTo>
                  <a:lnTo>
                    <a:pt x="2549652" y="182879"/>
                  </a:lnTo>
                  <a:lnTo>
                    <a:pt x="2577084" y="190500"/>
                  </a:lnTo>
                  <a:lnTo>
                    <a:pt x="2604516" y="204215"/>
                  </a:lnTo>
                  <a:lnTo>
                    <a:pt x="2631948" y="312419"/>
                  </a:lnTo>
                  <a:lnTo>
                    <a:pt x="2659379" y="350519"/>
                  </a:lnTo>
                  <a:lnTo>
                    <a:pt x="2686812" y="419100"/>
                  </a:lnTo>
                  <a:lnTo>
                    <a:pt x="2714243" y="422148"/>
                  </a:lnTo>
                  <a:lnTo>
                    <a:pt x="2741676" y="429767"/>
                  </a:lnTo>
                  <a:lnTo>
                    <a:pt x="2769107" y="419100"/>
                  </a:lnTo>
                  <a:lnTo>
                    <a:pt x="2796540" y="406907"/>
                  </a:lnTo>
                  <a:lnTo>
                    <a:pt x="2823972" y="409955"/>
                  </a:lnTo>
                  <a:lnTo>
                    <a:pt x="2851404" y="416051"/>
                  </a:lnTo>
                  <a:lnTo>
                    <a:pt x="2877312" y="411479"/>
                  </a:lnTo>
                  <a:lnTo>
                    <a:pt x="2904743" y="422148"/>
                  </a:lnTo>
                  <a:lnTo>
                    <a:pt x="2932176" y="486155"/>
                  </a:lnTo>
                  <a:lnTo>
                    <a:pt x="2959607" y="551688"/>
                  </a:lnTo>
                  <a:lnTo>
                    <a:pt x="2987040" y="601979"/>
                  </a:lnTo>
                  <a:lnTo>
                    <a:pt x="3014472" y="633984"/>
                  </a:lnTo>
                  <a:lnTo>
                    <a:pt x="3041904" y="646176"/>
                  </a:lnTo>
                  <a:lnTo>
                    <a:pt x="3069336" y="635507"/>
                  </a:lnTo>
                  <a:lnTo>
                    <a:pt x="3096767" y="650748"/>
                  </a:lnTo>
                  <a:lnTo>
                    <a:pt x="3124200" y="664463"/>
                  </a:lnTo>
                  <a:lnTo>
                    <a:pt x="3151631" y="670560"/>
                  </a:lnTo>
                  <a:lnTo>
                    <a:pt x="3179064" y="684276"/>
                  </a:lnTo>
                  <a:lnTo>
                    <a:pt x="3206495" y="694943"/>
                  </a:lnTo>
                  <a:lnTo>
                    <a:pt x="3233928" y="708660"/>
                  </a:lnTo>
                  <a:lnTo>
                    <a:pt x="3261360" y="722376"/>
                  </a:lnTo>
                  <a:lnTo>
                    <a:pt x="3288791" y="729995"/>
                  </a:lnTo>
                  <a:lnTo>
                    <a:pt x="3316224" y="739139"/>
                  </a:lnTo>
                  <a:lnTo>
                    <a:pt x="3343655" y="748284"/>
                  </a:lnTo>
                  <a:lnTo>
                    <a:pt x="3371088" y="749807"/>
                  </a:lnTo>
                  <a:lnTo>
                    <a:pt x="3398519" y="748284"/>
                  </a:lnTo>
                  <a:lnTo>
                    <a:pt x="3425952" y="752855"/>
                  </a:lnTo>
                  <a:lnTo>
                    <a:pt x="3453384" y="755903"/>
                  </a:lnTo>
                  <a:lnTo>
                    <a:pt x="3480816" y="760476"/>
                  </a:lnTo>
                  <a:lnTo>
                    <a:pt x="3508248" y="755903"/>
                  </a:lnTo>
                  <a:lnTo>
                    <a:pt x="3535679" y="765048"/>
                  </a:lnTo>
                  <a:lnTo>
                    <a:pt x="3563112" y="765048"/>
                  </a:lnTo>
                  <a:lnTo>
                    <a:pt x="3590543" y="765048"/>
                  </a:lnTo>
                  <a:lnTo>
                    <a:pt x="3617976" y="781812"/>
                  </a:lnTo>
                  <a:lnTo>
                    <a:pt x="3645407" y="780288"/>
                  </a:lnTo>
                  <a:lnTo>
                    <a:pt x="3672840" y="780288"/>
                  </a:lnTo>
                  <a:lnTo>
                    <a:pt x="3700272" y="777239"/>
                  </a:lnTo>
                  <a:lnTo>
                    <a:pt x="3727704" y="780288"/>
                  </a:lnTo>
                  <a:lnTo>
                    <a:pt x="3755136" y="781812"/>
                  </a:lnTo>
                  <a:lnTo>
                    <a:pt x="3782567" y="790955"/>
                  </a:lnTo>
                  <a:lnTo>
                    <a:pt x="3810000" y="792479"/>
                  </a:lnTo>
                  <a:lnTo>
                    <a:pt x="3837431" y="798576"/>
                  </a:lnTo>
                  <a:lnTo>
                    <a:pt x="3864864" y="803148"/>
                  </a:lnTo>
                  <a:lnTo>
                    <a:pt x="3892295" y="803148"/>
                  </a:lnTo>
                  <a:lnTo>
                    <a:pt x="3919728" y="809243"/>
                  </a:lnTo>
                  <a:lnTo>
                    <a:pt x="3947160" y="804672"/>
                  </a:lnTo>
                  <a:lnTo>
                    <a:pt x="3974591" y="806195"/>
                  </a:lnTo>
                  <a:lnTo>
                    <a:pt x="4002024" y="810767"/>
                  </a:lnTo>
                  <a:lnTo>
                    <a:pt x="4029455" y="762000"/>
                  </a:lnTo>
                  <a:lnTo>
                    <a:pt x="4056888" y="762000"/>
                  </a:lnTo>
                  <a:lnTo>
                    <a:pt x="4084319" y="762000"/>
                  </a:lnTo>
                  <a:lnTo>
                    <a:pt x="4111752" y="800100"/>
                  </a:lnTo>
                  <a:lnTo>
                    <a:pt x="4139184" y="803148"/>
                  </a:lnTo>
                  <a:lnTo>
                    <a:pt x="4166616" y="804672"/>
                  </a:lnTo>
                  <a:lnTo>
                    <a:pt x="4194048" y="804672"/>
                  </a:lnTo>
                  <a:lnTo>
                    <a:pt x="4221480" y="804672"/>
                  </a:lnTo>
                  <a:lnTo>
                    <a:pt x="4248912" y="809243"/>
                  </a:lnTo>
                  <a:lnTo>
                    <a:pt x="4276344" y="806195"/>
                  </a:lnTo>
                  <a:lnTo>
                    <a:pt x="4303776" y="810767"/>
                  </a:lnTo>
                  <a:lnTo>
                    <a:pt x="4331208" y="806195"/>
                  </a:lnTo>
                  <a:lnTo>
                    <a:pt x="4358640" y="812291"/>
                  </a:lnTo>
                  <a:lnTo>
                    <a:pt x="4386072" y="815339"/>
                  </a:lnTo>
                  <a:lnTo>
                    <a:pt x="4413504" y="816863"/>
                  </a:lnTo>
                  <a:lnTo>
                    <a:pt x="4440936" y="822960"/>
                  </a:lnTo>
                  <a:lnTo>
                    <a:pt x="4468368" y="818388"/>
                  </a:lnTo>
                  <a:lnTo>
                    <a:pt x="4495800" y="822960"/>
                  </a:lnTo>
                  <a:lnTo>
                    <a:pt x="4523232" y="822960"/>
                  </a:lnTo>
                  <a:lnTo>
                    <a:pt x="4550664" y="822960"/>
                  </a:lnTo>
                  <a:lnTo>
                    <a:pt x="4578095" y="819912"/>
                  </a:lnTo>
                  <a:lnTo>
                    <a:pt x="4605528" y="824484"/>
                  </a:lnTo>
                  <a:lnTo>
                    <a:pt x="4632960" y="824484"/>
                  </a:lnTo>
                  <a:lnTo>
                    <a:pt x="4660392" y="822960"/>
                  </a:lnTo>
                  <a:lnTo>
                    <a:pt x="4687824" y="824484"/>
                  </a:lnTo>
                  <a:lnTo>
                    <a:pt x="4715256" y="826007"/>
                  </a:lnTo>
                  <a:lnTo>
                    <a:pt x="4742688" y="826007"/>
                  </a:lnTo>
                  <a:lnTo>
                    <a:pt x="4770120" y="826007"/>
                  </a:lnTo>
                  <a:lnTo>
                    <a:pt x="4797552" y="829055"/>
                  </a:lnTo>
                  <a:lnTo>
                    <a:pt x="4824984" y="822960"/>
                  </a:lnTo>
                  <a:lnTo>
                    <a:pt x="4852416" y="822960"/>
                  </a:lnTo>
                  <a:lnTo>
                    <a:pt x="4879848" y="819912"/>
                  </a:lnTo>
                  <a:lnTo>
                    <a:pt x="4907280" y="818388"/>
                  </a:lnTo>
                  <a:lnTo>
                    <a:pt x="4934712" y="822960"/>
                  </a:lnTo>
                  <a:lnTo>
                    <a:pt x="4962144" y="822960"/>
                  </a:lnTo>
                  <a:lnTo>
                    <a:pt x="4989576" y="822960"/>
                  </a:lnTo>
                  <a:lnTo>
                    <a:pt x="5017008" y="835151"/>
                  </a:lnTo>
                  <a:lnTo>
                    <a:pt x="5044440" y="835151"/>
                  </a:lnTo>
                  <a:lnTo>
                    <a:pt x="5071872" y="838200"/>
                  </a:lnTo>
                  <a:lnTo>
                    <a:pt x="5099304" y="841248"/>
                  </a:lnTo>
                  <a:lnTo>
                    <a:pt x="5126736" y="854963"/>
                  </a:lnTo>
                  <a:lnTo>
                    <a:pt x="5154168" y="848867"/>
                  </a:lnTo>
                  <a:lnTo>
                    <a:pt x="5181600" y="847343"/>
                  </a:lnTo>
                  <a:lnTo>
                    <a:pt x="5209032" y="850391"/>
                  </a:lnTo>
                  <a:lnTo>
                    <a:pt x="5236464" y="853439"/>
                  </a:lnTo>
                  <a:lnTo>
                    <a:pt x="5263895" y="853439"/>
                  </a:lnTo>
                  <a:lnTo>
                    <a:pt x="5289804" y="856488"/>
                  </a:lnTo>
                  <a:lnTo>
                    <a:pt x="5317236" y="854963"/>
                  </a:lnTo>
                  <a:lnTo>
                    <a:pt x="5344668" y="856488"/>
                  </a:lnTo>
                  <a:lnTo>
                    <a:pt x="5372100" y="856488"/>
                  </a:lnTo>
                  <a:lnTo>
                    <a:pt x="5399532" y="853439"/>
                  </a:lnTo>
                  <a:lnTo>
                    <a:pt x="5426964" y="854963"/>
                  </a:lnTo>
                  <a:lnTo>
                    <a:pt x="5454395" y="853439"/>
                  </a:lnTo>
                  <a:lnTo>
                    <a:pt x="5481828" y="850391"/>
                  </a:lnTo>
                  <a:lnTo>
                    <a:pt x="5509260" y="853439"/>
                  </a:lnTo>
                  <a:lnTo>
                    <a:pt x="5536692" y="848867"/>
                  </a:lnTo>
                  <a:lnTo>
                    <a:pt x="5564124" y="848867"/>
                  </a:lnTo>
                  <a:lnTo>
                    <a:pt x="5591556" y="842772"/>
                  </a:lnTo>
                  <a:lnTo>
                    <a:pt x="5618988" y="842772"/>
                  </a:lnTo>
                  <a:lnTo>
                    <a:pt x="5646420" y="842772"/>
                  </a:lnTo>
                  <a:lnTo>
                    <a:pt x="5673851" y="847343"/>
                  </a:lnTo>
                  <a:lnTo>
                    <a:pt x="5701284" y="841248"/>
                  </a:lnTo>
                  <a:lnTo>
                    <a:pt x="5728716" y="841248"/>
                  </a:lnTo>
                  <a:lnTo>
                    <a:pt x="5756147" y="848867"/>
                  </a:lnTo>
                  <a:lnTo>
                    <a:pt x="5783580" y="854963"/>
                  </a:lnTo>
                  <a:lnTo>
                    <a:pt x="5811012" y="847343"/>
                  </a:lnTo>
                  <a:lnTo>
                    <a:pt x="5838444" y="842772"/>
                  </a:lnTo>
                  <a:lnTo>
                    <a:pt x="5865875" y="841248"/>
                  </a:lnTo>
                  <a:lnTo>
                    <a:pt x="5893308" y="841248"/>
                  </a:lnTo>
                  <a:lnTo>
                    <a:pt x="5920740" y="847343"/>
                  </a:lnTo>
                  <a:lnTo>
                    <a:pt x="5948171" y="847343"/>
                  </a:lnTo>
                  <a:lnTo>
                    <a:pt x="5975604" y="836676"/>
                  </a:lnTo>
                  <a:lnTo>
                    <a:pt x="6003036" y="824484"/>
                  </a:lnTo>
                  <a:lnTo>
                    <a:pt x="6030468" y="812291"/>
                  </a:lnTo>
                  <a:lnTo>
                    <a:pt x="6057899" y="803148"/>
                  </a:lnTo>
                  <a:lnTo>
                    <a:pt x="6085332" y="809243"/>
                  </a:lnTo>
                  <a:lnTo>
                    <a:pt x="6112764" y="816863"/>
                  </a:lnTo>
                  <a:lnTo>
                    <a:pt x="6140195" y="812291"/>
                  </a:lnTo>
                  <a:lnTo>
                    <a:pt x="6167628" y="812291"/>
                  </a:lnTo>
                  <a:lnTo>
                    <a:pt x="6195060" y="790955"/>
                  </a:lnTo>
                  <a:lnTo>
                    <a:pt x="6222492" y="794003"/>
                  </a:lnTo>
                  <a:lnTo>
                    <a:pt x="6249923" y="790955"/>
                  </a:lnTo>
                  <a:lnTo>
                    <a:pt x="6277356" y="784860"/>
                  </a:lnTo>
                  <a:lnTo>
                    <a:pt x="6304788" y="787907"/>
                  </a:lnTo>
                  <a:lnTo>
                    <a:pt x="6332220" y="777239"/>
                  </a:lnTo>
                  <a:lnTo>
                    <a:pt x="6359651" y="762000"/>
                  </a:lnTo>
                  <a:lnTo>
                    <a:pt x="6387084" y="768095"/>
                  </a:lnTo>
                  <a:lnTo>
                    <a:pt x="6414516" y="774191"/>
                  </a:lnTo>
                  <a:lnTo>
                    <a:pt x="6441947" y="762000"/>
                  </a:lnTo>
                  <a:lnTo>
                    <a:pt x="6469380" y="749807"/>
                  </a:lnTo>
                  <a:lnTo>
                    <a:pt x="6496812" y="765048"/>
                  </a:lnTo>
                  <a:lnTo>
                    <a:pt x="6524244" y="792479"/>
                  </a:lnTo>
                  <a:lnTo>
                    <a:pt x="6551676" y="790955"/>
                  </a:lnTo>
                  <a:lnTo>
                    <a:pt x="6579108" y="806195"/>
                  </a:lnTo>
                  <a:lnTo>
                    <a:pt x="6606540" y="806195"/>
                  </a:lnTo>
                  <a:lnTo>
                    <a:pt x="6633972" y="838200"/>
                  </a:lnTo>
                  <a:lnTo>
                    <a:pt x="6661404" y="844295"/>
                  </a:lnTo>
                  <a:lnTo>
                    <a:pt x="6688836" y="848867"/>
                  </a:lnTo>
                  <a:lnTo>
                    <a:pt x="6716268" y="853439"/>
                  </a:lnTo>
                  <a:lnTo>
                    <a:pt x="6743700" y="854963"/>
                  </a:lnTo>
                  <a:lnTo>
                    <a:pt x="6771132" y="858012"/>
                  </a:lnTo>
                  <a:lnTo>
                    <a:pt x="6798564" y="862584"/>
                  </a:lnTo>
                  <a:lnTo>
                    <a:pt x="6825996" y="864107"/>
                  </a:lnTo>
                  <a:lnTo>
                    <a:pt x="6853428" y="864107"/>
                  </a:lnTo>
                  <a:lnTo>
                    <a:pt x="6880860" y="867155"/>
                  </a:lnTo>
                  <a:lnTo>
                    <a:pt x="6908292" y="886967"/>
                  </a:lnTo>
                  <a:lnTo>
                    <a:pt x="6935724" y="891539"/>
                  </a:lnTo>
                  <a:lnTo>
                    <a:pt x="6963156" y="886967"/>
                  </a:lnTo>
                  <a:lnTo>
                    <a:pt x="6990588" y="891539"/>
                  </a:lnTo>
                  <a:lnTo>
                    <a:pt x="7018020" y="891539"/>
                  </a:lnTo>
                  <a:lnTo>
                    <a:pt x="7045452" y="891539"/>
                  </a:lnTo>
                  <a:lnTo>
                    <a:pt x="7072884" y="891539"/>
                  </a:lnTo>
                  <a:lnTo>
                    <a:pt x="7100316" y="891539"/>
                  </a:lnTo>
                  <a:lnTo>
                    <a:pt x="7127748" y="893063"/>
                  </a:lnTo>
                  <a:lnTo>
                    <a:pt x="7292340" y="893063"/>
                  </a:lnTo>
                  <a:lnTo>
                    <a:pt x="7319772" y="891539"/>
                  </a:lnTo>
                  <a:lnTo>
                    <a:pt x="7347204" y="891539"/>
                  </a:lnTo>
                  <a:lnTo>
                    <a:pt x="7374636" y="886967"/>
                  </a:lnTo>
                  <a:lnTo>
                    <a:pt x="7429500" y="874776"/>
                  </a:lnTo>
                  <a:lnTo>
                    <a:pt x="7484364" y="858012"/>
                  </a:lnTo>
                  <a:lnTo>
                    <a:pt x="7511796" y="844295"/>
                  </a:lnTo>
                  <a:lnTo>
                    <a:pt x="7539228" y="838200"/>
                  </a:lnTo>
                  <a:lnTo>
                    <a:pt x="7566660" y="830579"/>
                  </a:lnTo>
                  <a:lnTo>
                    <a:pt x="7594092" y="810767"/>
                  </a:lnTo>
                  <a:lnTo>
                    <a:pt x="7621524" y="810767"/>
                  </a:lnTo>
                  <a:lnTo>
                    <a:pt x="7648956" y="804672"/>
                  </a:lnTo>
                  <a:lnTo>
                    <a:pt x="7676388" y="798576"/>
                  </a:lnTo>
                  <a:lnTo>
                    <a:pt x="7702296" y="798576"/>
                  </a:lnTo>
                  <a:lnTo>
                    <a:pt x="7729728" y="794003"/>
                  </a:lnTo>
                  <a:lnTo>
                    <a:pt x="7757160" y="792479"/>
                  </a:lnTo>
                  <a:lnTo>
                    <a:pt x="7784592" y="784860"/>
                  </a:lnTo>
                  <a:lnTo>
                    <a:pt x="7812024" y="784860"/>
                  </a:lnTo>
                  <a:lnTo>
                    <a:pt x="7839456" y="810767"/>
                  </a:lnTo>
                  <a:lnTo>
                    <a:pt x="7866888" y="810767"/>
                  </a:lnTo>
                </a:path>
              </a:pathLst>
            </a:custGeom>
            <a:ln w="28574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8210" y="2586990"/>
              <a:ext cx="7867015" cy="2273935"/>
            </a:xfrm>
            <a:custGeom>
              <a:avLst/>
              <a:gdLst/>
              <a:ahLst/>
              <a:cxnLst/>
              <a:rect l="l" t="t" r="r" b="b"/>
              <a:pathLst>
                <a:path w="7867015" h="2273935">
                  <a:moveTo>
                    <a:pt x="0" y="705612"/>
                  </a:moveTo>
                  <a:lnTo>
                    <a:pt x="27431" y="541020"/>
                  </a:lnTo>
                  <a:lnTo>
                    <a:pt x="54864" y="626363"/>
                  </a:lnTo>
                  <a:lnTo>
                    <a:pt x="82296" y="768096"/>
                  </a:lnTo>
                  <a:lnTo>
                    <a:pt x="109728" y="525780"/>
                  </a:lnTo>
                  <a:lnTo>
                    <a:pt x="137159" y="598932"/>
                  </a:lnTo>
                  <a:lnTo>
                    <a:pt x="164592" y="534924"/>
                  </a:lnTo>
                  <a:lnTo>
                    <a:pt x="192024" y="435863"/>
                  </a:lnTo>
                  <a:lnTo>
                    <a:pt x="219456" y="489204"/>
                  </a:lnTo>
                  <a:lnTo>
                    <a:pt x="246887" y="440436"/>
                  </a:lnTo>
                  <a:lnTo>
                    <a:pt x="274320" y="457200"/>
                  </a:lnTo>
                  <a:lnTo>
                    <a:pt x="301752" y="464820"/>
                  </a:lnTo>
                  <a:lnTo>
                    <a:pt x="329184" y="557784"/>
                  </a:lnTo>
                  <a:lnTo>
                    <a:pt x="356616" y="556260"/>
                  </a:lnTo>
                  <a:lnTo>
                    <a:pt x="384048" y="489204"/>
                  </a:lnTo>
                  <a:lnTo>
                    <a:pt x="411480" y="605027"/>
                  </a:lnTo>
                  <a:lnTo>
                    <a:pt x="437388" y="711708"/>
                  </a:lnTo>
                  <a:lnTo>
                    <a:pt x="464820" y="655320"/>
                  </a:lnTo>
                  <a:lnTo>
                    <a:pt x="492252" y="569976"/>
                  </a:lnTo>
                  <a:lnTo>
                    <a:pt x="519684" y="594360"/>
                  </a:lnTo>
                  <a:lnTo>
                    <a:pt x="547116" y="629412"/>
                  </a:lnTo>
                  <a:lnTo>
                    <a:pt x="574548" y="595884"/>
                  </a:lnTo>
                  <a:lnTo>
                    <a:pt x="601980" y="598932"/>
                  </a:lnTo>
                  <a:lnTo>
                    <a:pt x="629412" y="582168"/>
                  </a:lnTo>
                  <a:lnTo>
                    <a:pt x="656844" y="489204"/>
                  </a:lnTo>
                  <a:lnTo>
                    <a:pt x="684276" y="518160"/>
                  </a:lnTo>
                  <a:lnTo>
                    <a:pt x="711708" y="539496"/>
                  </a:lnTo>
                  <a:lnTo>
                    <a:pt x="739140" y="589788"/>
                  </a:lnTo>
                  <a:lnTo>
                    <a:pt x="766572" y="509015"/>
                  </a:lnTo>
                  <a:lnTo>
                    <a:pt x="794004" y="480060"/>
                  </a:lnTo>
                  <a:lnTo>
                    <a:pt x="821435" y="573024"/>
                  </a:lnTo>
                  <a:lnTo>
                    <a:pt x="848867" y="652272"/>
                  </a:lnTo>
                  <a:lnTo>
                    <a:pt x="876300" y="588263"/>
                  </a:lnTo>
                  <a:lnTo>
                    <a:pt x="903732" y="681227"/>
                  </a:lnTo>
                  <a:lnTo>
                    <a:pt x="931164" y="774192"/>
                  </a:lnTo>
                  <a:lnTo>
                    <a:pt x="958596" y="822960"/>
                  </a:lnTo>
                  <a:lnTo>
                    <a:pt x="986028" y="812292"/>
                  </a:lnTo>
                  <a:lnTo>
                    <a:pt x="1013460" y="899160"/>
                  </a:lnTo>
                  <a:lnTo>
                    <a:pt x="1040891" y="876300"/>
                  </a:lnTo>
                  <a:lnTo>
                    <a:pt x="1068323" y="711708"/>
                  </a:lnTo>
                  <a:lnTo>
                    <a:pt x="1095756" y="665988"/>
                  </a:lnTo>
                  <a:lnTo>
                    <a:pt x="1123188" y="690372"/>
                  </a:lnTo>
                  <a:lnTo>
                    <a:pt x="1150620" y="725424"/>
                  </a:lnTo>
                  <a:lnTo>
                    <a:pt x="1178052" y="755904"/>
                  </a:lnTo>
                  <a:lnTo>
                    <a:pt x="1205484" y="786384"/>
                  </a:lnTo>
                  <a:lnTo>
                    <a:pt x="1232916" y="717804"/>
                  </a:lnTo>
                  <a:lnTo>
                    <a:pt x="1260348" y="696468"/>
                  </a:lnTo>
                  <a:lnTo>
                    <a:pt x="1287780" y="713232"/>
                  </a:lnTo>
                  <a:lnTo>
                    <a:pt x="1315212" y="716280"/>
                  </a:lnTo>
                  <a:lnTo>
                    <a:pt x="1342644" y="653796"/>
                  </a:lnTo>
                  <a:lnTo>
                    <a:pt x="1370076" y="659892"/>
                  </a:lnTo>
                  <a:lnTo>
                    <a:pt x="1397508" y="772668"/>
                  </a:lnTo>
                  <a:lnTo>
                    <a:pt x="1424940" y="888492"/>
                  </a:lnTo>
                  <a:lnTo>
                    <a:pt x="1452372" y="937260"/>
                  </a:lnTo>
                  <a:lnTo>
                    <a:pt x="1479804" y="886968"/>
                  </a:lnTo>
                  <a:lnTo>
                    <a:pt x="1507236" y="800100"/>
                  </a:lnTo>
                  <a:lnTo>
                    <a:pt x="1534667" y="795527"/>
                  </a:lnTo>
                  <a:lnTo>
                    <a:pt x="1562100" y="920496"/>
                  </a:lnTo>
                  <a:lnTo>
                    <a:pt x="1589532" y="989076"/>
                  </a:lnTo>
                  <a:lnTo>
                    <a:pt x="1616964" y="926592"/>
                  </a:lnTo>
                  <a:lnTo>
                    <a:pt x="1644396" y="858012"/>
                  </a:lnTo>
                  <a:lnTo>
                    <a:pt x="1671827" y="830580"/>
                  </a:lnTo>
                  <a:lnTo>
                    <a:pt x="1699260" y="870204"/>
                  </a:lnTo>
                  <a:lnTo>
                    <a:pt x="1726691" y="838200"/>
                  </a:lnTo>
                  <a:lnTo>
                    <a:pt x="1754124" y="742188"/>
                  </a:lnTo>
                  <a:lnTo>
                    <a:pt x="1781556" y="678180"/>
                  </a:lnTo>
                  <a:lnTo>
                    <a:pt x="1808988" y="763524"/>
                  </a:lnTo>
                  <a:lnTo>
                    <a:pt x="1836420" y="845820"/>
                  </a:lnTo>
                  <a:lnTo>
                    <a:pt x="1863852" y="1027176"/>
                  </a:lnTo>
                  <a:lnTo>
                    <a:pt x="1891284" y="952500"/>
                  </a:lnTo>
                  <a:lnTo>
                    <a:pt x="1918715" y="754380"/>
                  </a:lnTo>
                  <a:lnTo>
                    <a:pt x="1946148" y="751332"/>
                  </a:lnTo>
                  <a:lnTo>
                    <a:pt x="1973579" y="806196"/>
                  </a:lnTo>
                  <a:lnTo>
                    <a:pt x="2001012" y="723900"/>
                  </a:lnTo>
                  <a:lnTo>
                    <a:pt x="2028444" y="685800"/>
                  </a:lnTo>
                  <a:lnTo>
                    <a:pt x="2055876" y="722376"/>
                  </a:lnTo>
                  <a:lnTo>
                    <a:pt x="2083308" y="754380"/>
                  </a:lnTo>
                  <a:lnTo>
                    <a:pt x="2110740" y="798576"/>
                  </a:lnTo>
                  <a:lnTo>
                    <a:pt x="2138172" y="781812"/>
                  </a:lnTo>
                  <a:lnTo>
                    <a:pt x="2165604" y="749808"/>
                  </a:lnTo>
                  <a:lnTo>
                    <a:pt x="2193036" y="332232"/>
                  </a:lnTo>
                  <a:lnTo>
                    <a:pt x="2220467" y="222504"/>
                  </a:lnTo>
                  <a:lnTo>
                    <a:pt x="2247900" y="324612"/>
                  </a:lnTo>
                  <a:lnTo>
                    <a:pt x="2275332" y="429768"/>
                  </a:lnTo>
                  <a:lnTo>
                    <a:pt x="2302764" y="332232"/>
                  </a:lnTo>
                  <a:lnTo>
                    <a:pt x="2330196" y="400812"/>
                  </a:lnTo>
                  <a:lnTo>
                    <a:pt x="2357628" y="458724"/>
                  </a:lnTo>
                  <a:lnTo>
                    <a:pt x="2385060" y="420624"/>
                  </a:lnTo>
                  <a:lnTo>
                    <a:pt x="2412491" y="435863"/>
                  </a:lnTo>
                  <a:lnTo>
                    <a:pt x="2439924" y="446532"/>
                  </a:lnTo>
                  <a:lnTo>
                    <a:pt x="2467355" y="359663"/>
                  </a:lnTo>
                  <a:lnTo>
                    <a:pt x="2494788" y="284988"/>
                  </a:lnTo>
                  <a:lnTo>
                    <a:pt x="2522219" y="445008"/>
                  </a:lnTo>
                  <a:lnTo>
                    <a:pt x="2549652" y="647700"/>
                  </a:lnTo>
                  <a:lnTo>
                    <a:pt x="2577084" y="801624"/>
                  </a:lnTo>
                  <a:lnTo>
                    <a:pt x="2604516" y="763524"/>
                  </a:lnTo>
                  <a:lnTo>
                    <a:pt x="2631948" y="905256"/>
                  </a:lnTo>
                  <a:lnTo>
                    <a:pt x="2659379" y="912876"/>
                  </a:lnTo>
                  <a:lnTo>
                    <a:pt x="2686812" y="946404"/>
                  </a:lnTo>
                  <a:lnTo>
                    <a:pt x="2714243" y="934212"/>
                  </a:lnTo>
                  <a:lnTo>
                    <a:pt x="2741676" y="976884"/>
                  </a:lnTo>
                  <a:lnTo>
                    <a:pt x="2769107" y="1127760"/>
                  </a:lnTo>
                  <a:lnTo>
                    <a:pt x="2796540" y="1219200"/>
                  </a:lnTo>
                  <a:lnTo>
                    <a:pt x="2823972" y="1187196"/>
                  </a:lnTo>
                  <a:lnTo>
                    <a:pt x="2851404" y="1127760"/>
                  </a:lnTo>
                  <a:lnTo>
                    <a:pt x="2877312" y="893063"/>
                  </a:lnTo>
                  <a:lnTo>
                    <a:pt x="2904743" y="385572"/>
                  </a:lnTo>
                  <a:lnTo>
                    <a:pt x="2932176" y="222504"/>
                  </a:lnTo>
                  <a:lnTo>
                    <a:pt x="2959607" y="268224"/>
                  </a:lnTo>
                  <a:lnTo>
                    <a:pt x="2987040" y="344424"/>
                  </a:lnTo>
                  <a:lnTo>
                    <a:pt x="3014472" y="284988"/>
                  </a:lnTo>
                  <a:lnTo>
                    <a:pt x="3041904" y="268224"/>
                  </a:lnTo>
                  <a:lnTo>
                    <a:pt x="3069336" y="169163"/>
                  </a:lnTo>
                  <a:lnTo>
                    <a:pt x="3096767" y="138684"/>
                  </a:lnTo>
                  <a:lnTo>
                    <a:pt x="3124200" y="0"/>
                  </a:lnTo>
                  <a:lnTo>
                    <a:pt x="3151631" y="106680"/>
                  </a:lnTo>
                  <a:lnTo>
                    <a:pt x="3179064" y="141732"/>
                  </a:lnTo>
                  <a:lnTo>
                    <a:pt x="3206495" y="388620"/>
                  </a:lnTo>
                  <a:lnTo>
                    <a:pt x="3233928" y="830580"/>
                  </a:lnTo>
                  <a:lnTo>
                    <a:pt x="3261360" y="1016508"/>
                  </a:lnTo>
                  <a:lnTo>
                    <a:pt x="3288791" y="989076"/>
                  </a:lnTo>
                  <a:lnTo>
                    <a:pt x="3316224" y="905256"/>
                  </a:lnTo>
                  <a:lnTo>
                    <a:pt x="3343655" y="940308"/>
                  </a:lnTo>
                  <a:lnTo>
                    <a:pt x="3371088" y="928115"/>
                  </a:lnTo>
                  <a:lnTo>
                    <a:pt x="3398519" y="886968"/>
                  </a:lnTo>
                  <a:lnTo>
                    <a:pt x="3425952" y="717804"/>
                  </a:lnTo>
                  <a:lnTo>
                    <a:pt x="3453384" y="763524"/>
                  </a:lnTo>
                  <a:lnTo>
                    <a:pt x="3480816" y="731520"/>
                  </a:lnTo>
                  <a:lnTo>
                    <a:pt x="3508248" y="719327"/>
                  </a:lnTo>
                  <a:lnTo>
                    <a:pt x="3535679" y="737615"/>
                  </a:lnTo>
                  <a:lnTo>
                    <a:pt x="3563112" y="722376"/>
                  </a:lnTo>
                  <a:lnTo>
                    <a:pt x="3590543" y="792480"/>
                  </a:lnTo>
                  <a:lnTo>
                    <a:pt x="3617976" y="861060"/>
                  </a:lnTo>
                  <a:lnTo>
                    <a:pt x="3645407" y="940308"/>
                  </a:lnTo>
                  <a:lnTo>
                    <a:pt x="3672840" y="1036320"/>
                  </a:lnTo>
                  <a:lnTo>
                    <a:pt x="3700272" y="1118616"/>
                  </a:lnTo>
                  <a:lnTo>
                    <a:pt x="3727704" y="1194816"/>
                  </a:lnTo>
                  <a:lnTo>
                    <a:pt x="3755136" y="1205484"/>
                  </a:lnTo>
                  <a:lnTo>
                    <a:pt x="3782567" y="1229868"/>
                  </a:lnTo>
                  <a:lnTo>
                    <a:pt x="3810000" y="1263396"/>
                  </a:lnTo>
                  <a:lnTo>
                    <a:pt x="3837431" y="1280160"/>
                  </a:lnTo>
                  <a:lnTo>
                    <a:pt x="3864864" y="1229868"/>
                  </a:lnTo>
                  <a:lnTo>
                    <a:pt x="3892295" y="1216152"/>
                  </a:lnTo>
                  <a:lnTo>
                    <a:pt x="3919728" y="1149096"/>
                  </a:lnTo>
                  <a:lnTo>
                    <a:pt x="3947160" y="1135380"/>
                  </a:lnTo>
                  <a:lnTo>
                    <a:pt x="3974591" y="1115568"/>
                  </a:lnTo>
                  <a:lnTo>
                    <a:pt x="4002024" y="1059180"/>
                  </a:lnTo>
                  <a:lnTo>
                    <a:pt x="4029455" y="952500"/>
                  </a:lnTo>
                  <a:lnTo>
                    <a:pt x="4056888" y="848868"/>
                  </a:lnTo>
                  <a:lnTo>
                    <a:pt x="4084319" y="832104"/>
                  </a:lnTo>
                  <a:lnTo>
                    <a:pt x="4111752" y="824484"/>
                  </a:lnTo>
                  <a:lnTo>
                    <a:pt x="4139184" y="877824"/>
                  </a:lnTo>
                  <a:lnTo>
                    <a:pt x="4166616" y="931163"/>
                  </a:lnTo>
                  <a:lnTo>
                    <a:pt x="4194048" y="970788"/>
                  </a:lnTo>
                  <a:lnTo>
                    <a:pt x="4221480" y="900684"/>
                  </a:lnTo>
                  <a:lnTo>
                    <a:pt x="4248912" y="899160"/>
                  </a:lnTo>
                  <a:lnTo>
                    <a:pt x="4276344" y="880872"/>
                  </a:lnTo>
                  <a:lnTo>
                    <a:pt x="4303776" y="950976"/>
                  </a:lnTo>
                  <a:lnTo>
                    <a:pt x="4331208" y="848868"/>
                  </a:lnTo>
                  <a:lnTo>
                    <a:pt x="4358640" y="780288"/>
                  </a:lnTo>
                  <a:lnTo>
                    <a:pt x="4386072" y="832104"/>
                  </a:lnTo>
                  <a:lnTo>
                    <a:pt x="4413504" y="896112"/>
                  </a:lnTo>
                  <a:lnTo>
                    <a:pt x="4440936" y="937260"/>
                  </a:lnTo>
                  <a:lnTo>
                    <a:pt x="4468368" y="864108"/>
                  </a:lnTo>
                  <a:lnTo>
                    <a:pt x="4495800" y="781812"/>
                  </a:lnTo>
                  <a:lnTo>
                    <a:pt x="4523232" y="737615"/>
                  </a:lnTo>
                  <a:lnTo>
                    <a:pt x="4550664" y="807720"/>
                  </a:lnTo>
                  <a:lnTo>
                    <a:pt x="4578095" y="862584"/>
                  </a:lnTo>
                  <a:lnTo>
                    <a:pt x="4605528" y="874776"/>
                  </a:lnTo>
                  <a:lnTo>
                    <a:pt x="4632960" y="787908"/>
                  </a:lnTo>
                  <a:lnTo>
                    <a:pt x="4660392" y="882396"/>
                  </a:lnTo>
                  <a:lnTo>
                    <a:pt x="4687824" y="963168"/>
                  </a:lnTo>
                  <a:lnTo>
                    <a:pt x="4715256" y="995172"/>
                  </a:lnTo>
                  <a:lnTo>
                    <a:pt x="4742688" y="975360"/>
                  </a:lnTo>
                  <a:lnTo>
                    <a:pt x="4770120" y="957072"/>
                  </a:lnTo>
                  <a:lnTo>
                    <a:pt x="4797552" y="908304"/>
                  </a:lnTo>
                  <a:lnTo>
                    <a:pt x="4824984" y="896112"/>
                  </a:lnTo>
                  <a:lnTo>
                    <a:pt x="4852416" y="882396"/>
                  </a:lnTo>
                  <a:lnTo>
                    <a:pt x="4879848" y="806196"/>
                  </a:lnTo>
                  <a:lnTo>
                    <a:pt x="4907280" y="690372"/>
                  </a:lnTo>
                  <a:lnTo>
                    <a:pt x="4934712" y="518160"/>
                  </a:lnTo>
                  <a:lnTo>
                    <a:pt x="4962144" y="545592"/>
                  </a:lnTo>
                  <a:lnTo>
                    <a:pt x="4989576" y="559308"/>
                  </a:lnTo>
                  <a:lnTo>
                    <a:pt x="5017008" y="556260"/>
                  </a:lnTo>
                  <a:lnTo>
                    <a:pt x="5044440" y="583692"/>
                  </a:lnTo>
                  <a:lnTo>
                    <a:pt x="5071872" y="615696"/>
                  </a:lnTo>
                  <a:lnTo>
                    <a:pt x="5099304" y="627888"/>
                  </a:lnTo>
                  <a:lnTo>
                    <a:pt x="5126736" y="643127"/>
                  </a:lnTo>
                  <a:lnTo>
                    <a:pt x="5154168" y="591312"/>
                  </a:lnTo>
                  <a:lnTo>
                    <a:pt x="5181600" y="614172"/>
                  </a:lnTo>
                  <a:lnTo>
                    <a:pt x="5209032" y="679704"/>
                  </a:lnTo>
                  <a:lnTo>
                    <a:pt x="5236464" y="722376"/>
                  </a:lnTo>
                  <a:lnTo>
                    <a:pt x="5263895" y="839724"/>
                  </a:lnTo>
                  <a:lnTo>
                    <a:pt x="5289804" y="766572"/>
                  </a:lnTo>
                  <a:lnTo>
                    <a:pt x="5317236" y="774192"/>
                  </a:lnTo>
                  <a:lnTo>
                    <a:pt x="5344668" y="830580"/>
                  </a:lnTo>
                  <a:lnTo>
                    <a:pt x="5372100" y="812292"/>
                  </a:lnTo>
                  <a:lnTo>
                    <a:pt x="5399532" y="807720"/>
                  </a:lnTo>
                  <a:lnTo>
                    <a:pt x="5426964" y="768096"/>
                  </a:lnTo>
                  <a:lnTo>
                    <a:pt x="5454395" y="804672"/>
                  </a:lnTo>
                  <a:lnTo>
                    <a:pt x="5481828" y="899160"/>
                  </a:lnTo>
                  <a:lnTo>
                    <a:pt x="5509260" y="926592"/>
                  </a:lnTo>
                  <a:lnTo>
                    <a:pt x="5536692" y="922020"/>
                  </a:lnTo>
                  <a:lnTo>
                    <a:pt x="5564124" y="995172"/>
                  </a:lnTo>
                  <a:lnTo>
                    <a:pt x="5591556" y="1077468"/>
                  </a:lnTo>
                  <a:lnTo>
                    <a:pt x="5618988" y="1133856"/>
                  </a:lnTo>
                  <a:lnTo>
                    <a:pt x="5646420" y="1062228"/>
                  </a:lnTo>
                  <a:lnTo>
                    <a:pt x="5673851" y="1016508"/>
                  </a:lnTo>
                  <a:lnTo>
                    <a:pt x="5701284" y="947927"/>
                  </a:lnTo>
                  <a:lnTo>
                    <a:pt x="5728716" y="906780"/>
                  </a:lnTo>
                  <a:lnTo>
                    <a:pt x="5756147" y="931163"/>
                  </a:lnTo>
                  <a:lnTo>
                    <a:pt x="5783580" y="976884"/>
                  </a:lnTo>
                  <a:lnTo>
                    <a:pt x="5811012" y="1016508"/>
                  </a:lnTo>
                  <a:lnTo>
                    <a:pt x="5838444" y="982980"/>
                  </a:lnTo>
                  <a:lnTo>
                    <a:pt x="5865875" y="1008888"/>
                  </a:lnTo>
                  <a:lnTo>
                    <a:pt x="5893308" y="1001268"/>
                  </a:lnTo>
                  <a:lnTo>
                    <a:pt x="5920740" y="1010412"/>
                  </a:lnTo>
                  <a:lnTo>
                    <a:pt x="5948171" y="1033272"/>
                  </a:lnTo>
                  <a:lnTo>
                    <a:pt x="5975604" y="1036320"/>
                  </a:lnTo>
                  <a:lnTo>
                    <a:pt x="6003036" y="1051560"/>
                  </a:lnTo>
                  <a:lnTo>
                    <a:pt x="6030468" y="1098804"/>
                  </a:lnTo>
                  <a:lnTo>
                    <a:pt x="6057899" y="1095756"/>
                  </a:lnTo>
                  <a:lnTo>
                    <a:pt x="6085332" y="1109472"/>
                  </a:lnTo>
                  <a:lnTo>
                    <a:pt x="6112764" y="1077468"/>
                  </a:lnTo>
                  <a:lnTo>
                    <a:pt x="6140195" y="1013460"/>
                  </a:lnTo>
                  <a:lnTo>
                    <a:pt x="6167628" y="1042416"/>
                  </a:lnTo>
                  <a:lnTo>
                    <a:pt x="6195060" y="954024"/>
                  </a:lnTo>
                  <a:lnTo>
                    <a:pt x="6222492" y="931163"/>
                  </a:lnTo>
                  <a:lnTo>
                    <a:pt x="6249923" y="839724"/>
                  </a:lnTo>
                  <a:lnTo>
                    <a:pt x="6277356" y="829056"/>
                  </a:lnTo>
                  <a:lnTo>
                    <a:pt x="6304788" y="896112"/>
                  </a:lnTo>
                  <a:lnTo>
                    <a:pt x="6332220" y="912876"/>
                  </a:lnTo>
                  <a:lnTo>
                    <a:pt x="6359651" y="858012"/>
                  </a:lnTo>
                  <a:lnTo>
                    <a:pt x="6387084" y="836676"/>
                  </a:lnTo>
                  <a:lnTo>
                    <a:pt x="6414516" y="868680"/>
                  </a:lnTo>
                  <a:lnTo>
                    <a:pt x="6441947" y="850392"/>
                  </a:lnTo>
                  <a:lnTo>
                    <a:pt x="6469380" y="832104"/>
                  </a:lnTo>
                  <a:lnTo>
                    <a:pt x="6496812" y="856488"/>
                  </a:lnTo>
                  <a:lnTo>
                    <a:pt x="6524244" y="940308"/>
                  </a:lnTo>
                  <a:lnTo>
                    <a:pt x="6551676" y="986027"/>
                  </a:lnTo>
                  <a:lnTo>
                    <a:pt x="6579108" y="1039368"/>
                  </a:lnTo>
                  <a:lnTo>
                    <a:pt x="6606540" y="1008888"/>
                  </a:lnTo>
                  <a:lnTo>
                    <a:pt x="6633972" y="883920"/>
                  </a:lnTo>
                  <a:lnTo>
                    <a:pt x="6661404" y="655320"/>
                  </a:lnTo>
                  <a:lnTo>
                    <a:pt x="6688836" y="635508"/>
                  </a:lnTo>
                  <a:lnTo>
                    <a:pt x="6716268" y="736092"/>
                  </a:lnTo>
                  <a:lnTo>
                    <a:pt x="6743700" y="798576"/>
                  </a:lnTo>
                  <a:lnTo>
                    <a:pt x="6771132" y="861060"/>
                  </a:lnTo>
                  <a:lnTo>
                    <a:pt x="6798564" y="876300"/>
                  </a:lnTo>
                  <a:lnTo>
                    <a:pt x="6825996" y="839724"/>
                  </a:lnTo>
                  <a:lnTo>
                    <a:pt x="6853428" y="838200"/>
                  </a:lnTo>
                  <a:lnTo>
                    <a:pt x="6880860" y="870204"/>
                  </a:lnTo>
                  <a:lnTo>
                    <a:pt x="6908292" y="905256"/>
                  </a:lnTo>
                  <a:lnTo>
                    <a:pt x="6935724" y="966215"/>
                  </a:lnTo>
                  <a:lnTo>
                    <a:pt x="6963156" y="1143000"/>
                  </a:lnTo>
                  <a:lnTo>
                    <a:pt x="6990588" y="1427988"/>
                  </a:lnTo>
                  <a:lnTo>
                    <a:pt x="7018020" y="1572768"/>
                  </a:lnTo>
                  <a:lnTo>
                    <a:pt x="7045452" y="1638300"/>
                  </a:lnTo>
                  <a:lnTo>
                    <a:pt x="7072884" y="1629156"/>
                  </a:lnTo>
                  <a:lnTo>
                    <a:pt x="7100316" y="1623060"/>
                  </a:lnTo>
                  <a:lnTo>
                    <a:pt x="7127748" y="1658112"/>
                  </a:lnTo>
                  <a:lnTo>
                    <a:pt x="7155180" y="1813560"/>
                  </a:lnTo>
                  <a:lnTo>
                    <a:pt x="7182612" y="1923288"/>
                  </a:lnTo>
                  <a:lnTo>
                    <a:pt x="7210044" y="1981200"/>
                  </a:lnTo>
                  <a:lnTo>
                    <a:pt x="7237476" y="2049780"/>
                  </a:lnTo>
                  <a:lnTo>
                    <a:pt x="7264908" y="2112264"/>
                  </a:lnTo>
                  <a:lnTo>
                    <a:pt x="7292340" y="2208276"/>
                  </a:lnTo>
                  <a:lnTo>
                    <a:pt x="7319772" y="2157984"/>
                  </a:lnTo>
                  <a:lnTo>
                    <a:pt x="7347204" y="2203704"/>
                  </a:lnTo>
                  <a:lnTo>
                    <a:pt x="7374636" y="2273808"/>
                  </a:lnTo>
                  <a:lnTo>
                    <a:pt x="7402068" y="2180844"/>
                  </a:lnTo>
                  <a:lnTo>
                    <a:pt x="7429500" y="2142744"/>
                  </a:lnTo>
                  <a:lnTo>
                    <a:pt x="7456932" y="2133600"/>
                  </a:lnTo>
                  <a:lnTo>
                    <a:pt x="7484364" y="2048256"/>
                  </a:lnTo>
                  <a:lnTo>
                    <a:pt x="7511796" y="1924812"/>
                  </a:lnTo>
                  <a:lnTo>
                    <a:pt x="7539228" y="1799844"/>
                  </a:lnTo>
                  <a:lnTo>
                    <a:pt x="7566660" y="1772412"/>
                  </a:lnTo>
                  <a:lnTo>
                    <a:pt x="7594092" y="1690116"/>
                  </a:lnTo>
                  <a:lnTo>
                    <a:pt x="7621524" y="1508760"/>
                  </a:lnTo>
                  <a:lnTo>
                    <a:pt x="7648956" y="1498092"/>
                  </a:lnTo>
                  <a:lnTo>
                    <a:pt x="7676388" y="1339596"/>
                  </a:lnTo>
                  <a:lnTo>
                    <a:pt x="7702296" y="1144524"/>
                  </a:lnTo>
                  <a:lnTo>
                    <a:pt x="7729728" y="1179576"/>
                  </a:lnTo>
                  <a:lnTo>
                    <a:pt x="7757160" y="1255776"/>
                  </a:lnTo>
                  <a:lnTo>
                    <a:pt x="7784592" y="1243584"/>
                  </a:lnTo>
                  <a:lnTo>
                    <a:pt x="7812024" y="1156716"/>
                  </a:lnTo>
                  <a:lnTo>
                    <a:pt x="7839456" y="1161288"/>
                  </a:lnTo>
                  <a:lnTo>
                    <a:pt x="7866888" y="1194816"/>
                  </a:lnTo>
                </a:path>
              </a:pathLst>
            </a:custGeom>
            <a:ln w="28575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44500" y="1261617"/>
            <a:ext cx="6933565" cy="147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Money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market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accounts’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average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yield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before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after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inflation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January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2000–December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31,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935"/>
              </a:spcBef>
            </a:pPr>
            <a:r>
              <a:rPr dirty="0" sz="1400" spc="-25">
                <a:latin typeface="Arial Narrow"/>
                <a:cs typeface="Arial Narrow"/>
              </a:rPr>
              <a:t>6%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1400">
              <a:latin typeface="Arial Narrow"/>
              <a:cs typeface="Arial Narrow"/>
            </a:endParaRPr>
          </a:p>
          <a:p>
            <a:pPr marL="93345">
              <a:lnSpc>
                <a:spcPct val="100000"/>
              </a:lnSpc>
            </a:pPr>
            <a:r>
              <a:rPr dirty="0" sz="1400" spc="-25">
                <a:latin typeface="Arial Narrow"/>
                <a:cs typeface="Arial Narrow"/>
              </a:rPr>
              <a:t>3%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6808" y="4908041"/>
            <a:ext cx="285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-</a:t>
            </a:r>
            <a:r>
              <a:rPr dirty="0" sz="1400" spc="-25">
                <a:latin typeface="Arial Narrow"/>
                <a:cs typeface="Arial Narrow"/>
              </a:rPr>
              <a:t>9%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6808" y="4306315"/>
            <a:ext cx="285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-</a:t>
            </a:r>
            <a:r>
              <a:rPr dirty="0" sz="1400" spc="-25">
                <a:latin typeface="Arial Narrow"/>
                <a:cs typeface="Arial Narrow"/>
              </a:rPr>
              <a:t>6%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76808" y="3704335"/>
            <a:ext cx="285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-</a:t>
            </a:r>
            <a:r>
              <a:rPr dirty="0" sz="1400" spc="-25">
                <a:latin typeface="Arial Narrow"/>
                <a:cs typeface="Arial Narrow"/>
              </a:rPr>
              <a:t>3%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5272" y="3102356"/>
            <a:ext cx="236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 Narrow"/>
                <a:cs typeface="Arial Narrow"/>
              </a:rPr>
              <a:t>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42899" y="512381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88667" y="5025085"/>
            <a:ext cx="1932939" cy="65087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611505">
              <a:lnSpc>
                <a:spcPct val="100000"/>
              </a:lnSpc>
              <a:spcBef>
                <a:spcPts val="880"/>
              </a:spcBef>
            </a:pPr>
            <a:r>
              <a:rPr dirty="0" sz="1400" spc="-20">
                <a:latin typeface="Arial Narrow"/>
                <a:cs typeface="Arial Narrow"/>
              </a:rPr>
              <a:t>2005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>
                <a:latin typeface="Arial"/>
                <a:cs typeface="Arial"/>
              </a:rPr>
              <a:t>Money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Marekt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Accounts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33265" y="512381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98645" y="5025085"/>
            <a:ext cx="3474720" cy="65087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92225">
              <a:lnSpc>
                <a:spcPct val="100000"/>
              </a:lnSpc>
              <a:spcBef>
                <a:spcPts val="880"/>
              </a:spcBef>
              <a:tabLst>
                <a:tab pos="2936875" algn="l"/>
              </a:tabLst>
            </a:pPr>
            <a:r>
              <a:rPr dirty="0" sz="1400" spc="-20">
                <a:latin typeface="Arial Narrow"/>
                <a:cs typeface="Arial Narrow"/>
              </a:rPr>
              <a:t>2015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2020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400">
                <a:latin typeface="Arial"/>
                <a:cs typeface="Arial"/>
              </a:rPr>
              <a:t>Money Marekt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Accounts </a:t>
            </a:r>
            <a:r>
              <a:rPr dirty="0" sz="1400" spc="-10">
                <a:latin typeface="Arial"/>
                <a:cs typeface="Arial"/>
              </a:rPr>
              <a:t>(Inflation-Adjusted)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532382" y="55694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141470" y="556945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1583161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0"/>
            <a:ext cx="5237987" cy="6192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Present</a:t>
            </a:r>
            <a:r>
              <a:rPr dirty="0" sz="4000" spc="-260"/>
              <a:t> </a:t>
            </a:r>
            <a:r>
              <a:rPr dirty="0" sz="4000" spc="-20"/>
              <a:t>bias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901090" y="1840229"/>
            <a:ext cx="4884420" cy="7721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overvalue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immediate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rewards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at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expense of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long-</a:t>
            </a:r>
            <a:r>
              <a:rPr dirty="0" sz="2400">
                <a:latin typeface="Arial"/>
                <a:cs typeface="Arial"/>
              </a:rPr>
              <a:t>term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goals.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9276" y="1630679"/>
            <a:ext cx="3832859" cy="325069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956816" y="1630679"/>
            <a:ext cx="3941445" cy="3251200"/>
            <a:chOff x="1956816" y="1630679"/>
            <a:chExt cx="3941445" cy="32512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6816" y="1630679"/>
              <a:ext cx="3941063" cy="32506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6376" y="2258567"/>
              <a:ext cx="3290316" cy="1996439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1631" y="1905000"/>
            <a:ext cx="2977896" cy="26517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39770" y="707516"/>
            <a:ext cx="57099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Decisions</a:t>
            </a:r>
            <a:r>
              <a:rPr dirty="0" sz="3200" spc="-65"/>
              <a:t> </a:t>
            </a:r>
            <a:r>
              <a:rPr dirty="0" sz="3200"/>
              <a:t>can</a:t>
            </a:r>
            <a:r>
              <a:rPr dirty="0" sz="3200" spc="-15"/>
              <a:t> </a:t>
            </a:r>
            <a:r>
              <a:rPr dirty="0" sz="3200"/>
              <a:t>be</a:t>
            </a:r>
            <a:r>
              <a:rPr dirty="0" sz="3200" spc="-45"/>
              <a:t> </a:t>
            </a:r>
            <a:r>
              <a:rPr dirty="0" sz="3200" spc="-10"/>
              <a:t>challenging</a:t>
            </a:r>
            <a:endParaRPr sz="32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32962" rIns="0" bIns="0" rtlCol="0" vert="horz">
            <a:spAutoFit/>
          </a:bodyPr>
          <a:lstStyle/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770" y="707516"/>
            <a:ext cx="57099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Decisions</a:t>
            </a:r>
            <a:r>
              <a:rPr dirty="0" sz="3200" spc="-65"/>
              <a:t> </a:t>
            </a:r>
            <a:r>
              <a:rPr dirty="0" sz="3200"/>
              <a:t>can</a:t>
            </a:r>
            <a:r>
              <a:rPr dirty="0" sz="3200" spc="-15"/>
              <a:t> </a:t>
            </a:r>
            <a:r>
              <a:rPr dirty="0" sz="3200"/>
              <a:t>be</a:t>
            </a:r>
            <a:r>
              <a:rPr dirty="0" sz="3200" spc="-45"/>
              <a:t> </a:t>
            </a:r>
            <a:r>
              <a:rPr dirty="0" sz="3200" spc="-10"/>
              <a:t>challenging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24000" y="1309116"/>
            <a:ext cx="9141460" cy="5549265"/>
            <a:chOff x="1524000" y="1309116"/>
            <a:chExt cx="9141460" cy="55492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387" y="4225237"/>
              <a:ext cx="2309802" cy="26312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1524000"/>
              <a:ext cx="3842004" cy="42062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1676" y="1524000"/>
              <a:ext cx="3842004" cy="42062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1276" y="2420112"/>
              <a:ext cx="2731007" cy="16398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6215" y="4206239"/>
              <a:ext cx="2766060" cy="265023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6475" y="2362200"/>
              <a:ext cx="1522476" cy="18288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1903" y="4754879"/>
              <a:ext cx="2519172" cy="210159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3179" y="4754879"/>
              <a:ext cx="2595372" cy="210159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24000" y="1309116"/>
              <a:ext cx="9141460" cy="5549265"/>
            </a:xfrm>
            <a:custGeom>
              <a:avLst/>
              <a:gdLst/>
              <a:ahLst/>
              <a:cxnLst/>
              <a:rect l="l" t="t" r="r" b="b"/>
              <a:pathLst>
                <a:path w="9141460" h="5549265">
                  <a:moveTo>
                    <a:pt x="9140952" y="0"/>
                  </a:moveTo>
                  <a:lnTo>
                    <a:pt x="0" y="0"/>
                  </a:lnTo>
                  <a:lnTo>
                    <a:pt x="0" y="5548884"/>
                  </a:lnTo>
                  <a:lnTo>
                    <a:pt x="9140952" y="5548884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30979" y="4023359"/>
              <a:ext cx="4126991" cy="283311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030979" y="4002023"/>
              <a:ext cx="4127500" cy="2854960"/>
            </a:xfrm>
            <a:custGeom>
              <a:avLst/>
              <a:gdLst/>
              <a:ahLst/>
              <a:cxnLst/>
              <a:rect l="l" t="t" r="r" b="b"/>
              <a:pathLst>
                <a:path w="4127500" h="2854959">
                  <a:moveTo>
                    <a:pt x="4126991" y="0"/>
                  </a:moveTo>
                  <a:lnTo>
                    <a:pt x="0" y="0"/>
                  </a:lnTo>
                  <a:lnTo>
                    <a:pt x="0" y="2854451"/>
                  </a:lnTo>
                  <a:lnTo>
                    <a:pt x="4126991" y="2854451"/>
                  </a:lnTo>
                  <a:lnTo>
                    <a:pt x="4126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48555" y="4023359"/>
              <a:ext cx="3247644" cy="283311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0067" y="1554480"/>
              <a:ext cx="3834383" cy="325069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8508" y="1516380"/>
              <a:ext cx="3942588" cy="325069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0863" y="2346960"/>
              <a:ext cx="2788919" cy="154228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55179" y="2052828"/>
              <a:ext cx="2743200" cy="235153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2640" y="1744980"/>
              <a:ext cx="3396996" cy="30053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2364" y="1763268"/>
              <a:ext cx="3724655" cy="3046475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32962" rIns="0" bIns="0" rtlCol="0" vert="horz">
            <a:spAutoFit/>
          </a:bodyPr>
          <a:lstStyle/>
          <a:p>
            <a:pPr marL="11061065">
              <a:lnSpc>
                <a:spcPct val="100000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60731"/>
            <a:ext cx="10843260" cy="167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Planning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financial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goals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takes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backseat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Present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Percentage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respondents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who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prioritized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daily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expenses,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paying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down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current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debts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saving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for </a:t>
            </a:r>
            <a:r>
              <a:rPr dirty="0" sz="1800" b="1">
                <a:latin typeface="Arial"/>
                <a:cs typeface="Arial"/>
              </a:rPr>
              <a:t>other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goals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instead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saving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retirement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37358" y="4615434"/>
            <a:ext cx="12007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769FF"/>
                </a:solidFill>
                <a:latin typeface="Arial"/>
                <a:cs typeface="Arial"/>
              </a:rPr>
              <a:t>Age</a:t>
            </a:r>
            <a:r>
              <a:rPr dirty="0" sz="2000" spc="-1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769FF"/>
                </a:solidFill>
                <a:latin typeface="Arial"/>
                <a:cs typeface="Arial"/>
              </a:rPr>
              <a:t>40-</a:t>
            </a:r>
            <a:r>
              <a:rPr dirty="0" sz="2000" spc="-25">
                <a:solidFill>
                  <a:srgbClr val="3769FF"/>
                </a:solidFill>
                <a:latin typeface="Arial"/>
                <a:cs typeface="Arial"/>
              </a:rPr>
              <a:t>49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968525" y="2756535"/>
            <a:ext cx="1786255" cy="1786255"/>
            <a:chOff x="1968525" y="2756535"/>
            <a:chExt cx="1786255" cy="1786255"/>
          </a:xfrm>
        </p:grpSpPr>
        <p:sp>
          <p:nvSpPr>
            <p:cNvPr id="5" name="object 5" descr=""/>
            <p:cNvSpPr/>
            <p:nvPr/>
          </p:nvSpPr>
          <p:spPr>
            <a:xfrm>
              <a:off x="2300097" y="2766060"/>
              <a:ext cx="1454785" cy="1776730"/>
            </a:xfrm>
            <a:custGeom>
              <a:avLst/>
              <a:gdLst/>
              <a:ahLst/>
              <a:cxnLst/>
              <a:rect l="l" t="t" r="r" b="b"/>
              <a:pathLst>
                <a:path w="1454785" h="1776729">
                  <a:moveTo>
                    <a:pt x="566165" y="0"/>
                  </a:moveTo>
                  <a:lnTo>
                    <a:pt x="566165" y="221995"/>
                  </a:lnTo>
                  <a:lnTo>
                    <a:pt x="617640" y="223986"/>
                  </a:lnTo>
                  <a:lnTo>
                    <a:pt x="668543" y="229907"/>
                  </a:lnTo>
                  <a:lnTo>
                    <a:pt x="718660" y="239681"/>
                  </a:lnTo>
                  <a:lnTo>
                    <a:pt x="767776" y="253231"/>
                  </a:lnTo>
                  <a:lnTo>
                    <a:pt x="815678" y="270478"/>
                  </a:lnTo>
                  <a:lnTo>
                    <a:pt x="862151" y="291347"/>
                  </a:lnTo>
                  <a:lnTo>
                    <a:pt x="906981" y="315759"/>
                  </a:lnTo>
                  <a:lnTo>
                    <a:pt x="949953" y="343637"/>
                  </a:lnTo>
                  <a:lnTo>
                    <a:pt x="990853" y="374903"/>
                  </a:lnTo>
                  <a:lnTo>
                    <a:pt x="1026442" y="406524"/>
                  </a:lnTo>
                  <a:lnTo>
                    <a:pt x="1059252" y="440087"/>
                  </a:lnTo>
                  <a:lnTo>
                    <a:pt x="1089267" y="475435"/>
                  </a:lnTo>
                  <a:lnTo>
                    <a:pt x="1116473" y="512409"/>
                  </a:lnTo>
                  <a:lnTo>
                    <a:pt x="1140854" y="550850"/>
                  </a:lnTo>
                  <a:lnTo>
                    <a:pt x="1162395" y="590600"/>
                  </a:lnTo>
                  <a:lnTo>
                    <a:pt x="1181082" y="631500"/>
                  </a:lnTo>
                  <a:lnTo>
                    <a:pt x="1196899" y="673391"/>
                  </a:lnTo>
                  <a:lnTo>
                    <a:pt x="1209830" y="716116"/>
                  </a:lnTo>
                  <a:lnTo>
                    <a:pt x="1219862" y="759515"/>
                  </a:lnTo>
                  <a:lnTo>
                    <a:pt x="1226979" y="803430"/>
                  </a:lnTo>
                  <a:lnTo>
                    <a:pt x="1231165" y="847702"/>
                  </a:lnTo>
                  <a:lnTo>
                    <a:pt x="1232406" y="892173"/>
                  </a:lnTo>
                  <a:lnTo>
                    <a:pt x="1230686" y="936684"/>
                  </a:lnTo>
                  <a:lnTo>
                    <a:pt x="1225991" y="981077"/>
                  </a:lnTo>
                  <a:lnTo>
                    <a:pt x="1218305" y="1025192"/>
                  </a:lnTo>
                  <a:lnTo>
                    <a:pt x="1207614" y="1068873"/>
                  </a:lnTo>
                  <a:lnTo>
                    <a:pt x="1193901" y="1111958"/>
                  </a:lnTo>
                  <a:lnTo>
                    <a:pt x="1177153" y="1154292"/>
                  </a:lnTo>
                  <a:lnTo>
                    <a:pt x="1157354" y="1195713"/>
                  </a:lnTo>
                  <a:lnTo>
                    <a:pt x="1134489" y="1236065"/>
                  </a:lnTo>
                  <a:lnTo>
                    <a:pt x="1108542" y="1275189"/>
                  </a:lnTo>
                  <a:lnTo>
                    <a:pt x="1079500" y="1312926"/>
                  </a:lnTo>
                  <a:lnTo>
                    <a:pt x="1047894" y="1348514"/>
                  </a:lnTo>
                  <a:lnTo>
                    <a:pt x="1014343" y="1381321"/>
                  </a:lnTo>
                  <a:lnTo>
                    <a:pt x="979006" y="1411334"/>
                  </a:lnTo>
                  <a:lnTo>
                    <a:pt x="942040" y="1438535"/>
                  </a:lnTo>
                  <a:lnTo>
                    <a:pt x="903605" y="1462912"/>
                  </a:lnTo>
                  <a:lnTo>
                    <a:pt x="863860" y="1484448"/>
                  </a:lnTo>
                  <a:lnTo>
                    <a:pt x="822963" y="1503129"/>
                  </a:lnTo>
                  <a:lnTo>
                    <a:pt x="781073" y="1518941"/>
                  </a:lnTo>
                  <a:lnTo>
                    <a:pt x="738350" y="1531867"/>
                  </a:lnTo>
                  <a:lnTo>
                    <a:pt x="694951" y="1541893"/>
                  </a:lnTo>
                  <a:lnTo>
                    <a:pt x="651037" y="1549005"/>
                  </a:lnTo>
                  <a:lnTo>
                    <a:pt x="606764" y="1553187"/>
                  </a:lnTo>
                  <a:lnTo>
                    <a:pt x="562294" y="1554425"/>
                  </a:lnTo>
                  <a:lnTo>
                    <a:pt x="517783" y="1552703"/>
                  </a:lnTo>
                  <a:lnTo>
                    <a:pt x="473392" y="1548007"/>
                  </a:lnTo>
                  <a:lnTo>
                    <a:pt x="429278" y="1540321"/>
                  </a:lnTo>
                  <a:lnTo>
                    <a:pt x="385601" y="1529631"/>
                  </a:lnTo>
                  <a:lnTo>
                    <a:pt x="342520" y="1515923"/>
                  </a:lnTo>
                  <a:lnTo>
                    <a:pt x="300193" y="1499180"/>
                  </a:lnTo>
                  <a:lnTo>
                    <a:pt x="258779" y="1479389"/>
                  </a:lnTo>
                  <a:lnTo>
                    <a:pt x="218437" y="1456533"/>
                  </a:lnTo>
                  <a:lnTo>
                    <a:pt x="179326" y="1430599"/>
                  </a:lnTo>
                  <a:lnTo>
                    <a:pt x="141604" y="1401571"/>
                  </a:lnTo>
                  <a:lnTo>
                    <a:pt x="0" y="1572640"/>
                  </a:lnTo>
                  <a:lnTo>
                    <a:pt x="40649" y="1604317"/>
                  </a:lnTo>
                  <a:lnTo>
                    <a:pt x="82886" y="1633468"/>
                  </a:lnTo>
                  <a:lnTo>
                    <a:pt x="126593" y="1660050"/>
                  </a:lnTo>
                  <a:lnTo>
                    <a:pt x="171647" y="1684020"/>
                  </a:lnTo>
                  <a:lnTo>
                    <a:pt x="217929" y="1705332"/>
                  </a:lnTo>
                  <a:lnTo>
                    <a:pt x="265318" y="1723945"/>
                  </a:lnTo>
                  <a:lnTo>
                    <a:pt x="313695" y="1739814"/>
                  </a:lnTo>
                  <a:lnTo>
                    <a:pt x="362937" y="1752896"/>
                  </a:lnTo>
                  <a:lnTo>
                    <a:pt x="412926" y="1763146"/>
                  </a:lnTo>
                  <a:lnTo>
                    <a:pt x="463541" y="1770522"/>
                  </a:lnTo>
                  <a:lnTo>
                    <a:pt x="514661" y="1774980"/>
                  </a:lnTo>
                  <a:lnTo>
                    <a:pt x="566165" y="1776476"/>
                  </a:lnTo>
                  <a:lnTo>
                    <a:pt x="614905" y="1775161"/>
                  </a:lnTo>
                  <a:lnTo>
                    <a:pt x="662958" y="1771264"/>
                  </a:lnTo>
                  <a:lnTo>
                    <a:pt x="710256" y="1764851"/>
                  </a:lnTo>
                  <a:lnTo>
                    <a:pt x="756732" y="1755990"/>
                  </a:lnTo>
                  <a:lnTo>
                    <a:pt x="802318" y="1744750"/>
                  </a:lnTo>
                  <a:lnTo>
                    <a:pt x="846946" y="1731196"/>
                  </a:lnTo>
                  <a:lnTo>
                    <a:pt x="890549" y="1715399"/>
                  </a:lnTo>
                  <a:lnTo>
                    <a:pt x="933059" y="1697424"/>
                  </a:lnTo>
                  <a:lnTo>
                    <a:pt x="974407" y="1677340"/>
                  </a:lnTo>
                  <a:lnTo>
                    <a:pt x="1014527" y="1655214"/>
                  </a:lnTo>
                  <a:lnTo>
                    <a:pt x="1053351" y="1631114"/>
                  </a:lnTo>
                  <a:lnTo>
                    <a:pt x="1090810" y="1605109"/>
                  </a:lnTo>
                  <a:lnTo>
                    <a:pt x="1126837" y="1577265"/>
                  </a:lnTo>
                  <a:lnTo>
                    <a:pt x="1161364" y="1547650"/>
                  </a:lnTo>
                  <a:lnTo>
                    <a:pt x="1194323" y="1516332"/>
                  </a:lnTo>
                  <a:lnTo>
                    <a:pt x="1225648" y="1483379"/>
                  </a:lnTo>
                  <a:lnTo>
                    <a:pt x="1255269" y="1448858"/>
                  </a:lnTo>
                  <a:lnTo>
                    <a:pt x="1283119" y="1412837"/>
                  </a:lnTo>
                  <a:lnTo>
                    <a:pt x="1309131" y="1375384"/>
                  </a:lnTo>
                  <a:lnTo>
                    <a:pt x="1333236" y="1336566"/>
                  </a:lnTo>
                  <a:lnTo>
                    <a:pt x="1355367" y="1296452"/>
                  </a:lnTo>
                  <a:lnTo>
                    <a:pt x="1375456" y="1255108"/>
                  </a:lnTo>
                  <a:lnTo>
                    <a:pt x="1393436" y="1212604"/>
                  </a:lnTo>
                  <a:lnTo>
                    <a:pt x="1409238" y="1169005"/>
                  </a:lnTo>
                  <a:lnTo>
                    <a:pt x="1422795" y="1124380"/>
                  </a:lnTo>
                  <a:lnTo>
                    <a:pt x="1434039" y="1078798"/>
                  </a:lnTo>
                  <a:lnTo>
                    <a:pt x="1442903" y="1032324"/>
                  </a:lnTo>
                  <a:lnTo>
                    <a:pt x="1449317" y="985028"/>
                  </a:lnTo>
                  <a:lnTo>
                    <a:pt x="1453216" y="936976"/>
                  </a:lnTo>
                  <a:lnTo>
                    <a:pt x="1454530" y="888238"/>
                  </a:lnTo>
                  <a:lnTo>
                    <a:pt x="1453216" y="839499"/>
                  </a:lnTo>
                  <a:lnTo>
                    <a:pt x="1449317" y="791447"/>
                  </a:lnTo>
                  <a:lnTo>
                    <a:pt x="1442903" y="744151"/>
                  </a:lnTo>
                  <a:lnTo>
                    <a:pt x="1434039" y="697677"/>
                  </a:lnTo>
                  <a:lnTo>
                    <a:pt x="1422795" y="652095"/>
                  </a:lnTo>
                  <a:lnTo>
                    <a:pt x="1409238" y="607470"/>
                  </a:lnTo>
                  <a:lnTo>
                    <a:pt x="1393436" y="563871"/>
                  </a:lnTo>
                  <a:lnTo>
                    <a:pt x="1375456" y="521367"/>
                  </a:lnTo>
                  <a:lnTo>
                    <a:pt x="1355367" y="480023"/>
                  </a:lnTo>
                  <a:lnTo>
                    <a:pt x="1333236" y="439909"/>
                  </a:lnTo>
                  <a:lnTo>
                    <a:pt x="1309131" y="401091"/>
                  </a:lnTo>
                  <a:lnTo>
                    <a:pt x="1283119" y="363638"/>
                  </a:lnTo>
                  <a:lnTo>
                    <a:pt x="1255269" y="327617"/>
                  </a:lnTo>
                  <a:lnTo>
                    <a:pt x="1225648" y="293096"/>
                  </a:lnTo>
                  <a:lnTo>
                    <a:pt x="1194323" y="260143"/>
                  </a:lnTo>
                  <a:lnTo>
                    <a:pt x="1161364" y="228825"/>
                  </a:lnTo>
                  <a:lnTo>
                    <a:pt x="1126837" y="199210"/>
                  </a:lnTo>
                  <a:lnTo>
                    <a:pt x="1090810" y="171366"/>
                  </a:lnTo>
                  <a:lnTo>
                    <a:pt x="1053351" y="145361"/>
                  </a:lnTo>
                  <a:lnTo>
                    <a:pt x="1014527" y="121261"/>
                  </a:lnTo>
                  <a:lnTo>
                    <a:pt x="974407" y="99135"/>
                  </a:lnTo>
                  <a:lnTo>
                    <a:pt x="933059" y="79051"/>
                  </a:lnTo>
                  <a:lnTo>
                    <a:pt x="890549" y="61076"/>
                  </a:lnTo>
                  <a:lnTo>
                    <a:pt x="846946" y="45279"/>
                  </a:lnTo>
                  <a:lnTo>
                    <a:pt x="802318" y="31725"/>
                  </a:lnTo>
                  <a:lnTo>
                    <a:pt x="756732" y="20485"/>
                  </a:lnTo>
                  <a:lnTo>
                    <a:pt x="710256" y="11624"/>
                  </a:lnTo>
                  <a:lnTo>
                    <a:pt x="662958" y="5211"/>
                  </a:lnTo>
                  <a:lnTo>
                    <a:pt x="614905" y="1314"/>
                  </a:lnTo>
                  <a:lnTo>
                    <a:pt x="566165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78050" y="2766060"/>
              <a:ext cx="888365" cy="1572895"/>
            </a:xfrm>
            <a:custGeom>
              <a:avLst/>
              <a:gdLst/>
              <a:ahLst/>
              <a:cxnLst/>
              <a:rect l="l" t="t" r="r" b="b"/>
              <a:pathLst>
                <a:path w="888364" h="1572895">
                  <a:moveTo>
                    <a:pt x="888212" y="0"/>
                  </a:moveTo>
                  <a:lnTo>
                    <a:pt x="838765" y="1374"/>
                  </a:lnTo>
                  <a:lnTo>
                    <a:pt x="789738" y="5468"/>
                  </a:lnTo>
                  <a:lnTo>
                    <a:pt x="741234" y="12233"/>
                  </a:lnTo>
                  <a:lnTo>
                    <a:pt x="693353" y="21623"/>
                  </a:lnTo>
                  <a:lnTo>
                    <a:pt x="646193" y="33592"/>
                  </a:lnTo>
                  <a:lnTo>
                    <a:pt x="599857" y="48093"/>
                  </a:lnTo>
                  <a:lnTo>
                    <a:pt x="554444" y="65078"/>
                  </a:lnTo>
                  <a:lnTo>
                    <a:pt x="510054" y="84502"/>
                  </a:lnTo>
                  <a:lnTo>
                    <a:pt x="466788" y="106318"/>
                  </a:lnTo>
                  <a:lnTo>
                    <a:pt x="424745" y="130478"/>
                  </a:lnTo>
                  <a:lnTo>
                    <a:pt x="384027" y="156937"/>
                  </a:lnTo>
                  <a:lnTo>
                    <a:pt x="344734" y="185648"/>
                  </a:lnTo>
                  <a:lnTo>
                    <a:pt x="306965" y="216563"/>
                  </a:lnTo>
                  <a:lnTo>
                    <a:pt x="270821" y="249637"/>
                  </a:lnTo>
                  <a:lnTo>
                    <a:pt x="236402" y="284822"/>
                  </a:lnTo>
                  <a:lnTo>
                    <a:pt x="203809" y="322072"/>
                  </a:lnTo>
                  <a:lnTo>
                    <a:pt x="173759" y="360457"/>
                  </a:lnTo>
                  <a:lnTo>
                    <a:pt x="146138" y="399961"/>
                  </a:lnTo>
                  <a:lnTo>
                    <a:pt x="120935" y="440488"/>
                  </a:lnTo>
                  <a:lnTo>
                    <a:pt x="98144" y="481941"/>
                  </a:lnTo>
                  <a:lnTo>
                    <a:pt x="77754" y="524226"/>
                  </a:lnTo>
                  <a:lnTo>
                    <a:pt x="59756" y="567248"/>
                  </a:lnTo>
                  <a:lnTo>
                    <a:pt x="44141" y="610910"/>
                  </a:lnTo>
                  <a:lnTo>
                    <a:pt x="30901" y="655118"/>
                  </a:lnTo>
                  <a:lnTo>
                    <a:pt x="20026" y="699776"/>
                  </a:lnTo>
                  <a:lnTo>
                    <a:pt x="11508" y="744789"/>
                  </a:lnTo>
                  <a:lnTo>
                    <a:pt x="5337" y="790061"/>
                  </a:lnTo>
                  <a:lnTo>
                    <a:pt x="1503" y="835497"/>
                  </a:lnTo>
                  <a:lnTo>
                    <a:pt x="0" y="881002"/>
                  </a:lnTo>
                  <a:lnTo>
                    <a:pt x="816" y="926480"/>
                  </a:lnTo>
                  <a:lnTo>
                    <a:pt x="3943" y="971835"/>
                  </a:lnTo>
                  <a:lnTo>
                    <a:pt x="9373" y="1016973"/>
                  </a:lnTo>
                  <a:lnTo>
                    <a:pt x="17095" y="1061798"/>
                  </a:lnTo>
                  <a:lnTo>
                    <a:pt x="27102" y="1106215"/>
                  </a:lnTo>
                  <a:lnTo>
                    <a:pt x="39383" y="1150128"/>
                  </a:lnTo>
                  <a:lnTo>
                    <a:pt x="53931" y="1193442"/>
                  </a:lnTo>
                  <a:lnTo>
                    <a:pt x="70735" y="1236061"/>
                  </a:lnTo>
                  <a:lnTo>
                    <a:pt x="89787" y="1277891"/>
                  </a:lnTo>
                  <a:lnTo>
                    <a:pt x="111078" y="1318835"/>
                  </a:lnTo>
                  <a:lnTo>
                    <a:pt x="134599" y="1358798"/>
                  </a:lnTo>
                  <a:lnTo>
                    <a:pt x="160341" y="1397685"/>
                  </a:lnTo>
                  <a:lnTo>
                    <a:pt x="188295" y="1435401"/>
                  </a:lnTo>
                  <a:lnTo>
                    <a:pt x="218451" y="1471849"/>
                  </a:lnTo>
                  <a:lnTo>
                    <a:pt x="250801" y="1506936"/>
                  </a:lnTo>
                  <a:lnTo>
                    <a:pt x="285336" y="1540565"/>
                  </a:lnTo>
                  <a:lnTo>
                    <a:pt x="322046" y="1572640"/>
                  </a:lnTo>
                  <a:lnTo>
                    <a:pt x="463651" y="1401571"/>
                  </a:lnTo>
                  <a:lnTo>
                    <a:pt x="426751" y="1368663"/>
                  </a:lnTo>
                  <a:lnTo>
                    <a:pt x="392621" y="1333367"/>
                  </a:lnTo>
                  <a:lnTo>
                    <a:pt x="361347" y="1295860"/>
                  </a:lnTo>
                  <a:lnTo>
                    <a:pt x="333011" y="1256321"/>
                  </a:lnTo>
                  <a:lnTo>
                    <a:pt x="307696" y="1214929"/>
                  </a:lnTo>
                  <a:lnTo>
                    <a:pt x="285486" y="1171860"/>
                  </a:lnTo>
                  <a:lnTo>
                    <a:pt x="266465" y="1127294"/>
                  </a:lnTo>
                  <a:lnTo>
                    <a:pt x="250715" y="1081409"/>
                  </a:lnTo>
                  <a:lnTo>
                    <a:pt x="238320" y="1034383"/>
                  </a:lnTo>
                  <a:lnTo>
                    <a:pt x="229363" y="986393"/>
                  </a:lnTo>
                  <a:lnTo>
                    <a:pt x="223928" y="937619"/>
                  </a:lnTo>
                  <a:lnTo>
                    <a:pt x="222097" y="888238"/>
                  </a:lnTo>
                  <a:lnTo>
                    <a:pt x="223770" y="840662"/>
                  </a:lnTo>
                  <a:lnTo>
                    <a:pt x="228711" y="793988"/>
                  </a:lnTo>
                  <a:lnTo>
                    <a:pt x="236810" y="748329"/>
                  </a:lnTo>
                  <a:lnTo>
                    <a:pt x="247953" y="703798"/>
                  </a:lnTo>
                  <a:lnTo>
                    <a:pt x="262027" y="660507"/>
                  </a:lnTo>
                  <a:lnTo>
                    <a:pt x="278921" y="618570"/>
                  </a:lnTo>
                  <a:lnTo>
                    <a:pt x="298520" y="578099"/>
                  </a:lnTo>
                  <a:lnTo>
                    <a:pt x="320713" y="539207"/>
                  </a:lnTo>
                  <a:lnTo>
                    <a:pt x="345387" y="502006"/>
                  </a:lnTo>
                  <a:lnTo>
                    <a:pt x="372429" y="466611"/>
                  </a:lnTo>
                  <a:lnTo>
                    <a:pt x="401726" y="433132"/>
                  </a:lnTo>
                  <a:lnTo>
                    <a:pt x="433166" y="401683"/>
                  </a:lnTo>
                  <a:lnTo>
                    <a:pt x="466637" y="372378"/>
                  </a:lnTo>
                  <a:lnTo>
                    <a:pt x="502024" y="345328"/>
                  </a:lnTo>
                  <a:lnTo>
                    <a:pt x="539217" y="320646"/>
                  </a:lnTo>
                  <a:lnTo>
                    <a:pt x="578102" y="298446"/>
                  </a:lnTo>
                  <a:lnTo>
                    <a:pt x="618566" y="278840"/>
                  </a:lnTo>
                  <a:lnTo>
                    <a:pt x="660498" y="261941"/>
                  </a:lnTo>
                  <a:lnTo>
                    <a:pt x="703783" y="247861"/>
                  </a:lnTo>
                  <a:lnTo>
                    <a:pt x="748310" y="236714"/>
                  </a:lnTo>
                  <a:lnTo>
                    <a:pt x="793965" y="228612"/>
                  </a:lnTo>
                  <a:lnTo>
                    <a:pt x="840637" y="223669"/>
                  </a:lnTo>
                  <a:lnTo>
                    <a:pt x="888212" y="221995"/>
                  </a:lnTo>
                  <a:lnTo>
                    <a:pt x="888212" y="0"/>
                  </a:lnTo>
                  <a:close/>
                </a:path>
              </a:pathLst>
            </a:custGeom>
            <a:solidFill>
              <a:srgbClr val="D6E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78050" y="2766060"/>
              <a:ext cx="888365" cy="1572895"/>
            </a:xfrm>
            <a:custGeom>
              <a:avLst/>
              <a:gdLst/>
              <a:ahLst/>
              <a:cxnLst/>
              <a:rect l="l" t="t" r="r" b="b"/>
              <a:pathLst>
                <a:path w="888364" h="1572895">
                  <a:moveTo>
                    <a:pt x="322046" y="1572640"/>
                  </a:moveTo>
                  <a:lnTo>
                    <a:pt x="285336" y="1540565"/>
                  </a:lnTo>
                  <a:lnTo>
                    <a:pt x="250801" y="1506936"/>
                  </a:lnTo>
                  <a:lnTo>
                    <a:pt x="218451" y="1471849"/>
                  </a:lnTo>
                  <a:lnTo>
                    <a:pt x="188295" y="1435401"/>
                  </a:lnTo>
                  <a:lnTo>
                    <a:pt x="160341" y="1397685"/>
                  </a:lnTo>
                  <a:lnTo>
                    <a:pt x="134599" y="1358798"/>
                  </a:lnTo>
                  <a:lnTo>
                    <a:pt x="111078" y="1318835"/>
                  </a:lnTo>
                  <a:lnTo>
                    <a:pt x="89787" y="1277891"/>
                  </a:lnTo>
                  <a:lnTo>
                    <a:pt x="70735" y="1236061"/>
                  </a:lnTo>
                  <a:lnTo>
                    <a:pt x="53931" y="1193442"/>
                  </a:lnTo>
                  <a:lnTo>
                    <a:pt x="39383" y="1150128"/>
                  </a:lnTo>
                  <a:lnTo>
                    <a:pt x="27102" y="1106215"/>
                  </a:lnTo>
                  <a:lnTo>
                    <a:pt x="17095" y="1061798"/>
                  </a:lnTo>
                  <a:lnTo>
                    <a:pt x="9373" y="1016973"/>
                  </a:lnTo>
                  <a:lnTo>
                    <a:pt x="3943" y="971835"/>
                  </a:lnTo>
                  <a:lnTo>
                    <a:pt x="816" y="926480"/>
                  </a:lnTo>
                  <a:lnTo>
                    <a:pt x="0" y="881002"/>
                  </a:lnTo>
                  <a:lnTo>
                    <a:pt x="1503" y="835497"/>
                  </a:lnTo>
                  <a:lnTo>
                    <a:pt x="5337" y="790061"/>
                  </a:lnTo>
                  <a:lnTo>
                    <a:pt x="11508" y="744789"/>
                  </a:lnTo>
                  <a:lnTo>
                    <a:pt x="20026" y="699776"/>
                  </a:lnTo>
                  <a:lnTo>
                    <a:pt x="30901" y="655118"/>
                  </a:lnTo>
                  <a:lnTo>
                    <a:pt x="44141" y="610910"/>
                  </a:lnTo>
                  <a:lnTo>
                    <a:pt x="59756" y="567248"/>
                  </a:lnTo>
                  <a:lnTo>
                    <a:pt x="77754" y="524226"/>
                  </a:lnTo>
                  <a:lnTo>
                    <a:pt x="98144" y="481941"/>
                  </a:lnTo>
                  <a:lnTo>
                    <a:pt x="120935" y="440488"/>
                  </a:lnTo>
                  <a:lnTo>
                    <a:pt x="146138" y="399961"/>
                  </a:lnTo>
                  <a:lnTo>
                    <a:pt x="173759" y="360457"/>
                  </a:lnTo>
                  <a:lnTo>
                    <a:pt x="203809" y="322072"/>
                  </a:lnTo>
                  <a:lnTo>
                    <a:pt x="236402" y="284822"/>
                  </a:lnTo>
                  <a:lnTo>
                    <a:pt x="270821" y="249637"/>
                  </a:lnTo>
                  <a:lnTo>
                    <a:pt x="306965" y="216563"/>
                  </a:lnTo>
                  <a:lnTo>
                    <a:pt x="344734" y="185648"/>
                  </a:lnTo>
                  <a:lnTo>
                    <a:pt x="384027" y="156937"/>
                  </a:lnTo>
                  <a:lnTo>
                    <a:pt x="424745" y="130478"/>
                  </a:lnTo>
                  <a:lnTo>
                    <a:pt x="466788" y="106318"/>
                  </a:lnTo>
                  <a:lnTo>
                    <a:pt x="510054" y="84502"/>
                  </a:lnTo>
                  <a:lnTo>
                    <a:pt x="554444" y="65078"/>
                  </a:lnTo>
                  <a:lnTo>
                    <a:pt x="599857" y="48093"/>
                  </a:lnTo>
                  <a:lnTo>
                    <a:pt x="646193" y="33592"/>
                  </a:lnTo>
                  <a:lnTo>
                    <a:pt x="693353" y="21623"/>
                  </a:lnTo>
                  <a:lnTo>
                    <a:pt x="741234" y="12233"/>
                  </a:lnTo>
                  <a:lnTo>
                    <a:pt x="789738" y="5468"/>
                  </a:lnTo>
                  <a:lnTo>
                    <a:pt x="838765" y="1374"/>
                  </a:lnTo>
                  <a:lnTo>
                    <a:pt x="888212" y="0"/>
                  </a:lnTo>
                  <a:lnTo>
                    <a:pt x="888212" y="221995"/>
                  </a:lnTo>
                  <a:lnTo>
                    <a:pt x="840637" y="223669"/>
                  </a:lnTo>
                  <a:lnTo>
                    <a:pt x="793965" y="228612"/>
                  </a:lnTo>
                  <a:lnTo>
                    <a:pt x="748310" y="236714"/>
                  </a:lnTo>
                  <a:lnTo>
                    <a:pt x="703783" y="247861"/>
                  </a:lnTo>
                  <a:lnTo>
                    <a:pt x="660498" y="261941"/>
                  </a:lnTo>
                  <a:lnTo>
                    <a:pt x="618566" y="278840"/>
                  </a:lnTo>
                  <a:lnTo>
                    <a:pt x="578102" y="298446"/>
                  </a:lnTo>
                  <a:lnTo>
                    <a:pt x="539217" y="320646"/>
                  </a:lnTo>
                  <a:lnTo>
                    <a:pt x="502024" y="345328"/>
                  </a:lnTo>
                  <a:lnTo>
                    <a:pt x="466637" y="372378"/>
                  </a:lnTo>
                  <a:lnTo>
                    <a:pt x="433166" y="401683"/>
                  </a:lnTo>
                  <a:lnTo>
                    <a:pt x="401726" y="433132"/>
                  </a:lnTo>
                  <a:lnTo>
                    <a:pt x="372429" y="466611"/>
                  </a:lnTo>
                  <a:lnTo>
                    <a:pt x="345387" y="502006"/>
                  </a:lnTo>
                  <a:lnTo>
                    <a:pt x="320713" y="539207"/>
                  </a:lnTo>
                  <a:lnTo>
                    <a:pt x="298520" y="578099"/>
                  </a:lnTo>
                  <a:lnTo>
                    <a:pt x="278921" y="618570"/>
                  </a:lnTo>
                  <a:lnTo>
                    <a:pt x="262027" y="660507"/>
                  </a:lnTo>
                  <a:lnTo>
                    <a:pt x="247953" y="703798"/>
                  </a:lnTo>
                  <a:lnTo>
                    <a:pt x="236810" y="748329"/>
                  </a:lnTo>
                  <a:lnTo>
                    <a:pt x="228711" y="793988"/>
                  </a:lnTo>
                  <a:lnTo>
                    <a:pt x="223770" y="840662"/>
                  </a:lnTo>
                  <a:lnTo>
                    <a:pt x="222097" y="888238"/>
                  </a:lnTo>
                  <a:lnTo>
                    <a:pt x="223928" y="937619"/>
                  </a:lnTo>
                  <a:lnTo>
                    <a:pt x="229363" y="986393"/>
                  </a:lnTo>
                  <a:lnTo>
                    <a:pt x="238320" y="1034383"/>
                  </a:lnTo>
                  <a:lnTo>
                    <a:pt x="250715" y="1081409"/>
                  </a:lnTo>
                  <a:lnTo>
                    <a:pt x="266465" y="1127294"/>
                  </a:lnTo>
                  <a:lnTo>
                    <a:pt x="285486" y="1171860"/>
                  </a:lnTo>
                  <a:lnTo>
                    <a:pt x="307696" y="1214929"/>
                  </a:lnTo>
                  <a:lnTo>
                    <a:pt x="333011" y="1256321"/>
                  </a:lnTo>
                  <a:lnTo>
                    <a:pt x="361347" y="1295860"/>
                  </a:lnTo>
                  <a:lnTo>
                    <a:pt x="392621" y="1333367"/>
                  </a:lnTo>
                  <a:lnTo>
                    <a:pt x="426751" y="1368663"/>
                  </a:lnTo>
                  <a:lnTo>
                    <a:pt x="463651" y="1401571"/>
                  </a:lnTo>
                  <a:lnTo>
                    <a:pt x="322046" y="15726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433954" y="3352241"/>
            <a:ext cx="9417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Arial"/>
                <a:cs typeface="Arial"/>
              </a:rPr>
              <a:t>61%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66556" y="4622038"/>
            <a:ext cx="12007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5F35"/>
                </a:solidFill>
                <a:latin typeface="Arial"/>
                <a:cs typeface="Arial"/>
              </a:rPr>
              <a:t>Age</a:t>
            </a:r>
            <a:r>
              <a:rPr dirty="0" sz="2000" spc="-15">
                <a:solidFill>
                  <a:srgbClr val="FF5F3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5F35"/>
                </a:solidFill>
                <a:latin typeface="Arial"/>
                <a:cs typeface="Arial"/>
              </a:rPr>
              <a:t>60-</a:t>
            </a:r>
            <a:r>
              <a:rPr dirty="0" sz="2000" spc="-25">
                <a:solidFill>
                  <a:srgbClr val="FF5F35"/>
                </a:solidFill>
                <a:latin typeface="Arial"/>
                <a:cs typeface="Arial"/>
              </a:rPr>
              <a:t>69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972538" y="2741929"/>
            <a:ext cx="1837689" cy="1837055"/>
            <a:chOff x="7972538" y="2741929"/>
            <a:chExt cx="1837689" cy="1837055"/>
          </a:xfrm>
        </p:grpSpPr>
        <p:sp>
          <p:nvSpPr>
            <p:cNvPr id="11" name="object 11" descr=""/>
            <p:cNvSpPr/>
            <p:nvPr/>
          </p:nvSpPr>
          <p:spPr>
            <a:xfrm>
              <a:off x="8613775" y="2751454"/>
              <a:ext cx="1196340" cy="1827530"/>
            </a:xfrm>
            <a:custGeom>
              <a:avLst/>
              <a:gdLst/>
              <a:ahLst/>
              <a:cxnLst/>
              <a:rect l="l" t="t" r="r" b="b"/>
              <a:pathLst>
                <a:path w="1196340" h="1827529">
                  <a:moveTo>
                    <a:pt x="282321" y="0"/>
                  </a:moveTo>
                  <a:lnTo>
                    <a:pt x="282321" y="228473"/>
                  </a:lnTo>
                  <a:lnTo>
                    <a:pt x="336117" y="230586"/>
                  </a:lnTo>
                  <a:lnTo>
                    <a:pt x="389509" y="236902"/>
                  </a:lnTo>
                  <a:lnTo>
                    <a:pt x="442233" y="247386"/>
                  </a:lnTo>
                  <a:lnTo>
                    <a:pt x="494029" y="262000"/>
                  </a:lnTo>
                  <a:lnTo>
                    <a:pt x="540055" y="278762"/>
                  </a:lnTo>
                  <a:lnTo>
                    <a:pt x="584156" y="298435"/>
                  </a:lnTo>
                  <a:lnTo>
                    <a:pt x="626259" y="320874"/>
                  </a:lnTo>
                  <a:lnTo>
                    <a:pt x="666289" y="345934"/>
                  </a:lnTo>
                  <a:lnTo>
                    <a:pt x="704172" y="373467"/>
                  </a:lnTo>
                  <a:lnTo>
                    <a:pt x="739834" y="403328"/>
                  </a:lnTo>
                  <a:lnTo>
                    <a:pt x="773199" y="435370"/>
                  </a:lnTo>
                  <a:lnTo>
                    <a:pt x="804194" y="469449"/>
                  </a:lnTo>
                  <a:lnTo>
                    <a:pt x="832745" y="505417"/>
                  </a:lnTo>
                  <a:lnTo>
                    <a:pt x="858776" y="543129"/>
                  </a:lnTo>
                  <a:lnTo>
                    <a:pt x="882214" y="582438"/>
                  </a:lnTo>
                  <a:lnTo>
                    <a:pt x="902983" y="623199"/>
                  </a:lnTo>
                  <a:lnTo>
                    <a:pt x="921011" y="665265"/>
                  </a:lnTo>
                  <a:lnTo>
                    <a:pt x="936221" y="708491"/>
                  </a:lnTo>
                  <a:lnTo>
                    <a:pt x="948540" y="752731"/>
                  </a:lnTo>
                  <a:lnTo>
                    <a:pt x="957894" y="797837"/>
                  </a:lnTo>
                  <a:lnTo>
                    <a:pt x="964208" y="843665"/>
                  </a:lnTo>
                  <a:lnTo>
                    <a:pt x="967407" y="890068"/>
                  </a:lnTo>
                  <a:lnTo>
                    <a:pt x="967418" y="936900"/>
                  </a:lnTo>
                  <a:lnTo>
                    <a:pt x="964165" y="984016"/>
                  </a:lnTo>
                  <a:lnTo>
                    <a:pt x="957575" y="1031268"/>
                  </a:lnTo>
                  <a:lnTo>
                    <a:pt x="947573" y="1078512"/>
                  </a:lnTo>
                  <a:lnTo>
                    <a:pt x="934084" y="1125601"/>
                  </a:lnTo>
                  <a:lnTo>
                    <a:pt x="917323" y="1171610"/>
                  </a:lnTo>
                  <a:lnTo>
                    <a:pt x="897650" y="1215697"/>
                  </a:lnTo>
                  <a:lnTo>
                    <a:pt x="875211" y="1257786"/>
                  </a:lnTo>
                  <a:lnTo>
                    <a:pt x="850151" y="1297805"/>
                  </a:lnTo>
                  <a:lnTo>
                    <a:pt x="822618" y="1335677"/>
                  </a:lnTo>
                  <a:lnTo>
                    <a:pt x="792757" y="1371329"/>
                  </a:lnTo>
                  <a:lnTo>
                    <a:pt x="760715" y="1404686"/>
                  </a:lnTo>
                  <a:lnTo>
                    <a:pt x="726636" y="1435673"/>
                  </a:lnTo>
                  <a:lnTo>
                    <a:pt x="690668" y="1464217"/>
                  </a:lnTo>
                  <a:lnTo>
                    <a:pt x="652956" y="1490243"/>
                  </a:lnTo>
                  <a:lnTo>
                    <a:pt x="613647" y="1513676"/>
                  </a:lnTo>
                  <a:lnTo>
                    <a:pt x="572886" y="1534441"/>
                  </a:lnTo>
                  <a:lnTo>
                    <a:pt x="530820" y="1552465"/>
                  </a:lnTo>
                  <a:lnTo>
                    <a:pt x="487594" y="1567673"/>
                  </a:lnTo>
                  <a:lnTo>
                    <a:pt x="443354" y="1579990"/>
                  </a:lnTo>
                  <a:lnTo>
                    <a:pt x="398248" y="1589342"/>
                  </a:lnTo>
                  <a:lnTo>
                    <a:pt x="352420" y="1595654"/>
                  </a:lnTo>
                  <a:lnTo>
                    <a:pt x="306017" y="1598853"/>
                  </a:lnTo>
                  <a:lnTo>
                    <a:pt x="259185" y="1598863"/>
                  </a:lnTo>
                  <a:lnTo>
                    <a:pt x="212069" y="1595610"/>
                  </a:lnTo>
                  <a:lnTo>
                    <a:pt x="164817" y="1589019"/>
                  </a:lnTo>
                  <a:lnTo>
                    <a:pt x="117573" y="1579017"/>
                  </a:lnTo>
                  <a:lnTo>
                    <a:pt x="70484" y="1565529"/>
                  </a:lnTo>
                  <a:lnTo>
                    <a:pt x="0" y="1782826"/>
                  </a:lnTo>
                  <a:lnTo>
                    <a:pt x="45915" y="1796412"/>
                  </a:lnTo>
                  <a:lnTo>
                    <a:pt x="92413" y="1807567"/>
                  </a:lnTo>
                  <a:lnTo>
                    <a:pt x="139398" y="1816274"/>
                  </a:lnTo>
                  <a:lnTo>
                    <a:pt x="186774" y="1822515"/>
                  </a:lnTo>
                  <a:lnTo>
                    <a:pt x="234447" y="1826273"/>
                  </a:lnTo>
                  <a:lnTo>
                    <a:pt x="282321" y="1827530"/>
                  </a:lnTo>
                  <a:lnTo>
                    <a:pt x="330853" y="1826263"/>
                  </a:lnTo>
                  <a:lnTo>
                    <a:pt x="378726" y="1822506"/>
                  </a:lnTo>
                  <a:lnTo>
                    <a:pt x="425875" y="1816321"/>
                  </a:lnTo>
                  <a:lnTo>
                    <a:pt x="472238" y="1807771"/>
                  </a:lnTo>
                  <a:lnTo>
                    <a:pt x="517751" y="1796920"/>
                  </a:lnTo>
                  <a:lnTo>
                    <a:pt x="562351" y="1783830"/>
                  </a:lnTo>
                  <a:lnTo>
                    <a:pt x="605976" y="1768565"/>
                  </a:lnTo>
                  <a:lnTo>
                    <a:pt x="648561" y="1751188"/>
                  </a:lnTo>
                  <a:lnTo>
                    <a:pt x="690045" y="1731762"/>
                  </a:lnTo>
                  <a:lnTo>
                    <a:pt x="730363" y="1710350"/>
                  </a:lnTo>
                  <a:lnTo>
                    <a:pt x="769453" y="1687016"/>
                  </a:lnTo>
                  <a:lnTo>
                    <a:pt x="807252" y="1661821"/>
                  </a:lnTo>
                  <a:lnTo>
                    <a:pt x="843696" y="1634831"/>
                  </a:lnTo>
                  <a:lnTo>
                    <a:pt x="878722" y="1606107"/>
                  </a:lnTo>
                  <a:lnTo>
                    <a:pt x="912267" y="1575712"/>
                  </a:lnTo>
                  <a:lnTo>
                    <a:pt x="944268" y="1543711"/>
                  </a:lnTo>
                  <a:lnTo>
                    <a:pt x="974663" y="1510166"/>
                  </a:lnTo>
                  <a:lnTo>
                    <a:pt x="1003387" y="1475140"/>
                  </a:lnTo>
                  <a:lnTo>
                    <a:pt x="1030377" y="1438696"/>
                  </a:lnTo>
                  <a:lnTo>
                    <a:pt x="1055572" y="1400897"/>
                  </a:lnTo>
                  <a:lnTo>
                    <a:pt x="1078906" y="1361807"/>
                  </a:lnTo>
                  <a:lnTo>
                    <a:pt x="1100318" y="1321489"/>
                  </a:lnTo>
                  <a:lnTo>
                    <a:pt x="1119744" y="1280005"/>
                  </a:lnTo>
                  <a:lnTo>
                    <a:pt x="1137121" y="1237420"/>
                  </a:lnTo>
                  <a:lnTo>
                    <a:pt x="1152386" y="1193795"/>
                  </a:lnTo>
                  <a:lnTo>
                    <a:pt x="1165476" y="1149195"/>
                  </a:lnTo>
                  <a:lnTo>
                    <a:pt x="1176327" y="1103682"/>
                  </a:lnTo>
                  <a:lnTo>
                    <a:pt x="1184877" y="1057319"/>
                  </a:lnTo>
                  <a:lnTo>
                    <a:pt x="1191062" y="1010170"/>
                  </a:lnTo>
                  <a:lnTo>
                    <a:pt x="1194819" y="962297"/>
                  </a:lnTo>
                  <a:lnTo>
                    <a:pt x="1196085" y="913765"/>
                  </a:lnTo>
                  <a:lnTo>
                    <a:pt x="1194819" y="865232"/>
                  </a:lnTo>
                  <a:lnTo>
                    <a:pt x="1191062" y="817359"/>
                  </a:lnTo>
                  <a:lnTo>
                    <a:pt x="1184877" y="770210"/>
                  </a:lnTo>
                  <a:lnTo>
                    <a:pt x="1176327" y="723847"/>
                  </a:lnTo>
                  <a:lnTo>
                    <a:pt x="1165476" y="678334"/>
                  </a:lnTo>
                  <a:lnTo>
                    <a:pt x="1152386" y="633734"/>
                  </a:lnTo>
                  <a:lnTo>
                    <a:pt x="1137121" y="590109"/>
                  </a:lnTo>
                  <a:lnTo>
                    <a:pt x="1119744" y="547524"/>
                  </a:lnTo>
                  <a:lnTo>
                    <a:pt x="1100318" y="506040"/>
                  </a:lnTo>
                  <a:lnTo>
                    <a:pt x="1078906" y="465722"/>
                  </a:lnTo>
                  <a:lnTo>
                    <a:pt x="1055572" y="426632"/>
                  </a:lnTo>
                  <a:lnTo>
                    <a:pt x="1030377" y="388833"/>
                  </a:lnTo>
                  <a:lnTo>
                    <a:pt x="1003387" y="352389"/>
                  </a:lnTo>
                  <a:lnTo>
                    <a:pt x="974663" y="317363"/>
                  </a:lnTo>
                  <a:lnTo>
                    <a:pt x="944268" y="283818"/>
                  </a:lnTo>
                  <a:lnTo>
                    <a:pt x="912267" y="251817"/>
                  </a:lnTo>
                  <a:lnTo>
                    <a:pt x="878722" y="221422"/>
                  </a:lnTo>
                  <a:lnTo>
                    <a:pt x="843696" y="192698"/>
                  </a:lnTo>
                  <a:lnTo>
                    <a:pt x="807252" y="165708"/>
                  </a:lnTo>
                  <a:lnTo>
                    <a:pt x="769453" y="140513"/>
                  </a:lnTo>
                  <a:lnTo>
                    <a:pt x="730363" y="117179"/>
                  </a:lnTo>
                  <a:lnTo>
                    <a:pt x="690045" y="95767"/>
                  </a:lnTo>
                  <a:lnTo>
                    <a:pt x="648561" y="76341"/>
                  </a:lnTo>
                  <a:lnTo>
                    <a:pt x="605976" y="58964"/>
                  </a:lnTo>
                  <a:lnTo>
                    <a:pt x="562351" y="43699"/>
                  </a:lnTo>
                  <a:lnTo>
                    <a:pt x="517751" y="30609"/>
                  </a:lnTo>
                  <a:lnTo>
                    <a:pt x="472238" y="19758"/>
                  </a:lnTo>
                  <a:lnTo>
                    <a:pt x="425875" y="11208"/>
                  </a:lnTo>
                  <a:lnTo>
                    <a:pt x="378726" y="5023"/>
                  </a:lnTo>
                  <a:lnTo>
                    <a:pt x="330853" y="1266"/>
                  </a:lnTo>
                  <a:lnTo>
                    <a:pt x="282321" y="0"/>
                  </a:lnTo>
                  <a:close/>
                </a:path>
              </a:pathLst>
            </a:custGeom>
            <a:solidFill>
              <a:srgbClr val="FF5F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82063" y="2751454"/>
              <a:ext cx="914400" cy="1783080"/>
            </a:xfrm>
            <a:custGeom>
              <a:avLst/>
              <a:gdLst/>
              <a:ahLst/>
              <a:cxnLst/>
              <a:rect l="l" t="t" r="r" b="b"/>
              <a:pathLst>
                <a:path w="914400" h="1783079">
                  <a:moveTo>
                    <a:pt x="914032" y="0"/>
                  </a:moveTo>
                  <a:lnTo>
                    <a:pt x="864797" y="1317"/>
                  </a:lnTo>
                  <a:lnTo>
                    <a:pt x="816110" y="5233"/>
                  </a:lnTo>
                  <a:lnTo>
                    <a:pt x="768051" y="11687"/>
                  </a:lnTo>
                  <a:lnTo>
                    <a:pt x="720699" y="20623"/>
                  </a:lnTo>
                  <a:lnTo>
                    <a:pt x="674134" y="31984"/>
                  </a:lnTo>
                  <a:lnTo>
                    <a:pt x="628436" y="45710"/>
                  </a:lnTo>
                  <a:lnTo>
                    <a:pt x="583685" y="61744"/>
                  </a:lnTo>
                  <a:lnTo>
                    <a:pt x="539960" y="80028"/>
                  </a:lnTo>
                  <a:lnTo>
                    <a:pt x="497341" y="100505"/>
                  </a:lnTo>
                  <a:lnTo>
                    <a:pt x="455908" y="123117"/>
                  </a:lnTo>
                  <a:lnTo>
                    <a:pt x="415740" y="147806"/>
                  </a:lnTo>
                  <a:lnTo>
                    <a:pt x="376917" y="174513"/>
                  </a:lnTo>
                  <a:lnTo>
                    <a:pt x="339519" y="203182"/>
                  </a:lnTo>
                  <a:lnTo>
                    <a:pt x="303625" y="233755"/>
                  </a:lnTo>
                  <a:lnTo>
                    <a:pt x="269316" y="266172"/>
                  </a:lnTo>
                  <a:lnTo>
                    <a:pt x="236670" y="300378"/>
                  </a:lnTo>
                  <a:lnTo>
                    <a:pt x="205768" y="336314"/>
                  </a:lnTo>
                  <a:lnTo>
                    <a:pt x="176689" y="373921"/>
                  </a:lnTo>
                  <a:lnTo>
                    <a:pt x="149514" y="413143"/>
                  </a:lnTo>
                  <a:lnTo>
                    <a:pt x="124321" y="453922"/>
                  </a:lnTo>
                  <a:lnTo>
                    <a:pt x="101190" y="496199"/>
                  </a:lnTo>
                  <a:lnTo>
                    <a:pt x="80202" y="539917"/>
                  </a:lnTo>
                  <a:lnTo>
                    <a:pt x="61436" y="585017"/>
                  </a:lnTo>
                  <a:lnTo>
                    <a:pt x="44971" y="631444"/>
                  </a:lnTo>
                  <a:lnTo>
                    <a:pt x="31178" y="677986"/>
                  </a:lnTo>
                  <a:lnTo>
                    <a:pt x="19958" y="724672"/>
                  </a:lnTo>
                  <a:lnTo>
                    <a:pt x="11271" y="771420"/>
                  </a:lnTo>
                  <a:lnTo>
                    <a:pt x="5076" y="818151"/>
                  </a:lnTo>
                  <a:lnTo>
                    <a:pt x="1332" y="864787"/>
                  </a:lnTo>
                  <a:lnTo>
                    <a:pt x="0" y="911246"/>
                  </a:lnTo>
                  <a:lnTo>
                    <a:pt x="1037" y="957450"/>
                  </a:lnTo>
                  <a:lnTo>
                    <a:pt x="4404" y="1003319"/>
                  </a:lnTo>
                  <a:lnTo>
                    <a:pt x="10061" y="1048773"/>
                  </a:lnTo>
                  <a:lnTo>
                    <a:pt x="17967" y="1093733"/>
                  </a:lnTo>
                  <a:lnTo>
                    <a:pt x="28081" y="1138120"/>
                  </a:lnTo>
                  <a:lnTo>
                    <a:pt x="40362" y="1181853"/>
                  </a:lnTo>
                  <a:lnTo>
                    <a:pt x="54771" y="1224854"/>
                  </a:lnTo>
                  <a:lnTo>
                    <a:pt x="71267" y="1267041"/>
                  </a:lnTo>
                  <a:lnTo>
                    <a:pt x="89809" y="1308337"/>
                  </a:lnTo>
                  <a:lnTo>
                    <a:pt x="110357" y="1348662"/>
                  </a:lnTo>
                  <a:lnTo>
                    <a:pt x="132870" y="1387935"/>
                  </a:lnTo>
                  <a:lnTo>
                    <a:pt x="157307" y="1426077"/>
                  </a:lnTo>
                  <a:lnTo>
                    <a:pt x="183629" y="1463009"/>
                  </a:lnTo>
                  <a:lnTo>
                    <a:pt x="211795" y="1498651"/>
                  </a:lnTo>
                  <a:lnTo>
                    <a:pt x="241763" y="1532924"/>
                  </a:lnTo>
                  <a:lnTo>
                    <a:pt x="273495" y="1565748"/>
                  </a:lnTo>
                  <a:lnTo>
                    <a:pt x="306948" y="1597043"/>
                  </a:lnTo>
                  <a:lnTo>
                    <a:pt x="342083" y="1626730"/>
                  </a:lnTo>
                  <a:lnTo>
                    <a:pt x="378859" y="1654729"/>
                  </a:lnTo>
                  <a:lnTo>
                    <a:pt x="417236" y="1680961"/>
                  </a:lnTo>
                  <a:lnTo>
                    <a:pt x="457173" y="1705346"/>
                  </a:lnTo>
                  <a:lnTo>
                    <a:pt x="498629" y="1727805"/>
                  </a:lnTo>
                  <a:lnTo>
                    <a:pt x="541565" y="1748257"/>
                  </a:lnTo>
                  <a:lnTo>
                    <a:pt x="585939" y="1766624"/>
                  </a:lnTo>
                  <a:lnTo>
                    <a:pt x="631711" y="1782826"/>
                  </a:lnTo>
                  <a:lnTo>
                    <a:pt x="702196" y="1565529"/>
                  </a:lnTo>
                  <a:lnTo>
                    <a:pt x="656004" y="1548682"/>
                  </a:lnTo>
                  <a:lnTo>
                    <a:pt x="611603" y="1528803"/>
                  </a:lnTo>
                  <a:lnTo>
                    <a:pt x="569097" y="1506031"/>
                  </a:lnTo>
                  <a:lnTo>
                    <a:pt x="528587" y="1480510"/>
                  </a:lnTo>
                  <a:lnTo>
                    <a:pt x="490178" y="1452380"/>
                  </a:lnTo>
                  <a:lnTo>
                    <a:pt x="453972" y="1421783"/>
                  </a:lnTo>
                  <a:lnTo>
                    <a:pt x="420071" y="1388861"/>
                  </a:lnTo>
                  <a:lnTo>
                    <a:pt x="388578" y="1353756"/>
                  </a:lnTo>
                  <a:lnTo>
                    <a:pt x="359597" y="1316609"/>
                  </a:lnTo>
                  <a:lnTo>
                    <a:pt x="333230" y="1277561"/>
                  </a:lnTo>
                  <a:lnTo>
                    <a:pt x="309580" y="1236754"/>
                  </a:lnTo>
                  <a:lnTo>
                    <a:pt x="288749" y="1194331"/>
                  </a:lnTo>
                  <a:lnTo>
                    <a:pt x="270842" y="1150432"/>
                  </a:lnTo>
                  <a:lnTo>
                    <a:pt x="255959" y="1105200"/>
                  </a:lnTo>
                  <a:lnTo>
                    <a:pt x="244205" y="1058775"/>
                  </a:lnTo>
                  <a:lnTo>
                    <a:pt x="235682" y="1011300"/>
                  </a:lnTo>
                  <a:lnTo>
                    <a:pt x="230492" y="962916"/>
                  </a:lnTo>
                  <a:lnTo>
                    <a:pt x="228740" y="913765"/>
                  </a:lnTo>
                  <a:lnTo>
                    <a:pt x="230460" y="864826"/>
                  </a:lnTo>
                  <a:lnTo>
                    <a:pt x="235545" y="816815"/>
                  </a:lnTo>
                  <a:lnTo>
                    <a:pt x="243878" y="769849"/>
                  </a:lnTo>
                  <a:lnTo>
                    <a:pt x="255343" y="724044"/>
                  </a:lnTo>
                  <a:lnTo>
                    <a:pt x="269825" y="679514"/>
                  </a:lnTo>
                  <a:lnTo>
                    <a:pt x="287206" y="636377"/>
                  </a:lnTo>
                  <a:lnTo>
                    <a:pt x="307372" y="594749"/>
                  </a:lnTo>
                  <a:lnTo>
                    <a:pt x="330206" y="554745"/>
                  </a:lnTo>
                  <a:lnTo>
                    <a:pt x="355593" y="516481"/>
                  </a:lnTo>
                  <a:lnTo>
                    <a:pt x="383415" y="480073"/>
                  </a:lnTo>
                  <a:lnTo>
                    <a:pt x="413558" y="445638"/>
                  </a:lnTo>
                  <a:lnTo>
                    <a:pt x="445905" y="413291"/>
                  </a:lnTo>
                  <a:lnTo>
                    <a:pt x="480340" y="383148"/>
                  </a:lnTo>
                  <a:lnTo>
                    <a:pt x="516748" y="355325"/>
                  </a:lnTo>
                  <a:lnTo>
                    <a:pt x="555012" y="329939"/>
                  </a:lnTo>
                  <a:lnTo>
                    <a:pt x="595016" y="307105"/>
                  </a:lnTo>
                  <a:lnTo>
                    <a:pt x="636645" y="286939"/>
                  </a:lnTo>
                  <a:lnTo>
                    <a:pt x="679781" y="269558"/>
                  </a:lnTo>
                  <a:lnTo>
                    <a:pt x="724311" y="255076"/>
                  </a:lnTo>
                  <a:lnTo>
                    <a:pt x="770116" y="243611"/>
                  </a:lnTo>
                  <a:lnTo>
                    <a:pt x="817082" y="235278"/>
                  </a:lnTo>
                  <a:lnTo>
                    <a:pt x="865093" y="230193"/>
                  </a:lnTo>
                  <a:lnTo>
                    <a:pt x="914032" y="228473"/>
                  </a:lnTo>
                  <a:lnTo>
                    <a:pt x="914032" y="0"/>
                  </a:lnTo>
                  <a:close/>
                </a:path>
              </a:pathLst>
            </a:custGeom>
            <a:solidFill>
              <a:srgbClr val="FFDF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982063" y="2751454"/>
              <a:ext cx="914400" cy="1783080"/>
            </a:xfrm>
            <a:custGeom>
              <a:avLst/>
              <a:gdLst/>
              <a:ahLst/>
              <a:cxnLst/>
              <a:rect l="l" t="t" r="r" b="b"/>
              <a:pathLst>
                <a:path w="914400" h="1783079">
                  <a:moveTo>
                    <a:pt x="631711" y="1782826"/>
                  </a:moveTo>
                  <a:lnTo>
                    <a:pt x="585939" y="1766624"/>
                  </a:lnTo>
                  <a:lnTo>
                    <a:pt x="541565" y="1748257"/>
                  </a:lnTo>
                  <a:lnTo>
                    <a:pt x="498629" y="1727805"/>
                  </a:lnTo>
                  <a:lnTo>
                    <a:pt x="457173" y="1705346"/>
                  </a:lnTo>
                  <a:lnTo>
                    <a:pt x="417236" y="1680961"/>
                  </a:lnTo>
                  <a:lnTo>
                    <a:pt x="378859" y="1654729"/>
                  </a:lnTo>
                  <a:lnTo>
                    <a:pt x="342083" y="1626730"/>
                  </a:lnTo>
                  <a:lnTo>
                    <a:pt x="306948" y="1597043"/>
                  </a:lnTo>
                  <a:lnTo>
                    <a:pt x="273495" y="1565748"/>
                  </a:lnTo>
                  <a:lnTo>
                    <a:pt x="241763" y="1532924"/>
                  </a:lnTo>
                  <a:lnTo>
                    <a:pt x="211795" y="1498651"/>
                  </a:lnTo>
                  <a:lnTo>
                    <a:pt x="183629" y="1463009"/>
                  </a:lnTo>
                  <a:lnTo>
                    <a:pt x="157307" y="1426077"/>
                  </a:lnTo>
                  <a:lnTo>
                    <a:pt x="132870" y="1387935"/>
                  </a:lnTo>
                  <a:lnTo>
                    <a:pt x="110357" y="1348662"/>
                  </a:lnTo>
                  <a:lnTo>
                    <a:pt x="89809" y="1308337"/>
                  </a:lnTo>
                  <a:lnTo>
                    <a:pt x="71267" y="1267041"/>
                  </a:lnTo>
                  <a:lnTo>
                    <a:pt x="54771" y="1224854"/>
                  </a:lnTo>
                  <a:lnTo>
                    <a:pt x="40362" y="1181853"/>
                  </a:lnTo>
                  <a:lnTo>
                    <a:pt x="28081" y="1138120"/>
                  </a:lnTo>
                  <a:lnTo>
                    <a:pt x="17967" y="1093733"/>
                  </a:lnTo>
                  <a:lnTo>
                    <a:pt x="10061" y="1048773"/>
                  </a:lnTo>
                  <a:lnTo>
                    <a:pt x="4404" y="1003319"/>
                  </a:lnTo>
                  <a:lnTo>
                    <a:pt x="1037" y="957450"/>
                  </a:lnTo>
                  <a:lnTo>
                    <a:pt x="0" y="911246"/>
                  </a:lnTo>
                  <a:lnTo>
                    <a:pt x="1332" y="864787"/>
                  </a:lnTo>
                  <a:lnTo>
                    <a:pt x="5076" y="818151"/>
                  </a:lnTo>
                  <a:lnTo>
                    <a:pt x="11271" y="771420"/>
                  </a:lnTo>
                  <a:lnTo>
                    <a:pt x="19958" y="724672"/>
                  </a:lnTo>
                  <a:lnTo>
                    <a:pt x="31178" y="677986"/>
                  </a:lnTo>
                  <a:lnTo>
                    <a:pt x="44971" y="631444"/>
                  </a:lnTo>
                  <a:lnTo>
                    <a:pt x="61436" y="585017"/>
                  </a:lnTo>
                  <a:lnTo>
                    <a:pt x="80202" y="539917"/>
                  </a:lnTo>
                  <a:lnTo>
                    <a:pt x="101190" y="496199"/>
                  </a:lnTo>
                  <a:lnTo>
                    <a:pt x="124321" y="453922"/>
                  </a:lnTo>
                  <a:lnTo>
                    <a:pt x="149514" y="413143"/>
                  </a:lnTo>
                  <a:lnTo>
                    <a:pt x="176689" y="373921"/>
                  </a:lnTo>
                  <a:lnTo>
                    <a:pt x="205768" y="336314"/>
                  </a:lnTo>
                  <a:lnTo>
                    <a:pt x="236670" y="300378"/>
                  </a:lnTo>
                  <a:lnTo>
                    <a:pt x="269316" y="266172"/>
                  </a:lnTo>
                  <a:lnTo>
                    <a:pt x="303625" y="233755"/>
                  </a:lnTo>
                  <a:lnTo>
                    <a:pt x="339519" y="203182"/>
                  </a:lnTo>
                  <a:lnTo>
                    <a:pt x="376917" y="174513"/>
                  </a:lnTo>
                  <a:lnTo>
                    <a:pt x="415740" y="147806"/>
                  </a:lnTo>
                  <a:lnTo>
                    <a:pt x="455908" y="123117"/>
                  </a:lnTo>
                  <a:lnTo>
                    <a:pt x="497341" y="100505"/>
                  </a:lnTo>
                  <a:lnTo>
                    <a:pt x="539960" y="80028"/>
                  </a:lnTo>
                  <a:lnTo>
                    <a:pt x="583685" y="61744"/>
                  </a:lnTo>
                  <a:lnTo>
                    <a:pt x="628436" y="45710"/>
                  </a:lnTo>
                  <a:lnTo>
                    <a:pt x="674134" y="31984"/>
                  </a:lnTo>
                  <a:lnTo>
                    <a:pt x="720699" y="20623"/>
                  </a:lnTo>
                  <a:lnTo>
                    <a:pt x="768051" y="11687"/>
                  </a:lnTo>
                  <a:lnTo>
                    <a:pt x="816110" y="5233"/>
                  </a:lnTo>
                  <a:lnTo>
                    <a:pt x="864797" y="1317"/>
                  </a:lnTo>
                  <a:lnTo>
                    <a:pt x="914032" y="0"/>
                  </a:lnTo>
                  <a:lnTo>
                    <a:pt x="914032" y="228473"/>
                  </a:lnTo>
                  <a:lnTo>
                    <a:pt x="865093" y="230193"/>
                  </a:lnTo>
                  <a:lnTo>
                    <a:pt x="817082" y="235278"/>
                  </a:lnTo>
                  <a:lnTo>
                    <a:pt x="770116" y="243611"/>
                  </a:lnTo>
                  <a:lnTo>
                    <a:pt x="724311" y="255076"/>
                  </a:lnTo>
                  <a:lnTo>
                    <a:pt x="679781" y="269558"/>
                  </a:lnTo>
                  <a:lnTo>
                    <a:pt x="636645" y="286939"/>
                  </a:lnTo>
                  <a:lnTo>
                    <a:pt x="595016" y="307105"/>
                  </a:lnTo>
                  <a:lnTo>
                    <a:pt x="555012" y="329939"/>
                  </a:lnTo>
                  <a:lnTo>
                    <a:pt x="516748" y="355325"/>
                  </a:lnTo>
                  <a:lnTo>
                    <a:pt x="480340" y="383148"/>
                  </a:lnTo>
                  <a:lnTo>
                    <a:pt x="445905" y="413291"/>
                  </a:lnTo>
                  <a:lnTo>
                    <a:pt x="413558" y="445638"/>
                  </a:lnTo>
                  <a:lnTo>
                    <a:pt x="383415" y="480073"/>
                  </a:lnTo>
                  <a:lnTo>
                    <a:pt x="355593" y="516481"/>
                  </a:lnTo>
                  <a:lnTo>
                    <a:pt x="330206" y="554745"/>
                  </a:lnTo>
                  <a:lnTo>
                    <a:pt x="307372" y="594749"/>
                  </a:lnTo>
                  <a:lnTo>
                    <a:pt x="287206" y="636377"/>
                  </a:lnTo>
                  <a:lnTo>
                    <a:pt x="269825" y="679514"/>
                  </a:lnTo>
                  <a:lnTo>
                    <a:pt x="255343" y="724044"/>
                  </a:lnTo>
                  <a:lnTo>
                    <a:pt x="243878" y="769849"/>
                  </a:lnTo>
                  <a:lnTo>
                    <a:pt x="235545" y="816815"/>
                  </a:lnTo>
                  <a:lnTo>
                    <a:pt x="230460" y="864826"/>
                  </a:lnTo>
                  <a:lnTo>
                    <a:pt x="228740" y="913765"/>
                  </a:lnTo>
                  <a:lnTo>
                    <a:pt x="230492" y="962916"/>
                  </a:lnTo>
                  <a:lnTo>
                    <a:pt x="235682" y="1011300"/>
                  </a:lnTo>
                  <a:lnTo>
                    <a:pt x="244205" y="1058775"/>
                  </a:lnTo>
                  <a:lnTo>
                    <a:pt x="255959" y="1105200"/>
                  </a:lnTo>
                  <a:lnTo>
                    <a:pt x="270842" y="1150432"/>
                  </a:lnTo>
                  <a:lnTo>
                    <a:pt x="288749" y="1194331"/>
                  </a:lnTo>
                  <a:lnTo>
                    <a:pt x="309580" y="1236754"/>
                  </a:lnTo>
                  <a:lnTo>
                    <a:pt x="333230" y="1277561"/>
                  </a:lnTo>
                  <a:lnTo>
                    <a:pt x="359597" y="1316609"/>
                  </a:lnTo>
                  <a:lnTo>
                    <a:pt x="388578" y="1353756"/>
                  </a:lnTo>
                  <a:lnTo>
                    <a:pt x="420071" y="1388861"/>
                  </a:lnTo>
                  <a:lnTo>
                    <a:pt x="453972" y="1421783"/>
                  </a:lnTo>
                  <a:lnTo>
                    <a:pt x="490178" y="1452380"/>
                  </a:lnTo>
                  <a:lnTo>
                    <a:pt x="528587" y="1480510"/>
                  </a:lnTo>
                  <a:lnTo>
                    <a:pt x="569097" y="1506031"/>
                  </a:lnTo>
                  <a:lnTo>
                    <a:pt x="611603" y="1528803"/>
                  </a:lnTo>
                  <a:lnTo>
                    <a:pt x="656004" y="1548682"/>
                  </a:lnTo>
                  <a:lnTo>
                    <a:pt x="702196" y="1565529"/>
                  </a:lnTo>
                  <a:lnTo>
                    <a:pt x="631711" y="17828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468994" y="3352241"/>
            <a:ext cx="9417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Arial"/>
                <a:cs typeface="Arial"/>
              </a:rPr>
              <a:t>55%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51830" y="4615434"/>
            <a:ext cx="12007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9F95"/>
                </a:solidFill>
                <a:latin typeface="Arial"/>
                <a:cs typeface="Arial"/>
              </a:rPr>
              <a:t>Age</a:t>
            </a:r>
            <a:r>
              <a:rPr dirty="0" sz="2000" spc="-10">
                <a:solidFill>
                  <a:srgbClr val="009F95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F95"/>
                </a:solidFill>
                <a:latin typeface="Arial"/>
                <a:cs typeface="Arial"/>
              </a:rPr>
              <a:t>50-</a:t>
            </a:r>
            <a:r>
              <a:rPr dirty="0" sz="2000" spc="-25">
                <a:solidFill>
                  <a:srgbClr val="009F95"/>
                </a:solidFill>
                <a:latin typeface="Arial"/>
                <a:cs typeface="Arial"/>
              </a:rPr>
              <a:t>59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967020" y="2764789"/>
            <a:ext cx="1814195" cy="1814195"/>
            <a:chOff x="4967020" y="2764789"/>
            <a:chExt cx="1814195" cy="1814195"/>
          </a:xfrm>
        </p:grpSpPr>
        <p:sp>
          <p:nvSpPr>
            <p:cNvPr id="17" name="object 17" descr=""/>
            <p:cNvSpPr/>
            <p:nvPr/>
          </p:nvSpPr>
          <p:spPr>
            <a:xfrm>
              <a:off x="5261101" y="2774314"/>
              <a:ext cx="1520190" cy="1804670"/>
            </a:xfrm>
            <a:custGeom>
              <a:avLst/>
              <a:gdLst/>
              <a:ahLst/>
              <a:cxnLst/>
              <a:rect l="l" t="t" r="r" b="b"/>
              <a:pathLst>
                <a:path w="1520190" h="1804670">
                  <a:moveTo>
                    <a:pt x="617727" y="0"/>
                  </a:moveTo>
                  <a:lnTo>
                    <a:pt x="617727" y="225551"/>
                  </a:lnTo>
                  <a:lnTo>
                    <a:pt x="669129" y="227508"/>
                  </a:lnTo>
                  <a:lnTo>
                    <a:pt x="719945" y="233323"/>
                  </a:lnTo>
                  <a:lnTo>
                    <a:pt x="769974" y="242916"/>
                  </a:lnTo>
                  <a:lnTo>
                    <a:pt x="819011" y="256206"/>
                  </a:lnTo>
                  <a:lnTo>
                    <a:pt x="866854" y="273113"/>
                  </a:lnTo>
                  <a:lnTo>
                    <a:pt x="913298" y="293555"/>
                  </a:lnTo>
                  <a:lnTo>
                    <a:pt x="958141" y="317453"/>
                  </a:lnTo>
                  <a:lnTo>
                    <a:pt x="1001178" y="344724"/>
                  </a:lnTo>
                  <a:lnTo>
                    <a:pt x="1042207" y="375289"/>
                  </a:lnTo>
                  <a:lnTo>
                    <a:pt x="1081024" y="409067"/>
                  </a:lnTo>
                  <a:lnTo>
                    <a:pt x="1115086" y="443380"/>
                  </a:lnTo>
                  <a:lnTo>
                    <a:pt x="1146207" y="479488"/>
                  </a:lnTo>
                  <a:lnTo>
                    <a:pt x="1174381" y="517228"/>
                  </a:lnTo>
                  <a:lnTo>
                    <a:pt x="1199602" y="556439"/>
                  </a:lnTo>
                  <a:lnTo>
                    <a:pt x="1221865" y="596958"/>
                  </a:lnTo>
                  <a:lnTo>
                    <a:pt x="1241165" y="638625"/>
                  </a:lnTo>
                  <a:lnTo>
                    <a:pt x="1257498" y="681277"/>
                  </a:lnTo>
                  <a:lnTo>
                    <a:pt x="1270858" y="724752"/>
                  </a:lnTo>
                  <a:lnTo>
                    <a:pt x="1281239" y="768889"/>
                  </a:lnTo>
                  <a:lnTo>
                    <a:pt x="1288637" y="813525"/>
                  </a:lnTo>
                  <a:lnTo>
                    <a:pt x="1293047" y="858499"/>
                  </a:lnTo>
                  <a:lnTo>
                    <a:pt x="1294463" y="903649"/>
                  </a:lnTo>
                  <a:lnTo>
                    <a:pt x="1292880" y="948813"/>
                  </a:lnTo>
                  <a:lnTo>
                    <a:pt x="1288294" y="993830"/>
                  </a:lnTo>
                  <a:lnTo>
                    <a:pt x="1280699" y="1038537"/>
                  </a:lnTo>
                  <a:lnTo>
                    <a:pt x="1270089" y="1082772"/>
                  </a:lnTo>
                  <a:lnTo>
                    <a:pt x="1256460" y="1126375"/>
                  </a:lnTo>
                  <a:lnTo>
                    <a:pt x="1239807" y="1169182"/>
                  </a:lnTo>
                  <a:lnTo>
                    <a:pt x="1220124" y="1211033"/>
                  </a:lnTo>
                  <a:lnTo>
                    <a:pt x="1197407" y="1251765"/>
                  </a:lnTo>
                  <a:lnTo>
                    <a:pt x="1171650" y="1291216"/>
                  </a:lnTo>
                  <a:lnTo>
                    <a:pt x="1142848" y="1329226"/>
                  </a:lnTo>
                  <a:lnTo>
                    <a:pt x="1110996" y="1365631"/>
                  </a:lnTo>
                  <a:lnTo>
                    <a:pt x="1076682" y="1399693"/>
                  </a:lnTo>
                  <a:lnTo>
                    <a:pt x="1040574" y="1430814"/>
                  </a:lnTo>
                  <a:lnTo>
                    <a:pt x="1002834" y="1458988"/>
                  </a:lnTo>
                  <a:lnTo>
                    <a:pt x="963623" y="1484209"/>
                  </a:lnTo>
                  <a:lnTo>
                    <a:pt x="923104" y="1506472"/>
                  </a:lnTo>
                  <a:lnTo>
                    <a:pt x="881437" y="1525772"/>
                  </a:lnTo>
                  <a:lnTo>
                    <a:pt x="838785" y="1542105"/>
                  </a:lnTo>
                  <a:lnTo>
                    <a:pt x="795310" y="1555465"/>
                  </a:lnTo>
                  <a:lnTo>
                    <a:pt x="751173" y="1565846"/>
                  </a:lnTo>
                  <a:lnTo>
                    <a:pt x="706537" y="1573244"/>
                  </a:lnTo>
                  <a:lnTo>
                    <a:pt x="661563" y="1577654"/>
                  </a:lnTo>
                  <a:lnTo>
                    <a:pt x="616413" y="1579070"/>
                  </a:lnTo>
                  <a:lnTo>
                    <a:pt x="571249" y="1577487"/>
                  </a:lnTo>
                  <a:lnTo>
                    <a:pt x="526232" y="1572901"/>
                  </a:lnTo>
                  <a:lnTo>
                    <a:pt x="481525" y="1565306"/>
                  </a:lnTo>
                  <a:lnTo>
                    <a:pt x="437290" y="1554696"/>
                  </a:lnTo>
                  <a:lnTo>
                    <a:pt x="393687" y="1541067"/>
                  </a:lnTo>
                  <a:lnTo>
                    <a:pt x="350880" y="1524414"/>
                  </a:lnTo>
                  <a:lnTo>
                    <a:pt x="309029" y="1504731"/>
                  </a:lnTo>
                  <a:lnTo>
                    <a:pt x="268297" y="1482014"/>
                  </a:lnTo>
                  <a:lnTo>
                    <a:pt x="228846" y="1456257"/>
                  </a:lnTo>
                  <a:lnTo>
                    <a:pt x="190836" y="1427455"/>
                  </a:lnTo>
                  <a:lnTo>
                    <a:pt x="154432" y="1395603"/>
                  </a:lnTo>
                  <a:lnTo>
                    <a:pt x="0" y="1560068"/>
                  </a:lnTo>
                  <a:lnTo>
                    <a:pt x="36670" y="1592660"/>
                  </a:lnTo>
                  <a:lnTo>
                    <a:pt x="74879" y="1623082"/>
                  </a:lnTo>
                  <a:lnTo>
                    <a:pt x="114529" y="1651296"/>
                  </a:lnTo>
                  <a:lnTo>
                    <a:pt x="155522" y="1677262"/>
                  </a:lnTo>
                  <a:lnTo>
                    <a:pt x="197759" y="1700941"/>
                  </a:lnTo>
                  <a:lnTo>
                    <a:pt x="241143" y="1722294"/>
                  </a:lnTo>
                  <a:lnTo>
                    <a:pt x="285575" y="1741281"/>
                  </a:lnTo>
                  <a:lnTo>
                    <a:pt x="330958" y="1757863"/>
                  </a:lnTo>
                  <a:lnTo>
                    <a:pt x="377193" y="1772002"/>
                  </a:lnTo>
                  <a:lnTo>
                    <a:pt x="424183" y="1783658"/>
                  </a:lnTo>
                  <a:lnTo>
                    <a:pt x="471830" y="1792792"/>
                  </a:lnTo>
                  <a:lnTo>
                    <a:pt x="520035" y="1799364"/>
                  </a:lnTo>
                  <a:lnTo>
                    <a:pt x="568700" y="1803337"/>
                  </a:lnTo>
                  <a:lnTo>
                    <a:pt x="617727" y="1804670"/>
                  </a:lnTo>
                  <a:lnTo>
                    <a:pt x="665650" y="1803419"/>
                  </a:lnTo>
                  <a:lnTo>
                    <a:pt x="712921" y="1799708"/>
                  </a:lnTo>
                  <a:lnTo>
                    <a:pt x="759477" y="1793600"/>
                  </a:lnTo>
                  <a:lnTo>
                    <a:pt x="805258" y="1785156"/>
                  </a:lnTo>
                  <a:lnTo>
                    <a:pt x="850200" y="1774440"/>
                  </a:lnTo>
                  <a:lnTo>
                    <a:pt x="894241" y="1761513"/>
                  </a:lnTo>
                  <a:lnTo>
                    <a:pt x="937319" y="1746438"/>
                  </a:lnTo>
                  <a:lnTo>
                    <a:pt x="979371" y="1729278"/>
                  </a:lnTo>
                  <a:lnTo>
                    <a:pt x="1020336" y="1710093"/>
                  </a:lnTo>
                  <a:lnTo>
                    <a:pt x="1060149" y="1688948"/>
                  </a:lnTo>
                  <a:lnTo>
                    <a:pt x="1098750" y="1665904"/>
                  </a:lnTo>
                  <a:lnTo>
                    <a:pt x="1136076" y="1641024"/>
                  </a:lnTo>
                  <a:lnTo>
                    <a:pt x="1172065" y="1614370"/>
                  </a:lnTo>
                  <a:lnTo>
                    <a:pt x="1206654" y="1586004"/>
                  </a:lnTo>
                  <a:lnTo>
                    <a:pt x="1239780" y="1555989"/>
                  </a:lnTo>
                  <a:lnTo>
                    <a:pt x="1271382" y="1524387"/>
                  </a:lnTo>
                  <a:lnTo>
                    <a:pt x="1301397" y="1491261"/>
                  </a:lnTo>
                  <a:lnTo>
                    <a:pt x="1329763" y="1456672"/>
                  </a:lnTo>
                  <a:lnTo>
                    <a:pt x="1356417" y="1420683"/>
                  </a:lnTo>
                  <a:lnTo>
                    <a:pt x="1381297" y="1383357"/>
                  </a:lnTo>
                  <a:lnTo>
                    <a:pt x="1404341" y="1344756"/>
                  </a:lnTo>
                  <a:lnTo>
                    <a:pt x="1425486" y="1304943"/>
                  </a:lnTo>
                  <a:lnTo>
                    <a:pt x="1444671" y="1263978"/>
                  </a:lnTo>
                  <a:lnTo>
                    <a:pt x="1461831" y="1221926"/>
                  </a:lnTo>
                  <a:lnTo>
                    <a:pt x="1476906" y="1178848"/>
                  </a:lnTo>
                  <a:lnTo>
                    <a:pt x="1489833" y="1134807"/>
                  </a:lnTo>
                  <a:lnTo>
                    <a:pt x="1500549" y="1089865"/>
                  </a:lnTo>
                  <a:lnTo>
                    <a:pt x="1508993" y="1044084"/>
                  </a:lnTo>
                  <a:lnTo>
                    <a:pt x="1515101" y="997528"/>
                  </a:lnTo>
                  <a:lnTo>
                    <a:pt x="1518812" y="950257"/>
                  </a:lnTo>
                  <a:lnTo>
                    <a:pt x="1520063" y="902335"/>
                  </a:lnTo>
                  <a:lnTo>
                    <a:pt x="1518812" y="854412"/>
                  </a:lnTo>
                  <a:lnTo>
                    <a:pt x="1515101" y="807141"/>
                  </a:lnTo>
                  <a:lnTo>
                    <a:pt x="1508993" y="760585"/>
                  </a:lnTo>
                  <a:lnTo>
                    <a:pt x="1500549" y="714804"/>
                  </a:lnTo>
                  <a:lnTo>
                    <a:pt x="1489833" y="669862"/>
                  </a:lnTo>
                  <a:lnTo>
                    <a:pt x="1476906" y="625821"/>
                  </a:lnTo>
                  <a:lnTo>
                    <a:pt x="1461831" y="582743"/>
                  </a:lnTo>
                  <a:lnTo>
                    <a:pt x="1444671" y="540691"/>
                  </a:lnTo>
                  <a:lnTo>
                    <a:pt x="1425486" y="499726"/>
                  </a:lnTo>
                  <a:lnTo>
                    <a:pt x="1404341" y="459913"/>
                  </a:lnTo>
                  <a:lnTo>
                    <a:pt x="1381297" y="421312"/>
                  </a:lnTo>
                  <a:lnTo>
                    <a:pt x="1356417" y="383986"/>
                  </a:lnTo>
                  <a:lnTo>
                    <a:pt x="1329763" y="347997"/>
                  </a:lnTo>
                  <a:lnTo>
                    <a:pt x="1301397" y="313408"/>
                  </a:lnTo>
                  <a:lnTo>
                    <a:pt x="1271382" y="280282"/>
                  </a:lnTo>
                  <a:lnTo>
                    <a:pt x="1239780" y="248680"/>
                  </a:lnTo>
                  <a:lnTo>
                    <a:pt x="1206654" y="218665"/>
                  </a:lnTo>
                  <a:lnTo>
                    <a:pt x="1172065" y="190299"/>
                  </a:lnTo>
                  <a:lnTo>
                    <a:pt x="1136076" y="163645"/>
                  </a:lnTo>
                  <a:lnTo>
                    <a:pt x="1098750" y="138765"/>
                  </a:lnTo>
                  <a:lnTo>
                    <a:pt x="1060149" y="115721"/>
                  </a:lnTo>
                  <a:lnTo>
                    <a:pt x="1020336" y="94576"/>
                  </a:lnTo>
                  <a:lnTo>
                    <a:pt x="979371" y="75391"/>
                  </a:lnTo>
                  <a:lnTo>
                    <a:pt x="937319" y="58231"/>
                  </a:lnTo>
                  <a:lnTo>
                    <a:pt x="894241" y="43156"/>
                  </a:lnTo>
                  <a:lnTo>
                    <a:pt x="850200" y="30229"/>
                  </a:lnTo>
                  <a:lnTo>
                    <a:pt x="805258" y="19513"/>
                  </a:lnTo>
                  <a:lnTo>
                    <a:pt x="759477" y="11069"/>
                  </a:lnTo>
                  <a:lnTo>
                    <a:pt x="712921" y="4961"/>
                  </a:lnTo>
                  <a:lnTo>
                    <a:pt x="665650" y="1250"/>
                  </a:lnTo>
                  <a:lnTo>
                    <a:pt x="617727" y="0"/>
                  </a:lnTo>
                  <a:close/>
                </a:path>
              </a:pathLst>
            </a:custGeom>
            <a:solidFill>
              <a:srgbClr val="009F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976545" y="2774314"/>
              <a:ext cx="902335" cy="1560195"/>
            </a:xfrm>
            <a:custGeom>
              <a:avLst/>
              <a:gdLst/>
              <a:ahLst/>
              <a:cxnLst/>
              <a:rect l="l" t="t" r="r" b="b"/>
              <a:pathLst>
                <a:path w="902335" h="1560195">
                  <a:moveTo>
                    <a:pt x="902284" y="0"/>
                  </a:moveTo>
                  <a:lnTo>
                    <a:pt x="852615" y="1366"/>
                  </a:lnTo>
                  <a:lnTo>
                    <a:pt x="803344" y="5435"/>
                  </a:lnTo>
                  <a:lnTo>
                    <a:pt x="754571" y="12164"/>
                  </a:lnTo>
                  <a:lnTo>
                    <a:pt x="706396" y="21510"/>
                  </a:lnTo>
                  <a:lnTo>
                    <a:pt x="658919" y="33429"/>
                  </a:lnTo>
                  <a:lnTo>
                    <a:pt x="612240" y="47877"/>
                  </a:lnTo>
                  <a:lnTo>
                    <a:pt x="566460" y="64813"/>
                  </a:lnTo>
                  <a:lnTo>
                    <a:pt x="521677" y="84191"/>
                  </a:lnTo>
                  <a:lnTo>
                    <a:pt x="477993" y="105969"/>
                  </a:lnTo>
                  <a:lnTo>
                    <a:pt x="435507" y="130104"/>
                  </a:lnTo>
                  <a:lnTo>
                    <a:pt x="394319" y="156552"/>
                  </a:lnTo>
                  <a:lnTo>
                    <a:pt x="354530" y="185269"/>
                  </a:lnTo>
                  <a:lnTo>
                    <a:pt x="316239" y="216213"/>
                  </a:lnTo>
                  <a:lnTo>
                    <a:pt x="279546" y="249340"/>
                  </a:lnTo>
                  <a:lnTo>
                    <a:pt x="244551" y="284607"/>
                  </a:lnTo>
                  <a:lnTo>
                    <a:pt x="212659" y="320403"/>
                  </a:lnTo>
                  <a:lnTo>
                    <a:pt x="183007" y="357407"/>
                  </a:lnTo>
                  <a:lnTo>
                    <a:pt x="155590" y="395532"/>
                  </a:lnTo>
                  <a:lnTo>
                    <a:pt x="130407" y="434688"/>
                  </a:lnTo>
                  <a:lnTo>
                    <a:pt x="107454" y="474789"/>
                  </a:lnTo>
                  <a:lnTo>
                    <a:pt x="86729" y="515746"/>
                  </a:lnTo>
                  <a:lnTo>
                    <a:pt x="68229" y="557470"/>
                  </a:lnTo>
                  <a:lnTo>
                    <a:pt x="51952" y="599874"/>
                  </a:lnTo>
                  <a:lnTo>
                    <a:pt x="37894" y="642869"/>
                  </a:lnTo>
                  <a:lnTo>
                    <a:pt x="26052" y="686368"/>
                  </a:lnTo>
                  <a:lnTo>
                    <a:pt x="16425" y="730282"/>
                  </a:lnTo>
                  <a:lnTo>
                    <a:pt x="9009" y="774523"/>
                  </a:lnTo>
                  <a:lnTo>
                    <a:pt x="3801" y="819003"/>
                  </a:lnTo>
                  <a:lnTo>
                    <a:pt x="799" y="863635"/>
                  </a:lnTo>
                  <a:lnTo>
                    <a:pt x="0" y="908328"/>
                  </a:lnTo>
                  <a:lnTo>
                    <a:pt x="1400" y="952997"/>
                  </a:lnTo>
                  <a:lnTo>
                    <a:pt x="4999" y="997552"/>
                  </a:lnTo>
                  <a:lnTo>
                    <a:pt x="10792" y="1041906"/>
                  </a:lnTo>
                  <a:lnTo>
                    <a:pt x="18777" y="1085970"/>
                  </a:lnTo>
                  <a:lnTo>
                    <a:pt x="28951" y="1129656"/>
                  </a:lnTo>
                  <a:lnTo>
                    <a:pt x="41311" y="1172876"/>
                  </a:lnTo>
                  <a:lnTo>
                    <a:pt x="55855" y="1215542"/>
                  </a:lnTo>
                  <a:lnTo>
                    <a:pt x="72580" y="1257566"/>
                  </a:lnTo>
                  <a:lnTo>
                    <a:pt x="91483" y="1298860"/>
                  </a:lnTo>
                  <a:lnTo>
                    <a:pt x="112561" y="1339335"/>
                  </a:lnTo>
                  <a:lnTo>
                    <a:pt x="135811" y="1378904"/>
                  </a:lnTo>
                  <a:lnTo>
                    <a:pt x="161232" y="1417479"/>
                  </a:lnTo>
                  <a:lnTo>
                    <a:pt x="188819" y="1454970"/>
                  </a:lnTo>
                  <a:lnTo>
                    <a:pt x="218571" y="1491291"/>
                  </a:lnTo>
                  <a:lnTo>
                    <a:pt x="250484" y="1526353"/>
                  </a:lnTo>
                  <a:lnTo>
                    <a:pt x="284556" y="1560068"/>
                  </a:lnTo>
                  <a:lnTo>
                    <a:pt x="438988" y="1395603"/>
                  </a:lnTo>
                  <a:lnTo>
                    <a:pt x="403330" y="1359499"/>
                  </a:lnTo>
                  <a:lnTo>
                    <a:pt x="370670" y="1321074"/>
                  </a:lnTo>
                  <a:lnTo>
                    <a:pt x="341094" y="1280519"/>
                  </a:lnTo>
                  <a:lnTo>
                    <a:pt x="314685" y="1238025"/>
                  </a:lnTo>
                  <a:lnTo>
                    <a:pt x="291525" y="1193783"/>
                  </a:lnTo>
                  <a:lnTo>
                    <a:pt x="271699" y="1147985"/>
                  </a:lnTo>
                  <a:lnTo>
                    <a:pt x="255291" y="1100821"/>
                  </a:lnTo>
                  <a:lnTo>
                    <a:pt x="242383" y="1052482"/>
                  </a:lnTo>
                  <a:lnTo>
                    <a:pt x="233060" y="1003161"/>
                  </a:lnTo>
                  <a:lnTo>
                    <a:pt x="227405" y="953048"/>
                  </a:lnTo>
                  <a:lnTo>
                    <a:pt x="225501" y="902335"/>
                  </a:lnTo>
                  <a:lnTo>
                    <a:pt x="227200" y="854003"/>
                  </a:lnTo>
                  <a:lnTo>
                    <a:pt x="232222" y="806589"/>
                  </a:lnTo>
                  <a:lnTo>
                    <a:pt x="240452" y="760206"/>
                  </a:lnTo>
                  <a:lnTo>
                    <a:pt x="251774" y="714969"/>
                  </a:lnTo>
                  <a:lnTo>
                    <a:pt x="266076" y="670993"/>
                  </a:lnTo>
                  <a:lnTo>
                    <a:pt x="283242" y="628392"/>
                  </a:lnTo>
                  <a:lnTo>
                    <a:pt x="303157" y="587280"/>
                  </a:lnTo>
                  <a:lnTo>
                    <a:pt x="325708" y="547772"/>
                  </a:lnTo>
                  <a:lnTo>
                    <a:pt x="350779" y="509984"/>
                  </a:lnTo>
                  <a:lnTo>
                    <a:pt x="378256" y="474028"/>
                  </a:lnTo>
                  <a:lnTo>
                    <a:pt x="408024" y="440020"/>
                  </a:lnTo>
                  <a:lnTo>
                    <a:pt x="439970" y="408075"/>
                  </a:lnTo>
                  <a:lnTo>
                    <a:pt x="473977" y="378306"/>
                  </a:lnTo>
                  <a:lnTo>
                    <a:pt x="509933" y="350829"/>
                  </a:lnTo>
                  <a:lnTo>
                    <a:pt x="547722" y="325758"/>
                  </a:lnTo>
                  <a:lnTo>
                    <a:pt x="587229" y="303208"/>
                  </a:lnTo>
                  <a:lnTo>
                    <a:pt x="628341" y="283292"/>
                  </a:lnTo>
                  <a:lnTo>
                    <a:pt x="670942" y="266127"/>
                  </a:lnTo>
                  <a:lnTo>
                    <a:pt x="714919" y="251825"/>
                  </a:lnTo>
                  <a:lnTo>
                    <a:pt x="760156" y="240502"/>
                  </a:lnTo>
                  <a:lnTo>
                    <a:pt x="806538" y="232273"/>
                  </a:lnTo>
                  <a:lnTo>
                    <a:pt x="853953" y="227251"/>
                  </a:lnTo>
                  <a:lnTo>
                    <a:pt x="902284" y="225551"/>
                  </a:lnTo>
                  <a:lnTo>
                    <a:pt x="902284" y="0"/>
                  </a:lnTo>
                  <a:close/>
                </a:path>
              </a:pathLst>
            </a:custGeom>
            <a:solidFill>
              <a:srgbClr val="BEFF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976545" y="2774314"/>
              <a:ext cx="902335" cy="1560195"/>
            </a:xfrm>
            <a:custGeom>
              <a:avLst/>
              <a:gdLst/>
              <a:ahLst/>
              <a:cxnLst/>
              <a:rect l="l" t="t" r="r" b="b"/>
              <a:pathLst>
                <a:path w="902335" h="1560195">
                  <a:moveTo>
                    <a:pt x="284556" y="1560068"/>
                  </a:moveTo>
                  <a:lnTo>
                    <a:pt x="250484" y="1526353"/>
                  </a:lnTo>
                  <a:lnTo>
                    <a:pt x="218571" y="1491291"/>
                  </a:lnTo>
                  <a:lnTo>
                    <a:pt x="188819" y="1454970"/>
                  </a:lnTo>
                  <a:lnTo>
                    <a:pt x="161232" y="1417479"/>
                  </a:lnTo>
                  <a:lnTo>
                    <a:pt x="135811" y="1378904"/>
                  </a:lnTo>
                  <a:lnTo>
                    <a:pt x="112561" y="1339335"/>
                  </a:lnTo>
                  <a:lnTo>
                    <a:pt x="91483" y="1298860"/>
                  </a:lnTo>
                  <a:lnTo>
                    <a:pt x="72580" y="1257566"/>
                  </a:lnTo>
                  <a:lnTo>
                    <a:pt x="55855" y="1215542"/>
                  </a:lnTo>
                  <a:lnTo>
                    <a:pt x="41311" y="1172876"/>
                  </a:lnTo>
                  <a:lnTo>
                    <a:pt x="28951" y="1129656"/>
                  </a:lnTo>
                  <a:lnTo>
                    <a:pt x="18777" y="1085970"/>
                  </a:lnTo>
                  <a:lnTo>
                    <a:pt x="10792" y="1041906"/>
                  </a:lnTo>
                  <a:lnTo>
                    <a:pt x="4999" y="997552"/>
                  </a:lnTo>
                  <a:lnTo>
                    <a:pt x="1400" y="952997"/>
                  </a:lnTo>
                  <a:lnTo>
                    <a:pt x="0" y="908328"/>
                  </a:lnTo>
                  <a:lnTo>
                    <a:pt x="799" y="863635"/>
                  </a:lnTo>
                  <a:lnTo>
                    <a:pt x="3801" y="819003"/>
                  </a:lnTo>
                  <a:lnTo>
                    <a:pt x="9009" y="774523"/>
                  </a:lnTo>
                  <a:lnTo>
                    <a:pt x="16425" y="730282"/>
                  </a:lnTo>
                  <a:lnTo>
                    <a:pt x="26052" y="686368"/>
                  </a:lnTo>
                  <a:lnTo>
                    <a:pt x="37894" y="642869"/>
                  </a:lnTo>
                  <a:lnTo>
                    <a:pt x="51952" y="599874"/>
                  </a:lnTo>
                  <a:lnTo>
                    <a:pt x="68229" y="557470"/>
                  </a:lnTo>
                  <a:lnTo>
                    <a:pt x="86729" y="515746"/>
                  </a:lnTo>
                  <a:lnTo>
                    <a:pt x="107454" y="474789"/>
                  </a:lnTo>
                  <a:lnTo>
                    <a:pt x="130407" y="434688"/>
                  </a:lnTo>
                  <a:lnTo>
                    <a:pt x="155590" y="395532"/>
                  </a:lnTo>
                  <a:lnTo>
                    <a:pt x="183007" y="357407"/>
                  </a:lnTo>
                  <a:lnTo>
                    <a:pt x="212659" y="320403"/>
                  </a:lnTo>
                  <a:lnTo>
                    <a:pt x="244551" y="284607"/>
                  </a:lnTo>
                  <a:lnTo>
                    <a:pt x="279546" y="249340"/>
                  </a:lnTo>
                  <a:lnTo>
                    <a:pt x="316239" y="216213"/>
                  </a:lnTo>
                  <a:lnTo>
                    <a:pt x="354530" y="185269"/>
                  </a:lnTo>
                  <a:lnTo>
                    <a:pt x="394319" y="156552"/>
                  </a:lnTo>
                  <a:lnTo>
                    <a:pt x="435507" y="130104"/>
                  </a:lnTo>
                  <a:lnTo>
                    <a:pt x="477993" y="105969"/>
                  </a:lnTo>
                  <a:lnTo>
                    <a:pt x="521677" y="84191"/>
                  </a:lnTo>
                  <a:lnTo>
                    <a:pt x="566460" y="64813"/>
                  </a:lnTo>
                  <a:lnTo>
                    <a:pt x="612240" y="47877"/>
                  </a:lnTo>
                  <a:lnTo>
                    <a:pt x="658919" y="33429"/>
                  </a:lnTo>
                  <a:lnTo>
                    <a:pt x="706396" y="21510"/>
                  </a:lnTo>
                  <a:lnTo>
                    <a:pt x="754571" y="12164"/>
                  </a:lnTo>
                  <a:lnTo>
                    <a:pt x="803344" y="5435"/>
                  </a:lnTo>
                  <a:lnTo>
                    <a:pt x="852615" y="1366"/>
                  </a:lnTo>
                  <a:lnTo>
                    <a:pt x="902284" y="0"/>
                  </a:lnTo>
                  <a:lnTo>
                    <a:pt x="902284" y="225551"/>
                  </a:lnTo>
                  <a:lnTo>
                    <a:pt x="853953" y="227251"/>
                  </a:lnTo>
                  <a:lnTo>
                    <a:pt x="806538" y="232273"/>
                  </a:lnTo>
                  <a:lnTo>
                    <a:pt x="760156" y="240502"/>
                  </a:lnTo>
                  <a:lnTo>
                    <a:pt x="714919" y="251825"/>
                  </a:lnTo>
                  <a:lnTo>
                    <a:pt x="670942" y="266127"/>
                  </a:lnTo>
                  <a:lnTo>
                    <a:pt x="628341" y="283292"/>
                  </a:lnTo>
                  <a:lnTo>
                    <a:pt x="587229" y="303208"/>
                  </a:lnTo>
                  <a:lnTo>
                    <a:pt x="547722" y="325758"/>
                  </a:lnTo>
                  <a:lnTo>
                    <a:pt x="509933" y="350829"/>
                  </a:lnTo>
                  <a:lnTo>
                    <a:pt x="473977" y="378306"/>
                  </a:lnTo>
                  <a:lnTo>
                    <a:pt x="439970" y="408075"/>
                  </a:lnTo>
                  <a:lnTo>
                    <a:pt x="408024" y="440020"/>
                  </a:lnTo>
                  <a:lnTo>
                    <a:pt x="378256" y="474028"/>
                  </a:lnTo>
                  <a:lnTo>
                    <a:pt x="350779" y="509984"/>
                  </a:lnTo>
                  <a:lnTo>
                    <a:pt x="325708" y="547772"/>
                  </a:lnTo>
                  <a:lnTo>
                    <a:pt x="303157" y="587280"/>
                  </a:lnTo>
                  <a:lnTo>
                    <a:pt x="283242" y="628392"/>
                  </a:lnTo>
                  <a:lnTo>
                    <a:pt x="266076" y="670993"/>
                  </a:lnTo>
                  <a:lnTo>
                    <a:pt x="251774" y="714969"/>
                  </a:lnTo>
                  <a:lnTo>
                    <a:pt x="240452" y="760206"/>
                  </a:lnTo>
                  <a:lnTo>
                    <a:pt x="232222" y="806589"/>
                  </a:lnTo>
                  <a:lnTo>
                    <a:pt x="227200" y="854003"/>
                  </a:lnTo>
                  <a:lnTo>
                    <a:pt x="225501" y="902335"/>
                  </a:lnTo>
                  <a:lnTo>
                    <a:pt x="227405" y="953048"/>
                  </a:lnTo>
                  <a:lnTo>
                    <a:pt x="233060" y="1003161"/>
                  </a:lnTo>
                  <a:lnTo>
                    <a:pt x="242383" y="1052482"/>
                  </a:lnTo>
                  <a:lnTo>
                    <a:pt x="255291" y="1100821"/>
                  </a:lnTo>
                  <a:lnTo>
                    <a:pt x="271699" y="1147985"/>
                  </a:lnTo>
                  <a:lnTo>
                    <a:pt x="291525" y="1193783"/>
                  </a:lnTo>
                  <a:lnTo>
                    <a:pt x="314685" y="1238025"/>
                  </a:lnTo>
                  <a:lnTo>
                    <a:pt x="341094" y="1280519"/>
                  </a:lnTo>
                  <a:lnTo>
                    <a:pt x="370670" y="1321074"/>
                  </a:lnTo>
                  <a:lnTo>
                    <a:pt x="403330" y="1359499"/>
                  </a:lnTo>
                  <a:lnTo>
                    <a:pt x="438988" y="1395603"/>
                  </a:lnTo>
                  <a:lnTo>
                    <a:pt x="284556" y="15600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436234" y="3375152"/>
            <a:ext cx="941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Arial"/>
                <a:cs typeface="Arial"/>
              </a:rPr>
              <a:t>62%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30"/>
              </a:spcBef>
            </a:pPr>
            <a:r>
              <a:rPr dirty="0">
                <a:latin typeface="Arial Narrow"/>
                <a:cs typeface="Arial Narrow"/>
              </a:rPr>
              <a:t>Source: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Franklin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Templeton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Retirement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Strategies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Expectations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(RISE)</a:t>
            </a:r>
            <a:r>
              <a:rPr dirty="0" spc="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Survey.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RISE survey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was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conducted</a:t>
            </a:r>
            <a:r>
              <a:rPr dirty="0" spc="-4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among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sample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of</a:t>
            </a:r>
            <a:r>
              <a:rPr dirty="0" spc="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2,029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adults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40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years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of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age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older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weighted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by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age,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gender,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geographic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region,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race,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 spc="-25">
                <a:latin typeface="Arial Narrow"/>
                <a:cs typeface="Arial Narrow"/>
              </a:rPr>
              <a:t>and</a:t>
            </a:r>
            <a:r>
              <a:rPr dirty="0" spc="-10">
                <a:latin typeface="Arial Narrow"/>
                <a:cs typeface="Arial Narrow"/>
              </a:rPr>
              <a:t> education.</a:t>
            </a:r>
            <a:r>
              <a:rPr dirty="0" spc="-4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custom-designed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program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assigns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weighted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factor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to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data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based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on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current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population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statistics</a:t>
            </a:r>
            <a:r>
              <a:rPr dirty="0" spc="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from the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US</a:t>
            </a:r>
            <a:r>
              <a:rPr dirty="0" spc="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Census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Bureau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was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administered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February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17–28,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2022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by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ENGINE</a:t>
            </a:r>
            <a:r>
              <a:rPr dirty="0" spc="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INSIGHT'S</a:t>
            </a:r>
            <a:r>
              <a:rPr dirty="0" spc="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Online </a:t>
            </a:r>
            <a:r>
              <a:rPr dirty="0">
                <a:latin typeface="Arial Narrow"/>
                <a:cs typeface="Arial Narrow"/>
              </a:rPr>
              <a:t>CARAVAN®,</a:t>
            </a:r>
            <a:r>
              <a:rPr dirty="0" spc="3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which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 spc="-25">
                <a:latin typeface="Arial Narrow"/>
                <a:cs typeface="Arial Narrow"/>
              </a:rPr>
              <a:t>is</a:t>
            </a:r>
            <a:r>
              <a:rPr dirty="0" spc="50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not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affiliated </a:t>
            </a:r>
            <a:r>
              <a:rPr dirty="0">
                <a:latin typeface="Arial Narrow"/>
                <a:cs typeface="Arial Narrow"/>
              </a:rPr>
              <a:t>with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Franklin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Templeton.</a:t>
            </a:r>
          </a:p>
          <a:p>
            <a:pPr algn="r" marR="4318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Retirement</a:t>
            </a:r>
            <a:r>
              <a:rPr dirty="0" spc="-105"/>
              <a:t> </a:t>
            </a:r>
            <a:r>
              <a:rPr dirty="0"/>
              <a:t>savings</a:t>
            </a:r>
            <a:r>
              <a:rPr dirty="0" spc="-85"/>
              <a:t> </a:t>
            </a:r>
            <a:r>
              <a:rPr dirty="0"/>
              <a:t>are</a:t>
            </a:r>
            <a:r>
              <a:rPr dirty="0" spc="-114"/>
              <a:t> </a:t>
            </a:r>
            <a:r>
              <a:rPr dirty="0" spc="-10"/>
              <a:t>meager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Present</a:t>
            </a:r>
            <a:r>
              <a:rPr dirty="0" sz="2000" spc="-2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61617"/>
            <a:ext cx="214884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Retirement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assets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US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investors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60-</a:t>
            </a:r>
            <a:r>
              <a:rPr dirty="0" sz="1600" spc="-25">
                <a:latin typeface="Arial"/>
                <a:cs typeface="Arial"/>
              </a:rPr>
              <a:t>69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062591" y="1900677"/>
            <a:ext cx="3686810" cy="3694429"/>
            <a:chOff x="4062591" y="1900677"/>
            <a:chExt cx="3686810" cy="3694429"/>
          </a:xfrm>
        </p:grpSpPr>
        <p:sp>
          <p:nvSpPr>
            <p:cNvPr id="5" name="object 5" descr=""/>
            <p:cNvSpPr/>
            <p:nvPr/>
          </p:nvSpPr>
          <p:spPr>
            <a:xfrm>
              <a:off x="4624958" y="3752850"/>
              <a:ext cx="3115945" cy="1836420"/>
            </a:xfrm>
            <a:custGeom>
              <a:avLst/>
              <a:gdLst/>
              <a:ahLst/>
              <a:cxnLst/>
              <a:rect l="l" t="t" r="r" b="b"/>
              <a:pathLst>
                <a:path w="3115945" h="1836420">
                  <a:moveTo>
                    <a:pt x="1279905" y="0"/>
                  </a:moveTo>
                  <a:lnTo>
                    <a:pt x="0" y="1316227"/>
                  </a:lnTo>
                  <a:lnTo>
                    <a:pt x="36290" y="1350566"/>
                  </a:lnTo>
                  <a:lnTo>
                    <a:pt x="73410" y="1383826"/>
                  </a:lnTo>
                  <a:lnTo>
                    <a:pt x="111333" y="1415995"/>
                  </a:lnTo>
                  <a:lnTo>
                    <a:pt x="150035" y="1447064"/>
                  </a:lnTo>
                  <a:lnTo>
                    <a:pt x="189491" y="1477023"/>
                  </a:lnTo>
                  <a:lnTo>
                    <a:pt x="229676" y="1505860"/>
                  </a:lnTo>
                  <a:lnTo>
                    <a:pt x="270565" y="1533566"/>
                  </a:lnTo>
                  <a:lnTo>
                    <a:pt x="312134" y="1560131"/>
                  </a:lnTo>
                  <a:lnTo>
                    <a:pt x="354357" y="1585543"/>
                  </a:lnTo>
                  <a:lnTo>
                    <a:pt x="397210" y="1609793"/>
                  </a:lnTo>
                  <a:lnTo>
                    <a:pt x="440667" y="1632870"/>
                  </a:lnTo>
                  <a:lnTo>
                    <a:pt x="484705" y="1654763"/>
                  </a:lnTo>
                  <a:lnTo>
                    <a:pt x="529298" y="1675463"/>
                  </a:lnTo>
                  <a:lnTo>
                    <a:pt x="574421" y="1694959"/>
                  </a:lnTo>
                  <a:lnTo>
                    <a:pt x="620049" y="1713240"/>
                  </a:lnTo>
                  <a:lnTo>
                    <a:pt x="666158" y="1730297"/>
                  </a:lnTo>
                  <a:lnTo>
                    <a:pt x="712722" y="1746119"/>
                  </a:lnTo>
                  <a:lnTo>
                    <a:pt x="759718" y="1760695"/>
                  </a:lnTo>
                  <a:lnTo>
                    <a:pt x="807119" y="1774015"/>
                  </a:lnTo>
                  <a:lnTo>
                    <a:pt x="854902" y="1786069"/>
                  </a:lnTo>
                  <a:lnTo>
                    <a:pt x="903041" y="1796846"/>
                  </a:lnTo>
                  <a:lnTo>
                    <a:pt x="951511" y="1806337"/>
                  </a:lnTo>
                  <a:lnTo>
                    <a:pt x="1000288" y="1814530"/>
                  </a:lnTo>
                  <a:lnTo>
                    <a:pt x="1049347" y="1821415"/>
                  </a:lnTo>
                  <a:lnTo>
                    <a:pt x="1098662" y="1826982"/>
                  </a:lnTo>
                  <a:lnTo>
                    <a:pt x="1148210" y="1831220"/>
                  </a:lnTo>
                  <a:lnTo>
                    <a:pt x="1197965" y="1834120"/>
                  </a:lnTo>
                  <a:lnTo>
                    <a:pt x="1247902" y="1835670"/>
                  </a:lnTo>
                  <a:lnTo>
                    <a:pt x="1296037" y="1835891"/>
                  </a:lnTo>
                  <a:lnTo>
                    <a:pt x="1343888" y="1834880"/>
                  </a:lnTo>
                  <a:lnTo>
                    <a:pt x="1391441" y="1832651"/>
                  </a:lnTo>
                  <a:lnTo>
                    <a:pt x="1438679" y="1829219"/>
                  </a:lnTo>
                  <a:lnTo>
                    <a:pt x="1485587" y="1824598"/>
                  </a:lnTo>
                  <a:lnTo>
                    <a:pt x="1532149" y="1818805"/>
                  </a:lnTo>
                  <a:lnTo>
                    <a:pt x="1578351" y="1811853"/>
                  </a:lnTo>
                  <a:lnTo>
                    <a:pt x="1624177" y="1803758"/>
                  </a:lnTo>
                  <a:lnTo>
                    <a:pt x="1669612" y="1794534"/>
                  </a:lnTo>
                  <a:lnTo>
                    <a:pt x="1714640" y="1784196"/>
                  </a:lnTo>
                  <a:lnTo>
                    <a:pt x="1759245" y="1772759"/>
                  </a:lnTo>
                  <a:lnTo>
                    <a:pt x="1803413" y="1760239"/>
                  </a:lnTo>
                  <a:lnTo>
                    <a:pt x="1847128" y="1746649"/>
                  </a:lnTo>
                  <a:lnTo>
                    <a:pt x="1890375" y="1732004"/>
                  </a:lnTo>
                  <a:lnTo>
                    <a:pt x="1933138" y="1716320"/>
                  </a:lnTo>
                  <a:lnTo>
                    <a:pt x="1975402" y="1699612"/>
                  </a:lnTo>
                  <a:lnTo>
                    <a:pt x="2017152" y="1681893"/>
                  </a:lnTo>
                  <a:lnTo>
                    <a:pt x="2058372" y="1663180"/>
                  </a:lnTo>
                  <a:lnTo>
                    <a:pt x="2099046" y="1643486"/>
                  </a:lnTo>
                  <a:lnTo>
                    <a:pt x="2139160" y="1622828"/>
                  </a:lnTo>
                  <a:lnTo>
                    <a:pt x="2178699" y="1601218"/>
                  </a:lnTo>
                  <a:lnTo>
                    <a:pt x="2217645" y="1578674"/>
                  </a:lnTo>
                  <a:lnTo>
                    <a:pt x="2255985" y="1555208"/>
                  </a:lnTo>
                  <a:lnTo>
                    <a:pt x="2293704" y="1530837"/>
                  </a:lnTo>
                  <a:lnTo>
                    <a:pt x="2330784" y="1505574"/>
                  </a:lnTo>
                  <a:lnTo>
                    <a:pt x="2367212" y="1479436"/>
                  </a:lnTo>
                  <a:lnTo>
                    <a:pt x="2402971" y="1452436"/>
                  </a:lnTo>
                  <a:lnTo>
                    <a:pt x="2438047" y="1424590"/>
                  </a:lnTo>
                  <a:lnTo>
                    <a:pt x="2472424" y="1395912"/>
                  </a:lnTo>
                  <a:lnTo>
                    <a:pt x="2506087" y="1366418"/>
                  </a:lnTo>
                  <a:lnTo>
                    <a:pt x="2539020" y="1336122"/>
                  </a:lnTo>
                  <a:lnTo>
                    <a:pt x="2571208" y="1305038"/>
                  </a:lnTo>
                  <a:lnTo>
                    <a:pt x="2602635" y="1273183"/>
                  </a:lnTo>
                  <a:lnTo>
                    <a:pt x="2633286" y="1240570"/>
                  </a:lnTo>
                  <a:lnTo>
                    <a:pt x="2663147" y="1207214"/>
                  </a:lnTo>
                  <a:lnTo>
                    <a:pt x="2692200" y="1173131"/>
                  </a:lnTo>
                  <a:lnTo>
                    <a:pt x="2720432" y="1138336"/>
                  </a:lnTo>
                  <a:lnTo>
                    <a:pt x="2747826" y="1102842"/>
                  </a:lnTo>
                  <a:lnTo>
                    <a:pt x="2774368" y="1066665"/>
                  </a:lnTo>
                  <a:lnTo>
                    <a:pt x="2800041" y="1029821"/>
                  </a:lnTo>
                  <a:lnTo>
                    <a:pt x="2824831" y="992322"/>
                  </a:lnTo>
                  <a:lnTo>
                    <a:pt x="2848722" y="954186"/>
                  </a:lnTo>
                  <a:lnTo>
                    <a:pt x="2871699" y="915425"/>
                  </a:lnTo>
                  <a:lnTo>
                    <a:pt x="2893746" y="876056"/>
                  </a:lnTo>
                  <a:lnTo>
                    <a:pt x="2914849" y="836093"/>
                  </a:lnTo>
                  <a:lnTo>
                    <a:pt x="2934991" y="795551"/>
                  </a:lnTo>
                  <a:lnTo>
                    <a:pt x="2954157" y="754445"/>
                  </a:lnTo>
                  <a:lnTo>
                    <a:pt x="2972332" y="712789"/>
                  </a:lnTo>
                  <a:lnTo>
                    <a:pt x="2989500" y="670599"/>
                  </a:lnTo>
                  <a:lnTo>
                    <a:pt x="3005647" y="627889"/>
                  </a:lnTo>
                  <a:lnTo>
                    <a:pt x="3020756" y="584675"/>
                  </a:lnTo>
                  <a:lnTo>
                    <a:pt x="3034813" y="540970"/>
                  </a:lnTo>
                  <a:lnTo>
                    <a:pt x="3047801" y="496790"/>
                  </a:lnTo>
                  <a:lnTo>
                    <a:pt x="3059706" y="452150"/>
                  </a:lnTo>
                  <a:lnTo>
                    <a:pt x="3070513" y="407065"/>
                  </a:lnTo>
                  <a:lnTo>
                    <a:pt x="3080205" y="361549"/>
                  </a:lnTo>
                  <a:lnTo>
                    <a:pt x="3088768" y="315618"/>
                  </a:lnTo>
                  <a:lnTo>
                    <a:pt x="3096186" y="269285"/>
                  </a:lnTo>
                  <a:lnTo>
                    <a:pt x="3102443" y="222567"/>
                  </a:lnTo>
                  <a:lnTo>
                    <a:pt x="3107525" y="175477"/>
                  </a:lnTo>
                  <a:lnTo>
                    <a:pt x="3111416" y="128031"/>
                  </a:lnTo>
                  <a:lnTo>
                    <a:pt x="3114101" y="80244"/>
                  </a:lnTo>
                  <a:lnTo>
                    <a:pt x="3115564" y="32131"/>
                  </a:lnTo>
                  <a:lnTo>
                    <a:pt x="1279905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24958" y="3752850"/>
              <a:ext cx="3115945" cy="1836420"/>
            </a:xfrm>
            <a:custGeom>
              <a:avLst/>
              <a:gdLst/>
              <a:ahLst/>
              <a:cxnLst/>
              <a:rect l="l" t="t" r="r" b="b"/>
              <a:pathLst>
                <a:path w="3115945" h="1836420">
                  <a:moveTo>
                    <a:pt x="3115564" y="32131"/>
                  </a:moveTo>
                  <a:lnTo>
                    <a:pt x="3114101" y="80244"/>
                  </a:lnTo>
                  <a:lnTo>
                    <a:pt x="3111416" y="128031"/>
                  </a:lnTo>
                  <a:lnTo>
                    <a:pt x="3107525" y="175477"/>
                  </a:lnTo>
                  <a:lnTo>
                    <a:pt x="3102443" y="222567"/>
                  </a:lnTo>
                  <a:lnTo>
                    <a:pt x="3096186" y="269285"/>
                  </a:lnTo>
                  <a:lnTo>
                    <a:pt x="3088768" y="315618"/>
                  </a:lnTo>
                  <a:lnTo>
                    <a:pt x="3080205" y="361549"/>
                  </a:lnTo>
                  <a:lnTo>
                    <a:pt x="3070513" y="407065"/>
                  </a:lnTo>
                  <a:lnTo>
                    <a:pt x="3059706" y="452150"/>
                  </a:lnTo>
                  <a:lnTo>
                    <a:pt x="3047801" y="496790"/>
                  </a:lnTo>
                  <a:lnTo>
                    <a:pt x="3034813" y="540970"/>
                  </a:lnTo>
                  <a:lnTo>
                    <a:pt x="3020756" y="584675"/>
                  </a:lnTo>
                  <a:lnTo>
                    <a:pt x="3005647" y="627889"/>
                  </a:lnTo>
                  <a:lnTo>
                    <a:pt x="2989500" y="670599"/>
                  </a:lnTo>
                  <a:lnTo>
                    <a:pt x="2972332" y="712789"/>
                  </a:lnTo>
                  <a:lnTo>
                    <a:pt x="2954157" y="754445"/>
                  </a:lnTo>
                  <a:lnTo>
                    <a:pt x="2934991" y="795551"/>
                  </a:lnTo>
                  <a:lnTo>
                    <a:pt x="2914849" y="836093"/>
                  </a:lnTo>
                  <a:lnTo>
                    <a:pt x="2893746" y="876056"/>
                  </a:lnTo>
                  <a:lnTo>
                    <a:pt x="2871699" y="915425"/>
                  </a:lnTo>
                  <a:lnTo>
                    <a:pt x="2848722" y="954186"/>
                  </a:lnTo>
                  <a:lnTo>
                    <a:pt x="2824831" y="992322"/>
                  </a:lnTo>
                  <a:lnTo>
                    <a:pt x="2800041" y="1029821"/>
                  </a:lnTo>
                  <a:lnTo>
                    <a:pt x="2774368" y="1066665"/>
                  </a:lnTo>
                  <a:lnTo>
                    <a:pt x="2747826" y="1102842"/>
                  </a:lnTo>
                  <a:lnTo>
                    <a:pt x="2720432" y="1138336"/>
                  </a:lnTo>
                  <a:lnTo>
                    <a:pt x="2692200" y="1173131"/>
                  </a:lnTo>
                  <a:lnTo>
                    <a:pt x="2663147" y="1207214"/>
                  </a:lnTo>
                  <a:lnTo>
                    <a:pt x="2633286" y="1240570"/>
                  </a:lnTo>
                  <a:lnTo>
                    <a:pt x="2602635" y="1273183"/>
                  </a:lnTo>
                  <a:lnTo>
                    <a:pt x="2571208" y="1305038"/>
                  </a:lnTo>
                  <a:lnTo>
                    <a:pt x="2539020" y="1336122"/>
                  </a:lnTo>
                  <a:lnTo>
                    <a:pt x="2506087" y="1366418"/>
                  </a:lnTo>
                  <a:lnTo>
                    <a:pt x="2472424" y="1395912"/>
                  </a:lnTo>
                  <a:lnTo>
                    <a:pt x="2438047" y="1424590"/>
                  </a:lnTo>
                  <a:lnTo>
                    <a:pt x="2402971" y="1452436"/>
                  </a:lnTo>
                  <a:lnTo>
                    <a:pt x="2367212" y="1479436"/>
                  </a:lnTo>
                  <a:lnTo>
                    <a:pt x="2330784" y="1505574"/>
                  </a:lnTo>
                  <a:lnTo>
                    <a:pt x="2293704" y="1530837"/>
                  </a:lnTo>
                  <a:lnTo>
                    <a:pt x="2255985" y="1555208"/>
                  </a:lnTo>
                  <a:lnTo>
                    <a:pt x="2217645" y="1578674"/>
                  </a:lnTo>
                  <a:lnTo>
                    <a:pt x="2178699" y="1601218"/>
                  </a:lnTo>
                  <a:lnTo>
                    <a:pt x="2139160" y="1622828"/>
                  </a:lnTo>
                  <a:lnTo>
                    <a:pt x="2099046" y="1643486"/>
                  </a:lnTo>
                  <a:lnTo>
                    <a:pt x="2058372" y="1663180"/>
                  </a:lnTo>
                  <a:lnTo>
                    <a:pt x="2017152" y="1681893"/>
                  </a:lnTo>
                  <a:lnTo>
                    <a:pt x="1975402" y="1699612"/>
                  </a:lnTo>
                  <a:lnTo>
                    <a:pt x="1933138" y="1716320"/>
                  </a:lnTo>
                  <a:lnTo>
                    <a:pt x="1890375" y="1732004"/>
                  </a:lnTo>
                  <a:lnTo>
                    <a:pt x="1847128" y="1746649"/>
                  </a:lnTo>
                  <a:lnTo>
                    <a:pt x="1803413" y="1760239"/>
                  </a:lnTo>
                  <a:lnTo>
                    <a:pt x="1759245" y="1772759"/>
                  </a:lnTo>
                  <a:lnTo>
                    <a:pt x="1714640" y="1784196"/>
                  </a:lnTo>
                  <a:lnTo>
                    <a:pt x="1669612" y="1794534"/>
                  </a:lnTo>
                  <a:lnTo>
                    <a:pt x="1624177" y="1803758"/>
                  </a:lnTo>
                  <a:lnTo>
                    <a:pt x="1578351" y="1811853"/>
                  </a:lnTo>
                  <a:lnTo>
                    <a:pt x="1532149" y="1818805"/>
                  </a:lnTo>
                  <a:lnTo>
                    <a:pt x="1485587" y="1824598"/>
                  </a:lnTo>
                  <a:lnTo>
                    <a:pt x="1438679" y="1829219"/>
                  </a:lnTo>
                  <a:lnTo>
                    <a:pt x="1391441" y="1832651"/>
                  </a:lnTo>
                  <a:lnTo>
                    <a:pt x="1343888" y="1834880"/>
                  </a:lnTo>
                  <a:lnTo>
                    <a:pt x="1296037" y="1835891"/>
                  </a:lnTo>
                  <a:lnTo>
                    <a:pt x="1247902" y="1835670"/>
                  </a:lnTo>
                  <a:lnTo>
                    <a:pt x="1197965" y="1834120"/>
                  </a:lnTo>
                  <a:lnTo>
                    <a:pt x="1148210" y="1831220"/>
                  </a:lnTo>
                  <a:lnTo>
                    <a:pt x="1098662" y="1826982"/>
                  </a:lnTo>
                  <a:lnTo>
                    <a:pt x="1049347" y="1821415"/>
                  </a:lnTo>
                  <a:lnTo>
                    <a:pt x="1000288" y="1814530"/>
                  </a:lnTo>
                  <a:lnTo>
                    <a:pt x="951511" y="1806337"/>
                  </a:lnTo>
                  <a:lnTo>
                    <a:pt x="903041" y="1796846"/>
                  </a:lnTo>
                  <a:lnTo>
                    <a:pt x="854902" y="1786069"/>
                  </a:lnTo>
                  <a:lnTo>
                    <a:pt x="807119" y="1774015"/>
                  </a:lnTo>
                  <a:lnTo>
                    <a:pt x="759718" y="1760695"/>
                  </a:lnTo>
                  <a:lnTo>
                    <a:pt x="712722" y="1746119"/>
                  </a:lnTo>
                  <a:lnTo>
                    <a:pt x="666158" y="1730297"/>
                  </a:lnTo>
                  <a:lnTo>
                    <a:pt x="620049" y="1713240"/>
                  </a:lnTo>
                  <a:lnTo>
                    <a:pt x="574421" y="1694959"/>
                  </a:lnTo>
                  <a:lnTo>
                    <a:pt x="529298" y="1675463"/>
                  </a:lnTo>
                  <a:lnTo>
                    <a:pt x="484705" y="1654763"/>
                  </a:lnTo>
                  <a:lnTo>
                    <a:pt x="440667" y="1632870"/>
                  </a:lnTo>
                  <a:lnTo>
                    <a:pt x="397210" y="1609793"/>
                  </a:lnTo>
                  <a:lnTo>
                    <a:pt x="354357" y="1585543"/>
                  </a:lnTo>
                  <a:lnTo>
                    <a:pt x="312134" y="1560131"/>
                  </a:lnTo>
                  <a:lnTo>
                    <a:pt x="270565" y="1533566"/>
                  </a:lnTo>
                  <a:lnTo>
                    <a:pt x="229676" y="1505860"/>
                  </a:lnTo>
                  <a:lnTo>
                    <a:pt x="189491" y="1477023"/>
                  </a:lnTo>
                  <a:lnTo>
                    <a:pt x="150035" y="1447064"/>
                  </a:lnTo>
                  <a:lnTo>
                    <a:pt x="111333" y="1415995"/>
                  </a:lnTo>
                  <a:lnTo>
                    <a:pt x="73410" y="1383826"/>
                  </a:lnTo>
                  <a:lnTo>
                    <a:pt x="36290" y="1350566"/>
                  </a:lnTo>
                  <a:lnTo>
                    <a:pt x="0" y="1316227"/>
                  </a:lnTo>
                  <a:lnTo>
                    <a:pt x="1279905" y="0"/>
                  </a:lnTo>
                  <a:lnTo>
                    <a:pt x="3115564" y="32131"/>
                  </a:lnTo>
                  <a:close/>
                </a:path>
              </a:pathLst>
            </a:custGeom>
            <a:ln w="12699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068941" y="3047364"/>
              <a:ext cx="1836420" cy="2021839"/>
            </a:xfrm>
            <a:custGeom>
              <a:avLst/>
              <a:gdLst/>
              <a:ahLst/>
              <a:cxnLst/>
              <a:rect l="l" t="t" r="r" b="b"/>
              <a:pathLst>
                <a:path w="1836420" h="2021839">
                  <a:moveTo>
                    <a:pt x="140981" y="0"/>
                  </a:moveTo>
                  <a:lnTo>
                    <a:pt x="122756" y="45485"/>
                  </a:lnTo>
                  <a:lnTo>
                    <a:pt x="105813" y="91249"/>
                  </a:lnTo>
                  <a:lnTo>
                    <a:pt x="90146" y="137267"/>
                  </a:lnTo>
                  <a:lnTo>
                    <a:pt x="75752" y="183515"/>
                  </a:lnTo>
                  <a:lnTo>
                    <a:pt x="62625" y="229971"/>
                  </a:lnTo>
                  <a:lnTo>
                    <a:pt x="50761" y="276610"/>
                  </a:lnTo>
                  <a:lnTo>
                    <a:pt x="40154" y="323408"/>
                  </a:lnTo>
                  <a:lnTo>
                    <a:pt x="30801" y="370343"/>
                  </a:lnTo>
                  <a:lnTo>
                    <a:pt x="22695" y="417391"/>
                  </a:lnTo>
                  <a:lnTo>
                    <a:pt x="15833" y="464528"/>
                  </a:lnTo>
                  <a:lnTo>
                    <a:pt x="10208" y="511730"/>
                  </a:lnTo>
                  <a:lnTo>
                    <a:pt x="5818" y="558974"/>
                  </a:lnTo>
                  <a:lnTo>
                    <a:pt x="2656" y="606236"/>
                  </a:lnTo>
                  <a:lnTo>
                    <a:pt x="718" y="653493"/>
                  </a:lnTo>
                  <a:lnTo>
                    <a:pt x="0" y="700721"/>
                  </a:lnTo>
                  <a:lnTo>
                    <a:pt x="495" y="747897"/>
                  </a:lnTo>
                  <a:lnTo>
                    <a:pt x="2200" y="794996"/>
                  </a:lnTo>
                  <a:lnTo>
                    <a:pt x="5109" y="841996"/>
                  </a:lnTo>
                  <a:lnTo>
                    <a:pt x="9218" y="888873"/>
                  </a:lnTo>
                  <a:lnTo>
                    <a:pt x="14522" y="935602"/>
                  </a:lnTo>
                  <a:lnTo>
                    <a:pt x="21016" y="982161"/>
                  </a:lnTo>
                  <a:lnTo>
                    <a:pt x="28696" y="1028526"/>
                  </a:lnTo>
                  <a:lnTo>
                    <a:pt x="37556" y="1074673"/>
                  </a:lnTo>
                  <a:lnTo>
                    <a:pt x="47591" y="1120580"/>
                  </a:lnTo>
                  <a:lnTo>
                    <a:pt x="58797" y="1166221"/>
                  </a:lnTo>
                  <a:lnTo>
                    <a:pt x="71169" y="1211573"/>
                  </a:lnTo>
                  <a:lnTo>
                    <a:pt x="84702" y="1256614"/>
                  </a:lnTo>
                  <a:lnTo>
                    <a:pt x="99392" y="1301319"/>
                  </a:lnTo>
                  <a:lnTo>
                    <a:pt x="115233" y="1345665"/>
                  </a:lnTo>
                  <a:lnTo>
                    <a:pt x="132220" y="1389628"/>
                  </a:lnTo>
                  <a:lnTo>
                    <a:pt x="150349" y="1433184"/>
                  </a:lnTo>
                  <a:lnTo>
                    <a:pt x="169616" y="1476310"/>
                  </a:lnTo>
                  <a:lnTo>
                    <a:pt x="190014" y="1518983"/>
                  </a:lnTo>
                  <a:lnTo>
                    <a:pt x="211539" y="1561179"/>
                  </a:lnTo>
                  <a:lnTo>
                    <a:pt x="234188" y="1602873"/>
                  </a:lnTo>
                  <a:lnTo>
                    <a:pt x="257953" y="1644044"/>
                  </a:lnTo>
                  <a:lnTo>
                    <a:pt x="282832" y="1684666"/>
                  </a:lnTo>
                  <a:lnTo>
                    <a:pt x="308818" y="1724717"/>
                  </a:lnTo>
                  <a:lnTo>
                    <a:pt x="335908" y="1764172"/>
                  </a:lnTo>
                  <a:lnTo>
                    <a:pt x="364096" y="1803009"/>
                  </a:lnTo>
                  <a:lnTo>
                    <a:pt x="393377" y="1841203"/>
                  </a:lnTo>
                  <a:lnTo>
                    <a:pt x="423747" y="1878731"/>
                  </a:lnTo>
                  <a:lnTo>
                    <a:pt x="455201" y="1915570"/>
                  </a:lnTo>
                  <a:lnTo>
                    <a:pt x="487734" y="1951695"/>
                  </a:lnTo>
                  <a:lnTo>
                    <a:pt x="521341" y="1987084"/>
                  </a:lnTo>
                  <a:lnTo>
                    <a:pt x="556017" y="2021713"/>
                  </a:lnTo>
                  <a:lnTo>
                    <a:pt x="1835923" y="705485"/>
                  </a:lnTo>
                  <a:lnTo>
                    <a:pt x="140981" y="0"/>
                  </a:lnTo>
                  <a:close/>
                </a:path>
              </a:pathLst>
            </a:custGeom>
            <a:solidFill>
              <a:srgbClr val="FF5F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68941" y="3047364"/>
              <a:ext cx="1836420" cy="2021839"/>
            </a:xfrm>
            <a:custGeom>
              <a:avLst/>
              <a:gdLst/>
              <a:ahLst/>
              <a:cxnLst/>
              <a:rect l="l" t="t" r="r" b="b"/>
              <a:pathLst>
                <a:path w="1836420" h="2021839">
                  <a:moveTo>
                    <a:pt x="556017" y="2021713"/>
                  </a:moveTo>
                  <a:lnTo>
                    <a:pt x="521341" y="1987084"/>
                  </a:lnTo>
                  <a:lnTo>
                    <a:pt x="487734" y="1951695"/>
                  </a:lnTo>
                  <a:lnTo>
                    <a:pt x="455201" y="1915570"/>
                  </a:lnTo>
                  <a:lnTo>
                    <a:pt x="423747" y="1878731"/>
                  </a:lnTo>
                  <a:lnTo>
                    <a:pt x="393377" y="1841203"/>
                  </a:lnTo>
                  <a:lnTo>
                    <a:pt x="364096" y="1803009"/>
                  </a:lnTo>
                  <a:lnTo>
                    <a:pt x="335908" y="1764172"/>
                  </a:lnTo>
                  <a:lnTo>
                    <a:pt x="308818" y="1724717"/>
                  </a:lnTo>
                  <a:lnTo>
                    <a:pt x="282832" y="1684666"/>
                  </a:lnTo>
                  <a:lnTo>
                    <a:pt x="257953" y="1644044"/>
                  </a:lnTo>
                  <a:lnTo>
                    <a:pt x="234188" y="1602873"/>
                  </a:lnTo>
                  <a:lnTo>
                    <a:pt x="211539" y="1561179"/>
                  </a:lnTo>
                  <a:lnTo>
                    <a:pt x="190014" y="1518983"/>
                  </a:lnTo>
                  <a:lnTo>
                    <a:pt x="169616" y="1476310"/>
                  </a:lnTo>
                  <a:lnTo>
                    <a:pt x="150349" y="1433184"/>
                  </a:lnTo>
                  <a:lnTo>
                    <a:pt x="132220" y="1389628"/>
                  </a:lnTo>
                  <a:lnTo>
                    <a:pt x="115233" y="1345665"/>
                  </a:lnTo>
                  <a:lnTo>
                    <a:pt x="99392" y="1301319"/>
                  </a:lnTo>
                  <a:lnTo>
                    <a:pt x="84702" y="1256614"/>
                  </a:lnTo>
                  <a:lnTo>
                    <a:pt x="71169" y="1211573"/>
                  </a:lnTo>
                  <a:lnTo>
                    <a:pt x="58797" y="1166221"/>
                  </a:lnTo>
                  <a:lnTo>
                    <a:pt x="47591" y="1120580"/>
                  </a:lnTo>
                  <a:lnTo>
                    <a:pt x="37556" y="1074673"/>
                  </a:lnTo>
                  <a:lnTo>
                    <a:pt x="28696" y="1028526"/>
                  </a:lnTo>
                  <a:lnTo>
                    <a:pt x="21016" y="982161"/>
                  </a:lnTo>
                  <a:lnTo>
                    <a:pt x="14522" y="935602"/>
                  </a:lnTo>
                  <a:lnTo>
                    <a:pt x="9218" y="888873"/>
                  </a:lnTo>
                  <a:lnTo>
                    <a:pt x="5109" y="841996"/>
                  </a:lnTo>
                  <a:lnTo>
                    <a:pt x="2200" y="794996"/>
                  </a:lnTo>
                  <a:lnTo>
                    <a:pt x="495" y="747897"/>
                  </a:lnTo>
                  <a:lnTo>
                    <a:pt x="0" y="700721"/>
                  </a:lnTo>
                  <a:lnTo>
                    <a:pt x="718" y="653493"/>
                  </a:lnTo>
                  <a:lnTo>
                    <a:pt x="2656" y="606236"/>
                  </a:lnTo>
                  <a:lnTo>
                    <a:pt x="5818" y="558974"/>
                  </a:lnTo>
                  <a:lnTo>
                    <a:pt x="10208" y="511730"/>
                  </a:lnTo>
                  <a:lnTo>
                    <a:pt x="15833" y="464528"/>
                  </a:lnTo>
                  <a:lnTo>
                    <a:pt x="22695" y="417391"/>
                  </a:lnTo>
                  <a:lnTo>
                    <a:pt x="30801" y="370343"/>
                  </a:lnTo>
                  <a:lnTo>
                    <a:pt x="40154" y="323408"/>
                  </a:lnTo>
                  <a:lnTo>
                    <a:pt x="50761" y="276610"/>
                  </a:lnTo>
                  <a:lnTo>
                    <a:pt x="62625" y="229971"/>
                  </a:lnTo>
                  <a:lnTo>
                    <a:pt x="75752" y="183515"/>
                  </a:lnTo>
                  <a:lnTo>
                    <a:pt x="90146" y="137267"/>
                  </a:lnTo>
                  <a:lnTo>
                    <a:pt x="105813" y="91249"/>
                  </a:lnTo>
                  <a:lnTo>
                    <a:pt x="122756" y="45485"/>
                  </a:lnTo>
                  <a:lnTo>
                    <a:pt x="140981" y="0"/>
                  </a:lnTo>
                  <a:lnTo>
                    <a:pt x="1835923" y="705485"/>
                  </a:lnTo>
                  <a:lnTo>
                    <a:pt x="556017" y="2021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09922" y="2558161"/>
              <a:ext cx="1695450" cy="1195070"/>
            </a:xfrm>
            <a:custGeom>
              <a:avLst/>
              <a:gdLst/>
              <a:ahLst/>
              <a:cxnLst/>
              <a:rect l="l" t="t" r="r" b="b"/>
              <a:pathLst>
                <a:path w="1695450" h="1195070">
                  <a:moveTo>
                    <a:pt x="300989" y="0"/>
                  </a:moveTo>
                  <a:lnTo>
                    <a:pt x="267395" y="40362"/>
                  </a:lnTo>
                  <a:lnTo>
                    <a:pt x="234995" y="81629"/>
                  </a:lnTo>
                  <a:lnTo>
                    <a:pt x="203808" y="123773"/>
                  </a:lnTo>
                  <a:lnTo>
                    <a:pt x="173849" y="166767"/>
                  </a:lnTo>
                  <a:lnTo>
                    <a:pt x="145137" y="210583"/>
                  </a:lnTo>
                  <a:lnTo>
                    <a:pt x="117689" y="255193"/>
                  </a:lnTo>
                  <a:lnTo>
                    <a:pt x="91521" y="300571"/>
                  </a:lnTo>
                  <a:lnTo>
                    <a:pt x="66651" y="346688"/>
                  </a:lnTo>
                  <a:lnTo>
                    <a:pt x="43096" y="393518"/>
                  </a:lnTo>
                  <a:lnTo>
                    <a:pt x="20873" y="441032"/>
                  </a:lnTo>
                  <a:lnTo>
                    <a:pt x="0" y="489203"/>
                  </a:lnTo>
                  <a:lnTo>
                    <a:pt x="1694941" y="1194689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09922" y="2558161"/>
              <a:ext cx="1695450" cy="1195070"/>
            </a:xfrm>
            <a:custGeom>
              <a:avLst/>
              <a:gdLst/>
              <a:ahLst/>
              <a:cxnLst/>
              <a:rect l="l" t="t" r="r" b="b"/>
              <a:pathLst>
                <a:path w="1695450" h="1195070">
                  <a:moveTo>
                    <a:pt x="0" y="489203"/>
                  </a:moveTo>
                  <a:lnTo>
                    <a:pt x="20873" y="441032"/>
                  </a:lnTo>
                  <a:lnTo>
                    <a:pt x="43096" y="393518"/>
                  </a:lnTo>
                  <a:lnTo>
                    <a:pt x="66651" y="346688"/>
                  </a:lnTo>
                  <a:lnTo>
                    <a:pt x="91521" y="300571"/>
                  </a:lnTo>
                  <a:lnTo>
                    <a:pt x="117689" y="255193"/>
                  </a:lnTo>
                  <a:lnTo>
                    <a:pt x="145137" y="210583"/>
                  </a:lnTo>
                  <a:lnTo>
                    <a:pt x="173849" y="166767"/>
                  </a:lnTo>
                  <a:lnTo>
                    <a:pt x="203808" y="123773"/>
                  </a:lnTo>
                  <a:lnTo>
                    <a:pt x="234995" y="81629"/>
                  </a:lnTo>
                  <a:lnTo>
                    <a:pt x="267395" y="40362"/>
                  </a:lnTo>
                  <a:lnTo>
                    <a:pt x="300989" y="0"/>
                  </a:lnTo>
                  <a:lnTo>
                    <a:pt x="1694941" y="1194689"/>
                  </a:lnTo>
                  <a:lnTo>
                    <a:pt x="0" y="4892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10912" y="2249042"/>
              <a:ext cx="1394460" cy="1504315"/>
            </a:xfrm>
            <a:custGeom>
              <a:avLst/>
              <a:gdLst/>
              <a:ahLst/>
              <a:cxnLst/>
              <a:rect l="l" t="t" r="r" b="b"/>
              <a:pathLst>
                <a:path w="1394460" h="1504314">
                  <a:moveTo>
                    <a:pt x="340995" y="0"/>
                  </a:moveTo>
                  <a:lnTo>
                    <a:pt x="299352" y="29996"/>
                  </a:lnTo>
                  <a:lnTo>
                    <a:pt x="258596" y="61129"/>
                  </a:lnTo>
                  <a:lnTo>
                    <a:pt x="218750" y="93377"/>
                  </a:lnTo>
                  <a:lnTo>
                    <a:pt x="179835" y="126720"/>
                  </a:lnTo>
                  <a:lnTo>
                    <a:pt x="141874" y="161136"/>
                  </a:lnTo>
                  <a:lnTo>
                    <a:pt x="104887" y="196605"/>
                  </a:lnTo>
                  <a:lnTo>
                    <a:pt x="68898" y="233105"/>
                  </a:lnTo>
                  <a:lnTo>
                    <a:pt x="33928" y="270616"/>
                  </a:lnTo>
                  <a:lnTo>
                    <a:pt x="0" y="309118"/>
                  </a:lnTo>
                  <a:lnTo>
                    <a:pt x="1393952" y="1503807"/>
                  </a:lnTo>
                  <a:lnTo>
                    <a:pt x="34099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10912" y="2249042"/>
              <a:ext cx="1394460" cy="1504315"/>
            </a:xfrm>
            <a:custGeom>
              <a:avLst/>
              <a:gdLst/>
              <a:ahLst/>
              <a:cxnLst/>
              <a:rect l="l" t="t" r="r" b="b"/>
              <a:pathLst>
                <a:path w="1394460" h="1504314">
                  <a:moveTo>
                    <a:pt x="0" y="309118"/>
                  </a:moveTo>
                  <a:lnTo>
                    <a:pt x="33928" y="270616"/>
                  </a:lnTo>
                  <a:lnTo>
                    <a:pt x="68898" y="233105"/>
                  </a:lnTo>
                  <a:lnTo>
                    <a:pt x="104887" y="196605"/>
                  </a:lnTo>
                  <a:lnTo>
                    <a:pt x="141874" y="161136"/>
                  </a:lnTo>
                  <a:lnTo>
                    <a:pt x="179835" y="126720"/>
                  </a:lnTo>
                  <a:lnTo>
                    <a:pt x="218750" y="93377"/>
                  </a:lnTo>
                  <a:lnTo>
                    <a:pt x="258596" y="61129"/>
                  </a:lnTo>
                  <a:lnTo>
                    <a:pt x="299352" y="29996"/>
                  </a:lnTo>
                  <a:lnTo>
                    <a:pt x="340995" y="0"/>
                  </a:lnTo>
                  <a:lnTo>
                    <a:pt x="1393952" y="1503807"/>
                  </a:lnTo>
                  <a:lnTo>
                    <a:pt x="0" y="3091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60543" y="1900677"/>
              <a:ext cx="2889250" cy="1868170"/>
            </a:xfrm>
            <a:custGeom>
              <a:avLst/>
              <a:gdLst/>
              <a:ahLst/>
              <a:cxnLst/>
              <a:rect l="l" t="t" r="r" b="b"/>
              <a:pathLst>
                <a:path w="2889250" h="1868170">
                  <a:moveTo>
                    <a:pt x="1037428" y="0"/>
                  </a:moveTo>
                  <a:lnTo>
                    <a:pt x="992530" y="888"/>
                  </a:lnTo>
                  <a:lnTo>
                    <a:pt x="947624" y="2874"/>
                  </a:lnTo>
                  <a:lnTo>
                    <a:pt x="902730" y="5964"/>
                  </a:lnTo>
                  <a:lnTo>
                    <a:pt x="857868" y="10160"/>
                  </a:lnTo>
                  <a:lnTo>
                    <a:pt x="813061" y="15465"/>
                  </a:lnTo>
                  <a:lnTo>
                    <a:pt x="768329" y="21885"/>
                  </a:lnTo>
                  <a:lnTo>
                    <a:pt x="723693" y="29422"/>
                  </a:lnTo>
                  <a:lnTo>
                    <a:pt x="679174" y="38080"/>
                  </a:lnTo>
                  <a:lnTo>
                    <a:pt x="634794" y="47863"/>
                  </a:lnTo>
                  <a:lnTo>
                    <a:pt x="590572" y="58774"/>
                  </a:lnTo>
                  <a:lnTo>
                    <a:pt x="546532" y="70818"/>
                  </a:lnTo>
                  <a:lnTo>
                    <a:pt x="502693" y="83998"/>
                  </a:lnTo>
                  <a:lnTo>
                    <a:pt x="459076" y="98317"/>
                  </a:lnTo>
                  <a:lnTo>
                    <a:pt x="415703" y="113780"/>
                  </a:lnTo>
                  <a:lnTo>
                    <a:pt x="372594" y="130390"/>
                  </a:lnTo>
                  <a:lnTo>
                    <a:pt x="329771" y="148150"/>
                  </a:lnTo>
                  <a:lnTo>
                    <a:pt x="287255" y="167065"/>
                  </a:lnTo>
                  <a:lnTo>
                    <a:pt x="245067" y="187139"/>
                  </a:lnTo>
                  <a:lnTo>
                    <a:pt x="203227" y="208374"/>
                  </a:lnTo>
                  <a:lnTo>
                    <a:pt x="161758" y="230775"/>
                  </a:lnTo>
                  <a:lnTo>
                    <a:pt x="120679" y="254345"/>
                  </a:lnTo>
                  <a:lnTo>
                    <a:pt x="80013" y="279089"/>
                  </a:lnTo>
                  <a:lnTo>
                    <a:pt x="39779" y="305009"/>
                  </a:lnTo>
                  <a:lnTo>
                    <a:pt x="0" y="332109"/>
                  </a:lnTo>
                  <a:lnTo>
                    <a:pt x="1052956" y="1836043"/>
                  </a:lnTo>
                  <a:lnTo>
                    <a:pt x="2888614" y="1868047"/>
                  </a:lnTo>
                  <a:lnTo>
                    <a:pt x="2888797" y="1817539"/>
                  </a:lnTo>
                  <a:lnTo>
                    <a:pt x="2887595" y="1767145"/>
                  </a:lnTo>
                  <a:lnTo>
                    <a:pt x="2885017" y="1716892"/>
                  </a:lnTo>
                  <a:lnTo>
                    <a:pt x="2881070" y="1666809"/>
                  </a:lnTo>
                  <a:lnTo>
                    <a:pt x="2875762" y="1616920"/>
                  </a:lnTo>
                  <a:lnTo>
                    <a:pt x="2869103" y="1567254"/>
                  </a:lnTo>
                  <a:lnTo>
                    <a:pt x="2861099" y="1517837"/>
                  </a:lnTo>
                  <a:lnTo>
                    <a:pt x="2851760" y="1468695"/>
                  </a:lnTo>
                  <a:lnTo>
                    <a:pt x="2841092" y="1419857"/>
                  </a:lnTo>
                  <a:lnTo>
                    <a:pt x="2829105" y="1371348"/>
                  </a:lnTo>
                  <a:lnTo>
                    <a:pt x="2815807" y="1323196"/>
                  </a:lnTo>
                  <a:lnTo>
                    <a:pt x="2801205" y="1275427"/>
                  </a:lnTo>
                  <a:lnTo>
                    <a:pt x="2785308" y="1228069"/>
                  </a:lnTo>
                  <a:lnTo>
                    <a:pt x="2768123" y="1181147"/>
                  </a:lnTo>
                  <a:lnTo>
                    <a:pt x="2749660" y="1134690"/>
                  </a:lnTo>
                  <a:lnTo>
                    <a:pt x="2729926" y="1088723"/>
                  </a:lnTo>
                  <a:lnTo>
                    <a:pt x="2708930" y="1043275"/>
                  </a:lnTo>
                  <a:lnTo>
                    <a:pt x="2686679" y="998370"/>
                  </a:lnTo>
                  <a:lnTo>
                    <a:pt x="2663181" y="954038"/>
                  </a:lnTo>
                  <a:lnTo>
                    <a:pt x="2638445" y="910303"/>
                  </a:lnTo>
                  <a:lnTo>
                    <a:pt x="2612480" y="867194"/>
                  </a:lnTo>
                  <a:lnTo>
                    <a:pt x="2585292" y="824737"/>
                  </a:lnTo>
                  <a:lnTo>
                    <a:pt x="2556890" y="782959"/>
                  </a:lnTo>
                  <a:lnTo>
                    <a:pt x="2528770" y="743884"/>
                  </a:lnTo>
                  <a:lnTo>
                    <a:pt x="2499820" y="705762"/>
                  </a:lnTo>
                  <a:lnTo>
                    <a:pt x="2470060" y="668599"/>
                  </a:lnTo>
                  <a:lnTo>
                    <a:pt x="2439513" y="632397"/>
                  </a:lnTo>
                  <a:lnTo>
                    <a:pt x="2408198" y="597161"/>
                  </a:lnTo>
                  <a:lnTo>
                    <a:pt x="2376137" y="562894"/>
                  </a:lnTo>
                  <a:lnTo>
                    <a:pt x="2343351" y="529599"/>
                  </a:lnTo>
                  <a:lnTo>
                    <a:pt x="2309862" y="497281"/>
                  </a:lnTo>
                  <a:lnTo>
                    <a:pt x="2275689" y="465944"/>
                  </a:lnTo>
                  <a:lnTo>
                    <a:pt x="2240855" y="435590"/>
                  </a:lnTo>
                  <a:lnTo>
                    <a:pt x="2205380" y="406223"/>
                  </a:lnTo>
                  <a:lnTo>
                    <a:pt x="2169285" y="377849"/>
                  </a:lnTo>
                  <a:lnTo>
                    <a:pt x="2132592" y="350469"/>
                  </a:lnTo>
                  <a:lnTo>
                    <a:pt x="2095321" y="324088"/>
                  </a:lnTo>
                  <a:lnTo>
                    <a:pt x="2057494" y="298709"/>
                  </a:lnTo>
                  <a:lnTo>
                    <a:pt x="2019131" y="274336"/>
                  </a:lnTo>
                  <a:lnTo>
                    <a:pt x="1980254" y="250974"/>
                  </a:lnTo>
                  <a:lnTo>
                    <a:pt x="1940883" y="228625"/>
                  </a:lnTo>
                  <a:lnTo>
                    <a:pt x="1901041" y="207293"/>
                  </a:lnTo>
                  <a:lnTo>
                    <a:pt x="1860747" y="186982"/>
                  </a:lnTo>
                  <a:lnTo>
                    <a:pt x="1820022" y="167696"/>
                  </a:lnTo>
                  <a:lnTo>
                    <a:pt x="1778889" y="149438"/>
                  </a:lnTo>
                  <a:lnTo>
                    <a:pt x="1737368" y="132213"/>
                  </a:lnTo>
                  <a:lnTo>
                    <a:pt x="1695479" y="116023"/>
                  </a:lnTo>
                  <a:lnTo>
                    <a:pt x="1653245" y="100873"/>
                  </a:lnTo>
                  <a:lnTo>
                    <a:pt x="1610685" y="86766"/>
                  </a:lnTo>
                  <a:lnTo>
                    <a:pt x="1567822" y="73706"/>
                  </a:lnTo>
                  <a:lnTo>
                    <a:pt x="1524676" y="61697"/>
                  </a:lnTo>
                  <a:lnTo>
                    <a:pt x="1481269" y="50742"/>
                  </a:lnTo>
                  <a:lnTo>
                    <a:pt x="1437620" y="40845"/>
                  </a:lnTo>
                  <a:lnTo>
                    <a:pt x="1393752" y="32010"/>
                  </a:lnTo>
                  <a:lnTo>
                    <a:pt x="1349686" y="24241"/>
                  </a:lnTo>
                  <a:lnTo>
                    <a:pt x="1305441" y="17540"/>
                  </a:lnTo>
                  <a:lnTo>
                    <a:pt x="1261041" y="11913"/>
                  </a:lnTo>
                  <a:lnTo>
                    <a:pt x="1216505" y="7362"/>
                  </a:lnTo>
                  <a:lnTo>
                    <a:pt x="1171854" y="3892"/>
                  </a:lnTo>
                  <a:lnTo>
                    <a:pt x="1127111" y="1505"/>
                  </a:lnTo>
                  <a:lnTo>
                    <a:pt x="1082295" y="207"/>
                  </a:lnTo>
                  <a:lnTo>
                    <a:pt x="1037428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867405" y="4129785"/>
            <a:ext cx="1103630" cy="659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2069">
              <a:lnSpc>
                <a:spcPts val="3335"/>
              </a:lnSpc>
              <a:spcBef>
                <a:spcPts val="95"/>
              </a:spcBef>
            </a:pPr>
            <a:r>
              <a:rPr dirty="0" sz="2800" spc="-25" b="1">
                <a:solidFill>
                  <a:srgbClr val="FF5F35"/>
                </a:solidFill>
                <a:latin typeface="Arial"/>
                <a:cs typeface="Arial"/>
              </a:rPr>
              <a:t>19%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1655"/>
              </a:lnSpc>
            </a:pPr>
            <a:r>
              <a:rPr dirty="0" sz="1400" b="1">
                <a:latin typeface="Arial Narrow"/>
                <a:cs typeface="Arial Narrow"/>
              </a:rPr>
              <a:t>$100K</a:t>
            </a:r>
            <a:r>
              <a:rPr dirty="0" sz="1400" spc="-2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to</a:t>
            </a:r>
            <a:r>
              <a:rPr dirty="0" sz="1400" spc="-10" b="1">
                <a:latin typeface="Arial Narrow"/>
                <a:cs typeface="Arial Narrow"/>
              </a:rPr>
              <a:t> $500K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50963" y="1897125"/>
            <a:ext cx="738505" cy="640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65"/>
              </a:lnSpc>
              <a:spcBef>
                <a:spcPts val="95"/>
              </a:spcBef>
            </a:pPr>
            <a:r>
              <a:rPr dirty="0" sz="2800" spc="-25" b="1">
                <a:solidFill>
                  <a:srgbClr val="3769FF"/>
                </a:solidFill>
                <a:latin typeface="Arial"/>
                <a:cs typeface="Arial"/>
              </a:rPr>
              <a:t>35%</a:t>
            </a:r>
            <a:endParaRPr sz="2800">
              <a:latin typeface="Arial"/>
              <a:cs typeface="Arial"/>
            </a:endParaRPr>
          </a:p>
          <a:p>
            <a:pPr marL="105410">
              <a:lnSpc>
                <a:spcPts val="1585"/>
              </a:lnSpc>
            </a:pPr>
            <a:r>
              <a:rPr dirty="0" sz="1400" spc="-20" b="1">
                <a:latin typeface="Arial Narrow"/>
                <a:cs typeface="Arial Narrow"/>
              </a:rPr>
              <a:t>None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23531" y="5001005"/>
            <a:ext cx="866775" cy="646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335">
              <a:lnSpc>
                <a:spcPts val="3285"/>
              </a:lnSpc>
              <a:spcBef>
                <a:spcPts val="95"/>
              </a:spcBef>
            </a:pPr>
            <a:r>
              <a:rPr dirty="0" sz="2800" spc="-25" b="1">
                <a:solidFill>
                  <a:srgbClr val="009F95"/>
                </a:solidFill>
                <a:latin typeface="Arial"/>
                <a:cs typeface="Arial"/>
              </a:rPr>
              <a:t>37%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1605"/>
              </a:lnSpc>
            </a:pPr>
            <a:r>
              <a:rPr dirty="0" sz="1400" b="1">
                <a:latin typeface="Arial Narrow"/>
                <a:cs typeface="Arial Narrow"/>
              </a:rPr>
              <a:t>$1</a:t>
            </a:r>
            <a:r>
              <a:rPr dirty="0" sz="1400" spc="-1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to</a:t>
            </a:r>
            <a:r>
              <a:rPr dirty="0" sz="1400" spc="-5" b="1">
                <a:latin typeface="Arial Narrow"/>
                <a:cs typeface="Arial Narrow"/>
              </a:rPr>
              <a:t> </a:t>
            </a:r>
            <a:r>
              <a:rPr dirty="0" sz="1400" spc="-10" b="1">
                <a:latin typeface="Arial Narrow"/>
                <a:cs typeface="Arial Narrow"/>
              </a:rPr>
              <a:t>$100K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18433" y="1807921"/>
            <a:ext cx="1438910" cy="1328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4525">
              <a:lnSpc>
                <a:spcPts val="3279"/>
              </a:lnSpc>
              <a:spcBef>
                <a:spcPts val="95"/>
              </a:spcBef>
            </a:pPr>
            <a:r>
              <a:rPr dirty="0" sz="2800" spc="-25" b="1">
                <a:solidFill>
                  <a:srgbClr val="8B8B8B"/>
                </a:solidFill>
                <a:latin typeface="Arial"/>
                <a:cs typeface="Arial"/>
              </a:rPr>
              <a:t>4%</a:t>
            </a:r>
            <a:endParaRPr sz="2800">
              <a:latin typeface="Arial"/>
              <a:cs typeface="Arial"/>
            </a:endParaRPr>
          </a:p>
          <a:p>
            <a:pPr marL="233679">
              <a:lnSpc>
                <a:spcPts val="1600"/>
              </a:lnSpc>
            </a:pPr>
            <a:r>
              <a:rPr dirty="0" sz="1400" b="1">
                <a:latin typeface="Arial Narrow"/>
                <a:cs typeface="Arial Narrow"/>
              </a:rPr>
              <a:t>Greater</a:t>
            </a:r>
            <a:r>
              <a:rPr dirty="0" sz="1400" spc="-2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than</a:t>
            </a:r>
            <a:r>
              <a:rPr dirty="0" sz="1400" spc="-30" b="1">
                <a:latin typeface="Arial Narrow"/>
                <a:cs typeface="Arial Narrow"/>
              </a:rPr>
              <a:t> </a:t>
            </a:r>
            <a:r>
              <a:rPr dirty="0" sz="1400" spc="-25" b="1">
                <a:latin typeface="Arial Narrow"/>
                <a:cs typeface="Arial Narrow"/>
              </a:rPr>
              <a:t>$1M</a:t>
            </a:r>
            <a:endParaRPr sz="1400">
              <a:latin typeface="Arial Narrow"/>
              <a:cs typeface="Arial Narrow"/>
            </a:endParaRPr>
          </a:p>
          <a:p>
            <a:pPr marL="276225">
              <a:lnSpc>
                <a:spcPts val="3360"/>
              </a:lnSpc>
              <a:spcBef>
                <a:spcPts val="350"/>
              </a:spcBef>
            </a:pPr>
            <a:r>
              <a:rPr dirty="0" sz="2800" spc="-25" b="1">
                <a:solidFill>
                  <a:srgbClr val="672FE2"/>
                </a:solidFill>
                <a:latin typeface="Arial"/>
                <a:cs typeface="Arial"/>
              </a:rPr>
              <a:t>5%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dirty="0" sz="1400" b="1">
                <a:latin typeface="Arial Narrow"/>
                <a:cs typeface="Arial Narrow"/>
              </a:rPr>
              <a:t>$500K</a:t>
            </a:r>
            <a:r>
              <a:rPr dirty="0" sz="1400" spc="-2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to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 spc="-25" b="1">
                <a:latin typeface="Arial Narrow"/>
                <a:cs typeface="Arial Narrow"/>
              </a:rPr>
              <a:t>$1M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951476" y="2899155"/>
            <a:ext cx="2269490" cy="1701800"/>
          </a:xfrm>
          <a:custGeom>
            <a:avLst/>
            <a:gdLst/>
            <a:ahLst/>
            <a:cxnLst/>
            <a:rect l="l" t="t" r="r" b="b"/>
            <a:pathLst>
              <a:path w="2269490" h="1701800">
                <a:moveTo>
                  <a:pt x="725713" y="1689100"/>
                </a:moveTo>
                <a:lnTo>
                  <a:pt x="467106" y="1689100"/>
                </a:lnTo>
                <a:lnTo>
                  <a:pt x="474894" y="1701800"/>
                </a:lnTo>
                <a:lnTo>
                  <a:pt x="718438" y="1701800"/>
                </a:lnTo>
                <a:lnTo>
                  <a:pt x="725713" y="1689100"/>
                </a:lnTo>
                <a:close/>
              </a:path>
              <a:path w="2269490" h="1701800">
                <a:moveTo>
                  <a:pt x="1438910" y="1689100"/>
                </a:moveTo>
                <a:lnTo>
                  <a:pt x="1178823" y="1689100"/>
                </a:lnTo>
                <a:lnTo>
                  <a:pt x="1185545" y="1701800"/>
                </a:lnTo>
                <a:lnTo>
                  <a:pt x="1430833" y="1701800"/>
                </a:lnTo>
                <a:lnTo>
                  <a:pt x="1438910" y="1689100"/>
                </a:lnTo>
                <a:close/>
              </a:path>
              <a:path w="2269490" h="1701800">
                <a:moveTo>
                  <a:pt x="1878329" y="673100"/>
                </a:moveTo>
                <a:lnTo>
                  <a:pt x="708" y="673100"/>
                </a:lnTo>
                <a:lnTo>
                  <a:pt x="0" y="685800"/>
                </a:lnTo>
                <a:lnTo>
                  <a:pt x="0" y="1016000"/>
                </a:lnTo>
                <a:lnTo>
                  <a:pt x="769" y="1028700"/>
                </a:lnTo>
                <a:lnTo>
                  <a:pt x="3206" y="1041400"/>
                </a:lnTo>
                <a:lnTo>
                  <a:pt x="7500" y="1041400"/>
                </a:lnTo>
                <a:lnTo>
                  <a:pt x="13843" y="1054100"/>
                </a:lnTo>
                <a:lnTo>
                  <a:pt x="21651" y="1054100"/>
                </a:lnTo>
                <a:lnTo>
                  <a:pt x="30210" y="1066800"/>
                </a:lnTo>
                <a:lnTo>
                  <a:pt x="49529" y="1066800"/>
                </a:lnTo>
                <a:lnTo>
                  <a:pt x="91059" y="1079500"/>
                </a:lnTo>
                <a:lnTo>
                  <a:pt x="101062" y="1079500"/>
                </a:lnTo>
                <a:lnTo>
                  <a:pt x="110315" y="1092200"/>
                </a:lnTo>
                <a:lnTo>
                  <a:pt x="126619" y="1092200"/>
                </a:lnTo>
                <a:lnTo>
                  <a:pt x="152400" y="1117600"/>
                </a:lnTo>
                <a:lnTo>
                  <a:pt x="173687" y="1168400"/>
                </a:lnTo>
                <a:lnTo>
                  <a:pt x="198804" y="1206500"/>
                </a:lnTo>
                <a:lnTo>
                  <a:pt x="227496" y="1257300"/>
                </a:lnTo>
                <a:lnTo>
                  <a:pt x="259508" y="1295400"/>
                </a:lnTo>
                <a:lnTo>
                  <a:pt x="294586" y="1333500"/>
                </a:lnTo>
                <a:lnTo>
                  <a:pt x="332476" y="1371600"/>
                </a:lnTo>
                <a:lnTo>
                  <a:pt x="372922" y="1409700"/>
                </a:lnTo>
                <a:lnTo>
                  <a:pt x="415671" y="1435100"/>
                </a:lnTo>
                <a:lnTo>
                  <a:pt x="451231" y="1663700"/>
                </a:lnTo>
                <a:lnTo>
                  <a:pt x="453175" y="1676400"/>
                </a:lnTo>
                <a:lnTo>
                  <a:pt x="456215" y="1676400"/>
                </a:lnTo>
                <a:lnTo>
                  <a:pt x="460732" y="1689100"/>
                </a:lnTo>
                <a:lnTo>
                  <a:pt x="732059" y="1689100"/>
                </a:lnTo>
                <a:lnTo>
                  <a:pt x="736548" y="1676400"/>
                </a:lnTo>
                <a:lnTo>
                  <a:pt x="738251" y="1663700"/>
                </a:lnTo>
                <a:lnTo>
                  <a:pt x="758063" y="1587500"/>
                </a:lnTo>
                <a:lnTo>
                  <a:pt x="1095450" y="1587500"/>
                </a:lnTo>
                <a:lnTo>
                  <a:pt x="1145921" y="1574800"/>
                </a:lnTo>
                <a:lnTo>
                  <a:pt x="1468634" y="1574800"/>
                </a:lnTo>
                <a:lnTo>
                  <a:pt x="1492377" y="1422400"/>
                </a:lnTo>
                <a:lnTo>
                  <a:pt x="1531813" y="1384300"/>
                </a:lnTo>
                <a:lnTo>
                  <a:pt x="1568745" y="1346200"/>
                </a:lnTo>
                <a:lnTo>
                  <a:pt x="1603062" y="1320800"/>
                </a:lnTo>
                <a:lnTo>
                  <a:pt x="1634648" y="1282700"/>
                </a:lnTo>
                <a:lnTo>
                  <a:pt x="1663391" y="1231900"/>
                </a:lnTo>
                <a:lnTo>
                  <a:pt x="1689177" y="1193800"/>
                </a:lnTo>
                <a:lnTo>
                  <a:pt x="1711894" y="1155700"/>
                </a:lnTo>
                <a:lnTo>
                  <a:pt x="1731426" y="1104900"/>
                </a:lnTo>
                <a:lnTo>
                  <a:pt x="1747661" y="1054100"/>
                </a:lnTo>
                <a:lnTo>
                  <a:pt x="1760486" y="1016000"/>
                </a:lnTo>
                <a:lnTo>
                  <a:pt x="1769788" y="965200"/>
                </a:lnTo>
                <a:lnTo>
                  <a:pt x="1775451" y="914400"/>
                </a:lnTo>
                <a:lnTo>
                  <a:pt x="1777365" y="863600"/>
                </a:lnTo>
                <a:lnTo>
                  <a:pt x="1776277" y="825500"/>
                </a:lnTo>
                <a:lnTo>
                  <a:pt x="1773142" y="787400"/>
                </a:lnTo>
                <a:lnTo>
                  <a:pt x="1768149" y="749300"/>
                </a:lnTo>
                <a:lnTo>
                  <a:pt x="1761490" y="723900"/>
                </a:lnTo>
                <a:lnTo>
                  <a:pt x="1787302" y="711200"/>
                </a:lnTo>
                <a:lnTo>
                  <a:pt x="1836642" y="685800"/>
                </a:lnTo>
                <a:lnTo>
                  <a:pt x="1862454" y="685800"/>
                </a:lnTo>
                <a:lnTo>
                  <a:pt x="1878329" y="673100"/>
                </a:lnTo>
                <a:close/>
              </a:path>
              <a:path w="2269490" h="1701800">
                <a:moveTo>
                  <a:pt x="1468634" y="1574800"/>
                </a:moveTo>
                <a:lnTo>
                  <a:pt x="1145921" y="1574800"/>
                </a:lnTo>
                <a:lnTo>
                  <a:pt x="1165733" y="1663700"/>
                </a:lnTo>
                <a:lnTo>
                  <a:pt x="1169096" y="1676400"/>
                </a:lnTo>
                <a:lnTo>
                  <a:pt x="1173400" y="1689100"/>
                </a:lnTo>
                <a:lnTo>
                  <a:pt x="1443337" y="1689100"/>
                </a:lnTo>
                <a:lnTo>
                  <a:pt x="1447561" y="1676400"/>
                </a:lnTo>
                <a:lnTo>
                  <a:pt x="1451429" y="1676400"/>
                </a:lnTo>
                <a:lnTo>
                  <a:pt x="1454785" y="1663700"/>
                </a:lnTo>
                <a:lnTo>
                  <a:pt x="1468634" y="1574800"/>
                </a:lnTo>
                <a:close/>
              </a:path>
              <a:path w="2269490" h="1701800">
                <a:moveTo>
                  <a:pt x="1095450" y="1587500"/>
                </a:moveTo>
                <a:lnTo>
                  <a:pt x="802895" y="1587500"/>
                </a:lnTo>
                <a:lnTo>
                  <a:pt x="848312" y="1600200"/>
                </a:lnTo>
                <a:lnTo>
                  <a:pt x="1044575" y="1600200"/>
                </a:lnTo>
                <a:lnTo>
                  <a:pt x="1095450" y="1587500"/>
                </a:lnTo>
                <a:close/>
              </a:path>
              <a:path w="2269490" h="1701800">
                <a:moveTo>
                  <a:pt x="2058987" y="673100"/>
                </a:moveTo>
                <a:lnTo>
                  <a:pt x="1878329" y="673100"/>
                </a:lnTo>
                <a:lnTo>
                  <a:pt x="1872360" y="685800"/>
                </a:lnTo>
                <a:lnTo>
                  <a:pt x="1848971" y="723900"/>
                </a:lnTo>
                <a:lnTo>
                  <a:pt x="1834557" y="762000"/>
                </a:lnTo>
                <a:lnTo>
                  <a:pt x="1829498" y="800100"/>
                </a:lnTo>
                <a:lnTo>
                  <a:pt x="1834176" y="850900"/>
                </a:lnTo>
                <a:lnTo>
                  <a:pt x="1848971" y="889000"/>
                </a:lnTo>
                <a:lnTo>
                  <a:pt x="1874266" y="914400"/>
                </a:lnTo>
                <a:lnTo>
                  <a:pt x="1895842" y="939800"/>
                </a:lnTo>
                <a:lnTo>
                  <a:pt x="1918858" y="952500"/>
                </a:lnTo>
                <a:lnTo>
                  <a:pt x="1995870" y="952500"/>
                </a:lnTo>
                <a:lnTo>
                  <a:pt x="2045325" y="927100"/>
                </a:lnTo>
                <a:lnTo>
                  <a:pt x="2088809" y="876300"/>
                </a:lnTo>
                <a:lnTo>
                  <a:pt x="2094040" y="863600"/>
                </a:lnTo>
                <a:lnTo>
                  <a:pt x="1952204" y="863600"/>
                </a:lnTo>
                <a:lnTo>
                  <a:pt x="1933702" y="850900"/>
                </a:lnTo>
                <a:lnTo>
                  <a:pt x="1916243" y="825500"/>
                </a:lnTo>
                <a:lnTo>
                  <a:pt x="1911191" y="787400"/>
                </a:lnTo>
                <a:lnTo>
                  <a:pt x="1918378" y="749300"/>
                </a:lnTo>
                <a:lnTo>
                  <a:pt x="1937639" y="711200"/>
                </a:lnTo>
                <a:lnTo>
                  <a:pt x="1943607" y="711200"/>
                </a:lnTo>
                <a:lnTo>
                  <a:pt x="1948759" y="698500"/>
                </a:lnTo>
                <a:lnTo>
                  <a:pt x="1955006" y="698500"/>
                </a:lnTo>
                <a:lnTo>
                  <a:pt x="1961967" y="685800"/>
                </a:lnTo>
                <a:lnTo>
                  <a:pt x="2065305" y="685800"/>
                </a:lnTo>
                <a:lnTo>
                  <a:pt x="2058987" y="673100"/>
                </a:lnTo>
                <a:close/>
              </a:path>
              <a:path w="2269490" h="1701800">
                <a:moveTo>
                  <a:pt x="2073100" y="685800"/>
                </a:moveTo>
                <a:lnTo>
                  <a:pt x="1969262" y="685800"/>
                </a:lnTo>
                <a:lnTo>
                  <a:pt x="1983505" y="698500"/>
                </a:lnTo>
                <a:lnTo>
                  <a:pt x="2010517" y="723900"/>
                </a:lnTo>
                <a:lnTo>
                  <a:pt x="2024760" y="736600"/>
                </a:lnTo>
                <a:lnTo>
                  <a:pt x="2036822" y="762000"/>
                </a:lnTo>
                <a:lnTo>
                  <a:pt x="2036857" y="800100"/>
                </a:lnTo>
                <a:lnTo>
                  <a:pt x="2028368" y="825500"/>
                </a:lnTo>
                <a:lnTo>
                  <a:pt x="2014854" y="850900"/>
                </a:lnTo>
                <a:lnTo>
                  <a:pt x="1995209" y="863600"/>
                </a:lnTo>
                <a:lnTo>
                  <a:pt x="2094040" y="863600"/>
                </a:lnTo>
                <a:lnTo>
                  <a:pt x="2104501" y="838200"/>
                </a:lnTo>
                <a:lnTo>
                  <a:pt x="2110318" y="787400"/>
                </a:lnTo>
                <a:lnTo>
                  <a:pt x="2103211" y="736600"/>
                </a:lnTo>
                <a:lnTo>
                  <a:pt x="2080132" y="698500"/>
                </a:lnTo>
                <a:lnTo>
                  <a:pt x="2073100" y="685800"/>
                </a:lnTo>
                <a:close/>
              </a:path>
              <a:path w="2269490" h="1701800">
                <a:moveTo>
                  <a:pt x="2097359" y="584200"/>
                </a:moveTo>
                <a:lnTo>
                  <a:pt x="2021552" y="584200"/>
                </a:lnTo>
                <a:lnTo>
                  <a:pt x="1999757" y="596900"/>
                </a:lnTo>
                <a:lnTo>
                  <a:pt x="1779341" y="596900"/>
                </a:lnTo>
                <a:lnTo>
                  <a:pt x="1735835" y="609600"/>
                </a:lnTo>
                <a:lnTo>
                  <a:pt x="121031" y="609600"/>
                </a:lnTo>
                <a:lnTo>
                  <a:pt x="114808" y="622300"/>
                </a:lnTo>
                <a:lnTo>
                  <a:pt x="81152" y="635000"/>
                </a:lnTo>
                <a:lnTo>
                  <a:pt x="40552" y="635000"/>
                </a:lnTo>
                <a:lnTo>
                  <a:pt x="28733" y="647700"/>
                </a:lnTo>
                <a:lnTo>
                  <a:pt x="18391" y="647700"/>
                </a:lnTo>
                <a:lnTo>
                  <a:pt x="9906" y="660400"/>
                </a:lnTo>
                <a:lnTo>
                  <a:pt x="5840" y="660400"/>
                </a:lnTo>
                <a:lnTo>
                  <a:pt x="2714" y="673100"/>
                </a:lnTo>
                <a:lnTo>
                  <a:pt x="2108596" y="673100"/>
                </a:lnTo>
                <a:lnTo>
                  <a:pt x="2168239" y="685800"/>
                </a:lnTo>
                <a:lnTo>
                  <a:pt x="2218975" y="723900"/>
                </a:lnTo>
                <a:lnTo>
                  <a:pt x="2265505" y="723900"/>
                </a:lnTo>
                <a:lnTo>
                  <a:pt x="2268918" y="711200"/>
                </a:lnTo>
                <a:lnTo>
                  <a:pt x="2258615" y="685800"/>
                </a:lnTo>
                <a:lnTo>
                  <a:pt x="2238502" y="660400"/>
                </a:lnTo>
                <a:lnTo>
                  <a:pt x="2195407" y="622300"/>
                </a:lnTo>
                <a:lnTo>
                  <a:pt x="2147681" y="596900"/>
                </a:lnTo>
                <a:lnTo>
                  <a:pt x="2097359" y="584200"/>
                </a:lnTo>
                <a:close/>
              </a:path>
              <a:path w="2269490" h="1701800">
                <a:moveTo>
                  <a:pt x="261282" y="0"/>
                </a:moveTo>
                <a:lnTo>
                  <a:pt x="250888" y="12700"/>
                </a:lnTo>
                <a:lnTo>
                  <a:pt x="244209" y="25400"/>
                </a:lnTo>
                <a:lnTo>
                  <a:pt x="243459" y="38100"/>
                </a:lnTo>
                <a:lnTo>
                  <a:pt x="344424" y="330200"/>
                </a:lnTo>
                <a:lnTo>
                  <a:pt x="306150" y="368300"/>
                </a:lnTo>
                <a:lnTo>
                  <a:pt x="270646" y="406400"/>
                </a:lnTo>
                <a:lnTo>
                  <a:pt x="238013" y="444500"/>
                </a:lnTo>
                <a:lnTo>
                  <a:pt x="208355" y="495300"/>
                </a:lnTo>
                <a:lnTo>
                  <a:pt x="181772" y="533400"/>
                </a:lnTo>
                <a:lnTo>
                  <a:pt x="158369" y="584200"/>
                </a:lnTo>
                <a:lnTo>
                  <a:pt x="140462" y="596900"/>
                </a:lnTo>
                <a:lnTo>
                  <a:pt x="134238" y="609600"/>
                </a:lnTo>
                <a:lnTo>
                  <a:pt x="1735835" y="609600"/>
                </a:lnTo>
                <a:lnTo>
                  <a:pt x="1718375" y="571500"/>
                </a:lnTo>
                <a:lnTo>
                  <a:pt x="1698311" y="533400"/>
                </a:lnTo>
                <a:lnTo>
                  <a:pt x="1675733" y="495300"/>
                </a:lnTo>
                <a:lnTo>
                  <a:pt x="1650727" y="457200"/>
                </a:lnTo>
                <a:lnTo>
                  <a:pt x="1632499" y="431800"/>
                </a:lnTo>
                <a:lnTo>
                  <a:pt x="715787" y="431800"/>
                </a:lnTo>
                <a:lnTo>
                  <a:pt x="705834" y="419100"/>
                </a:lnTo>
                <a:lnTo>
                  <a:pt x="697738" y="419100"/>
                </a:lnTo>
                <a:lnTo>
                  <a:pt x="692785" y="393700"/>
                </a:lnTo>
                <a:lnTo>
                  <a:pt x="694531" y="381000"/>
                </a:lnTo>
                <a:lnTo>
                  <a:pt x="699420" y="368300"/>
                </a:lnTo>
                <a:lnTo>
                  <a:pt x="706929" y="355600"/>
                </a:lnTo>
                <a:lnTo>
                  <a:pt x="728781" y="355600"/>
                </a:lnTo>
                <a:lnTo>
                  <a:pt x="761085" y="342900"/>
                </a:lnTo>
                <a:lnTo>
                  <a:pt x="810214" y="330200"/>
                </a:lnTo>
                <a:lnTo>
                  <a:pt x="872937" y="317500"/>
                </a:lnTo>
                <a:lnTo>
                  <a:pt x="1528213" y="317500"/>
                </a:lnTo>
                <a:lnTo>
                  <a:pt x="1492403" y="292100"/>
                </a:lnTo>
                <a:lnTo>
                  <a:pt x="1454698" y="266700"/>
                </a:lnTo>
                <a:lnTo>
                  <a:pt x="1415187" y="241300"/>
                </a:lnTo>
                <a:lnTo>
                  <a:pt x="1373957" y="215900"/>
                </a:lnTo>
                <a:lnTo>
                  <a:pt x="1331098" y="190500"/>
                </a:lnTo>
                <a:lnTo>
                  <a:pt x="1286698" y="177800"/>
                </a:lnTo>
                <a:lnTo>
                  <a:pt x="605663" y="177800"/>
                </a:lnTo>
                <a:lnTo>
                  <a:pt x="507795" y="127000"/>
                </a:lnTo>
                <a:lnTo>
                  <a:pt x="398605" y="63500"/>
                </a:lnTo>
                <a:lnTo>
                  <a:pt x="309822" y="25400"/>
                </a:lnTo>
                <a:lnTo>
                  <a:pt x="273176" y="12700"/>
                </a:lnTo>
                <a:lnTo>
                  <a:pt x="261282" y="0"/>
                </a:lnTo>
                <a:close/>
              </a:path>
              <a:path w="2269490" h="1701800">
                <a:moveTo>
                  <a:pt x="1894089" y="584200"/>
                </a:moveTo>
                <a:lnTo>
                  <a:pt x="1849350" y="584200"/>
                </a:lnTo>
                <a:lnTo>
                  <a:pt x="1818417" y="596900"/>
                </a:lnTo>
                <a:lnTo>
                  <a:pt x="1918112" y="596900"/>
                </a:lnTo>
                <a:lnTo>
                  <a:pt x="1894089" y="584200"/>
                </a:lnTo>
                <a:close/>
              </a:path>
              <a:path w="2269490" h="1701800">
                <a:moveTo>
                  <a:pt x="1077691" y="393700"/>
                </a:moveTo>
                <a:lnTo>
                  <a:pt x="855221" y="393700"/>
                </a:lnTo>
                <a:lnTo>
                  <a:pt x="791908" y="406400"/>
                </a:lnTo>
                <a:lnTo>
                  <a:pt x="749740" y="419100"/>
                </a:lnTo>
                <a:lnTo>
                  <a:pt x="726313" y="431800"/>
                </a:lnTo>
                <a:lnTo>
                  <a:pt x="1176270" y="431800"/>
                </a:lnTo>
                <a:lnTo>
                  <a:pt x="1163827" y="419100"/>
                </a:lnTo>
                <a:lnTo>
                  <a:pt x="1147216" y="419100"/>
                </a:lnTo>
                <a:lnTo>
                  <a:pt x="1119388" y="406400"/>
                </a:lnTo>
                <a:lnTo>
                  <a:pt x="1077691" y="393700"/>
                </a:lnTo>
                <a:close/>
              </a:path>
              <a:path w="2269490" h="1701800">
                <a:moveTo>
                  <a:pt x="1528213" y="317500"/>
                </a:moveTo>
                <a:lnTo>
                  <a:pt x="946023" y="317500"/>
                </a:lnTo>
                <a:lnTo>
                  <a:pt x="1040354" y="330200"/>
                </a:lnTo>
                <a:lnTo>
                  <a:pt x="1112789" y="342900"/>
                </a:lnTo>
                <a:lnTo>
                  <a:pt x="1159246" y="355600"/>
                </a:lnTo>
                <a:lnTo>
                  <a:pt x="1185189" y="355600"/>
                </a:lnTo>
                <a:lnTo>
                  <a:pt x="1192704" y="368300"/>
                </a:lnTo>
                <a:lnTo>
                  <a:pt x="1197623" y="381000"/>
                </a:lnTo>
                <a:lnTo>
                  <a:pt x="1199388" y="393700"/>
                </a:lnTo>
                <a:lnTo>
                  <a:pt x="1195451" y="393700"/>
                </a:lnTo>
                <a:lnTo>
                  <a:pt x="1193010" y="406400"/>
                </a:lnTo>
                <a:lnTo>
                  <a:pt x="1186307" y="419100"/>
                </a:lnTo>
                <a:lnTo>
                  <a:pt x="1176270" y="431800"/>
                </a:lnTo>
                <a:lnTo>
                  <a:pt x="1632499" y="431800"/>
                </a:lnTo>
                <a:lnTo>
                  <a:pt x="1623384" y="419100"/>
                </a:lnTo>
                <a:lnTo>
                  <a:pt x="1593792" y="381000"/>
                </a:lnTo>
                <a:lnTo>
                  <a:pt x="1562038" y="355600"/>
                </a:lnTo>
                <a:lnTo>
                  <a:pt x="1528213" y="317500"/>
                </a:lnTo>
                <a:close/>
              </a:path>
              <a:path w="2269490" h="1701800">
                <a:moveTo>
                  <a:pt x="1145135" y="127000"/>
                </a:moveTo>
                <a:lnTo>
                  <a:pt x="741683" y="127000"/>
                </a:lnTo>
                <a:lnTo>
                  <a:pt x="649645" y="152400"/>
                </a:lnTo>
                <a:lnTo>
                  <a:pt x="605663" y="177800"/>
                </a:lnTo>
                <a:lnTo>
                  <a:pt x="1286698" y="177800"/>
                </a:lnTo>
                <a:lnTo>
                  <a:pt x="1240845" y="165100"/>
                </a:lnTo>
                <a:lnTo>
                  <a:pt x="1193628" y="139700"/>
                </a:lnTo>
                <a:lnTo>
                  <a:pt x="1145135" y="127000"/>
                </a:lnTo>
                <a:close/>
              </a:path>
              <a:path w="2269490" h="1701800">
                <a:moveTo>
                  <a:pt x="1044678" y="114300"/>
                </a:moveTo>
                <a:lnTo>
                  <a:pt x="838706" y="114300"/>
                </a:lnTo>
                <a:lnTo>
                  <a:pt x="789604" y="127000"/>
                </a:lnTo>
                <a:lnTo>
                  <a:pt x="1095456" y="127000"/>
                </a:lnTo>
                <a:lnTo>
                  <a:pt x="1044678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L="12700" marR="92710">
              <a:lnSpc>
                <a:spcPct val="100000"/>
              </a:lnSpc>
              <a:spcBef>
                <a:spcPts val="30"/>
              </a:spcBef>
            </a:pPr>
            <a:r>
              <a:rPr dirty="0">
                <a:latin typeface="Arial Narrow"/>
                <a:cs typeface="Arial Narrow"/>
              </a:rPr>
              <a:t>Source: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Franklin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Templeton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Retirement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Strategies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Expectations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(RISE)</a:t>
            </a:r>
            <a:r>
              <a:rPr dirty="0" spc="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Survey.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RISE survey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was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conducted</a:t>
            </a:r>
            <a:r>
              <a:rPr dirty="0" spc="-4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among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sample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of</a:t>
            </a:r>
            <a:r>
              <a:rPr dirty="0" spc="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2,029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adults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40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years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of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age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older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weighted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by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age,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gender,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geographic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region,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race,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 spc="-25">
                <a:latin typeface="Arial Narrow"/>
                <a:cs typeface="Arial Narrow"/>
              </a:rPr>
              <a:t>and</a:t>
            </a:r>
            <a:r>
              <a:rPr dirty="0" spc="-10">
                <a:latin typeface="Arial Narrow"/>
                <a:cs typeface="Arial Narrow"/>
              </a:rPr>
              <a:t> education.</a:t>
            </a:r>
            <a:r>
              <a:rPr dirty="0" spc="-4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custom-designed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program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assigns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weighted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factor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to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the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data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based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on</a:t>
            </a:r>
            <a:r>
              <a:rPr dirty="0" spc="-1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current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population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statistics</a:t>
            </a:r>
            <a:r>
              <a:rPr dirty="0" spc="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from the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US</a:t>
            </a:r>
            <a:r>
              <a:rPr dirty="0" spc="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Census</a:t>
            </a:r>
            <a:r>
              <a:rPr dirty="0" spc="-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Bureau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and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was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administered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February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17–28,</a:t>
            </a:r>
            <a:r>
              <a:rPr dirty="0" spc="-3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2022</a:t>
            </a:r>
            <a:r>
              <a:rPr dirty="0" spc="-2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by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ENGINE</a:t>
            </a:r>
            <a:r>
              <a:rPr dirty="0" spc="1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INSIGHT'S</a:t>
            </a:r>
            <a:r>
              <a:rPr dirty="0" spc="5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Online </a:t>
            </a:r>
            <a:r>
              <a:rPr dirty="0">
                <a:latin typeface="Arial Narrow"/>
                <a:cs typeface="Arial Narrow"/>
              </a:rPr>
              <a:t>CARAVAN®,</a:t>
            </a:r>
            <a:r>
              <a:rPr dirty="0" spc="3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which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 spc="-25">
                <a:latin typeface="Arial Narrow"/>
                <a:cs typeface="Arial Narrow"/>
              </a:rPr>
              <a:t>is</a:t>
            </a:r>
            <a:r>
              <a:rPr dirty="0" spc="50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not</a:t>
            </a:r>
            <a:r>
              <a:rPr dirty="0" spc="-3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affiliated </a:t>
            </a:r>
            <a:r>
              <a:rPr dirty="0">
                <a:latin typeface="Arial Narrow"/>
                <a:cs typeface="Arial Narrow"/>
              </a:rPr>
              <a:t>with</a:t>
            </a:r>
            <a:r>
              <a:rPr dirty="0" spc="-5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Franklin</a:t>
            </a:r>
            <a:r>
              <a:rPr dirty="0" spc="-20">
                <a:latin typeface="Arial Narrow"/>
                <a:cs typeface="Arial Narrow"/>
              </a:rPr>
              <a:t> </a:t>
            </a:r>
            <a:r>
              <a:rPr dirty="0" spc="-10">
                <a:latin typeface="Arial Narrow"/>
                <a:cs typeface="Arial Narrow"/>
              </a:rPr>
              <a:t>Templeton.</a:t>
            </a:r>
          </a:p>
          <a:p>
            <a:pPr algn="r" marR="43180">
              <a:lnSpc>
                <a:spcPct val="100000"/>
              </a:lnSpc>
              <a:spcBef>
                <a:spcPts val="305"/>
              </a:spcBef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126"/>
            <a:ext cx="5237987" cy="61720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/>
              <a:t>Anchoring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901090" y="1840229"/>
            <a:ext cx="4611370" cy="11537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often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focus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heavily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one </a:t>
            </a:r>
            <a:r>
              <a:rPr dirty="0" sz="2400">
                <a:latin typeface="Arial"/>
                <a:cs typeface="Arial"/>
              </a:rPr>
              <a:t>piece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making decisions.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584" y="279986"/>
            <a:ext cx="1406001" cy="2781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550" y="707516"/>
            <a:ext cx="618299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46225" marR="5080" indent="-153352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Expectations</a:t>
            </a:r>
            <a:r>
              <a:rPr dirty="0" sz="3200" spc="-85"/>
              <a:t> </a:t>
            </a:r>
            <a:r>
              <a:rPr dirty="0" sz="3200"/>
              <a:t>frame</a:t>
            </a:r>
            <a:r>
              <a:rPr dirty="0" sz="3200" spc="-50"/>
              <a:t> </a:t>
            </a:r>
            <a:r>
              <a:rPr dirty="0" sz="3200"/>
              <a:t>our</a:t>
            </a:r>
            <a:r>
              <a:rPr dirty="0" sz="3200" spc="-55"/>
              <a:t> </a:t>
            </a:r>
            <a:r>
              <a:rPr dirty="0" sz="3200" spc="-10"/>
              <a:t>feelings </a:t>
            </a:r>
            <a:r>
              <a:rPr dirty="0" sz="3200"/>
              <a:t>about</a:t>
            </a:r>
            <a:r>
              <a:rPr dirty="0" sz="3200" spc="-50"/>
              <a:t> </a:t>
            </a:r>
            <a:r>
              <a:rPr dirty="0" sz="3200" spc="-10"/>
              <a:t>decisions</a:t>
            </a:r>
            <a:endParaRPr sz="32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47601"/>
            <a:ext cx="3156704" cy="438963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161788" y="2282951"/>
            <a:ext cx="4612005" cy="2498090"/>
            <a:chOff x="5161788" y="2282951"/>
            <a:chExt cx="4612005" cy="249809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40" y="2282951"/>
              <a:ext cx="4545259" cy="115992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1788" y="3532631"/>
              <a:ext cx="4580257" cy="11714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6172" y="2282951"/>
              <a:ext cx="4562856" cy="124968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6092" y="2462783"/>
              <a:ext cx="1271016" cy="4754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6172" y="3532631"/>
              <a:ext cx="4587239" cy="124815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Anchors</a:t>
            </a:r>
            <a:r>
              <a:rPr dirty="0" spc="-125"/>
              <a:t> </a:t>
            </a:r>
            <a:r>
              <a:rPr dirty="0"/>
              <a:t>influence</a:t>
            </a:r>
            <a:r>
              <a:rPr dirty="0" spc="-120"/>
              <a:t> </a:t>
            </a:r>
            <a:r>
              <a:rPr dirty="0" spc="-10"/>
              <a:t>performance</a:t>
            </a:r>
            <a:r>
              <a:rPr dirty="0" spc="-114"/>
              <a:t> </a:t>
            </a:r>
            <a:r>
              <a:rPr dirty="0" spc="-10"/>
              <a:t>expectations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Anchoring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61617"/>
            <a:ext cx="5873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Franklin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Templeton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Investor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Sentiment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Survey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82013" y="3022092"/>
            <a:ext cx="7866380" cy="2778760"/>
            <a:chOff x="1382013" y="3022092"/>
            <a:chExt cx="7866380" cy="2778760"/>
          </a:xfrm>
        </p:grpSpPr>
        <p:sp>
          <p:nvSpPr>
            <p:cNvPr id="5" name="object 5" descr=""/>
            <p:cNvSpPr/>
            <p:nvPr/>
          </p:nvSpPr>
          <p:spPr>
            <a:xfrm>
              <a:off x="7936992" y="3022092"/>
              <a:ext cx="916305" cy="2772410"/>
            </a:xfrm>
            <a:custGeom>
              <a:avLst/>
              <a:gdLst/>
              <a:ahLst/>
              <a:cxnLst/>
              <a:rect l="l" t="t" r="r" b="b"/>
              <a:pathLst>
                <a:path w="916304" h="2772410">
                  <a:moveTo>
                    <a:pt x="915924" y="0"/>
                  </a:moveTo>
                  <a:lnTo>
                    <a:pt x="0" y="0"/>
                  </a:lnTo>
                  <a:lnTo>
                    <a:pt x="0" y="2772156"/>
                  </a:lnTo>
                  <a:lnTo>
                    <a:pt x="915924" y="2772156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91B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88363" y="5794248"/>
              <a:ext cx="7853680" cy="0"/>
            </a:xfrm>
            <a:custGeom>
              <a:avLst/>
              <a:gdLst/>
              <a:ahLst/>
              <a:cxnLst/>
              <a:rect l="l" t="t" r="r" b="b"/>
              <a:pathLst>
                <a:path w="7853680" h="0">
                  <a:moveTo>
                    <a:pt x="0" y="0"/>
                  </a:moveTo>
                  <a:lnTo>
                    <a:pt x="785317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331720" y="4408932"/>
            <a:ext cx="916305" cy="138557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0" rIns="0" bIns="0" rtlCol="0" vert="horz">
            <a:spAutoFit/>
          </a:bodyPr>
          <a:lstStyle/>
          <a:p>
            <a:pPr marL="156210">
              <a:lnSpc>
                <a:spcPts val="2820"/>
              </a:lnSpc>
            </a:pP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36992" y="3009138"/>
            <a:ext cx="916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97239" y="3034664"/>
            <a:ext cx="14833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Adjusted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return expectation </a:t>
            </a:r>
            <a:r>
              <a:rPr dirty="0" sz="1600">
                <a:latin typeface="Arial"/>
                <a:cs typeface="Arial"/>
              </a:rPr>
              <a:t>after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introducing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anchor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227832" y="3020567"/>
            <a:ext cx="4741545" cy="2772410"/>
          </a:xfrm>
          <a:custGeom>
            <a:avLst/>
            <a:gdLst/>
            <a:ahLst/>
            <a:cxnLst/>
            <a:rect l="l" t="t" r="r" b="b"/>
            <a:pathLst>
              <a:path w="4741545" h="2772410">
                <a:moveTo>
                  <a:pt x="4720209" y="0"/>
                </a:moveTo>
                <a:lnTo>
                  <a:pt x="4573398" y="37866"/>
                </a:lnTo>
                <a:lnTo>
                  <a:pt x="4426790" y="76693"/>
                </a:lnTo>
                <a:lnTo>
                  <a:pt x="4280372" y="116416"/>
                </a:lnTo>
                <a:lnTo>
                  <a:pt x="4134131" y="156973"/>
                </a:lnTo>
                <a:lnTo>
                  <a:pt x="3939393" y="212236"/>
                </a:lnTo>
                <a:lnTo>
                  <a:pt x="3744913" y="268718"/>
                </a:lnTo>
                <a:lnTo>
                  <a:pt x="3550659" y="326269"/>
                </a:lnTo>
                <a:lnTo>
                  <a:pt x="3308112" y="399482"/>
                </a:lnTo>
                <a:lnTo>
                  <a:pt x="2968937" y="503836"/>
                </a:lnTo>
                <a:lnTo>
                  <a:pt x="2049363" y="792003"/>
                </a:lnTo>
                <a:lnTo>
                  <a:pt x="1516664" y="957354"/>
                </a:lnTo>
                <a:lnTo>
                  <a:pt x="1225701" y="1045652"/>
                </a:lnTo>
                <a:lnTo>
                  <a:pt x="982915" y="1117740"/>
                </a:lnTo>
                <a:lnTo>
                  <a:pt x="788435" y="1174222"/>
                </a:lnTo>
                <a:lnTo>
                  <a:pt x="593697" y="1229485"/>
                </a:lnTo>
                <a:lnTo>
                  <a:pt x="447456" y="1270042"/>
                </a:lnTo>
                <a:lnTo>
                  <a:pt x="301038" y="1309765"/>
                </a:lnTo>
                <a:lnTo>
                  <a:pt x="154430" y="1348592"/>
                </a:lnTo>
                <a:lnTo>
                  <a:pt x="7619" y="1386459"/>
                </a:lnTo>
                <a:lnTo>
                  <a:pt x="0" y="2772156"/>
                </a:lnTo>
                <a:lnTo>
                  <a:pt x="4740910" y="2772156"/>
                </a:lnTo>
                <a:lnTo>
                  <a:pt x="4741053" y="2724656"/>
                </a:lnTo>
                <a:lnTo>
                  <a:pt x="4740948" y="2482563"/>
                </a:lnTo>
                <a:lnTo>
                  <a:pt x="4738893" y="2132982"/>
                </a:lnTo>
                <a:lnTo>
                  <a:pt x="4721819" y="588606"/>
                </a:lnTo>
                <a:lnTo>
                  <a:pt x="4720047" y="240601"/>
                </a:lnTo>
                <a:lnTo>
                  <a:pt x="4720209" y="0"/>
                </a:lnTo>
                <a:close/>
              </a:path>
            </a:pathLst>
          </a:custGeom>
          <a:solidFill>
            <a:srgbClr val="E0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988558" y="3027934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672FE2"/>
                </a:solidFill>
                <a:latin typeface="Arial"/>
                <a:cs typeface="Arial"/>
              </a:rPr>
              <a:t>20%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98845" y="2570225"/>
            <a:ext cx="1233805" cy="52324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10"/>
              </a:spcBef>
            </a:pPr>
            <a:r>
              <a:rPr dirty="0" sz="1600" spc="-10">
                <a:solidFill>
                  <a:srgbClr val="672FE2"/>
                </a:solidFill>
                <a:latin typeface="Arial"/>
                <a:cs typeface="Arial"/>
              </a:rPr>
              <a:t>Hypothetical </a:t>
            </a:r>
            <a:r>
              <a:rPr dirty="0" sz="1600">
                <a:solidFill>
                  <a:srgbClr val="672FE2"/>
                </a:solidFill>
                <a:latin typeface="Arial"/>
                <a:cs typeface="Arial"/>
              </a:rPr>
              <a:t>market</a:t>
            </a:r>
            <a:r>
              <a:rPr dirty="0" sz="1600" spc="-30">
                <a:solidFill>
                  <a:srgbClr val="672FE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72FE2"/>
                </a:solidFill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487417" y="3010661"/>
            <a:ext cx="0" cy="2783840"/>
          </a:xfrm>
          <a:custGeom>
            <a:avLst/>
            <a:gdLst/>
            <a:ahLst/>
            <a:cxnLst/>
            <a:rect l="l" t="t" r="r" b="b"/>
            <a:pathLst>
              <a:path w="0" h="2783840">
                <a:moveTo>
                  <a:pt x="0" y="2783624"/>
                </a:moveTo>
                <a:lnTo>
                  <a:pt x="0" y="0"/>
                </a:lnTo>
              </a:path>
            </a:pathLst>
          </a:custGeom>
          <a:ln w="44450">
            <a:solidFill>
              <a:srgbClr val="672F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275838" y="4471542"/>
            <a:ext cx="116459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Arial"/>
                <a:cs typeface="Arial"/>
              </a:rPr>
              <a:t>Original investor return expectations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469129" y="2619755"/>
            <a:ext cx="1392555" cy="840105"/>
            <a:chOff x="4469129" y="2619755"/>
            <a:chExt cx="1392555" cy="840105"/>
          </a:xfrm>
        </p:grpSpPr>
        <p:sp>
          <p:nvSpPr>
            <p:cNvPr id="16" name="object 16" descr=""/>
            <p:cNvSpPr/>
            <p:nvPr/>
          </p:nvSpPr>
          <p:spPr>
            <a:xfrm>
              <a:off x="5021579" y="2619755"/>
              <a:ext cx="840105" cy="840105"/>
            </a:xfrm>
            <a:custGeom>
              <a:avLst/>
              <a:gdLst/>
              <a:ahLst/>
              <a:cxnLst/>
              <a:rect l="l" t="t" r="r" b="b"/>
              <a:pathLst>
                <a:path w="840104" h="840104">
                  <a:moveTo>
                    <a:pt x="419862" y="0"/>
                  </a:moveTo>
                  <a:lnTo>
                    <a:pt x="370893" y="2824"/>
                  </a:lnTo>
                  <a:lnTo>
                    <a:pt x="323585" y="11087"/>
                  </a:lnTo>
                  <a:lnTo>
                    <a:pt x="278252" y="24475"/>
                  </a:lnTo>
                  <a:lnTo>
                    <a:pt x="235209" y="42672"/>
                  </a:lnTo>
                  <a:lnTo>
                    <a:pt x="194770" y="65362"/>
                  </a:lnTo>
                  <a:lnTo>
                    <a:pt x="157251" y="92233"/>
                  </a:lnTo>
                  <a:lnTo>
                    <a:pt x="122967" y="122967"/>
                  </a:lnTo>
                  <a:lnTo>
                    <a:pt x="92233" y="157251"/>
                  </a:lnTo>
                  <a:lnTo>
                    <a:pt x="65362" y="194770"/>
                  </a:lnTo>
                  <a:lnTo>
                    <a:pt x="42672" y="235209"/>
                  </a:lnTo>
                  <a:lnTo>
                    <a:pt x="24475" y="278252"/>
                  </a:lnTo>
                  <a:lnTo>
                    <a:pt x="11087" y="323585"/>
                  </a:lnTo>
                  <a:lnTo>
                    <a:pt x="2824" y="370893"/>
                  </a:lnTo>
                  <a:lnTo>
                    <a:pt x="0" y="419862"/>
                  </a:lnTo>
                  <a:lnTo>
                    <a:pt x="2824" y="468830"/>
                  </a:lnTo>
                  <a:lnTo>
                    <a:pt x="11087" y="516138"/>
                  </a:lnTo>
                  <a:lnTo>
                    <a:pt x="24475" y="561471"/>
                  </a:lnTo>
                  <a:lnTo>
                    <a:pt x="42672" y="604514"/>
                  </a:lnTo>
                  <a:lnTo>
                    <a:pt x="65362" y="644953"/>
                  </a:lnTo>
                  <a:lnTo>
                    <a:pt x="92233" y="682472"/>
                  </a:lnTo>
                  <a:lnTo>
                    <a:pt x="122967" y="716756"/>
                  </a:lnTo>
                  <a:lnTo>
                    <a:pt x="157251" y="747490"/>
                  </a:lnTo>
                  <a:lnTo>
                    <a:pt x="194770" y="774361"/>
                  </a:lnTo>
                  <a:lnTo>
                    <a:pt x="235209" y="797051"/>
                  </a:lnTo>
                  <a:lnTo>
                    <a:pt x="278252" y="815248"/>
                  </a:lnTo>
                  <a:lnTo>
                    <a:pt x="323585" y="828636"/>
                  </a:lnTo>
                  <a:lnTo>
                    <a:pt x="370893" y="836899"/>
                  </a:lnTo>
                  <a:lnTo>
                    <a:pt x="419862" y="839724"/>
                  </a:lnTo>
                  <a:lnTo>
                    <a:pt x="468830" y="836899"/>
                  </a:lnTo>
                  <a:lnTo>
                    <a:pt x="516138" y="828636"/>
                  </a:lnTo>
                  <a:lnTo>
                    <a:pt x="561471" y="815248"/>
                  </a:lnTo>
                  <a:lnTo>
                    <a:pt x="604514" y="797051"/>
                  </a:lnTo>
                  <a:lnTo>
                    <a:pt x="644953" y="774361"/>
                  </a:lnTo>
                  <a:lnTo>
                    <a:pt x="682472" y="747490"/>
                  </a:lnTo>
                  <a:lnTo>
                    <a:pt x="716756" y="716756"/>
                  </a:lnTo>
                  <a:lnTo>
                    <a:pt x="747490" y="682472"/>
                  </a:lnTo>
                  <a:lnTo>
                    <a:pt x="774361" y="644953"/>
                  </a:lnTo>
                  <a:lnTo>
                    <a:pt x="797051" y="604514"/>
                  </a:lnTo>
                  <a:lnTo>
                    <a:pt x="815248" y="561471"/>
                  </a:lnTo>
                  <a:lnTo>
                    <a:pt x="828636" y="516138"/>
                  </a:lnTo>
                  <a:lnTo>
                    <a:pt x="836899" y="468830"/>
                  </a:lnTo>
                  <a:lnTo>
                    <a:pt x="839724" y="419862"/>
                  </a:lnTo>
                  <a:lnTo>
                    <a:pt x="836899" y="370893"/>
                  </a:lnTo>
                  <a:lnTo>
                    <a:pt x="828636" y="323585"/>
                  </a:lnTo>
                  <a:lnTo>
                    <a:pt x="815248" y="278252"/>
                  </a:lnTo>
                  <a:lnTo>
                    <a:pt x="797051" y="235209"/>
                  </a:lnTo>
                  <a:lnTo>
                    <a:pt x="774361" y="194770"/>
                  </a:lnTo>
                  <a:lnTo>
                    <a:pt x="747490" y="157251"/>
                  </a:lnTo>
                  <a:lnTo>
                    <a:pt x="716756" y="122967"/>
                  </a:lnTo>
                  <a:lnTo>
                    <a:pt x="682472" y="92233"/>
                  </a:lnTo>
                  <a:lnTo>
                    <a:pt x="644953" y="65362"/>
                  </a:lnTo>
                  <a:lnTo>
                    <a:pt x="604514" y="42672"/>
                  </a:lnTo>
                  <a:lnTo>
                    <a:pt x="561471" y="24475"/>
                  </a:lnTo>
                  <a:lnTo>
                    <a:pt x="516138" y="11087"/>
                  </a:lnTo>
                  <a:lnTo>
                    <a:pt x="468830" y="2824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69407" y="2746247"/>
              <a:ext cx="542925" cy="586740"/>
            </a:xfrm>
            <a:custGeom>
              <a:avLst/>
              <a:gdLst/>
              <a:ahLst/>
              <a:cxnLst/>
              <a:rect l="l" t="t" r="r" b="b"/>
              <a:pathLst>
                <a:path w="542925" h="586739">
                  <a:moveTo>
                    <a:pt x="120684" y="427863"/>
                  </a:moveTo>
                  <a:lnTo>
                    <a:pt x="50418" y="427863"/>
                  </a:lnTo>
                  <a:lnTo>
                    <a:pt x="70248" y="471469"/>
                  </a:lnTo>
                  <a:lnTo>
                    <a:pt x="98392" y="509806"/>
                  </a:lnTo>
                  <a:lnTo>
                    <a:pt x="133746" y="541686"/>
                  </a:lnTo>
                  <a:lnTo>
                    <a:pt x="175208" y="565926"/>
                  </a:lnTo>
                  <a:lnTo>
                    <a:pt x="221672" y="581338"/>
                  </a:lnTo>
                  <a:lnTo>
                    <a:pt x="272033" y="586739"/>
                  </a:lnTo>
                  <a:lnTo>
                    <a:pt x="321753" y="581338"/>
                  </a:lnTo>
                  <a:lnTo>
                    <a:pt x="367787" y="565926"/>
                  </a:lnTo>
                  <a:lnTo>
                    <a:pt x="408987" y="541686"/>
                  </a:lnTo>
                  <a:lnTo>
                    <a:pt x="435119" y="518032"/>
                  </a:lnTo>
                  <a:lnTo>
                    <a:pt x="241426" y="518032"/>
                  </a:lnTo>
                  <a:lnTo>
                    <a:pt x="198778" y="504221"/>
                  </a:lnTo>
                  <a:lnTo>
                    <a:pt x="161416" y="480123"/>
                  </a:lnTo>
                  <a:lnTo>
                    <a:pt x="131198" y="447452"/>
                  </a:lnTo>
                  <a:lnTo>
                    <a:pt x="120684" y="427863"/>
                  </a:lnTo>
                  <a:close/>
                </a:path>
                <a:path w="542925" h="586739">
                  <a:moveTo>
                    <a:pt x="273557" y="0"/>
                  </a:moveTo>
                  <a:lnTo>
                    <a:pt x="241555" y="6213"/>
                  </a:lnTo>
                  <a:lnTo>
                    <a:pt x="215852" y="23320"/>
                  </a:lnTo>
                  <a:lnTo>
                    <a:pt x="198745" y="49023"/>
                  </a:lnTo>
                  <a:lnTo>
                    <a:pt x="192531" y="81025"/>
                  </a:lnTo>
                  <a:lnTo>
                    <a:pt x="196099" y="104929"/>
                  </a:lnTo>
                  <a:lnTo>
                    <a:pt x="206120" y="125856"/>
                  </a:lnTo>
                  <a:lnTo>
                    <a:pt x="221571" y="143069"/>
                  </a:lnTo>
                  <a:lnTo>
                    <a:pt x="241426" y="155828"/>
                  </a:lnTo>
                  <a:lnTo>
                    <a:pt x="241426" y="518032"/>
                  </a:lnTo>
                  <a:lnTo>
                    <a:pt x="304164" y="518032"/>
                  </a:lnTo>
                  <a:lnTo>
                    <a:pt x="304164" y="155828"/>
                  </a:lnTo>
                  <a:lnTo>
                    <a:pt x="324258" y="143069"/>
                  </a:lnTo>
                  <a:lnTo>
                    <a:pt x="340232" y="125856"/>
                  </a:lnTo>
                  <a:lnTo>
                    <a:pt x="346696" y="113029"/>
                  </a:lnTo>
                  <a:lnTo>
                    <a:pt x="273557" y="113029"/>
                  </a:lnTo>
                  <a:lnTo>
                    <a:pt x="260584" y="110601"/>
                  </a:lnTo>
                  <a:lnTo>
                    <a:pt x="249872" y="103885"/>
                  </a:lnTo>
                  <a:lnTo>
                    <a:pt x="242589" y="93741"/>
                  </a:lnTo>
                  <a:lnTo>
                    <a:pt x="239902" y="81025"/>
                  </a:lnTo>
                  <a:lnTo>
                    <a:pt x="242589" y="67998"/>
                  </a:lnTo>
                  <a:lnTo>
                    <a:pt x="249872" y="57292"/>
                  </a:lnTo>
                  <a:lnTo>
                    <a:pt x="260584" y="50039"/>
                  </a:lnTo>
                  <a:lnTo>
                    <a:pt x="273557" y="47371"/>
                  </a:lnTo>
                  <a:lnTo>
                    <a:pt x="347033" y="47371"/>
                  </a:lnTo>
                  <a:lnTo>
                    <a:pt x="330692" y="23320"/>
                  </a:lnTo>
                  <a:lnTo>
                    <a:pt x="304917" y="6213"/>
                  </a:lnTo>
                  <a:lnTo>
                    <a:pt x="273557" y="0"/>
                  </a:lnTo>
                  <a:close/>
                </a:path>
                <a:path w="542925" h="586739">
                  <a:moveTo>
                    <a:pt x="502792" y="276605"/>
                  </a:moveTo>
                  <a:lnTo>
                    <a:pt x="495172" y="276605"/>
                  </a:lnTo>
                  <a:lnTo>
                    <a:pt x="490600" y="279653"/>
                  </a:lnTo>
                  <a:lnTo>
                    <a:pt x="486028" y="284225"/>
                  </a:lnTo>
                  <a:lnTo>
                    <a:pt x="403478" y="360552"/>
                  </a:lnTo>
                  <a:lnTo>
                    <a:pt x="401954" y="362076"/>
                  </a:lnTo>
                  <a:lnTo>
                    <a:pt x="401954" y="363600"/>
                  </a:lnTo>
                  <a:lnTo>
                    <a:pt x="400430" y="365125"/>
                  </a:lnTo>
                  <a:lnTo>
                    <a:pt x="396430" y="372985"/>
                  </a:lnTo>
                  <a:lnTo>
                    <a:pt x="395858" y="381809"/>
                  </a:lnTo>
                  <a:lnTo>
                    <a:pt x="398716" y="390324"/>
                  </a:lnTo>
                  <a:lnTo>
                    <a:pt x="405002" y="397255"/>
                  </a:lnTo>
                  <a:lnTo>
                    <a:pt x="406526" y="398779"/>
                  </a:lnTo>
                  <a:lnTo>
                    <a:pt x="409575" y="400303"/>
                  </a:lnTo>
                  <a:lnTo>
                    <a:pt x="411099" y="400303"/>
                  </a:lnTo>
                  <a:lnTo>
                    <a:pt x="432562" y="407924"/>
                  </a:lnTo>
                  <a:lnTo>
                    <a:pt x="412464" y="447238"/>
                  </a:lnTo>
                  <a:lnTo>
                    <a:pt x="383222" y="479551"/>
                  </a:lnTo>
                  <a:lnTo>
                    <a:pt x="346551" y="503578"/>
                  </a:lnTo>
                  <a:lnTo>
                    <a:pt x="304164" y="518032"/>
                  </a:lnTo>
                  <a:lnTo>
                    <a:pt x="435119" y="518032"/>
                  </a:lnTo>
                  <a:lnTo>
                    <a:pt x="444208" y="509806"/>
                  </a:lnTo>
                  <a:lnTo>
                    <a:pt x="472303" y="471469"/>
                  </a:lnTo>
                  <a:lnTo>
                    <a:pt x="492125" y="427863"/>
                  </a:lnTo>
                  <a:lnTo>
                    <a:pt x="534273" y="427863"/>
                  </a:lnTo>
                  <a:lnTo>
                    <a:pt x="535479" y="427085"/>
                  </a:lnTo>
                  <a:lnTo>
                    <a:pt x="540660" y="419760"/>
                  </a:lnTo>
                  <a:lnTo>
                    <a:pt x="542543" y="410972"/>
                  </a:lnTo>
                  <a:lnTo>
                    <a:pt x="542543" y="404875"/>
                  </a:lnTo>
                  <a:lnTo>
                    <a:pt x="524255" y="294893"/>
                  </a:lnTo>
                  <a:lnTo>
                    <a:pt x="521759" y="287535"/>
                  </a:lnTo>
                  <a:lnTo>
                    <a:pt x="516953" y="281749"/>
                  </a:lnTo>
                  <a:lnTo>
                    <a:pt x="510432" y="277963"/>
                  </a:lnTo>
                  <a:lnTo>
                    <a:pt x="502792" y="276605"/>
                  </a:lnTo>
                  <a:close/>
                </a:path>
                <a:path w="542925" h="586739">
                  <a:moveTo>
                    <a:pt x="47370" y="276605"/>
                  </a:moveTo>
                  <a:lnTo>
                    <a:pt x="41275" y="276605"/>
                  </a:lnTo>
                  <a:lnTo>
                    <a:pt x="33611" y="277963"/>
                  </a:lnTo>
                  <a:lnTo>
                    <a:pt x="26924" y="281749"/>
                  </a:lnTo>
                  <a:lnTo>
                    <a:pt x="21665" y="287535"/>
                  </a:lnTo>
                  <a:lnTo>
                    <a:pt x="18287" y="294893"/>
                  </a:lnTo>
                  <a:lnTo>
                    <a:pt x="1524" y="404875"/>
                  </a:lnTo>
                  <a:lnTo>
                    <a:pt x="0" y="406400"/>
                  </a:lnTo>
                  <a:lnTo>
                    <a:pt x="0" y="410972"/>
                  </a:lnTo>
                  <a:lnTo>
                    <a:pt x="1883" y="419760"/>
                  </a:lnTo>
                  <a:lnTo>
                    <a:pt x="7064" y="427085"/>
                  </a:lnTo>
                  <a:lnTo>
                    <a:pt x="14841" y="432099"/>
                  </a:lnTo>
                  <a:lnTo>
                    <a:pt x="24511" y="433959"/>
                  </a:lnTo>
                  <a:lnTo>
                    <a:pt x="30606" y="433959"/>
                  </a:lnTo>
                  <a:lnTo>
                    <a:pt x="50418" y="427863"/>
                  </a:lnTo>
                  <a:lnTo>
                    <a:pt x="120684" y="427863"/>
                  </a:lnTo>
                  <a:lnTo>
                    <a:pt x="109981" y="407924"/>
                  </a:lnTo>
                  <a:lnTo>
                    <a:pt x="131444" y="400303"/>
                  </a:lnTo>
                  <a:lnTo>
                    <a:pt x="132968" y="400303"/>
                  </a:lnTo>
                  <a:lnTo>
                    <a:pt x="136016" y="398779"/>
                  </a:lnTo>
                  <a:lnTo>
                    <a:pt x="137540" y="397255"/>
                  </a:lnTo>
                  <a:lnTo>
                    <a:pt x="144041" y="390324"/>
                  </a:lnTo>
                  <a:lnTo>
                    <a:pt x="147256" y="381809"/>
                  </a:lnTo>
                  <a:lnTo>
                    <a:pt x="146756" y="372985"/>
                  </a:lnTo>
                  <a:lnTo>
                    <a:pt x="142112" y="365125"/>
                  </a:lnTo>
                  <a:lnTo>
                    <a:pt x="142112" y="363600"/>
                  </a:lnTo>
                  <a:lnTo>
                    <a:pt x="139064" y="360552"/>
                  </a:lnTo>
                  <a:lnTo>
                    <a:pt x="56514" y="284225"/>
                  </a:lnTo>
                  <a:lnTo>
                    <a:pt x="53466" y="279653"/>
                  </a:lnTo>
                  <a:lnTo>
                    <a:pt x="47370" y="276605"/>
                  </a:lnTo>
                  <a:close/>
                </a:path>
                <a:path w="542925" h="586739">
                  <a:moveTo>
                    <a:pt x="534273" y="427863"/>
                  </a:moveTo>
                  <a:lnTo>
                    <a:pt x="492125" y="427863"/>
                  </a:lnTo>
                  <a:lnTo>
                    <a:pt x="511937" y="433959"/>
                  </a:lnTo>
                  <a:lnTo>
                    <a:pt x="518032" y="433959"/>
                  </a:lnTo>
                  <a:lnTo>
                    <a:pt x="527702" y="432099"/>
                  </a:lnTo>
                  <a:lnTo>
                    <a:pt x="534273" y="427863"/>
                  </a:lnTo>
                  <a:close/>
                </a:path>
                <a:path w="542925" h="586739">
                  <a:moveTo>
                    <a:pt x="347033" y="47371"/>
                  </a:moveTo>
                  <a:lnTo>
                    <a:pt x="273557" y="47371"/>
                  </a:lnTo>
                  <a:lnTo>
                    <a:pt x="286293" y="50039"/>
                  </a:lnTo>
                  <a:lnTo>
                    <a:pt x="296481" y="57292"/>
                  </a:lnTo>
                  <a:lnTo>
                    <a:pt x="303240" y="67998"/>
                  </a:lnTo>
                  <a:lnTo>
                    <a:pt x="305688" y="81025"/>
                  </a:lnTo>
                  <a:lnTo>
                    <a:pt x="303240" y="93741"/>
                  </a:lnTo>
                  <a:lnTo>
                    <a:pt x="296481" y="103885"/>
                  </a:lnTo>
                  <a:lnTo>
                    <a:pt x="286293" y="110601"/>
                  </a:lnTo>
                  <a:lnTo>
                    <a:pt x="273557" y="113029"/>
                  </a:lnTo>
                  <a:lnTo>
                    <a:pt x="346696" y="113029"/>
                  </a:lnTo>
                  <a:lnTo>
                    <a:pt x="350777" y="104929"/>
                  </a:lnTo>
                  <a:lnTo>
                    <a:pt x="354583" y="81025"/>
                  </a:lnTo>
                  <a:lnTo>
                    <a:pt x="348156" y="49023"/>
                  </a:lnTo>
                  <a:lnTo>
                    <a:pt x="347033" y="47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69129" y="2919348"/>
              <a:ext cx="488950" cy="222250"/>
            </a:xfrm>
            <a:custGeom>
              <a:avLst/>
              <a:gdLst/>
              <a:ahLst/>
              <a:cxnLst/>
              <a:rect l="l" t="t" r="r" b="b"/>
              <a:pathLst>
                <a:path w="488950" h="222250">
                  <a:moveTo>
                    <a:pt x="355473" y="0"/>
                  </a:moveTo>
                  <a:lnTo>
                    <a:pt x="355473" y="222250"/>
                  </a:lnTo>
                  <a:lnTo>
                    <a:pt x="462152" y="133350"/>
                  </a:lnTo>
                  <a:lnTo>
                    <a:pt x="377698" y="133350"/>
                  </a:lnTo>
                  <a:lnTo>
                    <a:pt x="377698" y="88900"/>
                  </a:lnTo>
                  <a:lnTo>
                    <a:pt x="462152" y="88900"/>
                  </a:lnTo>
                  <a:lnTo>
                    <a:pt x="355473" y="0"/>
                  </a:lnTo>
                  <a:close/>
                </a:path>
                <a:path w="488950" h="222250">
                  <a:moveTo>
                    <a:pt x="355473" y="88900"/>
                  </a:moveTo>
                  <a:lnTo>
                    <a:pt x="0" y="88900"/>
                  </a:lnTo>
                  <a:lnTo>
                    <a:pt x="0" y="133350"/>
                  </a:lnTo>
                  <a:lnTo>
                    <a:pt x="355473" y="133350"/>
                  </a:lnTo>
                  <a:lnTo>
                    <a:pt x="355473" y="88900"/>
                  </a:lnTo>
                  <a:close/>
                </a:path>
                <a:path w="488950" h="222250">
                  <a:moveTo>
                    <a:pt x="462152" y="88900"/>
                  </a:moveTo>
                  <a:lnTo>
                    <a:pt x="377698" y="88900"/>
                  </a:lnTo>
                  <a:lnTo>
                    <a:pt x="377698" y="133350"/>
                  </a:lnTo>
                  <a:lnTo>
                    <a:pt x="462152" y="133350"/>
                  </a:lnTo>
                  <a:lnTo>
                    <a:pt x="488823" y="111125"/>
                  </a:lnTo>
                  <a:lnTo>
                    <a:pt x="462152" y="88900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44500" y="6343599"/>
            <a:ext cx="698880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latin typeface="Arial Narrow"/>
                <a:cs typeface="Arial Narrow"/>
              </a:rPr>
              <a:t>Source: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2020 </a:t>
            </a:r>
            <a:r>
              <a:rPr dirty="0" sz="1000" spc="-30">
                <a:latin typeface="Arial Narrow"/>
                <a:cs typeface="Arial Narrow"/>
              </a:rPr>
              <a:t>Franklin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40">
                <a:latin typeface="Arial Narrow"/>
                <a:cs typeface="Arial Narrow"/>
              </a:rPr>
              <a:t>Templeton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Investor</a:t>
            </a:r>
            <a:r>
              <a:rPr dirty="0" sz="1000">
                <a:latin typeface="Arial Narrow"/>
                <a:cs typeface="Arial Narrow"/>
              </a:rPr>
              <a:t> </a:t>
            </a:r>
            <a:r>
              <a:rPr dirty="0" sz="1000" spc="-30">
                <a:latin typeface="Arial Narrow"/>
                <a:cs typeface="Arial Narrow"/>
              </a:rPr>
              <a:t>Sentiment</a:t>
            </a:r>
            <a:r>
              <a:rPr dirty="0" sz="100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Survey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30">
                <a:latin typeface="Arial Narrow"/>
                <a:cs typeface="Arial Narrow"/>
              </a:rPr>
              <a:t>conducted </a:t>
            </a:r>
            <a:r>
              <a:rPr dirty="0" sz="1000" spc="-2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30">
                <a:latin typeface="Arial Narrow"/>
                <a:cs typeface="Arial Narrow"/>
              </a:rPr>
              <a:t>partnership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with</a:t>
            </a:r>
            <a:r>
              <a:rPr dirty="0" sz="1000">
                <a:latin typeface="Arial Narrow"/>
                <a:cs typeface="Arial Narrow"/>
              </a:rPr>
              <a:t> </a:t>
            </a:r>
            <a:r>
              <a:rPr dirty="0" sz="1000" spc="-30">
                <a:latin typeface="Arial Narrow"/>
                <a:cs typeface="Arial Narrow"/>
              </a:rPr>
              <a:t>Qualtrics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of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at</a:t>
            </a:r>
            <a:r>
              <a:rPr dirty="0" sz="1000" spc="-25">
                <a:latin typeface="Arial Narrow"/>
                <a:cs typeface="Arial Narrow"/>
              </a:rPr>
              <a:t> least</a:t>
            </a:r>
            <a:r>
              <a:rPr dirty="0" sz="1000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US </a:t>
            </a:r>
            <a:r>
              <a:rPr dirty="0" sz="1000" spc="-25">
                <a:latin typeface="Arial Narrow"/>
                <a:cs typeface="Arial Narrow"/>
              </a:rPr>
              <a:t>adult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30">
                <a:latin typeface="Arial Narrow"/>
                <a:cs typeface="Arial Narrow"/>
              </a:rPr>
              <a:t>investors.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Most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recent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data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avilable.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03019" y="4660391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 h="0">
                <a:moveTo>
                  <a:pt x="0" y="0"/>
                </a:moveTo>
                <a:lnTo>
                  <a:pt x="9041891" y="0"/>
                </a:lnTo>
              </a:path>
            </a:pathLst>
          </a:custGeom>
          <a:ln w="9525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03019" y="4067555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 h="0">
                <a:moveTo>
                  <a:pt x="0" y="0"/>
                </a:moveTo>
                <a:lnTo>
                  <a:pt x="9041891" y="0"/>
                </a:lnTo>
              </a:path>
            </a:pathLst>
          </a:custGeom>
          <a:ln w="9525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303019" y="3474720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 h="0">
                <a:moveTo>
                  <a:pt x="0" y="0"/>
                </a:moveTo>
                <a:lnTo>
                  <a:pt x="9041891" y="0"/>
                </a:lnTo>
              </a:path>
            </a:pathLst>
          </a:custGeom>
          <a:ln w="9525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03019" y="2880360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 h="0">
                <a:moveTo>
                  <a:pt x="0" y="0"/>
                </a:moveTo>
                <a:lnTo>
                  <a:pt x="9041891" y="0"/>
                </a:lnTo>
              </a:path>
            </a:pathLst>
          </a:custGeom>
          <a:ln w="9525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03019" y="2287523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 h="0">
                <a:moveTo>
                  <a:pt x="0" y="0"/>
                </a:moveTo>
                <a:lnTo>
                  <a:pt x="9041891" y="0"/>
                </a:lnTo>
              </a:path>
            </a:pathLst>
          </a:custGeom>
          <a:ln w="9525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288732" y="2892551"/>
            <a:ext cx="10629265" cy="2366010"/>
            <a:chOff x="1288732" y="2892551"/>
            <a:chExt cx="10629265" cy="2366010"/>
          </a:xfrm>
        </p:grpSpPr>
        <p:sp>
          <p:nvSpPr>
            <p:cNvPr id="8" name="object 8" descr=""/>
            <p:cNvSpPr/>
            <p:nvPr/>
          </p:nvSpPr>
          <p:spPr>
            <a:xfrm>
              <a:off x="1303019" y="5253227"/>
              <a:ext cx="9042400" cy="0"/>
            </a:xfrm>
            <a:custGeom>
              <a:avLst/>
              <a:gdLst/>
              <a:ahLst/>
              <a:cxnLst/>
              <a:rect l="l" t="t" r="r" b="b"/>
              <a:pathLst>
                <a:path w="9042400" h="0">
                  <a:moveTo>
                    <a:pt x="0" y="0"/>
                  </a:moveTo>
                  <a:lnTo>
                    <a:pt x="904189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732" y="2892551"/>
              <a:ext cx="10628947" cy="236385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973023" y="5121402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8177" y="4528184"/>
            <a:ext cx="5530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$50,000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7100" y="3935095"/>
            <a:ext cx="6343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$100,000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7100" y="3341319"/>
            <a:ext cx="6343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$150,000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28471" y="533717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36647" y="5236006"/>
            <a:ext cx="3369945" cy="65595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00"/>
              </a:spcBef>
              <a:tabLst>
                <a:tab pos="1522095" algn="l"/>
                <a:tab pos="3031490" algn="l"/>
              </a:tabLst>
            </a:pPr>
            <a:r>
              <a:rPr dirty="0" sz="1400" spc="-20">
                <a:latin typeface="Arial Narrow"/>
                <a:cs typeface="Arial Narrow"/>
              </a:rPr>
              <a:t>1999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2004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2009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00">
                <a:latin typeface="Arial Narrow"/>
                <a:cs typeface="Arial Narrow"/>
              </a:rPr>
              <a:t>Investment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With</a:t>
            </a:r>
            <a:r>
              <a:rPr dirty="0" sz="1400" spc="-4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An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8%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Average</a:t>
            </a:r>
            <a:r>
              <a:rPr dirty="0" sz="1400" spc="-3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Annual</a:t>
            </a:r>
            <a:r>
              <a:rPr dirty="0" sz="1400" spc="-3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Return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14896" y="5236006"/>
            <a:ext cx="2609850" cy="65595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762635">
              <a:lnSpc>
                <a:spcPct val="100000"/>
              </a:lnSpc>
              <a:spcBef>
                <a:spcPts val="900"/>
              </a:spcBef>
              <a:tabLst>
                <a:tab pos="2271395" algn="l"/>
              </a:tabLst>
            </a:pPr>
            <a:r>
              <a:rPr dirty="0" sz="1400" spc="-20">
                <a:latin typeface="Arial Narrow"/>
                <a:cs typeface="Arial Narrow"/>
              </a:rPr>
              <a:t>2014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2019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400">
                <a:latin typeface="Arial Narrow"/>
                <a:cs typeface="Arial Narrow"/>
              </a:rPr>
              <a:t>S&amp;P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500</a:t>
            </a:r>
            <a:r>
              <a:rPr dirty="0" sz="1400" spc="-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Index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(Index</a:t>
            </a:r>
            <a:r>
              <a:rPr dirty="0" sz="1400" spc="-2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Performance)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/>
              <a:t>S&amp;P</a:t>
            </a:r>
            <a:r>
              <a:rPr dirty="0" spc="-80"/>
              <a:t> </a:t>
            </a:r>
            <a:r>
              <a:rPr dirty="0"/>
              <a:t>500</a:t>
            </a:r>
            <a:r>
              <a:rPr dirty="0" spc="-30"/>
              <a:t> </a:t>
            </a:r>
            <a:r>
              <a:rPr dirty="0"/>
              <a:t>Index</a:t>
            </a:r>
            <a:r>
              <a:rPr dirty="0" spc="-45"/>
              <a:t> </a:t>
            </a:r>
            <a:r>
              <a:rPr dirty="0"/>
              <a:t>vs.</a:t>
            </a:r>
            <a:r>
              <a:rPr dirty="0" spc="-5"/>
              <a:t> </a:t>
            </a:r>
            <a:r>
              <a:rPr dirty="0"/>
              <a:t>8%</a:t>
            </a:r>
            <a:r>
              <a:rPr dirty="0" spc="-100"/>
              <a:t> </a:t>
            </a:r>
            <a:r>
              <a:rPr dirty="0" spc="-10"/>
              <a:t>Average</a:t>
            </a:r>
            <a:r>
              <a:rPr dirty="0" spc="-45"/>
              <a:t> </a:t>
            </a:r>
            <a:r>
              <a:rPr dirty="0"/>
              <a:t>Annual</a:t>
            </a:r>
            <a:r>
              <a:rPr dirty="0" spc="5"/>
              <a:t> </a:t>
            </a:r>
            <a:r>
              <a:rPr dirty="0" spc="-10"/>
              <a:t>Return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b="0">
                <a:latin typeface="Arial"/>
                <a:cs typeface="Arial"/>
              </a:rPr>
              <a:t>Growth of</a:t>
            </a:r>
            <a:r>
              <a:rPr dirty="0" sz="1600" spc="-3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a</a:t>
            </a:r>
            <a:r>
              <a:rPr dirty="0" sz="1600" spc="-4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$10,000</a:t>
            </a:r>
            <a:r>
              <a:rPr dirty="0" sz="1600" spc="-3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Investment</a:t>
            </a:r>
            <a:r>
              <a:rPr dirty="0" sz="1600" spc="-15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for</a:t>
            </a:r>
            <a:r>
              <a:rPr dirty="0" sz="1600" spc="-35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the</a:t>
            </a:r>
            <a:r>
              <a:rPr dirty="0" sz="1600" spc="-30" b="0">
                <a:latin typeface="Arial"/>
                <a:cs typeface="Arial"/>
              </a:rPr>
              <a:t> </a:t>
            </a:r>
            <a:r>
              <a:rPr dirty="0" sz="1600" spc="-10" b="0">
                <a:latin typeface="Arial"/>
                <a:cs typeface="Arial"/>
              </a:rPr>
              <a:t>30-</a:t>
            </a:r>
            <a:r>
              <a:rPr dirty="0" sz="1600" spc="-20" b="0">
                <a:latin typeface="Arial"/>
                <a:cs typeface="Arial"/>
              </a:rPr>
              <a:t>Year</a:t>
            </a:r>
            <a:r>
              <a:rPr dirty="0" sz="1600" spc="-1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Period</a:t>
            </a:r>
            <a:r>
              <a:rPr dirty="0" sz="1600" spc="-45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Ended</a:t>
            </a:r>
            <a:r>
              <a:rPr dirty="0" sz="1600" spc="-4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December</a:t>
            </a:r>
            <a:r>
              <a:rPr dirty="0" sz="1600" spc="-30" b="0">
                <a:latin typeface="Arial"/>
                <a:cs typeface="Arial"/>
              </a:rPr>
              <a:t> </a:t>
            </a:r>
            <a:r>
              <a:rPr dirty="0" sz="1600" b="0">
                <a:latin typeface="Arial"/>
                <a:cs typeface="Arial"/>
              </a:rPr>
              <a:t>31,</a:t>
            </a:r>
            <a:r>
              <a:rPr dirty="0" sz="1600" spc="-30" b="0">
                <a:latin typeface="Arial"/>
                <a:cs typeface="Arial"/>
              </a:rPr>
              <a:t> </a:t>
            </a:r>
            <a:r>
              <a:rPr dirty="0" sz="1600" spc="-20" b="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6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</a:pPr>
            <a:r>
              <a:rPr dirty="0" sz="1400" spc="-10" b="0">
                <a:latin typeface="Arial Narrow"/>
                <a:cs typeface="Arial Narrow"/>
              </a:rPr>
              <a:t>$250,000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400">
              <a:latin typeface="Arial Narrow"/>
              <a:cs typeface="Arial Narrow"/>
            </a:endParaRPr>
          </a:p>
          <a:p>
            <a:pPr marL="95250">
              <a:lnSpc>
                <a:spcPct val="100000"/>
              </a:lnSpc>
            </a:pPr>
            <a:r>
              <a:rPr dirty="0" sz="1400" spc="-10" b="0">
                <a:latin typeface="Arial Narrow"/>
                <a:cs typeface="Arial Narrow"/>
              </a:rPr>
              <a:t>$200,000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379726" y="578434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157721" y="578434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07593" y="6055258"/>
            <a:ext cx="7463155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chart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illustrative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purposes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only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does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not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reflect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performance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any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Franklin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Templeton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fund.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Arial"/>
                <a:cs typeface="Arial"/>
              </a:rPr>
              <a:t>Past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guarantee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future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07593" y="6474148"/>
            <a:ext cx="49726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Morningstar.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Indexes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unmanaged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cannot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directly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index.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3775">
              <a:lnSpc>
                <a:spcPct val="100000"/>
              </a:lnSpc>
            </a:pPr>
            <a:fld id="{81D60167-4931-47E6-BA6A-407CBD079E47}" type="slidenum">
              <a:rPr dirty="0" spc="-25"/>
              <a:t>26</a:t>
            </a:fld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60"/>
              <a:t> </a:t>
            </a:r>
            <a:r>
              <a:rPr dirty="0"/>
              <a:t>full</a:t>
            </a:r>
            <a:r>
              <a:rPr dirty="0" spc="-65"/>
              <a:t> </a:t>
            </a:r>
            <a:r>
              <a:rPr dirty="0"/>
              <a:t>picture</a:t>
            </a:r>
            <a:r>
              <a:rPr dirty="0" spc="-60"/>
              <a:t> </a:t>
            </a:r>
            <a:r>
              <a:rPr dirty="0"/>
              <a:t>tells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75"/>
              <a:t> </a:t>
            </a:r>
            <a:r>
              <a:rPr dirty="0"/>
              <a:t>different</a:t>
            </a:r>
            <a:r>
              <a:rPr dirty="0" spc="-50"/>
              <a:t> </a:t>
            </a:r>
            <a:r>
              <a:rPr dirty="0" spc="-10"/>
              <a:t>story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Anchoring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615041" y="2920365"/>
            <a:ext cx="996950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$181,763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627614" y="3870705"/>
            <a:ext cx="996950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$100,627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783826" y="5337809"/>
            <a:ext cx="3486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2023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0"/>
            <a:ext cx="5237987" cy="61630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Home</a:t>
            </a:r>
            <a:r>
              <a:rPr dirty="0" sz="4000" spc="-220"/>
              <a:t> </a:t>
            </a:r>
            <a:r>
              <a:rPr dirty="0" sz="4000"/>
              <a:t>country</a:t>
            </a:r>
            <a:r>
              <a:rPr dirty="0" sz="4000" spc="-200"/>
              <a:t> </a:t>
            </a:r>
            <a:r>
              <a:rPr dirty="0" sz="4000" spc="-20"/>
              <a:t>bias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901090" y="1840229"/>
            <a:ext cx="4701540" cy="11537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favor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companies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products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country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 spc="-10">
                <a:latin typeface="Arial"/>
                <a:cs typeface="Arial"/>
              </a:rPr>
              <a:t>region.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9330" y="707516"/>
            <a:ext cx="35915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Home</a:t>
            </a:r>
            <a:r>
              <a:rPr dirty="0" sz="3200" spc="-50"/>
              <a:t> </a:t>
            </a:r>
            <a:r>
              <a:rPr dirty="0" sz="3200"/>
              <a:t>sweet</a:t>
            </a:r>
            <a:r>
              <a:rPr dirty="0" sz="3200" spc="-45"/>
              <a:t> </a:t>
            </a:r>
            <a:r>
              <a:rPr dirty="0" sz="3200" spc="-20"/>
              <a:t>home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2421" y="2161098"/>
            <a:ext cx="1728081" cy="31773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9167" y="1937259"/>
            <a:ext cx="2563490" cy="35301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5565" y="2812992"/>
            <a:ext cx="3286859" cy="207861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583161" y="6546386"/>
            <a:ext cx="2806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 sz="1000" spc="-25">
                <a:latin typeface="Arial"/>
                <a:cs typeface="Arial"/>
              </a:rPr>
              <a:t>29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Investors</a:t>
            </a:r>
            <a:r>
              <a:rPr dirty="0" spc="-55"/>
              <a:t> </a:t>
            </a:r>
            <a:r>
              <a:rPr dirty="0"/>
              <a:t>may</a:t>
            </a:r>
            <a:r>
              <a:rPr dirty="0" spc="-65"/>
              <a:t> </a:t>
            </a:r>
            <a:r>
              <a:rPr dirty="0"/>
              <a:t>be</a:t>
            </a:r>
            <a:r>
              <a:rPr dirty="0" spc="-65"/>
              <a:t> </a:t>
            </a:r>
            <a:r>
              <a:rPr dirty="0"/>
              <a:t>out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20"/>
              <a:t>step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200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country</a:t>
            </a:r>
            <a:r>
              <a:rPr dirty="0" sz="2000" spc="-6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61617"/>
            <a:ext cx="76257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Potential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greater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allocation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foreign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investments by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investors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December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31,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303" y="2596895"/>
            <a:ext cx="3508248" cy="65836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64552" y="2596895"/>
            <a:ext cx="2060575" cy="658495"/>
          </a:xfrm>
          <a:prstGeom prst="rect">
            <a:avLst/>
          </a:prstGeom>
          <a:solidFill>
            <a:srgbClr val="BEBEBE"/>
          </a:solidFill>
        </p:spPr>
        <p:txBody>
          <a:bodyPr wrap="square" lIns="0" tIns="0" rIns="0" bIns="0" rtlCol="0" vert="horz">
            <a:spAutoFit/>
          </a:bodyPr>
          <a:lstStyle/>
          <a:p>
            <a:pPr marL="435609">
              <a:lnSpc>
                <a:spcPts val="4700"/>
              </a:lnSpc>
            </a:pPr>
            <a:r>
              <a:rPr dirty="0" sz="4000" spc="-25" b="1">
                <a:solidFill>
                  <a:srgbClr val="3769FF"/>
                </a:solidFill>
                <a:latin typeface="Arial"/>
                <a:cs typeface="Arial"/>
              </a:rPr>
              <a:t>63%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31975" y="2674111"/>
            <a:ext cx="1971675" cy="47370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105410">
              <a:lnSpc>
                <a:spcPts val="1730"/>
              </a:lnSpc>
              <a:spcBef>
                <a:spcPts val="215"/>
              </a:spcBef>
            </a:pPr>
            <a:r>
              <a:rPr dirty="0" sz="1500" b="1">
                <a:latin typeface="Arial"/>
                <a:cs typeface="Arial"/>
              </a:rPr>
              <a:t>US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as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part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of</a:t>
            </a:r>
            <a:r>
              <a:rPr dirty="0" sz="1500" spc="-10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world </a:t>
            </a:r>
            <a:r>
              <a:rPr dirty="0" sz="1500" b="1">
                <a:latin typeface="Arial"/>
                <a:cs typeface="Arial"/>
              </a:rPr>
              <a:t>market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capitalization¹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6303" y="3877055"/>
            <a:ext cx="4454652" cy="65836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410956" y="3877055"/>
            <a:ext cx="1114425" cy="658495"/>
          </a:xfrm>
          <a:prstGeom prst="rect">
            <a:avLst/>
          </a:prstGeom>
          <a:solidFill>
            <a:srgbClr val="BEBEBE"/>
          </a:solidFill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4000" spc="-25" b="1">
                <a:solidFill>
                  <a:srgbClr val="3769FF"/>
                </a:solidFill>
                <a:latin typeface="Arial"/>
                <a:cs typeface="Arial"/>
              </a:rPr>
              <a:t>80%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583161" y="6546386"/>
            <a:ext cx="28067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 sz="1000" spc="-25">
                <a:latin typeface="Arial"/>
                <a:cs typeface="Arial"/>
              </a:rPr>
              <a:t>29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43429" y="4064000"/>
            <a:ext cx="17595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US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retail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investors²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6191199"/>
            <a:ext cx="43821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25730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MSCI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Perspectives.</a:t>
            </a:r>
            <a:endParaRPr sz="1000">
              <a:latin typeface="Arial Narrow"/>
              <a:cs typeface="Arial Narrow"/>
            </a:endParaRPr>
          </a:p>
          <a:p>
            <a:pPr marL="125730" indent="-113030">
              <a:lnSpc>
                <a:spcPct val="100000"/>
              </a:lnSpc>
              <a:buAutoNum type="arabicPeriod"/>
              <a:tabLst>
                <a:tab pos="125730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ICI.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Based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total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assets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Equity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mutual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funds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World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Equity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funds.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06367" y="731519"/>
            <a:ext cx="4776470" cy="5796280"/>
            <a:chOff x="3706367" y="731519"/>
            <a:chExt cx="4776470" cy="57962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95" y="1072895"/>
              <a:ext cx="2409444" cy="20193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367" y="731519"/>
              <a:ext cx="4776216" cy="57957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8222" y="3021202"/>
              <a:ext cx="855598" cy="71247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32962" rIns="0" bIns="0" rtlCol="0" vert="horz">
            <a:spAutoFit/>
          </a:bodyPr>
          <a:lstStyle/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dirty="0" spc="-175"/>
              <a:t> </a:t>
            </a:r>
            <a:r>
              <a:rPr dirty="0"/>
              <a:t>global</a:t>
            </a:r>
            <a:r>
              <a:rPr dirty="0" spc="-70"/>
              <a:t> </a:t>
            </a:r>
            <a:r>
              <a:rPr dirty="0"/>
              <a:t>viewpoint</a:t>
            </a:r>
            <a:r>
              <a:rPr dirty="0" spc="-75"/>
              <a:t> </a:t>
            </a:r>
            <a:r>
              <a:rPr dirty="0"/>
              <a:t>tells</a:t>
            </a:r>
            <a:r>
              <a:rPr dirty="0" spc="-80"/>
              <a:t> </a:t>
            </a:r>
            <a:r>
              <a:rPr dirty="0"/>
              <a:t>a</a:t>
            </a:r>
            <a:r>
              <a:rPr dirty="0" spc="-75"/>
              <a:t> </a:t>
            </a:r>
            <a:r>
              <a:rPr dirty="0"/>
              <a:t>different</a:t>
            </a:r>
            <a:r>
              <a:rPr dirty="0" spc="-70"/>
              <a:t> </a:t>
            </a:r>
            <a:r>
              <a:rPr dirty="0" spc="-10"/>
              <a:t>story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200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country</a:t>
            </a:r>
            <a:r>
              <a:rPr dirty="0" sz="2000" spc="-6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61617"/>
            <a:ext cx="61836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Stock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market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performance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country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Arial"/>
                <a:cs typeface="Arial"/>
              </a:rPr>
              <a:t>Total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return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20-</a:t>
            </a:r>
            <a:r>
              <a:rPr dirty="0" sz="1800">
                <a:latin typeface="Arial"/>
                <a:cs typeface="Arial"/>
              </a:rPr>
              <a:t>year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period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ended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December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31,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06780" y="5789676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 h="0">
                <a:moveTo>
                  <a:pt x="0" y="0"/>
                </a:moveTo>
                <a:lnTo>
                  <a:pt x="100492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30694" y="2761488"/>
            <a:ext cx="10230485" cy="2513330"/>
            <a:chOff x="730694" y="2761488"/>
            <a:chExt cx="10230485" cy="2513330"/>
          </a:xfrm>
        </p:grpSpPr>
        <p:sp>
          <p:nvSpPr>
            <p:cNvPr id="6" name="object 6" descr=""/>
            <p:cNvSpPr/>
            <p:nvPr/>
          </p:nvSpPr>
          <p:spPr>
            <a:xfrm>
              <a:off x="906779" y="3191256"/>
              <a:ext cx="10049510" cy="2078989"/>
            </a:xfrm>
            <a:custGeom>
              <a:avLst/>
              <a:gdLst/>
              <a:ahLst/>
              <a:cxnLst/>
              <a:rect l="l" t="t" r="r" b="b"/>
              <a:pathLst>
                <a:path w="10049510" h="2078989">
                  <a:moveTo>
                    <a:pt x="0" y="2078736"/>
                  </a:moveTo>
                  <a:lnTo>
                    <a:pt x="10049256" y="2078736"/>
                  </a:lnTo>
                </a:path>
                <a:path w="10049510" h="2078989">
                  <a:moveTo>
                    <a:pt x="0" y="1559052"/>
                  </a:moveTo>
                  <a:lnTo>
                    <a:pt x="9878568" y="1559052"/>
                  </a:lnTo>
                </a:path>
                <a:path w="10049510" h="2078989">
                  <a:moveTo>
                    <a:pt x="9986772" y="1559052"/>
                  </a:moveTo>
                  <a:lnTo>
                    <a:pt x="10049256" y="1559052"/>
                  </a:lnTo>
                </a:path>
                <a:path w="10049510" h="2078989">
                  <a:moveTo>
                    <a:pt x="0" y="519684"/>
                  </a:moveTo>
                  <a:lnTo>
                    <a:pt x="64007" y="519684"/>
                  </a:lnTo>
                </a:path>
                <a:path w="10049510" h="2078989">
                  <a:moveTo>
                    <a:pt x="170687" y="519684"/>
                  </a:moveTo>
                  <a:lnTo>
                    <a:pt x="297179" y="519684"/>
                  </a:lnTo>
                </a:path>
                <a:path w="10049510" h="2078989">
                  <a:moveTo>
                    <a:pt x="403859" y="519684"/>
                  </a:moveTo>
                  <a:lnTo>
                    <a:pt x="530351" y="519684"/>
                  </a:lnTo>
                </a:path>
                <a:path w="10049510" h="2078989">
                  <a:moveTo>
                    <a:pt x="638556" y="519684"/>
                  </a:moveTo>
                  <a:lnTo>
                    <a:pt x="765047" y="519684"/>
                  </a:lnTo>
                </a:path>
                <a:path w="10049510" h="2078989">
                  <a:moveTo>
                    <a:pt x="871727" y="519684"/>
                  </a:moveTo>
                  <a:lnTo>
                    <a:pt x="998219" y="519684"/>
                  </a:lnTo>
                </a:path>
                <a:path w="10049510" h="2078989">
                  <a:moveTo>
                    <a:pt x="1104900" y="519684"/>
                  </a:moveTo>
                  <a:lnTo>
                    <a:pt x="1231392" y="519684"/>
                  </a:lnTo>
                </a:path>
                <a:path w="10049510" h="2078989">
                  <a:moveTo>
                    <a:pt x="1339595" y="519684"/>
                  </a:moveTo>
                  <a:lnTo>
                    <a:pt x="1466088" y="519684"/>
                  </a:lnTo>
                </a:path>
                <a:path w="10049510" h="2078989">
                  <a:moveTo>
                    <a:pt x="1805939" y="519684"/>
                  </a:moveTo>
                  <a:lnTo>
                    <a:pt x="1932432" y="519684"/>
                  </a:lnTo>
                </a:path>
                <a:path w="10049510" h="2078989">
                  <a:moveTo>
                    <a:pt x="1572768" y="519684"/>
                  </a:moveTo>
                  <a:lnTo>
                    <a:pt x="1699259" y="519684"/>
                  </a:lnTo>
                </a:path>
                <a:path w="10049510" h="2078989">
                  <a:moveTo>
                    <a:pt x="3209544" y="519684"/>
                  </a:moveTo>
                  <a:lnTo>
                    <a:pt x="3336035" y="519684"/>
                  </a:lnTo>
                </a:path>
                <a:path w="10049510" h="2078989">
                  <a:moveTo>
                    <a:pt x="3442715" y="519684"/>
                  </a:moveTo>
                  <a:lnTo>
                    <a:pt x="3569207" y="519684"/>
                  </a:lnTo>
                </a:path>
                <a:path w="10049510" h="2078989">
                  <a:moveTo>
                    <a:pt x="4376928" y="519684"/>
                  </a:moveTo>
                  <a:lnTo>
                    <a:pt x="4503420" y="519684"/>
                  </a:lnTo>
                </a:path>
                <a:path w="10049510" h="2078989">
                  <a:moveTo>
                    <a:pt x="4611624" y="519684"/>
                  </a:moveTo>
                  <a:lnTo>
                    <a:pt x="4738116" y="519684"/>
                  </a:lnTo>
                </a:path>
                <a:path w="10049510" h="2078989">
                  <a:moveTo>
                    <a:pt x="2040636" y="519684"/>
                  </a:moveTo>
                  <a:lnTo>
                    <a:pt x="2167128" y="519684"/>
                  </a:lnTo>
                </a:path>
                <a:path w="10049510" h="2078989">
                  <a:moveTo>
                    <a:pt x="2273808" y="519684"/>
                  </a:moveTo>
                  <a:lnTo>
                    <a:pt x="2400299" y="519684"/>
                  </a:lnTo>
                </a:path>
                <a:path w="10049510" h="2078989">
                  <a:moveTo>
                    <a:pt x="2506980" y="519684"/>
                  </a:moveTo>
                  <a:lnTo>
                    <a:pt x="2633472" y="519684"/>
                  </a:lnTo>
                </a:path>
                <a:path w="10049510" h="2078989">
                  <a:moveTo>
                    <a:pt x="2741675" y="519684"/>
                  </a:moveTo>
                  <a:lnTo>
                    <a:pt x="2868168" y="519684"/>
                  </a:lnTo>
                </a:path>
                <a:path w="10049510" h="2078989">
                  <a:moveTo>
                    <a:pt x="2974847" y="519684"/>
                  </a:moveTo>
                  <a:lnTo>
                    <a:pt x="3101340" y="519684"/>
                  </a:lnTo>
                </a:path>
                <a:path w="10049510" h="2078989">
                  <a:moveTo>
                    <a:pt x="3675887" y="519684"/>
                  </a:moveTo>
                  <a:lnTo>
                    <a:pt x="3802379" y="519684"/>
                  </a:lnTo>
                </a:path>
                <a:path w="10049510" h="2078989">
                  <a:moveTo>
                    <a:pt x="3910583" y="519684"/>
                  </a:moveTo>
                  <a:lnTo>
                    <a:pt x="4037076" y="519684"/>
                  </a:lnTo>
                </a:path>
                <a:path w="10049510" h="2078989">
                  <a:moveTo>
                    <a:pt x="4143755" y="519684"/>
                  </a:moveTo>
                  <a:lnTo>
                    <a:pt x="4270248" y="519684"/>
                  </a:lnTo>
                </a:path>
                <a:path w="10049510" h="2078989">
                  <a:moveTo>
                    <a:pt x="4844796" y="519684"/>
                  </a:moveTo>
                  <a:lnTo>
                    <a:pt x="4971287" y="519684"/>
                  </a:lnTo>
                </a:path>
                <a:path w="10049510" h="2078989">
                  <a:moveTo>
                    <a:pt x="5077968" y="519684"/>
                  </a:moveTo>
                  <a:lnTo>
                    <a:pt x="5204459" y="519684"/>
                  </a:lnTo>
                </a:path>
                <a:path w="10049510" h="2078989">
                  <a:moveTo>
                    <a:pt x="5312664" y="519684"/>
                  </a:moveTo>
                  <a:lnTo>
                    <a:pt x="5439156" y="519684"/>
                  </a:lnTo>
                </a:path>
                <a:path w="10049510" h="2078989">
                  <a:moveTo>
                    <a:pt x="5545835" y="519684"/>
                  </a:moveTo>
                  <a:lnTo>
                    <a:pt x="5672328" y="519684"/>
                  </a:lnTo>
                </a:path>
                <a:path w="10049510" h="2078989">
                  <a:moveTo>
                    <a:pt x="5779008" y="519684"/>
                  </a:moveTo>
                  <a:lnTo>
                    <a:pt x="5905500" y="519684"/>
                  </a:lnTo>
                </a:path>
                <a:path w="10049510" h="2078989">
                  <a:moveTo>
                    <a:pt x="6013704" y="519684"/>
                  </a:moveTo>
                  <a:lnTo>
                    <a:pt x="6140196" y="519684"/>
                  </a:lnTo>
                </a:path>
                <a:path w="10049510" h="2078989">
                  <a:moveTo>
                    <a:pt x="6246876" y="519684"/>
                  </a:moveTo>
                  <a:lnTo>
                    <a:pt x="6373368" y="519684"/>
                  </a:lnTo>
                </a:path>
                <a:path w="10049510" h="2078989">
                  <a:moveTo>
                    <a:pt x="6480048" y="519684"/>
                  </a:moveTo>
                  <a:lnTo>
                    <a:pt x="10049256" y="519684"/>
                  </a:lnTo>
                </a:path>
                <a:path w="10049510" h="2078989">
                  <a:moveTo>
                    <a:pt x="871727" y="0"/>
                  </a:moveTo>
                  <a:lnTo>
                    <a:pt x="998219" y="0"/>
                  </a:lnTo>
                </a:path>
                <a:path w="10049510" h="2078989">
                  <a:moveTo>
                    <a:pt x="1104900" y="0"/>
                  </a:moveTo>
                  <a:lnTo>
                    <a:pt x="1231392" y="0"/>
                  </a:lnTo>
                </a:path>
                <a:path w="10049510" h="2078989">
                  <a:moveTo>
                    <a:pt x="1339595" y="0"/>
                  </a:moveTo>
                  <a:lnTo>
                    <a:pt x="1466088" y="0"/>
                  </a:lnTo>
                </a:path>
                <a:path w="10049510" h="2078989">
                  <a:moveTo>
                    <a:pt x="1572768" y="0"/>
                  </a:moveTo>
                  <a:lnTo>
                    <a:pt x="10049256" y="0"/>
                  </a:lnTo>
                </a:path>
                <a:path w="10049510" h="2078989">
                  <a:moveTo>
                    <a:pt x="0" y="0"/>
                  </a:moveTo>
                  <a:lnTo>
                    <a:pt x="64007" y="0"/>
                  </a:lnTo>
                </a:path>
                <a:path w="10049510" h="2078989">
                  <a:moveTo>
                    <a:pt x="170687" y="0"/>
                  </a:moveTo>
                  <a:lnTo>
                    <a:pt x="297179" y="0"/>
                  </a:lnTo>
                </a:path>
                <a:path w="10049510" h="2078989">
                  <a:moveTo>
                    <a:pt x="403859" y="0"/>
                  </a:moveTo>
                  <a:lnTo>
                    <a:pt x="530351" y="0"/>
                  </a:lnTo>
                </a:path>
                <a:path w="10049510" h="2078989">
                  <a:moveTo>
                    <a:pt x="638556" y="0"/>
                  </a:moveTo>
                  <a:lnTo>
                    <a:pt x="7650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06039" y="3217164"/>
              <a:ext cx="106680" cy="1013460"/>
            </a:xfrm>
            <a:custGeom>
              <a:avLst/>
              <a:gdLst/>
              <a:ahLst/>
              <a:cxnLst/>
              <a:rect l="l" t="t" r="r" b="b"/>
              <a:pathLst>
                <a:path w="106680" h="1013460">
                  <a:moveTo>
                    <a:pt x="106680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06680" y="101346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06039" y="3217164"/>
              <a:ext cx="106680" cy="1013460"/>
            </a:xfrm>
            <a:custGeom>
              <a:avLst/>
              <a:gdLst/>
              <a:ahLst/>
              <a:cxnLst/>
              <a:rect l="l" t="t" r="r" b="b"/>
              <a:pathLst>
                <a:path w="106680" h="1013460">
                  <a:moveTo>
                    <a:pt x="0" y="1013460"/>
                  </a:moveTo>
                  <a:lnTo>
                    <a:pt x="106680" y="1013460"/>
                  </a:lnTo>
                  <a:lnTo>
                    <a:pt x="106680" y="0"/>
                  </a:lnTo>
                  <a:lnTo>
                    <a:pt x="0" y="0"/>
                  </a:lnTo>
                  <a:lnTo>
                    <a:pt x="0" y="1013460"/>
                  </a:lnTo>
                  <a:close/>
                </a:path>
              </a:pathLst>
            </a:custGeom>
            <a:ln w="9525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42816" y="3337560"/>
              <a:ext cx="106680" cy="893444"/>
            </a:xfrm>
            <a:custGeom>
              <a:avLst/>
              <a:gdLst/>
              <a:ahLst/>
              <a:cxnLst/>
              <a:rect l="l" t="t" r="r" b="b"/>
              <a:pathLst>
                <a:path w="106679" h="893445">
                  <a:moveTo>
                    <a:pt x="106679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106679" y="893063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42816" y="3337560"/>
              <a:ext cx="106680" cy="893444"/>
            </a:xfrm>
            <a:custGeom>
              <a:avLst/>
              <a:gdLst/>
              <a:ahLst/>
              <a:cxnLst/>
              <a:rect l="l" t="t" r="r" b="b"/>
              <a:pathLst>
                <a:path w="106679" h="893445">
                  <a:moveTo>
                    <a:pt x="0" y="893063"/>
                  </a:moveTo>
                  <a:lnTo>
                    <a:pt x="106679" y="893063"/>
                  </a:lnTo>
                  <a:lnTo>
                    <a:pt x="106679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9525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10199" y="3515868"/>
              <a:ext cx="108585" cy="715010"/>
            </a:xfrm>
            <a:custGeom>
              <a:avLst/>
              <a:gdLst/>
              <a:ahLst/>
              <a:cxnLst/>
              <a:rect l="l" t="t" r="r" b="b"/>
              <a:pathLst>
                <a:path w="108585" h="715010">
                  <a:moveTo>
                    <a:pt x="108203" y="0"/>
                  </a:moveTo>
                  <a:lnTo>
                    <a:pt x="0" y="0"/>
                  </a:lnTo>
                  <a:lnTo>
                    <a:pt x="0" y="714755"/>
                  </a:lnTo>
                  <a:lnTo>
                    <a:pt x="108203" y="714755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10199" y="3515868"/>
              <a:ext cx="108585" cy="715010"/>
            </a:xfrm>
            <a:custGeom>
              <a:avLst/>
              <a:gdLst/>
              <a:ahLst/>
              <a:cxnLst/>
              <a:rect l="l" t="t" r="r" b="b"/>
              <a:pathLst>
                <a:path w="108585" h="715010">
                  <a:moveTo>
                    <a:pt x="0" y="714755"/>
                  </a:moveTo>
                  <a:lnTo>
                    <a:pt x="108203" y="714755"/>
                  </a:lnTo>
                  <a:lnTo>
                    <a:pt x="108203" y="0"/>
                  </a:lnTo>
                  <a:lnTo>
                    <a:pt x="0" y="0"/>
                  </a:lnTo>
                  <a:lnTo>
                    <a:pt x="0" y="714755"/>
                  </a:lnTo>
                  <a:close/>
                </a:path>
              </a:pathLst>
            </a:custGeom>
            <a:ln w="9525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70788" y="2761487"/>
              <a:ext cx="9923145" cy="2499360"/>
            </a:xfrm>
            <a:custGeom>
              <a:avLst/>
              <a:gdLst/>
              <a:ahLst/>
              <a:cxnLst/>
              <a:rect l="l" t="t" r="r" b="b"/>
              <a:pathLst>
                <a:path w="9923145" h="2499360">
                  <a:moveTo>
                    <a:pt x="106680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106680" y="1469136"/>
                  </a:lnTo>
                  <a:lnTo>
                    <a:pt x="106680" y="0"/>
                  </a:lnTo>
                  <a:close/>
                </a:path>
                <a:path w="9923145" h="2499360">
                  <a:moveTo>
                    <a:pt x="339852" y="252984"/>
                  </a:moveTo>
                  <a:lnTo>
                    <a:pt x="233172" y="252984"/>
                  </a:lnTo>
                  <a:lnTo>
                    <a:pt x="233172" y="1469136"/>
                  </a:lnTo>
                  <a:lnTo>
                    <a:pt x="339852" y="1469136"/>
                  </a:lnTo>
                  <a:lnTo>
                    <a:pt x="339852" y="252984"/>
                  </a:lnTo>
                  <a:close/>
                </a:path>
                <a:path w="9923145" h="2499360">
                  <a:moveTo>
                    <a:pt x="574548" y="265176"/>
                  </a:moveTo>
                  <a:lnTo>
                    <a:pt x="466344" y="265176"/>
                  </a:lnTo>
                  <a:lnTo>
                    <a:pt x="466344" y="1469136"/>
                  </a:lnTo>
                  <a:lnTo>
                    <a:pt x="574548" y="1469136"/>
                  </a:lnTo>
                  <a:lnTo>
                    <a:pt x="574548" y="265176"/>
                  </a:lnTo>
                  <a:close/>
                </a:path>
                <a:path w="9923145" h="2499360">
                  <a:moveTo>
                    <a:pt x="807720" y="324612"/>
                  </a:moveTo>
                  <a:lnTo>
                    <a:pt x="701040" y="324612"/>
                  </a:lnTo>
                  <a:lnTo>
                    <a:pt x="701040" y="1469136"/>
                  </a:lnTo>
                  <a:lnTo>
                    <a:pt x="807720" y="1469136"/>
                  </a:lnTo>
                  <a:lnTo>
                    <a:pt x="807720" y="324612"/>
                  </a:lnTo>
                  <a:close/>
                </a:path>
                <a:path w="9923145" h="2499360">
                  <a:moveTo>
                    <a:pt x="1040892" y="342900"/>
                  </a:moveTo>
                  <a:lnTo>
                    <a:pt x="934212" y="342900"/>
                  </a:lnTo>
                  <a:lnTo>
                    <a:pt x="934212" y="1469136"/>
                  </a:lnTo>
                  <a:lnTo>
                    <a:pt x="1040892" y="1469136"/>
                  </a:lnTo>
                  <a:lnTo>
                    <a:pt x="1040892" y="342900"/>
                  </a:lnTo>
                  <a:close/>
                </a:path>
                <a:path w="9923145" h="2499360">
                  <a:moveTo>
                    <a:pt x="1275588" y="374904"/>
                  </a:moveTo>
                  <a:lnTo>
                    <a:pt x="1167384" y="374904"/>
                  </a:lnTo>
                  <a:lnTo>
                    <a:pt x="1167384" y="1469136"/>
                  </a:lnTo>
                  <a:lnTo>
                    <a:pt x="1275588" y="1469136"/>
                  </a:lnTo>
                  <a:lnTo>
                    <a:pt x="1275588" y="374904"/>
                  </a:lnTo>
                  <a:close/>
                </a:path>
                <a:path w="9923145" h="2499360">
                  <a:moveTo>
                    <a:pt x="1508760" y="388620"/>
                  </a:moveTo>
                  <a:lnTo>
                    <a:pt x="1402080" y="388620"/>
                  </a:lnTo>
                  <a:lnTo>
                    <a:pt x="1402080" y="1469136"/>
                  </a:lnTo>
                  <a:lnTo>
                    <a:pt x="1508760" y="1469136"/>
                  </a:lnTo>
                  <a:lnTo>
                    <a:pt x="1508760" y="388620"/>
                  </a:lnTo>
                  <a:close/>
                </a:path>
                <a:path w="9923145" h="2499360">
                  <a:moveTo>
                    <a:pt x="1976628" y="478536"/>
                  </a:moveTo>
                  <a:lnTo>
                    <a:pt x="1868424" y="478536"/>
                  </a:lnTo>
                  <a:lnTo>
                    <a:pt x="1868424" y="1469136"/>
                  </a:lnTo>
                  <a:lnTo>
                    <a:pt x="1976628" y="1469136"/>
                  </a:lnTo>
                  <a:lnTo>
                    <a:pt x="1976628" y="478536"/>
                  </a:lnTo>
                  <a:close/>
                </a:path>
                <a:path w="9923145" h="2499360">
                  <a:moveTo>
                    <a:pt x="2209800" y="483108"/>
                  </a:moveTo>
                  <a:lnTo>
                    <a:pt x="2103120" y="483108"/>
                  </a:lnTo>
                  <a:lnTo>
                    <a:pt x="2103120" y="1469136"/>
                  </a:lnTo>
                  <a:lnTo>
                    <a:pt x="2209800" y="1469136"/>
                  </a:lnTo>
                  <a:lnTo>
                    <a:pt x="2209800" y="483108"/>
                  </a:lnTo>
                  <a:close/>
                </a:path>
                <a:path w="9923145" h="2499360">
                  <a:moveTo>
                    <a:pt x="2442972" y="496824"/>
                  </a:moveTo>
                  <a:lnTo>
                    <a:pt x="2336279" y="496824"/>
                  </a:lnTo>
                  <a:lnTo>
                    <a:pt x="2336279" y="1469136"/>
                  </a:lnTo>
                  <a:lnTo>
                    <a:pt x="2442972" y="1469136"/>
                  </a:lnTo>
                  <a:lnTo>
                    <a:pt x="2442972" y="496824"/>
                  </a:lnTo>
                  <a:close/>
                </a:path>
                <a:path w="9923145" h="2499360">
                  <a:moveTo>
                    <a:pt x="2677668" y="533400"/>
                  </a:moveTo>
                  <a:lnTo>
                    <a:pt x="2569464" y="533400"/>
                  </a:lnTo>
                  <a:lnTo>
                    <a:pt x="2569464" y="1469136"/>
                  </a:lnTo>
                  <a:lnTo>
                    <a:pt x="2677668" y="1469136"/>
                  </a:lnTo>
                  <a:lnTo>
                    <a:pt x="2677668" y="533400"/>
                  </a:lnTo>
                  <a:close/>
                </a:path>
                <a:path w="9923145" h="2499360">
                  <a:moveTo>
                    <a:pt x="2910840" y="547116"/>
                  </a:moveTo>
                  <a:lnTo>
                    <a:pt x="2804160" y="547116"/>
                  </a:lnTo>
                  <a:lnTo>
                    <a:pt x="2804160" y="1469136"/>
                  </a:lnTo>
                  <a:lnTo>
                    <a:pt x="2910840" y="1469136"/>
                  </a:lnTo>
                  <a:lnTo>
                    <a:pt x="2910840" y="547116"/>
                  </a:lnTo>
                  <a:close/>
                </a:path>
                <a:path w="9923145" h="2499360">
                  <a:moveTo>
                    <a:pt x="3145536" y="574548"/>
                  </a:moveTo>
                  <a:lnTo>
                    <a:pt x="3037332" y="574548"/>
                  </a:lnTo>
                  <a:lnTo>
                    <a:pt x="3037332" y="1469136"/>
                  </a:lnTo>
                  <a:lnTo>
                    <a:pt x="3145536" y="1469136"/>
                  </a:lnTo>
                  <a:lnTo>
                    <a:pt x="3145536" y="574548"/>
                  </a:lnTo>
                  <a:close/>
                </a:path>
                <a:path w="9923145" h="2499360">
                  <a:moveTo>
                    <a:pt x="3611880" y="586740"/>
                  </a:moveTo>
                  <a:lnTo>
                    <a:pt x="3505200" y="586740"/>
                  </a:lnTo>
                  <a:lnTo>
                    <a:pt x="3505200" y="1469136"/>
                  </a:lnTo>
                  <a:lnTo>
                    <a:pt x="3611880" y="1469136"/>
                  </a:lnTo>
                  <a:lnTo>
                    <a:pt x="3611880" y="586740"/>
                  </a:lnTo>
                  <a:close/>
                </a:path>
                <a:path w="9923145" h="2499360">
                  <a:moveTo>
                    <a:pt x="3846576" y="649224"/>
                  </a:moveTo>
                  <a:lnTo>
                    <a:pt x="3738372" y="649224"/>
                  </a:lnTo>
                  <a:lnTo>
                    <a:pt x="3738372" y="1469136"/>
                  </a:lnTo>
                  <a:lnTo>
                    <a:pt x="3846576" y="1469136"/>
                  </a:lnTo>
                  <a:lnTo>
                    <a:pt x="3846576" y="649224"/>
                  </a:lnTo>
                  <a:close/>
                </a:path>
                <a:path w="9923145" h="2499360">
                  <a:moveTo>
                    <a:pt x="4079748" y="664464"/>
                  </a:moveTo>
                  <a:lnTo>
                    <a:pt x="3973068" y="664464"/>
                  </a:lnTo>
                  <a:lnTo>
                    <a:pt x="3973068" y="1469136"/>
                  </a:lnTo>
                  <a:lnTo>
                    <a:pt x="4079748" y="1469136"/>
                  </a:lnTo>
                  <a:lnTo>
                    <a:pt x="4079748" y="664464"/>
                  </a:lnTo>
                  <a:close/>
                </a:path>
                <a:path w="9923145" h="2499360">
                  <a:moveTo>
                    <a:pt x="4312920" y="664464"/>
                  </a:moveTo>
                  <a:lnTo>
                    <a:pt x="4206240" y="664464"/>
                  </a:lnTo>
                  <a:lnTo>
                    <a:pt x="4206240" y="1469136"/>
                  </a:lnTo>
                  <a:lnTo>
                    <a:pt x="4312920" y="1469136"/>
                  </a:lnTo>
                  <a:lnTo>
                    <a:pt x="4312920" y="664464"/>
                  </a:lnTo>
                  <a:close/>
                </a:path>
                <a:path w="9923145" h="2499360">
                  <a:moveTo>
                    <a:pt x="4780788" y="754380"/>
                  </a:moveTo>
                  <a:lnTo>
                    <a:pt x="4674108" y="754380"/>
                  </a:lnTo>
                  <a:lnTo>
                    <a:pt x="4674108" y="1469136"/>
                  </a:lnTo>
                  <a:lnTo>
                    <a:pt x="4780788" y="1469136"/>
                  </a:lnTo>
                  <a:lnTo>
                    <a:pt x="4780788" y="754380"/>
                  </a:lnTo>
                  <a:close/>
                </a:path>
                <a:path w="9923145" h="2499360">
                  <a:moveTo>
                    <a:pt x="5013960" y="755904"/>
                  </a:moveTo>
                  <a:lnTo>
                    <a:pt x="4907280" y="755904"/>
                  </a:lnTo>
                  <a:lnTo>
                    <a:pt x="4907280" y="1469136"/>
                  </a:lnTo>
                  <a:lnTo>
                    <a:pt x="5013960" y="1469136"/>
                  </a:lnTo>
                  <a:lnTo>
                    <a:pt x="5013960" y="755904"/>
                  </a:lnTo>
                  <a:close/>
                </a:path>
                <a:path w="9923145" h="2499360">
                  <a:moveTo>
                    <a:pt x="5248656" y="772668"/>
                  </a:moveTo>
                  <a:lnTo>
                    <a:pt x="5140452" y="772668"/>
                  </a:lnTo>
                  <a:lnTo>
                    <a:pt x="5140452" y="1469136"/>
                  </a:lnTo>
                  <a:lnTo>
                    <a:pt x="5248656" y="1469136"/>
                  </a:lnTo>
                  <a:lnTo>
                    <a:pt x="5248656" y="772668"/>
                  </a:lnTo>
                  <a:close/>
                </a:path>
                <a:path w="9923145" h="2499360">
                  <a:moveTo>
                    <a:pt x="5481828" y="780288"/>
                  </a:moveTo>
                  <a:lnTo>
                    <a:pt x="5375148" y="780288"/>
                  </a:lnTo>
                  <a:lnTo>
                    <a:pt x="5375148" y="1469136"/>
                  </a:lnTo>
                  <a:lnTo>
                    <a:pt x="5481828" y="1469136"/>
                  </a:lnTo>
                  <a:lnTo>
                    <a:pt x="5481828" y="780288"/>
                  </a:lnTo>
                  <a:close/>
                </a:path>
                <a:path w="9923145" h="2499360">
                  <a:moveTo>
                    <a:pt x="5715000" y="780288"/>
                  </a:moveTo>
                  <a:lnTo>
                    <a:pt x="5608307" y="780288"/>
                  </a:lnTo>
                  <a:lnTo>
                    <a:pt x="5608307" y="1469136"/>
                  </a:lnTo>
                  <a:lnTo>
                    <a:pt x="5715000" y="1469136"/>
                  </a:lnTo>
                  <a:lnTo>
                    <a:pt x="5715000" y="780288"/>
                  </a:lnTo>
                  <a:close/>
                </a:path>
                <a:path w="9923145" h="2499360">
                  <a:moveTo>
                    <a:pt x="5949696" y="783336"/>
                  </a:moveTo>
                  <a:lnTo>
                    <a:pt x="5841492" y="783336"/>
                  </a:lnTo>
                  <a:lnTo>
                    <a:pt x="5841492" y="1469136"/>
                  </a:lnTo>
                  <a:lnTo>
                    <a:pt x="5949696" y="1469136"/>
                  </a:lnTo>
                  <a:lnTo>
                    <a:pt x="5949696" y="783336"/>
                  </a:lnTo>
                  <a:close/>
                </a:path>
                <a:path w="9923145" h="2499360">
                  <a:moveTo>
                    <a:pt x="6182868" y="795528"/>
                  </a:moveTo>
                  <a:lnTo>
                    <a:pt x="6076188" y="795528"/>
                  </a:lnTo>
                  <a:lnTo>
                    <a:pt x="6076188" y="1469136"/>
                  </a:lnTo>
                  <a:lnTo>
                    <a:pt x="6182868" y="1469136"/>
                  </a:lnTo>
                  <a:lnTo>
                    <a:pt x="6182868" y="795528"/>
                  </a:lnTo>
                  <a:close/>
                </a:path>
                <a:path w="9923145" h="2499360">
                  <a:moveTo>
                    <a:pt x="6416040" y="812292"/>
                  </a:moveTo>
                  <a:lnTo>
                    <a:pt x="6309360" y="812292"/>
                  </a:lnTo>
                  <a:lnTo>
                    <a:pt x="6309360" y="1469136"/>
                  </a:lnTo>
                  <a:lnTo>
                    <a:pt x="6416040" y="1469136"/>
                  </a:lnTo>
                  <a:lnTo>
                    <a:pt x="6416040" y="812292"/>
                  </a:lnTo>
                  <a:close/>
                </a:path>
                <a:path w="9923145" h="2499360">
                  <a:moveTo>
                    <a:pt x="6650736" y="950976"/>
                  </a:moveTo>
                  <a:lnTo>
                    <a:pt x="6542532" y="950976"/>
                  </a:lnTo>
                  <a:lnTo>
                    <a:pt x="6542532" y="1469136"/>
                  </a:lnTo>
                  <a:lnTo>
                    <a:pt x="6650736" y="1469136"/>
                  </a:lnTo>
                  <a:lnTo>
                    <a:pt x="6650736" y="950976"/>
                  </a:lnTo>
                  <a:close/>
                </a:path>
                <a:path w="9923145" h="2499360">
                  <a:moveTo>
                    <a:pt x="6883908" y="964692"/>
                  </a:moveTo>
                  <a:lnTo>
                    <a:pt x="6777228" y="964692"/>
                  </a:lnTo>
                  <a:lnTo>
                    <a:pt x="6777228" y="1469136"/>
                  </a:lnTo>
                  <a:lnTo>
                    <a:pt x="6883908" y="1469136"/>
                  </a:lnTo>
                  <a:lnTo>
                    <a:pt x="6883908" y="964692"/>
                  </a:lnTo>
                  <a:close/>
                </a:path>
                <a:path w="9923145" h="2499360">
                  <a:moveTo>
                    <a:pt x="7118604" y="969264"/>
                  </a:moveTo>
                  <a:lnTo>
                    <a:pt x="7010400" y="969264"/>
                  </a:lnTo>
                  <a:lnTo>
                    <a:pt x="7010400" y="1469136"/>
                  </a:lnTo>
                  <a:lnTo>
                    <a:pt x="7118604" y="1469136"/>
                  </a:lnTo>
                  <a:lnTo>
                    <a:pt x="7118604" y="969264"/>
                  </a:lnTo>
                  <a:close/>
                </a:path>
                <a:path w="9923145" h="2499360">
                  <a:moveTo>
                    <a:pt x="7351776" y="976884"/>
                  </a:moveTo>
                  <a:lnTo>
                    <a:pt x="7245096" y="976884"/>
                  </a:lnTo>
                  <a:lnTo>
                    <a:pt x="7245096" y="1469136"/>
                  </a:lnTo>
                  <a:lnTo>
                    <a:pt x="7351776" y="1469136"/>
                  </a:lnTo>
                  <a:lnTo>
                    <a:pt x="7351776" y="976884"/>
                  </a:lnTo>
                  <a:close/>
                </a:path>
                <a:path w="9923145" h="2499360">
                  <a:moveTo>
                    <a:pt x="7584948" y="979932"/>
                  </a:moveTo>
                  <a:lnTo>
                    <a:pt x="7478268" y="979932"/>
                  </a:lnTo>
                  <a:lnTo>
                    <a:pt x="7478268" y="1469136"/>
                  </a:lnTo>
                  <a:lnTo>
                    <a:pt x="7584948" y="1469136"/>
                  </a:lnTo>
                  <a:lnTo>
                    <a:pt x="7584948" y="979932"/>
                  </a:lnTo>
                  <a:close/>
                </a:path>
                <a:path w="9923145" h="2499360">
                  <a:moveTo>
                    <a:pt x="7819644" y="984504"/>
                  </a:moveTo>
                  <a:lnTo>
                    <a:pt x="7711440" y="984504"/>
                  </a:lnTo>
                  <a:lnTo>
                    <a:pt x="7711440" y="1469136"/>
                  </a:lnTo>
                  <a:lnTo>
                    <a:pt x="7819644" y="1469136"/>
                  </a:lnTo>
                  <a:lnTo>
                    <a:pt x="7819644" y="984504"/>
                  </a:lnTo>
                  <a:close/>
                </a:path>
                <a:path w="9923145" h="2499360">
                  <a:moveTo>
                    <a:pt x="8052816" y="986028"/>
                  </a:moveTo>
                  <a:lnTo>
                    <a:pt x="7946136" y="986028"/>
                  </a:lnTo>
                  <a:lnTo>
                    <a:pt x="7946136" y="1469136"/>
                  </a:lnTo>
                  <a:lnTo>
                    <a:pt x="8052816" y="1469136"/>
                  </a:lnTo>
                  <a:lnTo>
                    <a:pt x="8052816" y="986028"/>
                  </a:lnTo>
                  <a:close/>
                </a:path>
                <a:path w="9923145" h="2499360">
                  <a:moveTo>
                    <a:pt x="8285988" y="1042416"/>
                  </a:moveTo>
                  <a:lnTo>
                    <a:pt x="8179308" y="1042416"/>
                  </a:lnTo>
                  <a:lnTo>
                    <a:pt x="8179308" y="1469136"/>
                  </a:lnTo>
                  <a:lnTo>
                    <a:pt x="8285988" y="1469136"/>
                  </a:lnTo>
                  <a:lnTo>
                    <a:pt x="8285988" y="1042416"/>
                  </a:lnTo>
                  <a:close/>
                </a:path>
                <a:path w="9923145" h="2499360">
                  <a:moveTo>
                    <a:pt x="8520684" y="1068324"/>
                  </a:moveTo>
                  <a:lnTo>
                    <a:pt x="8412480" y="1068324"/>
                  </a:lnTo>
                  <a:lnTo>
                    <a:pt x="8412480" y="1469136"/>
                  </a:lnTo>
                  <a:lnTo>
                    <a:pt x="8520684" y="1469136"/>
                  </a:lnTo>
                  <a:lnTo>
                    <a:pt x="8520684" y="1068324"/>
                  </a:lnTo>
                  <a:close/>
                </a:path>
                <a:path w="9923145" h="2499360">
                  <a:moveTo>
                    <a:pt x="8753856" y="1097280"/>
                  </a:moveTo>
                  <a:lnTo>
                    <a:pt x="8647176" y="1097280"/>
                  </a:lnTo>
                  <a:lnTo>
                    <a:pt x="8647176" y="1469136"/>
                  </a:lnTo>
                  <a:lnTo>
                    <a:pt x="8753856" y="1469136"/>
                  </a:lnTo>
                  <a:lnTo>
                    <a:pt x="8753856" y="1097280"/>
                  </a:lnTo>
                  <a:close/>
                </a:path>
                <a:path w="9923145" h="2499360">
                  <a:moveTo>
                    <a:pt x="8987028" y="1104900"/>
                  </a:moveTo>
                  <a:lnTo>
                    <a:pt x="8880348" y="1104900"/>
                  </a:lnTo>
                  <a:lnTo>
                    <a:pt x="8880348" y="1469136"/>
                  </a:lnTo>
                  <a:lnTo>
                    <a:pt x="8987028" y="1469136"/>
                  </a:lnTo>
                  <a:lnTo>
                    <a:pt x="8987028" y="1104900"/>
                  </a:lnTo>
                  <a:close/>
                </a:path>
                <a:path w="9923145" h="2499360">
                  <a:moveTo>
                    <a:pt x="9221724" y="1118616"/>
                  </a:moveTo>
                  <a:lnTo>
                    <a:pt x="9113520" y="1118616"/>
                  </a:lnTo>
                  <a:lnTo>
                    <a:pt x="9113520" y="1469136"/>
                  </a:lnTo>
                  <a:lnTo>
                    <a:pt x="9221724" y="1469136"/>
                  </a:lnTo>
                  <a:lnTo>
                    <a:pt x="9221724" y="1118616"/>
                  </a:lnTo>
                  <a:close/>
                </a:path>
                <a:path w="9923145" h="2499360">
                  <a:moveTo>
                    <a:pt x="9454896" y="1237488"/>
                  </a:moveTo>
                  <a:lnTo>
                    <a:pt x="9348216" y="1237488"/>
                  </a:lnTo>
                  <a:lnTo>
                    <a:pt x="9348216" y="1469136"/>
                  </a:lnTo>
                  <a:lnTo>
                    <a:pt x="9454896" y="1469136"/>
                  </a:lnTo>
                  <a:lnTo>
                    <a:pt x="9454896" y="1237488"/>
                  </a:lnTo>
                  <a:close/>
                </a:path>
                <a:path w="9923145" h="2499360">
                  <a:moveTo>
                    <a:pt x="9688068" y="1374648"/>
                  </a:moveTo>
                  <a:lnTo>
                    <a:pt x="9581388" y="1374648"/>
                  </a:lnTo>
                  <a:lnTo>
                    <a:pt x="9581388" y="1469136"/>
                  </a:lnTo>
                  <a:lnTo>
                    <a:pt x="9688068" y="1469136"/>
                  </a:lnTo>
                  <a:lnTo>
                    <a:pt x="9688068" y="1374648"/>
                  </a:lnTo>
                  <a:close/>
                </a:path>
                <a:path w="9923145" h="2499360">
                  <a:moveTo>
                    <a:pt x="9922764" y="1469136"/>
                  </a:moveTo>
                  <a:lnTo>
                    <a:pt x="9814560" y="1469136"/>
                  </a:lnTo>
                  <a:lnTo>
                    <a:pt x="9814560" y="2499360"/>
                  </a:lnTo>
                  <a:lnTo>
                    <a:pt x="9922764" y="2499360"/>
                  </a:lnTo>
                  <a:lnTo>
                    <a:pt x="9922764" y="1469136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06779" y="4230624"/>
              <a:ext cx="10049510" cy="0"/>
            </a:xfrm>
            <a:custGeom>
              <a:avLst/>
              <a:gdLst/>
              <a:ahLst/>
              <a:cxnLst/>
              <a:rect l="l" t="t" r="r" b="b"/>
              <a:pathLst>
                <a:path w="10049510" h="0">
                  <a:moveTo>
                    <a:pt x="0" y="0"/>
                  </a:moveTo>
                  <a:lnTo>
                    <a:pt x="1004925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694" y="4321175"/>
              <a:ext cx="8964612" cy="51130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0203" y="4322063"/>
              <a:ext cx="869569" cy="294386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906780" y="2671572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 h="0">
                <a:moveTo>
                  <a:pt x="0" y="0"/>
                </a:moveTo>
                <a:lnTo>
                  <a:pt x="42214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970020" y="2671572"/>
            <a:ext cx="6986270" cy="0"/>
          </a:xfrm>
          <a:custGeom>
            <a:avLst/>
            <a:gdLst/>
            <a:ahLst/>
            <a:cxnLst/>
            <a:rect l="l" t="t" r="r" b="b"/>
            <a:pathLst>
              <a:path w="6986270" h="0">
                <a:moveTo>
                  <a:pt x="0" y="0"/>
                </a:moveTo>
                <a:lnTo>
                  <a:pt x="698601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06780" y="2151888"/>
            <a:ext cx="10049510" cy="0"/>
          </a:xfrm>
          <a:custGeom>
            <a:avLst/>
            <a:gdLst/>
            <a:ahLst/>
            <a:cxnLst/>
            <a:rect l="l" t="t" r="r" b="b"/>
            <a:pathLst>
              <a:path w="10049510" h="0">
                <a:moveTo>
                  <a:pt x="0" y="0"/>
                </a:moveTo>
                <a:lnTo>
                  <a:pt x="100492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74954" y="2573781"/>
            <a:ext cx="2336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15%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4954" y="2053843"/>
            <a:ext cx="2336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20%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750412" y="3797309"/>
            <a:ext cx="149860" cy="314325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 spc="-10">
                <a:latin typeface="Arial Narrow"/>
                <a:cs typeface="Arial Narrow"/>
              </a:rPr>
              <a:t>Greece</a:t>
            </a:r>
            <a:endParaRPr sz="85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28927" y="2400300"/>
            <a:ext cx="2641600" cy="565785"/>
          </a:xfrm>
          <a:prstGeom prst="rect">
            <a:avLst/>
          </a:prstGeom>
          <a:solidFill>
            <a:srgbClr val="00BEB3"/>
          </a:solidFill>
        </p:spPr>
        <p:txBody>
          <a:bodyPr wrap="square" lIns="0" tIns="31750" rIns="0" bIns="0" rtlCol="0" vert="horz">
            <a:spAutoFit/>
          </a:bodyPr>
          <a:lstStyle/>
          <a:p>
            <a:pPr marL="704850" marR="522605" indent="-175260">
              <a:lnSpc>
                <a:spcPct val="100000"/>
              </a:lnSpc>
              <a:spcBef>
                <a:spcPts val="25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ranked 8</a:t>
            </a:r>
            <a:r>
              <a:rPr dirty="0" baseline="26455" sz="1575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baseline="26455" sz="1575" spc="18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43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markets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493264" y="2962655"/>
            <a:ext cx="312420" cy="196850"/>
          </a:xfrm>
          <a:custGeom>
            <a:avLst/>
            <a:gdLst/>
            <a:ahLst/>
            <a:cxnLst/>
            <a:rect l="l" t="t" r="r" b="b"/>
            <a:pathLst>
              <a:path w="312419" h="196850">
                <a:moveTo>
                  <a:pt x="312419" y="0"/>
                </a:moveTo>
                <a:lnTo>
                  <a:pt x="0" y="0"/>
                </a:lnTo>
                <a:lnTo>
                  <a:pt x="156210" y="196596"/>
                </a:lnTo>
                <a:lnTo>
                  <a:pt x="312419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444500" y="3093466"/>
            <a:ext cx="11159490" cy="34277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10%</a:t>
            </a: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Arial Narrow"/>
              <a:cs typeface="Arial Narrow"/>
            </a:endParaRPr>
          </a:p>
          <a:p>
            <a:pPr marL="200660">
              <a:lnSpc>
                <a:spcPct val="100000"/>
              </a:lnSpc>
            </a:pP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5%</a:t>
            </a: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000">
              <a:latin typeface="Arial Narrow"/>
              <a:cs typeface="Arial Narrow"/>
            </a:endParaRPr>
          </a:p>
          <a:p>
            <a:pPr marL="200660">
              <a:lnSpc>
                <a:spcPct val="100000"/>
              </a:lnSpc>
            </a:pP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0%</a:t>
            </a: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000">
              <a:latin typeface="Arial Narrow"/>
              <a:cs typeface="Arial Narrow"/>
            </a:endParaRPr>
          </a:p>
          <a:p>
            <a:pPr marL="165735">
              <a:lnSpc>
                <a:spcPct val="100000"/>
              </a:lnSpc>
            </a:pPr>
            <a:r>
              <a:rPr dirty="0" sz="1000" spc="-10">
                <a:solidFill>
                  <a:srgbClr val="585858"/>
                </a:solidFill>
                <a:latin typeface="Arial Narrow"/>
                <a:cs typeface="Arial Narrow"/>
              </a:rPr>
              <a:t>-</a:t>
            </a: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5%</a:t>
            </a: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Arial Narrow"/>
              <a:cs typeface="Arial Narrow"/>
            </a:endParaRPr>
          </a:p>
          <a:p>
            <a:pPr marL="107950">
              <a:lnSpc>
                <a:spcPct val="100000"/>
              </a:lnSpc>
            </a:pPr>
            <a:r>
              <a:rPr dirty="0" sz="1000" spc="-10">
                <a:solidFill>
                  <a:srgbClr val="585858"/>
                </a:solidFill>
                <a:latin typeface="Arial Narrow"/>
                <a:cs typeface="Arial Narrow"/>
              </a:rPr>
              <a:t>-</a:t>
            </a: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10%</a:t>
            </a: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Arial Narrow"/>
              <a:cs typeface="Arial Narrow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solidFill>
                  <a:srgbClr val="585858"/>
                </a:solidFill>
                <a:latin typeface="Arial Narrow"/>
                <a:cs typeface="Arial Narrow"/>
              </a:rPr>
              <a:t>-</a:t>
            </a:r>
            <a:r>
              <a:rPr dirty="0" sz="1000" spc="-25">
                <a:solidFill>
                  <a:srgbClr val="585858"/>
                </a:solidFill>
                <a:latin typeface="Arial Narrow"/>
                <a:cs typeface="Arial Narrow"/>
              </a:rPr>
              <a:t>15%</a:t>
            </a:r>
            <a:endParaRPr sz="1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Morningstar,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MSCI.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Based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MSCI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Country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World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countries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correspond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0">
                <a:latin typeface="Arial Narrow"/>
                <a:cs typeface="Arial Narrow"/>
              </a:rPr>
              <a:t> performance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mutual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fund,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which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actively managed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incur expenses.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Country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MSCI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World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free</a:t>
            </a:r>
            <a:r>
              <a:rPr dirty="0" sz="1000" spc="-10">
                <a:latin typeface="Arial Narrow"/>
                <a:cs typeface="Arial Narrow"/>
              </a:rPr>
              <a:t> float-adjusted,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capitalization-</a:t>
            </a:r>
            <a:r>
              <a:rPr dirty="0" sz="1000">
                <a:latin typeface="Arial Narrow"/>
                <a:cs typeface="Arial Narrow"/>
              </a:rPr>
              <a:t>weighted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designed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measure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equity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global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developed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emerging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markets.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MSCI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makes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warranties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shall have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liability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with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respect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MSCI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reproduced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herein.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10">
                <a:latin typeface="Arial Narrow"/>
                <a:cs typeface="Arial Narrow"/>
              </a:rPr>
              <a:t> index.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</a:t>
            </a:r>
            <a:r>
              <a:rPr dirty="0" spc="-35"/>
              <a:t> </a:t>
            </a:r>
            <a:r>
              <a:rPr dirty="0" spc="-10"/>
              <a:t>summary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08140"/>
            <a:ext cx="2896235" cy="3074035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10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Availability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 spc="-10">
                <a:latin typeface="Arial"/>
                <a:cs typeface="Arial"/>
              </a:rPr>
              <a:t>Herding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 spc="-10">
                <a:latin typeface="Arial"/>
                <a:cs typeface="Arial"/>
              </a:rPr>
              <a:t>Loss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Aversion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Present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 spc="-10">
                <a:latin typeface="Arial"/>
                <a:cs typeface="Arial"/>
              </a:rPr>
              <a:t>Anchoring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Home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Country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501" y="707516"/>
            <a:ext cx="69513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Expert</a:t>
            </a:r>
            <a:r>
              <a:rPr dirty="0" sz="3200" spc="-45"/>
              <a:t> </a:t>
            </a:r>
            <a:r>
              <a:rPr dirty="0" sz="3200"/>
              <a:t>coaching</a:t>
            </a:r>
            <a:r>
              <a:rPr dirty="0" sz="3200" spc="-55"/>
              <a:t> </a:t>
            </a:r>
            <a:r>
              <a:rPr dirty="0" sz="3200"/>
              <a:t>makes</a:t>
            </a:r>
            <a:r>
              <a:rPr dirty="0" sz="3200" spc="-25"/>
              <a:t> </a:t>
            </a:r>
            <a:r>
              <a:rPr dirty="0" sz="3200"/>
              <a:t>a</a:t>
            </a:r>
            <a:r>
              <a:rPr dirty="0" sz="3200" spc="-40"/>
              <a:t> </a:t>
            </a:r>
            <a:r>
              <a:rPr dirty="0" sz="3200" spc="-10"/>
              <a:t>difference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363590" y="1858561"/>
            <a:ext cx="3061335" cy="74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55"/>
              </a:lnSpc>
            </a:pP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Your</a:t>
            </a:r>
            <a:r>
              <a:rPr dirty="0" sz="2400" spc="-12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personal</a:t>
            </a:r>
            <a:r>
              <a:rPr dirty="0" sz="2400" spc="-1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trainer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will</a:t>
            </a:r>
            <a:r>
              <a:rPr dirty="0" sz="24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help</a:t>
            </a:r>
            <a:r>
              <a:rPr dirty="0" sz="2400" spc="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769FF"/>
                </a:solidFill>
                <a:latin typeface="Arial"/>
                <a:cs typeface="Arial"/>
              </a:rPr>
              <a:t>you: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362955" y="1828800"/>
            <a:ext cx="4589145" cy="788035"/>
          </a:xfrm>
          <a:custGeom>
            <a:avLst/>
            <a:gdLst/>
            <a:ahLst/>
            <a:cxnLst/>
            <a:rect l="l" t="t" r="r" b="b"/>
            <a:pathLst>
              <a:path w="4589145" h="788035">
                <a:moveTo>
                  <a:pt x="4588763" y="0"/>
                </a:moveTo>
                <a:lnTo>
                  <a:pt x="0" y="0"/>
                </a:lnTo>
                <a:lnTo>
                  <a:pt x="0" y="787908"/>
                </a:lnTo>
                <a:lnTo>
                  <a:pt x="4588763" y="787908"/>
                </a:lnTo>
                <a:lnTo>
                  <a:pt x="4588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50890" y="1775841"/>
            <a:ext cx="3915410" cy="2522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Your</a:t>
            </a:r>
            <a:r>
              <a:rPr dirty="0" sz="2400" spc="-8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financial</a:t>
            </a:r>
            <a:r>
              <a:rPr dirty="0" sz="2400" spc="-10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professional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will</a:t>
            </a:r>
            <a:r>
              <a:rPr dirty="0" sz="24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69FF"/>
                </a:solidFill>
                <a:latin typeface="Arial"/>
                <a:cs typeface="Arial"/>
              </a:rPr>
              <a:t>help</a:t>
            </a:r>
            <a:r>
              <a:rPr dirty="0" sz="2400" spc="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769FF"/>
                </a:solidFill>
                <a:latin typeface="Arial"/>
                <a:cs typeface="Arial"/>
              </a:rPr>
              <a:t>you: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10"/>
              </a:spcBef>
              <a:buClr>
                <a:srgbClr val="3769FF"/>
              </a:buClr>
              <a:buSzPct val="110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Build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long-</a:t>
            </a:r>
            <a:r>
              <a:rPr dirty="0" sz="2400">
                <a:latin typeface="Arial"/>
                <a:cs typeface="Arial"/>
              </a:rPr>
              <a:t>term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30"/>
              </a:spcBef>
              <a:buClr>
                <a:srgbClr val="3769FF"/>
              </a:buClr>
              <a:buSzPct val="110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Keep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emotions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check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25"/>
              </a:spcBef>
              <a:buClr>
                <a:srgbClr val="3769FF"/>
              </a:buClr>
              <a:buSzPct val="110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Stay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track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819400" y="1277111"/>
            <a:ext cx="2251075" cy="5393690"/>
            <a:chOff x="2819400" y="1277111"/>
            <a:chExt cx="2251075" cy="539369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7413" y="1318303"/>
              <a:ext cx="1873228" cy="514942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906268" y="1280159"/>
              <a:ext cx="2164080" cy="5302250"/>
            </a:xfrm>
            <a:custGeom>
              <a:avLst/>
              <a:gdLst/>
              <a:ahLst/>
              <a:cxnLst/>
              <a:rect l="l" t="t" r="r" b="b"/>
              <a:pathLst>
                <a:path w="2164079" h="5302250">
                  <a:moveTo>
                    <a:pt x="2164080" y="0"/>
                  </a:moveTo>
                  <a:lnTo>
                    <a:pt x="0" y="0"/>
                  </a:lnTo>
                  <a:lnTo>
                    <a:pt x="0" y="5301996"/>
                  </a:lnTo>
                  <a:lnTo>
                    <a:pt x="2164080" y="5301996"/>
                  </a:lnTo>
                  <a:lnTo>
                    <a:pt x="2164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0" y="1277111"/>
              <a:ext cx="2049779" cy="539343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30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501" y="707516"/>
            <a:ext cx="69488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Learn</a:t>
            </a:r>
            <a:r>
              <a:rPr dirty="0" sz="3200" spc="-55"/>
              <a:t> </a:t>
            </a:r>
            <a:r>
              <a:rPr dirty="0" sz="3200"/>
              <a:t>more</a:t>
            </a:r>
            <a:r>
              <a:rPr dirty="0" sz="3200" spc="-35"/>
              <a:t> </a:t>
            </a:r>
            <a:r>
              <a:rPr dirty="0" sz="3200"/>
              <a:t>about</a:t>
            </a:r>
            <a:r>
              <a:rPr dirty="0" sz="3200" spc="-55"/>
              <a:t> </a:t>
            </a:r>
            <a:r>
              <a:rPr dirty="0" sz="3200"/>
              <a:t>investor</a:t>
            </a:r>
            <a:r>
              <a:rPr dirty="0" sz="3200" spc="-50"/>
              <a:t> </a:t>
            </a:r>
            <a:r>
              <a:rPr dirty="0" sz="3200" spc="-10"/>
              <a:t>behavior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4192" y="1356360"/>
            <a:ext cx="5554959" cy="47701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92853" y="6102197"/>
            <a:ext cx="360172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300" spc="-10" b="1">
                <a:solidFill>
                  <a:srgbClr val="3769FF"/>
                </a:solidFill>
                <a:uFill>
                  <a:solidFill>
                    <a:srgbClr val="3769FF"/>
                  </a:solidFill>
                </a:uFill>
                <a:latin typeface="Arial"/>
                <a:cs typeface="Arial"/>
                <a:hlinkClick r:id="rId3"/>
              </a:rPr>
              <a:t>www.franklintempleton.com/investorbehavior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8728" y="1607819"/>
            <a:ext cx="5035296" cy="273862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151235">
              <a:lnSpc>
                <a:spcPct val="100000"/>
              </a:lnSpc>
            </a:pPr>
            <a:fld id="{81D60167-4931-47E6-BA6A-407CBD079E47}" type="slidenum">
              <a:rPr dirty="0" spc="-25"/>
              <a:t>30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29005" y="5382005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 h="0">
                <a:moveTo>
                  <a:pt x="0" y="0"/>
                </a:moveTo>
                <a:lnTo>
                  <a:pt x="1124712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806" y="5692662"/>
            <a:ext cx="1661094" cy="3290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2917" y="6386271"/>
            <a:ext cx="34620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© 2024</a:t>
            </a:r>
            <a:r>
              <a:rPr dirty="0" sz="800" spc="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Franklin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Distributors,</a:t>
            </a:r>
            <a:r>
              <a:rPr dirty="0" sz="800" spc="-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LLC.</a:t>
            </a:r>
            <a:r>
              <a:rPr dirty="0" sz="800" spc="1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Member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FINRA/SIPC.</a:t>
            </a:r>
            <a:r>
              <a:rPr dirty="0" sz="800" spc="-3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All rights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538983" y="5679947"/>
            <a:ext cx="0" cy="363220"/>
          </a:xfrm>
          <a:custGeom>
            <a:avLst/>
            <a:gdLst/>
            <a:ahLst/>
            <a:cxnLst/>
            <a:rect l="l" t="t" r="r" b="b"/>
            <a:pathLst>
              <a:path w="0" h="363220">
                <a:moveTo>
                  <a:pt x="0" y="362877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35051" y="3834765"/>
            <a:ext cx="11257280" cy="2232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96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investments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involve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risks, including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loss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principal.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Stock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prices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fluctuate,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sometimes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rapidly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dramatically,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affecting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individual </a:t>
            </a:r>
            <a:r>
              <a:rPr dirty="0" sz="1200">
                <a:latin typeface="Arial"/>
                <a:cs typeface="Arial"/>
              </a:rPr>
              <a:t>companies,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particular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industries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sectors,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general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market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conditions.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Special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risks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associated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foreign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investing,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including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currency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fluctuations,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economic </a:t>
            </a:r>
            <a:r>
              <a:rPr dirty="0" sz="1200">
                <a:latin typeface="Arial"/>
                <a:cs typeface="Arial"/>
              </a:rPr>
              <a:t>instability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political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developments.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200" i="1">
                <a:latin typeface="Arial"/>
                <a:cs typeface="Arial"/>
              </a:rPr>
              <a:t>Investors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should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carefully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consider</a:t>
            </a:r>
            <a:r>
              <a:rPr dirty="0" sz="1200" spc="-5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fund’s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investment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goals,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risks,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charges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expenses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before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investing.</a:t>
            </a:r>
            <a:r>
              <a:rPr dirty="0" sz="1200" spc="-55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To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obtain</a:t>
            </a:r>
            <a:r>
              <a:rPr dirty="0" sz="1200" spc="-5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summary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prospectus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and/or</a:t>
            </a:r>
            <a:r>
              <a:rPr dirty="0" sz="1200" spc="-6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prospectus,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which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contains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other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information,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talk to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your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financial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professional,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call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us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at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(800)</a:t>
            </a:r>
            <a:r>
              <a:rPr dirty="0" sz="1200" spc="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342-</a:t>
            </a:r>
            <a:r>
              <a:rPr dirty="0" sz="1200" i="1">
                <a:latin typeface="Arial"/>
                <a:cs typeface="Arial"/>
              </a:rPr>
              <a:t>5236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or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visit </a:t>
            </a:r>
            <a:r>
              <a:rPr dirty="0" sz="1200" spc="-10" i="1">
                <a:latin typeface="Arial"/>
                <a:cs typeface="Arial"/>
              </a:rPr>
              <a:t>franklintempleton.com.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Please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carefully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read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10" i="1">
                <a:latin typeface="Arial"/>
                <a:cs typeface="Arial"/>
              </a:rPr>
              <a:t> prospectus</a:t>
            </a:r>
            <a:r>
              <a:rPr dirty="0" sz="1200" spc="500" i="1">
                <a:latin typeface="Arial"/>
                <a:cs typeface="Arial"/>
              </a:rPr>
              <a:t>  </a:t>
            </a:r>
            <a:r>
              <a:rPr dirty="0" sz="1200" i="1">
                <a:latin typeface="Arial"/>
                <a:cs typeface="Arial"/>
              </a:rPr>
              <a:t>before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you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invest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or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send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money.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>
                <a:latin typeface="Arial"/>
                <a:cs typeface="Arial"/>
              </a:rPr>
              <a:t>Important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notices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terms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3"/>
              </a:rPr>
              <a:t>www.franklintempletondatasources.com.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000">
              <a:latin typeface="Arial"/>
              <a:cs typeface="Arial"/>
            </a:endParaRPr>
          </a:p>
          <a:p>
            <a:pPr marL="254444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(800)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342-</a:t>
            </a:r>
            <a:r>
              <a:rPr dirty="0" sz="1400" spc="-20">
                <a:latin typeface="Arial"/>
                <a:cs typeface="Arial"/>
              </a:rPr>
              <a:t>5236</a:t>
            </a:r>
            <a:endParaRPr sz="1400">
              <a:latin typeface="Arial"/>
              <a:cs typeface="Arial"/>
            </a:endParaRPr>
          </a:p>
          <a:p>
            <a:pPr marL="2544445">
              <a:lnSpc>
                <a:spcPct val="100000"/>
              </a:lnSpc>
              <a:spcBef>
                <a:spcPts val="225"/>
              </a:spcBef>
            </a:pPr>
            <a:r>
              <a:rPr dirty="0" sz="1200" spc="-10">
                <a:latin typeface="Arial"/>
                <a:cs typeface="Arial"/>
              </a:rPr>
              <a:t>franklintempleton.com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66831" y="6346342"/>
            <a:ext cx="6489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BF-PPT-</a:t>
            </a:r>
            <a:r>
              <a:rPr dirty="0" sz="800" spc="-20">
                <a:latin typeface="Arial"/>
                <a:cs typeface="Arial"/>
              </a:rPr>
              <a:t>0324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3"/>
            <a:ext cx="9141460" cy="6525895"/>
            <a:chOff x="1524000" y="1523"/>
            <a:chExt cx="9141460" cy="65258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367" y="731519"/>
              <a:ext cx="4776216" cy="57957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8222" y="3021203"/>
              <a:ext cx="855598" cy="71247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2447" y="1737359"/>
              <a:ext cx="2430779" cy="41148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3115" y="1280160"/>
              <a:ext cx="2878835" cy="4572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24000" y="1523"/>
              <a:ext cx="9141460" cy="6525895"/>
            </a:xfrm>
            <a:custGeom>
              <a:avLst/>
              <a:gdLst/>
              <a:ahLst/>
              <a:cxnLst/>
              <a:rect l="l" t="t" r="r" b="b"/>
              <a:pathLst>
                <a:path w="9141460" h="6525895">
                  <a:moveTo>
                    <a:pt x="9140952" y="0"/>
                  </a:moveTo>
                  <a:lnTo>
                    <a:pt x="0" y="0"/>
                  </a:lnTo>
                  <a:lnTo>
                    <a:pt x="0" y="6525768"/>
                  </a:lnTo>
                  <a:lnTo>
                    <a:pt x="9140952" y="6525768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73295" y="707516"/>
            <a:ext cx="26422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Fight</a:t>
            </a:r>
            <a:r>
              <a:rPr dirty="0" sz="3200" spc="-40"/>
              <a:t> </a:t>
            </a:r>
            <a:r>
              <a:rPr dirty="0" sz="3200"/>
              <a:t>or </a:t>
            </a:r>
            <a:r>
              <a:rPr dirty="0" sz="3200" spc="-10"/>
              <a:t>flight</a:t>
            </a:r>
            <a:endParaRPr sz="3200"/>
          </a:p>
        </p:txBody>
      </p:sp>
      <p:grpSp>
        <p:nvGrpSpPr>
          <p:cNvPr id="9" name="object 9" descr=""/>
          <p:cNvGrpSpPr/>
          <p:nvPr/>
        </p:nvGrpSpPr>
        <p:grpSpPr>
          <a:xfrm>
            <a:off x="1981200" y="1280160"/>
            <a:ext cx="7541259" cy="4572000"/>
            <a:chOff x="1981200" y="1280160"/>
            <a:chExt cx="7541259" cy="457200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1864" y="1280160"/>
              <a:ext cx="2990087" cy="45720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0" y="2378963"/>
              <a:ext cx="4113276" cy="245821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32962" rIns="0" bIns="0" rtlCol="0" vert="horz">
            <a:spAutoFit/>
          </a:bodyPr>
          <a:lstStyle/>
          <a:p>
            <a:pPr marL="11130915">
              <a:lnSpc>
                <a:spcPct val="100000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617" y="462644"/>
            <a:ext cx="2083852" cy="41276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487156" y="6530340"/>
            <a:ext cx="3211195" cy="196850"/>
          </a:xfrm>
          <a:custGeom>
            <a:avLst/>
            <a:gdLst/>
            <a:ahLst/>
            <a:cxnLst/>
            <a:rect l="l" t="t" r="r" b="b"/>
            <a:pathLst>
              <a:path w="3211195" h="196850">
                <a:moveTo>
                  <a:pt x="0" y="196595"/>
                </a:moveTo>
                <a:lnTo>
                  <a:pt x="3211068" y="196595"/>
                </a:lnTo>
                <a:lnTo>
                  <a:pt x="3211068" y="0"/>
                </a:lnTo>
                <a:lnTo>
                  <a:pt x="0" y="0"/>
                </a:lnTo>
                <a:lnTo>
                  <a:pt x="0" y="196595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89460" cy="5943600"/>
            <a:chOff x="0" y="0"/>
            <a:chExt cx="12189460" cy="59436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52159"/>
              <a:ext cx="12188951" cy="914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752" y="0"/>
              <a:ext cx="5029200" cy="58536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4500" y="1534109"/>
            <a:ext cx="549402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entury Gothic"/>
                <a:cs typeface="Century Gothic"/>
              </a:rPr>
              <a:t>Six</a:t>
            </a:r>
            <a:r>
              <a:rPr dirty="0" sz="3600" spc="-25" b="1">
                <a:latin typeface="Century Gothic"/>
                <a:cs typeface="Century Gothic"/>
              </a:rPr>
              <a:t> </a:t>
            </a:r>
            <a:r>
              <a:rPr dirty="0" sz="3600" b="1">
                <a:latin typeface="Century Gothic"/>
                <a:cs typeface="Century Gothic"/>
              </a:rPr>
              <a:t>barriers</a:t>
            </a:r>
            <a:r>
              <a:rPr dirty="0" sz="3600" spc="-20" b="1">
                <a:latin typeface="Century Gothic"/>
                <a:cs typeface="Century Gothic"/>
              </a:rPr>
              <a:t> </a:t>
            </a:r>
            <a:r>
              <a:rPr dirty="0" sz="3600" b="1">
                <a:latin typeface="Century Gothic"/>
                <a:cs typeface="Century Gothic"/>
              </a:rPr>
              <a:t>to</a:t>
            </a:r>
            <a:r>
              <a:rPr dirty="0" sz="3600" spc="-20" b="1">
                <a:latin typeface="Century Gothic"/>
                <a:cs typeface="Century Gothic"/>
              </a:rPr>
              <a:t> </a:t>
            </a:r>
            <a:r>
              <a:rPr dirty="0" sz="3600" spc="-10" b="1">
                <a:latin typeface="Century Gothic"/>
                <a:cs typeface="Century Gothic"/>
              </a:rPr>
              <a:t>investment success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73516" y="6542556"/>
            <a:ext cx="3001010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FDIC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Insured</a:t>
            </a:r>
            <a:r>
              <a:rPr dirty="0" sz="1000" spc="4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|</a:t>
            </a:r>
            <a:r>
              <a:rPr dirty="0" sz="1000" spc="4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May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Lose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Value</a:t>
            </a:r>
            <a:r>
              <a:rPr dirty="0" sz="1000" spc="4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|</a:t>
            </a:r>
            <a:r>
              <a:rPr dirty="0" sz="1000" spc="36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Bank</a:t>
            </a:r>
            <a:r>
              <a:rPr dirty="0" sz="1000" spc="-10" b="1">
                <a:latin typeface="Arial Narrow"/>
                <a:cs typeface="Arial Narrow"/>
              </a:rPr>
              <a:t> Guarantee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2747898"/>
            <a:ext cx="4824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769FF"/>
                </a:solidFill>
                <a:latin typeface="Century Gothic"/>
                <a:cs typeface="Century Gothic"/>
              </a:rPr>
              <a:t>Uncovering</a:t>
            </a:r>
            <a:r>
              <a:rPr dirty="0" sz="2400" spc="-6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your</a:t>
            </a:r>
            <a:r>
              <a:rPr dirty="0" sz="2400" spc="-8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behavioral</a:t>
            </a:r>
            <a:r>
              <a:rPr dirty="0" sz="2400" spc="-6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3769FF"/>
                </a:solidFill>
                <a:latin typeface="Century Gothic"/>
                <a:cs typeface="Century Gothic"/>
              </a:rPr>
              <a:t>bias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Today’s</a:t>
            </a:r>
            <a:r>
              <a:rPr dirty="0" spc="-130"/>
              <a:t> </a:t>
            </a:r>
            <a:r>
              <a:rPr dirty="0" spc="-10"/>
              <a:t>discussion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655932" y="654638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08140"/>
            <a:ext cx="2896235" cy="3074035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10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Availability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 spc="-10">
                <a:latin typeface="Arial"/>
                <a:cs typeface="Arial"/>
              </a:rPr>
              <a:t>Herding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 spc="-10">
                <a:latin typeface="Arial"/>
                <a:cs typeface="Arial"/>
              </a:rPr>
              <a:t>Loss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Aversion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Present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 spc="-10">
                <a:latin typeface="Arial"/>
                <a:cs typeface="Arial"/>
              </a:rPr>
              <a:t>Anchoring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lr>
                <a:srgbClr val="3769FF"/>
              </a:buClr>
              <a:buSzPct val="93750"/>
              <a:buChar char="•"/>
              <a:tabLst>
                <a:tab pos="240665" algn="l"/>
              </a:tabLst>
            </a:pPr>
            <a:r>
              <a:rPr dirty="0" sz="2400">
                <a:latin typeface="Arial"/>
                <a:cs typeface="Arial"/>
              </a:rPr>
              <a:t>Home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Country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4" y="0"/>
            <a:ext cx="5237987" cy="61918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/>
              <a:t>Availability</a:t>
            </a:r>
            <a:r>
              <a:rPr dirty="0" sz="4000" spc="-165"/>
              <a:t> </a:t>
            </a:r>
            <a:r>
              <a:rPr dirty="0" sz="4000" spc="-20"/>
              <a:t>bias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901090" y="1840229"/>
            <a:ext cx="5007610" cy="11537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z="2400">
                <a:latin typeface="Arial"/>
                <a:cs typeface="Arial"/>
              </a:rPr>
              <a:t>Our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thinking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strongly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influenced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by </a:t>
            </a:r>
            <a:r>
              <a:rPr dirty="0" sz="2400">
                <a:latin typeface="Arial"/>
                <a:cs typeface="Arial"/>
              </a:rPr>
              <a:t>what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personally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relevant, </a:t>
            </a:r>
            <a:r>
              <a:rPr dirty="0" sz="2400">
                <a:latin typeface="Arial"/>
                <a:cs typeface="Arial"/>
              </a:rPr>
              <a:t>recent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traumatic.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7390" y="707516"/>
            <a:ext cx="4154804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Where</a:t>
            </a:r>
            <a:r>
              <a:rPr dirty="0" sz="3200" spc="-30"/>
              <a:t> </a:t>
            </a:r>
            <a:r>
              <a:rPr dirty="0" sz="3200"/>
              <a:t>is</a:t>
            </a:r>
            <a:r>
              <a:rPr dirty="0" sz="3200" spc="-35"/>
              <a:t> </a:t>
            </a:r>
            <a:r>
              <a:rPr dirty="0" sz="3200"/>
              <a:t>the</a:t>
            </a:r>
            <a:r>
              <a:rPr dirty="0" sz="3200" spc="-30"/>
              <a:t> </a:t>
            </a:r>
            <a:r>
              <a:rPr dirty="0" sz="3200" spc="-10"/>
              <a:t>danger?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276" y="1371599"/>
            <a:ext cx="6896100" cy="548487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221085">
              <a:lnSpc>
                <a:spcPct val="100000"/>
              </a:lnSpc>
            </a:pPr>
            <a:fld id="{81D60167-4931-47E6-BA6A-407CBD079E47}" type="slidenum">
              <a:rPr dirty="0" spc="-50"/>
              <a:t>9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3994" y="5518767"/>
            <a:ext cx="7466330" cy="103505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chart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is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illustrative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purposes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only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does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not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reflect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performance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any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Franklin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Templeton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fund.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200">
                <a:latin typeface="Arial"/>
                <a:cs typeface="Arial"/>
              </a:rPr>
              <a:t>Past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guarantee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future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Arial"/>
              <a:cs typeface="Arial"/>
            </a:endParaRPr>
          </a:p>
          <a:p>
            <a:pPr marL="126364" indent="-113664">
              <a:lnSpc>
                <a:spcPct val="100000"/>
              </a:lnSpc>
              <a:buAutoNum type="arabicPeriod"/>
              <a:tabLst>
                <a:tab pos="126364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endParaRPr sz="1000">
              <a:latin typeface="Arial Narrow"/>
              <a:cs typeface="Arial Narrow"/>
            </a:endParaRPr>
          </a:p>
          <a:p>
            <a:pPr marL="126364" indent="-113664">
              <a:lnSpc>
                <a:spcPct val="100000"/>
              </a:lnSpc>
              <a:buAutoNum type="arabicPeriod"/>
              <a:tabLst>
                <a:tab pos="126364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2010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Franklin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Templeton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Sentiment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Survey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conducted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partnership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with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ORC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International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 at least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1,000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adult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respondents.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61617"/>
            <a:ext cx="9631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annual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returns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Franklin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Templeton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Investor Sentiment Survey </a:t>
            </a:r>
            <a:r>
              <a:rPr dirty="0" sz="1800" spc="-10" b="1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55"/>
              <a:t> </a:t>
            </a:r>
            <a:r>
              <a:rPr dirty="0"/>
              <a:t>lasting</a:t>
            </a:r>
            <a:r>
              <a:rPr dirty="0" spc="-60"/>
              <a:t> </a:t>
            </a:r>
            <a:r>
              <a:rPr dirty="0"/>
              <a:t>impact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70"/>
              <a:t> </a:t>
            </a:r>
            <a:r>
              <a:rPr dirty="0"/>
              <a:t>down</a:t>
            </a:r>
            <a:r>
              <a:rPr dirty="0" spc="-50"/>
              <a:t> </a:t>
            </a:r>
            <a:r>
              <a:rPr dirty="0" spc="-10"/>
              <a:t>market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Availability</a:t>
            </a:r>
            <a:r>
              <a:rPr dirty="0" sz="2000" spc="-1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bias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13205" y="3553714"/>
            <a:ext cx="4420235" cy="1515745"/>
            <a:chOff x="1013205" y="3553714"/>
            <a:chExt cx="4420235" cy="1515745"/>
          </a:xfrm>
        </p:grpSpPr>
        <p:sp>
          <p:nvSpPr>
            <p:cNvPr id="6" name="object 6" descr=""/>
            <p:cNvSpPr/>
            <p:nvPr/>
          </p:nvSpPr>
          <p:spPr>
            <a:xfrm>
              <a:off x="1491995" y="3560064"/>
              <a:ext cx="1259205" cy="1504315"/>
            </a:xfrm>
            <a:custGeom>
              <a:avLst/>
              <a:gdLst/>
              <a:ahLst/>
              <a:cxnLst/>
              <a:rect l="l" t="t" r="r" b="b"/>
              <a:pathLst>
                <a:path w="1259205" h="1504314">
                  <a:moveTo>
                    <a:pt x="0" y="1504188"/>
                  </a:moveTo>
                  <a:lnTo>
                    <a:pt x="1258824" y="1504188"/>
                  </a:lnTo>
                  <a:lnTo>
                    <a:pt x="1258824" y="0"/>
                  </a:lnTo>
                  <a:lnTo>
                    <a:pt x="0" y="0"/>
                  </a:lnTo>
                  <a:lnTo>
                    <a:pt x="0" y="150418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19555" y="3560064"/>
              <a:ext cx="4407535" cy="0"/>
            </a:xfrm>
            <a:custGeom>
              <a:avLst/>
              <a:gdLst/>
              <a:ahLst/>
              <a:cxnLst/>
              <a:rect l="l" t="t" r="r" b="b"/>
              <a:pathLst>
                <a:path w="4407535" h="0">
                  <a:moveTo>
                    <a:pt x="0" y="0"/>
                  </a:moveTo>
                  <a:lnTo>
                    <a:pt x="440740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695700" y="2485644"/>
            <a:ext cx="1259205" cy="107442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0" rIns="0" bIns="0" rtlCol="0" vert="horz">
            <a:spAutoFit/>
          </a:bodyPr>
          <a:lstStyle/>
          <a:p>
            <a:pPr marL="364490">
              <a:lnSpc>
                <a:spcPts val="2095"/>
              </a:lnSpc>
            </a:pP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26.5%</a:t>
            </a:r>
            <a:endParaRPr sz="1800">
              <a:latin typeface="Arial Narrow"/>
              <a:cs typeface="Arial Narrow"/>
            </a:endParaRPr>
          </a:p>
          <a:p>
            <a:pPr marL="391160">
              <a:lnSpc>
                <a:spcPct val="100000"/>
              </a:lnSpc>
              <a:spcBef>
                <a:spcPts val="35"/>
              </a:spcBef>
            </a:pPr>
            <a:r>
              <a:rPr dirty="0" sz="1300" spc="-10" b="1">
                <a:solidFill>
                  <a:srgbClr val="FFFFFF"/>
                </a:solidFill>
                <a:latin typeface="Arial Narrow"/>
                <a:cs typeface="Arial Narrow"/>
              </a:rPr>
              <a:t>2009¹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91996" y="3560064"/>
            <a:ext cx="1259205" cy="1504315"/>
          </a:xfrm>
          <a:prstGeom prst="rect">
            <a:avLst/>
          </a:prstGeom>
          <a:solidFill>
            <a:srgbClr val="8B8B8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89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63500">
              <a:lnSpc>
                <a:spcPts val="2075"/>
              </a:lnSpc>
            </a:pPr>
            <a:r>
              <a:rPr dirty="0" sz="1800" b="1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dirty="0" sz="1800" spc="-10" b="1">
                <a:solidFill>
                  <a:srgbClr val="FFFFFF"/>
                </a:solidFill>
                <a:latin typeface="Arial Narrow"/>
                <a:cs typeface="Arial Narrow"/>
              </a:rPr>
              <a:t>37.0%</a:t>
            </a:r>
            <a:endParaRPr sz="1800">
              <a:latin typeface="Arial Narrow"/>
              <a:cs typeface="Arial Narrow"/>
            </a:endParaRPr>
          </a:p>
          <a:p>
            <a:pPr algn="ctr" marL="89535">
              <a:lnSpc>
                <a:spcPts val="1475"/>
              </a:lnSpc>
            </a:pPr>
            <a:r>
              <a:rPr dirty="0" sz="1300" spc="-10" b="1">
                <a:solidFill>
                  <a:srgbClr val="FFFFFF"/>
                </a:solidFill>
                <a:latin typeface="Arial Narrow"/>
                <a:cs typeface="Arial Narrow"/>
              </a:rPr>
              <a:t>2008¹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454396" y="1702307"/>
            <a:ext cx="3200400" cy="2202180"/>
          </a:xfrm>
          <a:custGeom>
            <a:avLst/>
            <a:gdLst/>
            <a:ahLst/>
            <a:cxnLst/>
            <a:rect l="l" t="t" r="r" b="b"/>
            <a:pathLst>
              <a:path w="3200400" h="2202179">
                <a:moveTo>
                  <a:pt x="2512695" y="0"/>
                </a:moveTo>
                <a:lnTo>
                  <a:pt x="2462376" y="2256"/>
                </a:lnTo>
                <a:lnTo>
                  <a:pt x="2413285" y="8896"/>
                </a:lnTo>
                <a:lnTo>
                  <a:pt x="2365627" y="19726"/>
                </a:lnTo>
                <a:lnTo>
                  <a:pt x="2319607" y="34553"/>
                </a:lnTo>
                <a:lnTo>
                  <a:pt x="2275433" y="53183"/>
                </a:lnTo>
                <a:lnTo>
                  <a:pt x="2233310" y="75422"/>
                </a:lnTo>
                <a:lnTo>
                  <a:pt x="2193444" y="101076"/>
                </a:lnTo>
                <a:lnTo>
                  <a:pt x="2156041" y="129953"/>
                </a:lnTo>
                <a:lnTo>
                  <a:pt x="2121306" y="161859"/>
                </a:lnTo>
                <a:lnTo>
                  <a:pt x="2089446" y="196600"/>
                </a:lnTo>
                <a:lnTo>
                  <a:pt x="2060667" y="233982"/>
                </a:lnTo>
                <a:lnTo>
                  <a:pt x="2035175" y="273812"/>
                </a:lnTo>
                <a:lnTo>
                  <a:pt x="2012456" y="231223"/>
                </a:lnTo>
                <a:lnTo>
                  <a:pt x="1985696" y="191287"/>
                </a:lnTo>
                <a:lnTo>
                  <a:pt x="1955160" y="154297"/>
                </a:lnTo>
                <a:lnTo>
                  <a:pt x="1921113" y="120551"/>
                </a:lnTo>
                <a:lnTo>
                  <a:pt x="1883822" y="90344"/>
                </a:lnTo>
                <a:lnTo>
                  <a:pt x="1843551" y="63972"/>
                </a:lnTo>
                <a:lnTo>
                  <a:pt x="1800566" y="41731"/>
                </a:lnTo>
                <a:lnTo>
                  <a:pt x="1755133" y="23917"/>
                </a:lnTo>
                <a:lnTo>
                  <a:pt x="1707518" y="10827"/>
                </a:lnTo>
                <a:lnTo>
                  <a:pt x="1657986" y="2756"/>
                </a:lnTo>
                <a:lnTo>
                  <a:pt x="1606803" y="0"/>
                </a:lnTo>
                <a:lnTo>
                  <a:pt x="1557119" y="2626"/>
                </a:lnTo>
                <a:lnTo>
                  <a:pt x="1508905" y="10327"/>
                </a:lnTo>
                <a:lnTo>
                  <a:pt x="1462419" y="22831"/>
                </a:lnTo>
                <a:lnTo>
                  <a:pt x="1417917" y="39870"/>
                </a:lnTo>
                <a:lnTo>
                  <a:pt x="1375658" y="61174"/>
                </a:lnTo>
                <a:lnTo>
                  <a:pt x="1335898" y="86472"/>
                </a:lnTo>
                <a:lnTo>
                  <a:pt x="1298895" y="115496"/>
                </a:lnTo>
                <a:lnTo>
                  <a:pt x="1264905" y="147976"/>
                </a:lnTo>
                <a:lnTo>
                  <a:pt x="1234185" y="183641"/>
                </a:lnTo>
                <a:lnTo>
                  <a:pt x="1204520" y="149703"/>
                </a:lnTo>
                <a:lnTo>
                  <a:pt x="1170694" y="119804"/>
                </a:lnTo>
                <a:lnTo>
                  <a:pt x="1133165" y="94374"/>
                </a:lnTo>
                <a:lnTo>
                  <a:pt x="1092390" y="73845"/>
                </a:lnTo>
                <a:lnTo>
                  <a:pt x="1048827" y="58648"/>
                </a:lnTo>
                <a:lnTo>
                  <a:pt x="1002933" y="49214"/>
                </a:lnTo>
                <a:lnTo>
                  <a:pt x="955166" y="45974"/>
                </a:lnTo>
                <a:lnTo>
                  <a:pt x="906781" y="49216"/>
                </a:lnTo>
                <a:lnTo>
                  <a:pt x="860393" y="58662"/>
                </a:lnTo>
                <a:lnTo>
                  <a:pt x="816425" y="73892"/>
                </a:lnTo>
                <a:lnTo>
                  <a:pt x="775297" y="94483"/>
                </a:lnTo>
                <a:lnTo>
                  <a:pt x="737430" y="120015"/>
                </a:lnTo>
                <a:lnTo>
                  <a:pt x="703246" y="150066"/>
                </a:lnTo>
                <a:lnTo>
                  <a:pt x="673166" y="184216"/>
                </a:lnTo>
                <a:lnTo>
                  <a:pt x="647610" y="222043"/>
                </a:lnTo>
                <a:lnTo>
                  <a:pt x="627000" y="263126"/>
                </a:lnTo>
                <a:lnTo>
                  <a:pt x="611758" y="307044"/>
                </a:lnTo>
                <a:lnTo>
                  <a:pt x="602304" y="353376"/>
                </a:lnTo>
                <a:lnTo>
                  <a:pt x="599058" y="401700"/>
                </a:lnTo>
                <a:lnTo>
                  <a:pt x="603291" y="456269"/>
                </a:lnTo>
                <a:lnTo>
                  <a:pt x="615680" y="508682"/>
                </a:lnTo>
                <a:lnTo>
                  <a:pt x="635760" y="558024"/>
                </a:lnTo>
                <a:lnTo>
                  <a:pt x="663066" y="603376"/>
                </a:lnTo>
                <a:lnTo>
                  <a:pt x="639629" y="598162"/>
                </a:lnTo>
                <a:lnTo>
                  <a:pt x="616061" y="594613"/>
                </a:lnTo>
                <a:lnTo>
                  <a:pt x="592183" y="592589"/>
                </a:lnTo>
                <a:lnTo>
                  <a:pt x="567816" y="591946"/>
                </a:lnTo>
                <a:lnTo>
                  <a:pt x="520022" y="594682"/>
                </a:lnTo>
                <a:lnTo>
                  <a:pt x="473886" y="602687"/>
                </a:lnTo>
                <a:lnTo>
                  <a:pt x="429709" y="615662"/>
                </a:lnTo>
                <a:lnTo>
                  <a:pt x="387793" y="633305"/>
                </a:lnTo>
                <a:lnTo>
                  <a:pt x="348439" y="655315"/>
                </a:lnTo>
                <a:lnTo>
                  <a:pt x="311948" y="681390"/>
                </a:lnTo>
                <a:lnTo>
                  <a:pt x="278622" y="711231"/>
                </a:lnTo>
                <a:lnTo>
                  <a:pt x="248761" y="744536"/>
                </a:lnTo>
                <a:lnTo>
                  <a:pt x="222668" y="781004"/>
                </a:lnTo>
                <a:lnTo>
                  <a:pt x="200644" y="820334"/>
                </a:lnTo>
                <a:lnTo>
                  <a:pt x="182989" y="862224"/>
                </a:lnTo>
                <a:lnTo>
                  <a:pt x="170006" y="906375"/>
                </a:lnTo>
                <a:lnTo>
                  <a:pt x="161995" y="952484"/>
                </a:lnTo>
                <a:lnTo>
                  <a:pt x="159257" y="1000251"/>
                </a:lnTo>
                <a:lnTo>
                  <a:pt x="162243" y="1049928"/>
                </a:lnTo>
                <a:lnTo>
                  <a:pt x="170973" y="1097880"/>
                </a:lnTo>
                <a:lnTo>
                  <a:pt x="185104" y="1143750"/>
                </a:lnTo>
                <a:lnTo>
                  <a:pt x="204295" y="1187177"/>
                </a:lnTo>
                <a:lnTo>
                  <a:pt x="228205" y="1227803"/>
                </a:lnTo>
                <a:lnTo>
                  <a:pt x="256492" y="1265269"/>
                </a:lnTo>
                <a:lnTo>
                  <a:pt x="288813" y="1299216"/>
                </a:lnTo>
                <a:lnTo>
                  <a:pt x="324828" y="1329285"/>
                </a:lnTo>
                <a:lnTo>
                  <a:pt x="364194" y="1355117"/>
                </a:lnTo>
                <a:lnTo>
                  <a:pt x="406569" y="1376354"/>
                </a:lnTo>
                <a:lnTo>
                  <a:pt x="451613" y="1392635"/>
                </a:lnTo>
                <a:lnTo>
                  <a:pt x="498982" y="1403603"/>
                </a:lnTo>
                <a:lnTo>
                  <a:pt x="472408" y="1435309"/>
                </a:lnTo>
                <a:lnTo>
                  <a:pt x="442839" y="1467627"/>
                </a:lnTo>
                <a:lnTo>
                  <a:pt x="410354" y="1499800"/>
                </a:lnTo>
                <a:lnTo>
                  <a:pt x="375035" y="1531069"/>
                </a:lnTo>
                <a:lnTo>
                  <a:pt x="336961" y="1560677"/>
                </a:lnTo>
                <a:lnTo>
                  <a:pt x="296211" y="1587865"/>
                </a:lnTo>
                <a:lnTo>
                  <a:pt x="252866" y="1611875"/>
                </a:lnTo>
                <a:lnTo>
                  <a:pt x="207005" y="1631950"/>
                </a:lnTo>
                <a:lnTo>
                  <a:pt x="158708" y="1647330"/>
                </a:lnTo>
                <a:lnTo>
                  <a:pt x="108055" y="1657260"/>
                </a:lnTo>
                <a:lnTo>
                  <a:pt x="55125" y="1660979"/>
                </a:lnTo>
                <a:lnTo>
                  <a:pt x="0" y="1657730"/>
                </a:lnTo>
                <a:lnTo>
                  <a:pt x="27370" y="1691429"/>
                </a:lnTo>
                <a:lnTo>
                  <a:pt x="58658" y="1721051"/>
                </a:lnTo>
                <a:lnTo>
                  <a:pt x="93446" y="1746674"/>
                </a:lnTo>
                <a:lnTo>
                  <a:pt x="131316" y="1768378"/>
                </a:lnTo>
                <a:lnTo>
                  <a:pt x="171849" y="1786240"/>
                </a:lnTo>
                <a:lnTo>
                  <a:pt x="214629" y="1800340"/>
                </a:lnTo>
                <a:lnTo>
                  <a:pt x="259238" y="1810756"/>
                </a:lnTo>
                <a:lnTo>
                  <a:pt x="305259" y="1817567"/>
                </a:lnTo>
                <a:lnTo>
                  <a:pt x="352272" y="1820850"/>
                </a:lnTo>
                <a:lnTo>
                  <a:pt x="399861" y="1820686"/>
                </a:lnTo>
                <a:lnTo>
                  <a:pt x="447609" y="1817151"/>
                </a:lnTo>
                <a:lnTo>
                  <a:pt x="495096" y="1810326"/>
                </a:lnTo>
                <a:lnTo>
                  <a:pt x="541907" y="1800287"/>
                </a:lnTo>
                <a:lnTo>
                  <a:pt x="587622" y="1787115"/>
                </a:lnTo>
                <a:lnTo>
                  <a:pt x="631825" y="1770888"/>
                </a:lnTo>
                <a:lnTo>
                  <a:pt x="653759" y="1813765"/>
                </a:lnTo>
                <a:lnTo>
                  <a:pt x="679270" y="1854448"/>
                </a:lnTo>
                <a:lnTo>
                  <a:pt x="708148" y="1892721"/>
                </a:lnTo>
                <a:lnTo>
                  <a:pt x="740182" y="1928370"/>
                </a:lnTo>
                <a:lnTo>
                  <a:pt x="775161" y="1961180"/>
                </a:lnTo>
                <a:lnTo>
                  <a:pt x="812874" y="1990935"/>
                </a:lnTo>
                <a:lnTo>
                  <a:pt x="853112" y="2017420"/>
                </a:lnTo>
                <a:lnTo>
                  <a:pt x="895664" y="2040420"/>
                </a:lnTo>
                <a:lnTo>
                  <a:pt x="940319" y="2059721"/>
                </a:lnTo>
                <a:lnTo>
                  <a:pt x="986867" y="2075107"/>
                </a:lnTo>
                <a:lnTo>
                  <a:pt x="1035096" y="2086363"/>
                </a:lnTo>
                <a:lnTo>
                  <a:pt x="1084798" y="2093275"/>
                </a:lnTo>
                <a:lnTo>
                  <a:pt x="1135760" y="2095627"/>
                </a:lnTo>
                <a:lnTo>
                  <a:pt x="1185053" y="2093430"/>
                </a:lnTo>
                <a:lnTo>
                  <a:pt x="1233090" y="2086981"/>
                </a:lnTo>
                <a:lnTo>
                  <a:pt x="1279698" y="2076492"/>
                </a:lnTo>
                <a:lnTo>
                  <a:pt x="1324705" y="2062178"/>
                </a:lnTo>
                <a:lnTo>
                  <a:pt x="1367937" y="2044250"/>
                </a:lnTo>
                <a:lnTo>
                  <a:pt x="1409223" y="2022921"/>
                </a:lnTo>
                <a:lnTo>
                  <a:pt x="1448390" y="1998404"/>
                </a:lnTo>
                <a:lnTo>
                  <a:pt x="1485264" y="1970912"/>
                </a:lnTo>
                <a:lnTo>
                  <a:pt x="1495223" y="2018042"/>
                </a:lnTo>
                <a:lnTo>
                  <a:pt x="1513381" y="2061698"/>
                </a:lnTo>
                <a:lnTo>
                  <a:pt x="1538876" y="2101014"/>
                </a:lnTo>
                <a:lnTo>
                  <a:pt x="1570847" y="2135123"/>
                </a:lnTo>
                <a:lnTo>
                  <a:pt x="1608431" y="2163161"/>
                </a:lnTo>
                <a:lnTo>
                  <a:pt x="1650767" y="2184261"/>
                </a:lnTo>
                <a:lnTo>
                  <a:pt x="1696994" y="2197555"/>
                </a:lnTo>
                <a:lnTo>
                  <a:pt x="1746250" y="2202179"/>
                </a:lnTo>
                <a:lnTo>
                  <a:pt x="1792589" y="2198071"/>
                </a:lnTo>
                <a:lnTo>
                  <a:pt x="1836332" y="2186219"/>
                </a:lnTo>
                <a:lnTo>
                  <a:pt x="1876730" y="2167334"/>
                </a:lnTo>
                <a:lnTo>
                  <a:pt x="1913032" y="2142124"/>
                </a:lnTo>
                <a:lnTo>
                  <a:pt x="1944489" y="2111301"/>
                </a:lnTo>
                <a:lnTo>
                  <a:pt x="1970349" y="2075574"/>
                </a:lnTo>
                <a:lnTo>
                  <a:pt x="1989863" y="2035653"/>
                </a:lnTo>
                <a:lnTo>
                  <a:pt x="2002281" y="1992248"/>
                </a:lnTo>
                <a:lnTo>
                  <a:pt x="2048491" y="2019188"/>
                </a:lnTo>
                <a:lnTo>
                  <a:pt x="2098066" y="2040671"/>
                </a:lnTo>
                <a:lnTo>
                  <a:pt x="2150469" y="2056394"/>
                </a:lnTo>
                <a:lnTo>
                  <a:pt x="2205165" y="2066051"/>
                </a:lnTo>
                <a:lnTo>
                  <a:pt x="2261615" y="2069337"/>
                </a:lnTo>
                <a:lnTo>
                  <a:pt x="2309915" y="2066918"/>
                </a:lnTo>
                <a:lnTo>
                  <a:pt x="2356787" y="2059816"/>
                </a:lnTo>
                <a:lnTo>
                  <a:pt x="2401999" y="2048268"/>
                </a:lnTo>
                <a:lnTo>
                  <a:pt x="2445319" y="2032507"/>
                </a:lnTo>
                <a:lnTo>
                  <a:pt x="2486513" y="2012770"/>
                </a:lnTo>
                <a:lnTo>
                  <a:pt x="2525347" y="1989292"/>
                </a:lnTo>
                <a:lnTo>
                  <a:pt x="2561589" y="1962307"/>
                </a:lnTo>
                <a:lnTo>
                  <a:pt x="2595006" y="1932051"/>
                </a:lnTo>
                <a:lnTo>
                  <a:pt x="2625365" y="1898758"/>
                </a:lnTo>
                <a:lnTo>
                  <a:pt x="2652432" y="1862665"/>
                </a:lnTo>
                <a:lnTo>
                  <a:pt x="2675974" y="1824006"/>
                </a:lnTo>
                <a:lnTo>
                  <a:pt x="2695759" y="1783016"/>
                </a:lnTo>
                <a:lnTo>
                  <a:pt x="2711553" y="1739931"/>
                </a:lnTo>
                <a:lnTo>
                  <a:pt x="2723123" y="1694985"/>
                </a:lnTo>
                <a:lnTo>
                  <a:pt x="2730236" y="1648414"/>
                </a:lnTo>
                <a:lnTo>
                  <a:pt x="2732658" y="1600453"/>
                </a:lnTo>
                <a:lnTo>
                  <a:pt x="2732065" y="1578564"/>
                </a:lnTo>
                <a:lnTo>
                  <a:pt x="2730388" y="1557162"/>
                </a:lnTo>
                <a:lnTo>
                  <a:pt x="2727783" y="1536070"/>
                </a:lnTo>
                <a:lnTo>
                  <a:pt x="2724404" y="1515109"/>
                </a:lnTo>
                <a:lnTo>
                  <a:pt x="2759527" y="1530443"/>
                </a:lnTo>
                <a:lnTo>
                  <a:pt x="2796031" y="1541764"/>
                </a:lnTo>
                <a:lnTo>
                  <a:pt x="2834060" y="1548774"/>
                </a:lnTo>
                <a:lnTo>
                  <a:pt x="2873755" y="1551177"/>
                </a:lnTo>
                <a:lnTo>
                  <a:pt x="2922068" y="1547645"/>
                </a:lnTo>
                <a:lnTo>
                  <a:pt x="2968165" y="1537386"/>
                </a:lnTo>
                <a:lnTo>
                  <a:pt x="3011544" y="1520912"/>
                </a:lnTo>
                <a:lnTo>
                  <a:pt x="3051702" y="1498732"/>
                </a:lnTo>
                <a:lnTo>
                  <a:pt x="3088136" y="1471356"/>
                </a:lnTo>
                <a:lnTo>
                  <a:pt x="3120345" y="1439296"/>
                </a:lnTo>
                <a:lnTo>
                  <a:pt x="3147824" y="1403060"/>
                </a:lnTo>
                <a:lnTo>
                  <a:pt x="3170072" y="1363159"/>
                </a:lnTo>
                <a:lnTo>
                  <a:pt x="3186585" y="1320103"/>
                </a:lnTo>
                <a:lnTo>
                  <a:pt x="3196862" y="1274401"/>
                </a:lnTo>
                <a:lnTo>
                  <a:pt x="3200400" y="1226565"/>
                </a:lnTo>
                <a:lnTo>
                  <a:pt x="3197124" y="1180139"/>
                </a:lnTo>
                <a:lnTo>
                  <a:pt x="3187595" y="1135664"/>
                </a:lnTo>
                <a:lnTo>
                  <a:pt x="3172254" y="1093612"/>
                </a:lnTo>
                <a:lnTo>
                  <a:pt x="3151546" y="1054455"/>
                </a:lnTo>
                <a:lnTo>
                  <a:pt x="3125914" y="1018667"/>
                </a:lnTo>
                <a:lnTo>
                  <a:pt x="3095801" y="986718"/>
                </a:lnTo>
                <a:lnTo>
                  <a:pt x="3061651" y="959083"/>
                </a:lnTo>
                <a:lnTo>
                  <a:pt x="3023908" y="936233"/>
                </a:lnTo>
                <a:lnTo>
                  <a:pt x="2983015" y="918641"/>
                </a:lnTo>
                <a:lnTo>
                  <a:pt x="2939414" y="906779"/>
                </a:lnTo>
                <a:lnTo>
                  <a:pt x="2967488" y="869836"/>
                </a:lnTo>
                <a:lnTo>
                  <a:pt x="2992431" y="830476"/>
                </a:lnTo>
                <a:lnTo>
                  <a:pt x="3014056" y="788890"/>
                </a:lnTo>
                <a:lnTo>
                  <a:pt x="3032172" y="745267"/>
                </a:lnTo>
                <a:lnTo>
                  <a:pt x="3046592" y="699799"/>
                </a:lnTo>
                <a:lnTo>
                  <a:pt x="3057126" y="652676"/>
                </a:lnTo>
                <a:lnTo>
                  <a:pt x="3063585" y="604089"/>
                </a:lnTo>
                <a:lnTo>
                  <a:pt x="3065779" y="554227"/>
                </a:lnTo>
                <a:lnTo>
                  <a:pt x="3063748" y="506338"/>
                </a:lnTo>
                <a:lnTo>
                  <a:pt x="3057765" y="459592"/>
                </a:lnTo>
                <a:lnTo>
                  <a:pt x="3047997" y="414157"/>
                </a:lnTo>
                <a:lnTo>
                  <a:pt x="3034609" y="370196"/>
                </a:lnTo>
                <a:lnTo>
                  <a:pt x="3017769" y="327874"/>
                </a:lnTo>
                <a:lnTo>
                  <a:pt x="2997643" y="287358"/>
                </a:lnTo>
                <a:lnTo>
                  <a:pt x="2974398" y="248811"/>
                </a:lnTo>
                <a:lnTo>
                  <a:pt x="2948199" y="212400"/>
                </a:lnTo>
                <a:lnTo>
                  <a:pt x="2919213" y="178288"/>
                </a:lnTo>
                <a:lnTo>
                  <a:pt x="2887607" y="146642"/>
                </a:lnTo>
                <a:lnTo>
                  <a:pt x="2853547" y="117626"/>
                </a:lnTo>
                <a:lnTo>
                  <a:pt x="2817200" y="91406"/>
                </a:lnTo>
                <a:lnTo>
                  <a:pt x="2778731" y="68146"/>
                </a:lnTo>
                <a:lnTo>
                  <a:pt x="2738308" y="48011"/>
                </a:lnTo>
                <a:lnTo>
                  <a:pt x="2696096" y="31167"/>
                </a:lnTo>
                <a:lnTo>
                  <a:pt x="2652262" y="17779"/>
                </a:lnTo>
                <a:lnTo>
                  <a:pt x="2606973" y="8012"/>
                </a:lnTo>
                <a:lnTo>
                  <a:pt x="2560395" y="2030"/>
                </a:lnTo>
                <a:lnTo>
                  <a:pt x="251269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195695" y="2086813"/>
            <a:ext cx="2076450" cy="118872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45085" marR="30480" indent="-7620">
              <a:lnSpc>
                <a:spcPct val="90700"/>
              </a:lnSpc>
              <a:spcBef>
                <a:spcPts val="595"/>
              </a:spcBef>
            </a:pPr>
            <a:r>
              <a:rPr dirty="0" baseline="-1262" sz="6600" spc="-44" b="1">
                <a:solidFill>
                  <a:srgbClr val="3769FF"/>
                </a:solidFill>
                <a:latin typeface="Arial"/>
                <a:cs typeface="Arial"/>
              </a:rPr>
              <a:t>2/3</a:t>
            </a:r>
            <a:r>
              <a:rPr dirty="0" baseline="-1262" sz="6600" spc="-1177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of </a:t>
            </a:r>
            <a:r>
              <a:rPr dirty="0" sz="1800" spc="-10">
                <a:solidFill>
                  <a:srgbClr val="3769FF"/>
                </a:solidFill>
                <a:latin typeface="Arial"/>
                <a:cs typeface="Arial"/>
              </a:rPr>
              <a:t>investors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thought</a:t>
            </a:r>
            <a:r>
              <a:rPr dirty="0" sz="1800" spc="-1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69FF"/>
                </a:solidFill>
                <a:latin typeface="Arial"/>
                <a:cs typeface="Arial"/>
              </a:rPr>
              <a:t>market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was</a:t>
            </a:r>
            <a:r>
              <a:rPr dirty="0" sz="1800" spc="-1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down</a:t>
            </a:r>
            <a:r>
              <a:rPr dirty="0" sz="1800" spc="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or</a:t>
            </a:r>
            <a:r>
              <a:rPr dirty="0" sz="1800" spc="-4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769FF"/>
                </a:solidFill>
                <a:latin typeface="Arial"/>
                <a:cs typeface="Arial"/>
              </a:rPr>
              <a:t>flat</a:t>
            </a:r>
            <a:r>
              <a:rPr dirty="0" baseline="25462" sz="1800" spc="-30">
                <a:solidFill>
                  <a:srgbClr val="3769FF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99434" rIns="0" bIns="0" rtlCol="0" vert="horz">
            <a:spAutoFit/>
          </a:bodyPr>
          <a:lstStyle/>
          <a:p>
            <a:pPr marL="11221085">
              <a:lnSpc>
                <a:spcPct val="100000"/>
              </a:lnSpc>
            </a:pPr>
            <a:fld id="{81D60167-4931-47E6-BA6A-407CBD079E47}" type="slidenum">
              <a:rPr dirty="0" spc="-50"/>
              <a:t>9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Piernik, Aneta</dc:creator>
  <dcterms:created xsi:type="dcterms:W3CDTF">2025-04-08T19:23:43Z</dcterms:created>
  <dcterms:modified xsi:type="dcterms:W3CDTF">2025-04-08T19:23:43Z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PowerPoint® 2021</vt:lpwstr>
  </property>
</Properties>
</file>