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8572" y="2262632"/>
            <a:ext cx="5027930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90075" y="251519"/>
            <a:ext cx="2230852" cy="2350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18077"/>
            <a:ext cx="7005955" cy="909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6460" y="2617012"/>
            <a:ext cx="5596255" cy="2237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9.png"/><Relationship Id="rId4" Type="http://schemas.openxmlformats.org/officeDocument/2006/relationships/image" Target="../media/image34.png"/><Relationship Id="rId5" Type="http://schemas.openxmlformats.org/officeDocument/2006/relationships/image" Target="../media/image35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6270" y="6533794"/>
            <a:ext cx="360807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143"/>
            <a:ext cx="12189460" cy="5942965"/>
            <a:chOff x="0" y="1143"/>
            <a:chExt cx="12189460" cy="594296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6703" y="1143"/>
              <a:ext cx="5032248" cy="585101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88951" cy="9144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262" y="297600"/>
              <a:ext cx="5371886" cy="566399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5326379" y="6425184"/>
            <a:ext cx="6296025" cy="34036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42570">
              <a:lnSpc>
                <a:spcPts val="2295"/>
              </a:lnSpc>
              <a:tabLst>
                <a:tab pos="2112010" algn="l"/>
                <a:tab pos="2342515" algn="l"/>
              </a:tabLst>
            </a:pPr>
            <a:r>
              <a:rPr dirty="0" sz="2000" b="1">
                <a:latin typeface="Arial Narrow"/>
                <a:cs typeface="Arial Narrow"/>
              </a:rPr>
              <a:t>Not</a:t>
            </a:r>
            <a:r>
              <a:rPr dirty="0" sz="2000" spc="-20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FDIC</a:t>
            </a:r>
            <a:r>
              <a:rPr dirty="0" sz="2000" spc="-3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Insured</a:t>
            </a:r>
            <a:r>
              <a:rPr dirty="0" sz="2000" b="1">
                <a:latin typeface="Arial Narrow"/>
                <a:cs typeface="Arial Narrow"/>
              </a:rPr>
              <a:t>	</a:t>
            </a:r>
            <a:r>
              <a:rPr dirty="0" sz="2000" spc="-50" b="1">
                <a:latin typeface="Arial Narrow"/>
                <a:cs typeface="Arial Narrow"/>
              </a:rPr>
              <a:t>|</a:t>
            </a:r>
            <a:r>
              <a:rPr dirty="0" sz="2000" b="1">
                <a:latin typeface="Arial Narrow"/>
                <a:cs typeface="Arial Narrow"/>
              </a:rPr>
              <a:t>	No</a:t>
            </a:r>
            <a:r>
              <a:rPr dirty="0" sz="2000" spc="-20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Bank</a:t>
            </a:r>
            <a:r>
              <a:rPr dirty="0" sz="2000" spc="-1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Guarantee</a:t>
            </a:r>
            <a:r>
              <a:rPr dirty="0" sz="2000" spc="-4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|</a:t>
            </a:r>
            <a:r>
              <a:rPr dirty="0" sz="2000" spc="434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May</a:t>
            </a:r>
            <a:r>
              <a:rPr dirty="0" sz="2000" spc="-2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Lose</a:t>
            </a:r>
            <a:r>
              <a:rPr dirty="0" sz="2000" spc="-3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Value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992630"/>
            <a:ext cx="6116955" cy="5670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50">
                <a:latin typeface="Century Gothic"/>
                <a:cs typeface="Century Gothic"/>
              </a:rPr>
              <a:t>The</a:t>
            </a:r>
            <a:r>
              <a:rPr dirty="0" sz="3550" spc="-35">
                <a:latin typeface="Century Gothic"/>
                <a:cs typeface="Century Gothic"/>
              </a:rPr>
              <a:t> </a:t>
            </a:r>
            <a:r>
              <a:rPr dirty="0" sz="3550">
                <a:latin typeface="Century Gothic"/>
                <a:cs typeface="Century Gothic"/>
              </a:rPr>
              <a:t>intergenerational</a:t>
            </a:r>
            <a:r>
              <a:rPr dirty="0" sz="3550" spc="-55">
                <a:latin typeface="Century Gothic"/>
                <a:cs typeface="Century Gothic"/>
              </a:rPr>
              <a:t> </a:t>
            </a:r>
            <a:r>
              <a:rPr dirty="0" sz="3550" spc="-10">
                <a:latin typeface="Century Gothic"/>
                <a:cs typeface="Century Gothic"/>
              </a:rPr>
              <a:t>divide</a:t>
            </a:r>
            <a:endParaRPr sz="3550">
              <a:latin typeface="Century Gothic"/>
              <a:cs typeface="Century Gothic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44500" y="2902457"/>
            <a:ext cx="491045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Building</a:t>
            </a:r>
            <a:r>
              <a:rPr dirty="0" sz="20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a</a:t>
            </a:r>
            <a:r>
              <a:rPr dirty="0" sz="2000" spc="-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bridge</a:t>
            </a:r>
            <a:r>
              <a:rPr dirty="0" sz="2000" spc="-1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to</a:t>
            </a:r>
            <a:r>
              <a:rPr dirty="0" sz="2000" spc="-1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the</a:t>
            </a:r>
            <a:r>
              <a:rPr dirty="0" sz="2000" spc="-2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next</a:t>
            </a:r>
            <a:r>
              <a:rPr dirty="0" sz="2000" spc="-10" b="1">
                <a:solidFill>
                  <a:srgbClr val="3769FF"/>
                </a:solidFill>
                <a:latin typeface="Century Gothic"/>
                <a:cs typeface="Century Gothic"/>
              </a:rPr>
              <a:t> generation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248" y="943355"/>
            <a:ext cx="5545836" cy="512978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7548" y="316229"/>
            <a:ext cx="448881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latin typeface="Arial"/>
                <a:cs typeface="Arial"/>
              </a:rPr>
              <a:t>Women’s</a:t>
            </a:r>
            <a:r>
              <a:rPr dirty="0" sz="2800" spc="-15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economic</a:t>
            </a:r>
            <a:r>
              <a:rPr dirty="0" sz="2800" spc="-15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power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36270" y="6347199"/>
            <a:ext cx="5581650" cy="36576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“US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Management: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Growth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Agenda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Coming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Decade.”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McKinsey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Company,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February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16,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90259" y="1625955"/>
            <a:ext cx="5045075" cy="1086485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3200" b="0">
                <a:latin typeface="Arial"/>
                <a:cs typeface="Arial"/>
              </a:rPr>
              <a:t>Women</a:t>
            </a:r>
            <a:r>
              <a:rPr dirty="0" sz="3200" spc="-45" b="0">
                <a:latin typeface="Arial"/>
                <a:cs typeface="Arial"/>
              </a:rPr>
              <a:t> </a:t>
            </a:r>
            <a:r>
              <a:rPr dirty="0" sz="3200" b="0">
                <a:latin typeface="Arial"/>
                <a:cs typeface="Arial"/>
              </a:rPr>
              <a:t>in</a:t>
            </a:r>
            <a:r>
              <a:rPr dirty="0" sz="3200" spc="-50" b="0">
                <a:latin typeface="Arial"/>
                <a:cs typeface="Arial"/>
              </a:rPr>
              <a:t> </a:t>
            </a:r>
            <a:r>
              <a:rPr dirty="0" sz="3200" b="0">
                <a:latin typeface="Arial"/>
                <a:cs typeface="Arial"/>
              </a:rPr>
              <a:t>the</a:t>
            </a:r>
            <a:r>
              <a:rPr dirty="0" sz="3200" spc="-35" b="0">
                <a:latin typeface="Arial"/>
                <a:cs typeface="Arial"/>
              </a:rPr>
              <a:t> </a:t>
            </a:r>
            <a:r>
              <a:rPr dirty="0" sz="3200" b="0">
                <a:latin typeface="Arial"/>
                <a:cs typeface="Arial"/>
              </a:rPr>
              <a:t>US</a:t>
            </a:r>
            <a:r>
              <a:rPr dirty="0" sz="3200" spc="-35" b="0">
                <a:latin typeface="Arial"/>
                <a:cs typeface="Arial"/>
              </a:rPr>
              <a:t> </a:t>
            </a:r>
            <a:r>
              <a:rPr dirty="0" sz="3200" spc="-10" b="0">
                <a:latin typeface="Arial"/>
                <a:cs typeface="Arial"/>
              </a:rPr>
              <a:t>control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3200">
                <a:solidFill>
                  <a:srgbClr val="672FE2"/>
                </a:solidFill>
              </a:rPr>
              <a:t>$12</a:t>
            </a:r>
            <a:r>
              <a:rPr dirty="0" sz="3200" spc="-20">
                <a:solidFill>
                  <a:srgbClr val="672FE2"/>
                </a:solidFill>
              </a:rPr>
              <a:t> </a:t>
            </a:r>
            <a:r>
              <a:rPr dirty="0" sz="3200">
                <a:solidFill>
                  <a:srgbClr val="672FE2"/>
                </a:solidFill>
              </a:rPr>
              <a:t>TRILLION</a:t>
            </a:r>
            <a:r>
              <a:rPr dirty="0" sz="3200" spc="-45">
                <a:solidFill>
                  <a:srgbClr val="672FE2"/>
                </a:solidFill>
              </a:rPr>
              <a:t> </a:t>
            </a:r>
            <a:r>
              <a:rPr dirty="0" sz="3200">
                <a:solidFill>
                  <a:srgbClr val="672FE2"/>
                </a:solidFill>
              </a:rPr>
              <a:t>IN</a:t>
            </a:r>
            <a:r>
              <a:rPr dirty="0" sz="3200" spc="-130">
                <a:solidFill>
                  <a:srgbClr val="672FE2"/>
                </a:solidFill>
              </a:rPr>
              <a:t> </a:t>
            </a:r>
            <a:r>
              <a:rPr dirty="0" sz="3200" spc="-10">
                <a:solidFill>
                  <a:srgbClr val="672FE2"/>
                </a:solidFill>
              </a:rPr>
              <a:t>ASSETS.</a:t>
            </a:r>
            <a:endParaRPr sz="3200"/>
          </a:p>
        </p:txBody>
      </p:sp>
      <p:sp>
        <p:nvSpPr>
          <p:cNvPr id="5" name="object 5" descr=""/>
          <p:cNvSpPr txBox="1"/>
          <p:nvPr/>
        </p:nvSpPr>
        <p:spPr>
          <a:xfrm>
            <a:off x="6931152" y="3255264"/>
            <a:ext cx="866140" cy="365760"/>
          </a:xfrm>
          <a:prstGeom prst="rect">
            <a:avLst/>
          </a:prstGeom>
          <a:solidFill>
            <a:srgbClr val="672FE2"/>
          </a:solidFill>
        </p:spPr>
        <p:txBody>
          <a:bodyPr wrap="square" lIns="0" tIns="0" rIns="0" bIns="0" rtlCol="0" vert="horz">
            <a:spAutoFit/>
          </a:bodyPr>
          <a:lstStyle/>
          <a:p>
            <a:pPr marL="48260">
              <a:lnSpc>
                <a:spcPts val="288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2030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454902" y="3198952"/>
            <a:ext cx="475297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17320" algn="l"/>
              </a:tabLst>
            </a:pPr>
            <a:r>
              <a:rPr dirty="0" sz="2800" spc="-25">
                <a:latin typeface="Arial"/>
                <a:cs typeface="Arial"/>
              </a:rPr>
              <a:t>By</a:t>
            </a:r>
            <a:r>
              <a:rPr dirty="0" sz="2800">
                <a:latin typeface="Arial"/>
                <a:cs typeface="Arial"/>
              </a:rPr>
              <a:t>	women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the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US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are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429502" y="3626358"/>
            <a:ext cx="4736465" cy="1325245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38100" marR="30480">
              <a:lnSpc>
                <a:spcPct val="95500"/>
              </a:lnSpc>
              <a:spcBef>
                <a:spcPts val="245"/>
              </a:spcBef>
              <a:tabLst>
                <a:tab pos="2118995" algn="l"/>
              </a:tabLst>
            </a:pPr>
            <a:r>
              <a:rPr dirty="0" sz="2800">
                <a:latin typeface="Arial"/>
                <a:cs typeface="Arial"/>
              </a:rPr>
              <a:t>expected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CONTROL</a:t>
            </a:r>
            <a:r>
              <a:rPr dirty="0" sz="2800" spc="-114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much </a:t>
            </a:r>
            <a:r>
              <a:rPr dirty="0" baseline="6944" sz="4200">
                <a:latin typeface="Arial"/>
                <a:cs typeface="Arial"/>
              </a:rPr>
              <a:t>of</a:t>
            </a:r>
            <a:r>
              <a:rPr dirty="0" baseline="6944" sz="4200" spc="-89">
                <a:latin typeface="Arial"/>
                <a:cs typeface="Arial"/>
              </a:rPr>
              <a:t> </a:t>
            </a:r>
            <a:r>
              <a:rPr dirty="0" baseline="6944" sz="4200">
                <a:latin typeface="Arial"/>
                <a:cs typeface="Arial"/>
              </a:rPr>
              <a:t>the</a:t>
            </a:r>
            <a:r>
              <a:rPr dirty="0" baseline="6944" sz="4200" spc="-22"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$</a:t>
            </a:r>
            <a:r>
              <a:rPr dirty="0" sz="3200" spc="-30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3</a:t>
            </a:r>
            <a:r>
              <a:rPr dirty="0" sz="3200" spc="-30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spc="-50" b="1">
                <a:solidFill>
                  <a:srgbClr val="672FE2"/>
                </a:solidFill>
                <a:latin typeface="Arial"/>
                <a:cs typeface="Arial"/>
              </a:rPr>
              <a:t>0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	T</a:t>
            </a:r>
            <a:r>
              <a:rPr dirty="0" sz="3200" spc="-30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R</a:t>
            </a:r>
            <a:r>
              <a:rPr dirty="0" sz="3200" spc="-29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I</a:t>
            </a:r>
            <a:r>
              <a:rPr dirty="0" sz="3200" spc="-30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L</a:t>
            </a:r>
            <a:r>
              <a:rPr dirty="0" sz="3200" spc="-30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L</a:t>
            </a:r>
            <a:r>
              <a:rPr dirty="0" sz="3200" spc="-30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I</a:t>
            </a:r>
            <a:r>
              <a:rPr dirty="0" sz="3200" spc="-30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672FE2"/>
                </a:solidFill>
                <a:latin typeface="Arial"/>
                <a:cs typeface="Arial"/>
              </a:rPr>
              <a:t>O</a:t>
            </a:r>
            <a:r>
              <a:rPr dirty="0" sz="3200" spc="-29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3200" spc="-50" b="1">
                <a:solidFill>
                  <a:srgbClr val="672FE2"/>
                </a:solidFill>
                <a:latin typeface="Arial"/>
                <a:cs typeface="Arial"/>
              </a:rPr>
              <a:t>N </a:t>
            </a:r>
            <a:r>
              <a:rPr dirty="0" sz="2800">
                <a:latin typeface="Arial"/>
                <a:cs typeface="Arial"/>
              </a:rPr>
              <a:t>baby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boomers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will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possess.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Financial</a:t>
            </a:r>
            <a:r>
              <a:rPr dirty="0" spc="-80"/>
              <a:t> </a:t>
            </a:r>
            <a:r>
              <a:rPr dirty="0"/>
              <a:t>goals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/>
              <a:t>women</a:t>
            </a:r>
            <a:r>
              <a:rPr dirty="0" spc="-85"/>
              <a:t> </a:t>
            </a:r>
            <a:r>
              <a:rPr dirty="0"/>
              <a:t>over</a:t>
            </a:r>
            <a:r>
              <a:rPr dirty="0" spc="-75"/>
              <a:t> </a:t>
            </a:r>
            <a:r>
              <a:rPr dirty="0" spc="-25"/>
              <a:t>50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Hear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mass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affluent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respondents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444110" y="4563871"/>
            <a:ext cx="330136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4470" marR="5080" indent="-19240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Savings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to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cover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long-</a:t>
            </a:r>
            <a:r>
              <a:rPr dirty="0" sz="2000" spc="-20" b="1">
                <a:latin typeface="Arial"/>
                <a:cs typeface="Arial"/>
              </a:rPr>
              <a:t>term </a:t>
            </a:r>
            <a:r>
              <a:rPr dirty="0" sz="2000" b="1">
                <a:latin typeface="Arial"/>
                <a:cs typeface="Arial"/>
              </a:rPr>
              <a:t>health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expenses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self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56817" y="4563871"/>
            <a:ext cx="257683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715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Maintaining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current </a:t>
            </a:r>
            <a:r>
              <a:rPr dirty="0" sz="2000" b="1">
                <a:latin typeface="Arial"/>
                <a:cs typeface="Arial"/>
              </a:rPr>
              <a:t>lifestyle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in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retirement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421369" y="4563871"/>
            <a:ext cx="220091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970" marR="5080" indent="-38290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Financial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freedom </a:t>
            </a:r>
            <a:r>
              <a:rPr dirty="0" sz="2000" b="1">
                <a:latin typeface="Arial"/>
                <a:cs typeface="Arial"/>
              </a:rPr>
              <a:t>to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enjoy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life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602479" y="1388872"/>
            <a:ext cx="2814955" cy="3061335"/>
            <a:chOff x="4602479" y="1388872"/>
            <a:chExt cx="2814955" cy="3061335"/>
          </a:xfrm>
        </p:grpSpPr>
        <p:sp>
          <p:nvSpPr>
            <p:cNvPr id="7" name="object 7" descr=""/>
            <p:cNvSpPr/>
            <p:nvPr/>
          </p:nvSpPr>
          <p:spPr>
            <a:xfrm>
              <a:off x="4602479" y="1635252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1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2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5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E0F7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4043" y="1388872"/>
              <a:ext cx="1951227" cy="2822066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8113776" y="1635251"/>
            <a:ext cx="2814955" cy="2814955"/>
            <a:chOff x="8113776" y="1635251"/>
            <a:chExt cx="2814955" cy="2814955"/>
          </a:xfrm>
        </p:grpSpPr>
        <p:sp>
          <p:nvSpPr>
            <p:cNvPr id="10" name="object 10" descr=""/>
            <p:cNvSpPr/>
            <p:nvPr/>
          </p:nvSpPr>
          <p:spPr>
            <a:xfrm>
              <a:off x="8113776" y="1635251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2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1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5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E0F7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0412" y="1883663"/>
              <a:ext cx="1790700" cy="2243327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091183" y="1566672"/>
            <a:ext cx="2814955" cy="2883535"/>
            <a:chOff x="1091183" y="1566672"/>
            <a:chExt cx="2814955" cy="2883535"/>
          </a:xfrm>
        </p:grpSpPr>
        <p:sp>
          <p:nvSpPr>
            <p:cNvPr id="13" name="object 13" descr=""/>
            <p:cNvSpPr/>
            <p:nvPr/>
          </p:nvSpPr>
          <p:spPr>
            <a:xfrm>
              <a:off x="1091183" y="1635252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1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1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6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E0F7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9051" y="1566672"/>
              <a:ext cx="1880615" cy="2671064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436270" y="5586094"/>
            <a:ext cx="11118215" cy="112649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(n=502)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(n=300)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Q16: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0">
                <a:latin typeface="Arial Narrow"/>
                <a:cs typeface="Arial Narrow"/>
              </a:rPr>
              <a:t> financial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today?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Q17: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mentioned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financial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Please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rank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order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top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goals, </a:t>
            </a:r>
            <a:r>
              <a:rPr dirty="0" sz="1000">
                <a:latin typeface="Arial Narrow"/>
                <a:cs typeface="Arial Narrow"/>
              </a:rPr>
              <a:t>giving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“1”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item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rounded.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partnership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Chadwick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Martin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Bailey,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1,641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$100K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in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contain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opinions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respondents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necessarily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those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Templeton.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small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size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voluntary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therefore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inherent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limitations.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includes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key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 </a:t>
            </a:r>
            <a:r>
              <a:rPr dirty="0" sz="1000" spc="-10">
                <a:latin typeface="Arial Narrow"/>
                <a:cs typeface="Arial Narrow"/>
              </a:rPr>
              <a:t>audiences including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Millennials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(survey=298);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 </a:t>
            </a:r>
            <a:r>
              <a:rPr dirty="0" sz="1000" spc="-10">
                <a:latin typeface="Arial Narrow"/>
                <a:cs typeface="Arial Narrow"/>
              </a:rPr>
              <a:t>(survey=300);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Latinx 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Hispanics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(survey=295,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Asian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Pacific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Islanders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(survey=299,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Black</a:t>
            </a:r>
            <a:r>
              <a:rPr dirty="0" sz="1000" spc="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African </a:t>
            </a:r>
            <a:r>
              <a:rPr dirty="0" sz="1000">
                <a:latin typeface="Arial Narrow"/>
                <a:cs typeface="Arial Narrow"/>
              </a:rPr>
              <a:t>Americans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(survey=595,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interview=13);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LGBTQ+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(survey=292,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(502).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population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targets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ethnicity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 done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demographic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groups.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Quantitative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conducted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structured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July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August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5th,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Financial</a:t>
            </a:r>
            <a:r>
              <a:rPr dirty="0" spc="-80"/>
              <a:t> </a:t>
            </a:r>
            <a:r>
              <a:rPr dirty="0"/>
              <a:t>goals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/>
              <a:t>women</a:t>
            </a:r>
            <a:r>
              <a:rPr dirty="0" spc="-85"/>
              <a:t> </a:t>
            </a:r>
            <a:r>
              <a:rPr dirty="0"/>
              <a:t>over</a:t>
            </a:r>
            <a:r>
              <a:rPr dirty="0" spc="-75"/>
              <a:t> </a:t>
            </a:r>
            <a:r>
              <a:rPr dirty="0" spc="-25"/>
              <a:t>50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Hear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mass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affluent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respondents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57200" y="1744979"/>
            <a:ext cx="5504815" cy="3007360"/>
          </a:xfrm>
          <a:prstGeom prst="rect">
            <a:avLst/>
          </a:prstGeom>
          <a:solidFill>
            <a:srgbClr val="E6E6E6">
              <a:alpha val="38038"/>
            </a:srgbClr>
          </a:solidFill>
        </p:spPr>
        <p:txBody>
          <a:bodyPr wrap="square" lIns="0" tIns="146685" rIns="0" bIns="0" rtlCol="0" vert="horz">
            <a:spAutoFit/>
          </a:bodyPr>
          <a:lstStyle/>
          <a:p>
            <a:pPr marL="223520" marR="1203325">
              <a:lnSpc>
                <a:spcPct val="100000"/>
              </a:lnSpc>
              <a:spcBef>
                <a:spcPts val="1155"/>
              </a:spcBef>
            </a:pPr>
            <a:r>
              <a:rPr dirty="0" sz="2400">
                <a:latin typeface="Arial"/>
                <a:cs typeface="Arial"/>
              </a:rPr>
              <a:t>Goals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prioritized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less</a:t>
            </a:r>
            <a:r>
              <a:rPr dirty="0" sz="2400" spc="-80" b="1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than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the </a:t>
            </a:r>
            <a:r>
              <a:rPr dirty="0" sz="2400">
                <a:latin typeface="Arial"/>
                <a:cs typeface="Arial"/>
              </a:rPr>
              <a:t>general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population?</a:t>
            </a:r>
            <a:endParaRPr sz="2400">
              <a:latin typeface="Arial"/>
              <a:cs typeface="Arial"/>
            </a:endParaRPr>
          </a:p>
          <a:p>
            <a:pPr marL="509905" indent="-286385">
              <a:lnSpc>
                <a:spcPct val="100000"/>
              </a:lnSpc>
              <a:spcBef>
                <a:spcPts val="2530"/>
              </a:spcBef>
              <a:buClr>
                <a:srgbClr val="672FE2"/>
              </a:buClr>
              <a:buFont typeface="Arial"/>
              <a:buChar char="•"/>
              <a:tabLst>
                <a:tab pos="509905" algn="l"/>
              </a:tabLst>
            </a:pPr>
            <a:r>
              <a:rPr dirty="0" sz="2000" b="1">
                <a:latin typeface="Arial"/>
                <a:cs typeface="Arial"/>
              </a:rPr>
              <a:t>Providing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family</a:t>
            </a:r>
            <a:r>
              <a:rPr dirty="0" sz="2000" spc="-7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members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672FE2"/>
              </a:buClr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509905" indent="-286385">
              <a:lnSpc>
                <a:spcPct val="100000"/>
              </a:lnSpc>
              <a:buClr>
                <a:srgbClr val="672FE2"/>
              </a:buClr>
              <a:buFont typeface="Arial"/>
              <a:buChar char="•"/>
              <a:tabLst>
                <a:tab pos="509905" algn="l"/>
              </a:tabLst>
            </a:pPr>
            <a:r>
              <a:rPr dirty="0" sz="2000" b="1">
                <a:latin typeface="Arial"/>
                <a:cs typeface="Arial"/>
              </a:rPr>
              <a:t>Being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able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to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retire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early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672FE2"/>
              </a:buClr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509905" indent="-286385">
              <a:lnSpc>
                <a:spcPct val="100000"/>
              </a:lnSpc>
              <a:buClr>
                <a:srgbClr val="672FE2"/>
              </a:buClr>
              <a:buFont typeface="Arial"/>
              <a:buChar char="•"/>
              <a:tabLst>
                <a:tab pos="509905" algn="l"/>
              </a:tabLst>
            </a:pPr>
            <a:r>
              <a:rPr dirty="0" sz="2000" b="1">
                <a:latin typeface="Arial"/>
                <a:cs typeface="Arial"/>
              </a:rPr>
              <a:t>Paying</a:t>
            </a:r>
            <a:r>
              <a:rPr dirty="0" sz="2000" spc="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off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non-</a:t>
            </a:r>
            <a:r>
              <a:rPr dirty="0" sz="2000" b="1">
                <a:latin typeface="Arial"/>
                <a:cs typeface="Arial"/>
              </a:rPr>
              <a:t>student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loan</a:t>
            </a:r>
            <a:r>
              <a:rPr dirty="0" sz="2000" spc="-20" b="1">
                <a:latin typeface="Arial"/>
                <a:cs typeface="Arial"/>
              </a:rPr>
              <a:t> debt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0504" y="861060"/>
            <a:ext cx="4622292" cy="462229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36270" y="5586094"/>
            <a:ext cx="11118215" cy="112649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(n=502)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(n=300)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Q16: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0">
                <a:latin typeface="Arial Narrow"/>
                <a:cs typeface="Arial Narrow"/>
              </a:rPr>
              <a:t> financial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today?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Q17: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mentioned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financial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Please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rank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order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top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goals, </a:t>
            </a:r>
            <a:r>
              <a:rPr dirty="0" sz="1000">
                <a:latin typeface="Arial Narrow"/>
                <a:cs typeface="Arial Narrow"/>
              </a:rPr>
              <a:t>giving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“1”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item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rounded.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partnership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Chadwick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Martin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Bailey,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1,641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$100K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in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contain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opinions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respondents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necessarily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those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Templeton.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small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size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voluntary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therefore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inherent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limitations.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includes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key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 </a:t>
            </a:r>
            <a:r>
              <a:rPr dirty="0" sz="1000" spc="-10">
                <a:latin typeface="Arial Narrow"/>
                <a:cs typeface="Arial Narrow"/>
              </a:rPr>
              <a:t>audiences including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Millennials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(survey=298);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 </a:t>
            </a:r>
            <a:r>
              <a:rPr dirty="0" sz="1000" spc="-10">
                <a:latin typeface="Arial Narrow"/>
                <a:cs typeface="Arial Narrow"/>
              </a:rPr>
              <a:t>(survey=300);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Latinx 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Hispanics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(survey=295,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Asian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Pacific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Islanders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(survey=299,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Black</a:t>
            </a:r>
            <a:r>
              <a:rPr dirty="0" sz="1000" spc="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African </a:t>
            </a:r>
            <a:r>
              <a:rPr dirty="0" sz="1000">
                <a:latin typeface="Arial Narrow"/>
                <a:cs typeface="Arial Narrow"/>
              </a:rPr>
              <a:t>Americans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(survey=595,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interview=13);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LGBTQ+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(survey=292,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(502).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population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targets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ethnicity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 done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demographic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groups.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Quantitative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conducted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structured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July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August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5th,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Key</a:t>
            </a:r>
            <a:r>
              <a:rPr dirty="0" spc="-90"/>
              <a:t> </a:t>
            </a:r>
            <a:r>
              <a:rPr dirty="0"/>
              <a:t>advisor</a:t>
            </a:r>
            <a:r>
              <a:rPr dirty="0" spc="-90"/>
              <a:t> </a:t>
            </a:r>
            <a:r>
              <a:rPr dirty="0"/>
              <a:t>attributes</a:t>
            </a:r>
            <a:r>
              <a:rPr dirty="0" spc="-80"/>
              <a:t> </a:t>
            </a:r>
            <a:r>
              <a:rPr dirty="0"/>
              <a:t>for</a:t>
            </a:r>
            <a:r>
              <a:rPr dirty="0" spc="-100"/>
              <a:t> </a:t>
            </a:r>
            <a:r>
              <a:rPr dirty="0"/>
              <a:t>women</a:t>
            </a:r>
            <a:r>
              <a:rPr dirty="0" spc="-80"/>
              <a:t> </a:t>
            </a:r>
            <a:r>
              <a:rPr dirty="0"/>
              <a:t>over</a:t>
            </a:r>
            <a:r>
              <a:rPr dirty="0" spc="-100"/>
              <a:t> </a:t>
            </a:r>
            <a:r>
              <a:rPr dirty="0" spc="-25"/>
              <a:t>50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Hear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mass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affluent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respondents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44500" y="5424881"/>
            <a:ext cx="11141710" cy="1092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 |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(n=289)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(n=200)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(n=213)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>
                <a:latin typeface="Arial Narrow"/>
                <a:cs typeface="Arial Narrow"/>
              </a:rPr>
              <a:t> (n=100)</a:t>
            </a:r>
            <a:r>
              <a:rPr dirty="0" sz="1000" spc="18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Q26: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decision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choose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paid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financial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advisor?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an</a:t>
            </a:r>
            <a:r>
              <a:rPr dirty="0" sz="1000">
                <a:latin typeface="Arial Narrow"/>
                <a:cs typeface="Arial Narrow"/>
              </a:rPr>
              <a:t> Advisor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Credentials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Important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(n=194)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(n=105)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 Does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-10">
                <a:latin typeface="Arial Narrow"/>
                <a:cs typeface="Arial Narrow"/>
              </a:rPr>
              <a:t> Credentials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(n=142)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(n=65)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Q27: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Which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factors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you?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are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rounded.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partnership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Chadwick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Martin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Bailey,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1,641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$100K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contain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opinions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respondents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necessarily</a:t>
            </a:r>
            <a:r>
              <a:rPr dirty="0" sz="1000">
                <a:latin typeface="Arial Narrow"/>
                <a:cs typeface="Arial Narrow"/>
              </a:rPr>
              <a:t> those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Franklin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represent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small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 size of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voluntary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respondents,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0">
                <a:latin typeface="Arial Narrow"/>
                <a:cs typeface="Arial Narrow"/>
              </a:rPr>
              <a:t> therefore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inherent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limitations.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 includes key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0">
                <a:latin typeface="Arial Narrow"/>
                <a:cs typeface="Arial Narrow"/>
              </a:rPr>
              <a:t> audiences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including Millennials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(survey=298);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(survey=300);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Latinx 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Hispanics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(survey=295, interview=4); </a:t>
            </a:r>
            <a:r>
              <a:rPr dirty="0" sz="1000">
                <a:latin typeface="Arial Narrow"/>
                <a:cs typeface="Arial Narrow"/>
              </a:rPr>
              <a:t>Asian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Pacific</a:t>
            </a:r>
            <a:r>
              <a:rPr dirty="0" sz="1000" spc="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Islanders</a:t>
            </a:r>
            <a:r>
              <a:rPr dirty="0" sz="1000" spc="-10">
                <a:latin typeface="Arial Narrow"/>
                <a:cs typeface="Arial Narrow"/>
              </a:rPr>
              <a:t> (survey=299,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Black</a:t>
            </a:r>
            <a:r>
              <a:rPr dirty="0" sz="1000" spc="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African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(survey=595, interview=13);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LGBTQ+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(survey=292, interview=4);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(502).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 Census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targets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ethnicity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 is done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demographic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groups.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Quantitative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5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structured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July 20th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August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5th,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781363" y="1896426"/>
            <a:ext cx="645160" cy="644525"/>
            <a:chOff x="4781363" y="1896426"/>
            <a:chExt cx="645160" cy="644525"/>
          </a:xfrm>
        </p:grpSpPr>
        <p:sp>
          <p:nvSpPr>
            <p:cNvPr id="5" name="object 5" descr=""/>
            <p:cNvSpPr/>
            <p:nvPr/>
          </p:nvSpPr>
          <p:spPr>
            <a:xfrm>
              <a:off x="4781363" y="1896426"/>
              <a:ext cx="645160" cy="644525"/>
            </a:xfrm>
            <a:custGeom>
              <a:avLst/>
              <a:gdLst/>
              <a:ahLst/>
              <a:cxnLst/>
              <a:rect l="l" t="t" r="r" b="b"/>
              <a:pathLst>
                <a:path w="645160" h="644525">
                  <a:moveTo>
                    <a:pt x="587012" y="0"/>
                  </a:moveTo>
                  <a:lnTo>
                    <a:pt x="58125" y="0"/>
                  </a:lnTo>
                  <a:lnTo>
                    <a:pt x="35500" y="4560"/>
                  </a:lnTo>
                  <a:lnTo>
                    <a:pt x="17024" y="16995"/>
                  </a:lnTo>
                  <a:lnTo>
                    <a:pt x="4567" y="35436"/>
                  </a:lnTo>
                  <a:lnTo>
                    <a:pt x="0" y="58015"/>
                  </a:lnTo>
                  <a:lnTo>
                    <a:pt x="0" y="585936"/>
                  </a:lnTo>
                  <a:lnTo>
                    <a:pt x="4567" y="608519"/>
                  </a:lnTo>
                  <a:lnTo>
                    <a:pt x="17024" y="626960"/>
                  </a:lnTo>
                  <a:lnTo>
                    <a:pt x="35500" y="639394"/>
                  </a:lnTo>
                  <a:lnTo>
                    <a:pt x="58125" y="643953"/>
                  </a:lnTo>
                  <a:lnTo>
                    <a:pt x="587012" y="643953"/>
                  </a:lnTo>
                  <a:lnTo>
                    <a:pt x="609639" y="639394"/>
                  </a:lnTo>
                  <a:lnTo>
                    <a:pt x="628118" y="626960"/>
                  </a:lnTo>
                  <a:lnTo>
                    <a:pt x="640577" y="608519"/>
                  </a:lnTo>
                  <a:lnTo>
                    <a:pt x="645146" y="585936"/>
                  </a:lnTo>
                  <a:lnTo>
                    <a:pt x="645146" y="58015"/>
                  </a:lnTo>
                  <a:lnTo>
                    <a:pt x="640577" y="35436"/>
                  </a:lnTo>
                  <a:lnTo>
                    <a:pt x="628118" y="16995"/>
                  </a:lnTo>
                  <a:lnTo>
                    <a:pt x="609639" y="4560"/>
                  </a:lnTo>
                  <a:lnTo>
                    <a:pt x="587012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1846" y="2057343"/>
              <a:ext cx="237954" cy="21298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882108" y="2292337"/>
              <a:ext cx="376555" cy="138430"/>
            </a:xfrm>
            <a:custGeom>
              <a:avLst/>
              <a:gdLst/>
              <a:ahLst/>
              <a:cxnLst/>
              <a:rect l="l" t="t" r="r" b="b"/>
              <a:pathLst>
                <a:path w="376554" h="138430">
                  <a:moveTo>
                    <a:pt x="41694" y="17780"/>
                  </a:moveTo>
                  <a:lnTo>
                    <a:pt x="39039" y="11366"/>
                  </a:lnTo>
                  <a:lnTo>
                    <a:pt x="30137" y="2400"/>
                  </a:lnTo>
                  <a:lnTo>
                    <a:pt x="24434" y="12"/>
                  </a:lnTo>
                  <a:lnTo>
                    <a:pt x="3556" y="0"/>
                  </a:lnTo>
                  <a:lnTo>
                    <a:pt x="0" y="3530"/>
                  </a:lnTo>
                  <a:lnTo>
                    <a:pt x="0" y="12242"/>
                  </a:lnTo>
                  <a:lnTo>
                    <a:pt x="3556" y="15786"/>
                  </a:lnTo>
                  <a:lnTo>
                    <a:pt x="20408" y="15633"/>
                  </a:lnTo>
                  <a:lnTo>
                    <a:pt x="22148" y="16408"/>
                  </a:lnTo>
                  <a:lnTo>
                    <a:pt x="23228" y="17830"/>
                  </a:lnTo>
                  <a:lnTo>
                    <a:pt x="24993" y="19583"/>
                  </a:lnTo>
                  <a:lnTo>
                    <a:pt x="25958" y="21971"/>
                  </a:lnTo>
                  <a:lnTo>
                    <a:pt x="25920" y="113677"/>
                  </a:lnTo>
                  <a:lnTo>
                    <a:pt x="26200" y="118084"/>
                  </a:lnTo>
                  <a:lnTo>
                    <a:pt x="22961" y="121932"/>
                  </a:lnTo>
                  <a:lnTo>
                    <a:pt x="18554" y="122428"/>
                  </a:lnTo>
                  <a:lnTo>
                    <a:pt x="3556" y="122428"/>
                  </a:lnTo>
                  <a:lnTo>
                    <a:pt x="0" y="125958"/>
                  </a:lnTo>
                  <a:lnTo>
                    <a:pt x="0" y="134670"/>
                  </a:lnTo>
                  <a:lnTo>
                    <a:pt x="3556" y="138201"/>
                  </a:lnTo>
                  <a:lnTo>
                    <a:pt x="18554" y="138201"/>
                  </a:lnTo>
                  <a:lnTo>
                    <a:pt x="27990" y="136004"/>
                  </a:lnTo>
                  <a:lnTo>
                    <a:pt x="35356" y="130657"/>
                  </a:lnTo>
                  <a:lnTo>
                    <a:pt x="40170" y="122948"/>
                  </a:lnTo>
                  <a:lnTo>
                    <a:pt x="41694" y="113677"/>
                  </a:lnTo>
                  <a:lnTo>
                    <a:pt x="41694" y="17780"/>
                  </a:lnTo>
                  <a:close/>
                </a:path>
                <a:path w="376554" h="138430">
                  <a:moveTo>
                    <a:pt x="376275" y="44526"/>
                  </a:moveTo>
                  <a:lnTo>
                    <a:pt x="375462" y="35471"/>
                  </a:lnTo>
                  <a:lnTo>
                    <a:pt x="372821" y="26771"/>
                  </a:lnTo>
                  <a:lnTo>
                    <a:pt x="369354" y="20408"/>
                  </a:lnTo>
                  <a:lnTo>
                    <a:pt x="368490" y="18834"/>
                  </a:lnTo>
                  <a:lnTo>
                    <a:pt x="368427" y="18707"/>
                  </a:lnTo>
                  <a:lnTo>
                    <a:pt x="361327" y="12369"/>
                  </a:lnTo>
                  <a:lnTo>
                    <a:pt x="360794" y="12090"/>
                  </a:lnTo>
                  <a:lnTo>
                    <a:pt x="360794" y="40436"/>
                  </a:lnTo>
                  <a:lnTo>
                    <a:pt x="360019" y="46786"/>
                  </a:lnTo>
                  <a:lnTo>
                    <a:pt x="204241" y="118491"/>
                  </a:lnTo>
                  <a:lnTo>
                    <a:pt x="202539" y="118795"/>
                  </a:lnTo>
                  <a:lnTo>
                    <a:pt x="75145" y="107518"/>
                  </a:lnTo>
                  <a:lnTo>
                    <a:pt x="75387" y="45186"/>
                  </a:lnTo>
                  <a:lnTo>
                    <a:pt x="133197" y="21463"/>
                  </a:lnTo>
                  <a:lnTo>
                    <a:pt x="175018" y="20904"/>
                  </a:lnTo>
                  <a:lnTo>
                    <a:pt x="203606" y="24130"/>
                  </a:lnTo>
                  <a:lnTo>
                    <a:pt x="235648" y="47815"/>
                  </a:lnTo>
                  <a:lnTo>
                    <a:pt x="152488" y="43040"/>
                  </a:lnTo>
                  <a:lnTo>
                    <a:pt x="147942" y="45186"/>
                  </a:lnTo>
                  <a:lnTo>
                    <a:pt x="145008" y="53428"/>
                  </a:lnTo>
                  <a:lnTo>
                    <a:pt x="146253" y="56007"/>
                  </a:lnTo>
                  <a:lnTo>
                    <a:pt x="147269" y="57975"/>
                  </a:lnTo>
                  <a:lnTo>
                    <a:pt x="202438" y="77317"/>
                  </a:lnTo>
                  <a:lnTo>
                    <a:pt x="204330" y="78054"/>
                  </a:lnTo>
                  <a:lnTo>
                    <a:pt x="206425" y="78054"/>
                  </a:lnTo>
                  <a:lnTo>
                    <a:pt x="208305" y="77317"/>
                  </a:lnTo>
                  <a:lnTo>
                    <a:pt x="244094" y="61455"/>
                  </a:lnTo>
                  <a:lnTo>
                    <a:pt x="289306" y="41414"/>
                  </a:lnTo>
                  <a:lnTo>
                    <a:pt x="335584" y="20904"/>
                  </a:lnTo>
                  <a:lnTo>
                    <a:pt x="334378" y="20904"/>
                  </a:lnTo>
                  <a:lnTo>
                    <a:pt x="343242" y="20408"/>
                  </a:lnTo>
                  <a:lnTo>
                    <a:pt x="350520" y="23291"/>
                  </a:lnTo>
                  <a:lnTo>
                    <a:pt x="355663" y="28714"/>
                  </a:lnTo>
                  <a:lnTo>
                    <a:pt x="359244" y="34023"/>
                  </a:lnTo>
                  <a:lnTo>
                    <a:pt x="360794" y="40436"/>
                  </a:lnTo>
                  <a:lnTo>
                    <a:pt x="360794" y="12090"/>
                  </a:lnTo>
                  <a:lnTo>
                    <a:pt x="353085" y="7886"/>
                  </a:lnTo>
                  <a:lnTo>
                    <a:pt x="344017" y="5397"/>
                  </a:lnTo>
                  <a:lnTo>
                    <a:pt x="334492" y="5054"/>
                  </a:lnTo>
                  <a:lnTo>
                    <a:pt x="333375" y="5054"/>
                  </a:lnTo>
                  <a:lnTo>
                    <a:pt x="331812" y="5397"/>
                  </a:lnTo>
                  <a:lnTo>
                    <a:pt x="332054" y="5397"/>
                  </a:lnTo>
                  <a:lnTo>
                    <a:pt x="250164" y="41414"/>
                  </a:lnTo>
                  <a:lnTo>
                    <a:pt x="208749" y="9080"/>
                  </a:lnTo>
                  <a:lnTo>
                    <a:pt x="175018" y="5054"/>
                  </a:lnTo>
                  <a:lnTo>
                    <a:pt x="119697" y="6083"/>
                  </a:lnTo>
                  <a:lnTo>
                    <a:pt x="69418" y="11277"/>
                  </a:lnTo>
                  <a:lnTo>
                    <a:pt x="59588" y="118872"/>
                  </a:lnTo>
                  <a:lnTo>
                    <a:pt x="62725" y="122301"/>
                  </a:lnTo>
                  <a:lnTo>
                    <a:pt x="199809" y="134505"/>
                  </a:lnTo>
                  <a:lnTo>
                    <a:pt x="205689" y="134505"/>
                  </a:lnTo>
                  <a:lnTo>
                    <a:pt x="241427" y="118872"/>
                  </a:lnTo>
                  <a:lnTo>
                    <a:pt x="373087" y="57975"/>
                  </a:lnTo>
                  <a:lnTo>
                    <a:pt x="376212" y="45186"/>
                  </a:lnTo>
                  <a:lnTo>
                    <a:pt x="376275" y="44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5714746" y="2000758"/>
            <a:ext cx="5891530" cy="262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Sensitivity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my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risk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tolerance.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30">
                <a:latin typeface="Arial"/>
                <a:cs typeface="Arial"/>
              </a:rPr>
              <a:t>Years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industry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experience.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Provides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suitable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recommendations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me.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1210055"/>
            <a:ext cx="4078224" cy="4078224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4781363" y="4100102"/>
            <a:ext cx="645160" cy="642620"/>
            <a:chOff x="4781363" y="4100102"/>
            <a:chExt cx="645160" cy="642620"/>
          </a:xfrm>
        </p:grpSpPr>
        <p:sp>
          <p:nvSpPr>
            <p:cNvPr id="11" name="object 11" descr=""/>
            <p:cNvSpPr/>
            <p:nvPr/>
          </p:nvSpPr>
          <p:spPr>
            <a:xfrm>
              <a:off x="4781363" y="4100102"/>
              <a:ext cx="645160" cy="642620"/>
            </a:xfrm>
            <a:custGeom>
              <a:avLst/>
              <a:gdLst/>
              <a:ahLst/>
              <a:cxnLst/>
              <a:rect l="l" t="t" r="r" b="b"/>
              <a:pathLst>
                <a:path w="645160" h="642620">
                  <a:moveTo>
                    <a:pt x="587012" y="0"/>
                  </a:moveTo>
                  <a:lnTo>
                    <a:pt x="58125" y="0"/>
                  </a:lnTo>
                  <a:lnTo>
                    <a:pt x="35500" y="4549"/>
                  </a:lnTo>
                  <a:lnTo>
                    <a:pt x="17024" y="16956"/>
                  </a:lnTo>
                  <a:lnTo>
                    <a:pt x="4567" y="35355"/>
                  </a:lnTo>
                  <a:lnTo>
                    <a:pt x="0" y="57882"/>
                  </a:lnTo>
                  <a:lnTo>
                    <a:pt x="0" y="584592"/>
                  </a:lnTo>
                  <a:lnTo>
                    <a:pt x="4567" y="607122"/>
                  </a:lnTo>
                  <a:lnTo>
                    <a:pt x="17024" y="625522"/>
                  </a:lnTo>
                  <a:lnTo>
                    <a:pt x="35500" y="637927"/>
                  </a:lnTo>
                  <a:lnTo>
                    <a:pt x="58125" y="642476"/>
                  </a:lnTo>
                  <a:lnTo>
                    <a:pt x="587012" y="642476"/>
                  </a:lnTo>
                  <a:lnTo>
                    <a:pt x="609639" y="637927"/>
                  </a:lnTo>
                  <a:lnTo>
                    <a:pt x="628118" y="625522"/>
                  </a:lnTo>
                  <a:lnTo>
                    <a:pt x="640577" y="607122"/>
                  </a:lnTo>
                  <a:lnTo>
                    <a:pt x="645146" y="584592"/>
                  </a:lnTo>
                  <a:lnTo>
                    <a:pt x="645146" y="57882"/>
                  </a:lnTo>
                  <a:lnTo>
                    <a:pt x="640577" y="35355"/>
                  </a:lnTo>
                  <a:lnTo>
                    <a:pt x="628118" y="16956"/>
                  </a:lnTo>
                  <a:lnTo>
                    <a:pt x="609639" y="4549"/>
                  </a:lnTo>
                  <a:lnTo>
                    <a:pt x="58701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0768" y="4343564"/>
              <a:ext cx="242703" cy="243154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4862550" y="4178198"/>
              <a:ext cx="487045" cy="478155"/>
            </a:xfrm>
            <a:custGeom>
              <a:avLst/>
              <a:gdLst/>
              <a:ahLst/>
              <a:cxnLst/>
              <a:rect l="l" t="t" r="r" b="b"/>
              <a:pathLst>
                <a:path w="487045" h="478154">
                  <a:moveTo>
                    <a:pt x="486905" y="89433"/>
                  </a:moveTo>
                  <a:lnTo>
                    <a:pt x="486041" y="86258"/>
                  </a:lnTo>
                  <a:lnTo>
                    <a:pt x="485952" y="86004"/>
                  </a:lnTo>
                  <a:lnTo>
                    <a:pt x="485038" y="83159"/>
                  </a:lnTo>
                  <a:lnTo>
                    <a:pt x="482384" y="80873"/>
                  </a:lnTo>
                  <a:lnTo>
                    <a:pt x="459155" y="77050"/>
                  </a:lnTo>
                  <a:lnTo>
                    <a:pt x="459155" y="94678"/>
                  </a:lnTo>
                  <a:lnTo>
                    <a:pt x="412254" y="140970"/>
                  </a:lnTo>
                  <a:lnTo>
                    <a:pt x="359016" y="132283"/>
                  </a:lnTo>
                  <a:lnTo>
                    <a:pt x="372529" y="118910"/>
                  </a:lnTo>
                  <a:lnTo>
                    <a:pt x="405815" y="86004"/>
                  </a:lnTo>
                  <a:lnTo>
                    <a:pt x="459155" y="94678"/>
                  </a:lnTo>
                  <a:lnTo>
                    <a:pt x="459155" y="77050"/>
                  </a:lnTo>
                  <a:lnTo>
                    <a:pt x="411302" y="69151"/>
                  </a:lnTo>
                  <a:lnTo>
                    <a:pt x="407555" y="28168"/>
                  </a:lnTo>
                  <a:lnTo>
                    <a:pt x="405434" y="5016"/>
                  </a:lnTo>
                  <a:lnTo>
                    <a:pt x="403225" y="2146"/>
                  </a:lnTo>
                  <a:lnTo>
                    <a:pt x="400075" y="977"/>
                  </a:lnTo>
                  <a:lnTo>
                    <a:pt x="397027" y="0"/>
                  </a:lnTo>
                  <a:lnTo>
                    <a:pt x="393814" y="736"/>
                  </a:lnTo>
                  <a:lnTo>
                    <a:pt x="393814" y="73317"/>
                  </a:lnTo>
                  <a:lnTo>
                    <a:pt x="347789" y="118910"/>
                  </a:lnTo>
                  <a:lnTo>
                    <a:pt x="343611" y="73761"/>
                  </a:lnTo>
                  <a:lnTo>
                    <a:pt x="389636" y="28168"/>
                  </a:lnTo>
                  <a:lnTo>
                    <a:pt x="393814" y="73317"/>
                  </a:lnTo>
                  <a:lnTo>
                    <a:pt x="393814" y="736"/>
                  </a:lnTo>
                  <a:lnTo>
                    <a:pt x="393687" y="762"/>
                  </a:lnTo>
                  <a:lnTo>
                    <a:pt x="391375" y="2984"/>
                  </a:lnTo>
                  <a:lnTo>
                    <a:pt x="329349" y="64376"/>
                  </a:lnTo>
                  <a:lnTo>
                    <a:pt x="327469" y="66179"/>
                  </a:lnTo>
                  <a:lnTo>
                    <a:pt x="326517" y="68732"/>
                  </a:lnTo>
                  <a:lnTo>
                    <a:pt x="326923" y="73317"/>
                  </a:lnTo>
                  <a:lnTo>
                    <a:pt x="332651" y="134810"/>
                  </a:lnTo>
                  <a:lnTo>
                    <a:pt x="317919" y="149364"/>
                  </a:lnTo>
                  <a:lnTo>
                    <a:pt x="286727" y="125006"/>
                  </a:lnTo>
                  <a:lnTo>
                    <a:pt x="258787" y="113271"/>
                  </a:lnTo>
                  <a:lnTo>
                    <a:pt x="239750" y="105283"/>
                  </a:lnTo>
                  <a:lnTo>
                    <a:pt x="189217" y="98628"/>
                  </a:lnTo>
                  <a:lnTo>
                    <a:pt x="140081" y="105283"/>
                  </a:lnTo>
                  <a:lnTo>
                    <a:pt x="140296" y="105283"/>
                  </a:lnTo>
                  <a:lnTo>
                    <a:pt x="95516" y="123825"/>
                  </a:lnTo>
                  <a:lnTo>
                    <a:pt x="56781" y="153111"/>
                  </a:lnTo>
                  <a:lnTo>
                    <a:pt x="26428" y="191846"/>
                  </a:lnTo>
                  <a:lnTo>
                    <a:pt x="6654" y="238772"/>
                  </a:lnTo>
                  <a:lnTo>
                    <a:pt x="0" y="289179"/>
                  </a:lnTo>
                  <a:lnTo>
                    <a:pt x="6629" y="337934"/>
                  </a:lnTo>
                  <a:lnTo>
                    <a:pt x="25234" y="382714"/>
                  </a:lnTo>
                  <a:lnTo>
                    <a:pt x="54584" y="421373"/>
                  </a:lnTo>
                  <a:lnTo>
                    <a:pt x="93395" y="451675"/>
                  </a:lnTo>
                  <a:lnTo>
                    <a:pt x="140373" y="471398"/>
                  </a:lnTo>
                  <a:lnTo>
                    <a:pt x="190220" y="478002"/>
                  </a:lnTo>
                  <a:lnTo>
                    <a:pt x="239572" y="471398"/>
                  </a:lnTo>
                  <a:lnTo>
                    <a:pt x="239903" y="471398"/>
                  </a:lnTo>
                  <a:lnTo>
                    <a:pt x="285305" y="452450"/>
                  </a:lnTo>
                  <a:lnTo>
                    <a:pt x="323977" y="422897"/>
                  </a:lnTo>
                  <a:lnTo>
                    <a:pt x="354025" y="384213"/>
                  </a:lnTo>
                  <a:lnTo>
                    <a:pt x="373468" y="337934"/>
                  </a:lnTo>
                  <a:lnTo>
                    <a:pt x="380123" y="287515"/>
                  </a:lnTo>
                  <a:lnTo>
                    <a:pt x="373507" y="238772"/>
                  </a:lnTo>
                  <a:lnTo>
                    <a:pt x="364705" y="217601"/>
                  </a:lnTo>
                  <a:lnTo>
                    <a:pt x="364705" y="287515"/>
                  </a:lnTo>
                  <a:lnTo>
                    <a:pt x="358457" y="333832"/>
                  </a:lnTo>
                  <a:lnTo>
                    <a:pt x="340842" y="375437"/>
                  </a:lnTo>
                  <a:lnTo>
                    <a:pt x="313550" y="410679"/>
                  </a:lnTo>
                  <a:lnTo>
                    <a:pt x="278218" y="437908"/>
                  </a:lnTo>
                  <a:lnTo>
                    <a:pt x="236524" y="455460"/>
                  </a:lnTo>
                  <a:lnTo>
                    <a:pt x="190119" y="461670"/>
                  </a:lnTo>
                  <a:lnTo>
                    <a:pt x="143929" y="455460"/>
                  </a:lnTo>
                  <a:lnTo>
                    <a:pt x="143789" y="455460"/>
                  </a:lnTo>
                  <a:lnTo>
                    <a:pt x="102171" y="437908"/>
                  </a:lnTo>
                  <a:lnTo>
                    <a:pt x="66827" y="410679"/>
                  </a:lnTo>
                  <a:lnTo>
                    <a:pt x="39522" y="375437"/>
                  </a:lnTo>
                  <a:lnTo>
                    <a:pt x="21907" y="333832"/>
                  </a:lnTo>
                  <a:lnTo>
                    <a:pt x="15659" y="287515"/>
                  </a:lnTo>
                  <a:lnTo>
                    <a:pt x="21805" y="241731"/>
                  </a:lnTo>
                  <a:lnTo>
                    <a:pt x="39497" y="199504"/>
                  </a:lnTo>
                  <a:lnTo>
                    <a:pt x="66802" y="164249"/>
                  </a:lnTo>
                  <a:lnTo>
                    <a:pt x="102082" y="137058"/>
                  </a:lnTo>
                  <a:lnTo>
                    <a:pt x="143827" y="119481"/>
                  </a:lnTo>
                  <a:lnTo>
                    <a:pt x="190220" y="113271"/>
                  </a:lnTo>
                  <a:lnTo>
                    <a:pt x="201688" y="113639"/>
                  </a:lnTo>
                  <a:lnTo>
                    <a:pt x="278257" y="137058"/>
                  </a:lnTo>
                  <a:lnTo>
                    <a:pt x="307479" y="159664"/>
                  </a:lnTo>
                  <a:lnTo>
                    <a:pt x="184746" y="280873"/>
                  </a:lnTo>
                  <a:lnTo>
                    <a:pt x="181368" y="284276"/>
                  </a:lnTo>
                  <a:lnTo>
                    <a:pt x="181394" y="289775"/>
                  </a:lnTo>
                  <a:lnTo>
                    <a:pt x="186270" y="294589"/>
                  </a:lnTo>
                  <a:lnTo>
                    <a:pt x="188175" y="295465"/>
                  </a:lnTo>
                  <a:lnTo>
                    <a:pt x="190220" y="295630"/>
                  </a:lnTo>
                  <a:lnTo>
                    <a:pt x="192468" y="295630"/>
                  </a:lnTo>
                  <a:lnTo>
                    <a:pt x="194691" y="294716"/>
                  </a:lnTo>
                  <a:lnTo>
                    <a:pt x="319405" y="171767"/>
                  </a:lnTo>
                  <a:lnTo>
                    <a:pt x="341198" y="200152"/>
                  </a:lnTo>
                  <a:lnTo>
                    <a:pt x="358597" y="241731"/>
                  </a:lnTo>
                  <a:lnTo>
                    <a:pt x="364705" y="287515"/>
                  </a:lnTo>
                  <a:lnTo>
                    <a:pt x="364705" y="217601"/>
                  </a:lnTo>
                  <a:lnTo>
                    <a:pt x="354888" y="193967"/>
                  </a:lnTo>
                  <a:lnTo>
                    <a:pt x="330060" y="161277"/>
                  </a:lnTo>
                  <a:lnTo>
                    <a:pt x="344220" y="147307"/>
                  </a:lnTo>
                  <a:lnTo>
                    <a:pt x="414261" y="158864"/>
                  </a:lnTo>
                  <a:lnTo>
                    <a:pt x="417982" y="158864"/>
                  </a:lnTo>
                  <a:lnTo>
                    <a:pt x="420204" y="157937"/>
                  </a:lnTo>
                  <a:lnTo>
                    <a:pt x="430885" y="147307"/>
                  </a:lnTo>
                  <a:lnTo>
                    <a:pt x="437261" y="140970"/>
                  </a:lnTo>
                  <a:lnTo>
                    <a:pt x="483425" y="95034"/>
                  </a:lnTo>
                  <a:lnTo>
                    <a:pt x="485889" y="92837"/>
                  </a:lnTo>
                  <a:lnTo>
                    <a:pt x="486905" y="89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4781363" y="2998250"/>
            <a:ext cx="645160" cy="642620"/>
            <a:chOff x="4781363" y="2998250"/>
            <a:chExt cx="645160" cy="642620"/>
          </a:xfrm>
        </p:grpSpPr>
        <p:sp>
          <p:nvSpPr>
            <p:cNvPr id="15" name="object 15" descr=""/>
            <p:cNvSpPr/>
            <p:nvPr/>
          </p:nvSpPr>
          <p:spPr>
            <a:xfrm>
              <a:off x="4781363" y="2998250"/>
              <a:ext cx="645160" cy="642620"/>
            </a:xfrm>
            <a:custGeom>
              <a:avLst/>
              <a:gdLst/>
              <a:ahLst/>
              <a:cxnLst/>
              <a:rect l="l" t="t" r="r" b="b"/>
              <a:pathLst>
                <a:path w="645160" h="642620">
                  <a:moveTo>
                    <a:pt x="587012" y="0"/>
                  </a:moveTo>
                  <a:lnTo>
                    <a:pt x="58125" y="0"/>
                  </a:lnTo>
                  <a:lnTo>
                    <a:pt x="35500" y="4549"/>
                  </a:lnTo>
                  <a:lnTo>
                    <a:pt x="17024" y="16956"/>
                  </a:lnTo>
                  <a:lnTo>
                    <a:pt x="4567" y="35355"/>
                  </a:lnTo>
                  <a:lnTo>
                    <a:pt x="0" y="57882"/>
                  </a:lnTo>
                  <a:lnTo>
                    <a:pt x="0" y="584592"/>
                  </a:lnTo>
                  <a:lnTo>
                    <a:pt x="4567" y="607122"/>
                  </a:lnTo>
                  <a:lnTo>
                    <a:pt x="17024" y="625522"/>
                  </a:lnTo>
                  <a:lnTo>
                    <a:pt x="35500" y="637927"/>
                  </a:lnTo>
                  <a:lnTo>
                    <a:pt x="58125" y="642476"/>
                  </a:lnTo>
                  <a:lnTo>
                    <a:pt x="587012" y="642476"/>
                  </a:lnTo>
                  <a:lnTo>
                    <a:pt x="609639" y="637927"/>
                  </a:lnTo>
                  <a:lnTo>
                    <a:pt x="628118" y="625522"/>
                  </a:lnTo>
                  <a:lnTo>
                    <a:pt x="640577" y="607122"/>
                  </a:lnTo>
                  <a:lnTo>
                    <a:pt x="645146" y="584592"/>
                  </a:lnTo>
                  <a:lnTo>
                    <a:pt x="645146" y="57882"/>
                  </a:lnTo>
                  <a:lnTo>
                    <a:pt x="640577" y="35355"/>
                  </a:lnTo>
                  <a:lnTo>
                    <a:pt x="628118" y="16956"/>
                  </a:lnTo>
                  <a:lnTo>
                    <a:pt x="609639" y="4549"/>
                  </a:lnTo>
                  <a:lnTo>
                    <a:pt x="587012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841710" y="3114751"/>
              <a:ext cx="525780" cy="412115"/>
            </a:xfrm>
            <a:custGeom>
              <a:avLst/>
              <a:gdLst/>
              <a:ahLst/>
              <a:cxnLst/>
              <a:rect l="l" t="t" r="r" b="b"/>
              <a:pathLst>
                <a:path w="525779" h="412114">
                  <a:moveTo>
                    <a:pt x="431507" y="322529"/>
                  </a:moveTo>
                  <a:lnTo>
                    <a:pt x="427304" y="318350"/>
                  </a:lnTo>
                  <a:lnTo>
                    <a:pt x="98005" y="318350"/>
                  </a:lnTo>
                  <a:lnTo>
                    <a:pt x="93802" y="322529"/>
                  </a:lnTo>
                  <a:lnTo>
                    <a:pt x="93802" y="332879"/>
                  </a:lnTo>
                  <a:lnTo>
                    <a:pt x="98005" y="337070"/>
                  </a:lnTo>
                  <a:lnTo>
                    <a:pt x="422122" y="337070"/>
                  </a:lnTo>
                  <a:lnTo>
                    <a:pt x="427304" y="337070"/>
                  </a:lnTo>
                  <a:lnTo>
                    <a:pt x="431507" y="332879"/>
                  </a:lnTo>
                  <a:lnTo>
                    <a:pt x="431507" y="322529"/>
                  </a:lnTo>
                  <a:close/>
                </a:path>
                <a:path w="525779" h="412114">
                  <a:moveTo>
                    <a:pt x="459651" y="256997"/>
                  </a:moveTo>
                  <a:lnTo>
                    <a:pt x="455447" y="252806"/>
                  </a:lnTo>
                  <a:lnTo>
                    <a:pt x="69862" y="252806"/>
                  </a:lnTo>
                  <a:lnTo>
                    <a:pt x="65671" y="256997"/>
                  </a:lnTo>
                  <a:lnTo>
                    <a:pt x="65671" y="267335"/>
                  </a:lnTo>
                  <a:lnTo>
                    <a:pt x="69862" y="271526"/>
                  </a:lnTo>
                  <a:lnTo>
                    <a:pt x="450265" y="271526"/>
                  </a:lnTo>
                  <a:lnTo>
                    <a:pt x="455447" y="271526"/>
                  </a:lnTo>
                  <a:lnTo>
                    <a:pt x="459651" y="267335"/>
                  </a:lnTo>
                  <a:lnTo>
                    <a:pt x="459651" y="256997"/>
                  </a:lnTo>
                  <a:close/>
                </a:path>
                <a:path w="525779" h="412114">
                  <a:moveTo>
                    <a:pt x="525310" y="18732"/>
                  </a:moveTo>
                  <a:lnTo>
                    <a:pt x="523836" y="11442"/>
                  </a:lnTo>
                  <a:lnTo>
                    <a:pt x="519811" y="5486"/>
                  </a:lnTo>
                  <a:lnTo>
                    <a:pt x="513854" y="1473"/>
                  </a:lnTo>
                  <a:lnTo>
                    <a:pt x="506552" y="0"/>
                  </a:lnTo>
                  <a:lnTo>
                    <a:pt x="506552" y="18732"/>
                  </a:lnTo>
                  <a:lnTo>
                    <a:pt x="506552" y="393255"/>
                  </a:lnTo>
                  <a:lnTo>
                    <a:pt x="18757" y="393255"/>
                  </a:lnTo>
                  <a:lnTo>
                    <a:pt x="18757" y="18732"/>
                  </a:lnTo>
                  <a:lnTo>
                    <a:pt x="506552" y="18732"/>
                  </a:lnTo>
                  <a:lnTo>
                    <a:pt x="506552" y="0"/>
                  </a:lnTo>
                  <a:lnTo>
                    <a:pt x="18757" y="0"/>
                  </a:lnTo>
                  <a:lnTo>
                    <a:pt x="11455" y="1473"/>
                  </a:lnTo>
                  <a:lnTo>
                    <a:pt x="5499" y="5486"/>
                  </a:lnTo>
                  <a:lnTo>
                    <a:pt x="1473" y="11442"/>
                  </a:lnTo>
                  <a:lnTo>
                    <a:pt x="0" y="18732"/>
                  </a:lnTo>
                  <a:lnTo>
                    <a:pt x="0" y="393255"/>
                  </a:lnTo>
                  <a:lnTo>
                    <a:pt x="1473" y="400532"/>
                  </a:lnTo>
                  <a:lnTo>
                    <a:pt x="5499" y="406488"/>
                  </a:lnTo>
                  <a:lnTo>
                    <a:pt x="11455" y="410502"/>
                  </a:lnTo>
                  <a:lnTo>
                    <a:pt x="18757" y="411975"/>
                  </a:lnTo>
                  <a:lnTo>
                    <a:pt x="506552" y="411975"/>
                  </a:lnTo>
                  <a:lnTo>
                    <a:pt x="513854" y="410502"/>
                  </a:lnTo>
                  <a:lnTo>
                    <a:pt x="519811" y="406488"/>
                  </a:lnTo>
                  <a:lnTo>
                    <a:pt x="523836" y="400532"/>
                  </a:lnTo>
                  <a:lnTo>
                    <a:pt x="525310" y="393255"/>
                  </a:lnTo>
                  <a:lnTo>
                    <a:pt x="525310" y="18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8788" y="3170005"/>
              <a:ext cx="152010" cy="150791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72339" y="1359264"/>
            <a:ext cx="1005205" cy="1003300"/>
            <a:chOff x="472339" y="1359264"/>
            <a:chExt cx="1005205" cy="1003300"/>
          </a:xfrm>
        </p:grpSpPr>
        <p:sp>
          <p:nvSpPr>
            <p:cNvPr id="3" name="object 3" descr=""/>
            <p:cNvSpPr/>
            <p:nvPr/>
          </p:nvSpPr>
          <p:spPr>
            <a:xfrm>
              <a:off x="472339" y="1359264"/>
              <a:ext cx="1005205" cy="1003300"/>
            </a:xfrm>
            <a:custGeom>
              <a:avLst/>
              <a:gdLst/>
              <a:ahLst/>
              <a:cxnLst/>
              <a:rect l="l" t="t" r="r" b="b"/>
              <a:pathLst>
                <a:path w="1005205" h="1003300">
                  <a:moveTo>
                    <a:pt x="914363" y="0"/>
                  </a:moveTo>
                  <a:lnTo>
                    <a:pt x="90538" y="0"/>
                  </a:lnTo>
                  <a:lnTo>
                    <a:pt x="55296" y="7103"/>
                  </a:lnTo>
                  <a:lnTo>
                    <a:pt x="26518" y="26472"/>
                  </a:lnTo>
                  <a:lnTo>
                    <a:pt x="7114" y="55197"/>
                  </a:lnTo>
                  <a:lnTo>
                    <a:pt x="0" y="90367"/>
                  </a:lnTo>
                  <a:lnTo>
                    <a:pt x="0" y="912688"/>
                  </a:lnTo>
                  <a:lnTo>
                    <a:pt x="7114" y="947864"/>
                  </a:lnTo>
                  <a:lnTo>
                    <a:pt x="26518" y="976589"/>
                  </a:lnTo>
                  <a:lnTo>
                    <a:pt x="55296" y="995957"/>
                  </a:lnTo>
                  <a:lnTo>
                    <a:pt x="90538" y="1003059"/>
                  </a:lnTo>
                  <a:lnTo>
                    <a:pt x="914363" y="1003059"/>
                  </a:lnTo>
                  <a:lnTo>
                    <a:pt x="949609" y="995957"/>
                  </a:lnTo>
                  <a:lnTo>
                    <a:pt x="978393" y="976589"/>
                  </a:lnTo>
                  <a:lnTo>
                    <a:pt x="997800" y="947864"/>
                  </a:lnTo>
                  <a:lnTo>
                    <a:pt x="1004917" y="912688"/>
                  </a:lnTo>
                  <a:lnTo>
                    <a:pt x="1004917" y="90367"/>
                  </a:lnTo>
                  <a:lnTo>
                    <a:pt x="997800" y="55197"/>
                  </a:lnTo>
                  <a:lnTo>
                    <a:pt x="978393" y="26472"/>
                  </a:lnTo>
                  <a:lnTo>
                    <a:pt x="949609" y="7103"/>
                  </a:lnTo>
                  <a:lnTo>
                    <a:pt x="914363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9792" y="1686309"/>
              <a:ext cx="105567" cy="10542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21029" y="1598497"/>
              <a:ext cx="506095" cy="524510"/>
            </a:xfrm>
            <a:custGeom>
              <a:avLst/>
              <a:gdLst/>
              <a:ahLst/>
              <a:cxnLst/>
              <a:rect l="l" t="t" r="r" b="b"/>
              <a:pathLst>
                <a:path w="506094" h="524510">
                  <a:moveTo>
                    <a:pt x="421678" y="163779"/>
                  </a:moveTo>
                  <a:lnTo>
                    <a:pt x="421665" y="116408"/>
                  </a:lnTo>
                  <a:lnTo>
                    <a:pt x="418465" y="112458"/>
                  </a:lnTo>
                  <a:lnTo>
                    <a:pt x="403377" y="109537"/>
                  </a:lnTo>
                  <a:lnTo>
                    <a:pt x="403377" y="128638"/>
                  </a:lnTo>
                  <a:lnTo>
                    <a:pt x="403377" y="151955"/>
                  </a:lnTo>
                  <a:lnTo>
                    <a:pt x="368833" y="159296"/>
                  </a:lnTo>
                  <a:lnTo>
                    <a:pt x="366090" y="161810"/>
                  </a:lnTo>
                  <a:lnTo>
                    <a:pt x="365188" y="164871"/>
                  </a:lnTo>
                  <a:lnTo>
                    <a:pt x="363474" y="170967"/>
                  </a:lnTo>
                  <a:lnTo>
                    <a:pt x="363423" y="171145"/>
                  </a:lnTo>
                  <a:lnTo>
                    <a:pt x="361061" y="176923"/>
                  </a:lnTo>
                  <a:lnTo>
                    <a:pt x="358076" y="182384"/>
                  </a:lnTo>
                  <a:lnTo>
                    <a:pt x="356400" y="185280"/>
                  </a:lnTo>
                  <a:lnTo>
                    <a:pt x="356400" y="188849"/>
                  </a:lnTo>
                  <a:lnTo>
                    <a:pt x="358076" y="191744"/>
                  </a:lnTo>
                  <a:lnTo>
                    <a:pt x="375526" y="218249"/>
                  </a:lnTo>
                  <a:lnTo>
                    <a:pt x="359105" y="234721"/>
                  </a:lnTo>
                  <a:lnTo>
                    <a:pt x="332930" y="217220"/>
                  </a:lnTo>
                  <a:lnTo>
                    <a:pt x="330123" y="215392"/>
                  </a:lnTo>
                  <a:lnTo>
                    <a:pt x="326542" y="215214"/>
                  </a:lnTo>
                  <a:lnTo>
                    <a:pt x="323557" y="216750"/>
                  </a:lnTo>
                  <a:lnTo>
                    <a:pt x="317944" y="219849"/>
                  </a:lnTo>
                  <a:lnTo>
                    <a:pt x="311988" y="222288"/>
                  </a:lnTo>
                  <a:lnTo>
                    <a:pt x="305828" y="224053"/>
                  </a:lnTo>
                  <a:lnTo>
                    <a:pt x="302107" y="225158"/>
                  </a:lnTo>
                  <a:lnTo>
                    <a:pt x="299466" y="228422"/>
                  </a:lnTo>
                  <a:lnTo>
                    <a:pt x="299161" y="232283"/>
                  </a:lnTo>
                  <a:lnTo>
                    <a:pt x="293255" y="262255"/>
                  </a:lnTo>
                  <a:lnTo>
                    <a:pt x="269989" y="262255"/>
                  </a:lnTo>
                  <a:lnTo>
                    <a:pt x="264185" y="235851"/>
                  </a:lnTo>
                  <a:lnTo>
                    <a:pt x="263931" y="234721"/>
                  </a:lnTo>
                  <a:lnTo>
                    <a:pt x="263525" y="232854"/>
                  </a:lnTo>
                  <a:lnTo>
                    <a:pt x="263283" y="228892"/>
                  </a:lnTo>
                  <a:lnTo>
                    <a:pt x="260578" y="225526"/>
                  </a:lnTo>
                  <a:lnTo>
                    <a:pt x="250698" y="222681"/>
                  </a:lnTo>
                  <a:lnTo>
                    <a:pt x="244779" y="220256"/>
                  </a:lnTo>
                  <a:lnTo>
                    <a:pt x="239229" y="217220"/>
                  </a:lnTo>
                  <a:lnTo>
                    <a:pt x="236321" y="215531"/>
                  </a:lnTo>
                  <a:lnTo>
                    <a:pt x="232740" y="215531"/>
                  </a:lnTo>
                  <a:lnTo>
                    <a:pt x="229844" y="217220"/>
                  </a:lnTo>
                  <a:lnTo>
                    <a:pt x="203301" y="234721"/>
                  </a:lnTo>
                  <a:lnTo>
                    <a:pt x="186791" y="218249"/>
                  </a:lnTo>
                  <a:lnTo>
                    <a:pt x="203949" y="192874"/>
                  </a:lnTo>
                  <a:lnTo>
                    <a:pt x="206425" y="189915"/>
                  </a:lnTo>
                  <a:lnTo>
                    <a:pt x="206794" y="186131"/>
                  </a:lnTo>
                  <a:lnTo>
                    <a:pt x="206832" y="185750"/>
                  </a:lnTo>
                  <a:lnTo>
                    <a:pt x="201980" y="176923"/>
                  </a:lnTo>
                  <a:lnTo>
                    <a:pt x="199580" y="171145"/>
                  </a:lnTo>
                  <a:lnTo>
                    <a:pt x="199504" y="170967"/>
                  </a:lnTo>
                  <a:lnTo>
                    <a:pt x="197840" y="165150"/>
                  </a:lnTo>
                  <a:lnTo>
                    <a:pt x="196697" y="161290"/>
                  </a:lnTo>
                  <a:lnTo>
                    <a:pt x="193598" y="158673"/>
                  </a:lnTo>
                  <a:lnTo>
                    <a:pt x="189877" y="158229"/>
                  </a:lnTo>
                  <a:lnTo>
                    <a:pt x="159486" y="151955"/>
                  </a:lnTo>
                  <a:lnTo>
                    <a:pt x="159486" y="128638"/>
                  </a:lnTo>
                  <a:lnTo>
                    <a:pt x="188010" y="122555"/>
                  </a:lnTo>
                  <a:lnTo>
                    <a:pt x="192303" y="122732"/>
                  </a:lnTo>
                  <a:lnTo>
                    <a:pt x="192557" y="122555"/>
                  </a:lnTo>
                  <a:lnTo>
                    <a:pt x="196189" y="119938"/>
                  </a:lnTo>
                  <a:lnTo>
                    <a:pt x="199059" y="110032"/>
                  </a:lnTo>
                  <a:lnTo>
                    <a:pt x="199174" y="109651"/>
                  </a:lnTo>
                  <a:lnTo>
                    <a:pt x="201612" y="103720"/>
                  </a:lnTo>
                  <a:lnTo>
                    <a:pt x="204698" y="98120"/>
                  </a:lnTo>
                  <a:lnTo>
                    <a:pt x="206375" y="95211"/>
                  </a:lnTo>
                  <a:lnTo>
                    <a:pt x="206375" y="91643"/>
                  </a:lnTo>
                  <a:lnTo>
                    <a:pt x="204698" y="88760"/>
                  </a:lnTo>
                  <a:lnTo>
                    <a:pt x="187261" y="62915"/>
                  </a:lnTo>
                  <a:lnTo>
                    <a:pt x="187159" y="62763"/>
                  </a:lnTo>
                  <a:lnTo>
                    <a:pt x="186931" y="62763"/>
                  </a:lnTo>
                  <a:lnTo>
                    <a:pt x="203581" y="46240"/>
                  </a:lnTo>
                  <a:lnTo>
                    <a:pt x="230403" y="64033"/>
                  </a:lnTo>
                  <a:lnTo>
                    <a:pt x="233311" y="65709"/>
                  </a:lnTo>
                  <a:lnTo>
                    <a:pt x="236893" y="65709"/>
                  </a:lnTo>
                  <a:lnTo>
                    <a:pt x="239788" y="64033"/>
                  </a:lnTo>
                  <a:lnTo>
                    <a:pt x="245287" y="61061"/>
                  </a:lnTo>
                  <a:lnTo>
                    <a:pt x="251117" y="58699"/>
                  </a:lnTo>
                  <a:lnTo>
                    <a:pt x="257136" y="57010"/>
                  </a:lnTo>
                  <a:lnTo>
                    <a:pt x="260769" y="55930"/>
                  </a:lnTo>
                  <a:lnTo>
                    <a:pt x="263385" y="52806"/>
                  </a:lnTo>
                  <a:lnTo>
                    <a:pt x="263804" y="49060"/>
                  </a:lnTo>
                  <a:lnTo>
                    <a:pt x="264375" y="46240"/>
                  </a:lnTo>
                  <a:lnTo>
                    <a:pt x="264604" y="45123"/>
                  </a:lnTo>
                  <a:lnTo>
                    <a:pt x="264680" y="44742"/>
                  </a:lnTo>
                  <a:lnTo>
                    <a:pt x="269989" y="18808"/>
                  </a:lnTo>
                  <a:lnTo>
                    <a:pt x="293344" y="18808"/>
                  </a:lnTo>
                  <a:lnTo>
                    <a:pt x="299453" y="47282"/>
                  </a:lnTo>
                  <a:lnTo>
                    <a:pt x="299377" y="49060"/>
                  </a:lnTo>
                  <a:lnTo>
                    <a:pt x="299275" y="51574"/>
                  </a:lnTo>
                  <a:lnTo>
                    <a:pt x="302056" y="55435"/>
                  </a:lnTo>
                  <a:lnTo>
                    <a:pt x="312254" y="58369"/>
                  </a:lnTo>
                  <a:lnTo>
                    <a:pt x="318109" y="60756"/>
                  </a:lnTo>
                  <a:lnTo>
                    <a:pt x="323646" y="63754"/>
                  </a:lnTo>
                  <a:lnTo>
                    <a:pt x="326555" y="65430"/>
                  </a:lnTo>
                  <a:lnTo>
                    <a:pt x="330123" y="65430"/>
                  </a:lnTo>
                  <a:lnTo>
                    <a:pt x="333032" y="63754"/>
                  </a:lnTo>
                  <a:lnTo>
                    <a:pt x="359067" y="46240"/>
                  </a:lnTo>
                  <a:lnTo>
                    <a:pt x="359295" y="46240"/>
                  </a:lnTo>
                  <a:lnTo>
                    <a:pt x="375716" y="62915"/>
                  </a:lnTo>
                  <a:lnTo>
                    <a:pt x="358355" y="89319"/>
                  </a:lnTo>
                  <a:lnTo>
                    <a:pt x="356539" y="92125"/>
                  </a:lnTo>
                  <a:lnTo>
                    <a:pt x="356412" y="94564"/>
                  </a:lnTo>
                  <a:lnTo>
                    <a:pt x="356349" y="95694"/>
                  </a:lnTo>
                  <a:lnTo>
                    <a:pt x="357886" y="98679"/>
                  </a:lnTo>
                  <a:lnTo>
                    <a:pt x="360934" y="104190"/>
                  </a:lnTo>
                  <a:lnTo>
                    <a:pt x="363359" y="110032"/>
                  </a:lnTo>
                  <a:lnTo>
                    <a:pt x="365112" y="116090"/>
                  </a:lnTo>
                  <a:lnTo>
                    <a:pt x="366179" y="119672"/>
                  </a:lnTo>
                  <a:lnTo>
                    <a:pt x="369265" y="122288"/>
                  </a:lnTo>
                  <a:lnTo>
                    <a:pt x="372986" y="122745"/>
                  </a:lnTo>
                  <a:lnTo>
                    <a:pt x="403377" y="128638"/>
                  </a:lnTo>
                  <a:lnTo>
                    <a:pt x="403377" y="109537"/>
                  </a:lnTo>
                  <a:lnTo>
                    <a:pt x="380771" y="105143"/>
                  </a:lnTo>
                  <a:lnTo>
                    <a:pt x="379463" y="101485"/>
                  </a:lnTo>
                  <a:lnTo>
                    <a:pt x="378129" y="98120"/>
                  </a:lnTo>
                  <a:lnTo>
                    <a:pt x="376466" y="94564"/>
                  </a:lnTo>
                  <a:lnTo>
                    <a:pt x="395224" y="66471"/>
                  </a:lnTo>
                  <a:lnTo>
                    <a:pt x="397535" y="62915"/>
                  </a:lnTo>
                  <a:lnTo>
                    <a:pt x="397624" y="62763"/>
                  </a:lnTo>
                  <a:lnTo>
                    <a:pt x="397205" y="58699"/>
                  </a:lnTo>
                  <a:lnTo>
                    <a:pt x="397116" y="57886"/>
                  </a:lnTo>
                  <a:lnTo>
                    <a:pt x="394004" y="54762"/>
                  </a:lnTo>
                  <a:lnTo>
                    <a:pt x="385724" y="46240"/>
                  </a:lnTo>
                  <a:lnTo>
                    <a:pt x="384644" y="45123"/>
                  </a:lnTo>
                  <a:lnTo>
                    <a:pt x="367550" y="27520"/>
                  </a:lnTo>
                  <a:lnTo>
                    <a:pt x="364363" y="24333"/>
                  </a:lnTo>
                  <a:lnTo>
                    <a:pt x="359359" y="23863"/>
                  </a:lnTo>
                  <a:lnTo>
                    <a:pt x="355638" y="26390"/>
                  </a:lnTo>
                  <a:lnTo>
                    <a:pt x="327494" y="45123"/>
                  </a:lnTo>
                  <a:lnTo>
                    <a:pt x="324205" y="43535"/>
                  </a:lnTo>
                  <a:lnTo>
                    <a:pt x="320738" y="42125"/>
                  </a:lnTo>
                  <a:lnTo>
                    <a:pt x="317182" y="40817"/>
                  </a:lnTo>
                  <a:lnTo>
                    <a:pt x="312877" y="18808"/>
                  </a:lnTo>
                  <a:lnTo>
                    <a:pt x="309841" y="3200"/>
                  </a:lnTo>
                  <a:lnTo>
                    <a:pt x="305879" y="0"/>
                  </a:lnTo>
                  <a:lnTo>
                    <a:pt x="258140" y="0"/>
                  </a:lnTo>
                  <a:lnTo>
                    <a:pt x="254190" y="3200"/>
                  </a:lnTo>
                  <a:lnTo>
                    <a:pt x="253301" y="7581"/>
                  </a:lnTo>
                  <a:lnTo>
                    <a:pt x="246164" y="40538"/>
                  </a:lnTo>
                  <a:lnTo>
                    <a:pt x="242608" y="41706"/>
                  </a:lnTo>
                  <a:lnTo>
                    <a:pt x="239128" y="43116"/>
                  </a:lnTo>
                  <a:lnTo>
                    <a:pt x="235750" y="44742"/>
                  </a:lnTo>
                  <a:lnTo>
                    <a:pt x="203885" y="23558"/>
                  </a:lnTo>
                  <a:lnTo>
                    <a:pt x="198945" y="24066"/>
                  </a:lnTo>
                  <a:lnTo>
                    <a:pt x="195795" y="27241"/>
                  </a:lnTo>
                  <a:lnTo>
                    <a:pt x="165214" y="57658"/>
                  </a:lnTo>
                  <a:lnTo>
                    <a:pt x="164922" y="60756"/>
                  </a:lnTo>
                  <a:lnTo>
                    <a:pt x="164922" y="62915"/>
                  </a:lnTo>
                  <a:lnTo>
                    <a:pt x="167335" y="66471"/>
                  </a:lnTo>
                  <a:lnTo>
                    <a:pt x="184480" y="92125"/>
                  </a:lnTo>
                  <a:lnTo>
                    <a:pt x="185991" y="94564"/>
                  </a:lnTo>
                  <a:lnTo>
                    <a:pt x="184315" y="97929"/>
                  </a:lnTo>
                  <a:lnTo>
                    <a:pt x="182803" y="101485"/>
                  </a:lnTo>
                  <a:lnTo>
                    <a:pt x="181495" y="105143"/>
                  </a:lnTo>
                  <a:lnTo>
                    <a:pt x="181063" y="105143"/>
                  </a:lnTo>
                  <a:lnTo>
                    <a:pt x="143852" y="112458"/>
                  </a:lnTo>
                  <a:lnTo>
                    <a:pt x="140639" y="116408"/>
                  </a:lnTo>
                  <a:lnTo>
                    <a:pt x="140639" y="163779"/>
                  </a:lnTo>
                  <a:lnTo>
                    <a:pt x="143789" y="167716"/>
                  </a:lnTo>
                  <a:lnTo>
                    <a:pt x="181724" y="175552"/>
                  </a:lnTo>
                  <a:lnTo>
                    <a:pt x="182943" y="179158"/>
                  </a:lnTo>
                  <a:lnTo>
                    <a:pt x="184264" y="182384"/>
                  </a:lnTo>
                  <a:lnTo>
                    <a:pt x="184391" y="182689"/>
                  </a:lnTo>
                  <a:lnTo>
                    <a:pt x="185851" y="185750"/>
                  </a:lnTo>
                  <a:lnTo>
                    <a:pt x="185953" y="185940"/>
                  </a:lnTo>
                  <a:lnTo>
                    <a:pt x="186042" y="186131"/>
                  </a:lnTo>
                  <a:lnTo>
                    <a:pt x="166598" y="215214"/>
                  </a:lnTo>
                  <a:lnTo>
                    <a:pt x="164871" y="217741"/>
                  </a:lnTo>
                  <a:lnTo>
                    <a:pt x="164769" y="218249"/>
                  </a:lnTo>
                  <a:lnTo>
                    <a:pt x="195795" y="253453"/>
                  </a:lnTo>
                  <a:lnTo>
                    <a:pt x="203911" y="257048"/>
                  </a:lnTo>
                  <a:lnTo>
                    <a:pt x="235750" y="235851"/>
                  </a:lnTo>
                  <a:lnTo>
                    <a:pt x="239229" y="237502"/>
                  </a:lnTo>
                  <a:lnTo>
                    <a:pt x="242798" y="238975"/>
                  </a:lnTo>
                  <a:lnTo>
                    <a:pt x="246443" y="240245"/>
                  </a:lnTo>
                  <a:lnTo>
                    <a:pt x="254101" y="277406"/>
                  </a:lnTo>
                  <a:lnTo>
                    <a:pt x="254203" y="277914"/>
                  </a:lnTo>
                  <a:lnTo>
                    <a:pt x="258152" y="281063"/>
                  </a:lnTo>
                  <a:lnTo>
                    <a:pt x="300050" y="281063"/>
                  </a:lnTo>
                  <a:lnTo>
                    <a:pt x="305308" y="280606"/>
                  </a:lnTo>
                  <a:lnTo>
                    <a:pt x="308775" y="277406"/>
                  </a:lnTo>
                  <a:lnTo>
                    <a:pt x="309486" y="273202"/>
                  </a:lnTo>
                  <a:lnTo>
                    <a:pt x="311619" y="262255"/>
                  </a:lnTo>
                  <a:lnTo>
                    <a:pt x="315925" y="240245"/>
                  </a:lnTo>
                  <a:lnTo>
                    <a:pt x="315963" y="240055"/>
                  </a:lnTo>
                  <a:lnTo>
                    <a:pt x="319633" y="238747"/>
                  </a:lnTo>
                  <a:lnTo>
                    <a:pt x="323240" y="237248"/>
                  </a:lnTo>
                  <a:lnTo>
                    <a:pt x="326745" y="235572"/>
                  </a:lnTo>
                  <a:lnTo>
                    <a:pt x="358635" y="256794"/>
                  </a:lnTo>
                  <a:lnTo>
                    <a:pt x="363639" y="256286"/>
                  </a:lnTo>
                  <a:lnTo>
                    <a:pt x="366801" y="253072"/>
                  </a:lnTo>
                  <a:lnTo>
                    <a:pt x="384352" y="235572"/>
                  </a:lnTo>
                  <a:lnTo>
                    <a:pt x="385191" y="234721"/>
                  </a:lnTo>
                  <a:lnTo>
                    <a:pt x="397256" y="222681"/>
                  </a:lnTo>
                  <a:lnTo>
                    <a:pt x="397725" y="218249"/>
                  </a:lnTo>
                  <a:lnTo>
                    <a:pt x="397776" y="217741"/>
                  </a:lnTo>
                  <a:lnTo>
                    <a:pt x="395439" y="214223"/>
                  </a:lnTo>
                  <a:lnTo>
                    <a:pt x="376682" y="186131"/>
                  </a:lnTo>
                  <a:lnTo>
                    <a:pt x="376643" y="185750"/>
                  </a:lnTo>
                  <a:lnTo>
                    <a:pt x="378231" y="182384"/>
                  </a:lnTo>
                  <a:lnTo>
                    <a:pt x="379539" y="179158"/>
                  </a:lnTo>
                  <a:lnTo>
                    <a:pt x="380834" y="175552"/>
                  </a:lnTo>
                  <a:lnTo>
                    <a:pt x="380415" y="175552"/>
                  </a:lnTo>
                  <a:lnTo>
                    <a:pt x="418515" y="167716"/>
                  </a:lnTo>
                  <a:lnTo>
                    <a:pt x="421678" y="163779"/>
                  </a:lnTo>
                  <a:close/>
                </a:path>
                <a:path w="506094" h="524510">
                  <a:moveTo>
                    <a:pt x="505968" y="173583"/>
                  </a:moveTo>
                  <a:lnTo>
                    <a:pt x="495630" y="123190"/>
                  </a:lnTo>
                  <a:lnTo>
                    <a:pt x="490181" y="120256"/>
                  </a:lnTo>
                  <a:lnTo>
                    <a:pt x="479806" y="123355"/>
                  </a:lnTo>
                  <a:lnTo>
                    <a:pt x="476872" y="128803"/>
                  </a:lnTo>
                  <a:lnTo>
                    <a:pt x="486524" y="175285"/>
                  </a:lnTo>
                  <a:lnTo>
                    <a:pt x="486549" y="220713"/>
                  </a:lnTo>
                  <a:lnTo>
                    <a:pt x="478497" y="267093"/>
                  </a:lnTo>
                  <a:lnTo>
                    <a:pt x="462394" y="311277"/>
                  </a:lnTo>
                  <a:lnTo>
                    <a:pt x="438264" y="350100"/>
                  </a:lnTo>
                  <a:lnTo>
                    <a:pt x="401027" y="384924"/>
                  </a:lnTo>
                  <a:lnTo>
                    <a:pt x="397217" y="390448"/>
                  </a:lnTo>
                  <a:lnTo>
                    <a:pt x="394830" y="396709"/>
                  </a:lnTo>
                  <a:lnTo>
                    <a:pt x="394004" y="403440"/>
                  </a:lnTo>
                  <a:lnTo>
                    <a:pt x="394004" y="505688"/>
                  </a:lnTo>
                  <a:lnTo>
                    <a:pt x="197015" y="505688"/>
                  </a:lnTo>
                  <a:lnTo>
                    <a:pt x="197015" y="458876"/>
                  </a:lnTo>
                  <a:lnTo>
                    <a:pt x="194805" y="447941"/>
                  </a:lnTo>
                  <a:lnTo>
                    <a:pt x="188772" y="439013"/>
                  </a:lnTo>
                  <a:lnTo>
                    <a:pt x="179819" y="432993"/>
                  </a:lnTo>
                  <a:lnTo>
                    <a:pt x="168871" y="430784"/>
                  </a:lnTo>
                  <a:lnTo>
                    <a:pt x="98031" y="430784"/>
                  </a:lnTo>
                  <a:lnTo>
                    <a:pt x="93827" y="426593"/>
                  </a:lnTo>
                  <a:lnTo>
                    <a:pt x="93827" y="337159"/>
                  </a:lnTo>
                  <a:lnTo>
                    <a:pt x="91617" y="326212"/>
                  </a:lnTo>
                  <a:lnTo>
                    <a:pt x="85585" y="317284"/>
                  </a:lnTo>
                  <a:lnTo>
                    <a:pt x="76644" y="311277"/>
                  </a:lnTo>
                  <a:lnTo>
                    <a:pt x="65684" y="309067"/>
                  </a:lnTo>
                  <a:lnTo>
                    <a:pt x="22987" y="309067"/>
                  </a:lnTo>
                  <a:lnTo>
                    <a:pt x="18783" y="304863"/>
                  </a:lnTo>
                  <a:lnTo>
                    <a:pt x="18910" y="297154"/>
                  </a:lnTo>
                  <a:lnTo>
                    <a:pt x="83388" y="210248"/>
                  </a:lnTo>
                  <a:lnTo>
                    <a:pt x="88900" y="172262"/>
                  </a:lnTo>
                  <a:lnTo>
                    <a:pt x="94030" y="152146"/>
                  </a:lnTo>
                  <a:lnTo>
                    <a:pt x="101231" y="136601"/>
                  </a:lnTo>
                  <a:lnTo>
                    <a:pt x="104241" y="132359"/>
                  </a:lnTo>
                  <a:lnTo>
                    <a:pt x="103225" y="126492"/>
                  </a:lnTo>
                  <a:lnTo>
                    <a:pt x="94742" y="120484"/>
                  </a:lnTo>
                  <a:lnTo>
                    <a:pt x="88861" y="121488"/>
                  </a:lnTo>
                  <a:lnTo>
                    <a:pt x="85852" y="125742"/>
                  </a:lnTo>
                  <a:lnTo>
                    <a:pt x="76708" y="144741"/>
                  </a:lnTo>
                  <a:lnTo>
                    <a:pt x="70700" y="167297"/>
                  </a:lnTo>
                  <a:lnTo>
                    <a:pt x="65684" y="202603"/>
                  </a:lnTo>
                  <a:lnTo>
                    <a:pt x="4152" y="285280"/>
                  </a:lnTo>
                  <a:lnTo>
                    <a:pt x="1155" y="290474"/>
                  </a:lnTo>
                  <a:lnTo>
                    <a:pt x="0" y="295046"/>
                  </a:lnTo>
                  <a:lnTo>
                    <a:pt x="25" y="299707"/>
                  </a:lnTo>
                  <a:lnTo>
                    <a:pt x="2235" y="310629"/>
                  </a:lnTo>
                  <a:lnTo>
                    <a:pt x="8267" y="319570"/>
                  </a:lnTo>
                  <a:lnTo>
                    <a:pt x="17208" y="325589"/>
                  </a:lnTo>
                  <a:lnTo>
                    <a:pt x="28168" y="327787"/>
                  </a:lnTo>
                  <a:lnTo>
                    <a:pt x="70866" y="327787"/>
                  </a:lnTo>
                  <a:lnTo>
                    <a:pt x="75069" y="331978"/>
                  </a:lnTo>
                  <a:lnTo>
                    <a:pt x="75069" y="421424"/>
                  </a:lnTo>
                  <a:lnTo>
                    <a:pt x="77279" y="432358"/>
                  </a:lnTo>
                  <a:lnTo>
                    <a:pt x="83312" y="441286"/>
                  </a:lnTo>
                  <a:lnTo>
                    <a:pt x="92252" y="447306"/>
                  </a:lnTo>
                  <a:lnTo>
                    <a:pt x="103212" y="449516"/>
                  </a:lnTo>
                  <a:lnTo>
                    <a:pt x="174053" y="449516"/>
                  </a:lnTo>
                  <a:lnTo>
                    <a:pt x="178257" y="453694"/>
                  </a:lnTo>
                  <a:lnTo>
                    <a:pt x="178257" y="520217"/>
                  </a:lnTo>
                  <a:lnTo>
                    <a:pt x="182448" y="524408"/>
                  </a:lnTo>
                  <a:lnTo>
                    <a:pt x="403377" y="524408"/>
                  </a:lnTo>
                  <a:lnTo>
                    <a:pt x="408952" y="524421"/>
                  </a:lnTo>
                  <a:lnTo>
                    <a:pt x="413143" y="520217"/>
                  </a:lnTo>
                  <a:lnTo>
                    <a:pt x="413181" y="400405"/>
                  </a:lnTo>
                  <a:lnTo>
                    <a:pt x="414680" y="397586"/>
                  </a:lnTo>
                  <a:lnTo>
                    <a:pt x="452716" y="362623"/>
                  </a:lnTo>
                  <a:lnTo>
                    <a:pt x="479336" y="320560"/>
                  </a:lnTo>
                  <a:lnTo>
                    <a:pt x="497065" y="272884"/>
                  </a:lnTo>
                  <a:lnTo>
                    <a:pt x="505942" y="222821"/>
                  </a:lnTo>
                  <a:lnTo>
                    <a:pt x="505968" y="173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 spc="-20"/>
              <a:t>Self-</a:t>
            </a:r>
            <a:r>
              <a:rPr dirty="0" spc="-10"/>
              <a:t>reflection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Connecting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2000" spc="-3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younger</a:t>
            </a:r>
            <a:r>
              <a:rPr dirty="0" sz="2000" spc="-3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2000" spc="-2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more</a:t>
            </a:r>
            <a:r>
              <a:rPr dirty="0" sz="2000" spc="-3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diverse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investors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457200" y="1149096"/>
            <a:ext cx="11334115" cy="52069"/>
          </a:xfrm>
          <a:custGeom>
            <a:avLst/>
            <a:gdLst/>
            <a:ahLst/>
            <a:cxnLst/>
            <a:rect l="l" t="t" r="r" b="b"/>
            <a:pathLst>
              <a:path w="11334115" h="52069">
                <a:moveTo>
                  <a:pt x="11333988" y="0"/>
                </a:moveTo>
                <a:lnTo>
                  <a:pt x="0" y="0"/>
                </a:lnTo>
                <a:lnTo>
                  <a:pt x="0" y="51815"/>
                </a:lnTo>
                <a:lnTo>
                  <a:pt x="11333988" y="51815"/>
                </a:lnTo>
                <a:lnTo>
                  <a:pt x="11333988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685035" y="1507616"/>
            <a:ext cx="7348220" cy="3520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How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confident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are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you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in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understanding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the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needs </a:t>
            </a:r>
            <a:r>
              <a:rPr dirty="0" sz="2400" b="1">
                <a:latin typeface="Arial"/>
                <a:cs typeface="Arial"/>
              </a:rPr>
              <a:t>and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preferences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of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the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next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generations?</a:t>
            </a:r>
            <a:endParaRPr sz="2400">
              <a:latin typeface="Arial"/>
              <a:cs typeface="Arial"/>
            </a:endParaRPr>
          </a:p>
          <a:p>
            <a:pPr marL="29209">
              <a:lnSpc>
                <a:spcPct val="100000"/>
              </a:lnSpc>
              <a:spcBef>
                <a:spcPts val="1590"/>
              </a:spcBef>
              <a:tabLst>
                <a:tab pos="372110" algn="l"/>
              </a:tabLst>
            </a:pPr>
            <a:r>
              <a:rPr dirty="0" sz="2400" spc="-50">
                <a:solidFill>
                  <a:srgbClr val="672FE2"/>
                </a:solidFill>
                <a:latin typeface="Arial"/>
                <a:cs typeface="Arial"/>
              </a:rPr>
              <a:t>›</a:t>
            </a:r>
            <a:r>
              <a:rPr dirty="0" sz="2400">
                <a:solidFill>
                  <a:srgbClr val="672FE2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111111"/>
                </a:solidFill>
                <a:latin typeface="Arial"/>
                <a:cs typeface="Arial"/>
              </a:rPr>
              <a:t>Very</a:t>
            </a:r>
            <a:r>
              <a:rPr dirty="0" sz="2400" spc="-13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11111"/>
                </a:solidFill>
                <a:latin typeface="Arial"/>
                <a:cs typeface="Arial"/>
              </a:rPr>
              <a:t>confident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>
              <a:latin typeface="Arial"/>
              <a:cs typeface="Arial"/>
            </a:endParaRPr>
          </a:p>
          <a:p>
            <a:pPr marL="29209">
              <a:lnSpc>
                <a:spcPct val="100000"/>
              </a:lnSpc>
              <a:spcBef>
                <a:spcPts val="5"/>
              </a:spcBef>
              <a:tabLst>
                <a:tab pos="372110" algn="l"/>
              </a:tabLst>
            </a:pPr>
            <a:r>
              <a:rPr dirty="0" sz="2400" spc="-50">
                <a:solidFill>
                  <a:srgbClr val="672FE2"/>
                </a:solidFill>
                <a:latin typeface="Arial"/>
                <a:cs typeface="Arial"/>
              </a:rPr>
              <a:t>›</a:t>
            </a:r>
            <a:r>
              <a:rPr dirty="0" sz="2400">
                <a:solidFill>
                  <a:srgbClr val="672FE2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111111"/>
                </a:solidFill>
                <a:latin typeface="Arial"/>
                <a:cs typeface="Arial"/>
              </a:rPr>
              <a:t>Somewhat</a:t>
            </a:r>
            <a:r>
              <a:rPr dirty="0" sz="2400" spc="-1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11111"/>
                </a:solidFill>
                <a:latin typeface="Arial"/>
                <a:cs typeface="Arial"/>
              </a:rPr>
              <a:t>confident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2400">
              <a:latin typeface="Arial"/>
              <a:cs typeface="Arial"/>
            </a:endParaRPr>
          </a:p>
          <a:p>
            <a:pPr marL="29209">
              <a:lnSpc>
                <a:spcPct val="100000"/>
              </a:lnSpc>
              <a:spcBef>
                <a:spcPts val="5"/>
              </a:spcBef>
              <a:tabLst>
                <a:tab pos="372110" algn="l"/>
              </a:tabLst>
            </a:pPr>
            <a:r>
              <a:rPr dirty="0" sz="2400" spc="-50">
                <a:solidFill>
                  <a:srgbClr val="672FE2"/>
                </a:solidFill>
                <a:latin typeface="Arial"/>
                <a:cs typeface="Arial"/>
              </a:rPr>
              <a:t>›</a:t>
            </a:r>
            <a:r>
              <a:rPr dirty="0" sz="2400">
                <a:solidFill>
                  <a:srgbClr val="672FE2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111111"/>
                </a:solidFill>
                <a:latin typeface="Arial"/>
                <a:cs typeface="Arial"/>
              </a:rPr>
              <a:t>Not</a:t>
            </a:r>
            <a:r>
              <a:rPr dirty="0" sz="2400" spc="-4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11111"/>
                </a:solidFill>
                <a:latin typeface="Arial"/>
                <a:cs typeface="Arial"/>
              </a:rPr>
              <a:t>very</a:t>
            </a:r>
            <a:r>
              <a:rPr dirty="0" sz="2400" spc="-4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11111"/>
                </a:solidFill>
                <a:latin typeface="Arial"/>
                <a:cs typeface="Arial"/>
              </a:rPr>
              <a:t>confident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>
              <a:latin typeface="Arial"/>
              <a:cs typeface="Arial"/>
            </a:endParaRPr>
          </a:p>
          <a:p>
            <a:pPr marL="29209">
              <a:lnSpc>
                <a:spcPct val="100000"/>
              </a:lnSpc>
              <a:tabLst>
                <a:tab pos="372110" algn="l"/>
              </a:tabLst>
            </a:pPr>
            <a:r>
              <a:rPr dirty="0" sz="2400" spc="-50">
                <a:solidFill>
                  <a:srgbClr val="672FE2"/>
                </a:solidFill>
                <a:latin typeface="Arial"/>
                <a:cs typeface="Arial"/>
              </a:rPr>
              <a:t>›</a:t>
            </a:r>
            <a:r>
              <a:rPr dirty="0" sz="2400">
                <a:solidFill>
                  <a:srgbClr val="672FE2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111111"/>
                </a:solidFill>
                <a:latin typeface="Arial"/>
                <a:cs typeface="Arial"/>
              </a:rPr>
              <a:t>Not</a:t>
            </a:r>
            <a:r>
              <a:rPr dirty="0" sz="2400" spc="-5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11111"/>
                </a:solidFill>
                <a:latin typeface="Arial"/>
                <a:cs typeface="Arial"/>
              </a:rPr>
              <a:t>confident</a:t>
            </a:r>
            <a:r>
              <a:rPr dirty="0" sz="2400" spc="-5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11111"/>
                </a:solidFill>
                <a:latin typeface="Arial"/>
                <a:cs typeface="Arial"/>
              </a:rPr>
              <a:t>at</a:t>
            </a:r>
            <a:r>
              <a:rPr dirty="0" sz="2400" spc="-5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111111"/>
                </a:solidFill>
                <a:latin typeface="Arial"/>
                <a:cs typeface="Arial"/>
              </a:rPr>
              <a:t>all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50"/>
              <a:t> </a:t>
            </a:r>
            <a:r>
              <a:rPr dirty="0"/>
              <a:t>head</a:t>
            </a:r>
            <a:r>
              <a:rPr dirty="0" spc="-40"/>
              <a:t> </a:t>
            </a:r>
            <a:r>
              <a:rPr dirty="0"/>
              <a:t>vs.</a:t>
            </a:r>
            <a:r>
              <a:rPr dirty="0" spc="-65"/>
              <a:t> </a:t>
            </a:r>
            <a:r>
              <a:rPr dirty="0"/>
              <a:t>heart</a:t>
            </a:r>
            <a:r>
              <a:rPr dirty="0" spc="-45"/>
              <a:t> </a:t>
            </a:r>
            <a:r>
              <a:rPr dirty="0" spc="-10"/>
              <a:t>challenge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According</a:t>
            </a:r>
            <a:r>
              <a:rPr dirty="0" sz="2000" spc="-6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Imprint’s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2023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survey</a:t>
            </a:r>
            <a:r>
              <a:rPr dirty="0" sz="2000" spc="-6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048503" y="2116073"/>
            <a:ext cx="6671309" cy="2221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200" spc="-1515" b="1">
                <a:latin typeface="Segoe UI Emoji"/>
                <a:cs typeface="Segoe UI Emoji"/>
              </a:rPr>
              <a:t>❤️</a:t>
            </a:r>
            <a:r>
              <a:rPr dirty="0" sz="2200" spc="-30" b="1">
                <a:latin typeface="Segoe UI Emoji"/>
                <a:cs typeface="Segoe UI Emoji"/>
              </a:rPr>
              <a:t> </a:t>
            </a:r>
            <a:r>
              <a:rPr dirty="0" sz="2200" b="1">
                <a:latin typeface="Arial"/>
                <a:cs typeface="Arial"/>
              </a:rPr>
              <a:t>Millennials</a:t>
            </a:r>
            <a:r>
              <a:rPr dirty="0" sz="2200" spc="-7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tend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to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prioritize</a:t>
            </a:r>
            <a:r>
              <a:rPr dirty="0" sz="2200" spc="-40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heart-driven</a:t>
            </a:r>
            <a:r>
              <a:rPr dirty="0" sz="2200" spc="550" b="1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factors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like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impact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investing,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portfolio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alignment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values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environmental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impact.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12700" marR="290830">
              <a:lnSpc>
                <a:spcPct val="100000"/>
              </a:lnSpc>
            </a:pPr>
            <a:r>
              <a:rPr dirty="0" sz="2200" b="1">
                <a:latin typeface="Segoe UI Emoji"/>
                <a:cs typeface="Segoe UI Emoji"/>
              </a:rPr>
              <a:t>🧠</a:t>
            </a:r>
            <a:r>
              <a:rPr dirty="0" sz="2200" spc="-90" b="1">
                <a:latin typeface="Segoe UI Emoji"/>
                <a:cs typeface="Segoe UI Emoji"/>
              </a:rPr>
              <a:t> </a:t>
            </a:r>
            <a:r>
              <a:rPr dirty="0" sz="2200" b="1">
                <a:latin typeface="Arial"/>
                <a:cs typeface="Arial"/>
              </a:rPr>
              <a:t>Baby</a:t>
            </a:r>
            <a:r>
              <a:rPr dirty="0" sz="2200" spc="-4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Boomers</a:t>
            </a:r>
            <a:r>
              <a:rPr dirty="0" sz="2200" spc="-5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tend</a:t>
            </a:r>
            <a:r>
              <a:rPr dirty="0" sz="2200" spc="-50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to</a:t>
            </a:r>
            <a:r>
              <a:rPr dirty="0" sz="2200" spc="-4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prioritize</a:t>
            </a:r>
            <a:r>
              <a:rPr dirty="0" sz="2200" spc="-50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head-driven </a:t>
            </a:r>
            <a:r>
              <a:rPr dirty="0" sz="2000">
                <a:latin typeface="Arial"/>
                <a:cs typeface="Arial"/>
              </a:rPr>
              <a:t>considerations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such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asset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allocation,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investment </a:t>
            </a:r>
            <a:r>
              <a:rPr dirty="0" sz="2000">
                <a:latin typeface="Arial"/>
                <a:cs typeface="Arial"/>
              </a:rPr>
              <a:t>performance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impact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inflation.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860804"/>
            <a:ext cx="3902964" cy="339852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44500" y="6339332"/>
            <a:ext cx="24288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Imprint,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Bridging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Confidence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Gap,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3185795" cy="10661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</a:rPr>
              <a:t>Millennials:</a:t>
            </a:r>
            <a:endParaRPr sz="400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>
                <a:solidFill>
                  <a:srgbClr val="FFFFFF"/>
                </a:solidFill>
              </a:rPr>
              <a:t>The</a:t>
            </a:r>
            <a:r>
              <a:rPr dirty="0" spc="-4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next</a:t>
            </a:r>
            <a:r>
              <a:rPr dirty="0" spc="-4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big</a:t>
            </a:r>
            <a:r>
              <a:rPr dirty="0" spc="-45">
                <a:solidFill>
                  <a:srgbClr val="FFFFFF"/>
                </a:solidFill>
              </a:rPr>
              <a:t> </a:t>
            </a:r>
            <a:r>
              <a:rPr dirty="0" spc="-20">
                <a:solidFill>
                  <a:srgbClr val="FFFFFF"/>
                </a:solidFill>
              </a:rPr>
              <a:t>boom</a:t>
            </a:r>
          </a:p>
        </p:txBody>
      </p:sp>
      <p:sp>
        <p:nvSpPr>
          <p:cNvPr id="3" name="object 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29768" y="997203"/>
            <a:ext cx="11349355" cy="5181600"/>
            <a:chOff x="429768" y="997203"/>
            <a:chExt cx="11349355" cy="51816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" y="997203"/>
              <a:ext cx="4114800" cy="4064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29768" y="5198363"/>
              <a:ext cx="11349355" cy="980440"/>
            </a:xfrm>
            <a:custGeom>
              <a:avLst/>
              <a:gdLst/>
              <a:ahLst/>
              <a:cxnLst/>
              <a:rect l="l" t="t" r="r" b="b"/>
              <a:pathLst>
                <a:path w="11349355" h="980439">
                  <a:moveTo>
                    <a:pt x="10859262" y="0"/>
                  </a:moveTo>
                  <a:lnTo>
                    <a:pt x="10859262" y="244983"/>
                  </a:lnTo>
                  <a:lnTo>
                    <a:pt x="489966" y="244983"/>
                  </a:lnTo>
                  <a:lnTo>
                    <a:pt x="489966" y="0"/>
                  </a:lnTo>
                  <a:lnTo>
                    <a:pt x="0" y="489966"/>
                  </a:lnTo>
                  <a:lnTo>
                    <a:pt x="489966" y="979932"/>
                  </a:lnTo>
                  <a:lnTo>
                    <a:pt x="489966" y="734949"/>
                  </a:lnTo>
                  <a:lnTo>
                    <a:pt x="10859262" y="734949"/>
                  </a:lnTo>
                  <a:lnTo>
                    <a:pt x="10859262" y="979932"/>
                  </a:lnTo>
                  <a:lnTo>
                    <a:pt x="11349228" y="489966"/>
                  </a:lnTo>
                  <a:lnTo>
                    <a:pt x="10859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FFFFFF"/>
                </a:solidFill>
              </a:rPr>
              <a:t>Millennials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3657091" y="5453888"/>
            <a:ext cx="489204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Born</a:t>
            </a:r>
            <a:r>
              <a:rPr dirty="0" sz="2800" spc="-7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between</a:t>
            </a:r>
            <a:r>
              <a:rPr dirty="0" sz="2800" spc="-6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1981</a:t>
            </a:r>
            <a:r>
              <a:rPr dirty="0" sz="2800" spc="-6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2800" spc="-7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585858"/>
                </a:solidFill>
                <a:latin typeface="Arial"/>
                <a:cs typeface="Arial"/>
              </a:rPr>
              <a:t>1996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30123" y="1447546"/>
            <a:ext cx="10633710" cy="4328160"/>
            <a:chOff x="330123" y="1447546"/>
            <a:chExt cx="10633710" cy="4328160"/>
          </a:xfrm>
        </p:grpSpPr>
        <p:sp>
          <p:nvSpPr>
            <p:cNvPr id="9" name="object 9" descr=""/>
            <p:cNvSpPr/>
            <p:nvPr/>
          </p:nvSpPr>
          <p:spPr>
            <a:xfrm>
              <a:off x="2834639" y="4489703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79">
                  <a:moveTo>
                    <a:pt x="0" y="0"/>
                  </a:moveTo>
                  <a:lnTo>
                    <a:pt x="0" y="94488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771139" y="5419343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70">
                  <a:moveTo>
                    <a:pt x="57150" y="205752"/>
                  </a:moveTo>
                  <a:lnTo>
                    <a:pt x="38790" y="209460"/>
                  </a:lnTo>
                  <a:lnTo>
                    <a:pt x="18605" y="223070"/>
                  </a:lnTo>
                  <a:lnTo>
                    <a:pt x="4992" y="243255"/>
                  </a:lnTo>
                  <a:lnTo>
                    <a:pt x="0" y="267969"/>
                  </a:lnTo>
                  <a:lnTo>
                    <a:pt x="4992" y="292690"/>
                  </a:lnTo>
                  <a:lnTo>
                    <a:pt x="18605" y="312874"/>
                  </a:lnTo>
                  <a:lnTo>
                    <a:pt x="38790" y="326480"/>
                  </a:lnTo>
                  <a:lnTo>
                    <a:pt x="63500" y="331469"/>
                  </a:lnTo>
                  <a:lnTo>
                    <a:pt x="88209" y="326480"/>
                  </a:lnTo>
                  <a:lnTo>
                    <a:pt x="108394" y="312874"/>
                  </a:lnTo>
                  <a:lnTo>
                    <a:pt x="122007" y="292690"/>
                  </a:lnTo>
                  <a:lnTo>
                    <a:pt x="127000" y="267969"/>
                  </a:lnTo>
                  <a:lnTo>
                    <a:pt x="57150" y="267969"/>
                  </a:lnTo>
                  <a:lnTo>
                    <a:pt x="57150" y="205752"/>
                  </a:lnTo>
                  <a:close/>
                </a:path>
                <a:path w="127000" h="331470">
                  <a:moveTo>
                    <a:pt x="63500" y="204469"/>
                  </a:moveTo>
                  <a:lnTo>
                    <a:pt x="57150" y="205752"/>
                  </a:lnTo>
                  <a:lnTo>
                    <a:pt x="57150" y="267969"/>
                  </a:lnTo>
                  <a:lnTo>
                    <a:pt x="69850" y="267969"/>
                  </a:lnTo>
                  <a:lnTo>
                    <a:pt x="69850" y="205752"/>
                  </a:lnTo>
                  <a:lnTo>
                    <a:pt x="63500" y="204469"/>
                  </a:lnTo>
                  <a:close/>
                </a:path>
                <a:path w="127000" h="331470">
                  <a:moveTo>
                    <a:pt x="69850" y="205752"/>
                  </a:moveTo>
                  <a:lnTo>
                    <a:pt x="69850" y="267969"/>
                  </a:lnTo>
                  <a:lnTo>
                    <a:pt x="127000" y="267969"/>
                  </a:lnTo>
                  <a:lnTo>
                    <a:pt x="122007" y="243255"/>
                  </a:lnTo>
                  <a:lnTo>
                    <a:pt x="108394" y="223070"/>
                  </a:lnTo>
                  <a:lnTo>
                    <a:pt x="88209" y="209460"/>
                  </a:lnTo>
                  <a:lnTo>
                    <a:pt x="69850" y="205752"/>
                  </a:lnTo>
                  <a:close/>
                </a:path>
                <a:path w="127000" h="331470">
                  <a:moveTo>
                    <a:pt x="69850" y="0"/>
                  </a:moveTo>
                  <a:lnTo>
                    <a:pt x="57150" y="0"/>
                  </a:lnTo>
                  <a:lnTo>
                    <a:pt x="57150" y="205752"/>
                  </a:lnTo>
                  <a:lnTo>
                    <a:pt x="63500" y="204469"/>
                  </a:lnTo>
                  <a:lnTo>
                    <a:pt x="69850" y="204469"/>
                  </a:lnTo>
                  <a:lnTo>
                    <a:pt x="69850" y="0"/>
                  </a:lnTo>
                  <a:close/>
                </a:path>
                <a:path w="127000" h="331470">
                  <a:moveTo>
                    <a:pt x="69850" y="204469"/>
                  </a:moveTo>
                  <a:lnTo>
                    <a:pt x="63500" y="204469"/>
                  </a:lnTo>
                  <a:lnTo>
                    <a:pt x="69850" y="205752"/>
                  </a:lnTo>
                  <a:lnTo>
                    <a:pt x="69850" y="204469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30123" y="3280537"/>
              <a:ext cx="1707514" cy="1188085"/>
            </a:xfrm>
            <a:custGeom>
              <a:avLst/>
              <a:gdLst/>
              <a:ahLst/>
              <a:cxnLst/>
              <a:rect l="l" t="t" r="r" b="b"/>
              <a:pathLst>
                <a:path w="1707514" h="1188085">
                  <a:moveTo>
                    <a:pt x="691718" y="933704"/>
                  </a:moveTo>
                  <a:lnTo>
                    <a:pt x="475957" y="933704"/>
                  </a:lnTo>
                  <a:lnTo>
                    <a:pt x="475957" y="1167764"/>
                  </a:lnTo>
                  <a:lnTo>
                    <a:pt x="691718" y="1167764"/>
                  </a:lnTo>
                  <a:lnTo>
                    <a:pt x="691718" y="933704"/>
                  </a:lnTo>
                  <a:close/>
                </a:path>
                <a:path w="1707514" h="1188085">
                  <a:moveTo>
                    <a:pt x="691718" y="0"/>
                  </a:moveTo>
                  <a:lnTo>
                    <a:pt x="504507" y="0"/>
                  </a:lnTo>
                  <a:lnTo>
                    <a:pt x="0" y="738505"/>
                  </a:lnTo>
                  <a:lnTo>
                    <a:pt x="0" y="933704"/>
                  </a:lnTo>
                  <a:lnTo>
                    <a:pt x="836091" y="933704"/>
                  </a:lnTo>
                  <a:lnTo>
                    <a:pt x="836091" y="737743"/>
                  </a:lnTo>
                  <a:lnTo>
                    <a:pt x="208635" y="737743"/>
                  </a:lnTo>
                  <a:lnTo>
                    <a:pt x="475957" y="340360"/>
                  </a:lnTo>
                  <a:lnTo>
                    <a:pt x="691718" y="340360"/>
                  </a:lnTo>
                  <a:lnTo>
                    <a:pt x="691718" y="0"/>
                  </a:lnTo>
                  <a:close/>
                </a:path>
                <a:path w="1707514" h="1188085">
                  <a:moveTo>
                    <a:pt x="691718" y="340360"/>
                  </a:moveTo>
                  <a:lnTo>
                    <a:pt x="475957" y="340360"/>
                  </a:lnTo>
                  <a:lnTo>
                    <a:pt x="475957" y="737743"/>
                  </a:lnTo>
                  <a:lnTo>
                    <a:pt x="691718" y="737743"/>
                  </a:lnTo>
                  <a:lnTo>
                    <a:pt x="691718" y="340360"/>
                  </a:lnTo>
                  <a:close/>
                </a:path>
                <a:path w="1707514" h="1188085">
                  <a:moveTo>
                    <a:pt x="1150442" y="832993"/>
                  </a:moveTo>
                  <a:lnTo>
                    <a:pt x="934669" y="859155"/>
                  </a:lnTo>
                  <a:lnTo>
                    <a:pt x="943035" y="905763"/>
                  </a:lnTo>
                  <a:lnTo>
                    <a:pt x="944837" y="915712"/>
                  </a:lnTo>
                  <a:lnTo>
                    <a:pt x="961932" y="967594"/>
                  </a:lnTo>
                  <a:lnTo>
                    <a:pt x="986049" y="1015124"/>
                  </a:lnTo>
                  <a:lnTo>
                    <a:pt x="1017139" y="1058185"/>
                  </a:lnTo>
                  <a:lnTo>
                    <a:pt x="1055192" y="1096771"/>
                  </a:lnTo>
                  <a:lnTo>
                    <a:pt x="1091356" y="1124488"/>
                  </a:lnTo>
                  <a:lnTo>
                    <a:pt x="1130507" y="1147181"/>
                  </a:lnTo>
                  <a:lnTo>
                    <a:pt x="1172651" y="1164844"/>
                  </a:lnTo>
                  <a:lnTo>
                    <a:pt x="1217789" y="1177468"/>
                  </a:lnTo>
                  <a:lnTo>
                    <a:pt x="1265926" y="1185048"/>
                  </a:lnTo>
                  <a:lnTo>
                    <a:pt x="1317066" y="1187577"/>
                  </a:lnTo>
                  <a:lnTo>
                    <a:pt x="1371051" y="1184581"/>
                  </a:lnTo>
                  <a:lnTo>
                    <a:pt x="1422005" y="1175591"/>
                  </a:lnTo>
                  <a:lnTo>
                    <a:pt x="1469926" y="1160605"/>
                  </a:lnTo>
                  <a:lnTo>
                    <a:pt x="1514809" y="1139618"/>
                  </a:lnTo>
                  <a:lnTo>
                    <a:pt x="1556652" y="1112626"/>
                  </a:lnTo>
                  <a:lnTo>
                    <a:pt x="1595450" y="1079627"/>
                  </a:lnTo>
                  <a:lnTo>
                    <a:pt x="1629623" y="1042426"/>
                  </a:lnTo>
                  <a:lnTo>
                    <a:pt x="1657590" y="1002707"/>
                  </a:lnTo>
                  <a:lnTo>
                    <a:pt x="1315896" y="1002707"/>
                  </a:lnTo>
                  <a:lnTo>
                    <a:pt x="1284504" y="999948"/>
                  </a:lnTo>
                  <a:lnTo>
                    <a:pt x="1229779" y="978179"/>
                  </a:lnTo>
                  <a:lnTo>
                    <a:pt x="1185535" y="934862"/>
                  </a:lnTo>
                  <a:lnTo>
                    <a:pt x="1157774" y="871807"/>
                  </a:lnTo>
                  <a:lnTo>
                    <a:pt x="1150442" y="832993"/>
                  </a:lnTo>
                  <a:close/>
                </a:path>
                <a:path w="1707514" h="1188085">
                  <a:moveTo>
                    <a:pt x="1636105" y="626744"/>
                  </a:moveTo>
                  <a:lnTo>
                    <a:pt x="1323416" y="626744"/>
                  </a:lnTo>
                  <a:lnTo>
                    <a:pt x="1354660" y="629816"/>
                  </a:lnTo>
                  <a:lnTo>
                    <a:pt x="1383439" y="639032"/>
                  </a:lnTo>
                  <a:lnTo>
                    <a:pt x="1433652" y="675894"/>
                  </a:lnTo>
                  <a:lnTo>
                    <a:pt x="1467545" y="733790"/>
                  </a:lnTo>
                  <a:lnTo>
                    <a:pt x="1478864" y="809117"/>
                  </a:lnTo>
                  <a:lnTo>
                    <a:pt x="1475911" y="851292"/>
                  </a:lnTo>
                  <a:lnTo>
                    <a:pt x="1467053" y="888872"/>
                  </a:lnTo>
                  <a:lnTo>
                    <a:pt x="1431620" y="950340"/>
                  </a:lnTo>
                  <a:lnTo>
                    <a:pt x="1378946" y="989599"/>
                  </a:lnTo>
                  <a:lnTo>
                    <a:pt x="1314985" y="1002707"/>
                  </a:lnTo>
                  <a:lnTo>
                    <a:pt x="1657590" y="1002707"/>
                  </a:lnTo>
                  <a:lnTo>
                    <a:pt x="1679349" y="960469"/>
                  </a:lnTo>
                  <a:lnTo>
                    <a:pt x="1694895" y="915712"/>
                  </a:lnTo>
                  <a:lnTo>
                    <a:pt x="1704226" y="868436"/>
                  </a:lnTo>
                  <a:lnTo>
                    <a:pt x="1707337" y="818642"/>
                  </a:lnTo>
                  <a:lnTo>
                    <a:pt x="1703704" y="769280"/>
                  </a:lnTo>
                  <a:lnTo>
                    <a:pt x="1703596" y="767822"/>
                  </a:lnTo>
                  <a:lnTo>
                    <a:pt x="1692367" y="720883"/>
                  </a:lnTo>
                  <a:lnTo>
                    <a:pt x="1673636" y="677802"/>
                  </a:lnTo>
                  <a:lnTo>
                    <a:pt x="1647393" y="638556"/>
                  </a:lnTo>
                  <a:lnTo>
                    <a:pt x="1636105" y="626744"/>
                  </a:lnTo>
                  <a:close/>
                </a:path>
                <a:path w="1707514" h="1188085">
                  <a:moveTo>
                    <a:pt x="1627584" y="183261"/>
                  </a:moveTo>
                  <a:lnTo>
                    <a:pt x="1303477" y="183261"/>
                  </a:lnTo>
                  <a:lnTo>
                    <a:pt x="1331002" y="185449"/>
                  </a:lnTo>
                  <a:lnTo>
                    <a:pt x="1355658" y="192008"/>
                  </a:lnTo>
                  <a:lnTo>
                    <a:pt x="1396314" y="218186"/>
                  </a:lnTo>
                  <a:lnTo>
                    <a:pt x="1422492" y="259032"/>
                  </a:lnTo>
                  <a:lnTo>
                    <a:pt x="1431239" y="311785"/>
                  </a:lnTo>
                  <a:lnTo>
                    <a:pt x="1428262" y="344570"/>
                  </a:lnTo>
                  <a:lnTo>
                    <a:pt x="1404450" y="399903"/>
                  </a:lnTo>
                  <a:lnTo>
                    <a:pt x="1357132" y="440501"/>
                  </a:lnTo>
                  <a:lnTo>
                    <a:pt x="1288120" y="460174"/>
                  </a:lnTo>
                  <a:lnTo>
                    <a:pt x="1245565" y="461771"/>
                  </a:lnTo>
                  <a:lnTo>
                    <a:pt x="1221054" y="643382"/>
                  </a:lnTo>
                  <a:lnTo>
                    <a:pt x="1249746" y="636067"/>
                  </a:lnTo>
                  <a:lnTo>
                    <a:pt x="1276378" y="630872"/>
                  </a:lnTo>
                  <a:lnTo>
                    <a:pt x="1300939" y="627772"/>
                  </a:lnTo>
                  <a:lnTo>
                    <a:pt x="1323416" y="626744"/>
                  </a:lnTo>
                  <a:lnTo>
                    <a:pt x="1636105" y="626744"/>
                  </a:lnTo>
                  <a:lnTo>
                    <a:pt x="1614964" y="604625"/>
                  </a:lnTo>
                  <a:lnTo>
                    <a:pt x="1577511" y="577326"/>
                  </a:lnTo>
                  <a:lnTo>
                    <a:pt x="1535057" y="556670"/>
                  </a:lnTo>
                  <a:lnTo>
                    <a:pt x="1487627" y="542670"/>
                  </a:lnTo>
                  <a:lnTo>
                    <a:pt x="1538734" y="510530"/>
                  </a:lnTo>
                  <a:lnTo>
                    <a:pt x="1580548" y="474947"/>
                  </a:lnTo>
                  <a:lnTo>
                    <a:pt x="1613071" y="435927"/>
                  </a:lnTo>
                  <a:lnTo>
                    <a:pt x="1636301" y="393478"/>
                  </a:lnTo>
                  <a:lnTo>
                    <a:pt x="1650240" y="347608"/>
                  </a:lnTo>
                  <a:lnTo>
                    <a:pt x="1654886" y="298323"/>
                  </a:lnTo>
                  <a:lnTo>
                    <a:pt x="1649788" y="245774"/>
                  </a:lnTo>
                  <a:lnTo>
                    <a:pt x="1634486" y="195976"/>
                  </a:lnTo>
                  <a:lnTo>
                    <a:pt x="1627584" y="183261"/>
                  </a:lnTo>
                  <a:close/>
                </a:path>
                <a:path w="1707514" h="1188085">
                  <a:moveTo>
                    <a:pt x="1309827" y="0"/>
                  </a:moveTo>
                  <a:lnTo>
                    <a:pt x="1263061" y="2260"/>
                  </a:lnTo>
                  <a:lnTo>
                    <a:pt x="1218593" y="9032"/>
                  </a:lnTo>
                  <a:lnTo>
                    <a:pt x="1176435" y="20306"/>
                  </a:lnTo>
                  <a:lnTo>
                    <a:pt x="1136599" y="36067"/>
                  </a:lnTo>
                  <a:lnTo>
                    <a:pt x="1100048" y="55834"/>
                  </a:lnTo>
                  <a:lnTo>
                    <a:pt x="1067749" y="78946"/>
                  </a:lnTo>
                  <a:lnTo>
                    <a:pt x="1039712" y="105415"/>
                  </a:lnTo>
                  <a:lnTo>
                    <a:pt x="1015949" y="135254"/>
                  </a:lnTo>
                  <a:lnTo>
                    <a:pt x="995704" y="169447"/>
                  </a:lnTo>
                  <a:lnTo>
                    <a:pt x="978198" y="208962"/>
                  </a:lnTo>
                  <a:lnTo>
                    <a:pt x="963406" y="253787"/>
                  </a:lnTo>
                  <a:lnTo>
                    <a:pt x="951306" y="303911"/>
                  </a:lnTo>
                  <a:lnTo>
                    <a:pt x="1156792" y="338708"/>
                  </a:lnTo>
                  <a:lnTo>
                    <a:pt x="1163150" y="302966"/>
                  </a:lnTo>
                  <a:lnTo>
                    <a:pt x="1173460" y="271748"/>
                  </a:lnTo>
                  <a:lnTo>
                    <a:pt x="1205941" y="222885"/>
                  </a:lnTo>
                  <a:lnTo>
                    <a:pt x="1250613" y="193166"/>
                  </a:lnTo>
                  <a:lnTo>
                    <a:pt x="1303477" y="183261"/>
                  </a:lnTo>
                  <a:lnTo>
                    <a:pt x="1627584" y="183261"/>
                  </a:lnTo>
                  <a:lnTo>
                    <a:pt x="1608969" y="148965"/>
                  </a:lnTo>
                  <a:lnTo>
                    <a:pt x="1573225" y="104775"/>
                  </a:lnTo>
                  <a:lnTo>
                    <a:pt x="1538386" y="72760"/>
                  </a:lnTo>
                  <a:lnTo>
                    <a:pt x="1499913" y="46566"/>
                  </a:lnTo>
                  <a:lnTo>
                    <a:pt x="1457813" y="26193"/>
                  </a:lnTo>
                  <a:lnTo>
                    <a:pt x="1412095" y="11641"/>
                  </a:lnTo>
                  <a:lnTo>
                    <a:pt x="1362763" y="2910"/>
                  </a:lnTo>
                  <a:lnTo>
                    <a:pt x="1309827" y="0"/>
                  </a:lnTo>
                  <a:close/>
                </a:path>
              </a:pathLst>
            </a:custGeom>
            <a:solidFill>
              <a:srgbClr val="FFFFFF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6911" y="1447546"/>
              <a:ext cx="3666744" cy="365023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7029449" y="3671316"/>
              <a:ext cx="1694180" cy="1188720"/>
            </a:xfrm>
            <a:custGeom>
              <a:avLst/>
              <a:gdLst/>
              <a:ahLst/>
              <a:cxnLst/>
              <a:rect l="l" t="t" r="r" b="b"/>
              <a:pathLst>
                <a:path w="1694179" h="1188720">
                  <a:moveTo>
                    <a:pt x="750381" y="184784"/>
                  </a:moveTo>
                  <a:lnTo>
                    <a:pt x="406907" y="184784"/>
                  </a:lnTo>
                  <a:lnTo>
                    <a:pt x="440318" y="187287"/>
                  </a:lnTo>
                  <a:lnTo>
                    <a:pt x="469884" y="194802"/>
                  </a:lnTo>
                  <a:lnTo>
                    <a:pt x="517525" y="224916"/>
                  </a:lnTo>
                  <a:lnTo>
                    <a:pt x="547639" y="273573"/>
                  </a:lnTo>
                  <a:lnTo>
                    <a:pt x="557656" y="339470"/>
                  </a:lnTo>
                  <a:lnTo>
                    <a:pt x="554777" y="373286"/>
                  </a:lnTo>
                  <a:lnTo>
                    <a:pt x="531778" y="441537"/>
                  </a:lnTo>
                  <a:lnTo>
                    <a:pt x="511682" y="475995"/>
                  </a:lnTo>
                  <a:lnTo>
                    <a:pt x="465704" y="530425"/>
                  </a:lnTo>
                  <a:lnTo>
                    <a:pt x="428710" y="568505"/>
                  </a:lnTo>
                  <a:lnTo>
                    <a:pt x="382394" y="613822"/>
                  </a:lnTo>
                  <a:lnTo>
                    <a:pt x="275841" y="714601"/>
                  </a:lnTo>
                  <a:lnTo>
                    <a:pt x="229953" y="760023"/>
                  </a:lnTo>
                  <a:lnTo>
                    <a:pt x="189107" y="802639"/>
                  </a:lnTo>
                  <a:lnTo>
                    <a:pt x="153307" y="842453"/>
                  </a:lnTo>
                  <a:lnTo>
                    <a:pt x="122554" y="879471"/>
                  </a:lnTo>
                  <a:lnTo>
                    <a:pt x="96851" y="913696"/>
                  </a:lnTo>
                  <a:lnTo>
                    <a:pt x="52803" y="987684"/>
                  </a:lnTo>
                  <a:lnTo>
                    <a:pt x="33503" y="1031209"/>
                  </a:lnTo>
                  <a:lnTo>
                    <a:pt x="18281" y="1075710"/>
                  </a:lnTo>
                  <a:lnTo>
                    <a:pt x="7120" y="1121186"/>
                  </a:lnTo>
                  <a:lnTo>
                    <a:pt x="0" y="1167637"/>
                  </a:lnTo>
                  <a:lnTo>
                    <a:pt x="781303" y="1167637"/>
                  </a:lnTo>
                  <a:lnTo>
                    <a:pt x="781303" y="960627"/>
                  </a:lnTo>
                  <a:lnTo>
                    <a:pt x="338708" y="960627"/>
                  </a:lnTo>
                  <a:lnTo>
                    <a:pt x="348118" y="945463"/>
                  </a:lnTo>
                  <a:lnTo>
                    <a:pt x="370891" y="914515"/>
                  </a:lnTo>
                  <a:lnTo>
                    <a:pt x="403232" y="878822"/>
                  </a:lnTo>
                  <a:lnTo>
                    <a:pt x="431831" y="850757"/>
                  </a:lnTo>
                  <a:lnTo>
                    <a:pt x="470098" y="814572"/>
                  </a:lnTo>
                  <a:lnTo>
                    <a:pt x="518032" y="770254"/>
                  </a:lnTo>
                  <a:lnTo>
                    <a:pt x="566658" y="724699"/>
                  </a:lnTo>
                  <a:lnTo>
                    <a:pt x="607186" y="684799"/>
                  </a:lnTo>
                  <a:lnTo>
                    <a:pt x="639619" y="650543"/>
                  </a:lnTo>
                  <a:lnTo>
                    <a:pt x="692407" y="583465"/>
                  </a:lnTo>
                  <a:lnTo>
                    <a:pt x="716787" y="545845"/>
                  </a:lnTo>
                  <a:lnTo>
                    <a:pt x="737072" y="509083"/>
                  </a:lnTo>
                  <a:lnTo>
                    <a:pt x="753236" y="473201"/>
                  </a:lnTo>
                  <a:lnTo>
                    <a:pt x="774271" y="400303"/>
                  </a:lnTo>
                  <a:lnTo>
                    <a:pt x="779543" y="362438"/>
                  </a:lnTo>
                  <a:lnTo>
                    <a:pt x="781303" y="323595"/>
                  </a:lnTo>
                  <a:lnTo>
                    <a:pt x="777372" y="270226"/>
                  </a:lnTo>
                  <a:lnTo>
                    <a:pt x="765576" y="220459"/>
                  </a:lnTo>
                  <a:lnTo>
                    <a:pt x="750381" y="184784"/>
                  </a:lnTo>
                  <a:close/>
                </a:path>
                <a:path w="1694179" h="1188720">
                  <a:moveTo>
                    <a:pt x="412496" y="0"/>
                  </a:moveTo>
                  <a:lnTo>
                    <a:pt x="361569" y="2223"/>
                  </a:lnTo>
                  <a:lnTo>
                    <a:pt x="313563" y="8894"/>
                  </a:lnTo>
                  <a:lnTo>
                    <a:pt x="268478" y="20018"/>
                  </a:lnTo>
                  <a:lnTo>
                    <a:pt x="226314" y="35597"/>
                  </a:lnTo>
                  <a:lnTo>
                    <a:pt x="187071" y="55635"/>
                  </a:lnTo>
                  <a:lnTo>
                    <a:pt x="150749" y="80136"/>
                  </a:lnTo>
                  <a:lnTo>
                    <a:pt x="118184" y="109705"/>
                  </a:lnTo>
                  <a:lnTo>
                    <a:pt x="90339" y="145066"/>
                  </a:lnTo>
                  <a:lnTo>
                    <a:pt x="67214" y="186213"/>
                  </a:lnTo>
                  <a:lnTo>
                    <a:pt x="48810" y="233139"/>
                  </a:lnTo>
                  <a:lnTo>
                    <a:pt x="35126" y="285835"/>
                  </a:lnTo>
                  <a:lnTo>
                    <a:pt x="26161" y="344296"/>
                  </a:lnTo>
                  <a:lnTo>
                    <a:pt x="248284" y="366521"/>
                  </a:lnTo>
                  <a:lnTo>
                    <a:pt x="253619" y="321208"/>
                  </a:lnTo>
                  <a:lnTo>
                    <a:pt x="263334" y="282813"/>
                  </a:lnTo>
                  <a:lnTo>
                    <a:pt x="295909" y="226821"/>
                  </a:lnTo>
                  <a:lnTo>
                    <a:pt x="344265" y="195325"/>
                  </a:lnTo>
                  <a:lnTo>
                    <a:pt x="406907" y="184784"/>
                  </a:lnTo>
                  <a:lnTo>
                    <a:pt x="750381" y="184784"/>
                  </a:lnTo>
                  <a:lnTo>
                    <a:pt x="745916" y="174301"/>
                  </a:lnTo>
                  <a:lnTo>
                    <a:pt x="718393" y="131758"/>
                  </a:lnTo>
                  <a:lnTo>
                    <a:pt x="683005" y="92836"/>
                  </a:lnTo>
                  <a:lnTo>
                    <a:pt x="648133" y="64484"/>
                  </a:lnTo>
                  <a:lnTo>
                    <a:pt x="609176" y="41279"/>
                  </a:lnTo>
                  <a:lnTo>
                    <a:pt x="566134" y="23225"/>
                  </a:lnTo>
                  <a:lnTo>
                    <a:pt x="519006" y="10324"/>
                  </a:lnTo>
                  <a:lnTo>
                    <a:pt x="467793" y="2581"/>
                  </a:lnTo>
                  <a:lnTo>
                    <a:pt x="412496" y="0"/>
                  </a:lnTo>
                  <a:close/>
                </a:path>
                <a:path w="1694179" h="1188720">
                  <a:moveTo>
                    <a:pt x="1307465" y="0"/>
                  </a:moveTo>
                  <a:lnTo>
                    <a:pt x="1253829" y="2359"/>
                  </a:lnTo>
                  <a:lnTo>
                    <a:pt x="1204430" y="9435"/>
                  </a:lnTo>
                  <a:lnTo>
                    <a:pt x="1159271" y="21224"/>
                  </a:lnTo>
                  <a:lnTo>
                    <a:pt x="1118357" y="37723"/>
                  </a:lnTo>
                  <a:lnTo>
                    <a:pt x="1081690" y="58928"/>
                  </a:lnTo>
                  <a:lnTo>
                    <a:pt x="1049274" y="84835"/>
                  </a:lnTo>
                  <a:lnTo>
                    <a:pt x="1016567" y="120620"/>
                  </a:lnTo>
                  <a:lnTo>
                    <a:pt x="991140" y="160007"/>
                  </a:lnTo>
                  <a:lnTo>
                    <a:pt x="972985" y="203003"/>
                  </a:lnTo>
                  <a:lnTo>
                    <a:pt x="962097" y="249614"/>
                  </a:lnTo>
                  <a:lnTo>
                    <a:pt x="958469" y="299846"/>
                  </a:lnTo>
                  <a:lnTo>
                    <a:pt x="960921" y="337163"/>
                  </a:lnTo>
                  <a:lnTo>
                    <a:pt x="980543" y="407128"/>
                  </a:lnTo>
                  <a:lnTo>
                    <a:pt x="1020286" y="470070"/>
                  </a:lnTo>
                  <a:lnTo>
                    <a:pt x="1048766" y="496887"/>
                  </a:lnTo>
                  <a:lnTo>
                    <a:pt x="1083151" y="520275"/>
                  </a:lnTo>
                  <a:lnTo>
                    <a:pt x="1123442" y="540257"/>
                  </a:lnTo>
                  <a:lnTo>
                    <a:pt x="1076434" y="563876"/>
                  </a:lnTo>
                  <a:lnTo>
                    <a:pt x="1036177" y="592042"/>
                  </a:lnTo>
                  <a:lnTo>
                    <a:pt x="1002659" y="624732"/>
                  </a:lnTo>
                  <a:lnTo>
                    <a:pt x="975868" y="661923"/>
                  </a:lnTo>
                  <a:lnTo>
                    <a:pt x="955438" y="702405"/>
                  </a:lnTo>
                  <a:lnTo>
                    <a:pt x="940831" y="744791"/>
                  </a:lnTo>
                  <a:lnTo>
                    <a:pt x="932058" y="789082"/>
                  </a:lnTo>
                  <a:lnTo>
                    <a:pt x="929131" y="835278"/>
                  </a:lnTo>
                  <a:lnTo>
                    <a:pt x="932592" y="890388"/>
                  </a:lnTo>
                  <a:lnTo>
                    <a:pt x="942970" y="941422"/>
                  </a:lnTo>
                  <a:lnTo>
                    <a:pt x="960262" y="988393"/>
                  </a:lnTo>
                  <a:lnTo>
                    <a:pt x="984466" y="1031310"/>
                  </a:lnTo>
                  <a:lnTo>
                    <a:pt x="1015577" y="1070184"/>
                  </a:lnTo>
                  <a:lnTo>
                    <a:pt x="1053592" y="1105026"/>
                  </a:lnTo>
                  <a:lnTo>
                    <a:pt x="1090251" y="1130468"/>
                  </a:lnTo>
                  <a:lnTo>
                    <a:pt x="1129867" y="1151292"/>
                  </a:lnTo>
                  <a:lnTo>
                    <a:pt x="1172432" y="1167495"/>
                  </a:lnTo>
                  <a:lnTo>
                    <a:pt x="1217939" y="1179072"/>
                  </a:lnTo>
                  <a:lnTo>
                    <a:pt x="1266381" y="1186021"/>
                  </a:lnTo>
                  <a:lnTo>
                    <a:pt x="1317752" y="1188338"/>
                  </a:lnTo>
                  <a:lnTo>
                    <a:pt x="1372754" y="1185535"/>
                  </a:lnTo>
                  <a:lnTo>
                    <a:pt x="1423971" y="1177125"/>
                  </a:lnTo>
                  <a:lnTo>
                    <a:pt x="1471406" y="1163113"/>
                  </a:lnTo>
                  <a:lnTo>
                    <a:pt x="1515062" y="1143503"/>
                  </a:lnTo>
                  <a:lnTo>
                    <a:pt x="1554945" y="1118297"/>
                  </a:lnTo>
                  <a:lnTo>
                    <a:pt x="1591055" y="1087500"/>
                  </a:lnTo>
                  <a:lnTo>
                    <a:pt x="1622434" y="1052281"/>
                  </a:lnTo>
                  <a:lnTo>
                    <a:pt x="1648116" y="1013685"/>
                  </a:lnTo>
                  <a:lnTo>
                    <a:pt x="1650340" y="1009014"/>
                  </a:lnTo>
                  <a:lnTo>
                    <a:pt x="1313815" y="1009014"/>
                  </a:lnTo>
                  <a:lnTo>
                    <a:pt x="1281279" y="1005919"/>
                  </a:lnTo>
                  <a:lnTo>
                    <a:pt x="1280394" y="1005919"/>
                  </a:lnTo>
                  <a:lnTo>
                    <a:pt x="1249092" y="996140"/>
                  </a:lnTo>
                  <a:lnTo>
                    <a:pt x="1196085" y="957452"/>
                  </a:lnTo>
                  <a:lnTo>
                    <a:pt x="1160652" y="895778"/>
                  </a:lnTo>
                  <a:lnTo>
                    <a:pt x="1151794" y="857351"/>
                  </a:lnTo>
                  <a:lnTo>
                    <a:pt x="1148842" y="813815"/>
                  </a:lnTo>
                  <a:lnTo>
                    <a:pt x="1151342" y="781530"/>
                  </a:lnTo>
                  <a:lnTo>
                    <a:pt x="1171344" y="720482"/>
                  </a:lnTo>
                  <a:lnTo>
                    <a:pt x="1211520" y="667099"/>
                  </a:lnTo>
                  <a:lnTo>
                    <a:pt x="1272393" y="638905"/>
                  </a:lnTo>
                  <a:lnTo>
                    <a:pt x="1310640" y="635380"/>
                  </a:lnTo>
                  <a:lnTo>
                    <a:pt x="1628756" y="635380"/>
                  </a:lnTo>
                  <a:lnTo>
                    <a:pt x="1615328" y="618589"/>
                  </a:lnTo>
                  <a:lnTo>
                    <a:pt x="1581467" y="588009"/>
                  </a:lnTo>
                  <a:lnTo>
                    <a:pt x="1541795" y="561907"/>
                  </a:lnTo>
                  <a:lnTo>
                    <a:pt x="1496314" y="540257"/>
                  </a:lnTo>
                  <a:lnTo>
                    <a:pt x="1532217" y="521731"/>
                  </a:lnTo>
                  <a:lnTo>
                    <a:pt x="1563893" y="499490"/>
                  </a:lnTo>
                  <a:lnTo>
                    <a:pt x="1591308" y="473535"/>
                  </a:lnTo>
                  <a:lnTo>
                    <a:pt x="1604232" y="456945"/>
                  </a:lnTo>
                  <a:lnTo>
                    <a:pt x="1307465" y="456945"/>
                  </a:lnTo>
                  <a:lnTo>
                    <a:pt x="1277697" y="454612"/>
                  </a:lnTo>
                  <a:lnTo>
                    <a:pt x="1227544" y="435943"/>
                  </a:lnTo>
                  <a:lnTo>
                    <a:pt x="1190632" y="399125"/>
                  </a:lnTo>
                  <a:lnTo>
                    <a:pt x="1171773" y="347206"/>
                  </a:lnTo>
                  <a:lnTo>
                    <a:pt x="1169416" y="315721"/>
                  </a:lnTo>
                  <a:lnTo>
                    <a:pt x="1171797" y="285930"/>
                  </a:lnTo>
                  <a:lnTo>
                    <a:pt x="1190847" y="235586"/>
                  </a:lnTo>
                  <a:lnTo>
                    <a:pt x="1228207" y="198342"/>
                  </a:lnTo>
                  <a:lnTo>
                    <a:pt x="1279399" y="179292"/>
                  </a:lnTo>
                  <a:lnTo>
                    <a:pt x="1309877" y="176910"/>
                  </a:lnTo>
                  <a:lnTo>
                    <a:pt x="1630712" y="176910"/>
                  </a:lnTo>
                  <a:lnTo>
                    <a:pt x="1623515" y="160007"/>
                  </a:lnTo>
                  <a:lnTo>
                    <a:pt x="1597874" y="120620"/>
                  </a:lnTo>
                  <a:lnTo>
                    <a:pt x="1564894" y="84835"/>
                  </a:lnTo>
                  <a:lnTo>
                    <a:pt x="1532287" y="58928"/>
                  </a:lnTo>
                  <a:lnTo>
                    <a:pt x="1495556" y="37723"/>
                  </a:lnTo>
                  <a:lnTo>
                    <a:pt x="1454705" y="21224"/>
                  </a:lnTo>
                  <a:lnTo>
                    <a:pt x="1409737" y="9435"/>
                  </a:lnTo>
                  <a:lnTo>
                    <a:pt x="1360656" y="2359"/>
                  </a:lnTo>
                  <a:lnTo>
                    <a:pt x="1307465" y="0"/>
                  </a:lnTo>
                  <a:close/>
                </a:path>
                <a:path w="1694179" h="1188720">
                  <a:moveTo>
                    <a:pt x="1628756" y="635380"/>
                  </a:moveTo>
                  <a:lnTo>
                    <a:pt x="1310640" y="635380"/>
                  </a:lnTo>
                  <a:lnTo>
                    <a:pt x="1344429" y="638478"/>
                  </a:lnTo>
                  <a:lnTo>
                    <a:pt x="1375124" y="647779"/>
                  </a:lnTo>
                  <a:lnTo>
                    <a:pt x="1427226" y="685037"/>
                  </a:lnTo>
                  <a:lnTo>
                    <a:pt x="1461801" y="742584"/>
                  </a:lnTo>
                  <a:lnTo>
                    <a:pt x="1473327" y="816228"/>
                  </a:lnTo>
                  <a:lnTo>
                    <a:pt x="1470495" y="860311"/>
                  </a:lnTo>
                  <a:lnTo>
                    <a:pt x="1462008" y="898858"/>
                  </a:lnTo>
                  <a:lnTo>
                    <a:pt x="1428115" y="959484"/>
                  </a:lnTo>
                  <a:lnTo>
                    <a:pt x="1376870" y="996632"/>
                  </a:lnTo>
                  <a:lnTo>
                    <a:pt x="1313815" y="1009014"/>
                  </a:lnTo>
                  <a:lnTo>
                    <a:pt x="1650340" y="1009014"/>
                  </a:lnTo>
                  <a:lnTo>
                    <a:pt x="1668097" y="971724"/>
                  </a:lnTo>
                  <a:lnTo>
                    <a:pt x="1682373" y="926408"/>
                  </a:lnTo>
                  <a:lnTo>
                    <a:pt x="1690942" y="877748"/>
                  </a:lnTo>
                  <a:lnTo>
                    <a:pt x="1693799" y="825753"/>
                  </a:lnTo>
                  <a:lnTo>
                    <a:pt x="1690653" y="778416"/>
                  </a:lnTo>
                  <a:lnTo>
                    <a:pt x="1681210" y="733948"/>
                  </a:lnTo>
                  <a:lnTo>
                    <a:pt x="1665456" y="692362"/>
                  </a:lnTo>
                  <a:lnTo>
                    <a:pt x="1643379" y="653668"/>
                  </a:lnTo>
                  <a:lnTo>
                    <a:pt x="1628756" y="635380"/>
                  </a:lnTo>
                  <a:close/>
                </a:path>
                <a:path w="1694179" h="1188720">
                  <a:moveTo>
                    <a:pt x="1630712" y="176910"/>
                  </a:moveTo>
                  <a:lnTo>
                    <a:pt x="1309877" y="176910"/>
                  </a:lnTo>
                  <a:lnTo>
                    <a:pt x="1339609" y="179292"/>
                  </a:lnTo>
                  <a:lnTo>
                    <a:pt x="1339401" y="179292"/>
                  </a:lnTo>
                  <a:lnTo>
                    <a:pt x="1366065" y="186435"/>
                  </a:lnTo>
                  <a:lnTo>
                    <a:pt x="1365899" y="186435"/>
                  </a:lnTo>
                  <a:lnTo>
                    <a:pt x="1389084" y="198127"/>
                  </a:lnTo>
                  <a:lnTo>
                    <a:pt x="1425928" y="234985"/>
                  </a:lnTo>
                  <a:lnTo>
                    <a:pt x="1444700" y="285174"/>
                  </a:lnTo>
                  <a:lnTo>
                    <a:pt x="1447038" y="314959"/>
                  </a:lnTo>
                  <a:lnTo>
                    <a:pt x="1444676" y="346414"/>
                  </a:lnTo>
                  <a:lnTo>
                    <a:pt x="1425713" y="398559"/>
                  </a:lnTo>
                  <a:lnTo>
                    <a:pt x="1388421" y="435729"/>
                  </a:lnTo>
                  <a:lnTo>
                    <a:pt x="1364406" y="447611"/>
                  </a:lnTo>
                  <a:lnTo>
                    <a:pt x="1364235" y="447611"/>
                  </a:lnTo>
                  <a:lnTo>
                    <a:pt x="1337518" y="454612"/>
                  </a:lnTo>
                  <a:lnTo>
                    <a:pt x="1337305" y="454612"/>
                  </a:lnTo>
                  <a:lnTo>
                    <a:pt x="1307465" y="456945"/>
                  </a:lnTo>
                  <a:lnTo>
                    <a:pt x="1604232" y="456945"/>
                  </a:lnTo>
                  <a:lnTo>
                    <a:pt x="1632833" y="411218"/>
                  </a:lnTo>
                  <a:lnTo>
                    <a:pt x="1653839" y="339209"/>
                  </a:lnTo>
                  <a:lnTo>
                    <a:pt x="1656460" y="299846"/>
                  </a:lnTo>
                  <a:lnTo>
                    <a:pt x="1652802" y="249614"/>
                  </a:lnTo>
                  <a:lnTo>
                    <a:pt x="1641822" y="203003"/>
                  </a:lnTo>
                  <a:lnTo>
                    <a:pt x="1630712" y="176910"/>
                  </a:lnTo>
                  <a:close/>
                </a:path>
              </a:pathLst>
            </a:custGeom>
            <a:solidFill>
              <a:srgbClr val="FFFFFF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174480" y="4514088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79">
                  <a:moveTo>
                    <a:pt x="0" y="0"/>
                  </a:moveTo>
                  <a:lnTo>
                    <a:pt x="0" y="94488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10980" y="5443728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70">
                  <a:moveTo>
                    <a:pt x="57150" y="205752"/>
                  </a:moveTo>
                  <a:lnTo>
                    <a:pt x="38790" y="209460"/>
                  </a:lnTo>
                  <a:lnTo>
                    <a:pt x="18605" y="223070"/>
                  </a:lnTo>
                  <a:lnTo>
                    <a:pt x="4992" y="243255"/>
                  </a:lnTo>
                  <a:lnTo>
                    <a:pt x="0" y="267970"/>
                  </a:lnTo>
                  <a:lnTo>
                    <a:pt x="4992" y="292690"/>
                  </a:lnTo>
                  <a:lnTo>
                    <a:pt x="18605" y="312874"/>
                  </a:lnTo>
                  <a:lnTo>
                    <a:pt x="38790" y="326480"/>
                  </a:lnTo>
                  <a:lnTo>
                    <a:pt x="63500" y="331470"/>
                  </a:lnTo>
                  <a:lnTo>
                    <a:pt x="88209" y="326480"/>
                  </a:lnTo>
                  <a:lnTo>
                    <a:pt x="108394" y="312874"/>
                  </a:lnTo>
                  <a:lnTo>
                    <a:pt x="122007" y="292690"/>
                  </a:lnTo>
                  <a:lnTo>
                    <a:pt x="127000" y="267970"/>
                  </a:lnTo>
                  <a:lnTo>
                    <a:pt x="57150" y="267970"/>
                  </a:lnTo>
                  <a:lnTo>
                    <a:pt x="57150" y="205752"/>
                  </a:lnTo>
                  <a:close/>
                </a:path>
                <a:path w="127000" h="331470">
                  <a:moveTo>
                    <a:pt x="63500" y="204470"/>
                  </a:moveTo>
                  <a:lnTo>
                    <a:pt x="57150" y="205752"/>
                  </a:lnTo>
                  <a:lnTo>
                    <a:pt x="57150" y="267970"/>
                  </a:lnTo>
                  <a:lnTo>
                    <a:pt x="69850" y="267970"/>
                  </a:lnTo>
                  <a:lnTo>
                    <a:pt x="69850" y="205752"/>
                  </a:lnTo>
                  <a:lnTo>
                    <a:pt x="63500" y="204470"/>
                  </a:lnTo>
                  <a:close/>
                </a:path>
                <a:path w="127000" h="331470">
                  <a:moveTo>
                    <a:pt x="69850" y="205752"/>
                  </a:moveTo>
                  <a:lnTo>
                    <a:pt x="69850" y="267970"/>
                  </a:lnTo>
                  <a:lnTo>
                    <a:pt x="127000" y="267970"/>
                  </a:lnTo>
                  <a:lnTo>
                    <a:pt x="122007" y="243255"/>
                  </a:lnTo>
                  <a:lnTo>
                    <a:pt x="108394" y="223070"/>
                  </a:lnTo>
                  <a:lnTo>
                    <a:pt x="88209" y="209460"/>
                  </a:lnTo>
                  <a:lnTo>
                    <a:pt x="69850" y="205752"/>
                  </a:lnTo>
                  <a:close/>
                </a:path>
                <a:path w="127000" h="331470">
                  <a:moveTo>
                    <a:pt x="69850" y="0"/>
                  </a:moveTo>
                  <a:lnTo>
                    <a:pt x="57150" y="0"/>
                  </a:lnTo>
                  <a:lnTo>
                    <a:pt x="57150" y="205752"/>
                  </a:lnTo>
                  <a:lnTo>
                    <a:pt x="63500" y="204470"/>
                  </a:lnTo>
                  <a:lnTo>
                    <a:pt x="69850" y="204470"/>
                  </a:lnTo>
                  <a:lnTo>
                    <a:pt x="69850" y="0"/>
                  </a:lnTo>
                  <a:close/>
                </a:path>
                <a:path w="127000" h="331470">
                  <a:moveTo>
                    <a:pt x="69850" y="204470"/>
                  </a:moveTo>
                  <a:lnTo>
                    <a:pt x="63500" y="204470"/>
                  </a:lnTo>
                  <a:lnTo>
                    <a:pt x="69850" y="205752"/>
                  </a:lnTo>
                  <a:lnTo>
                    <a:pt x="69850" y="20447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507898" y="6332626"/>
            <a:ext cx="367474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Source: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“Age</a:t>
            </a:r>
            <a:r>
              <a:rPr dirty="0" sz="1000" spc="1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Range</a:t>
            </a:r>
            <a:r>
              <a:rPr dirty="0" sz="1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dirty="0" sz="10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Generation.”</a:t>
            </a:r>
            <a:r>
              <a:rPr dirty="0" sz="1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Beresford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Research,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September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27,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FFFFFF"/>
                </a:solidFill>
              </a:rPr>
              <a:t>For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Financial</a:t>
            </a:r>
            <a:r>
              <a:rPr dirty="0" spc="-35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Professional</a:t>
            </a:r>
            <a:r>
              <a:rPr dirty="0" spc="-3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Institutional</a:t>
            </a:r>
            <a:r>
              <a:rPr dirty="0" spc="-4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Use</a:t>
            </a:r>
            <a:r>
              <a:rPr dirty="0" spc="-2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Only.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Not</a:t>
            </a:r>
            <a:r>
              <a:rPr dirty="0" spc="-1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for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Public</a:t>
            </a:r>
            <a:r>
              <a:rPr dirty="0" spc="-10">
                <a:solidFill>
                  <a:srgbClr val="FFFFFF"/>
                </a:solidFill>
              </a:rPr>
              <a:t> </a:t>
            </a:r>
            <a:r>
              <a:rPr dirty="0" spc="-20">
                <a:solidFill>
                  <a:srgbClr val="FFFFFF"/>
                </a:solidFill>
              </a:rPr>
              <a:t>Use.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8288" y="655319"/>
            <a:ext cx="12226925" cy="6202680"/>
            <a:chOff x="-18288" y="655319"/>
            <a:chExt cx="12226925" cy="6202680"/>
          </a:xfrm>
        </p:grpSpPr>
        <p:sp>
          <p:nvSpPr>
            <p:cNvPr id="3" name="object 3" descr=""/>
            <p:cNvSpPr/>
            <p:nvPr/>
          </p:nvSpPr>
          <p:spPr>
            <a:xfrm>
              <a:off x="761" y="3382518"/>
              <a:ext cx="12188825" cy="0"/>
            </a:xfrm>
            <a:custGeom>
              <a:avLst/>
              <a:gdLst/>
              <a:ahLst/>
              <a:cxnLst/>
              <a:rect l="l" t="t" r="r" b="b"/>
              <a:pathLst>
                <a:path w="12188825" h="0">
                  <a:moveTo>
                    <a:pt x="0" y="0"/>
                  </a:moveTo>
                  <a:lnTo>
                    <a:pt x="456438" y="0"/>
                  </a:lnTo>
                </a:path>
                <a:path w="12188825" h="0">
                  <a:moveTo>
                    <a:pt x="3243834" y="0"/>
                  </a:moveTo>
                  <a:lnTo>
                    <a:pt x="3525774" y="0"/>
                  </a:lnTo>
                </a:path>
                <a:path w="12188825" h="0">
                  <a:moveTo>
                    <a:pt x="6313170" y="0"/>
                  </a:moveTo>
                  <a:lnTo>
                    <a:pt x="6572250" y="0"/>
                  </a:lnTo>
                </a:path>
                <a:path w="12188825" h="0">
                  <a:moveTo>
                    <a:pt x="9359646" y="0"/>
                  </a:moveTo>
                  <a:lnTo>
                    <a:pt x="12188825" y="0"/>
                  </a:lnTo>
                </a:path>
              </a:pathLst>
            </a:custGeom>
            <a:ln w="38100">
              <a:solidFill>
                <a:srgbClr val="71DBD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92" y="655319"/>
              <a:ext cx="4328159" cy="620267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125"/>
              <a:t> </a:t>
            </a:r>
            <a:r>
              <a:rPr dirty="0"/>
              <a:t>future’s</a:t>
            </a:r>
            <a:r>
              <a:rPr dirty="0" spc="-120"/>
              <a:t> </a:t>
            </a:r>
            <a:r>
              <a:rPr dirty="0"/>
              <a:t>wealthiest</a:t>
            </a:r>
            <a:r>
              <a:rPr dirty="0" spc="-120"/>
              <a:t> </a:t>
            </a:r>
            <a:r>
              <a:rPr dirty="0" spc="-10"/>
              <a:t>generation?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Millennials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will</a:t>
            </a:r>
            <a:r>
              <a:rPr dirty="0" sz="2000" spc="-3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benefit</a:t>
            </a:r>
            <a:r>
              <a:rPr dirty="0" sz="2000" spc="-5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6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2000" spc="-5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wealth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transfer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44500" y="5832449"/>
            <a:ext cx="10894060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1.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“Cerulli: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Press Release: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Cerulli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Anticipates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$84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Trillion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Wealth.”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Cerulli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Associates,</a:t>
            </a:r>
            <a:r>
              <a:rPr dirty="0" sz="1000">
                <a:latin typeface="Arial Narrow"/>
                <a:cs typeface="Arial Narrow"/>
              </a:rPr>
              <a:t> 2022.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Other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sources;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Federal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Reserve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“Distribution 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Household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since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1989.”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Accessed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October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Baby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Boomer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wealth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Q2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2.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Federal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Reserve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“Distribution 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Household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since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1989.”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Accessed</a:t>
            </a:r>
            <a:r>
              <a:rPr dirty="0" sz="1000">
                <a:latin typeface="Arial Narrow"/>
                <a:cs typeface="Arial Narrow"/>
              </a:rPr>
              <a:t> October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>
                <a:latin typeface="Arial Narrow"/>
                <a:cs typeface="Arial Narrow"/>
              </a:rPr>
              <a:t> wealth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2020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($4.6T)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($8.3T).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457200" y="2183892"/>
            <a:ext cx="2787650" cy="2397760"/>
          </a:xfrm>
          <a:custGeom>
            <a:avLst/>
            <a:gdLst/>
            <a:ahLst/>
            <a:cxnLst/>
            <a:rect l="l" t="t" r="r" b="b"/>
            <a:pathLst>
              <a:path w="2787650" h="2397760">
                <a:moveTo>
                  <a:pt x="2787396" y="0"/>
                </a:moveTo>
                <a:lnTo>
                  <a:pt x="0" y="0"/>
                </a:lnTo>
                <a:lnTo>
                  <a:pt x="0" y="2397251"/>
                </a:lnTo>
                <a:lnTo>
                  <a:pt x="2787396" y="2397251"/>
                </a:lnTo>
                <a:lnTo>
                  <a:pt x="2787396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82472" y="2038946"/>
            <a:ext cx="2560955" cy="228473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670"/>
              </a:spcBef>
            </a:pP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73</a:t>
            </a:r>
            <a:r>
              <a:rPr dirty="0" sz="4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 b="1">
                <a:solidFill>
                  <a:srgbClr val="FFFFFF"/>
                </a:solidFill>
                <a:latin typeface="Arial"/>
                <a:cs typeface="Arial"/>
              </a:rPr>
              <a:t>trillion</a:t>
            </a:r>
            <a:endParaRPr sz="40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860"/>
              </a:spcBef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transferred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baby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boomers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millennials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2045.</a:t>
            </a:r>
            <a:r>
              <a:rPr dirty="0" baseline="24904" sz="2175" spc="-1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baseline="24904" sz="2175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6573011" y="2183892"/>
            <a:ext cx="2787650" cy="2397760"/>
          </a:xfrm>
          <a:custGeom>
            <a:avLst/>
            <a:gdLst/>
            <a:ahLst/>
            <a:cxnLst/>
            <a:rect l="l" t="t" r="r" b="b"/>
            <a:pathLst>
              <a:path w="2787650" h="2397760">
                <a:moveTo>
                  <a:pt x="2787396" y="0"/>
                </a:moveTo>
                <a:lnTo>
                  <a:pt x="0" y="0"/>
                </a:lnTo>
                <a:lnTo>
                  <a:pt x="0" y="2397251"/>
                </a:lnTo>
                <a:lnTo>
                  <a:pt x="2787396" y="2397251"/>
                </a:lnTo>
                <a:lnTo>
                  <a:pt x="2787396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6670293" y="2037871"/>
            <a:ext cx="2607945" cy="1950720"/>
          </a:xfrm>
          <a:prstGeom prst="rect">
            <a:avLst/>
          </a:prstGeom>
        </p:spPr>
        <p:txBody>
          <a:bodyPr wrap="square" lIns="0" tIns="2127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675"/>
              </a:spcBef>
            </a:pP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dirty="0" sz="40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 b="1">
                <a:solidFill>
                  <a:srgbClr val="FFFFFF"/>
                </a:solidFill>
                <a:latin typeface="Arial"/>
                <a:cs typeface="Arial"/>
              </a:rPr>
              <a:t>20%</a:t>
            </a:r>
            <a:endParaRPr sz="40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860"/>
              </a:spcBef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 population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consisted</a:t>
            </a:r>
            <a:endParaRPr sz="2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millennials.</a:t>
            </a:r>
            <a:r>
              <a:rPr dirty="0" baseline="24904" sz="2175" spc="-15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baseline="24904" sz="2175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3526535" y="2183892"/>
            <a:ext cx="2787650" cy="2397760"/>
          </a:xfrm>
          <a:custGeom>
            <a:avLst/>
            <a:gdLst/>
            <a:ahLst/>
            <a:cxnLst/>
            <a:rect l="l" t="t" r="r" b="b"/>
            <a:pathLst>
              <a:path w="2787650" h="2397760">
                <a:moveTo>
                  <a:pt x="2787395" y="0"/>
                </a:moveTo>
                <a:lnTo>
                  <a:pt x="0" y="0"/>
                </a:lnTo>
                <a:lnTo>
                  <a:pt x="0" y="2397251"/>
                </a:lnTo>
                <a:lnTo>
                  <a:pt x="2787395" y="2397251"/>
                </a:lnTo>
                <a:lnTo>
                  <a:pt x="2787395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3631057" y="2227529"/>
            <a:ext cx="2608580" cy="1924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134620">
              <a:lnSpc>
                <a:spcPct val="100000"/>
              </a:lnSpc>
              <a:spcBef>
                <a:spcPts val="95"/>
              </a:spcBef>
            </a:pP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dirty="0" sz="40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 b="1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dirty="0" sz="4000" spc="-30" b="1">
                <a:solidFill>
                  <a:srgbClr val="FFFFFF"/>
                </a:solidFill>
                <a:latin typeface="Arial"/>
                <a:cs typeface="Arial"/>
              </a:rPr>
              <a:t>two-</a:t>
            </a:r>
            <a:r>
              <a:rPr dirty="0" sz="4000" spc="-20" b="1">
                <a:solidFill>
                  <a:srgbClr val="FFFFFF"/>
                </a:solidFill>
                <a:latin typeface="Arial"/>
                <a:cs typeface="Arial"/>
              </a:rPr>
              <a:t>times</a:t>
            </a:r>
            <a:endParaRPr sz="4000">
              <a:latin typeface="Arial"/>
              <a:cs typeface="Arial"/>
            </a:endParaRPr>
          </a:p>
          <a:p>
            <a:pPr marL="38100" marR="30480">
              <a:lnSpc>
                <a:spcPts val="2600"/>
              </a:lnSpc>
              <a:spcBef>
                <a:spcPts val="229"/>
              </a:spcBef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net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worth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growth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2023.</a:t>
            </a:r>
            <a:r>
              <a:rPr dirty="0" baseline="24904" sz="2175" spc="-15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baseline="24904" sz="2175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36270" y="6298107"/>
            <a:ext cx="8971915" cy="41465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3.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Bureau,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 Census.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“How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Our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Nation’s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Population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Changed?”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Census.gov,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25,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2020 (birth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1981-1996),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total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2020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10">
                <a:latin typeface="Arial Narrow"/>
                <a:cs typeface="Arial Narrow"/>
              </a:rPr>
              <a:t> data.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57200" y="1551432"/>
            <a:ext cx="4791710" cy="1946275"/>
          </a:xfrm>
          <a:custGeom>
            <a:avLst/>
            <a:gdLst/>
            <a:ahLst/>
            <a:cxnLst/>
            <a:rect l="l" t="t" r="r" b="b"/>
            <a:pathLst>
              <a:path w="4791710" h="1946275">
                <a:moveTo>
                  <a:pt x="4791456" y="0"/>
                </a:moveTo>
                <a:lnTo>
                  <a:pt x="0" y="0"/>
                </a:lnTo>
                <a:lnTo>
                  <a:pt x="0" y="1946148"/>
                </a:lnTo>
                <a:lnTo>
                  <a:pt x="4791456" y="1946148"/>
                </a:lnTo>
                <a:lnTo>
                  <a:pt x="4791456" y="0"/>
                </a:lnTo>
                <a:close/>
              </a:path>
            </a:pathLst>
          </a:custGeom>
          <a:solidFill>
            <a:srgbClr val="71D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2476500" y="1842642"/>
            <a:ext cx="228282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of</a:t>
            </a:r>
            <a:r>
              <a:rPr dirty="0" sz="2800" spc="-3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millennials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79373" y="1806066"/>
            <a:ext cx="153797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6000" spc="-25" b="1">
                <a:latin typeface="Arial"/>
                <a:cs typeface="Arial"/>
              </a:rPr>
              <a:t>64%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9373" y="2269058"/>
            <a:ext cx="4127500" cy="955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696720">
              <a:lnSpc>
                <a:spcPts val="3185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embrace</a:t>
            </a:r>
            <a:r>
              <a:rPr dirty="0" sz="2800" spc="-135" b="1">
                <a:latin typeface="Arial"/>
                <a:cs typeface="Arial"/>
              </a:rPr>
              <a:t> </a:t>
            </a:r>
            <a:r>
              <a:rPr dirty="0" sz="2800" spc="-20" b="1">
                <a:latin typeface="Arial"/>
                <a:cs typeface="Arial"/>
              </a:rPr>
              <a:t>paid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4145"/>
              </a:lnSpc>
            </a:pPr>
            <a:r>
              <a:rPr dirty="0" sz="3600" b="1">
                <a:latin typeface="Arial"/>
                <a:cs typeface="Arial"/>
              </a:rPr>
              <a:t>financial</a:t>
            </a:r>
            <a:r>
              <a:rPr dirty="0" sz="3600" spc="-25" b="1">
                <a:latin typeface="Arial"/>
                <a:cs typeface="Arial"/>
              </a:rPr>
              <a:t> </a:t>
            </a:r>
            <a:r>
              <a:rPr dirty="0" sz="3600" spc="-10" b="1">
                <a:latin typeface="Arial"/>
                <a:cs typeface="Arial"/>
              </a:rPr>
              <a:t>guidance.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44500" y="118077"/>
            <a:ext cx="4888865" cy="909319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 sz="2800" b="1">
                <a:latin typeface="Arial"/>
                <a:cs typeface="Arial"/>
              </a:rPr>
              <a:t>Millennials</a:t>
            </a:r>
            <a:r>
              <a:rPr dirty="0" sz="2800" spc="-10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value</a:t>
            </a:r>
            <a:r>
              <a:rPr dirty="0" sz="2800" spc="-10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paid</a:t>
            </a:r>
            <a:r>
              <a:rPr dirty="0" sz="2800" spc="-10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advice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Hear</a:t>
            </a:r>
            <a:r>
              <a:rPr dirty="0" sz="20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20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mass</a:t>
            </a:r>
            <a:r>
              <a:rPr dirty="0" sz="20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affluent</a:t>
            </a:r>
            <a:r>
              <a:rPr dirty="0" sz="20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respondents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4500" y="5577941"/>
            <a:ext cx="11336020" cy="787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(n=502)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(n=298)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(n=502)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>
                <a:latin typeface="Arial Narrow"/>
                <a:cs typeface="Arial Narrow"/>
              </a:rPr>
              <a:t> (n=851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Qual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+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Over-quota)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Q10: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currently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work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paid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help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manage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money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investments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ongoing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basis?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an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(n=289)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(n=198)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 Q23: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many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current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paid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advisor?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rounded.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Franklin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partnership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Chadwick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Martin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Bailey,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sample</a:t>
            </a:r>
            <a:r>
              <a:rPr dirty="0" sz="1000" spc="500">
                <a:latin typeface="Arial Narrow"/>
                <a:cs typeface="Arial Narrow"/>
              </a:rPr>
              <a:t> 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1,641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$100K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contain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opinions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necessarily </a:t>
            </a:r>
            <a:r>
              <a:rPr dirty="0" sz="1000">
                <a:latin typeface="Arial Narrow"/>
                <a:cs typeface="Arial Narrow"/>
              </a:rPr>
              <a:t>those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Franklin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Templeton.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0">
                <a:latin typeface="Arial Narrow"/>
                <a:cs typeface="Arial Narrow"/>
              </a:rPr>
              <a:t> represent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small sample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size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voluntary respondents,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therefore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inherent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limitations.</a:t>
            </a:r>
            <a:r>
              <a:rPr dirty="0" sz="1000" spc="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includes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key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audiences including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Millennials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(survey=298);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(survey=300);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Latinx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Hispanics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(survey=295, interview=4); </a:t>
            </a:r>
            <a:r>
              <a:rPr dirty="0" sz="1000">
                <a:latin typeface="Arial Narrow"/>
                <a:cs typeface="Arial Narrow"/>
              </a:rPr>
              <a:t>Asian</a:t>
            </a:r>
            <a:r>
              <a:rPr dirty="0" sz="1000" spc="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Pacific </a:t>
            </a:r>
            <a:r>
              <a:rPr dirty="0" sz="1000">
                <a:latin typeface="Arial Narrow"/>
                <a:cs typeface="Arial Narrow"/>
              </a:rPr>
              <a:t>Islanders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(survey=299,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Black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African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(survey=595,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interview=13);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LGBTQ+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(survey=292, </a:t>
            </a:r>
            <a:r>
              <a:rPr dirty="0" sz="1000">
                <a:latin typeface="Arial Narrow"/>
                <a:cs typeface="Arial Narrow"/>
              </a:rPr>
              <a:t>interview=4);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(502).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 US Census targets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 age,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25">
                <a:latin typeface="Arial Narrow"/>
                <a:cs typeface="Arial Narrow"/>
              </a:rPr>
              <a:t> and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851916" y="3948684"/>
            <a:ext cx="3883660" cy="767080"/>
            <a:chOff x="851916" y="3948684"/>
            <a:chExt cx="3883660" cy="767080"/>
          </a:xfrm>
        </p:grpSpPr>
        <p:sp>
          <p:nvSpPr>
            <p:cNvPr id="9" name="object 9" descr=""/>
            <p:cNvSpPr/>
            <p:nvPr/>
          </p:nvSpPr>
          <p:spPr>
            <a:xfrm>
              <a:off x="851916" y="3948684"/>
              <a:ext cx="3883660" cy="767080"/>
            </a:xfrm>
            <a:custGeom>
              <a:avLst/>
              <a:gdLst/>
              <a:ahLst/>
              <a:cxnLst/>
              <a:rect l="l" t="t" r="r" b="b"/>
              <a:pathLst>
                <a:path w="3883660" h="767079">
                  <a:moveTo>
                    <a:pt x="3513328" y="0"/>
                  </a:moveTo>
                  <a:lnTo>
                    <a:pt x="369862" y="0"/>
                  </a:lnTo>
                  <a:lnTo>
                    <a:pt x="323462" y="2985"/>
                  </a:lnTo>
                  <a:lnTo>
                    <a:pt x="278784" y="11704"/>
                  </a:lnTo>
                  <a:lnTo>
                    <a:pt x="236174" y="25796"/>
                  </a:lnTo>
                  <a:lnTo>
                    <a:pt x="195977" y="44902"/>
                  </a:lnTo>
                  <a:lnTo>
                    <a:pt x="158541" y="68664"/>
                  </a:lnTo>
                  <a:lnTo>
                    <a:pt x="124212" y="96723"/>
                  </a:lnTo>
                  <a:lnTo>
                    <a:pt x="93336" y="128720"/>
                  </a:lnTo>
                  <a:lnTo>
                    <a:pt x="66260" y="164295"/>
                  </a:lnTo>
                  <a:lnTo>
                    <a:pt x="43330" y="203089"/>
                  </a:lnTo>
                  <a:lnTo>
                    <a:pt x="24893" y="244745"/>
                  </a:lnTo>
                  <a:lnTo>
                    <a:pt x="11294" y="288902"/>
                  </a:lnTo>
                  <a:lnTo>
                    <a:pt x="2881" y="335202"/>
                  </a:lnTo>
                  <a:lnTo>
                    <a:pt x="0" y="383286"/>
                  </a:lnTo>
                  <a:lnTo>
                    <a:pt x="2881" y="431369"/>
                  </a:lnTo>
                  <a:lnTo>
                    <a:pt x="11294" y="477669"/>
                  </a:lnTo>
                  <a:lnTo>
                    <a:pt x="24893" y="521826"/>
                  </a:lnTo>
                  <a:lnTo>
                    <a:pt x="43330" y="563482"/>
                  </a:lnTo>
                  <a:lnTo>
                    <a:pt x="66260" y="602276"/>
                  </a:lnTo>
                  <a:lnTo>
                    <a:pt x="93336" y="637851"/>
                  </a:lnTo>
                  <a:lnTo>
                    <a:pt x="124212" y="669848"/>
                  </a:lnTo>
                  <a:lnTo>
                    <a:pt x="158541" y="697907"/>
                  </a:lnTo>
                  <a:lnTo>
                    <a:pt x="195977" y="721669"/>
                  </a:lnTo>
                  <a:lnTo>
                    <a:pt x="236174" y="740775"/>
                  </a:lnTo>
                  <a:lnTo>
                    <a:pt x="278784" y="754867"/>
                  </a:lnTo>
                  <a:lnTo>
                    <a:pt x="323462" y="763586"/>
                  </a:lnTo>
                  <a:lnTo>
                    <a:pt x="369862" y="766572"/>
                  </a:lnTo>
                  <a:lnTo>
                    <a:pt x="3513328" y="766572"/>
                  </a:lnTo>
                  <a:lnTo>
                    <a:pt x="3559711" y="763586"/>
                  </a:lnTo>
                  <a:lnTo>
                    <a:pt x="3604377" y="754867"/>
                  </a:lnTo>
                  <a:lnTo>
                    <a:pt x="3646979" y="740775"/>
                  </a:lnTo>
                  <a:lnTo>
                    <a:pt x="3687169" y="721669"/>
                  </a:lnTo>
                  <a:lnTo>
                    <a:pt x="3724602" y="697907"/>
                  </a:lnTo>
                  <a:lnTo>
                    <a:pt x="3758929" y="669848"/>
                  </a:lnTo>
                  <a:lnTo>
                    <a:pt x="3789805" y="637851"/>
                  </a:lnTo>
                  <a:lnTo>
                    <a:pt x="3816883" y="602276"/>
                  </a:lnTo>
                  <a:lnTo>
                    <a:pt x="3839814" y="563482"/>
                  </a:lnTo>
                  <a:lnTo>
                    <a:pt x="3858254" y="521826"/>
                  </a:lnTo>
                  <a:lnTo>
                    <a:pt x="3871855" y="477669"/>
                  </a:lnTo>
                  <a:lnTo>
                    <a:pt x="3880270" y="431369"/>
                  </a:lnTo>
                  <a:lnTo>
                    <a:pt x="3883152" y="383286"/>
                  </a:lnTo>
                  <a:lnTo>
                    <a:pt x="3880270" y="335202"/>
                  </a:lnTo>
                  <a:lnTo>
                    <a:pt x="3871855" y="288902"/>
                  </a:lnTo>
                  <a:lnTo>
                    <a:pt x="3858254" y="244745"/>
                  </a:lnTo>
                  <a:lnTo>
                    <a:pt x="3839814" y="203089"/>
                  </a:lnTo>
                  <a:lnTo>
                    <a:pt x="3816883" y="164295"/>
                  </a:lnTo>
                  <a:lnTo>
                    <a:pt x="3789805" y="128720"/>
                  </a:lnTo>
                  <a:lnTo>
                    <a:pt x="3758929" y="96723"/>
                  </a:lnTo>
                  <a:lnTo>
                    <a:pt x="3724602" y="68664"/>
                  </a:lnTo>
                  <a:lnTo>
                    <a:pt x="3687169" y="44902"/>
                  </a:lnTo>
                  <a:lnTo>
                    <a:pt x="3646979" y="25796"/>
                  </a:lnTo>
                  <a:lnTo>
                    <a:pt x="3604377" y="11704"/>
                  </a:lnTo>
                  <a:lnTo>
                    <a:pt x="3559711" y="2985"/>
                  </a:lnTo>
                  <a:lnTo>
                    <a:pt x="3513328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14400" y="4040124"/>
              <a:ext cx="591820" cy="589915"/>
            </a:xfrm>
            <a:custGeom>
              <a:avLst/>
              <a:gdLst/>
              <a:ahLst/>
              <a:cxnLst/>
              <a:rect l="l" t="t" r="r" b="b"/>
              <a:pathLst>
                <a:path w="591819" h="589914">
                  <a:moveTo>
                    <a:pt x="295656" y="0"/>
                  </a:moveTo>
                  <a:lnTo>
                    <a:pt x="247699" y="3861"/>
                  </a:lnTo>
                  <a:lnTo>
                    <a:pt x="202206" y="15038"/>
                  </a:lnTo>
                  <a:lnTo>
                    <a:pt x="159786" y="32925"/>
                  </a:lnTo>
                  <a:lnTo>
                    <a:pt x="121046" y="56912"/>
                  </a:lnTo>
                  <a:lnTo>
                    <a:pt x="86596" y="86391"/>
                  </a:lnTo>
                  <a:lnTo>
                    <a:pt x="57045" y="120755"/>
                  </a:lnTo>
                  <a:lnTo>
                    <a:pt x="33001" y="159395"/>
                  </a:lnTo>
                  <a:lnTo>
                    <a:pt x="15072" y="201704"/>
                  </a:lnTo>
                  <a:lnTo>
                    <a:pt x="3869" y="247073"/>
                  </a:lnTo>
                  <a:lnTo>
                    <a:pt x="0" y="294894"/>
                  </a:lnTo>
                  <a:lnTo>
                    <a:pt x="3869" y="342714"/>
                  </a:lnTo>
                  <a:lnTo>
                    <a:pt x="15072" y="388083"/>
                  </a:lnTo>
                  <a:lnTo>
                    <a:pt x="33001" y="430392"/>
                  </a:lnTo>
                  <a:lnTo>
                    <a:pt x="57045" y="469032"/>
                  </a:lnTo>
                  <a:lnTo>
                    <a:pt x="86596" y="503396"/>
                  </a:lnTo>
                  <a:lnTo>
                    <a:pt x="121046" y="532875"/>
                  </a:lnTo>
                  <a:lnTo>
                    <a:pt x="159786" y="556862"/>
                  </a:lnTo>
                  <a:lnTo>
                    <a:pt x="202206" y="574749"/>
                  </a:lnTo>
                  <a:lnTo>
                    <a:pt x="247699" y="585926"/>
                  </a:lnTo>
                  <a:lnTo>
                    <a:pt x="295656" y="589788"/>
                  </a:lnTo>
                  <a:lnTo>
                    <a:pt x="343621" y="585926"/>
                  </a:lnTo>
                  <a:lnTo>
                    <a:pt x="389119" y="574749"/>
                  </a:lnTo>
                  <a:lnTo>
                    <a:pt x="431542" y="556862"/>
                  </a:lnTo>
                  <a:lnTo>
                    <a:pt x="470282" y="532875"/>
                  </a:lnTo>
                  <a:lnTo>
                    <a:pt x="504729" y="503396"/>
                  </a:lnTo>
                  <a:lnTo>
                    <a:pt x="534277" y="469032"/>
                  </a:lnTo>
                  <a:lnTo>
                    <a:pt x="558318" y="430392"/>
                  </a:lnTo>
                  <a:lnTo>
                    <a:pt x="576242" y="388083"/>
                  </a:lnTo>
                  <a:lnTo>
                    <a:pt x="587443" y="342714"/>
                  </a:lnTo>
                  <a:lnTo>
                    <a:pt x="591312" y="294894"/>
                  </a:lnTo>
                  <a:lnTo>
                    <a:pt x="587443" y="247073"/>
                  </a:lnTo>
                  <a:lnTo>
                    <a:pt x="576242" y="201704"/>
                  </a:lnTo>
                  <a:lnTo>
                    <a:pt x="558318" y="159395"/>
                  </a:lnTo>
                  <a:lnTo>
                    <a:pt x="534277" y="120755"/>
                  </a:lnTo>
                  <a:lnTo>
                    <a:pt x="504729" y="86391"/>
                  </a:lnTo>
                  <a:lnTo>
                    <a:pt x="470282" y="56912"/>
                  </a:lnTo>
                  <a:lnTo>
                    <a:pt x="431542" y="32925"/>
                  </a:lnTo>
                  <a:lnTo>
                    <a:pt x="389119" y="15038"/>
                  </a:lnTo>
                  <a:lnTo>
                    <a:pt x="343621" y="3861"/>
                  </a:lnTo>
                  <a:lnTo>
                    <a:pt x="295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607311" y="4005198"/>
            <a:ext cx="278003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dirty="0" sz="20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20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millennials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dirty="0" sz="20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 services?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016457" y="4099260"/>
            <a:ext cx="382905" cy="431800"/>
            <a:chOff x="1016457" y="4099260"/>
            <a:chExt cx="382905" cy="431800"/>
          </a:xfrm>
        </p:grpSpPr>
        <p:sp>
          <p:nvSpPr>
            <p:cNvPr id="13" name="object 13" descr=""/>
            <p:cNvSpPr/>
            <p:nvPr/>
          </p:nvSpPr>
          <p:spPr>
            <a:xfrm>
              <a:off x="1105290" y="4208152"/>
              <a:ext cx="204470" cy="322580"/>
            </a:xfrm>
            <a:custGeom>
              <a:avLst/>
              <a:gdLst/>
              <a:ahLst/>
              <a:cxnLst/>
              <a:rect l="l" t="t" r="r" b="b"/>
              <a:pathLst>
                <a:path w="204469" h="322579">
                  <a:moveTo>
                    <a:pt x="105083" y="0"/>
                  </a:moveTo>
                  <a:lnTo>
                    <a:pt x="100145" y="0"/>
                  </a:lnTo>
                  <a:lnTo>
                    <a:pt x="61335" y="7678"/>
                  </a:lnTo>
                  <a:lnTo>
                    <a:pt x="29569" y="28859"/>
                  </a:lnTo>
                  <a:lnTo>
                    <a:pt x="8054" y="60369"/>
                  </a:lnTo>
                  <a:lnTo>
                    <a:pt x="0" y="99034"/>
                  </a:lnTo>
                  <a:lnTo>
                    <a:pt x="2037" y="118483"/>
                  </a:lnTo>
                  <a:lnTo>
                    <a:pt x="7729" y="137007"/>
                  </a:lnTo>
                  <a:lnTo>
                    <a:pt x="16867" y="154103"/>
                  </a:lnTo>
                  <a:lnTo>
                    <a:pt x="33292" y="174246"/>
                  </a:lnTo>
                  <a:lnTo>
                    <a:pt x="42212" y="189694"/>
                  </a:lnTo>
                  <a:lnTo>
                    <a:pt x="51146" y="216375"/>
                  </a:lnTo>
                  <a:lnTo>
                    <a:pt x="55241" y="255056"/>
                  </a:lnTo>
                  <a:lnTo>
                    <a:pt x="55241" y="318912"/>
                  </a:lnTo>
                  <a:lnTo>
                    <a:pt x="58694" y="322360"/>
                  </a:lnTo>
                  <a:lnTo>
                    <a:pt x="146533" y="322360"/>
                  </a:lnTo>
                  <a:lnTo>
                    <a:pt x="149986" y="318912"/>
                  </a:lnTo>
                  <a:lnTo>
                    <a:pt x="149986" y="306958"/>
                  </a:lnTo>
                  <a:lnTo>
                    <a:pt x="70672" y="306958"/>
                  </a:lnTo>
                  <a:lnTo>
                    <a:pt x="70672" y="262988"/>
                  </a:lnTo>
                  <a:lnTo>
                    <a:pt x="149986" y="262988"/>
                  </a:lnTo>
                  <a:lnTo>
                    <a:pt x="150009" y="255056"/>
                  </a:lnTo>
                  <a:lnTo>
                    <a:pt x="150751" y="247586"/>
                  </a:lnTo>
                  <a:lnTo>
                    <a:pt x="70518" y="247586"/>
                  </a:lnTo>
                  <a:lnTo>
                    <a:pt x="64993" y="207856"/>
                  </a:lnTo>
                  <a:lnTo>
                    <a:pt x="54874" y="180356"/>
                  </a:lnTo>
                  <a:lnTo>
                    <a:pt x="44950" y="164177"/>
                  </a:lnTo>
                  <a:lnTo>
                    <a:pt x="40042" y="158486"/>
                  </a:lnTo>
                  <a:lnTo>
                    <a:pt x="29613" y="145633"/>
                  </a:lnTo>
                  <a:lnTo>
                    <a:pt x="21918" y="131157"/>
                  </a:lnTo>
                  <a:lnTo>
                    <a:pt x="17132" y="115482"/>
                  </a:lnTo>
                  <a:lnTo>
                    <a:pt x="15430" y="99034"/>
                  </a:lnTo>
                  <a:lnTo>
                    <a:pt x="22321" y="66561"/>
                  </a:lnTo>
                  <a:lnTo>
                    <a:pt x="22365" y="66356"/>
                  </a:lnTo>
                  <a:lnTo>
                    <a:pt x="40614" y="39729"/>
                  </a:lnTo>
                  <a:lnTo>
                    <a:pt x="67488" y="21808"/>
                  </a:lnTo>
                  <a:lnTo>
                    <a:pt x="100299" y="15247"/>
                  </a:lnTo>
                  <a:lnTo>
                    <a:pt x="154452" y="15247"/>
                  </a:lnTo>
                  <a:lnTo>
                    <a:pt x="143578" y="7892"/>
                  </a:lnTo>
                  <a:lnTo>
                    <a:pt x="105083" y="0"/>
                  </a:lnTo>
                  <a:close/>
                </a:path>
                <a:path w="204469" h="322579">
                  <a:moveTo>
                    <a:pt x="149986" y="262988"/>
                  </a:moveTo>
                  <a:lnTo>
                    <a:pt x="134555" y="262988"/>
                  </a:lnTo>
                  <a:lnTo>
                    <a:pt x="134555" y="306958"/>
                  </a:lnTo>
                  <a:lnTo>
                    <a:pt x="149986" y="306958"/>
                  </a:lnTo>
                  <a:lnTo>
                    <a:pt x="149986" y="262988"/>
                  </a:lnTo>
                  <a:close/>
                </a:path>
                <a:path w="204469" h="322579">
                  <a:moveTo>
                    <a:pt x="154452" y="15247"/>
                  </a:moveTo>
                  <a:lnTo>
                    <a:pt x="105237" y="15247"/>
                  </a:lnTo>
                  <a:lnTo>
                    <a:pt x="137715" y="21989"/>
                  </a:lnTo>
                  <a:lnTo>
                    <a:pt x="164189" y="39987"/>
                  </a:lnTo>
                  <a:lnTo>
                    <a:pt x="182000" y="66561"/>
                  </a:lnTo>
                  <a:lnTo>
                    <a:pt x="188486" y="99034"/>
                  </a:lnTo>
                  <a:lnTo>
                    <a:pt x="186879" y="115482"/>
                  </a:lnTo>
                  <a:lnTo>
                    <a:pt x="182181" y="131157"/>
                  </a:lnTo>
                  <a:lnTo>
                    <a:pt x="174575" y="145633"/>
                  </a:lnTo>
                  <a:lnTo>
                    <a:pt x="164273" y="158486"/>
                  </a:lnTo>
                  <a:lnTo>
                    <a:pt x="159561" y="164177"/>
                  </a:lnTo>
                  <a:lnTo>
                    <a:pt x="150034" y="180356"/>
                  </a:lnTo>
                  <a:lnTo>
                    <a:pt x="140348" y="207856"/>
                  </a:lnTo>
                  <a:lnTo>
                    <a:pt x="135095" y="247586"/>
                  </a:lnTo>
                  <a:lnTo>
                    <a:pt x="150751" y="247586"/>
                  </a:lnTo>
                  <a:lnTo>
                    <a:pt x="153836" y="216549"/>
                  </a:lnTo>
                  <a:lnTo>
                    <a:pt x="162330" y="189867"/>
                  </a:lnTo>
                  <a:lnTo>
                    <a:pt x="170882" y="174391"/>
                  </a:lnTo>
                  <a:lnTo>
                    <a:pt x="174907" y="169267"/>
                  </a:lnTo>
                  <a:lnTo>
                    <a:pt x="187212" y="154103"/>
                  </a:lnTo>
                  <a:lnTo>
                    <a:pt x="196293" y="137007"/>
                  </a:lnTo>
                  <a:lnTo>
                    <a:pt x="201932" y="118483"/>
                  </a:lnTo>
                  <a:lnTo>
                    <a:pt x="203916" y="99034"/>
                  </a:lnTo>
                  <a:lnTo>
                    <a:pt x="196158" y="60577"/>
                  </a:lnTo>
                  <a:lnTo>
                    <a:pt x="174991" y="29140"/>
                  </a:lnTo>
                  <a:lnTo>
                    <a:pt x="154452" y="15247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16457" y="4099267"/>
              <a:ext cx="382905" cy="150495"/>
            </a:xfrm>
            <a:custGeom>
              <a:avLst/>
              <a:gdLst/>
              <a:ahLst/>
              <a:cxnLst/>
              <a:rect l="l" t="t" r="r" b="b"/>
              <a:pathLst>
                <a:path w="382905" h="150495">
                  <a:moveTo>
                    <a:pt x="68008" y="142582"/>
                  </a:moveTo>
                  <a:lnTo>
                    <a:pt x="66802" y="137858"/>
                  </a:lnTo>
                  <a:lnTo>
                    <a:pt x="12369" y="106426"/>
                  </a:lnTo>
                  <a:lnTo>
                    <a:pt x="8813" y="104571"/>
                  </a:lnTo>
                  <a:lnTo>
                    <a:pt x="4432" y="105740"/>
                  </a:lnTo>
                  <a:lnTo>
                    <a:pt x="0" y="112699"/>
                  </a:lnTo>
                  <a:lnTo>
                    <a:pt x="1054" y="117462"/>
                  </a:lnTo>
                  <a:lnTo>
                    <a:pt x="4648" y="119748"/>
                  </a:lnTo>
                  <a:lnTo>
                    <a:pt x="56565" y="149656"/>
                  </a:lnTo>
                  <a:lnTo>
                    <a:pt x="57873" y="150012"/>
                  </a:lnTo>
                  <a:lnTo>
                    <a:pt x="59194" y="150012"/>
                  </a:lnTo>
                  <a:lnTo>
                    <a:pt x="61925" y="150012"/>
                  </a:lnTo>
                  <a:lnTo>
                    <a:pt x="64439" y="148577"/>
                  </a:lnTo>
                  <a:lnTo>
                    <a:pt x="68008" y="142582"/>
                  </a:lnTo>
                  <a:close/>
                </a:path>
                <a:path w="382905" h="150495">
                  <a:moveTo>
                    <a:pt x="118033" y="76225"/>
                  </a:moveTo>
                  <a:lnTo>
                    <a:pt x="90601" y="28384"/>
                  </a:lnTo>
                  <a:lnTo>
                    <a:pt x="85877" y="27127"/>
                  </a:lnTo>
                  <a:lnTo>
                    <a:pt x="78498" y="31419"/>
                  </a:lnTo>
                  <a:lnTo>
                    <a:pt x="77254" y="36144"/>
                  </a:lnTo>
                  <a:lnTo>
                    <a:pt x="103924" y="82613"/>
                  </a:lnTo>
                  <a:lnTo>
                    <a:pt x="106451" y="84074"/>
                  </a:lnTo>
                  <a:lnTo>
                    <a:pt x="109194" y="84099"/>
                  </a:lnTo>
                  <a:lnTo>
                    <a:pt x="110553" y="84099"/>
                  </a:lnTo>
                  <a:lnTo>
                    <a:pt x="111899" y="83743"/>
                  </a:lnTo>
                  <a:lnTo>
                    <a:pt x="116776" y="80924"/>
                  </a:lnTo>
                  <a:lnTo>
                    <a:pt x="118033" y="76225"/>
                  </a:lnTo>
                  <a:close/>
                </a:path>
                <a:path w="382905" h="150495">
                  <a:moveTo>
                    <a:pt x="199161" y="3441"/>
                  </a:moveTo>
                  <a:lnTo>
                    <a:pt x="195707" y="0"/>
                  </a:lnTo>
                  <a:lnTo>
                    <a:pt x="191439" y="0"/>
                  </a:lnTo>
                  <a:lnTo>
                    <a:pt x="187172" y="0"/>
                  </a:lnTo>
                  <a:lnTo>
                    <a:pt x="183730" y="3441"/>
                  </a:lnTo>
                  <a:lnTo>
                    <a:pt x="183730" y="54076"/>
                  </a:lnTo>
                  <a:lnTo>
                    <a:pt x="187172" y="57531"/>
                  </a:lnTo>
                  <a:lnTo>
                    <a:pt x="195707" y="57531"/>
                  </a:lnTo>
                  <a:lnTo>
                    <a:pt x="199161" y="54076"/>
                  </a:lnTo>
                  <a:lnTo>
                    <a:pt x="199161" y="3441"/>
                  </a:lnTo>
                  <a:close/>
                </a:path>
                <a:path w="382905" h="150495">
                  <a:moveTo>
                    <a:pt x="305625" y="36106"/>
                  </a:moveTo>
                  <a:lnTo>
                    <a:pt x="304368" y="31394"/>
                  </a:lnTo>
                  <a:lnTo>
                    <a:pt x="296938" y="27127"/>
                  </a:lnTo>
                  <a:lnTo>
                    <a:pt x="292227" y="28409"/>
                  </a:lnTo>
                  <a:lnTo>
                    <a:pt x="266293" y="73710"/>
                  </a:lnTo>
                  <a:lnTo>
                    <a:pt x="265938" y="75057"/>
                  </a:lnTo>
                  <a:lnTo>
                    <a:pt x="265963" y="80670"/>
                  </a:lnTo>
                  <a:lnTo>
                    <a:pt x="269417" y="84112"/>
                  </a:lnTo>
                  <a:lnTo>
                    <a:pt x="273685" y="84099"/>
                  </a:lnTo>
                  <a:lnTo>
                    <a:pt x="276428" y="84074"/>
                  </a:lnTo>
                  <a:lnTo>
                    <a:pt x="278955" y="82613"/>
                  </a:lnTo>
                  <a:lnTo>
                    <a:pt x="305625" y="36106"/>
                  </a:lnTo>
                  <a:close/>
                </a:path>
                <a:path w="382905" h="150495">
                  <a:moveTo>
                    <a:pt x="382790" y="113220"/>
                  </a:moveTo>
                  <a:lnTo>
                    <a:pt x="378955" y="105905"/>
                  </a:lnTo>
                  <a:lnTo>
                    <a:pt x="374294" y="104444"/>
                  </a:lnTo>
                  <a:lnTo>
                    <a:pt x="370509" y="106426"/>
                  </a:lnTo>
                  <a:lnTo>
                    <a:pt x="317411" y="137071"/>
                  </a:lnTo>
                  <a:lnTo>
                    <a:pt x="315963" y="139585"/>
                  </a:lnTo>
                  <a:lnTo>
                    <a:pt x="315963" y="146558"/>
                  </a:lnTo>
                  <a:lnTo>
                    <a:pt x="319417" y="150012"/>
                  </a:lnTo>
                  <a:lnTo>
                    <a:pt x="323684" y="150012"/>
                  </a:lnTo>
                  <a:lnTo>
                    <a:pt x="325005" y="150012"/>
                  </a:lnTo>
                  <a:lnTo>
                    <a:pt x="326313" y="149656"/>
                  </a:lnTo>
                  <a:lnTo>
                    <a:pt x="378231" y="119748"/>
                  </a:lnTo>
                  <a:lnTo>
                    <a:pt x="381609" y="117602"/>
                  </a:lnTo>
                  <a:lnTo>
                    <a:pt x="382790" y="11322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5631307" y="1508251"/>
            <a:ext cx="3903979" cy="606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Arial"/>
                <a:cs typeface="Arial"/>
              </a:rPr>
              <a:t>Key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reasons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seeking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advice: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Cited</a:t>
            </a:r>
            <a:r>
              <a:rPr dirty="0" sz="1800" spc="-4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by</a:t>
            </a:r>
            <a:r>
              <a:rPr dirty="0" sz="1800" spc="-5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millennial</a:t>
            </a:r>
            <a:r>
              <a:rPr dirty="0" sz="1800" spc="-2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respondents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5653069" y="2397822"/>
            <a:ext cx="643890" cy="644525"/>
            <a:chOff x="5653069" y="2397822"/>
            <a:chExt cx="643890" cy="644525"/>
          </a:xfrm>
        </p:grpSpPr>
        <p:sp>
          <p:nvSpPr>
            <p:cNvPr id="17" name="object 17" descr=""/>
            <p:cNvSpPr/>
            <p:nvPr/>
          </p:nvSpPr>
          <p:spPr>
            <a:xfrm>
              <a:off x="5653069" y="2397822"/>
              <a:ext cx="643890" cy="644525"/>
            </a:xfrm>
            <a:custGeom>
              <a:avLst/>
              <a:gdLst/>
              <a:ahLst/>
              <a:cxnLst/>
              <a:rect l="l" t="t" r="r" b="b"/>
              <a:pathLst>
                <a:path w="643889" h="644525">
                  <a:moveTo>
                    <a:pt x="585665" y="0"/>
                  </a:moveTo>
                  <a:lnTo>
                    <a:pt x="57991" y="0"/>
                  </a:lnTo>
                  <a:lnTo>
                    <a:pt x="35418" y="4560"/>
                  </a:lnTo>
                  <a:lnTo>
                    <a:pt x="16985" y="16995"/>
                  </a:lnTo>
                  <a:lnTo>
                    <a:pt x="4557" y="35436"/>
                  </a:lnTo>
                  <a:lnTo>
                    <a:pt x="0" y="58015"/>
                  </a:lnTo>
                  <a:lnTo>
                    <a:pt x="0" y="585936"/>
                  </a:lnTo>
                  <a:lnTo>
                    <a:pt x="4557" y="608519"/>
                  </a:lnTo>
                  <a:lnTo>
                    <a:pt x="16985" y="626960"/>
                  </a:lnTo>
                  <a:lnTo>
                    <a:pt x="35418" y="639394"/>
                  </a:lnTo>
                  <a:lnTo>
                    <a:pt x="57991" y="643953"/>
                  </a:lnTo>
                  <a:lnTo>
                    <a:pt x="585665" y="643953"/>
                  </a:lnTo>
                  <a:lnTo>
                    <a:pt x="608240" y="639394"/>
                  </a:lnTo>
                  <a:lnTo>
                    <a:pt x="626677" y="626960"/>
                  </a:lnTo>
                  <a:lnTo>
                    <a:pt x="639107" y="608519"/>
                  </a:lnTo>
                  <a:lnTo>
                    <a:pt x="643666" y="585936"/>
                  </a:lnTo>
                  <a:lnTo>
                    <a:pt x="643666" y="58015"/>
                  </a:lnTo>
                  <a:lnTo>
                    <a:pt x="639107" y="35436"/>
                  </a:lnTo>
                  <a:lnTo>
                    <a:pt x="626677" y="16995"/>
                  </a:lnTo>
                  <a:lnTo>
                    <a:pt x="608240" y="4560"/>
                  </a:lnTo>
                  <a:lnTo>
                    <a:pt x="585665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753024" y="2577655"/>
              <a:ext cx="443865" cy="332740"/>
            </a:xfrm>
            <a:custGeom>
              <a:avLst/>
              <a:gdLst/>
              <a:ahLst/>
              <a:cxnLst/>
              <a:rect l="l" t="t" r="r" b="b"/>
              <a:pathLst>
                <a:path w="443864" h="332739">
                  <a:moveTo>
                    <a:pt x="260083" y="65227"/>
                  </a:moveTo>
                  <a:lnTo>
                    <a:pt x="257822" y="60769"/>
                  </a:lnTo>
                  <a:lnTo>
                    <a:pt x="253682" y="59410"/>
                  </a:lnTo>
                  <a:lnTo>
                    <a:pt x="230162" y="55537"/>
                  </a:lnTo>
                  <a:lnTo>
                    <a:pt x="202069" y="57073"/>
                  </a:lnTo>
                  <a:lnTo>
                    <a:pt x="173113" y="63449"/>
                  </a:lnTo>
                  <a:lnTo>
                    <a:pt x="147066" y="74129"/>
                  </a:lnTo>
                  <a:lnTo>
                    <a:pt x="144500" y="75514"/>
                  </a:lnTo>
                  <a:lnTo>
                    <a:pt x="142900" y="78206"/>
                  </a:lnTo>
                  <a:lnTo>
                    <a:pt x="142938" y="85496"/>
                  </a:lnTo>
                  <a:lnTo>
                    <a:pt x="146494" y="89027"/>
                  </a:lnTo>
                  <a:lnTo>
                    <a:pt x="150863" y="89001"/>
                  </a:lnTo>
                  <a:lnTo>
                    <a:pt x="152158" y="88988"/>
                  </a:lnTo>
                  <a:lnTo>
                    <a:pt x="153441" y="88671"/>
                  </a:lnTo>
                  <a:lnTo>
                    <a:pt x="154571" y="88049"/>
                  </a:lnTo>
                  <a:lnTo>
                    <a:pt x="177469" y="78727"/>
                  </a:lnTo>
                  <a:lnTo>
                    <a:pt x="203327" y="72974"/>
                  </a:lnTo>
                  <a:lnTo>
                    <a:pt x="228333" y="71348"/>
                  </a:lnTo>
                  <a:lnTo>
                    <a:pt x="248704" y="74447"/>
                  </a:lnTo>
                  <a:lnTo>
                    <a:pt x="252933" y="75819"/>
                  </a:lnTo>
                  <a:lnTo>
                    <a:pt x="257390" y="73533"/>
                  </a:lnTo>
                  <a:lnTo>
                    <a:pt x="260083" y="65227"/>
                  </a:lnTo>
                  <a:close/>
                </a:path>
                <a:path w="443864" h="332739">
                  <a:moveTo>
                    <a:pt x="443738" y="146227"/>
                  </a:moveTo>
                  <a:lnTo>
                    <a:pt x="439635" y="140398"/>
                  </a:lnTo>
                  <a:lnTo>
                    <a:pt x="427469" y="137045"/>
                  </a:lnTo>
                  <a:lnTo>
                    <a:pt x="427469" y="153403"/>
                  </a:lnTo>
                  <a:lnTo>
                    <a:pt x="424942" y="185127"/>
                  </a:lnTo>
                  <a:lnTo>
                    <a:pt x="380809" y="206921"/>
                  </a:lnTo>
                  <a:lnTo>
                    <a:pt x="379564" y="208140"/>
                  </a:lnTo>
                  <a:lnTo>
                    <a:pt x="378790" y="209651"/>
                  </a:lnTo>
                  <a:lnTo>
                    <a:pt x="368744" y="225945"/>
                  </a:lnTo>
                  <a:lnTo>
                    <a:pt x="356641" y="240639"/>
                  </a:lnTo>
                  <a:lnTo>
                    <a:pt x="342646" y="253555"/>
                  </a:lnTo>
                  <a:lnTo>
                    <a:pt x="326847" y="264541"/>
                  </a:lnTo>
                  <a:lnTo>
                    <a:pt x="325069" y="265620"/>
                  </a:lnTo>
                  <a:lnTo>
                    <a:pt x="323748" y="267474"/>
                  </a:lnTo>
                  <a:lnTo>
                    <a:pt x="313664" y="316458"/>
                  </a:lnTo>
                  <a:lnTo>
                    <a:pt x="268147" y="316458"/>
                  </a:lnTo>
                  <a:lnTo>
                    <a:pt x="268147" y="305943"/>
                  </a:lnTo>
                  <a:lnTo>
                    <a:pt x="268147" y="304825"/>
                  </a:lnTo>
                  <a:lnTo>
                    <a:pt x="268147" y="294449"/>
                  </a:lnTo>
                  <a:lnTo>
                    <a:pt x="267131" y="292252"/>
                  </a:lnTo>
                  <a:lnTo>
                    <a:pt x="266954" y="292100"/>
                  </a:lnTo>
                  <a:lnTo>
                    <a:pt x="263613" y="289229"/>
                  </a:lnTo>
                  <a:lnTo>
                    <a:pt x="261277" y="288556"/>
                  </a:lnTo>
                  <a:lnTo>
                    <a:pt x="251129" y="290195"/>
                  </a:lnTo>
                  <a:lnTo>
                    <a:pt x="243230" y="291134"/>
                  </a:lnTo>
                  <a:lnTo>
                    <a:pt x="235305" y="291769"/>
                  </a:lnTo>
                  <a:lnTo>
                    <a:pt x="227368" y="292100"/>
                  </a:lnTo>
                  <a:lnTo>
                    <a:pt x="219519" y="291769"/>
                  </a:lnTo>
                  <a:lnTo>
                    <a:pt x="218427" y="291769"/>
                  </a:lnTo>
                  <a:lnTo>
                    <a:pt x="207733" y="290804"/>
                  </a:lnTo>
                  <a:lnTo>
                    <a:pt x="197993" y="289433"/>
                  </a:lnTo>
                  <a:lnTo>
                    <a:pt x="188836" y="287680"/>
                  </a:lnTo>
                  <a:lnTo>
                    <a:pt x="186016" y="287108"/>
                  </a:lnTo>
                  <a:lnTo>
                    <a:pt x="183603" y="287680"/>
                  </a:lnTo>
                  <a:lnTo>
                    <a:pt x="181686" y="289229"/>
                  </a:lnTo>
                  <a:lnTo>
                    <a:pt x="180530" y="290195"/>
                  </a:lnTo>
                  <a:lnTo>
                    <a:pt x="179882" y="290804"/>
                  </a:lnTo>
                  <a:lnTo>
                    <a:pt x="178892" y="292963"/>
                  </a:lnTo>
                  <a:lnTo>
                    <a:pt x="178917" y="316458"/>
                  </a:lnTo>
                  <a:lnTo>
                    <a:pt x="133311" y="316458"/>
                  </a:lnTo>
                  <a:lnTo>
                    <a:pt x="122415" y="262255"/>
                  </a:lnTo>
                  <a:lnTo>
                    <a:pt x="121285" y="260502"/>
                  </a:lnTo>
                  <a:lnTo>
                    <a:pt x="119646" y="259334"/>
                  </a:lnTo>
                  <a:lnTo>
                    <a:pt x="95897" y="238633"/>
                  </a:lnTo>
                  <a:lnTo>
                    <a:pt x="78422" y="214718"/>
                  </a:lnTo>
                  <a:lnTo>
                    <a:pt x="67627" y="188429"/>
                  </a:lnTo>
                  <a:lnTo>
                    <a:pt x="63944" y="160680"/>
                  </a:lnTo>
                  <a:lnTo>
                    <a:pt x="64046" y="153403"/>
                  </a:lnTo>
                  <a:lnTo>
                    <a:pt x="72237" y="122224"/>
                  </a:lnTo>
                  <a:lnTo>
                    <a:pt x="79044" y="105740"/>
                  </a:lnTo>
                  <a:lnTo>
                    <a:pt x="122415" y="60223"/>
                  </a:lnTo>
                  <a:lnTo>
                    <a:pt x="186575" y="34112"/>
                  </a:lnTo>
                  <a:lnTo>
                    <a:pt x="221234" y="30226"/>
                  </a:lnTo>
                  <a:lnTo>
                    <a:pt x="256057" y="32232"/>
                  </a:lnTo>
                  <a:lnTo>
                    <a:pt x="290576" y="40284"/>
                  </a:lnTo>
                  <a:lnTo>
                    <a:pt x="293065" y="41033"/>
                  </a:lnTo>
                  <a:lnTo>
                    <a:pt x="296113" y="40284"/>
                  </a:lnTo>
                  <a:lnTo>
                    <a:pt x="298170" y="38214"/>
                  </a:lnTo>
                  <a:lnTo>
                    <a:pt x="303453" y="33185"/>
                  </a:lnTo>
                  <a:lnTo>
                    <a:pt x="307263" y="30226"/>
                  </a:lnTo>
                  <a:lnTo>
                    <a:pt x="309194" y="28714"/>
                  </a:lnTo>
                  <a:lnTo>
                    <a:pt x="315353" y="24841"/>
                  </a:lnTo>
                  <a:lnTo>
                    <a:pt x="317588" y="23736"/>
                  </a:lnTo>
                  <a:lnTo>
                    <a:pt x="321881" y="21590"/>
                  </a:lnTo>
                  <a:lnTo>
                    <a:pt x="333082" y="19659"/>
                  </a:lnTo>
                  <a:lnTo>
                    <a:pt x="344347" y="18148"/>
                  </a:lnTo>
                  <a:lnTo>
                    <a:pt x="355663" y="17056"/>
                  </a:lnTo>
                  <a:lnTo>
                    <a:pt x="367004" y="16370"/>
                  </a:lnTo>
                  <a:lnTo>
                    <a:pt x="370967" y="15976"/>
                  </a:lnTo>
                  <a:lnTo>
                    <a:pt x="370357" y="21590"/>
                  </a:lnTo>
                  <a:lnTo>
                    <a:pt x="370268" y="22517"/>
                  </a:lnTo>
                  <a:lnTo>
                    <a:pt x="370014" y="28714"/>
                  </a:lnTo>
                  <a:lnTo>
                    <a:pt x="370027" y="30226"/>
                  </a:lnTo>
                  <a:lnTo>
                    <a:pt x="370154" y="47459"/>
                  </a:lnTo>
                  <a:lnTo>
                    <a:pt x="361467" y="81457"/>
                  </a:lnTo>
                  <a:lnTo>
                    <a:pt x="361759" y="85140"/>
                  </a:lnTo>
                  <a:lnTo>
                    <a:pt x="384238" y="124587"/>
                  </a:lnTo>
                  <a:lnTo>
                    <a:pt x="388581" y="141071"/>
                  </a:lnTo>
                  <a:lnTo>
                    <a:pt x="390740" y="143357"/>
                  </a:lnTo>
                  <a:lnTo>
                    <a:pt x="427469" y="153403"/>
                  </a:lnTo>
                  <a:lnTo>
                    <a:pt x="427469" y="137045"/>
                  </a:lnTo>
                  <a:lnTo>
                    <a:pt x="402259" y="130060"/>
                  </a:lnTo>
                  <a:lnTo>
                    <a:pt x="398195" y="117195"/>
                  </a:lnTo>
                  <a:lnTo>
                    <a:pt x="378548" y="82042"/>
                  </a:lnTo>
                  <a:lnTo>
                    <a:pt x="381546" y="73685"/>
                  </a:lnTo>
                  <a:lnTo>
                    <a:pt x="383692" y="65087"/>
                  </a:lnTo>
                  <a:lnTo>
                    <a:pt x="384962" y="56337"/>
                  </a:lnTo>
                  <a:lnTo>
                    <a:pt x="385343" y="47459"/>
                  </a:lnTo>
                  <a:lnTo>
                    <a:pt x="385241" y="33185"/>
                  </a:lnTo>
                  <a:lnTo>
                    <a:pt x="385114" y="30226"/>
                  </a:lnTo>
                  <a:lnTo>
                    <a:pt x="385089" y="28714"/>
                  </a:lnTo>
                  <a:lnTo>
                    <a:pt x="385305" y="24841"/>
                  </a:lnTo>
                  <a:lnTo>
                    <a:pt x="385368" y="23736"/>
                  </a:lnTo>
                  <a:lnTo>
                    <a:pt x="385445" y="22517"/>
                  </a:lnTo>
                  <a:lnTo>
                    <a:pt x="386270" y="17056"/>
                  </a:lnTo>
                  <a:lnTo>
                    <a:pt x="386372" y="16370"/>
                  </a:lnTo>
                  <a:lnTo>
                    <a:pt x="386422" y="15976"/>
                  </a:lnTo>
                  <a:lnTo>
                    <a:pt x="387972" y="8661"/>
                  </a:lnTo>
                  <a:lnTo>
                    <a:pt x="383463" y="1612"/>
                  </a:lnTo>
                  <a:lnTo>
                    <a:pt x="376339" y="0"/>
                  </a:lnTo>
                  <a:lnTo>
                    <a:pt x="372148" y="0"/>
                  </a:lnTo>
                  <a:lnTo>
                    <a:pt x="365036" y="635"/>
                  </a:lnTo>
                  <a:lnTo>
                    <a:pt x="352983" y="1333"/>
                  </a:lnTo>
                  <a:lnTo>
                    <a:pt x="309740" y="9550"/>
                  </a:lnTo>
                  <a:lnTo>
                    <a:pt x="290118" y="23736"/>
                  </a:lnTo>
                  <a:lnTo>
                    <a:pt x="254241" y="16129"/>
                  </a:lnTo>
                  <a:lnTo>
                    <a:pt x="181698" y="18923"/>
                  </a:lnTo>
                  <a:lnTo>
                    <a:pt x="114655" y="46024"/>
                  </a:lnTo>
                  <a:lnTo>
                    <a:pt x="67881" y="93091"/>
                  </a:lnTo>
                  <a:lnTo>
                    <a:pt x="67767" y="93230"/>
                  </a:lnTo>
                  <a:lnTo>
                    <a:pt x="54127" y="122224"/>
                  </a:lnTo>
                  <a:lnTo>
                    <a:pt x="52743" y="121450"/>
                  </a:lnTo>
                  <a:lnTo>
                    <a:pt x="52311" y="121196"/>
                  </a:lnTo>
                  <a:lnTo>
                    <a:pt x="48679" y="118910"/>
                  </a:lnTo>
                  <a:lnTo>
                    <a:pt x="52006" y="114109"/>
                  </a:lnTo>
                  <a:lnTo>
                    <a:pt x="54940" y="109258"/>
                  </a:lnTo>
                  <a:lnTo>
                    <a:pt x="56210" y="106895"/>
                  </a:lnTo>
                  <a:lnTo>
                    <a:pt x="56299" y="106730"/>
                  </a:lnTo>
                  <a:lnTo>
                    <a:pt x="57759" y="103949"/>
                  </a:lnTo>
                  <a:lnTo>
                    <a:pt x="59867" y="100126"/>
                  </a:lnTo>
                  <a:lnTo>
                    <a:pt x="58470" y="95313"/>
                  </a:lnTo>
                  <a:lnTo>
                    <a:pt x="50812" y="91109"/>
                  </a:lnTo>
                  <a:lnTo>
                    <a:pt x="46012" y="92506"/>
                  </a:lnTo>
                  <a:lnTo>
                    <a:pt x="43903" y="96329"/>
                  </a:lnTo>
                  <a:lnTo>
                    <a:pt x="43154" y="97891"/>
                  </a:lnTo>
                  <a:lnTo>
                    <a:pt x="42545" y="99009"/>
                  </a:lnTo>
                  <a:lnTo>
                    <a:pt x="41871" y="100088"/>
                  </a:lnTo>
                  <a:lnTo>
                    <a:pt x="39357" y="96596"/>
                  </a:lnTo>
                  <a:lnTo>
                    <a:pt x="35941" y="93853"/>
                  </a:lnTo>
                  <a:lnTo>
                    <a:pt x="32004" y="92163"/>
                  </a:lnTo>
                  <a:lnTo>
                    <a:pt x="31038" y="91998"/>
                  </a:lnTo>
                  <a:lnTo>
                    <a:pt x="31038" y="112852"/>
                  </a:lnTo>
                  <a:lnTo>
                    <a:pt x="30975" y="114109"/>
                  </a:lnTo>
                  <a:lnTo>
                    <a:pt x="30861" y="115189"/>
                  </a:lnTo>
                  <a:lnTo>
                    <a:pt x="29870" y="116878"/>
                  </a:lnTo>
                  <a:lnTo>
                    <a:pt x="29781" y="117640"/>
                  </a:lnTo>
                  <a:lnTo>
                    <a:pt x="22352" y="121450"/>
                  </a:lnTo>
                  <a:lnTo>
                    <a:pt x="18757" y="119722"/>
                  </a:lnTo>
                  <a:lnTo>
                    <a:pt x="17373" y="116459"/>
                  </a:lnTo>
                  <a:lnTo>
                    <a:pt x="16700" y="114744"/>
                  </a:lnTo>
                  <a:lnTo>
                    <a:pt x="16700" y="112852"/>
                  </a:lnTo>
                  <a:lnTo>
                    <a:pt x="18465" y="108483"/>
                  </a:lnTo>
                  <a:lnTo>
                    <a:pt x="21056" y="106730"/>
                  </a:lnTo>
                  <a:lnTo>
                    <a:pt x="24930" y="106730"/>
                  </a:lnTo>
                  <a:lnTo>
                    <a:pt x="25730" y="106895"/>
                  </a:lnTo>
                  <a:lnTo>
                    <a:pt x="26543" y="107276"/>
                  </a:lnTo>
                  <a:lnTo>
                    <a:pt x="28308" y="107911"/>
                  </a:lnTo>
                  <a:lnTo>
                    <a:pt x="29705" y="109258"/>
                  </a:lnTo>
                  <a:lnTo>
                    <a:pt x="30416" y="110998"/>
                  </a:lnTo>
                  <a:lnTo>
                    <a:pt x="31038" y="112852"/>
                  </a:lnTo>
                  <a:lnTo>
                    <a:pt x="31038" y="91998"/>
                  </a:lnTo>
                  <a:lnTo>
                    <a:pt x="2463" y="104838"/>
                  </a:lnTo>
                  <a:lnTo>
                    <a:pt x="2362" y="104978"/>
                  </a:lnTo>
                  <a:lnTo>
                    <a:pt x="0" y="110566"/>
                  </a:lnTo>
                  <a:lnTo>
                    <a:pt x="50" y="117005"/>
                  </a:lnTo>
                  <a:lnTo>
                    <a:pt x="2260" y="122224"/>
                  </a:lnTo>
                  <a:lnTo>
                    <a:pt x="2362" y="122466"/>
                  </a:lnTo>
                  <a:lnTo>
                    <a:pt x="7327" y="129717"/>
                  </a:lnTo>
                  <a:lnTo>
                    <a:pt x="14503" y="134493"/>
                  </a:lnTo>
                  <a:lnTo>
                    <a:pt x="14706" y="134493"/>
                  </a:lnTo>
                  <a:lnTo>
                    <a:pt x="22707" y="136220"/>
                  </a:lnTo>
                  <a:lnTo>
                    <a:pt x="38011" y="130848"/>
                  </a:lnTo>
                  <a:lnTo>
                    <a:pt x="41567" y="133146"/>
                  </a:lnTo>
                  <a:lnTo>
                    <a:pt x="45910" y="135839"/>
                  </a:lnTo>
                  <a:lnTo>
                    <a:pt x="49860" y="137972"/>
                  </a:lnTo>
                  <a:lnTo>
                    <a:pt x="49466" y="139877"/>
                  </a:lnTo>
                  <a:lnTo>
                    <a:pt x="49352" y="141071"/>
                  </a:lnTo>
                  <a:lnTo>
                    <a:pt x="48590" y="146227"/>
                  </a:lnTo>
                  <a:lnTo>
                    <a:pt x="48475" y="147015"/>
                  </a:lnTo>
                  <a:lnTo>
                    <a:pt x="48094" y="152615"/>
                  </a:lnTo>
                  <a:lnTo>
                    <a:pt x="48120" y="160680"/>
                  </a:lnTo>
                  <a:lnTo>
                    <a:pt x="52146" y="191592"/>
                  </a:lnTo>
                  <a:lnTo>
                    <a:pt x="63855" y="220802"/>
                  </a:lnTo>
                  <a:lnTo>
                    <a:pt x="82727" y="247383"/>
                  </a:lnTo>
                  <a:lnTo>
                    <a:pt x="108267" y="270421"/>
                  </a:lnTo>
                  <a:lnTo>
                    <a:pt x="118541" y="321602"/>
                  </a:lnTo>
                  <a:lnTo>
                    <a:pt x="119519" y="326377"/>
                  </a:lnTo>
                  <a:lnTo>
                    <a:pt x="119913" y="327799"/>
                  </a:lnTo>
                  <a:lnTo>
                    <a:pt x="125056" y="332117"/>
                  </a:lnTo>
                  <a:lnTo>
                    <a:pt x="132689" y="332320"/>
                  </a:lnTo>
                  <a:lnTo>
                    <a:pt x="188595" y="332320"/>
                  </a:lnTo>
                  <a:lnTo>
                    <a:pt x="194564" y="326377"/>
                  </a:lnTo>
                  <a:lnTo>
                    <a:pt x="194614" y="316458"/>
                  </a:lnTo>
                  <a:lnTo>
                    <a:pt x="194640" y="304825"/>
                  </a:lnTo>
                  <a:lnTo>
                    <a:pt x="202755" y="306120"/>
                  </a:lnTo>
                  <a:lnTo>
                    <a:pt x="211963" y="307187"/>
                  </a:lnTo>
                  <a:lnTo>
                    <a:pt x="212585" y="307187"/>
                  </a:lnTo>
                  <a:lnTo>
                    <a:pt x="219087" y="307657"/>
                  </a:lnTo>
                  <a:lnTo>
                    <a:pt x="227279" y="307911"/>
                  </a:lnTo>
                  <a:lnTo>
                    <a:pt x="234721" y="307911"/>
                  </a:lnTo>
                  <a:lnTo>
                    <a:pt x="243992" y="307187"/>
                  </a:lnTo>
                  <a:lnTo>
                    <a:pt x="252260" y="305943"/>
                  </a:lnTo>
                  <a:lnTo>
                    <a:pt x="252298" y="326377"/>
                  </a:lnTo>
                  <a:lnTo>
                    <a:pt x="258318" y="332320"/>
                  </a:lnTo>
                  <a:lnTo>
                    <a:pt x="321957" y="332320"/>
                  </a:lnTo>
                  <a:lnTo>
                    <a:pt x="327494" y="327799"/>
                  </a:lnTo>
                  <a:lnTo>
                    <a:pt x="329793" y="316458"/>
                  </a:lnTo>
                  <a:lnTo>
                    <a:pt x="337921" y="276110"/>
                  </a:lnTo>
                  <a:lnTo>
                    <a:pt x="353936" y="264541"/>
                  </a:lnTo>
                  <a:lnTo>
                    <a:pt x="368300" y="251091"/>
                  </a:lnTo>
                  <a:lnTo>
                    <a:pt x="380860" y="235927"/>
                  </a:lnTo>
                  <a:lnTo>
                    <a:pt x="391426" y="219227"/>
                  </a:lnTo>
                  <a:lnTo>
                    <a:pt x="433006" y="198742"/>
                  </a:lnTo>
                  <a:lnTo>
                    <a:pt x="443090" y="154787"/>
                  </a:lnTo>
                  <a:lnTo>
                    <a:pt x="443674" y="147015"/>
                  </a:lnTo>
                  <a:lnTo>
                    <a:pt x="443738" y="1462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5653069" y="3499674"/>
            <a:ext cx="643890" cy="644525"/>
            <a:chOff x="5653069" y="3499674"/>
            <a:chExt cx="643890" cy="644525"/>
          </a:xfrm>
        </p:grpSpPr>
        <p:sp>
          <p:nvSpPr>
            <p:cNvPr id="20" name="object 20" descr=""/>
            <p:cNvSpPr/>
            <p:nvPr/>
          </p:nvSpPr>
          <p:spPr>
            <a:xfrm>
              <a:off x="5653069" y="3499674"/>
              <a:ext cx="643890" cy="644525"/>
            </a:xfrm>
            <a:custGeom>
              <a:avLst/>
              <a:gdLst/>
              <a:ahLst/>
              <a:cxnLst/>
              <a:rect l="l" t="t" r="r" b="b"/>
              <a:pathLst>
                <a:path w="643889" h="644525">
                  <a:moveTo>
                    <a:pt x="585665" y="0"/>
                  </a:moveTo>
                  <a:lnTo>
                    <a:pt x="57991" y="0"/>
                  </a:lnTo>
                  <a:lnTo>
                    <a:pt x="35418" y="4560"/>
                  </a:lnTo>
                  <a:lnTo>
                    <a:pt x="16985" y="16995"/>
                  </a:lnTo>
                  <a:lnTo>
                    <a:pt x="4557" y="35436"/>
                  </a:lnTo>
                  <a:lnTo>
                    <a:pt x="0" y="58015"/>
                  </a:lnTo>
                  <a:lnTo>
                    <a:pt x="0" y="585936"/>
                  </a:lnTo>
                  <a:lnTo>
                    <a:pt x="4557" y="608519"/>
                  </a:lnTo>
                  <a:lnTo>
                    <a:pt x="16985" y="626960"/>
                  </a:lnTo>
                  <a:lnTo>
                    <a:pt x="35418" y="639394"/>
                  </a:lnTo>
                  <a:lnTo>
                    <a:pt x="57991" y="643953"/>
                  </a:lnTo>
                  <a:lnTo>
                    <a:pt x="585665" y="643953"/>
                  </a:lnTo>
                  <a:lnTo>
                    <a:pt x="608240" y="639394"/>
                  </a:lnTo>
                  <a:lnTo>
                    <a:pt x="626677" y="626960"/>
                  </a:lnTo>
                  <a:lnTo>
                    <a:pt x="639107" y="608519"/>
                  </a:lnTo>
                  <a:lnTo>
                    <a:pt x="643666" y="585936"/>
                  </a:lnTo>
                  <a:lnTo>
                    <a:pt x="643666" y="58015"/>
                  </a:lnTo>
                  <a:lnTo>
                    <a:pt x="639107" y="35436"/>
                  </a:lnTo>
                  <a:lnTo>
                    <a:pt x="626677" y="16995"/>
                  </a:lnTo>
                  <a:lnTo>
                    <a:pt x="608240" y="4560"/>
                  </a:lnTo>
                  <a:lnTo>
                    <a:pt x="585665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761637" y="3608292"/>
              <a:ext cx="427355" cy="427355"/>
            </a:xfrm>
            <a:custGeom>
              <a:avLst/>
              <a:gdLst/>
              <a:ahLst/>
              <a:cxnLst/>
              <a:rect l="l" t="t" r="r" b="b"/>
              <a:pathLst>
                <a:path w="427354" h="427354">
                  <a:moveTo>
                    <a:pt x="423228" y="261084"/>
                  </a:moveTo>
                  <a:lnTo>
                    <a:pt x="3538" y="261084"/>
                  </a:lnTo>
                  <a:lnTo>
                    <a:pt x="0" y="264624"/>
                  </a:lnTo>
                  <a:lnTo>
                    <a:pt x="0" y="268995"/>
                  </a:lnTo>
                  <a:lnTo>
                    <a:pt x="7634" y="310934"/>
                  </a:lnTo>
                  <a:lnTo>
                    <a:pt x="29171" y="348697"/>
                  </a:lnTo>
                  <a:lnTo>
                    <a:pt x="62562" y="380746"/>
                  </a:lnTo>
                  <a:lnTo>
                    <a:pt x="105760" y="405543"/>
                  </a:lnTo>
                  <a:lnTo>
                    <a:pt x="156716" y="421549"/>
                  </a:lnTo>
                  <a:lnTo>
                    <a:pt x="213382" y="427226"/>
                  </a:lnTo>
                  <a:lnTo>
                    <a:pt x="270048" y="421549"/>
                  </a:lnTo>
                  <a:lnTo>
                    <a:pt x="302349" y="411402"/>
                  </a:lnTo>
                  <a:lnTo>
                    <a:pt x="213382" y="411402"/>
                  </a:lnTo>
                  <a:lnTo>
                    <a:pt x="170886" y="408080"/>
                  </a:lnTo>
                  <a:lnTo>
                    <a:pt x="131605" y="398587"/>
                  </a:lnTo>
                  <a:lnTo>
                    <a:pt x="96444" y="383635"/>
                  </a:lnTo>
                  <a:lnTo>
                    <a:pt x="66306" y="363935"/>
                  </a:lnTo>
                  <a:lnTo>
                    <a:pt x="115009" y="363935"/>
                  </a:lnTo>
                  <a:lnTo>
                    <a:pt x="118545" y="360388"/>
                  </a:lnTo>
                  <a:lnTo>
                    <a:pt x="118545" y="351652"/>
                  </a:lnTo>
                  <a:lnTo>
                    <a:pt x="115009" y="348112"/>
                  </a:lnTo>
                  <a:lnTo>
                    <a:pt x="49236" y="348112"/>
                  </a:lnTo>
                  <a:lnTo>
                    <a:pt x="42844" y="340825"/>
                  </a:lnTo>
                  <a:lnTo>
                    <a:pt x="37010" y="333100"/>
                  </a:lnTo>
                  <a:lnTo>
                    <a:pt x="31757" y="324968"/>
                  </a:lnTo>
                  <a:lnTo>
                    <a:pt x="27107" y="316465"/>
                  </a:lnTo>
                  <a:lnTo>
                    <a:pt x="154524" y="316465"/>
                  </a:lnTo>
                  <a:lnTo>
                    <a:pt x="158061" y="312918"/>
                  </a:lnTo>
                  <a:lnTo>
                    <a:pt x="158061" y="304182"/>
                  </a:lnTo>
                  <a:lnTo>
                    <a:pt x="154524" y="300642"/>
                  </a:lnTo>
                  <a:lnTo>
                    <a:pt x="20785" y="300642"/>
                  </a:lnTo>
                  <a:lnTo>
                    <a:pt x="18208" y="292948"/>
                  </a:lnTo>
                  <a:lnTo>
                    <a:pt x="16537" y="284984"/>
                  </a:lnTo>
                  <a:lnTo>
                    <a:pt x="15806" y="276907"/>
                  </a:lnTo>
                  <a:lnTo>
                    <a:pt x="425324" y="276907"/>
                  </a:lnTo>
                  <a:lnTo>
                    <a:pt x="426764" y="268995"/>
                  </a:lnTo>
                  <a:lnTo>
                    <a:pt x="426764" y="264624"/>
                  </a:lnTo>
                  <a:lnTo>
                    <a:pt x="423228" y="261084"/>
                  </a:lnTo>
                  <a:close/>
                </a:path>
                <a:path w="427354" h="427354">
                  <a:moveTo>
                    <a:pt x="425324" y="276907"/>
                  </a:moveTo>
                  <a:lnTo>
                    <a:pt x="410958" y="276907"/>
                  </a:lnTo>
                  <a:lnTo>
                    <a:pt x="409077" y="289398"/>
                  </a:lnTo>
                  <a:lnTo>
                    <a:pt x="405789" y="301552"/>
                  </a:lnTo>
                  <a:lnTo>
                    <a:pt x="401135" y="313251"/>
                  </a:lnTo>
                  <a:lnTo>
                    <a:pt x="395152" y="324377"/>
                  </a:lnTo>
                  <a:lnTo>
                    <a:pt x="327561" y="324377"/>
                  </a:lnTo>
                  <a:lnTo>
                    <a:pt x="324025" y="327917"/>
                  </a:lnTo>
                  <a:lnTo>
                    <a:pt x="324025" y="336653"/>
                  </a:lnTo>
                  <a:lnTo>
                    <a:pt x="327561" y="340200"/>
                  </a:lnTo>
                  <a:lnTo>
                    <a:pt x="384404" y="340200"/>
                  </a:lnTo>
                  <a:lnTo>
                    <a:pt x="353503" y="369283"/>
                  </a:lnTo>
                  <a:lnTo>
                    <a:pt x="313415" y="391763"/>
                  </a:lnTo>
                  <a:lnTo>
                    <a:pt x="266066" y="406263"/>
                  </a:lnTo>
                  <a:lnTo>
                    <a:pt x="213382" y="411402"/>
                  </a:lnTo>
                  <a:lnTo>
                    <a:pt x="302349" y="411402"/>
                  </a:lnTo>
                  <a:lnTo>
                    <a:pt x="321004" y="405543"/>
                  </a:lnTo>
                  <a:lnTo>
                    <a:pt x="364202" y="380746"/>
                  </a:lnTo>
                  <a:lnTo>
                    <a:pt x="397593" y="348697"/>
                  </a:lnTo>
                  <a:lnTo>
                    <a:pt x="419130" y="310934"/>
                  </a:lnTo>
                  <a:lnTo>
                    <a:pt x="425324" y="276907"/>
                  </a:lnTo>
                  <a:close/>
                </a:path>
                <a:path w="427354" h="427354">
                  <a:moveTo>
                    <a:pt x="213382" y="0"/>
                  </a:moveTo>
                  <a:lnTo>
                    <a:pt x="159789" y="19324"/>
                  </a:lnTo>
                  <a:lnTo>
                    <a:pt x="111591" y="74844"/>
                  </a:lnTo>
                  <a:lnTo>
                    <a:pt x="82112" y="140955"/>
                  </a:lnTo>
                  <a:lnTo>
                    <a:pt x="71127" y="205702"/>
                  </a:lnTo>
                  <a:lnTo>
                    <a:pt x="71860" y="220026"/>
                  </a:lnTo>
                  <a:lnTo>
                    <a:pt x="73967" y="233952"/>
                  </a:lnTo>
                  <a:lnTo>
                    <a:pt x="77477" y="247709"/>
                  </a:lnTo>
                  <a:lnTo>
                    <a:pt x="82349" y="261084"/>
                  </a:lnTo>
                  <a:lnTo>
                    <a:pt x="99736" y="261084"/>
                  </a:lnTo>
                  <a:lnTo>
                    <a:pt x="94193" y="247850"/>
                  </a:lnTo>
                  <a:lnTo>
                    <a:pt x="90191" y="234120"/>
                  </a:lnTo>
                  <a:lnTo>
                    <a:pt x="87760" y="220026"/>
                  </a:lnTo>
                  <a:lnTo>
                    <a:pt x="86933" y="205702"/>
                  </a:lnTo>
                  <a:lnTo>
                    <a:pt x="93620" y="158612"/>
                  </a:lnTo>
                  <a:lnTo>
                    <a:pt x="112051" y="108104"/>
                  </a:lnTo>
                  <a:lnTo>
                    <a:pt x="139784" y="62153"/>
                  </a:lnTo>
                  <a:lnTo>
                    <a:pt x="174375" y="28735"/>
                  </a:lnTo>
                  <a:lnTo>
                    <a:pt x="213382" y="15823"/>
                  </a:lnTo>
                  <a:lnTo>
                    <a:pt x="260556" y="15823"/>
                  </a:lnTo>
                  <a:lnTo>
                    <a:pt x="240545" y="4907"/>
                  </a:lnTo>
                  <a:lnTo>
                    <a:pt x="213382" y="0"/>
                  </a:lnTo>
                  <a:close/>
                </a:path>
                <a:path w="427354" h="427354">
                  <a:moveTo>
                    <a:pt x="260556" y="15823"/>
                  </a:moveTo>
                  <a:lnTo>
                    <a:pt x="213382" y="15823"/>
                  </a:lnTo>
                  <a:lnTo>
                    <a:pt x="252389" y="28735"/>
                  </a:lnTo>
                  <a:lnTo>
                    <a:pt x="286980" y="62153"/>
                  </a:lnTo>
                  <a:lnTo>
                    <a:pt x="314713" y="108104"/>
                  </a:lnTo>
                  <a:lnTo>
                    <a:pt x="333144" y="158612"/>
                  </a:lnTo>
                  <a:lnTo>
                    <a:pt x="339831" y="205702"/>
                  </a:lnTo>
                  <a:lnTo>
                    <a:pt x="339004" y="220026"/>
                  </a:lnTo>
                  <a:lnTo>
                    <a:pt x="336602" y="233952"/>
                  </a:lnTo>
                  <a:lnTo>
                    <a:pt x="336573" y="234120"/>
                  </a:lnTo>
                  <a:lnTo>
                    <a:pt x="332612" y="247709"/>
                  </a:lnTo>
                  <a:lnTo>
                    <a:pt x="332571" y="247850"/>
                  </a:lnTo>
                  <a:lnTo>
                    <a:pt x="327028" y="261084"/>
                  </a:lnTo>
                  <a:lnTo>
                    <a:pt x="344415" y="261084"/>
                  </a:lnTo>
                  <a:lnTo>
                    <a:pt x="349236" y="247850"/>
                  </a:lnTo>
                  <a:lnTo>
                    <a:pt x="349287" y="247709"/>
                  </a:lnTo>
                  <a:lnTo>
                    <a:pt x="352754" y="234120"/>
                  </a:lnTo>
                  <a:lnTo>
                    <a:pt x="352797" y="233952"/>
                  </a:lnTo>
                  <a:lnTo>
                    <a:pt x="354904" y="220026"/>
                  </a:lnTo>
                  <a:lnTo>
                    <a:pt x="352782" y="174586"/>
                  </a:lnTo>
                  <a:lnTo>
                    <a:pt x="331898" y="106983"/>
                  </a:lnTo>
                  <a:lnTo>
                    <a:pt x="292056" y="42789"/>
                  </a:lnTo>
                  <a:lnTo>
                    <a:pt x="266975" y="19324"/>
                  </a:lnTo>
                  <a:lnTo>
                    <a:pt x="260556" y="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1553" y="3663673"/>
              <a:ext cx="86933" cy="189879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5653069" y="4601498"/>
            <a:ext cx="643890" cy="642620"/>
            <a:chOff x="5653069" y="4601498"/>
            <a:chExt cx="643890" cy="642620"/>
          </a:xfrm>
        </p:grpSpPr>
        <p:sp>
          <p:nvSpPr>
            <p:cNvPr id="24" name="object 24" descr=""/>
            <p:cNvSpPr/>
            <p:nvPr/>
          </p:nvSpPr>
          <p:spPr>
            <a:xfrm>
              <a:off x="5653069" y="4601498"/>
              <a:ext cx="643890" cy="642620"/>
            </a:xfrm>
            <a:custGeom>
              <a:avLst/>
              <a:gdLst/>
              <a:ahLst/>
              <a:cxnLst/>
              <a:rect l="l" t="t" r="r" b="b"/>
              <a:pathLst>
                <a:path w="643889" h="642620">
                  <a:moveTo>
                    <a:pt x="585665" y="0"/>
                  </a:moveTo>
                  <a:lnTo>
                    <a:pt x="57991" y="0"/>
                  </a:lnTo>
                  <a:lnTo>
                    <a:pt x="35418" y="4549"/>
                  </a:lnTo>
                  <a:lnTo>
                    <a:pt x="16985" y="16956"/>
                  </a:lnTo>
                  <a:lnTo>
                    <a:pt x="4557" y="35355"/>
                  </a:lnTo>
                  <a:lnTo>
                    <a:pt x="0" y="57882"/>
                  </a:lnTo>
                  <a:lnTo>
                    <a:pt x="0" y="584592"/>
                  </a:lnTo>
                  <a:lnTo>
                    <a:pt x="4557" y="607122"/>
                  </a:lnTo>
                  <a:lnTo>
                    <a:pt x="16985" y="625522"/>
                  </a:lnTo>
                  <a:lnTo>
                    <a:pt x="35418" y="637927"/>
                  </a:lnTo>
                  <a:lnTo>
                    <a:pt x="57991" y="642476"/>
                  </a:lnTo>
                  <a:lnTo>
                    <a:pt x="585665" y="642476"/>
                  </a:lnTo>
                  <a:lnTo>
                    <a:pt x="608240" y="637927"/>
                  </a:lnTo>
                  <a:lnTo>
                    <a:pt x="626677" y="625522"/>
                  </a:lnTo>
                  <a:lnTo>
                    <a:pt x="639107" y="607122"/>
                  </a:lnTo>
                  <a:lnTo>
                    <a:pt x="643666" y="584592"/>
                  </a:lnTo>
                  <a:lnTo>
                    <a:pt x="643666" y="57882"/>
                  </a:lnTo>
                  <a:lnTo>
                    <a:pt x="639107" y="35355"/>
                  </a:lnTo>
                  <a:lnTo>
                    <a:pt x="626677" y="16956"/>
                  </a:lnTo>
                  <a:lnTo>
                    <a:pt x="608240" y="4549"/>
                  </a:lnTo>
                  <a:lnTo>
                    <a:pt x="585665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8230" y="4745060"/>
              <a:ext cx="255318" cy="180753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5766765" y="4956466"/>
              <a:ext cx="353695" cy="130175"/>
            </a:xfrm>
            <a:custGeom>
              <a:avLst/>
              <a:gdLst/>
              <a:ahLst/>
              <a:cxnLst/>
              <a:rect l="l" t="t" r="r" b="b"/>
              <a:pathLst>
                <a:path w="353695" h="130175">
                  <a:moveTo>
                    <a:pt x="39331" y="16675"/>
                  </a:moveTo>
                  <a:lnTo>
                    <a:pt x="36868" y="10680"/>
                  </a:lnTo>
                  <a:lnTo>
                    <a:pt x="28498" y="2336"/>
                  </a:lnTo>
                  <a:lnTo>
                    <a:pt x="23177" y="101"/>
                  </a:lnTo>
                  <a:lnTo>
                    <a:pt x="3327" y="0"/>
                  </a:lnTo>
                  <a:lnTo>
                    <a:pt x="0" y="3314"/>
                  </a:lnTo>
                  <a:lnTo>
                    <a:pt x="0" y="11506"/>
                  </a:lnTo>
                  <a:lnTo>
                    <a:pt x="3327" y="14833"/>
                  </a:lnTo>
                  <a:lnTo>
                    <a:pt x="19558" y="14884"/>
                  </a:lnTo>
                  <a:lnTo>
                    <a:pt x="21120" y="15544"/>
                  </a:lnTo>
                  <a:lnTo>
                    <a:pt x="23825" y="18351"/>
                  </a:lnTo>
                  <a:lnTo>
                    <a:pt x="24663" y="20523"/>
                  </a:lnTo>
                  <a:lnTo>
                    <a:pt x="24676" y="106692"/>
                  </a:lnTo>
                  <a:lnTo>
                    <a:pt x="24993" y="110985"/>
                  </a:lnTo>
                  <a:lnTo>
                    <a:pt x="21932" y="114554"/>
                  </a:lnTo>
                  <a:lnTo>
                    <a:pt x="17830" y="114858"/>
                  </a:lnTo>
                  <a:lnTo>
                    <a:pt x="3327" y="114858"/>
                  </a:lnTo>
                  <a:lnTo>
                    <a:pt x="0" y="118186"/>
                  </a:lnTo>
                  <a:lnTo>
                    <a:pt x="0" y="126377"/>
                  </a:lnTo>
                  <a:lnTo>
                    <a:pt x="3327" y="129705"/>
                  </a:lnTo>
                  <a:lnTo>
                    <a:pt x="17830" y="129705"/>
                  </a:lnTo>
                  <a:lnTo>
                    <a:pt x="26377" y="127660"/>
                  </a:lnTo>
                  <a:lnTo>
                    <a:pt x="33261" y="122707"/>
                  </a:lnTo>
                  <a:lnTo>
                    <a:pt x="37807" y="115557"/>
                  </a:lnTo>
                  <a:lnTo>
                    <a:pt x="39319" y="106921"/>
                  </a:lnTo>
                  <a:lnTo>
                    <a:pt x="39331" y="16675"/>
                  </a:lnTo>
                  <a:close/>
                </a:path>
                <a:path w="353695" h="130175">
                  <a:moveTo>
                    <a:pt x="353237" y="40881"/>
                  </a:moveTo>
                  <a:lnTo>
                    <a:pt x="352513" y="33197"/>
                  </a:lnTo>
                  <a:lnTo>
                    <a:pt x="350024" y="25019"/>
                  </a:lnTo>
                  <a:lnTo>
                    <a:pt x="346798" y="19100"/>
                  </a:lnTo>
                  <a:lnTo>
                    <a:pt x="345986" y="17589"/>
                  </a:lnTo>
                  <a:lnTo>
                    <a:pt x="345897" y="17437"/>
                  </a:lnTo>
                  <a:lnTo>
                    <a:pt x="339229" y="11506"/>
                  </a:lnTo>
                  <a:lnTo>
                    <a:pt x="338912" y="11341"/>
                  </a:lnTo>
                  <a:lnTo>
                    <a:pt x="338912" y="38150"/>
                  </a:lnTo>
                  <a:lnTo>
                    <a:pt x="338010" y="43992"/>
                  </a:lnTo>
                  <a:lnTo>
                    <a:pt x="193344" y="110782"/>
                  </a:lnTo>
                  <a:lnTo>
                    <a:pt x="191897" y="111417"/>
                  </a:lnTo>
                  <a:lnTo>
                    <a:pt x="190157" y="111734"/>
                  </a:lnTo>
                  <a:lnTo>
                    <a:pt x="70840" y="101053"/>
                  </a:lnTo>
                  <a:lnTo>
                    <a:pt x="70954" y="72644"/>
                  </a:lnTo>
                  <a:lnTo>
                    <a:pt x="71069" y="40881"/>
                  </a:lnTo>
                  <a:lnTo>
                    <a:pt x="125323" y="20104"/>
                  </a:lnTo>
                  <a:lnTo>
                    <a:pt x="164579" y="19583"/>
                  </a:lnTo>
                  <a:lnTo>
                    <a:pt x="191350" y="22606"/>
                  </a:lnTo>
                  <a:lnTo>
                    <a:pt x="208267" y="29756"/>
                  </a:lnTo>
                  <a:lnTo>
                    <a:pt x="217551" y="38150"/>
                  </a:lnTo>
                  <a:lnTo>
                    <a:pt x="221449" y="44894"/>
                  </a:lnTo>
                  <a:lnTo>
                    <a:pt x="192455" y="57658"/>
                  </a:lnTo>
                  <a:lnTo>
                    <a:pt x="147256" y="41770"/>
                  </a:lnTo>
                  <a:lnTo>
                    <a:pt x="143764" y="40881"/>
                  </a:lnTo>
                  <a:lnTo>
                    <a:pt x="140119" y="42621"/>
                  </a:lnTo>
                  <a:lnTo>
                    <a:pt x="136956" y="49644"/>
                  </a:lnTo>
                  <a:lnTo>
                    <a:pt x="138607" y="54038"/>
                  </a:lnTo>
                  <a:lnTo>
                    <a:pt x="142354" y="55727"/>
                  </a:lnTo>
                  <a:lnTo>
                    <a:pt x="190296" y="72644"/>
                  </a:lnTo>
                  <a:lnTo>
                    <a:pt x="192049" y="73317"/>
                  </a:lnTo>
                  <a:lnTo>
                    <a:pt x="193979" y="73317"/>
                  </a:lnTo>
                  <a:lnTo>
                    <a:pt x="195732" y="72644"/>
                  </a:lnTo>
                  <a:lnTo>
                    <a:pt x="229616" y="57658"/>
                  </a:lnTo>
                  <a:lnTo>
                    <a:pt x="272237" y="38798"/>
                  </a:lnTo>
                  <a:lnTo>
                    <a:pt x="315696" y="19583"/>
                  </a:lnTo>
                  <a:lnTo>
                    <a:pt x="314591" y="19583"/>
                  </a:lnTo>
                  <a:lnTo>
                    <a:pt x="322872" y="19100"/>
                  </a:lnTo>
                  <a:lnTo>
                    <a:pt x="329704" y="21818"/>
                  </a:lnTo>
                  <a:lnTo>
                    <a:pt x="334518" y="26936"/>
                  </a:lnTo>
                  <a:lnTo>
                    <a:pt x="337693" y="32016"/>
                  </a:lnTo>
                  <a:lnTo>
                    <a:pt x="338912" y="38150"/>
                  </a:lnTo>
                  <a:lnTo>
                    <a:pt x="338912" y="11341"/>
                  </a:lnTo>
                  <a:lnTo>
                    <a:pt x="331495" y="7315"/>
                  </a:lnTo>
                  <a:lnTo>
                    <a:pt x="322999" y="4991"/>
                  </a:lnTo>
                  <a:lnTo>
                    <a:pt x="314248" y="4673"/>
                  </a:lnTo>
                  <a:lnTo>
                    <a:pt x="313042" y="4673"/>
                  </a:lnTo>
                  <a:lnTo>
                    <a:pt x="311454" y="4991"/>
                  </a:lnTo>
                  <a:lnTo>
                    <a:pt x="311721" y="4991"/>
                  </a:lnTo>
                  <a:lnTo>
                    <a:pt x="311035" y="5270"/>
                  </a:lnTo>
                  <a:lnTo>
                    <a:pt x="234975" y="38798"/>
                  </a:lnTo>
                  <a:lnTo>
                    <a:pt x="229146" y="28803"/>
                  </a:lnTo>
                  <a:lnTo>
                    <a:pt x="219125" y="19583"/>
                  </a:lnTo>
                  <a:lnTo>
                    <a:pt x="216954" y="17589"/>
                  </a:lnTo>
                  <a:lnTo>
                    <a:pt x="196176" y="8445"/>
                  </a:lnTo>
                  <a:lnTo>
                    <a:pt x="164630" y="4673"/>
                  </a:lnTo>
                  <a:lnTo>
                    <a:pt x="112661" y="5638"/>
                  </a:lnTo>
                  <a:lnTo>
                    <a:pt x="65468" y="10490"/>
                  </a:lnTo>
                  <a:lnTo>
                    <a:pt x="56248" y="111734"/>
                  </a:lnTo>
                  <a:lnTo>
                    <a:pt x="59194" y="114960"/>
                  </a:lnTo>
                  <a:lnTo>
                    <a:pt x="187706" y="126441"/>
                  </a:lnTo>
                  <a:lnTo>
                    <a:pt x="189776" y="126441"/>
                  </a:lnTo>
                  <a:lnTo>
                    <a:pt x="193167" y="126288"/>
                  </a:lnTo>
                  <a:lnTo>
                    <a:pt x="196494" y="125437"/>
                  </a:lnTo>
                  <a:lnTo>
                    <a:pt x="199517" y="123913"/>
                  </a:lnTo>
                  <a:lnTo>
                    <a:pt x="225971" y="111734"/>
                  </a:lnTo>
                  <a:lnTo>
                    <a:pt x="350316" y="54457"/>
                  </a:lnTo>
                  <a:lnTo>
                    <a:pt x="351853" y="52565"/>
                  </a:lnTo>
                  <a:lnTo>
                    <a:pt x="352361" y="50304"/>
                  </a:lnTo>
                  <a:lnTo>
                    <a:pt x="353212" y="42621"/>
                  </a:lnTo>
                  <a:lnTo>
                    <a:pt x="353237" y="408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6585966" y="2502535"/>
            <a:ext cx="401002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Arial"/>
                <a:cs typeface="Arial"/>
              </a:rPr>
              <a:t>Exploring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savings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investments.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36270" y="6348094"/>
            <a:ext cx="7982584" cy="36449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30"/>
              </a:spcBef>
            </a:pPr>
            <a:r>
              <a:rPr dirty="0" sz="1000" spc="-10">
                <a:latin typeface="Arial Narrow"/>
                <a:cs typeface="Arial Narrow"/>
              </a:rPr>
              <a:t>ethnicity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done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demographic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groups.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Quantitative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10">
                <a:latin typeface="Arial Narrow"/>
                <a:cs typeface="Arial Narrow"/>
              </a:rPr>
              <a:t> conducted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 </a:t>
            </a:r>
            <a:r>
              <a:rPr dirty="0" sz="1000" spc="-10">
                <a:latin typeface="Arial Narrow"/>
                <a:cs typeface="Arial Narrow"/>
              </a:rPr>
              <a:t>structured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 from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July 20th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August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5th,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6585966" y="3623817"/>
            <a:ext cx="380936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Seeking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retirement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planning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help.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585966" y="4737608"/>
            <a:ext cx="40805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Want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invest,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self-manage.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6704" y="1141"/>
            <a:ext cx="5032248" cy="6856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55"/>
              <a:t> </a:t>
            </a:r>
            <a:r>
              <a:rPr dirty="0" spc="-10"/>
              <a:t>challenge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Cerulli</a:t>
            </a:r>
            <a:r>
              <a:rPr dirty="0" sz="2000" spc="-1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Associates’</a:t>
            </a:r>
            <a:r>
              <a:rPr dirty="0" sz="2000" spc="-12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projects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456311" y="1659635"/>
          <a:ext cx="6174105" cy="3500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4680"/>
                <a:gridCol w="2941320"/>
              </a:tblGrid>
              <a:tr h="1524635">
                <a:tc gridSpan="2">
                  <a:txBody>
                    <a:bodyPr/>
                    <a:lstStyle/>
                    <a:p>
                      <a:pPr>
                        <a:lnSpc>
                          <a:spcPts val="5935"/>
                        </a:lnSpc>
                      </a:pPr>
                      <a:r>
                        <a:rPr dirty="0" baseline="-23148" sz="9900" spc="-67" b="1">
                          <a:latin typeface="Arial"/>
                          <a:cs typeface="Arial"/>
                        </a:rPr>
                        <a:t>$84T</a:t>
                      </a:r>
                      <a:r>
                        <a:rPr dirty="0" baseline="-23148" sz="9900" spc="-1087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3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wealth</a:t>
                      </a:r>
                      <a:r>
                        <a:rPr dirty="0" sz="3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3200">
                          <a:latin typeface="Arial"/>
                          <a:cs typeface="Arial"/>
                        </a:rPr>
                        <a:t>could</a:t>
                      </a:r>
                      <a:r>
                        <a:rPr dirty="0" sz="32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3200" spc="-25">
                          <a:latin typeface="Arial"/>
                          <a:cs typeface="Arial"/>
                        </a:rPr>
                        <a:t>be</a:t>
                      </a:r>
                      <a:endParaRPr sz="3200">
                        <a:latin typeface="Arial"/>
                        <a:cs typeface="Arial"/>
                      </a:endParaRPr>
                    </a:p>
                    <a:p>
                      <a:pPr marL="2051685">
                        <a:lnSpc>
                          <a:spcPts val="2555"/>
                        </a:lnSpc>
                      </a:pPr>
                      <a:r>
                        <a:rPr dirty="0" sz="2400">
                          <a:latin typeface="Arial"/>
                          <a:cs typeface="Arial"/>
                        </a:rPr>
                        <a:t>transferred</a:t>
                      </a:r>
                      <a:r>
                        <a:rPr dirty="0" sz="2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>
                          <a:latin typeface="Arial"/>
                          <a:cs typeface="Arial"/>
                        </a:rPr>
                        <a:t>through</a:t>
                      </a:r>
                      <a:r>
                        <a:rPr dirty="0" sz="2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10">
                          <a:latin typeface="Arial"/>
                          <a:cs typeface="Arial"/>
                        </a:rPr>
                        <a:t>2045.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C2AFDF"/>
                      </a:solidFill>
                      <a:prstDash val="solid"/>
                    </a:lnT>
                    <a:lnB w="38100">
                      <a:solidFill>
                        <a:srgbClr val="3769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75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8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14300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Transferred</a:t>
                      </a:r>
                      <a:r>
                        <a:rPr dirty="0" sz="18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8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latin typeface="Arial"/>
                          <a:cs typeface="Arial"/>
                        </a:rPr>
                        <a:t>heirs: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1430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dirty="0" sz="4000" spc="-10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$72.6T</a:t>
                      </a:r>
                      <a:endParaRPr sz="4000">
                        <a:latin typeface="Arial"/>
                        <a:cs typeface="Arial"/>
                      </a:endParaRPr>
                    </a:p>
                  </a:txBody>
                  <a:tcPr marL="0" marR="0" marB="0" marT="240029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3769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1430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Donations</a:t>
                      </a:r>
                      <a:r>
                        <a:rPr dirty="0" sz="18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8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latin typeface="Arial"/>
                          <a:cs typeface="Arial"/>
                        </a:rPr>
                        <a:t>Charities: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1430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4000" spc="-10" b="1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$11.9T</a:t>
                      </a:r>
                      <a:endParaRPr sz="4000">
                        <a:latin typeface="Arial"/>
                        <a:cs typeface="Arial"/>
                      </a:endParaRPr>
                    </a:p>
                  </a:txBody>
                  <a:tcPr marL="0" marR="0" marB="0" marT="2514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3769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 descr=""/>
          <p:cNvSpPr txBox="1"/>
          <p:nvPr/>
        </p:nvSpPr>
        <p:spPr>
          <a:xfrm>
            <a:off x="456691" y="6342989"/>
            <a:ext cx="459359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“Cerulli: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Press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Release: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Cerulli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Anticipates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$84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Trillion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Wealth.”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Cerulli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Associates, 2022.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Financial</a:t>
            </a:r>
            <a:r>
              <a:rPr dirty="0" spc="-80"/>
              <a:t> </a:t>
            </a:r>
            <a:r>
              <a:rPr dirty="0"/>
              <a:t>goals</a:t>
            </a:r>
            <a:r>
              <a:rPr dirty="0" spc="-75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 spc="-10"/>
              <a:t>millennials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Hear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mass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affluent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respondents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027167" y="4563871"/>
            <a:ext cx="195707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526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Providing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spc="-25" b="1">
                <a:latin typeface="Arial"/>
                <a:cs typeface="Arial"/>
              </a:rPr>
              <a:t>for </a:t>
            </a:r>
            <a:r>
              <a:rPr dirty="0" sz="2000" b="1">
                <a:latin typeface="Arial"/>
                <a:cs typeface="Arial"/>
              </a:rPr>
              <a:t>family</a:t>
            </a:r>
            <a:r>
              <a:rPr dirty="0" sz="2000" spc="-5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members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56817" y="4563871"/>
            <a:ext cx="257683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715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Maintaining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current </a:t>
            </a:r>
            <a:r>
              <a:rPr dirty="0" sz="2000" b="1">
                <a:latin typeface="Arial"/>
                <a:cs typeface="Arial"/>
              </a:rPr>
              <a:t>lifestyle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in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retirement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421369" y="4563871"/>
            <a:ext cx="220091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970" marR="5080" indent="-38290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Financial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freedom </a:t>
            </a:r>
            <a:r>
              <a:rPr dirty="0" sz="2000" b="1">
                <a:latin typeface="Arial"/>
                <a:cs typeface="Arial"/>
              </a:rPr>
              <a:t>to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enjoy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life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602479" y="1635251"/>
            <a:ext cx="2814955" cy="2814955"/>
            <a:chOff x="4602479" y="1635251"/>
            <a:chExt cx="2814955" cy="2814955"/>
          </a:xfrm>
        </p:grpSpPr>
        <p:sp>
          <p:nvSpPr>
            <p:cNvPr id="7" name="object 7" descr=""/>
            <p:cNvSpPr/>
            <p:nvPr/>
          </p:nvSpPr>
          <p:spPr>
            <a:xfrm>
              <a:off x="4602479" y="1635251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1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2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5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9011" y="1883663"/>
              <a:ext cx="1979676" cy="2330195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8113776" y="1635251"/>
            <a:ext cx="2814955" cy="2814955"/>
            <a:chOff x="8113776" y="1635251"/>
            <a:chExt cx="2814955" cy="2814955"/>
          </a:xfrm>
        </p:grpSpPr>
        <p:sp>
          <p:nvSpPr>
            <p:cNvPr id="10" name="object 10" descr=""/>
            <p:cNvSpPr/>
            <p:nvPr/>
          </p:nvSpPr>
          <p:spPr>
            <a:xfrm>
              <a:off x="8113776" y="1635251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2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1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5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92896" y="1697735"/>
              <a:ext cx="1658111" cy="2752344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091183" y="1635251"/>
            <a:ext cx="2814955" cy="2814955"/>
            <a:chOff x="1091183" y="1635251"/>
            <a:chExt cx="2814955" cy="2814955"/>
          </a:xfrm>
        </p:grpSpPr>
        <p:sp>
          <p:nvSpPr>
            <p:cNvPr id="13" name="object 13" descr=""/>
            <p:cNvSpPr/>
            <p:nvPr/>
          </p:nvSpPr>
          <p:spPr>
            <a:xfrm>
              <a:off x="1091183" y="1635251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1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1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6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4667" y="1697735"/>
              <a:ext cx="1498092" cy="2516124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436270" y="5586094"/>
            <a:ext cx="11118215" cy="112649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(n=502)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(n=298)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Q16: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today?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Q17: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mentioned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important.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Please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rank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top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goals,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giving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“1”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item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rounded.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partnership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Chadwick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Martin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Bailey,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1,641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$100K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in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contain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opinions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respondents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necessarily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those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Templeton.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small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size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voluntary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therefore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inherent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limitations.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includes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key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 </a:t>
            </a:r>
            <a:r>
              <a:rPr dirty="0" sz="1000" spc="-10">
                <a:latin typeface="Arial Narrow"/>
                <a:cs typeface="Arial Narrow"/>
              </a:rPr>
              <a:t>audiences including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Millennials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(survey=298);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 </a:t>
            </a:r>
            <a:r>
              <a:rPr dirty="0" sz="1000" spc="-10">
                <a:latin typeface="Arial Narrow"/>
                <a:cs typeface="Arial Narrow"/>
              </a:rPr>
              <a:t>(survey=300);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Latinx 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Hispanics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(survey=295,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Asian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Pacific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Islanders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(survey=299,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Black</a:t>
            </a:r>
            <a:r>
              <a:rPr dirty="0" sz="1000" spc="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African </a:t>
            </a:r>
            <a:r>
              <a:rPr dirty="0" sz="1000">
                <a:latin typeface="Arial Narrow"/>
                <a:cs typeface="Arial Narrow"/>
              </a:rPr>
              <a:t>Americans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(survey=595,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interview=13);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LGBTQ+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(survey=292,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(502).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population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targets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ethnicity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 done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demographic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groups.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Quantitative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conducted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structured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July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August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5th,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551676" y="3346703"/>
            <a:ext cx="4455160" cy="748665"/>
            <a:chOff x="6551676" y="3346703"/>
            <a:chExt cx="4455160" cy="748665"/>
          </a:xfrm>
        </p:grpSpPr>
        <p:sp>
          <p:nvSpPr>
            <p:cNvPr id="3" name="object 3" descr=""/>
            <p:cNvSpPr/>
            <p:nvPr/>
          </p:nvSpPr>
          <p:spPr>
            <a:xfrm>
              <a:off x="6551676" y="3346703"/>
              <a:ext cx="4455160" cy="748665"/>
            </a:xfrm>
            <a:custGeom>
              <a:avLst/>
              <a:gdLst/>
              <a:ahLst/>
              <a:cxnLst/>
              <a:rect l="l" t="t" r="r" b="b"/>
              <a:pathLst>
                <a:path w="4455159" h="748664">
                  <a:moveTo>
                    <a:pt x="4030345" y="0"/>
                  </a:moveTo>
                  <a:lnTo>
                    <a:pt x="424306" y="0"/>
                  </a:lnTo>
                  <a:lnTo>
                    <a:pt x="374828" y="2517"/>
                  </a:lnTo>
                  <a:lnTo>
                    <a:pt x="327024" y="9881"/>
                  </a:lnTo>
                  <a:lnTo>
                    <a:pt x="281214" y="21812"/>
                  </a:lnTo>
                  <a:lnTo>
                    <a:pt x="237717" y="38028"/>
                  </a:lnTo>
                  <a:lnTo>
                    <a:pt x="196851" y="58250"/>
                  </a:lnTo>
                  <a:lnTo>
                    <a:pt x="158934" y="82196"/>
                  </a:lnTo>
                  <a:lnTo>
                    <a:pt x="124285" y="109585"/>
                  </a:lnTo>
                  <a:lnTo>
                    <a:pt x="93222" y="140136"/>
                  </a:lnTo>
                  <a:lnTo>
                    <a:pt x="66065" y="173570"/>
                  </a:lnTo>
                  <a:lnTo>
                    <a:pt x="43131" y="209605"/>
                  </a:lnTo>
                  <a:lnTo>
                    <a:pt x="24739" y="247960"/>
                  </a:lnTo>
                  <a:lnTo>
                    <a:pt x="11207" y="288355"/>
                  </a:lnTo>
                  <a:lnTo>
                    <a:pt x="2854" y="330509"/>
                  </a:lnTo>
                  <a:lnTo>
                    <a:pt x="0" y="374142"/>
                  </a:lnTo>
                  <a:lnTo>
                    <a:pt x="2854" y="417774"/>
                  </a:lnTo>
                  <a:lnTo>
                    <a:pt x="11207" y="459928"/>
                  </a:lnTo>
                  <a:lnTo>
                    <a:pt x="24739" y="500323"/>
                  </a:lnTo>
                  <a:lnTo>
                    <a:pt x="43131" y="538678"/>
                  </a:lnTo>
                  <a:lnTo>
                    <a:pt x="66065" y="574713"/>
                  </a:lnTo>
                  <a:lnTo>
                    <a:pt x="93222" y="608147"/>
                  </a:lnTo>
                  <a:lnTo>
                    <a:pt x="124285" y="638698"/>
                  </a:lnTo>
                  <a:lnTo>
                    <a:pt x="158934" y="666087"/>
                  </a:lnTo>
                  <a:lnTo>
                    <a:pt x="196851" y="690033"/>
                  </a:lnTo>
                  <a:lnTo>
                    <a:pt x="237717" y="710255"/>
                  </a:lnTo>
                  <a:lnTo>
                    <a:pt x="281214" y="726471"/>
                  </a:lnTo>
                  <a:lnTo>
                    <a:pt x="327024" y="738402"/>
                  </a:lnTo>
                  <a:lnTo>
                    <a:pt x="374828" y="745766"/>
                  </a:lnTo>
                  <a:lnTo>
                    <a:pt x="424306" y="748284"/>
                  </a:lnTo>
                  <a:lnTo>
                    <a:pt x="4030345" y="748284"/>
                  </a:lnTo>
                  <a:lnTo>
                    <a:pt x="4079823" y="745766"/>
                  </a:lnTo>
                  <a:lnTo>
                    <a:pt x="4127627" y="738402"/>
                  </a:lnTo>
                  <a:lnTo>
                    <a:pt x="4173437" y="726471"/>
                  </a:lnTo>
                  <a:lnTo>
                    <a:pt x="4216934" y="710255"/>
                  </a:lnTo>
                  <a:lnTo>
                    <a:pt x="4257800" y="690033"/>
                  </a:lnTo>
                  <a:lnTo>
                    <a:pt x="4295717" y="666087"/>
                  </a:lnTo>
                  <a:lnTo>
                    <a:pt x="4330366" y="638698"/>
                  </a:lnTo>
                  <a:lnTo>
                    <a:pt x="4361429" y="608147"/>
                  </a:lnTo>
                  <a:lnTo>
                    <a:pt x="4388586" y="574713"/>
                  </a:lnTo>
                  <a:lnTo>
                    <a:pt x="4411520" y="538678"/>
                  </a:lnTo>
                  <a:lnTo>
                    <a:pt x="4429912" y="500323"/>
                  </a:lnTo>
                  <a:lnTo>
                    <a:pt x="4443444" y="459928"/>
                  </a:lnTo>
                  <a:lnTo>
                    <a:pt x="4451797" y="417774"/>
                  </a:lnTo>
                  <a:lnTo>
                    <a:pt x="4454652" y="374142"/>
                  </a:lnTo>
                  <a:lnTo>
                    <a:pt x="4451797" y="330509"/>
                  </a:lnTo>
                  <a:lnTo>
                    <a:pt x="4443444" y="288355"/>
                  </a:lnTo>
                  <a:lnTo>
                    <a:pt x="4429912" y="247960"/>
                  </a:lnTo>
                  <a:lnTo>
                    <a:pt x="4411520" y="209605"/>
                  </a:lnTo>
                  <a:lnTo>
                    <a:pt x="4388586" y="173570"/>
                  </a:lnTo>
                  <a:lnTo>
                    <a:pt x="4361429" y="140136"/>
                  </a:lnTo>
                  <a:lnTo>
                    <a:pt x="4330366" y="109585"/>
                  </a:lnTo>
                  <a:lnTo>
                    <a:pt x="4295717" y="82196"/>
                  </a:lnTo>
                  <a:lnTo>
                    <a:pt x="4257800" y="58250"/>
                  </a:lnTo>
                  <a:lnTo>
                    <a:pt x="4216934" y="38028"/>
                  </a:lnTo>
                  <a:lnTo>
                    <a:pt x="4173437" y="21812"/>
                  </a:lnTo>
                  <a:lnTo>
                    <a:pt x="4127627" y="9881"/>
                  </a:lnTo>
                  <a:lnTo>
                    <a:pt x="4079823" y="2517"/>
                  </a:lnTo>
                  <a:lnTo>
                    <a:pt x="4030345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667500" y="3430523"/>
              <a:ext cx="589915" cy="591820"/>
            </a:xfrm>
            <a:custGeom>
              <a:avLst/>
              <a:gdLst/>
              <a:ahLst/>
              <a:cxnLst/>
              <a:rect l="l" t="t" r="r" b="b"/>
              <a:pathLst>
                <a:path w="589915" h="591820">
                  <a:moveTo>
                    <a:pt x="294894" y="0"/>
                  </a:moveTo>
                  <a:lnTo>
                    <a:pt x="247073" y="3868"/>
                  </a:lnTo>
                  <a:lnTo>
                    <a:pt x="201704" y="15069"/>
                  </a:lnTo>
                  <a:lnTo>
                    <a:pt x="159395" y="32993"/>
                  </a:lnTo>
                  <a:lnTo>
                    <a:pt x="120755" y="57034"/>
                  </a:lnTo>
                  <a:lnTo>
                    <a:pt x="86391" y="86582"/>
                  </a:lnTo>
                  <a:lnTo>
                    <a:pt x="56912" y="121029"/>
                  </a:lnTo>
                  <a:lnTo>
                    <a:pt x="32925" y="159769"/>
                  </a:lnTo>
                  <a:lnTo>
                    <a:pt x="15038" y="202192"/>
                  </a:lnTo>
                  <a:lnTo>
                    <a:pt x="3861" y="247690"/>
                  </a:lnTo>
                  <a:lnTo>
                    <a:pt x="0" y="295656"/>
                  </a:lnTo>
                  <a:lnTo>
                    <a:pt x="3861" y="343621"/>
                  </a:lnTo>
                  <a:lnTo>
                    <a:pt x="15038" y="389119"/>
                  </a:lnTo>
                  <a:lnTo>
                    <a:pt x="32925" y="431542"/>
                  </a:lnTo>
                  <a:lnTo>
                    <a:pt x="56912" y="470282"/>
                  </a:lnTo>
                  <a:lnTo>
                    <a:pt x="86391" y="504729"/>
                  </a:lnTo>
                  <a:lnTo>
                    <a:pt x="120755" y="534277"/>
                  </a:lnTo>
                  <a:lnTo>
                    <a:pt x="159395" y="558318"/>
                  </a:lnTo>
                  <a:lnTo>
                    <a:pt x="201704" y="576242"/>
                  </a:lnTo>
                  <a:lnTo>
                    <a:pt x="247073" y="587443"/>
                  </a:lnTo>
                  <a:lnTo>
                    <a:pt x="294894" y="591312"/>
                  </a:lnTo>
                  <a:lnTo>
                    <a:pt x="342714" y="587443"/>
                  </a:lnTo>
                  <a:lnTo>
                    <a:pt x="388083" y="576242"/>
                  </a:lnTo>
                  <a:lnTo>
                    <a:pt x="430392" y="558318"/>
                  </a:lnTo>
                  <a:lnTo>
                    <a:pt x="469032" y="534277"/>
                  </a:lnTo>
                  <a:lnTo>
                    <a:pt x="503396" y="504729"/>
                  </a:lnTo>
                  <a:lnTo>
                    <a:pt x="532875" y="470282"/>
                  </a:lnTo>
                  <a:lnTo>
                    <a:pt x="556862" y="431542"/>
                  </a:lnTo>
                  <a:lnTo>
                    <a:pt x="574749" y="389119"/>
                  </a:lnTo>
                  <a:lnTo>
                    <a:pt x="585926" y="343621"/>
                  </a:lnTo>
                  <a:lnTo>
                    <a:pt x="589788" y="295656"/>
                  </a:lnTo>
                  <a:lnTo>
                    <a:pt x="585926" y="247690"/>
                  </a:lnTo>
                  <a:lnTo>
                    <a:pt x="574749" y="202192"/>
                  </a:lnTo>
                  <a:lnTo>
                    <a:pt x="556862" y="159769"/>
                  </a:lnTo>
                  <a:lnTo>
                    <a:pt x="532875" y="121029"/>
                  </a:lnTo>
                  <a:lnTo>
                    <a:pt x="503396" y="86582"/>
                  </a:lnTo>
                  <a:lnTo>
                    <a:pt x="469032" y="57034"/>
                  </a:lnTo>
                  <a:lnTo>
                    <a:pt x="430392" y="32993"/>
                  </a:lnTo>
                  <a:lnTo>
                    <a:pt x="388083" y="15069"/>
                  </a:lnTo>
                  <a:lnTo>
                    <a:pt x="342714" y="3868"/>
                  </a:lnTo>
                  <a:lnTo>
                    <a:pt x="29489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7616697" y="3387344"/>
            <a:ext cx="205740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Saving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future homeownership.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6551676" y="2374392"/>
            <a:ext cx="4455160" cy="748665"/>
            <a:chOff x="6551676" y="2374392"/>
            <a:chExt cx="4455160" cy="748665"/>
          </a:xfrm>
        </p:grpSpPr>
        <p:sp>
          <p:nvSpPr>
            <p:cNvPr id="7" name="object 7" descr=""/>
            <p:cNvSpPr/>
            <p:nvPr/>
          </p:nvSpPr>
          <p:spPr>
            <a:xfrm>
              <a:off x="6551676" y="2374392"/>
              <a:ext cx="4455160" cy="748665"/>
            </a:xfrm>
            <a:custGeom>
              <a:avLst/>
              <a:gdLst/>
              <a:ahLst/>
              <a:cxnLst/>
              <a:rect l="l" t="t" r="r" b="b"/>
              <a:pathLst>
                <a:path w="4455159" h="748664">
                  <a:moveTo>
                    <a:pt x="4030345" y="0"/>
                  </a:moveTo>
                  <a:lnTo>
                    <a:pt x="424306" y="0"/>
                  </a:lnTo>
                  <a:lnTo>
                    <a:pt x="374828" y="2517"/>
                  </a:lnTo>
                  <a:lnTo>
                    <a:pt x="327024" y="9881"/>
                  </a:lnTo>
                  <a:lnTo>
                    <a:pt x="281214" y="21812"/>
                  </a:lnTo>
                  <a:lnTo>
                    <a:pt x="237717" y="38028"/>
                  </a:lnTo>
                  <a:lnTo>
                    <a:pt x="196851" y="58250"/>
                  </a:lnTo>
                  <a:lnTo>
                    <a:pt x="158934" y="82196"/>
                  </a:lnTo>
                  <a:lnTo>
                    <a:pt x="124285" y="109585"/>
                  </a:lnTo>
                  <a:lnTo>
                    <a:pt x="93222" y="140136"/>
                  </a:lnTo>
                  <a:lnTo>
                    <a:pt x="66065" y="173570"/>
                  </a:lnTo>
                  <a:lnTo>
                    <a:pt x="43131" y="209605"/>
                  </a:lnTo>
                  <a:lnTo>
                    <a:pt x="24739" y="247960"/>
                  </a:lnTo>
                  <a:lnTo>
                    <a:pt x="11207" y="288355"/>
                  </a:lnTo>
                  <a:lnTo>
                    <a:pt x="2854" y="330509"/>
                  </a:lnTo>
                  <a:lnTo>
                    <a:pt x="0" y="374142"/>
                  </a:lnTo>
                  <a:lnTo>
                    <a:pt x="2854" y="417774"/>
                  </a:lnTo>
                  <a:lnTo>
                    <a:pt x="11207" y="459928"/>
                  </a:lnTo>
                  <a:lnTo>
                    <a:pt x="24739" y="500323"/>
                  </a:lnTo>
                  <a:lnTo>
                    <a:pt x="43131" y="538678"/>
                  </a:lnTo>
                  <a:lnTo>
                    <a:pt x="66065" y="574713"/>
                  </a:lnTo>
                  <a:lnTo>
                    <a:pt x="93222" y="608147"/>
                  </a:lnTo>
                  <a:lnTo>
                    <a:pt x="124285" y="638698"/>
                  </a:lnTo>
                  <a:lnTo>
                    <a:pt x="158934" y="666087"/>
                  </a:lnTo>
                  <a:lnTo>
                    <a:pt x="196851" y="690033"/>
                  </a:lnTo>
                  <a:lnTo>
                    <a:pt x="237717" y="710255"/>
                  </a:lnTo>
                  <a:lnTo>
                    <a:pt x="281214" y="726471"/>
                  </a:lnTo>
                  <a:lnTo>
                    <a:pt x="327024" y="738402"/>
                  </a:lnTo>
                  <a:lnTo>
                    <a:pt x="374828" y="745766"/>
                  </a:lnTo>
                  <a:lnTo>
                    <a:pt x="424306" y="748284"/>
                  </a:lnTo>
                  <a:lnTo>
                    <a:pt x="4030345" y="748284"/>
                  </a:lnTo>
                  <a:lnTo>
                    <a:pt x="4079823" y="745766"/>
                  </a:lnTo>
                  <a:lnTo>
                    <a:pt x="4127627" y="738402"/>
                  </a:lnTo>
                  <a:lnTo>
                    <a:pt x="4173437" y="726471"/>
                  </a:lnTo>
                  <a:lnTo>
                    <a:pt x="4216934" y="710255"/>
                  </a:lnTo>
                  <a:lnTo>
                    <a:pt x="4257800" y="690033"/>
                  </a:lnTo>
                  <a:lnTo>
                    <a:pt x="4295717" y="666087"/>
                  </a:lnTo>
                  <a:lnTo>
                    <a:pt x="4330366" y="638698"/>
                  </a:lnTo>
                  <a:lnTo>
                    <a:pt x="4361429" y="608147"/>
                  </a:lnTo>
                  <a:lnTo>
                    <a:pt x="4388586" y="574713"/>
                  </a:lnTo>
                  <a:lnTo>
                    <a:pt x="4411520" y="538678"/>
                  </a:lnTo>
                  <a:lnTo>
                    <a:pt x="4429912" y="500323"/>
                  </a:lnTo>
                  <a:lnTo>
                    <a:pt x="4443444" y="459928"/>
                  </a:lnTo>
                  <a:lnTo>
                    <a:pt x="4451797" y="417774"/>
                  </a:lnTo>
                  <a:lnTo>
                    <a:pt x="4454652" y="374142"/>
                  </a:lnTo>
                  <a:lnTo>
                    <a:pt x="4451797" y="330509"/>
                  </a:lnTo>
                  <a:lnTo>
                    <a:pt x="4443444" y="288355"/>
                  </a:lnTo>
                  <a:lnTo>
                    <a:pt x="4429912" y="247960"/>
                  </a:lnTo>
                  <a:lnTo>
                    <a:pt x="4411520" y="209605"/>
                  </a:lnTo>
                  <a:lnTo>
                    <a:pt x="4388586" y="173570"/>
                  </a:lnTo>
                  <a:lnTo>
                    <a:pt x="4361429" y="140136"/>
                  </a:lnTo>
                  <a:lnTo>
                    <a:pt x="4330366" y="109585"/>
                  </a:lnTo>
                  <a:lnTo>
                    <a:pt x="4295717" y="82196"/>
                  </a:lnTo>
                  <a:lnTo>
                    <a:pt x="4257800" y="58250"/>
                  </a:lnTo>
                  <a:lnTo>
                    <a:pt x="4216934" y="38028"/>
                  </a:lnTo>
                  <a:lnTo>
                    <a:pt x="4173437" y="21812"/>
                  </a:lnTo>
                  <a:lnTo>
                    <a:pt x="4127627" y="9881"/>
                  </a:lnTo>
                  <a:lnTo>
                    <a:pt x="4079823" y="2517"/>
                  </a:lnTo>
                  <a:lnTo>
                    <a:pt x="4030345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667500" y="2459736"/>
              <a:ext cx="589915" cy="589915"/>
            </a:xfrm>
            <a:custGeom>
              <a:avLst/>
              <a:gdLst/>
              <a:ahLst/>
              <a:cxnLst/>
              <a:rect l="l" t="t" r="r" b="b"/>
              <a:pathLst>
                <a:path w="589915" h="589914">
                  <a:moveTo>
                    <a:pt x="294894" y="0"/>
                  </a:moveTo>
                  <a:lnTo>
                    <a:pt x="247073" y="3861"/>
                  </a:lnTo>
                  <a:lnTo>
                    <a:pt x="201704" y="15038"/>
                  </a:lnTo>
                  <a:lnTo>
                    <a:pt x="159395" y="32925"/>
                  </a:lnTo>
                  <a:lnTo>
                    <a:pt x="120755" y="56912"/>
                  </a:lnTo>
                  <a:lnTo>
                    <a:pt x="86391" y="86391"/>
                  </a:lnTo>
                  <a:lnTo>
                    <a:pt x="56912" y="120755"/>
                  </a:lnTo>
                  <a:lnTo>
                    <a:pt x="32925" y="159395"/>
                  </a:lnTo>
                  <a:lnTo>
                    <a:pt x="15038" y="201704"/>
                  </a:lnTo>
                  <a:lnTo>
                    <a:pt x="3861" y="247073"/>
                  </a:lnTo>
                  <a:lnTo>
                    <a:pt x="0" y="294893"/>
                  </a:lnTo>
                  <a:lnTo>
                    <a:pt x="3861" y="342714"/>
                  </a:lnTo>
                  <a:lnTo>
                    <a:pt x="15038" y="388083"/>
                  </a:lnTo>
                  <a:lnTo>
                    <a:pt x="32925" y="430392"/>
                  </a:lnTo>
                  <a:lnTo>
                    <a:pt x="56912" y="469032"/>
                  </a:lnTo>
                  <a:lnTo>
                    <a:pt x="86391" y="503396"/>
                  </a:lnTo>
                  <a:lnTo>
                    <a:pt x="120755" y="532875"/>
                  </a:lnTo>
                  <a:lnTo>
                    <a:pt x="159395" y="556862"/>
                  </a:lnTo>
                  <a:lnTo>
                    <a:pt x="201704" y="574749"/>
                  </a:lnTo>
                  <a:lnTo>
                    <a:pt x="247073" y="585926"/>
                  </a:lnTo>
                  <a:lnTo>
                    <a:pt x="294894" y="589788"/>
                  </a:lnTo>
                  <a:lnTo>
                    <a:pt x="342714" y="585926"/>
                  </a:lnTo>
                  <a:lnTo>
                    <a:pt x="388083" y="574749"/>
                  </a:lnTo>
                  <a:lnTo>
                    <a:pt x="430392" y="556862"/>
                  </a:lnTo>
                  <a:lnTo>
                    <a:pt x="469032" y="532875"/>
                  </a:lnTo>
                  <a:lnTo>
                    <a:pt x="503396" y="503396"/>
                  </a:lnTo>
                  <a:lnTo>
                    <a:pt x="532875" y="469032"/>
                  </a:lnTo>
                  <a:lnTo>
                    <a:pt x="556862" y="430392"/>
                  </a:lnTo>
                  <a:lnTo>
                    <a:pt x="574749" y="388083"/>
                  </a:lnTo>
                  <a:lnTo>
                    <a:pt x="585926" y="342714"/>
                  </a:lnTo>
                  <a:lnTo>
                    <a:pt x="589788" y="294893"/>
                  </a:lnTo>
                  <a:lnTo>
                    <a:pt x="585926" y="247073"/>
                  </a:lnTo>
                  <a:lnTo>
                    <a:pt x="574749" y="201704"/>
                  </a:lnTo>
                  <a:lnTo>
                    <a:pt x="556862" y="159395"/>
                  </a:lnTo>
                  <a:lnTo>
                    <a:pt x="532875" y="120755"/>
                  </a:lnTo>
                  <a:lnTo>
                    <a:pt x="503396" y="86391"/>
                  </a:lnTo>
                  <a:lnTo>
                    <a:pt x="469032" y="56912"/>
                  </a:lnTo>
                  <a:lnTo>
                    <a:pt x="430392" y="32925"/>
                  </a:lnTo>
                  <a:lnTo>
                    <a:pt x="388083" y="15038"/>
                  </a:lnTo>
                  <a:lnTo>
                    <a:pt x="342714" y="3861"/>
                  </a:lnTo>
                  <a:lnTo>
                    <a:pt x="29489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506969" y="2415667"/>
            <a:ext cx="253873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68580" marR="5080" indent="-56515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Building/maintaining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emergency</a:t>
            </a:r>
            <a:r>
              <a:rPr dirty="0" sz="2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fund.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554723" y="4323588"/>
            <a:ext cx="4455160" cy="748665"/>
            <a:chOff x="6554723" y="4323588"/>
            <a:chExt cx="4455160" cy="748665"/>
          </a:xfrm>
        </p:grpSpPr>
        <p:sp>
          <p:nvSpPr>
            <p:cNvPr id="11" name="object 11" descr=""/>
            <p:cNvSpPr/>
            <p:nvPr/>
          </p:nvSpPr>
          <p:spPr>
            <a:xfrm>
              <a:off x="6554723" y="4323588"/>
              <a:ext cx="4455160" cy="748665"/>
            </a:xfrm>
            <a:custGeom>
              <a:avLst/>
              <a:gdLst/>
              <a:ahLst/>
              <a:cxnLst/>
              <a:rect l="l" t="t" r="r" b="b"/>
              <a:pathLst>
                <a:path w="4455159" h="748664">
                  <a:moveTo>
                    <a:pt x="4030345" y="0"/>
                  </a:moveTo>
                  <a:lnTo>
                    <a:pt x="424306" y="0"/>
                  </a:lnTo>
                  <a:lnTo>
                    <a:pt x="374828" y="2517"/>
                  </a:lnTo>
                  <a:lnTo>
                    <a:pt x="327024" y="9881"/>
                  </a:lnTo>
                  <a:lnTo>
                    <a:pt x="281214" y="21812"/>
                  </a:lnTo>
                  <a:lnTo>
                    <a:pt x="237717" y="38028"/>
                  </a:lnTo>
                  <a:lnTo>
                    <a:pt x="196851" y="58250"/>
                  </a:lnTo>
                  <a:lnTo>
                    <a:pt x="158934" y="82196"/>
                  </a:lnTo>
                  <a:lnTo>
                    <a:pt x="124285" y="109585"/>
                  </a:lnTo>
                  <a:lnTo>
                    <a:pt x="93222" y="140136"/>
                  </a:lnTo>
                  <a:lnTo>
                    <a:pt x="66065" y="173570"/>
                  </a:lnTo>
                  <a:lnTo>
                    <a:pt x="43131" y="209605"/>
                  </a:lnTo>
                  <a:lnTo>
                    <a:pt x="24739" y="247960"/>
                  </a:lnTo>
                  <a:lnTo>
                    <a:pt x="11207" y="288355"/>
                  </a:lnTo>
                  <a:lnTo>
                    <a:pt x="2854" y="330509"/>
                  </a:lnTo>
                  <a:lnTo>
                    <a:pt x="0" y="374142"/>
                  </a:lnTo>
                  <a:lnTo>
                    <a:pt x="2854" y="417774"/>
                  </a:lnTo>
                  <a:lnTo>
                    <a:pt x="11207" y="459928"/>
                  </a:lnTo>
                  <a:lnTo>
                    <a:pt x="24739" y="500323"/>
                  </a:lnTo>
                  <a:lnTo>
                    <a:pt x="43131" y="538678"/>
                  </a:lnTo>
                  <a:lnTo>
                    <a:pt x="66065" y="574713"/>
                  </a:lnTo>
                  <a:lnTo>
                    <a:pt x="93222" y="608147"/>
                  </a:lnTo>
                  <a:lnTo>
                    <a:pt x="124285" y="638698"/>
                  </a:lnTo>
                  <a:lnTo>
                    <a:pt x="158934" y="666087"/>
                  </a:lnTo>
                  <a:lnTo>
                    <a:pt x="196851" y="690033"/>
                  </a:lnTo>
                  <a:lnTo>
                    <a:pt x="237717" y="710255"/>
                  </a:lnTo>
                  <a:lnTo>
                    <a:pt x="281214" y="726471"/>
                  </a:lnTo>
                  <a:lnTo>
                    <a:pt x="327024" y="738402"/>
                  </a:lnTo>
                  <a:lnTo>
                    <a:pt x="374828" y="745766"/>
                  </a:lnTo>
                  <a:lnTo>
                    <a:pt x="424306" y="748284"/>
                  </a:lnTo>
                  <a:lnTo>
                    <a:pt x="4030345" y="748284"/>
                  </a:lnTo>
                  <a:lnTo>
                    <a:pt x="4079823" y="745766"/>
                  </a:lnTo>
                  <a:lnTo>
                    <a:pt x="4127627" y="738402"/>
                  </a:lnTo>
                  <a:lnTo>
                    <a:pt x="4173437" y="726471"/>
                  </a:lnTo>
                  <a:lnTo>
                    <a:pt x="4216934" y="710255"/>
                  </a:lnTo>
                  <a:lnTo>
                    <a:pt x="4257800" y="690033"/>
                  </a:lnTo>
                  <a:lnTo>
                    <a:pt x="4295717" y="666087"/>
                  </a:lnTo>
                  <a:lnTo>
                    <a:pt x="4330366" y="638698"/>
                  </a:lnTo>
                  <a:lnTo>
                    <a:pt x="4361429" y="608147"/>
                  </a:lnTo>
                  <a:lnTo>
                    <a:pt x="4388586" y="574713"/>
                  </a:lnTo>
                  <a:lnTo>
                    <a:pt x="4411520" y="538678"/>
                  </a:lnTo>
                  <a:lnTo>
                    <a:pt x="4429912" y="500323"/>
                  </a:lnTo>
                  <a:lnTo>
                    <a:pt x="4443444" y="459928"/>
                  </a:lnTo>
                  <a:lnTo>
                    <a:pt x="4451797" y="417774"/>
                  </a:lnTo>
                  <a:lnTo>
                    <a:pt x="4454652" y="374142"/>
                  </a:lnTo>
                  <a:lnTo>
                    <a:pt x="4451797" y="330509"/>
                  </a:lnTo>
                  <a:lnTo>
                    <a:pt x="4443444" y="288355"/>
                  </a:lnTo>
                  <a:lnTo>
                    <a:pt x="4429912" y="247960"/>
                  </a:lnTo>
                  <a:lnTo>
                    <a:pt x="4411520" y="209605"/>
                  </a:lnTo>
                  <a:lnTo>
                    <a:pt x="4388586" y="173570"/>
                  </a:lnTo>
                  <a:lnTo>
                    <a:pt x="4361429" y="140136"/>
                  </a:lnTo>
                  <a:lnTo>
                    <a:pt x="4330366" y="109585"/>
                  </a:lnTo>
                  <a:lnTo>
                    <a:pt x="4295717" y="82196"/>
                  </a:lnTo>
                  <a:lnTo>
                    <a:pt x="4257800" y="58250"/>
                  </a:lnTo>
                  <a:lnTo>
                    <a:pt x="4216934" y="38028"/>
                  </a:lnTo>
                  <a:lnTo>
                    <a:pt x="4173437" y="21812"/>
                  </a:lnTo>
                  <a:lnTo>
                    <a:pt x="4127627" y="9881"/>
                  </a:lnTo>
                  <a:lnTo>
                    <a:pt x="4079823" y="2517"/>
                  </a:lnTo>
                  <a:lnTo>
                    <a:pt x="4030345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670547" y="4408932"/>
              <a:ext cx="589915" cy="589915"/>
            </a:xfrm>
            <a:custGeom>
              <a:avLst/>
              <a:gdLst/>
              <a:ahLst/>
              <a:cxnLst/>
              <a:rect l="l" t="t" r="r" b="b"/>
              <a:pathLst>
                <a:path w="589915" h="589914">
                  <a:moveTo>
                    <a:pt x="294894" y="0"/>
                  </a:moveTo>
                  <a:lnTo>
                    <a:pt x="247073" y="3861"/>
                  </a:lnTo>
                  <a:lnTo>
                    <a:pt x="201704" y="15038"/>
                  </a:lnTo>
                  <a:lnTo>
                    <a:pt x="159395" y="32925"/>
                  </a:lnTo>
                  <a:lnTo>
                    <a:pt x="120755" y="56912"/>
                  </a:lnTo>
                  <a:lnTo>
                    <a:pt x="86391" y="86391"/>
                  </a:lnTo>
                  <a:lnTo>
                    <a:pt x="56912" y="120755"/>
                  </a:lnTo>
                  <a:lnTo>
                    <a:pt x="32925" y="159395"/>
                  </a:lnTo>
                  <a:lnTo>
                    <a:pt x="15038" y="201704"/>
                  </a:lnTo>
                  <a:lnTo>
                    <a:pt x="3861" y="247073"/>
                  </a:lnTo>
                  <a:lnTo>
                    <a:pt x="0" y="294894"/>
                  </a:lnTo>
                  <a:lnTo>
                    <a:pt x="3861" y="342714"/>
                  </a:lnTo>
                  <a:lnTo>
                    <a:pt x="15038" y="388083"/>
                  </a:lnTo>
                  <a:lnTo>
                    <a:pt x="32925" y="430392"/>
                  </a:lnTo>
                  <a:lnTo>
                    <a:pt x="56912" y="469032"/>
                  </a:lnTo>
                  <a:lnTo>
                    <a:pt x="86391" y="503396"/>
                  </a:lnTo>
                  <a:lnTo>
                    <a:pt x="120755" y="532875"/>
                  </a:lnTo>
                  <a:lnTo>
                    <a:pt x="159395" y="556862"/>
                  </a:lnTo>
                  <a:lnTo>
                    <a:pt x="201704" y="574749"/>
                  </a:lnTo>
                  <a:lnTo>
                    <a:pt x="247073" y="585926"/>
                  </a:lnTo>
                  <a:lnTo>
                    <a:pt x="294894" y="589788"/>
                  </a:lnTo>
                  <a:lnTo>
                    <a:pt x="342714" y="585926"/>
                  </a:lnTo>
                  <a:lnTo>
                    <a:pt x="388083" y="574749"/>
                  </a:lnTo>
                  <a:lnTo>
                    <a:pt x="430392" y="556862"/>
                  </a:lnTo>
                  <a:lnTo>
                    <a:pt x="469032" y="532875"/>
                  </a:lnTo>
                  <a:lnTo>
                    <a:pt x="503396" y="503396"/>
                  </a:lnTo>
                  <a:lnTo>
                    <a:pt x="532875" y="469032"/>
                  </a:lnTo>
                  <a:lnTo>
                    <a:pt x="556862" y="430392"/>
                  </a:lnTo>
                  <a:lnTo>
                    <a:pt x="574749" y="388083"/>
                  </a:lnTo>
                  <a:lnTo>
                    <a:pt x="585926" y="342714"/>
                  </a:lnTo>
                  <a:lnTo>
                    <a:pt x="589787" y="294894"/>
                  </a:lnTo>
                  <a:lnTo>
                    <a:pt x="585926" y="247073"/>
                  </a:lnTo>
                  <a:lnTo>
                    <a:pt x="574749" y="201704"/>
                  </a:lnTo>
                  <a:lnTo>
                    <a:pt x="556862" y="159395"/>
                  </a:lnTo>
                  <a:lnTo>
                    <a:pt x="532875" y="120755"/>
                  </a:lnTo>
                  <a:lnTo>
                    <a:pt x="503396" y="86391"/>
                  </a:lnTo>
                  <a:lnTo>
                    <a:pt x="469032" y="56912"/>
                  </a:lnTo>
                  <a:lnTo>
                    <a:pt x="430392" y="32925"/>
                  </a:lnTo>
                  <a:lnTo>
                    <a:pt x="388083" y="15038"/>
                  </a:lnTo>
                  <a:lnTo>
                    <a:pt x="342714" y="3861"/>
                  </a:lnTo>
                  <a:lnTo>
                    <a:pt x="29489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456678" y="4365116"/>
            <a:ext cx="238696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857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Funding</a:t>
            </a: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higher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r>
              <a:rPr dirty="0" sz="2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" b="1">
                <a:solidFill>
                  <a:srgbClr val="FFFFFF"/>
                </a:solidFill>
                <a:latin typeface="Arial"/>
                <a:cs typeface="Arial"/>
              </a:rPr>
              <a:t>family.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457200" y="1277111"/>
            <a:ext cx="5504815" cy="3964304"/>
            <a:chOff x="457200" y="1277111"/>
            <a:chExt cx="5504815" cy="3964304"/>
          </a:xfrm>
        </p:grpSpPr>
        <p:sp>
          <p:nvSpPr>
            <p:cNvPr id="15" name="object 15" descr=""/>
            <p:cNvSpPr/>
            <p:nvPr/>
          </p:nvSpPr>
          <p:spPr>
            <a:xfrm>
              <a:off x="457200" y="1277111"/>
              <a:ext cx="5504815" cy="3964304"/>
            </a:xfrm>
            <a:custGeom>
              <a:avLst/>
              <a:gdLst/>
              <a:ahLst/>
              <a:cxnLst/>
              <a:rect l="l" t="t" r="r" b="b"/>
              <a:pathLst>
                <a:path w="5504815" h="3964304">
                  <a:moveTo>
                    <a:pt x="5504688" y="0"/>
                  </a:moveTo>
                  <a:lnTo>
                    <a:pt x="0" y="0"/>
                  </a:lnTo>
                  <a:lnTo>
                    <a:pt x="0" y="3963924"/>
                  </a:lnTo>
                  <a:lnTo>
                    <a:pt x="5504688" y="3963924"/>
                  </a:lnTo>
                  <a:lnTo>
                    <a:pt x="5504688" y="0"/>
                  </a:lnTo>
                  <a:close/>
                </a:path>
              </a:pathLst>
            </a:custGeom>
            <a:solidFill>
              <a:srgbClr val="E6E6E6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91895" y="3342132"/>
              <a:ext cx="4455160" cy="748665"/>
            </a:xfrm>
            <a:custGeom>
              <a:avLst/>
              <a:gdLst/>
              <a:ahLst/>
              <a:cxnLst/>
              <a:rect l="l" t="t" r="r" b="b"/>
              <a:pathLst>
                <a:path w="4455160" h="748664">
                  <a:moveTo>
                    <a:pt x="4030344" y="0"/>
                  </a:moveTo>
                  <a:lnTo>
                    <a:pt x="424294" y="0"/>
                  </a:lnTo>
                  <a:lnTo>
                    <a:pt x="374806" y="2517"/>
                  </a:lnTo>
                  <a:lnTo>
                    <a:pt x="326996" y="9881"/>
                  </a:lnTo>
                  <a:lnTo>
                    <a:pt x="281183" y="21812"/>
                  </a:lnTo>
                  <a:lnTo>
                    <a:pt x="237685" y="38028"/>
                  </a:lnTo>
                  <a:lnTo>
                    <a:pt x="196819" y="58250"/>
                  </a:lnTo>
                  <a:lnTo>
                    <a:pt x="158905" y="82196"/>
                  </a:lnTo>
                  <a:lnTo>
                    <a:pt x="124259" y="109585"/>
                  </a:lnTo>
                  <a:lnTo>
                    <a:pt x="93201" y="140136"/>
                  </a:lnTo>
                  <a:lnTo>
                    <a:pt x="66049" y="173570"/>
                  </a:lnTo>
                  <a:lnTo>
                    <a:pt x="43119" y="209605"/>
                  </a:lnTo>
                  <a:lnTo>
                    <a:pt x="24732" y="247960"/>
                  </a:lnTo>
                  <a:lnTo>
                    <a:pt x="11204" y="288355"/>
                  </a:lnTo>
                  <a:lnTo>
                    <a:pt x="2854" y="330509"/>
                  </a:lnTo>
                  <a:lnTo>
                    <a:pt x="0" y="374141"/>
                  </a:lnTo>
                  <a:lnTo>
                    <a:pt x="2854" y="417774"/>
                  </a:lnTo>
                  <a:lnTo>
                    <a:pt x="11204" y="459928"/>
                  </a:lnTo>
                  <a:lnTo>
                    <a:pt x="24732" y="500323"/>
                  </a:lnTo>
                  <a:lnTo>
                    <a:pt x="43119" y="538678"/>
                  </a:lnTo>
                  <a:lnTo>
                    <a:pt x="66049" y="574713"/>
                  </a:lnTo>
                  <a:lnTo>
                    <a:pt x="93201" y="608147"/>
                  </a:lnTo>
                  <a:lnTo>
                    <a:pt x="124259" y="638698"/>
                  </a:lnTo>
                  <a:lnTo>
                    <a:pt x="158905" y="666087"/>
                  </a:lnTo>
                  <a:lnTo>
                    <a:pt x="196819" y="690033"/>
                  </a:lnTo>
                  <a:lnTo>
                    <a:pt x="237685" y="710255"/>
                  </a:lnTo>
                  <a:lnTo>
                    <a:pt x="281183" y="726471"/>
                  </a:lnTo>
                  <a:lnTo>
                    <a:pt x="326996" y="738402"/>
                  </a:lnTo>
                  <a:lnTo>
                    <a:pt x="374806" y="745766"/>
                  </a:lnTo>
                  <a:lnTo>
                    <a:pt x="424294" y="748283"/>
                  </a:lnTo>
                  <a:lnTo>
                    <a:pt x="4030344" y="748283"/>
                  </a:lnTo>
                  <a:lnTo>
                    <a:pt x="4079823" y="745766"/>
                  </a:lnTo>
                  <a:lnTo>
                    <a:pt x="4127627" y="738402"/>
                  </a:lnTo>
                  <a:lnTo>
                    <a:pt x="4173437" y="726471"/>
                  </a:lnTo>
                  <a:lnTo>
                    <a:pt x="4216934" y="710255"/>
                  </a:lnTo>
                  <a:lnTo>
                    <a:pt x="4257800" y="690033"/>
                  </a:lnTo>
                  <a:lnTo>
                    <a:pt x="4295717" y="666087"/>
                  </a:lnTo>
                  <a:lnTo>
                    <a:pt x="4330366" y="638698"/>
                  </a:lnTo>
                  <a:lnTo>
                    <a:pt x="4361429" y="608147"/>
                  </a:lnTo>
                  <a:lnTo>
                    <a:pt x="4388586" y="574713"/>
                  </a:lnTo>
                  <a:lnTo>
                    <a:pt x="4411520" y="538678"/>
                  </a:lnTo>
                  <a:lnTo>
                    <a:pt x="4429912" y="500323"/>
                  </a:lnTo>
                  <a:lnTo>
                    <a:pt x="4443444" y="459928"/>
                  </a:lnTo>
                  <a:lnTo>
                    <a:pt x="4451797" y="417774"/>
                  </a:lnTo>
                  <a:lnTo>
                    <a:pt x="4454652" y="374141"/>
                  </a:lnTo>
                  <a:lnTo>
                    <a:pt x="4451797" y="330509"/>
                  </a:lnTo>
                  <a:lnTo>
                    <a:pt x="4443444" y="288355"/>
                  </a:lnTo>
                  <a:lnTo>
                    <a:pt x="4429912" y="247960"/>
                  </a:lnTo>
                  <a:lnTo>
                    <a:pt x="4411520" y="209605"/>
                  </a:lnTo>
                  <a:lnTo>
                    <a:pt x="4388586" y="173570"/>
                  </a:lnTo>
                  <a:lnTo>
                    <a:pt x="4361429" y="140136"/>
                  </a:lnTo>
                  <a:lnTo>
                    <a:pt x="4330366" y="109585"/>
                  </a:lnTo>
                  <a:lnTo>
                    <a:pt x="4295717" y="82196"/>
                  </a:lnTo>
                  <a:lnTo>
                    <a:pt x="4257800" y="58250"/>
                  </a:lnTo>
                  <a:lnTo>
                    <a:pt x="4216934" y="38028"/>
                  </a:lnTo>
                  <a:lnTo>
                    <a:pt x="4173437" y="21812"/>
                  </a:lnTo>
                  <a:lnTo>
                    <a:pt x="4127627" y="9881"/>
                  </a:lnTo>
                  <a:lnTo>
                    <a:pt x="4079823" y="2517"/>
                  </a:lnTo>
                  <a:lnTo>
                    <a:pt x="403034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07720" y="3427476"/>
              <a:ext cx="591820" cy="589915"/>
            </a:xfrm>
            <a:custGeom>
              <a:avLst/>
              <a:gdLst/>
              <a:ahLst/>
              <a:cxnLst/>
              <a:rect l="l" t="t" r="r" b="b"/>
              <a:pathLst>
                <a:path w="591819" h="589914">
                  <a:moveTo>
                    <a:pt x="295655" y="0"/>
                  </a:moveTo>
                  <a:lnTo>
                    <a:pt x="247699" y="3861"/>
                  </a:lnTo>
                  <a:lnTo>
                    <a:pt x="202206" y="15038"/>
                  </a:lnTo>
                  <a:lnTo>
                    <a:pt x="159786" y="32925"/>
                  </a:lnTo>
                  <a:lnTo>
                    <a:pt x="121046" y="56912"/>
                  </a:lnTo>
                  <a:lnTo>
                    <a:pt x="86596" y="86391"/>
                  </a:lnTo>
                  <a:lnTo>
                    <a:pt x="57045" y="120755"/>
                  </a:lnTo>
                  <a:lnTo>
                    <a:pt x="33001" y="159395"/>
                  </a:lnTo>
                  <a:lnTo>
                    <a:pt x="15072" y="201704"/>
                  </a:lnTo>
                  <a:lnTo>
                    <a:pt x="3869" y="247073"/>
                  </a:lnTo>
                  <a:lnTo>
                    <a:pt x="0" y="294894"/>
                  </a:lnTo>
                  <a:lnTo>
                    <a:pt x="3869" y="342714"/>
                  </a:lnTo>
                  <a:lnTo>
                    <a:pt x="15072" y="388083"/>
                  </a:lnTo>
                  <a:lnTo>
                    <a:pt x="33001" y="430392"/>
                  </a:lnTo>
                  <a:lnTo>
                    <a:pt x="57045" y="469032"/>
                  </a:lnTo>
                  <a:lnTo>
                    <a:pt x="86596" y="503396"/>
                  </a:lnTo>
                  <a:lnTo>
                    <a:pt x="121046" y="532875"/>
                  </a:lnTo>
                  <a:lnTo>
                    <a:pt x="159786" y="556862"/>
                  </a:lnTo>
                  <a:lnTo>
                    <a:pt x="202206" y="574749"/>
                  </a:lnTo>
                  <a:lnTo>
                    <a:pt x="247699" y="585926"/>
                  </a:lnTo>
                  <a:lnTo>
                    <a:pt x="295655" y="589788"/>
                  </a:lnTo>
                  <a:lnTo>
                    <a:pt x="343612" y="585926"/>
                  </a:lnTo>
                  <a:lnTo>
                    <a:pt x="389105" y="574749"/>
                  </a:lnTo>
                  <a:lnTo>
                    <a:pt x="431525" y="556862"/>
                  </a:lnTo>
                  <a:lnTo>
                    <a:pt x="470265" y="532875"/>
                  </a:lnTo>
                  <a:lnTo>
                    <a:pt x="504715" y="503396"/>
                  </a:lnTo>
                  <a:lnTo>
                    <a:pt x="534266" y="469032"/>
                  </a:lnTo>
                  <a:lnTo>
                    <a:pt x="558310" y="430392"/>
                  </a:lnTo>
                  <a:lnTo>
                    <a:pt x="576239" y="388083"/>
                  </a:lnTo>
                  <a:lnTo>
                    <a:pt x="587442" y="342714"/>
                  </a:lnTo>
                  <a:lnTo>
                    <a:pt x="591311" y="294894"/>
                  </a:lnTo>
                  <a:lnTo>
                    <a:pt x="587442" y="247073"/>
                  </a:lnTo>
                  <a:lnTo>
                    <a:pt x="576239" y="201704"/>
                  </a:lnTo>
                  <a:lnTo>
                    <a:pt x="558310" y="159395"/>
                  </a:lnTo>
                  <a:lnTo>
                    <a:pt x="534266" y="120755"/>
                  </a:lnTo>
                  <a:lnTo>
                    <a:pt x="504715" y="86391"/>
                  </a:lnTo>
                  <a:lnTo>
                    <a:pt x="470265" y="56912"/>
                  </a:lnTo>
                  <a:lnTo>
                    <a:pt x="431525" y="32925"/>
                  </a:lnTo>
                  <a:lnTo>
                    <a:pt x="389105" y="15038"/>
                  </a:lnTo>
                  <a:lnTo>
                    <a:pt x="343612" y="386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Financial</a:t>
            </a:r>
            <a:r>
              <a:rPr dirty="0" spc="-80"/>
              <a:t> </a:t>
            </a:r>
            <a:r>
              <a:rPr dirty="0"/>
              <a:t>goals</a:t>
            </a:r>
            <a:r>
              <a:rPr dirty="0" spc="-75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 spc="-10"/>
              <a:t>millennials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Hear</a:t>
            </a:r>
            <a:r>
              <a:rPr dirty="0" sz="2000" spc="-3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2000" spc="-2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mass</a:t>
            </a:r>
            <a:r>
              <a:rPr dirty="0" sz="2000" spc="-3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affluent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respondents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11326" y="3550411"/>
            <a:ext cx="19685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 spc="-50" b="1">
                <a:latin typeface="Arial"/>
                <a:cs typeface="Arial"/>
              </a:rPr>
              <a:t>B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769110" y="3383407"/>
            <a:ext cx="204470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715" marR="5080" indent="-635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Saving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future homeownership.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57200" y="1277111"/>
            <a:ext cx="5504815" cy="998219"/>
          </a:xfrm>
          <a:prstGeom prst="rect">
            <a:avLst/>
          </a:prstGeom>
        </p:spPr>
        <p:txBody>
          <a:bodyPr wrap="square" lIns="0" tIns="145415" rIns="0" bIns="0" rtlCol="0" vert="horz">
            <a:spAutoFit/>
          </a:bodyPr>
          <a:lstStyle/>
          <a:p>
            <a:pPr marL="223520">
              <a:lnSpc>
                <a:spcPct val="100000"/>
              </a:lnSpc>
              <a:spcBef>
                <a:spcPts val="1145"/>
              </a:spcBef>
            </a:pPr>
            <a:r>
              <a:rPr dirty="0" sz="2000">
                <a:latin typeface="Arial"/>
                <a:cs typeface="Arial"/>
              </a:rPr>
              <a:t>Which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financial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goal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millennials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prioritize</a:t>
            </a:r>
            <a:endParaRPr sz="2000">
              <a:latin typeface="Arial"/>
              <a:cs typeface="Arial"/>
            </a:endParaRPr>
          </a:p>
          <a:p>
            <a:pPr marL="223520">
              <a:lnSpc>
                <a:spcPct val="100000"/>
              </a:lnSpc>
            </a:pPr>
            <a:r>
              <a:rPr dirty="0" sz="2000" b="1">
                <a:latin typeface="Arial"/>
                <a:cs typeface="Arial"/>
              </a:rPr>
              <a:t>less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general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population?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691895" y="2369820"/>
            <a:ext cx="4455160" cy="748665"/>
            <a:chOff x="691895" y="2369820"/>
            <a:chExt cx="4455160" cy="748665"/>
          </a:xfrm>
        </p:grpSpPr>
        <p:sp>
          <p:nvSpPr>
            <p:cNvPr id="23" name="object 23" descr=""/>
            <p:cNvSpPr/>
            <p:nvPr/>
          </p:nvSpPr>
          <p:spPr>
            <a:xfrm>
              <a:off x="691895" y="2369820"/>
              <a:ext cx="4455160" cy="748665"/>
            </a:xfrm>
            <a:custGeom>
              <a:avLst/>
              <a:gdLst/>
              <a:ahLst/>
              <a:cxnLst/>
              <a:rect l="l" t="t" r="r" b="b"/>
              <a:pathLst>
                <a:path w="4455160" h="748664">
                  <a:moveTo>
                    <a:pt x="4030344" y="0"/>
                  </a:moveTo>
                  <a:lnTo>
                    <a:pt x="424294" y="0"/>
                  </a:lnTo>
                  <a:lnTo>
                    <a:pt x="374806" y="2517"/>
                  </a:lnTo>
                  <a:lnTo>
                    <a:pt x="326996" y="9881"/>
                  </a:lnTo>
                  <a:lnTo>
                    <a:pt x="281183" y="21812"/>
                  </a:lnTo>
                  <a:lnTo>
                    <a:pt x="237685" y="38028"/>
                  </a:lnTo>
                  <a:lnTo>
                    <a:pt x="196819" y="58250"/>
                  </a:lnTo>
                  <a:lnTo>
                    <a:pt x="158905" y="82196"/>
                  </a:lnTo>
                  <a:lnTo>
                    <a:pt x="124259" y="109585"/>
                  </a:lnTo>
                  <a:lnTo>
                    <a:pt x="93201" y="140136"/>
                  </a:lnTo>
                  <a:lnTo>
                    <a:pt x="66049" y="173570"/>
                  </a:lnTo>
                  <a:lnTo>
                    <a:pt x="43119" y="209605"/>
                  </a:lnTo>
                  <a:lnTo>
                    <a:pt x="24732" y="247960"/>
                  </a:lnTo>
                  <a:lnTo>
                    <a:pt x="11204" y="288355"/>
                  </a:lnTo>
                  <a:lnTo>
                    <a:pt x="2854" y="330509"/>
                  </a:lnTo>
                  <a:lnTo>
                    <a:pt x="0" y="374141"/>
                  </a:lnTo>
                  <a:lnTo>
                    <a:pt x="2854" y="417774"/>
                  </a:lnTo>
                  <a:lnTo>
                    <a:pt x="11204" y="459928"/>
                  </a:lnTo>
                  <a:lnTo>
                    <a:pt x="24732" y="500323"/>
                  </a:lnTo>
                  <a:lnTo>
                    <a:pt x="43119" y="538678"/>
                  </a:lnTo>
                  <a:lnTo>
                    <a:pt x="66049" y="574713"/>
                  </a:lnTo>
                  <a:lnTo>
                    <a:pt x="93201" y="608147"/>
                  </a:lnTo>
                  <a:lnTo>
                    <a:pt x="124259" y="638698"/>
                  </a:lnTo>
                  <a:lnTo>
                    <a:pt x="158905" y="666087"/>
                  </a:lnTo>
                  <a:lnTo>
                    <a:pt x="196819" y="690033"/>
                  </a:lnTo>
                  <a:lnTo>
                    <a:pt x="237685" y="710255"/>
                  </a:lnTo>
                  <a:lnTo>
                    <a:pt x="281183" y="726471"/>
                  </a:lnTo>
                  <a:lnTo>
                    <a:pt x="326996" y="738402"/>
                  </a:lnTo>
                  <a:lnTo>
                    <a:pt x="374806" y="745766"/>
                  </a:lnTo>
                  <a:lnTo>
                    <a:pt x="424294" y="748283"/>
                  </a:lnTo>
                  <a:lnTo>
                    <a:pt x="4030344" y="748283"/>
                  </a:lnTo>
                  <a:lnTo>
                    <a:pt x="4079823" y="745766"/>
                  </a:lnTo>
                  <a:lnTo>
                    <a:pt x="4127627" y="738402"/>
                  </a:lnTo>
                  <a:lnTo>
                    <a:pt x="4173437" y="726471"/>
                  </a:lnTo>
                  <a:lnTo>
                    <a:pt x="4216934" y="710255"/>
                  </a:lnTo>
                  <a:lnTo>
                    <a:pt x="4257800" y="690033"/>
                  </a:lnTo>
                  <a:lnTo>
                    <a:pt x="4295717" y="666087"/>
                  </a:lnTo>
                  <a:lnTo>
                    <a:pt x="4330366" y="638698"/>
                  </a:lnTo>
                  <a:lnTo>
                    <a:pt x="4361429" y="608147"/>
                  </a:lnTo>
                  <a:lnTo>
                    <a:pt x="4388586" y="574713"/>
                  </a:lnTo>
                  <a:lnTo>
                    <a:pt x="4411520" y="538678"/>
                  </a:lnTo>
                  <a:lnTo>
                    <a:pt x="4429912" y="500323"/>
                  </a:lnTo>
                  <a:lnTo>
                    <a:pt x="4443444" y="459928"/>
                  </a:lnTo>
                  <a:lnTo>
                    <a:pt x="4451797" y="417774"/>
                  </a:lnTo>
                  <a:lnTo>
                    <a:pt x="4454652" y="374141"/>
                  </a:lnTo>
                  <a:lnTo>
                    <a:pt x="4451797" y="330509"/>
                  </a:lnTo>
                  <a:lnTo>
                    <a:pt x="4443444" y="288355"/>
                  </a:lnTo>
                  <a:lnTo>
                    <a:pt x="4429912" y="247960"/>
                  </a:lnTo>
                  <a:lnTo>
                    <a:pt x="4411520" y="209605"/>
                  </a:lnTo>
                  <a:lnTo>
                    <a:pt x="4388586" y="173570"/>
                  </a:lnTo>
                  <a:lnTo>
                    <a:pt x="4361429" y="140136"/>
                  </a:lnTo>
                  <a:lnTo>
                    <a:pt x="4330366" y="109585"/>
                  </a:lnTo>
                  <a:lnTo>
                    <a:pt x="4295717" y="82196"/>
                  </a:lnTo>
                  <a:lnTo>
                    <a:pt x="4257800" y="58250"/>
                  </a:lnTo>
                  <a:lnTo>
                    <a:pt x="4216934" y="38028"/>
                  </a:lnTo>
                  <a:lnTo>
                    <a:pt x="4173437" y="21812"/>
                  </a:lnTo>
                  <a:lnTo>
                    <a:pt x="4127627" y="9881"/>
                  </a:lnTo>
                  <a:lnTo>
                    <a:pt x="4079823" y="2517"/>
                  </a:lnTo>
                  <a:lnTo>
                    <a:pt x="403034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07719" y="2455164"/>
              <a:ext cx="591820" cy="591820"/>
            </a:xfrm>
            <a:custGeom>
              <a:avLst/>
              <a:gdLst/>
              <a:ahLst/>
              <a:cxnLst/>
              <a:rect l="l" t="t" r="r" b="b"/>
              <a:pathLst>
                <a:path w="591819" h="591819">
                  <a:moveTo>
                    <a:pt x="295655" y="0"/>
                  </a:moveTo>
                  <a:lnTo>
                    <a:pt x="247699" y="3868"/>
                  </a:lnTo>
                  <a:lnTo>
                    <a:pt x="202206" y="15069"/>
                  </a:lnTo>
                  <a:lnTo>
                    <a:pt x="159786" y="32993"/>
                  </a:lnTo>
                  <a:lnTo>
                    <a:pt x="121046" y="57034"/>
                  </a:lnTo>
                  <a:lnTo>
                    <a:pt x="86596" y="86582"/>
                  </a:lnTo>
                  <a:lnTo>
                    <a:pt x="57045" y="121029"/>
                  </a:lnTo>
                  <a:lnTo>
                    <a:pt x="33001" y="159769"/>
                  </a:lnTo>
                  <a:lnTo>
                    <a:pt x="15072" y="202192"/>
                  </a:lnTo>
                  <a:lnTo>
                    <a:pt x="3869" y="247690"/>
                  </a:lnTo>
                  <a:lnTo>
                    <a:pt x="0" y="295656"/>
                  </a:lnTo>
                  <a:lnTo>
                    <a:pt x="3869" y="343621"/>
                  </a:lnTo>
                  <a:lnTo>
                    <a:pt x="15072" y="389119"/>
                  </a:lnTo>
                  <a:lnTo>
                    <a:pt x="33001" y="431542"/>
                  </a:lnTo>
                  <a:lnTo>
                    <a:pt x="57045" y="470282"/>
                  </a:lnTo>
                  <a:lnTo>
                    <a:pt x="86596" y="504729"/>
                  </a:lnTo>
                  <a:lnTo>
                    <a:pt x="121046" y="534277"/>
                  </a:lnTo>
                  <a:lnTo>
                    <a:pt x="159786" y="558318"/>
                  </a:lnTo>
                  <a:lnTo>
                    <a:pt x="202206" y="576242"/>
                  </a:lnTo>
                  <a:lnTo>
                    <a:pt x="247699" y="587443"/>
                  </a:lnTo>
                  <a:lnTo>
                    <a:pt x="295655" y="591312"/>
                  </a:lnTo>
                  <a:lnTo>
                    <a:pt x="343612" y="587443"/>
                  </a:lnTo>
                  <a:lnTo>
                    <a:pt x="389105" y="576242"/>
                  </a:lnTo>
                  <a:lnTo>
                    <a:pt x="431525" y="558318"/>
                  </a:lnTo>
                  <a:lnTo>
                    <a:pt x="470265" y="534277"/>
                  </a:lnTo>
                  <a:lnTo>
                    <a:pt x="504715" y="504729"/>
                  </a:lnTo>
                  <a:lnTo>
                    <a:pt x="534266" y="470282"/>
                  </a:lnTo>
                  <a:lnTo>
                    <a:pt x="558310" y="431542"/>
                  </a:lnTo>
                  <a:lnTo>
                    <a:pt x="576239" y="389119"/>
                  </a:lnTo>
                  <a:lnTo>
                    <a:pt x="587442" y="343621"/>
                  </a:lnTo>
                  <a:lnTo>
                    <a:pt x="591311" y="295656"/>
                  </a:lnTo>
                  <a:lnTo>
                    <a:pt x="587442" y="247690"/>
                  </a:lnTo>
                  <a:lnTo>
                    <a:pt x="576239" y="202192"/>
                  </a:lnTo>
                  <a:lnTo>
                    <a:pt x="558310" y="159769"/>
                  </a:lnTo>
                  <a:lnTo>
                    <a:pt x="534266" y="121029"/>
                  </a:lnTo>
                  <a:lnTo>
                    <a:pt x="504715" y="86582"/>
                  </a:lnTo>
                  <a:lnTo>
                    <a:pt x="470265" y="57034"/>
                  </a:lnTo>
                  <a:lnTo>
                    <a:pt x="431525" y="32993"/>
                  </a:lnTo>
                  <a:lnTo>
                    <a:pt x="389105" y="15069"/>
                  </a:lnTo>
                  <a:lnTo>
                    <a:pt x="343612" y="3868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1011326" y="2578354"/>
            <a:ext cx="19685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 spc="-50" b="1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659635" y="2411730"/>
            <a:ext cx="252603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5880" marR="5080" indent="-56515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Building/maintaining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emergency</a:t>
            </a:r>
            <a:r>
              <a:rPr dirty="0" sz="2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fund.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694944" y="4319015"/>
            <a:ext cx="4455160" cy="748665"/>
            <a:chOff x="694944" y="4319015"/>
            <a:chExt cx="4455160" cy="748665"/>
          </a:xfrm>
        </p:grpSpPr>
        <p:sp>
          <p:nvSpPr>
            <p:cNvPr id="28" name="object 28" descr=""/>
            <p:cNvSpPr/>
            <p:nvPr/>
          </p:nvSpPr>
          <p:spPr>
            <a:xfrm>
              <a:off x="694944" y="4319015"/>
              <a:ext cx="4455160" cy="748665"/>
            </a:xfrm>
            <a:custGeom>
              <a:avLst/>
              <a:gdLst/>
              <a:ahLst/>
              <a:cxnLst/>
              <a:rect l="l" t="t" r="r" b="b"/>
              <a:pathLst>
                <a:path w="4455160" h="748664">
                  <a:moveTo>
                    <a:pt x="4030345" y="0"/>
                  </a:moveTo>
                  <a:lnTo>
                    <a:pt x="424294" y="0"/>
                  </a:lnTo>
                  <a:lnTo>
                    <a:pt x="374806" y="2517"/>
                  </a:lnTo>
                  <a:lnTo>
                    <a:pt x="326996" y="9881"/>
                  </a:lnTo>
                  <a:lnTo>
                    <a:pt x="281183" y="21812"/>
                  </a:lnTo>
                  <a:lnTo>
                    <a:pt x="237685" y="38028"/>
                  </a:lnTo>
                  <a:lnTo>
                    <a:pt x="196819" y="58250"/>
                  </a:lnTo>
                  <a:lnTo>
                    <a:pt x="158905" y="82196"/>
                  </a:lnTo>
                  <a:lnTo>
                    <a:pt x="124259" y="109585"/>
                  </a:lnTo>
                  <a:lnTo>
                    <a:pt x="93201" y="140136"/>
                  </a:lnTo>
                  <a:lnTo>
                    <a:pt x="66049" y="173570"/>
                  </a:lnTo>
                  <a:lnTo>
                    <a:pt x="43119" y="209605"/>
                  </a:lnTo>
                  <a:lnTo>
                    <a:pt x="24732" y="247960"/>
                  </a:lnTo>
                  <a:lnTo>
                    <a:pt x="11204" y="288355"/>
                  </a:lnTo>
                  <a:lnTo>
                    <a:pt x="2854" y="330509"/>
                  </a:lnTo>
                  <a:lnTo>
                    <a:pt x="0" y="374141"/>
                  </a:lnTo>
                  <a:lnTo>
                    <a:pt x="2854" y="417774"/>
                  </a:lnTo>
                  <a:lnTo>
                    <a:pt x="11204" y="459928"/>
                  </a:lnTo>
                  <a:lnTo>
                    <a:pt x="24732" y="500323"/>
                  </a:lnTo>
                  <a:lnTo>
                    <a:pt x="43119" y="538678"/>
                  </a:lnTo>
                  <a:lnTo>
                    <a:pt x="66049" y="574713"/>
                  </a:lnTo>
                  <a:lnTo>
                    <a:pt x="93201" y="608147"/>
                  </a:lnTo>
                  <a:lnTo>
                    <a:pt x="124259" y="638698"/>
                  </a:lnTo>
                  <a:lnTo>
                    <a:pt x="158905" y="666087"/>
                  </a:lnTo>
                  <a:lnTo>
                    <a:pt x="196819" y="690033"/>
                  </a:lnTo>
                  <a:lnTo>
                    <a:pt x="237685" y="710255"/>
                  </a:lnTo>
                  <a:lnTo>
                    <a:pt x="281183" y="726471"/>
                  </a:lnTo>
                  <a:lnTo>
                    <a:pt x="326996" y="738402"/>
                  </a:lnTo>
                  <a:lnTo>
                    <a:pt x="374806" y="745766"/>
                  </a:lnTo>
                  <a:lnTo>
                    <a:pt x="424294" y="748283"/>
                  </a:lnTo>
                  <a:lnTo>
                    <a:pt x="4030345" y="748283"/>
                  </a:lnTo>
                  <a:lnTo>
                    <a:pt x="4079823" y="745766"/>
                  </a:lnTo>
                  <a:lnTo>
                    <a:pt x="4127627" y="738402"/>
                  </a:lnTo>
                  <a:lnTo>
                    <a:pt x="4173437" y="726471"/>
                  </a:lnTo>
                  <a:lnTo>
                    <a:pt x="4216934" y="710255"/>
                  </a:lnTo>
                  <a:lnTo>
                    <a:pt x="4257800" y="690033"/>
                  </a:lnTo>
                  <a:lnTo>
                    <a:pt x="4295717" y="666087"/>
                  </a:lnTo>
                  <a:lnTo>
                    <a:pt x="4330366" y="638698"/>
                  </a:lnTo>
                  <a:lnTo>
                    <a:pt x="4361429" y="608147"/>
                  </a:lnTo>
                  <a:lnTo>
                    <a:pt x="4388586" y="574713"/>
                  </a:lnTo>
                  <a:lnTo>
                    <a:pt x="4411520" y="538678"/>
                  </a:lnTo>
                  <a:lnTo>
                    <a:pt x="4429912" y="500323"/>
                  </a:lnTo>
                  <a:lnTo>
                    <a:pt x="4443444" y="459928"/>
                  </a:lnTo>
                  <a:lnTo>
                    <a:pt x="4451797" y="417774"/>
                  </a:lnTo>
                  <a:lnTo>
                    <a:pt x="4454652" y="374141"/>
                  </a:lnTo>
                  <a:lnTo>
                    <a:pt x="4451797" y="330509"/>
                  </a:lnTo>
                  <a:lnTo>
                    <a:pt x="4443444" y="288355"/>
                  </a:lnTo>
                  <a:lnTo>
                    <a:pt x="4429912" y="247960"/>
                  </a:lnTo>
                  <a:lnTo>
                    <a:pt x="4411520" y="209605"/>
                  </a:lnTo>
                  <a:lnTo>
                    <a:pt x="4388586" y="173570"/>
                  </a:lnTo>
                  <a:lnTo>
                    <a:pt x="4361429" y="140136"/>
                  </a:lnTo>
                  <a:lnTo>
                    <a:pt x="4330366" y="109585"/>
                  </a:lnTo>
                  <a:lnTo>
                    <a:pt x="4295717" y="82196"/>
                  </a:lnTo>
                  <a:lnTo>
                    <a:pt x="4257800" y="58250"/>
                  </a:lnTo>
                  <a:lnTo>
                    <a:pt x="4216934" y="38028"/>
                  </a:lnTo>
                  <a:lnTo>
                    <a:pt x="4173437" y="21812"/>
                  </a:lnTo>
                  <a:lnTo>
                    <a:pt x="4127627" y="9881"/>
                  </a:lnTo>
                  <a:lnTo>
                    <a:pt x="4079823" y="2517"/>
                  </a:lnTo>
                  <a:lnTo>
                    <a:pt x="4030345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10768" y="4404359"/>
              <a:ext cx="589915" cy="591820"/>
            </a:xfrm>
            <a:custGeom>
              <a:avLst/>
              <a:gdLst/>
              <a:ahLst/>
              <a:cxnLst/>
              <a:rect l="l" t="t" r="r" b="b"/>
              <a:pathLst>
                <a:path w="589915" h="591820">
                  <a:moveTo>
                    <a:pt x="294894" y="0"/>
                  </a:moveTo>
                  <a:lnTo>
                    <a:pt x="247060" y="3868"/>
                  </a:lnTo>
                  <a:lnTo>
                    <a:pt x="201684" y="15069"/>
                  </a:lnTo>
                  <a:lnTo>
                    <a:pt x="159373" y="32993"/>
                  </a:lnTo>
                  <a:lnTo>
                    <a:pt x="120733" y="57034"/>
                  </a:lnTo>
                  <a:lnTo>
                    <a:pt x="86372" y="86582"/>
                  </a:lnTo>
                  <a:lnTo>
                    <a:pt x="56897" y="121029"/>
                  </a:lnTo>
                  <a:lnTo>
                    <a:pt x="32915" y="159769"/>
                  </a:lnTo>
                  <a:lnTo>
                    <a:pt x="15033" y="202192"/>
                  </a:lnTo>
                  <a:lnTo>
                    <a:pt x="3859" y="247690"/>
                  </a:lnTo>
                  <a:lnTo>
                    <a:pt x="0" y="295656"/>
                  </a:lnTo>
                  <a:lnTo>
                    <a:pt x="3859" y="343621"/>
                  </a:lnTo>
                  <a:lnTo>
                    <a:pt x="15033" y="389119"/>
                  </a:lnTo>
                  <a:lnTo>
                    <a:pt x="32915" y="431542"/>
                  </a:lnTo>
                  <a:lnTo>
                    <a:pt x="56897" y="470282"/>
                  </a:lnTo>
                  <a:lnTo>
                    <a:pt x="86372" y="504729"/>
                  </a:lnTo>
                  <a:lnTo>
                    <a:pt x="120733" y="534277"/>
                  </a:lnTo>
                  <a:lnTo>
                    <a:pt x="159373" y="558318"/>
                  </a:lnTo>
                  <a:lnTo>
                    <a:pt x="201684" y="576242"/>
                  </a:lnTo>
                  <a:lnTo>
                    <a:pt x="247060" y="587443"/>
                  </a:lnTo>
                  <a:lnTo>
                    <a:pt x="294894" y="591312"/>
                  </a:lnTo>
                  <a:lnTo>
                    <a:pt x="342727" y="587443"/>
                  </a:lnTo>
                  <a:lnTo>
                    <a:pt x="388103" y="576242"/>
                  </a:lnTo>
                  <a:lnTo>
                    <a:pt x="430414" y="558318"/>
                  </a:lnTo>
                  <a:lnTo>
                    <a:pt x="469054" y="534277"/>
                  </a:lnTo>
                  <a:lnTo>
                    <a:pt x="503415" y="504729"/>
                  </a:lnTo>
                  <a:lnTo>
                    <a:pt x="532890" y="470282"/>
                  </a:lnTo>
                  <a:lnTo>
                    <a:pt x="556872" y="431542"/>
                  </a:lnTo>
                  <a:lnTo>
                    <a:pt x="574754" y="389119"/>
                  </a:lnTo>
                  <a:lnTo>
                    <a:pt x="585928" y="343621"/>
                  </a:lnTo>
                  <a:lnTo>
                    <a:pt x="589788" y="295656"/>
                  </a:lnTo>
                  <a:lnTo>
                    <a:pt x="585928" y="247690"/>
                  </a:lnTo>
                  <a:lnTo>
                    <a:pt x="574754" y="202192"/>
                  </a:lnTo>
                  <a:lnTo>
                    <a:pt x="556872" y="159769"/>
                  </a:lnTo>
                  <a:lnTo>
                    <a:pt x="532890" y="121029"/>
                  </a:lnTo>
                  <a:lnTo>
                    <a:pt x="503415" y="86582"/>
                  </a:lnTo>
                  <a:lnTo>
                    <a:pt x="469054" y="57034"/>
                  </a:lnTo>
                  <a:lnTo>
                    <a:pt x="430414" y="32993"/>
                  </a:lnTo>
                  <a:lnTo>
                    <a:pt x="388103" y="15069"/>
                  </a:lnTo>
                  <a:lnTo>
                    <a:pt x="342727" y="3868"/>
                  </a:lnTo>
                  <a:lnTo>
                    <a:pt x="29489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1014069" y="4527930"/>
            <a:ext cx="1968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50" b="1">
                <a:latin typeface="Arial"/>
                <a:cs typeface="Arial"/>
              </a:rPr>
              <a:t>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609089" y="4361179"/>
            <a:ext cx="237426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 indent="28575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Funding</a:t>
            </a: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higher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r>
              <a:rPr dirty="0" sz="2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" b="1">
                <a:solidFill>
                  <a:srgbClr val="FFFFFF"/>
                </a:solidFill>
                <a:latin typeface="Arial"/>
                <a:cs typeface="Arial"/>
              </a:rPr>
              <a:t>family.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590550" y="2158745"/>
            <a:ext cx="5192395" cy="0"/>
          </a:xfrm>
          <a:custGeom>
            <a:avLst/>
            <a:gdLst/>
            <a:ahLst/>
            <a:cxnLst/>
            <a:rect l="l" t="t" r="r" b="b"/>
            <a:pathLst>
              <a:path w="5192395" h="0">
                <a:moveTo>
                  <a:pt x="0" y="0"/>
                </a:moveTo>
                <a:lnTo>
                  <a:pt x="5192141" y="0"/>
                </a:lnTo>
              </a:path>
            </a:pathLst>
          </a:custGeom>
          <a:ln w="19050">
            <a:solidFill>
              <a:srgbClr val="71DB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6800591" y="3636716"/>
            <a:ext cx="325755" cy="187325"/>
          </a:xfrm>
          <a:custGeom>
            <a:avLst/>
            <a:gdLst/>
            <a:ahLst/>
            <a:cxnLst/>
            <a:rect l="l" t="t" r="r" b="b"/>
            <a:pathLst>
              <a:path w="325754" h="187325">
                <a:moveTo>
                  <a:pt x="162763" y="0"/>
                </a:moveTo>
                <a:lnTo>
                  <a:pt x="0" y="162819"/>
                </a:lnTo>
                <a:lnTo>
                  <a:pt x="24438" y="187275"/>
                </a:lnTo>
                <a:lnTo>
                  <a:pt x="162763" y="48893"/>
                </a:lnTo>
                <a:lnTo>
                  <a:pt x="301059" y="187270"/>
                </a:lnTo>
                <a:lnTo>
                  <a:pt x="325493" y="162819"/>
                </a:lnTo>
                <a:lnTo>
                  <a:pt x="162763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6800591" y="4612075"/>
            <a:ext cx="325755" cy="187325"/>
          </a:xfrm>
          <a:custGeom>
            <a:avLst/>
            <a:gdLst/>
            <a:ahLst/>
            <a:cxnLst/>
            <a:rect l="l" t="t" r="r" b="b"/>
            <a:pathLst>
              <a:path w="325754" h="187325">
                <a:moveTo>
                  <a:pt x="162763" y="0"/>
                </a:moveTo>
                <a:lnTo>
                  <a:pt x="0" y="162819"/>
                </a:lnTo>
                <a:lnTo>
                  <a:pt x="24438" y="187275"/>
                </a:lnTo>
                <a:lnTo>
                  <a:pt x="162763" y="48893"/>
                </a:lnTo>
                <a:lnTo>
                  <a:pt x="301059" y="187270"/>
                </a:lnTo>
                <a:lnTo>
                  <a:pt x="325493" y="162819"/>
                </a:lnTo>
                <a:lnTo>
                  <a:pt x="162763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6798702" y="2666724"/>
            <a:ext cx="325755" cy="187325"/>
          </a:xfrm>
          <a:custGeom>
            <a:avLst/>
            <a:gdLst/>
            <a:ahLst/>
            <a:cxnLst/>
            <a:rect l="l" t="t" r="r" b="b"/>
            <a:pathLst>
              <a:path w="325754" h="187325">
                <a:moveTo>
                  <a:pt x="162729" y="187275"/>
                </a:moveTo>
                <a:lnTo>
                  <a:pt x="325493" y="24456"/>
                </a:lnTo>
                <a:lnTo>
                  <a:pt x="301054" y="0"/>
                </a:lnTo>
                <a:lnTo>
                  <a:pt x="162729" y="138381"/>
                </a:lnTo>
                <a:lnTo>
                  <a:pt x="24433" y="4"/>
                </a:lnTo>
                <a:lnTo>
                  <a:pt x="0" y="24456"/>
                </a:lnTo>
                <a:lnTo>
                  <a:pt x="162729" y="187275"/>
                </a:lnTo>
                <a:close/>
              </a:path>
            </a:pathLst>
          </a:custGeom>
          <a:solidFill>
            <a:srgbClr val="FF0E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278891" y="2275332"/>
            <a:ext cx="5276215" cy="2795270"/>
          </a:xfrm>
          <a:custGeom>
            <a:avLst/>
            <a:gdLst/>
            <a:ahLst/>
            <a:cxnLst/>
            <a:rect l="l" t="t" r="r" b="b"/>
            <a:pathLst>
              <a:path w="5276215" h="2795270">
                <a:moveTo>
                  <a:pt x="5276088" y="0"/>
                </a:moveTo>
                <a:lnTo>
                  <a:pt x="0" y="0"/>
                </a:lnTo>
                <a:lnTo>
                  <a:pt x="0" y="2795016"/>
                </a:lnTo>
                <a:lnTo>
                  <a:pt x="5276088" y="2795016"/>
                </a:lnTo>
                <a:lnTo>
                  <a:pt x="5276088" y="0"/>
                </a:lnTo>
                <a:close/>
              </a:path>
            </a:pathLst>
          </a:custGeom>
          <a:solidFill>
            <a:srgbClr val="F5F5F5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 txBox="1"/>
          <p:nvPr/>
        </p:nvSpPr>
        <p:spPr>
          <a:xfrm>
            <a:off x="436270" y="5586094"/>
            <a:ext cx="11118215" cy="112649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(n=502)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(n=298)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Q16: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today?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Q17: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mentioned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goals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important.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Please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rank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top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goals,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giving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“1”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item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rounded.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partnership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Chadwick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Martin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Bailey,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1,641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$100K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in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contain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opinions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respondents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necessarily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those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Templeton.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small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size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voluntary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therefore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inherent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limitations.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includes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key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 </a:t>
            </a:r>
            <a:r>
              <a:rPr dirty="0" sz="1000" spc="-10">
                <a:latin typeface="Arial Narrow"/>
                <a:cs typeface="Arial Narrow"/>
              </a:rPr>
              <a:t>audiences including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Millennials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(survey=298);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 </a:t>
            </a:r>
            <a:r>
              <a:rPr dirty="0" sz="1000" spc="-10">
                <a:latin typeface="Arial Narrow"/>
                <a:cs typeface="Arial Narrow"/>
              </a:rPr>
              <a:t>(survey=300);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Latinx 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Hispanics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(survey=295,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Asian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Pacific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Islanders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(survey=299,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Black</a:t>
            </a:r>
            <a:r>
              <a:rPr dirty="0" sz="1000" spc="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African </a:t>
            </a:r>
            <a:r>
              <a:rPr dirty="0" sz="1000">
                <a:latin typeface="Arial Narrow"/>
                <a:cs typeface="Arial Narrow"/>
              </a:rPr>
              <a:t>Americans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(survey=595,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interview=13);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LGBTQ+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(survey=292,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(502).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population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targets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ethnicity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 done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demographic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groups.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Quantitative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conducted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structured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July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20th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August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5th,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Key</a:t>
            </a:r>
            <a:r>
              <a:rPr dirty="0" spc="-90"/>
              <a:t> </a:t>
            </a:r>
            <a:r>
              <a:rPr dirty="0"/>
              <a:t>advisor</a:t>
            </a:r>
            <a:r>
              <a:rPr dirty="0" spc="-90"/>
              <a:t> </a:t>
            </a:r>
            <a:r>
              <a:rPr dirty="0"/>
              <a:t>attributes</a:t>
            </a:r>
            <a:r>
              <a:rPr dirty="0" spc="-80"/>
              <a:t> </a:t>
            </a:r>
            <a:r>
              <a:rPr dirty="0"/>
              <a:t>for</a:t>
            </a:r>
            <a:r>
              <a:rPr dirty="0" spc="-100"/>
              <a:t> </a:t>
            </a:r>
            <a:r>
              <a:rPr dirty="0" spc="-10"/>
              <a:t>millennials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Hear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from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mass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affluent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respondents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44500" y="5424881"/>
            <a:ext cx="11141710" cy="1092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 |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(n=289)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(n=198)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 |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(n=213)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(n=100)</a:t>
            </a:r>
            <a:r>
              <a:rPr dirty="0" sz="1000" spc="17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Q26: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decision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choose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paid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financial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advisor?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an</a:t>
            </a:r>
            <a:r>
              <a:rPr dirty="0" sz="1000">
                <a:latin typeface="Arial Narrow"/>
                <a:cs typeface="Arial Narrow"/>
              </a:rPr>
              <a:t> Advisor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Credentials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Important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(n=194)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(n=105)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 Does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-10">
                <a:latin typeface="Arial Narrow"/>
                <a:cs typeface="Arial Narrow"/>
              </a:rPr>
              <a:t> Credentials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(n=142)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Millennial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(n=65)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•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Q27: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Which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following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factors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important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you?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are</a:t>
            </a:r>
            <a:r>
              <a:rPr dirty="0" sz="1000" spc="5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rounded.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partnership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Chadwick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Martin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Bailey,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1,641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$100K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contain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opinions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respondents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necessarily</a:t>
            </a:r>
            <a:r>
              <a:rPr dirty="0" sz="1000">
                <a:latin typeface="Arial Narrow"/>
                <a:cs typeface="Arial Narrow"/>
              </a:rPr>
              <a:t> those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Franklin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represent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small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 size of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voluntary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respondents,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0">
                <a:latin typeface="Arial Narrow"/>
                <a:cs typeface="Arial Narrow"/>
              </a:rPr>
              <a:t> therefore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inherent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limitations.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 includes key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0">
                <a:latin typeface="Arial Narrow"/>
                <a:cs typeface="Arial Narrow"/>
              </a:rPr>
              <a:t> audiences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including Millennials</a:t>
            </a:r>
            <a:r>
              <a:rPr dirty="0" sz="1000" spc="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(survey=298);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Women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50+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(survey=300);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Latinx 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Hispanics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(survey=295, interview=4); </a:t>
            </a:r>
            <a:r>
              <a:rPr dirty="0" sz="1000">
                <a:latin typeface="Arial Narrow"/>
                <a:cs typeface="Arial Narrow"/>
              </a:rPr>
              <a:t>Asian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Pacific</a:t>
            </a:r>
            <a:r>
              <a:rPr dirty="0" sz="1000" spc="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Islanders</a:t>
            </a:r>
            <a:r>
              <a:rPr dirty="0" sz="1000" spc="-10">
                <a:latin typeface="Arial Narrow"/>
                <a:cs typeface="Arial Narrow"/>
              </a:rPr>
              <a:t> (survey=299,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interview=4); </a:t>
            </a:r>
            <a:r>
              <a:rPr dirty="0" sz="1000">
                <a:latin typeface="Arial Narrow"/>
                <a:cs typeface="Arial Narrow"/>
              </a:rPr>
              <a:t>Black</a:t>
            </a:r>
            <a:r>
              <a:rPr dirty="0" sz="1000" spc="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African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Americans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(survey=595, interview=13);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LGBTQ+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(survey=292, interview=4);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(502).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 Census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targets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ethnicity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 is done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demographic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groups.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Quantitative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 </a:t>
            </a:r>
            <a:r>
              <a:rPr dirty="0" sz="1000" spc="-10">
                <a:latin typeface="Arial Narrow"/>
                <a:cs typeface="Arial Narrow"/>
              </a:rPr>
              <a:t>conducted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5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structured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July 20th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August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5th,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089189" y="1896426"/>
            <a:ext cx="643890" cy="644525"/>
            <a:chOff x="5089189" y="1896426"/>
            <a:chExt cx="643890" cy="644525"/>
          </a:xfrm>
        </p:grpSpPr>
        <p:sp>
          <p:nvSpPr>
            <p:cNvPr id="5" name="object 5" descr=""/>
            <p:cNvSpPr/>
            <p:nvPr/>
          </p:nvSpPr>
          <p:spPr>
            <a:xfrm>
              <a:off x="5089189" y="1896426"/>
              <a:ext cx="643890" cy="644525"/>
            </a:xfrm>
            <a:custGeom>
              <a:avLst/>
              <a:gdLst/>
              <a:ahLst/>
              <a:cxnLst/>
              <a:rect l="l" t="t" r="r" b="b"/>
              <a:pathLst>
                <a:path w="643889" h="644525">
                  <a:moveTo>
                    <a:pt x="585665" y="0"/>
                  </a:moveTo>
                  <a:lnTo>
                    <a:pt x="57991" y="0"/>
                  </a:lnTo>
                  <a:lnTo>
                    <a:pt x="35418" y="4560"/>
                  </a:lnTo>
                  <a:lnTo>
                    <a:pt x="16985" y="16995"/>
                  </a:lnTo>
                  <a:lnTo>
                    <a:pt x="4557" y="35436"/>
                  </a:lnTo>
                  <a:lnTo>
                    <a:pt x="0" y="58015"/>
                  </a:lnTo>
                  <a:lnTo>
                    <a:pt x="0" y="585936"/>
                  </a:lnTo>
                  <a:lnTo>
                    <a:pt x="4557" y="608519"/>
                  </a:lnTo>
                  <a:lnTo>
                    <a:pt x="16985" y="626960"/>
                  </a:lnTo>
                  <a:lnTo>
                    <a:pt x="35418" y="639394"/>
                  </a:lnTo>
                  <a:lnTo>
                    <a:pt x="57991" y="643953"/>
                  </a:lnTo>
                  <a:lnTo>
                    <a:pt x="585665" y="643953"/>
                  </a:lnTo>
                  <a:lnTo>
                    <a:pt x="608240" y="639394"/>
                  </a:lnTo>
                  <a:lnTo>
                    <a:pt x="626677" y="626960"/>
                  </a:lnTo>
                  <a:lnTo>
                    <a:pt x="639107" y="608519"/>
                  </a:lnTo>
                  <a:lnTo>
                    <a:pt x="643666" y="585936"/>
                  </a:lnTo>
                  <a:lnTo>
                    <a:pt x="643666" y="58015"/>
                  </a:lnTo>
                  <a:lnTo>
                    <a:pt x="639107" y="35436"/>
                  </a:lnTo>
                  <a:lnTo>
                    <a:pt x="626677" y="16995"/>
                  </a:lnTo>
                  <a:lnTo>
                    <a:pt x="608240" y="4560"/>
                  </a:lnTo>
                  <a:lnTo>
                    <a:pt x="585665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0249" y="2044538"/>
              <a:ext cx="442175" cy="348176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5089189" y="2998250"/>
            <a:ext cx="643890" cy="642620"/>
            <a:chOff x="5089189" y="2998250"/>
            <a:chExt cx="643890" cy="642620"/>
          </a:xfrm>
        </p:grpSpPr>
        <p:sp>
          <p:nvSpPr>
            <p:cNvPr id="8" name="object 8" descr=""/>
            <p:cNvSpPr/>
            <p:nvPr/>
          </p:nvSpPr>
          <p:spPr>
            <a:xfrm>
              <a:off x="5089189" y="2998250"/>
              <a:ext cx="643890" cy="642620"/>
            </a:xfrm>
            <a:custGeom>
              <a:avLst/>
              <a:gdLst/>
              <a:ahLst/>
              <a:cxnLst/>
              <a:rect l="l" t="t" r="r" b="b"/>
              <a:pathLst>
                <a:path w="643889" h="642620">
                  <a:moveTo>
                    <a:pt x="585665" y="0"/>
                  </a:moveTo>
                  <a:lnTo>
                    <a:pt x="57991" y="0"/>
                  </a:lnTo>
                  <a:lnTo>
                    <a:pt x="35418" y="4549"/>
                  </a:lnTo>
                  <a:lnTo>
                    <a:pt x="16985" y="16956"/>
                  </a:lnTo>
                  <a:lnTo>
                    <a:pt x="4557" y="35355"/>
                  </a:lnTo>
                  <a:lnTo>
                    <a:pt x="0" y="57882"/>
                  </a:lnTo>
                  <a:lnTo>
                    <a:pt x="0" y="584592"/>
                  </a:lnTo>
                  <a:lnTo>
                    <a:pt x="4557" y="607122"/>
                  </a:lnTo>
                  <a:lnTo>
                    <a:pt x="16985" y="625522"/>
                  </a:lnTo>
                  <a:lnTo>
                    <a:pt x="35418" y="637927"/>
                  </a:lnTo>
                  <a:lnTo>
                    <a:pt x="57991" y="642476"/>
                  </a:lnTo>
                  <a:lnTo>
                    <a:pt x="585665" y="642476"/>
                  </a:lnTo>
                  <a:lnTo>
                    <a:pt x="608240" y="637927"/>
                  </a:lnTo>
                  <a:lnTo>
                    <a:pt x="626677" y="625522"/>
                  </a:lnTo>
                  <a:lnTo>
                    <a:pt x="639107" y="607122"/>
                  </a:lnTo>
                  <a:lnTo>
                    <a:pt x="643666" y="584592"/>
                  </a:lnTo>
                  <a:lnTo>
                    <a:pt x="643666" y="57882"/>
                  </a:lnTo>
                  <a:lnTo>
                    <a:pt x="639107" y="35355"/>
                  </a:lnTo>
                  <a:lnTo>
                    <a:pt x="626677" y="16956"/>
                  </a:lnTo>
                  <a:lnTo>
                    <a:pt x="608240" y="4549"/>
                  </a:lnTo>
                  <a:lnTo>
                    <a:pt x="585665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9143" y="3170189"/>
              <a:ext cx="237252" cy="21361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189842" y="3405885"/>
              <a:ext cx="375285" cy="139065"/>
            </a:xfrm>
            <a:custGeom>
              <a:avLst/>
              <a:gdLst/>
              <a:ahLst/>
              <a:cxnLst/>
              <a:rect l="l" t="t" r="r" b="b"/>
              <a:pathLst>
                <a:path w="375285" h="139064">
                  <a:moveTo>
                    <a:pt x="41579" y="17830"/>
                  </a:moveTo>
                  <a:lnTo>
                    <a:pt x="38938" y="11391"/>
                  </a:lnTo>
                  <a:lnTo>
                    <a:pt x="30060" y="2400"/>
                  </a:lnTo>
                  <a:lnTo>
                    <a:pt x="24358" y="0"/>
                  </a:lnTo>
                  <a:lnTo>
                    <a:pt x="3543" y="0"/>
                  </a:lnTo>
                  <a:lnTo>
                    <a:pt x="0" y="3543"/>
                  </a:lnTo>
                  <a:lnTo>
                    <a:pt x="0" y="12268"/>
                  </a:lnTo>
                  <a:lnTo>
                    <a:pt x="3543" y="15824"/>
                  </a:lnTo>
                  <a:lnTo>
                    <a:pt x="20358" y="15671"/>
                  </a:lnTo>
                  <a:lnTo>
                    <a:pt x="22085" y="16446"/>
                  </a:lnTo>
                  <a:lnTo>
                    <a:pt x="23164" y="17881"/>
                  </a:lnTo>
                  <a:lnTo>
                    <a:pt x="24917" y="19634"/>
                  </a:lnTo>
                  <a:lnTo>
                    <a:pt x="25895" y="22034"/>
                  </a:lnTo>
                  <a:lnTo>
                    <a:pt x="25844" y="114007"/>
                  </a:lnTo>
                  <a:lnTo>
                    <a:pt x="26123" y="118427"/>
                  </a:lnTo>
                  <a:lnTo>
                    <a:pt x="22898" y="122288"/>
                  </a:lnTo>
                  <a:lnTo>
                    <a:pt x="18503" y="122783"/>
                  </a:lnTo>
                  <a:lnTo>
                    <a:pt x="3543" y="122783"/>
                  </a:lnTo>
                  <a:lnTo>
                    <a:pt x="0" y="126326"/>
                  </a:lnTo>
                  <a:lnTo>
                    <a:pt x="0" y="135064"/>
                  </a:lnTo>
                  <a:lnTo>
                    <a:pt x="3543" y="138607"/>
                  </a:lnTo>
                  <a:lnTo>
                    <a:pt x="18503" y="138607"/>
                  </a:lnTo>
                  <a:lnTo>
                    <a:pt x="27914" y="136398"/>
                  </a:lnTo>
                  <a:lnTo>
                    <a:pt x="35255" y="131025"/>
                  </a:lnTo>
                  <a:lnTo>
                    <a:pt x="40055" y="123304"/>
                  </a:lnTo>
                  <a:lnTo>
                    <a:pt x="41579" y="114007"/>
                  </a:lnTo>
                  <a:lnTo>
                    <a:pt x="41579" y="17830"/>
                  </a:lnTo>
                  <a:close/>
                </a:path>
                <a:path w="375285" h="139064">
                  <a:moveTo>
                    <a:pt x="375183" y="44640"/>
                  </a:moveTo>
                  <a:lnTo>
                    <a:pt x="374357" y="35572"/>
                  </a:lnTo>
                  <a:lnTo>
                    <a:pt x="371729" y="26847"/>
                  </a:lnTo>
                  <a:lnTo>
                    <a:pt x="368261" y="20459"/>
                  </a:lnTo>
                  <a:lnTo>
                    <a:pt x="367411" y="18872"/>
                  </a:lnTo>
                  <a:lnTo>
                    <a:pt x="367334" y="18745"/>
                  </a:lnTo>
                  <a:lnTo>
                    <a:pt x="360273" y="12395"/>
                  </a:lnTo>
                  <a:lnTo>
                    <a:pt x="359740" y="12115"/>
                  </a:lnTo>
                  <a:lnTo>
                    <a:pt x="359740" y="40538"/>
                  </a:lnTo>
                  <a:lnTo>
                    <a:pt x="358965" y="46913"/>
                  </a:lnTo>
                  <a:lnTo>
                    <a:pt x="203644" y="118833"/>
                  </a:lnTo>
                  <a:lnTo>
                    <a:pt x="201942" y="119138"/>
                  </a:lnTo>
                  <a:lnTo>
                    <a:pt x="74930" y="107835"/>
                  </a:lnTo>
                  <a:lnTo>
                    <a:pt x="75171" y="45313"/>
                  </a:lnTo>
                  <a:lnTo>
                    <a:pt x="132816" y="21526"/>
                  </a:lnTo>
                  <a:lnTo>
                    <a:pt x="174510" y="20967"/>
                  </a:lnTo>
                  <a:lnTo>
                    <a:pt x="203009" y="24193"/>
                  </a:lnTo>
                  <a:lnTo>
                    <a:pt x="234962" y="47942"/>
                  </a:lnTo>
                  <a:lnTo>
                    <a:pt x="152044" y="43154"/>
                  </a:lnTo>
                  <a:lnTo>
                    <a:pt x="147510" y="45313"/>
                  </a:lnTo>
                  <a:lnTo>
                    <a:pt x="144589" y="53568"/>
                  </a:lnTo>
                  <a:lnTo>
                    <a:pt x="145821" y="56159"/>
                  </a:lnTo>
                  <a:lnTo>
                    <a:pt x="146850" y="58140"/>
                  </a:lnTo>
                  <a:lnTo>
                    <a:pt x="201853" y="77533"/>
                  </a:lnTo>
                  <a:lnTo>
                    <a:pt x="203720" y="78282"/>
                  </a:lnTo>
                  <a:lnTo>
                    <a:pt x="205816" y="78282"/>
                  </a:lnTo>
                  <a:lnTo>
                    <a:pt x="207695" y="77533"/>
                  </a:lnTo>
                  <a:lnTo>
                    <a:pt x="243370" y="61633"/>
                  </a:lnTo>
                  <a:lnTo>
                    <a:pt x="288455" y="41529"/>
                  </a:lnTo>
                  <a:lnTo>
                    <a:pt x="334606" y="20967"/>
                  </a:lnTo>
                  <a:lnTo>
                    <a:pt x="333400" y="20967"/>
                  </a:lnTo>
                  <a:lnTo>
                    <a:pt x="342239" y="20459"/>
                  </a:lnTo>
                  <a:lnTo>
                    <a:pt x="349491" y="23355"/>
                  </a:lnTo>
                  <a:lnTo>
                    <a:pt x="354609" y="28790"/>
                  </a:lnTo>
                  <a:lnTo>
                    <a:pt x="358190" y="34112"/>
                  </a:lnTo>
                  <a:lnTo>
                    <a:pt x="359740" y="40538"/>
                  </a:lnTo>
                  <a:lnTo>
                    <a:pt x="359740" y="12115"/>
                  </a:lnTo>
                  <a:lnTo>
                    <a:pt x="352044" y="7899"/>
                  </a:lnTo>
                  <a:lnTo>
                    <a:pt x="343001" y="5410"/>
                  </a:lnTo>
                  <a:lnTo>
                    <a:pt x="333514" y="5054"/>
                  </a:lnTo>
                  <a:lnTo>
                    <a:pt x="332397" y="5054"/>
                  </a:lnTo>
                  <a:lnTo>
                    <a:pt x="330835" y="5410"/>
                  </a:lnTo>
                  <a:lnTo>
                    <a:pt x="331076" y="5410"/>
                  </a:lnTo>
                  <a:lnTo>
                    <a:pt x="249428" y="41529"/>
                  </a:lnTo>
                  <a:lnTo>
                    <a:pt x="243217" y="30861"/>
                  </a:lnTo>
                  <a:lnTo>
                    <a:pt x="232511" y="20967"/>
                  </a:lnTo>
                  <a:lnTo>
                    <a:pt x="230251" y="18872"/>
                  </a:lnTo>
                  <a:lnTo>
                    <a:pt x="208140" y="9105"/>
                  </a:lnTo>
                  <a:lnTo>
                    <a:pt x="174510" y="5054"/>
                  </a:lnTo>
                  <a:lnTo>
                    <a:pt x="119354" y="6096"/>
                  </a:lnTo>
                  <a:lnTo>
                    <a:pt x="69215" y="11303"/>
                  </a:lnTo>
                  <a:lnTo>
                    <a:pt x="59410" y="119214"/>
                  </a:lnTo>
                  <a:lnTo>
                    <a:pt x="62547" y="122656"/>
                  </a:lnTo>
                  <a:lnTo>
                    <a:pt x="199224" y="134899"/>
                  </a:lnTo>
                  <a:lnTo>
                    <a:pt x="205092" y="134899"/>
                  </a:lnTo>
                  <a:lnTo>
                    <a:pt x="208762" y="134086"/>
                  </a:lnTo>
                  <a:lnTo>
                    <a:pt x="240715" y="119214"/>
                  </a:lnTo>
                  <a:lnTo>
                    <a:pt x="371983" y="58140"/>
                  </a:lnTo>
                  <a:lnTo>
                    <a:pt x="373583" y="56159"/>
                  </a:lnTo>
                  <a:lnTo>
                    <a:pt x="374142" y="53797"/>
                  </a:lnTo>
                  <a:lnTo>
                    <a:pt x="375107" y="45313"/>
                  </a:lnTo>
                  <a:lnTo>
                    <a:pt x="375183" y="44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5089189" y="4100102"/>
            <a:ext cx="643890" cy="642620"/>
            <a:chOff x="5089189" y="4100102"/>
            <a:chExt cx="643890" cy="642620"/>
          </a:xfrm>
        </p:grpSpPr>
        <p:sp>
          <p:nvSpPr>
            <p:cNvPr id="12" name="object 12" descr=""/>
            <p:cNvSpPr/>
            <p:nvPr/>
          </p:nvSpPr>
          <p:spPr>
            <a:xfrm>
              <a:off x="5089189" y="4100102"/>
              <a:ext cx="643890" cy="642620"/>
            </a:xfrm>
            <a:custGeom>
              <a:avLst/>
              <a:gdLst/>
              <a:ahLst/>
              <a:cxnLst/>
              <a:rect l="l" t="t" r="r" b="b"/>
              <a:pathLst>
                <a:path w="643889" h="642620">
                  <a:moveTo>
                    <a:pt x="585665" y="0"/>
                  </a:moveTo>
                  <a:lnTo>
                    <a:pt x="57991" y="0"/>
                  </a:lnTo>
                  <a:lnTo>
                    <a:pt x="35418" y="4549"/>
                  </a:lnTo>
                  <a:lnTo>
                    <a:pt x="16985" y="16956"/>
                  </a:lnTo>
                  <a:lnTo>
                    <a:pt x="4557" y="35355"/>
                  </a:lnTo>
                  <a:lnTo>
                    <a:pt x="0" y="57882"/>
                  </a:lnTo>
                  <a:lnTo>
                    <a:pt x="0" y="584592"/>
                  </a:lnTo>
                  <a:lnTo>
                    <a:pt x="4557" y="607122"/>
                  </a:lnTo>
                  <a:lnTo>
                    <a:pt x="16985" y="625522"/>
                  </a:lnTo>
                  <a:lnTo>
                    <a:pt x="35418" y="637927"/>
                  </a:lnTo>
                  <a:lnTo>
                    <a:pt x="57991" y="642476"/>
                  </a:lnTo>
                  <a:lnTo>
                    <a:pt x="585665" y="642476"/>
                  </a:lnTo>
                  <a:lnTo>
                    <a:pt x="608240" y="637927"/>
                  </a:lnTo>
                  <a:lnTo>
                    <a:pt x="626677" y="625522"/>
                  </a:lnTo>
                  <a:lnTo>
                    <a:pt x="639107" y="607122"/>
                  </a:lnTo>
                  <a:lnTo>
                    <a:pt x="643666" y="584592"/>
                  </a:lnTo>
                  <a:lnTo>
                    <a:pt x="643666" y="57882"/>
                  </a:lnTo>
                  <a:lnTo>
                    <a:pt x="639107" y="35355"/>
                  </a:lnTo>
                  <a:lnTo>
                    <a:pt x="626677" y="16956"/>
                  </a:lnTo>
                  <a:lnTo>
                    <a:pt x="608240" y="4549"/>
                  </a:lnTo>
                  <a:lnTo>
                    <a:pt x="585665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0319" y="4220439"/>
              <a:ext cx="163546" cy="16324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8205" y="4220439"/>
              <a:ext cx="163546" cy="16324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0319" y="4457882"/>
              <a:ext cx="163546" cy="16323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8205" y="4457882"/>
              <a:ext cx="163546" cy="16323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255650" y="4266462"/>
              <a:ext cx="311150" cy="310515"/>
            </a:xfrm>
            <a:custGeom>
              <a:avLst/>
              <a:gdLst/>
              <a:ahLst/>
              <a:cxnLst/>
              <a:rect l="l" t="t" r="r" b="b"/>
              <a:pathLst>
                <a:path w="311150" h="310514">
                  <a:moveTo>
                    <a:pt x="43858" y="0"/>
                  </a:moveTo>
                  <a:lnTo>
                    <a:pt x="29008" y="0"/>
                  </a:lnTo>
                  <a:lnTo>
                    <a:pt x="15417" y="5746"/>
                  </a:lnTo>
                  <a:lnTo>
                    <a:pt x="5437" y="15897"/>
                  </a:lnTo>
                  <a:lnTo>
                    <a:pt x="0" y="29044"/>
                  </a:lnTo>
                  <a:lnTo>
                    <a:pt x="34" y="43778"/>
                  </a:lnTo>
                  <a:lnTo>
                    <a:pt x="3766" y="54021"/>
                  </a:lnTo>
                  <a:lnTo>
                    <a:pt x="10167" y="62581"/>
                  </a:lnTo>
                  <a:lnTo>
                    <a:pt x="18749" y="68971"/>
                  </a:lnTo>
                  <a:lnTo>
                    <a:pt x="29008" y="72698"/>
                  </a:lnTo>
                  <a:lnTo>
                    <a:pt x="29008" y="237424"/>
                  </a:lnTo>
                  <a:lnTo>
                    <a:pt x="15417" y="243170"/>
                  </a:lnTo>
                  <a:lnTo>
                    <a:pt x="5437" y="253321"/>
                  </a:lnTo>
                  <a:lnTo>
                    <a:pt x="0" y="266468"/>
                  </a:lnTo>
                  <a:lnTo>
                    <a:pt x="34" y="281202"/>
                  </a:lnTo>
                  <a:lnTo>
                    <a:pt x="5794" y="294765"/>
                  </a:lnTo>
                  <a:lnTo>
                    <a:pt x="15966" y="304726"/>
                  </a:lnTo>
                  <a:lnTo>
                    <a:pt x="29136" y="310153"/>
                  </a:lnTo>
                  <a:lnTo>
                    <a:pt x="43792" y="310153"/>
                  </a:lnTo>
                  <a:lnTo>
                    <a:pt x="54157" y="306391"/>
                  </a:lnTo>
                  <a:lnTo>
                    <a:pt x="62734" y="300005"/>
                  </a:lnTo>
                  <a:lnTo>
                    <a:pt x="65697" y="296043"/>
                  </a:lnTo>
                  <a:lnTo>
                    <a:pt x="36441" y="296043"/>
                  </a:lnTo>
                  <a:lnTo>
                    <a:pt x="27761" y="294293"/>
                  </a:lnTo>
                  <a:lnTo>
                    <a:pt x="20672" y="289522"/>
                  </a:lnTo>
                  <a:lnTo>
                    <a:pt x="15892" y="282446"/>
                  </a:lnTo>
                  <a:lnTo>
                    <a:pt x="14140" y="273782"/>
                  </a:lnTo>
                  <a:lnTo>
                    <a:pt x="15892" y="265116"/>
                  </a:lnTo>
                  <a:lnTo>
                    <a:pt x="20672" y="258040"/>
                  </a:lnTo>
                  <a:lnTo>
                    <a:pt x="27686" y="253321"/>
                  </a:lnTo>
                  <a:lnTo>
                    <a:pt x="27509" y="253321"/>
                  </a:lnTo>
                  <a:lnTo>
                    <a:pt x="36441" y="251522"/>
                  </a:lnTo>
                  <a:lnTo>
                    <a:pt x="65707" y="251522"/>
                  </a:lnTo>
                  <a:lnTo>
                    <a:pt x="62730" y="247538"/>
                  </a:lnTo>
                  <a:lnTo>
                    <a:pt x="54148" y="241149"/>
                  </a:lnTo>
                  <a:lnTo>
                    <a:pt x="43875" y="237424"/>
                  </a:lnTo>
                  <a:lnTo>
                    <a:pt x="43875" y="72698"/>
                  </a:lnTo>
                  <a:lnTo>
                    <a:pt x="54146" y="68971"/>
                  </a:lnTo>
                  <a:lnTo>
                    <a:pt x="62727" y="62581"/>
                  </a:lnTo>
                  <a:lnTo>
                    <a:pt x="65704" y="58600"/>
                  </a:lnTo>
                  <a:lnTo>
                    <a:pt x="36441" y="58600"/>
                  </a:lnTo>
                  <a:lnTo>
                    <a:pt x="27761" y="56850"/>
                  </a:lnTo>
                  <a:lnTo>
                    <a:pt x="20672" y="52079"/>
                  </a:lnTo>
                  <a:lnTo>
                    <a:pt x="15892" y="45004"/>
                  </a:lnTo>
                  <a:lnTo>
                    <a:pt x="14140" y="36339"/>
                  </a:lnTo>
                  <a:lnTo>
                    <a:pt x="15892" y="27673"/>
                  </a:lnTo>
                  <a:lnTo>
                    <a:pt x="20672" y="20597"/>
                  </a:lnTo>
                  <a:lnTo>
                    <a:pt x="27658" y="15897"/>
                  </a:lnTo>
                  <a:lnTo>
                    <a:pt x="27417" y="15897"/>
                  </a:lnTo>
                  <a:lnTo>
                    <a:pt x="36441" y="14079"/>
                  </a:lnTo>
                  <a:lnTo>
                    <a:pt x="65808" y="14079"/>
                  </a:lnTo>
                  <a:lnTo>
                    <a:pt x="56938" y="5391"/>
                  </a:lnTo>
                  <a:lnTo>
                    <a:pt x="43858" y="0"/>
                  </a:lnTo>
                  <a:close/>
                </a:path>
                <a:path w="311150" h="310514">
                  <a:moveTo>
                    <a:pt x="253527" y="281202"/>
                  </a:moveTo>
                  <a:lnTo>
                    <a:pt x="237901" y="281202"/>
                  </a:lnTo>
                  <a:lnTo>
                    <a:pt x="243661" y="294765"/>
                  </a:lnTo>
                  <a:lnTo>
                    <a:pt x="253831" y="304726"/>
                  </a:lnTo>
                  <a:lnTo>
                    <a:pt x="267001" y="310153"/>
                  </a:lnTo>
                  <a:lnTo>
                    <a:pt x="281674" y="310153"/>
                  </a:lnTo>
                  <a:lnTo>
                    <a:pt x="295352" y="304369"/>
                  </a:lnTo>
                  <a:lnTo>
                    <a:pt x="303538" y="296043"/>
                  </a:lnTo>
                  <a:lnTo>
                    <a:pt x="274328" y="296043"/>
                  </a:lnTo>
                  <a:lnTo>
                    <a:pt x="265647" y="294293"/>
                  </a:lnTo>
                  <a:lnTo>
                    <a:pt x="258558" y="289522"/>
                  </a:lnTo>
                  <a:lnTo>
                    <a:pt x="253778" y="282446"/>
                  </a:lnTo>
                  <a:lnTo>
                    <a:pt x="253527" y="281202"/>
                  </a:lnTo>
                  <a:close/>
                </a:path>
                <a:path w="311150" h="310514">
                  <a:moveTo>
                    <a:pt x="65707" y="251522"/>
                  </a:moveTo>
                  <a:lnTo>
                    <a:pt x="36441" y="251522"/>
                  </a:lnTo>
                  <a:lnTo>
                    <a:pt x="45374" y="253321"/>
                  </a:lnTo>
                  <a:lnTo>
                    <a:pt x="45197" y="253321"/>
                  </a:lnTo>
                  <a:lnTo>
                    <a:pt x="52211" y="258040"/>
                  </a:lnTo>
                  <a:lnTo>
                    <a:pt x="56991" y="265116"/>
                  </a:lnTo>
                  <a:lnTo>
                    <a:pt x="58743" y="273782"/>
                  </a:lnTo>
                  <a:lnTo>
                    <a:pt x="56991" y="282446"/>
                  </a:lnTo>
                  <a:lnTo>
                    <a:pt x="52211" y="289522"/>
                  </a:lnTo>
                  <a:lnTo>
                    <a:pt x="45122" y="294293"/>
                  </a:lnTo>
                  <a:lnTo>
                    <a:pt x="36441" y="296043"/>
                  </a:lnTo>
                  <a:lnTo>
                    <a:pt x="65697" y="296043"/>
                  </a:lnTo>
                  <a:lnTo>
                    <a:pt x="69135" y="291445"/>
                  </a:lnTo>
                  <a:lnTo>
                    <a:pt x="72868" y="281202"/>
                  </a:lnTo>
                  <a:lnTo>
                    <a:pt x="253527" y="281202"/>
                  </a:lnTo>
                  <a:lnTo>
                    <a:pt x="252026" y="273782"/>
                  </a:lnTo>
                  <a:lnTo>
                    <a:pt x="253505" y="266468"/>
                  </a:lnTo>
                  <a:lnTo>
                    <a:pt x="72906" y="266468"/>
                  </a:lnTo>
                  <a:lnTo>
                    <a:pt x="69134" y="256107"/>
                  </a:lnTo>
                  <a:lnTo>
                    <a:pt x="65707" y="251522"/>
                  </a:lnTo>
                  <a:close/>
                </a:path>
                <a:path w="311150" h="310514">
                  <a:moveTo>
                    <a:pt x="303583" y="251522"/>
                  </a:moveTo>
                  <a:lnTo>
                    <a:pt x="274328" y="251522"/>
                  </a:lnTo>
                  <a:lnTo>
                    <a:pt x="283260" y="253321"/>
                  </a:lnTo>
                  <a:lnTo>
                    <a:pt x="283083" y="253321"/>
                  </a:lnTo>
                  <a:lnTo>
                    <a:pt x="290097" y="258040"/>
                  </a:lnTo>
                  <a:lnTo>
                    <a:pt x="294877" y="265116"/>
                  </a:lnTo>
                  <a:lnTo>
                    <a:pt x="296629" y="273782"/>
                  </a:lnTo>
                  <a:lnTo>
                    <a:pt x="294877" y="282446"/>
                  </a:lnTo>
                  <a:lnTo>
                    <a:pt x="290097" y="289522"/>
                  </a:lnTo>
                  <a:lnTo>
                    <a:pt x="283008" y="294293"/>
                  </a:lnTo>
                  <a:lnTo>
                    <a:pt x="274328" y="296043"/>
                  </a:lnTo>
                  <a:lnTo>
                    <a:pt x="303538" y="296043"/>
                  </a:lnTo>
                  <a:lnTo>
                    <a:pt x="305258" y="294293"/>
                  </a:lnTo>
                  <a:lnTo>
                    <a:pt x="306479" y="291445"/>
                  </a:lnTo>
                  <a:lnTo>
                    <a:pt x="310715" y="281202"/>
                  </a:lnTo>
                  <a:lnTo>
                    <a:pt x="310736" y="266468"/>
                  </a:lnTo>
                  <a:lnTo>
                    <a:pt x="310290" y="265116"/>
                  </a:lnTo>
                  <a:lnTo>
                    <a:pt x="307007" y="256107"/>
                  </a:lnTo>
                  <a:lnTo>
                    <a:pt x="303583" y="251522"/>
                  </a:lnTo>
                  <a:close/>
                </a:path>
                <a:path w="311150" h="310514">
                  <a:moveTo>
                    <a:pt x="253531" y="43778"/>
                  </a:moveTo>
                  <a:lnTo>
                    <a:pt x="237908" y="43778"/>
                  </a:lnTo>
                  <a:lnTo>
                    <a:pt x="241642" y="54021"/>
                  </a:lnTo>
                  <a:lnTo>
                    <a:pt x="248042" y="62581"/>
                  </a:lnTo>
                  <a:lnTo>
                    <a:pt x="256623" y="68971"/>
                  </a:lnTo>
                  <a:lnTo>
                    <a:pt x="266894" y="72698"/>
                  </a:lnTo>
                  <a:lnTo>
                    <a:pt x="266894" y="237424"/>
                  </a:lnTo>
                  <a:lnTo>
                    <a:pt x="256621" y="241149"/>
                  </a:lnTo>
                  <a:lnTo>
                    <a:pt x="248039" y="247538"/>
                  </a:lnTo>
                  <a:lnTo>
                    <a:pt x="241635" y="256107"/>
                  </a:lnTo>
                  <a:lnTo>
                    <a:pt x="237863" y="266468"/>
                  </a:lnTo>
                  <a:lnTo>
                    <a:pt x="253505" y="266468"/>
                  </a:lnTo>
                  <a:lnTo>
                    <a:pt x="253778" y="265116"/>
                  </a:lnTo>
                  <a:lnTo>
                    <a:pt x="258558" y="258040"/>
                  </a:lnTo>
                  <a:lnTo>
                    <a:pt x="265572" y="253321"/>
                  </a:lnTo>
                  <a:lnTo>
                    <a:pt x="265395" y="253321"/>
                  </a:lnTo>
                  <a:lnTo>
                    <a:pt x="274328" y="251522"/>
                  </a:lnTo>
                  <a:lnTo>
                    <a:pt x="303583" y="251522"/>
                  </a:lnTo>
                  <a:lnTo>
                    <a:pt x="300604" y="247538"/>
                  </a:lnTo>
                  <a:lnTo>
                    <a:pt x="292024" y="241149"/>
                  </a:lnTo>
                  <a:lnTo>
                    <a:pt x="281761" y="237424"/>
                  </a:lnTo>
                  <a:lnTo>
                    <a:pt x="281761" y="72698"/>
                  </a:lnTo>
                  <a:lnTo>
                    <a:pt x="295352" y="66948"/>
                  </a:lnTo>
                  <a:lnTo>
                    <a:pt x="303558" y="58600"/>
                  </a:lnTo>
                  <a:lnTo>
                    <a:pt x="274328" y="58600"/>
                  </a:lnTo>
                  <a:lnTo>
                    <a:pt x="265647" y="56850"/>
                  </a:lnTo>
                  <a:lnTo>
                    <a:pt x="258558" y="52079"/>
                  </a:lnTo>
                  <a:lnTo>
                    <a:pt x="253778" y="45004"/>
                  </a:lnTo>
                  <a:lnTo>
                    <a:pt x="253531" y="43778"/>
                  </a:lnTo>
                  <a:close/>
                </a:path>
                <a:path w="311150" h="310514">
                  <a:moveTo>
                    <a:pt x="65808" y="14079"/>
                  </a:moveTo>
                  <a:lnTo>
                    <a:pt x="36441" y="14079"/>
                  </a:lnTo>
                  <a:lnTo>
                    <a:pt x="45466" y="15897"/>
                  </a:lnTo>
                  <a:lnTo>
                    <a:pt x="45225" y="15897"/>
                  </a:lnTo>
                  <a:lnTo>
                    <a:pt x="52211" y="20597"/>
                  </a:lnTo>
                  <a:lnTo>
                    <a:pt x="56991" y="27673"/>
                  </a:lnTo>
                  <a:lnTo>
                    <a:pt x="58743" y="36339"/>
                  </a:lnTo>
                  <a:lnTo>
                    <a:pt x="56991" y="45004"/>
                  </a:lnTo>
                  <a:lnTo>
                    <a:pt x="52211" y="52079"/>
                  </a:lnTo>
                  <a:lnTo>
                    <a:pt x="45122" y="56850"/>
                  </a:lnTo>
                  <a:lnTo>
                    <a:pt x="36441" y="58600"/>
                  </a:lnTo>
                  <a:lnTo>
                    <a:pt x="65704" y="58600"/>
                  </a:lnTo>
                  <a:lnTo>
                    <a:pt x="69127" y="54021"/>
                  </a:lnTo>
                  <a:lnTo>
                    <a:pt x="72861" y="43778"/>
                  </a:lnTo>
                  <a:lnTo>
                    <a:pt x="253531" y="43778"/>
                  </a:lnTo>
                  <a:lnTo>
                    <a:pt x="252026" y="36339"/>
                  </a:lnTo>
                  <a:lnTo>
                    <a:pt x="253501" y="29044"/>
                  </a:lnTo>
                  <a:lnTo>
                    <a:pt x="72921" y="29044"/>
                  </a:lnTo>
                  <a:lnTo>
                    <a:pt x="67108" y="15353"/>
                  </a:lnTo>
                  <a:lnTo>
                    <a:pt x="65808" y="14079"/>
                  </a:lnTo>
                  <a:close/>
                </a:path>
                <a:path w="311150" h="310514">
                  <a:moveTo>
                    <a:pt x="303674" y="14079"/>
                  </a:moveTo>
                  <a:lnTo>
                    <a:pt x="274328" y="14079"/>
                  </a:lnTo>
                  <a:lnTo>
                    <a:pt x="283352" y="15897"/>
                  </a:lnTo>
                  <a:lnTo>
                    <a:pt x="283111" y="15897"/>
                  </a:lnTo>
                  <a:lnTo>
                    <a:pt x="290097" y="20597"/>
                  </a:lnTo>
                  <a:lnTo>
                    <a:pt x="294877" y="27673"/>
                  </a:lnTo>
                  <a:lnTo>
                    <a:pt x="296629" y="36339"/>
                  </a:lnTo>
                  <a:lnTo>
                    <a:pt x="294877" y="45004"/>
                  </a:lnTo>
                  <a:lnTo>
                    <a:pt x="290097" y="52079"/>
                  </a:lnTo>
                  <a:lnTo>
                    <a:pt x="283008" y="56850"/>
                  </a:lnTo>
                  <a:lnTo>
                    <a:pt x="274328" y="58600"/>
                  </a:lnTo>
                  <a:lnTo>
                    <a:pt x="303558" y="58600"/>
                  </a:lnTo>
                  <a:lnTo>
                    <a:pt x="305278" y="56850"/>
                  </a:lnTo>
                  <a:lnTo>
                    <a:pt x="306479" y="54021"/>
                  </a:lnTo>
                  <a:lnTo>
                    <a:pt x="310716" y="43778"/>
                  </a:lnTo>
                  <a:lnTo>
                    <a:pt x="310736" y="29044"/>
                  </a:lnTo>
                  <a:lnTo>
                    <a:pt x="310206" y="27673"/>
                  </a:lnTo>
                  <a:lnTo>
                    <a:pt x="304975" y="15353"/>
                  </a:lnTo>
                  <a:lnTo>
                    <a:pt x="303674" y="14079"/>
                  </a:lnTo>
                  <a:close/>
                </a:path>
                <a:path w="311150" h="310514">
                  <a:moveTo>
                    <a:pt x="281722" y="0"/>
                  </a:moveTo>
                  <a:lnTo>
                    <a:pt x="266875" y="0"/>
                  </a:lnTo>
                  <a:lnTo>
                    <a:pt x="256612" y="3724"/>
                  </a:lnTo>
                  <a:lnTo>
                    <a:pt x="248035" y="10112"/>
                  </a:lnTo>
                  <a:lnTo>
                    <a:pt x="241634" y="18673"/>
                  </a:lnTo>
                  <a:lnTo>
                    <a:pt x="237856" y="29044"/>
                  </a:lnTo>
                  <a:lnTo>
                    <a:pt x="253501" y="29044"/>
                  </a:lnTo>
                  <a:lnTo>
                    <a:pt x="253778" y="27673"/>
                  </a:lnTo>
                  <a:lnTo>
                    <a:pt x="258558" y="20597"/>
                  </a:lnTo>
                  <a:lnTo>
                    <a:pt x="265544" y="15897"/>
                  </a:lnTo>
                  <a:lnTo>
                    <a:pt x="265303" y="15897"/>
                  </a:lnTo>
                  <a:lnTo>
                    <a:pt x="274328" y="14079"/>
                  </a:lnTo>
                  <a:lnTo>
                    <a:pt x="303674" y="14079"/>
                  </a:lnTo>
                  <a:lnTo>
                    <a:pt x="294803" y="5391"/>
                  </a:lnTo>
                  <a:lnTo>
                    <a:pt x="281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022085" y="2000758"/>
            <a:ext cx="5209540" cy="262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Understands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my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unique</a:t>
            </a:r>
            <a:r>
              <a:rPr dirty="0" sz="2400" spc="-90" b="1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needs.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Treats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me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like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I’m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important.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latin typeface="Arial"/>
                <a:cs typeface="Arial"/>
              </a:rPr>
              <a:t>Experience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crypto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alternatives.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1210055"/>
            <a:ext cx="4078224" cy="4078224"/>
          </a:xfrm>
          <a:prstGeom prst="rect">
            <a:avLst/>
          </a:prstGeom>
        </p:spPr>
      </p:pic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355" y="1220724"/>
            <a:ext cx="10879582" cy="512038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510153" y="1802638"/>
            <a:ext cx="1886585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Adopt</a:t>
            </a:r>
            <a:r>
              <a:rPr dirty="0" sz="2000" spc="-7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technology</a:t>
            </a:r>
            <a:r>
              <a:rPr dirty="0" sz="2000" spc="-8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both</a:t>
            </a:r>
            <a:r>
              <a:rPr dirty="0" sz="2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communication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2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financial planning.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812538" y="4449571"/>
            <a:ext cx="155194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7465" marR="30480" indent="635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 Narrow"/>
                <a:cs typeface="Arial Narrow"/>
              </a:rPr>
              <a:t>Millennials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represent</a:t>
            </a:r>
            <a:r>
              <a:rPr dirty="0" sz="1800" spc="-9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Narrow"/>
                <a:cs typeface="Arial Narrow"/>
              </a:rPr>
              <a:t>approx.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60%</a:t>
            </a:r>
            <a:r>
              <a:rPr dirty="0" sz="18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18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Narrow"/>
                <a:cs typeface="Arial Narrow"/>
              </a:rPr>
              <a:t>LinkedIn’s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user</a:t>
            </a:r>
            <a:r>
              <a:rPr dirty="0" sz="18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base</a:t>
            </a:r>
            <a:r>
              <a:rPr dirty="0" sz="1800" spc="-25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dirty="0" sz="1800" spc="-10">
                <a:solidFill>
                  <a:srgbClr val="FFFFFF"/>
                </a:solidFill>
                <a:latin typeface="Arial Narrow"/>
                <a:cs typeface="Arial Narrow"/>
              </a:rPr>
              <a:t>2023.</a:t>
            </a:r>
            <a:r>
              <a:rPr dirty="0" baseline="25462" sz="1800" spc="-15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baseline="25462" sz="18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567678" y="2092579"/>
            <a:ext cx="1682750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38100">
              <a:lnSpc>
                <a:spcPct val="100000"/>
              </a:lnSpc>
              <a:spcBef>
                <a:spcPts val="105"/>
              </a:spcBef>
            </a:pPr>
            <a:r>
              <a:rPr dirty="0" sz="2000" spc="-25">
                <a:solidFill>
                  <a:srgbClr val="FFFFFF"/>
                </a:solidFill>
                <a:latin typeface="Arial Narrow"/>
                <a:cs typeface="Arial Narrow"/>
              </a:rPr>
              <a:t>Tailor</a:t>
            </a:r>
            <a:r>
              <a:rPr dirty="0" sz="2000" spc="-7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your</a:t>
            </a:r>
            <a:r>
              <a:rPr dirty="0" sz="2000" spc="-5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advice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2000" spc="-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their</a:t>
            </a:r>
            <a:r>
              <a:rPr dirty="0" sz="2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unique</a:t>
            </a:r>
            <a:r>
              <a:rPr dirty="0" sz="2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 Narrow"/>
                <a:cs typeface="Arial Narrow"/>
              </a:rPr>
              <a:t>life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aspirations</a:t>
            </a:r>
            <a:r>
              <a:rPr dirty="0" sz="2000" spc="-9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 Narrow"/>
                <a:cs typeface="Arial Narrow"/>
              </a:rPr>
              <a:t>and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goals.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637014" y="2341626"/>
            <a:ext cx="17125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Highlight</a:t>
            </a:r>
            <a:r>
              <a:rPr dirty="0" sz="1800" spc="-5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Narrow"/>
                <a:cs typeface="Arial Narrow"/>
              </a:rPr>
              <a:t>investment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opportunities</a:t>
            </a:r>
            <a:r>
              <a:rPr dirty="0" sz="1800" spc="-10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 Narrow"/>
                <a:cs typeface="Arial Narrow"/>
              </a:rPr>
              <a:t>like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alternatives</a:t>
            </a:r>
            <a:r>
              <a:rPr dirty="0" sz="18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dirty="0" sz="1800" spc="-7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 Narrow"/>
                <a:cs typeface="Arial Narrow"/>
              </a:rPr>
              <a:t>ESG.</a:t>
            </a:r>
            <a:endParaRPr sz="1800">
              <a:latin typeface="Arial Narrow"/>
              <a:cs typeface="Arial Narro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755" y="2292095"/>
            <a:ext cx="1347216" cy="134873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Bridging</a:t>
            </a:r>
            <a:r>
              <a:rPr dirty="0" spc="-110"/>
              <a:t> </a:t>
            </a:r>
            <a:r>
              <a:rPr dirty="0"/>
              <a:t>the</a:t>
            </a:r>
            <a:r>
              <a:rPr dirty="0" spc="-110"/>
              <a:t> </a:t>
            </a:r>
            <a:r>
              <a:rPr dirty="0"/>
              <a:t>generational</a:t>
            </a:r>
            <a:r>
              <a:rPr dirty="0" spc="-95"/>
              <a:t> </a:t>
            </a:r>
            <a:r>
              <a:rPr dirty="0" spc="-25"/>
              <a:t>gap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Engaging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with</a:t>
            </a:r>
            <a:r>
              <a:rPr dirty="0" sz="2000" spc="-2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millennials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8099297" y="4863465"/>
            <a:ext cx="1539240" cy="1245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Demonstrate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that</a:t>
            </a:r>
            <a:r>
              <a:rPr dirty="0" sz="2000" spc="-4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you</a:t>
            </a:r>
            <a:r>
              <a:rPr dirty="0" sz="2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value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them</a:t>
            </a:r>
            <a:r>
              <a:rPr dirty="0" sz="20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dirty="0" sz="2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seeking </a:t>
            </a:r>
            <a:r>
              <a:rPr dirty="0" sz="2000">
                <a:solidFill>
                  <a:srgbClr val="FFFFFF"/>
                </a:solidFill>
                <a:latin typeface="Arial Narrow"/>
                <a:cs typeface="Arial Narrow"/>
              </a:rPr>
              <a:t>their</a:t>
            </a:r>
            <a:r>
              <a:rPr dirty="0" sz="2000" spc="-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input.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44500" y="6301232"/>
            <a:ext cx="748919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1.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Simon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Kemp, </a:t>
            </a:r>
            <a:r>
              <a:rPr dirty="0" sz="1000" spc="-10">
                <a:latin typeface="Arial Narrow"/>
                <a:cs typeface="Arial Narrow"/>
              </a:rPr>
              <a:t>“Digital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Global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Overview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Report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-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DataReportal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–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Global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Digital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Insights,”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DataReportal,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February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4,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(Page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275,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25-</a:t>
            </a:r>
            <a:r>
              <a:rPr dirty="0" sz="1000" spc="-25">
                <a:latin typeface="Arial Narrow"/>
                <a:cs typeface="Arial Narrow"/>
              </a:rPr>
              <a:t>34)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1090" y="1044702"/>
            <a:ext cx="332803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Generation</a:t>
            </a:r>
            <a:r>
              <a:rPr dirty="0" sz="4000" spc="-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 b="1">
                <a:solidFill>
                  <a:srgbClr val="FFFFFF"/>
                </a:solidFill>
                <a:latin typeface="Arial"/>
                <a:cs typeface="Arial"/>
              </a:rPr>
              <a:t>Z: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01090" y="1806701"/>
            <a:ext cx="45821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Shaping</a:t>
            </a:r>
            <a:r>
              <a:rPr dirty="0" sz="2800" spc="2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tomorrow's</a:t>
            </a:r>
            <a:r>
              <a:rPr dirty="0" sz="2800" spc="2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71DBD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29768" y="997203"/>
            <a:ext cx="11349355" cy="5181600"/>
            <a:chOff x="429768" y="997203"/>
            <a:chExt cx="11349355" cy="51816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" y="997203"/>
              <a:ext cx="4114800" cy="4064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29768" y="5198363"/>
              <a:ext cx="11349355" cy="980440"/>
            </a:xfrm>
            <a:custGeom>
              <a:avLst/>
              <a:gdLst/>
              <a:ahLst/>
              <a:cxnLst/>
              <a:rect l="l" t="t" r="r" b="b"/>
              <a:pathLst>
                <a:path w="11349355" h="980439">
                  <a:moveTo>
                    <a:pt x="10859262" y="0"/>
                  </a:moveTo>
                  <a:lnTo>
                    <a:pt x="10859262" y="244983"/>
                  </a:lnTo>
                  <a:lnTo>
                    <a:pt x="489966" y="244983"/>
                  </a:lnTo>
                  <a:lnTo>
                    <a:pt x="489966" y="0"/>
                  </a:lnTo>
                  <a:lnTo>
                    <a:pt x="0" y="489966"/>
                  </a:lnTo>
                  <a:lnTo>
                    <a:pt x="489966" y="979932"/>
                  </a:lnTo>
                  <a:lnTo>
                    <a:pt x="489966" y="734949"/>
                  </a:lnTo>
                  <a:lnTo>
                    <a:pt x="10859262" y="734949"/>
                  </a:lnTo>
                  <a:lnTo>
                    <a:pt x="10859262" y="979932"/>
                  </a:lnTo>
                  <a:lnTo>
                    <a:pt x="11349228" y="489966"/>
                  </a:lnTo>
                  <a:lnTo>
                    <a:pt x="10859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</a:rPr>
              <a:t>Generation</a:t>
            </a:r>
            <a:r>
              <a:rPr dirty="0" spc="-135">
                <a:solidFill>
                  <a:srgbClr val="FFFFFF"/>
                </a:solidFill>
              </a:rPr>
              <a:t> </a:t>
            </a:r>
            <a:r>
              <a:rPr dirty="0" spc="-50">
                <a:solidFill>
                  <a:srgbClr val="FFFFFF"/>
                </a:solidFill>
              </a:rPr>
              <a:t>Z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3657091" y="5453888"/>
            <a:ext cx="489204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Born</a:t>
            </a:r>
            <a:r>
              <a:rPr dirty="0" sz="2800" spc="-7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between</a:t>
            </a:r>
            <a:r>
              <a:rPr dirty="0" sz="2800" spc="-6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1997</a:t>
            </a:r>
            <a:r>
              <a:rPr dirty="0" sz="2800" spc="-6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2800" spc="-7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585858"/>
                </a:solidFill>
                <a:latin typeface="Arial"/>
                <a:cs typeface="Arial"/>
              </a:rPr>
              <a:t>2012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14629" y="1440180"/>
            <a:ext cx="10549255" cy="4335145"/>
            <a:chOff x="414629" y="1440180"/>
            <a:chExt cx="10549255" cy="4335145"/>
          </a:xfrm>
        </p:grpSpPr>
        <p:sp>
          <p:nvSpPr>
            <p:cNvPr id="9" name="object 9" descr=""/>
            <p:cNvSpPr/>
            <p:nvPr/>
          </p:nvSpPr>
          <p:spPr>
            <a:xfrm>
              <a:off x="2834640" y="4489703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79">
                  <a:moveTo>
                    <a:pt x="0" y="0"/>
                  </a:moveTo>
                  <a:lnTo>
                    <a:pt x="0" y="94488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771140" y="5419344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70">
                  <a:moveTo>
                    <a:pt x="57150" y="205752"/>
                  </a:moveTo>
                  <a:lnTo>
                    <a:pt x="38790" y="209460"/>
                  </a:lnTo>
                  <a:lnTo>
                    <a:pt x="18605" y="223070"/>
                  </a:lnTo>
                  <a:lnTo>
                    <a:pt x="4992" y="243255"/>
                  </a:lnTo>
                  <a:lnTo>
                    <a:pt x="0" y="267969"/>
                  </a:lnTo>
                  <a:lnTo>
                    <a:pt x="4992" y="292690"/>
                  </a:lnTo>
                  <a:lnTo>
                    <a:pt x="18605" y="312874"/>
                  </a:lnTo>
                  <a:lnTo>
                    <a:pt x="38790" y="326480"/>
                  </a:lnTo>
                  <a:lnTo>
                    <a:pt x="63500" y="331469"/>
                  </a:lnTo>
                  <a:lnTo>
                    <a:pt x="88209" y="326480"/>
                  </a:lnTo>
                  <a:lnTo>
                    <a:pt x="108394" y="312874"/>
                  </a:lnTo>
                  <a:lnTo>
                    <a:pt x="122007" y="292690"/>
                  </a:lnTo>
                  <a:lnTo>
                    <a:pt x="127000" y="267969"/>
                  </a:lnTo>
                  <a:lnTo>
                    <a:pt x="57150" y="267969"/>
                  </a:lnTo>
                  <a:lnTo>
                    <a:pt x="57150" y="205752"/>
                  </a:lnTo>
                  <a:close/>
                </a:path>
                <a:path w="127000" h="331470">
                  <a:moveTo>
                    <a:pt x="63500" y="204469"/>
                  </a:moveTo>
                  <a:lnTo>
                    <a:pt x="57150" y="205752"/>
                  </a:lnTo>
                  <a:lnTo>
                    <a:pt x="57150" y="267969"/>
                  </a:lnTo>
                  <a:lnTo>
                    <a:pt x="69850" y="267969"/>
                  </a:lnTo>
                  <a:lnTo>
                    <a:pt x="69850" y="205752"/>
                  </a:lnTo>
                  <a:lnTo>
                    <a:pt x="63500" y="204469"/>
                  </a:lnTo>
                  <a:close/>
                </a:path>
                <a:path w="127000" h="331470">
                  <a:moveTo>
                    <a:pt x="69850" y="205752"/>
                  </a:moveTo>
                  <a:lnTo>
                    <a:pt x="69850" y="267969"/>
                  </a:lnTo>
                  <a:lnTo>
                    <a:pt x="127000" y="267969"/>
                  </a:lnTo>
                  <a:lnTo>
                    <a:pt x="122007" y="243255"/>
                  </a:lnTo>
                  <a:lnTo>
                    <a:pt x="108394" y="223070"/>
                  </a:lnTo>
                  <a:lnTo>
                    <a:pt x="88209" y="209460"/>
                  </a:lnTo>
                  <a:lnTo>
                    <a:pt x="69850" y="205752"/>
                  </a:lnTo>
                  <a:close/>
                </a:path>
                <a:path w="127000" h="331470">
                  <a:moveTo>
                    <a:pt x="69850" y="0"/>
                  </a:moveTo>
                  <a:lnTo>
                    <a:pt x="57150" y="0"/>
                  </a:lnTo>
                  <a:lnTo>
                    <a:pt x="57150" y="205752"/>
                  </a:lnTo>
                  <a:lnTo>
                    <a:pt x="63500" y="204469"/>
                  </a:lnTo>
                  <a:lnTo>
                    <a:pt x="69850" y="204469"/>
                  </a:lnTo>
                  <a:lnTo>
                    <a:pt x="69850" y="0"/>
                  </a:lnTo>
                  <a:close/>
                </a:path>
                <a:path w="127000" h="331470">
                  <a:moveTo>
                    <a:pt x="69850" y="204469"/>
                  </a:moveTo>
                  <a:lnTo>
                    <a:pt x="63500" y="204469"/>
                  </a:lnTo>
                  <a:lnTo>
                    <a:pt x="69850" y="205752"/>
                  </a:lnTo>
                  <a:lnTo>
                    <a:pt x="69850" y="204469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14629" y="3617468"/>
              <a:ext cx="1694814" cy="1167765"/>
            </a:xfrm>
            <a:custGeom>
              <a:avLst/>
              <a:gdLst/>
              <a:ahLst/>
              <a:cxnLst/>
              <a:rect l="l" t="t" r="r" b="b"/>
              <a:pathLst>
                <a:path w="1694814" h="1167764">
                  <a:moveTo>
                    <a:pt x="750405" y="184784"/>
                  </a:moveTo>
                  <a:lnTo>
                    <a:pt x="406933" y="184784"/>
                  </a:lnTo>
                  <a:lnTo>
                    <a:pt x="441929" y="187426"/>
                  </a:lnTo>
                  <a:lnTo>
                    <a:pt x="440799" y="187426"/>
                  </a:lnTo>
                  <a:lnTo>
                    <a:pt x="495660" y="207394"/>
                  </a:lnTo>
                  <a:lnTo>
                    <a:pt x="535122" y="247084"/>
                  </a:lnTo>
                  <a:lnTo>
                    <a:pt x="555152" y="304373"/>
                  </a:lnTo>
                  <a:lnTo>
                    <a:pt x="557657" y="339470"/>
                  </a:lnTo>
                  <a:lnTo>
                    <a:pt x="554780" y="373304"/>
                  </a:lnTo>
                  <a:lnTo>
                    <a:pt x="531773" y="441590"/>
                  </a:lnTo>
                  <a:lnTo>
                    <a:pt x="511644" y="475995"/>
                  </a:lnTo>
                  <a:lnTo>
                    <a:pt x="465701" y="530425"/>
                  </a:lnTo>
                  <a:lnTo>
                    <a:pt x="428735" y="568505"/>
                  </a:lnTo>
                  <a:lnTo>
                    <a:pt x="382441" y="613822"/>
                  </a:lnTo>
                  <a:lnTo>
                    <a:pt x="275859" y="714607"/>
                  </a:lnTo>
                  <a:lnTo>
                    <a:pt x="229947" y="760045"/>
                  </a:lnTo>
                  <a:lnTo>
                    <a:pt x="189085" y="802679"/>
                  </a:lnTo>
                  <a:lnTo>
                    <a:pt x="153274" y="842507"/>
                  </a:lnTo>
                  <a:lnTo>
                    <a:pt x="122513" y="879527"/>
                  </a:lnTo>
                  <a:lnTo>
                    <a:pt x="96805" y="913736"/>
                  </a:lnTo>
                  <a:lnTo>
                    <a:pt x="52797" y="987684"/>
                  </a:lnTo>
                  <a:lnTo>
                    <a:pt x="33505" y="1031209"/>
                  </a:lnTo>
                  <a:lnTo>
                    <a:pt x="18274" y="1075710"/>
                  </a:lnTo>
                  <a:lnTo>
                    <a:pt x="7106" y="1121186"/>
                  </a:lnTo>
                  <a:lnTo>
                    <a:pt x="0" y="1167637"/>
                  </a:lnTo>
                  <a:lnTo>
                    <a:pt x="781354" y="1167637"/>
                  </a:lnTo>
                  <a:lnTo>
                    <a:pt x="781354" y="960627"/>
                  </a:lnTo>
                  <a:lnTo>
                    <a:pt x="338721" y="960627"/>
                  </a:lnTo>
                  <a:lnTo>
                    <a:pt x="348115" y="945481"/>
                  </a:lnTo>
                  <a:lnTo>
                    <a:pt x="370918" y="914568"/>
                  </a:lnTo>
                  <a:lnTo>
                    <a:pt x="403241" y="878822"/>
                  </a:lnTo>
                  <a:lnTo>
                    <a:pt x="431825" y="850757"/>
                  </a:lnTo>
                  <a:lnTo>
                    <a:pt x="470077" y="814572"/>
                  </a:lnTo>
                  <a:lnTo>
                    <a:pt x="517994" y="770254"/>
                  </a:lnTo>
                  <a:lnTo>
                    <a:pt x="566679" y="724699"/>
                  </a:lnTo>
                  <a:lnTo>
                    <a:pt x="607234" y="684799"/>
                  </a:lnTo>
                  <a:lnTo>
                    <a:pt x="639660" y="650543"/>
                  </a:lnTo>
                  <a:lnTo>
                    <a:pt x="692435" y="583483"/>
                  </a:lnTo>
                  <a:lnTo>
                    <a:pt x="716802" y="545893"/>
                  </a:lnTo>
                  <a:lnTo>
                    <a:pt x="737056" y="509137"/>
                  </a:lnTo>
                  <a:lnTo>
                    <a:pt x="753198" y="473201"/>
                  </a:lnTo>
                  <a:lnTo>
                    <a:pt x="774315" y="400319"/>
                  </a:lnTo>
                  <a:lnTo>
                    <a:pt x="779595" y="362491"/>
                  </a:lnTo>
                  <a:lnTo>
                    <a:pt x="781354" y="323722"/>
                  </a:lnTo>
                  <a:lnTo>
                    <a:pt x="777419" y="270291"/>
                  </a:lnTo>
                  <a:lnTo>
                    <a:pt x="765615" y="220487"/>
                  </a:lnTo>
                  <a:lnTo>
                    <a:pt x="750405" y="184784"/>
                  </a:lnTo>
                  <a:close/>
                </a:path>
                <a:path w="1694814" h="1167764">
                  <a:moveTo>
                    <a:pt x="412495" y="0"/>
                  </a:moveTo>
                  <a:lnTo>
                    <a:pt x="361594" y="2223"/>
                  </a:lnTo>
                  <a:lnTo>
                    <a:pt x="313601" y="8894"/>
                  </a:lnTo>
                  <a:lnTo>
                    <a:pt x="268516" y="20018"/>
                  </a:lnTo>
                  <a:lnTo>
                    <a:pt x="226339" y="35597"/>
                  </a:lnTo>
                  <a:lnTo>
                    <a:pt x="187070" y="55635"/>
                  </a:lnTo>
                  <a:lnTo>
                    <a:pt x="150710" y="80136"/>
                  </a:lnTo>
                  <a:lnTo>
                    <a:pt x="118168" y="109749"/>
                  </a:lnTo>
                  <a:lnTo>
                    <a:pt x="90339" y="145123"/>
                  </a:lnTo>
                  <a:lnTo>
                    <a:pt x="67225" y="186261"/>
                  </a:lnTo>
                  <a:lnTo>
                    <a:pt x="48826" y="233167"/>
                  </a:lnTo>
                  <a:lnTo>
                    <a:pt x="35142" y="285844"/>
                  </a:lnTo>
                  <a:lnTo>
                    <a:pt x="26174" y="344296"/>
                  </a:lnTo>
                  <a:lnTo>
                    <a:pt x="248284" y="366521"/>
                  </a:lnTo>
                  <a:lnTo>
                    <a:pt x="253638" y="321210"/>
                  </a:lnTo>
                  <a:lnTo>
                    <a:pt x="263355" y="282828"/>
                  </a:lnTo>
                  <a:lnTo>
                    <a:pt x="295884" y="226948"/>
                  </a:lnTo>
                  <a:lnTo>
                    <a:pt x="344270" y="195341"/>
                  </a:lnTo>
                  <a:lnTo>
                    <a:pt x="406933" y="184784"/>
                  </a:lnTo>
                  <a:lnTo>
                    <a:pt x="750405" y="184784"/>
                  </a:lnTo>
                  <a:lnTo>
                    <a:pt x="745942" y="174310"/>
                  </a:lnTo>
                  <a:lnTo>
                    <a:pt x="718401" y="131759"/>
                  </a:lnTo>
                  <a:lnTo>
                    <a:pt x="682993" y="92836"/>
                  </a:lnTo>
                  <a:lnTo>
                    <a:pt x="648153" y="64484"/>
                  </a:lnTo>
                  <a:lnTo>
                    <a:pt x="609218" y="41279"/>
                  </a:lnTo>
                  <a:lnTo>
                    <a:pt x="566185" y="23225"/>
                  </a:lnTo>
                  <a:lnTo>
                    <a:pt x="519054" y="10324"/>
                  </a:lnTo>
                  <a:lnTo>
                    <a:pt x="467824" y="2581"/>
                  </a:lnTo>
                  <a:lnTo>
                    <a:pt x="412495" y="0"/>
                  </a:lnTo>
                  <a:close/>
                </a:path>
                <a:path w="1694814" h="1167764">
                  <a:moveTo>
                    <a:pt x="1694586" y="20700"/>
                  </a:moveTo>
                  <a:lnTo>
                    <a:pt x="932332" y="20700"/>
                  </a:lnTo>
                  <a:lnTo>
                    <a:pt x="932332" y="227710"/>
                  </a:lnTo>
                  <a:lnTo>
                    <a:pt x="1439189" y="227710"/>
                  </a:lnTo>
                  <a:lnTo>
                    <a:pt x="1408389" y="267750"/>
                  </a:lnTo>
                  <a:lnTo>
                    <a:pt x="1378854" y="308849"/>
                  </a:lnTo>
                  <a:lnTo>
                    <a:pt x="1350584" y="351009"/>
                  </a:lnTo>
                  <a:lnTo>
                    <a:pt x="1323578" y="394231"/>
                  </a:lnTo>
                  <a:lnTo>
                    <a:pt x="1297838" y="438515"/>
                  </a:lnTo>
                  <a:lnTo>
                    <a:pt x="1273362" y="483861"/>
                  </a:lnTo>
                  <a:lnTo>
                    <a:pt x="1250152" y="530272"/>
                  </a:lnTo>
                  <a:lnTo>
                    <a:pt x="1228206" y="577747"/>
                  </a:lnTo>
                  <a:lnTo>
                    <a:pt x="1207526" y="626287"/>
                  </a:lnTo>
                  <a:lnTo>
                    <a:pt x="1188110" y="675893"/>
                  </a:lnTo>
                  <a:lnTo>
                    <a:pt x="1170207" y="725934"/>
                  </a:lnTo>
                  <a:lnTo>
                    <a:pt x="1154066" y="775778"/>
                  </a:lnTo>
                  <a:lnTo>
                    <a:pt x="1139688" y="825428"/>
                  </a:lnTo>
                  <a:lnTo>
                    <a:pt x="1127075" y="874883"/>
                  </a:lnTo>
                  <a:lnTo>
                    <a:pt x="1116228" y="924147"/>
                  </a:lnTo>
                  <a:lnTo>
                    <a:pt x="1107149" y="973220"/>
                  </a:lnTo>
                  <a:lnTo>
                    <a:pt x="1099839" y="1022104"/>
                  </a:lnTo>
                  <a:lnTo>
                    <a:pt x="1094301" y="1070801"/>
                  </a:lnTo>
                  <a:lnTo>
                    <a:pt x="1090534" y="1119311"/>
                  </a:lnTo>
                  <a:lnTo>
                    <a:pt x="1088542" y="1167637"/>
                  </a:lnTo>
                  <a:lnTo>
                    <a:pt x="1303553" y="1167637"/>
                  </a:lnTo>
                  <a:lnTo>
                    <a:pt x="1304393" y="1122852"/>
                  </a:lnTo>
                  <a:lnTo>
                    <a:pt x="1307347" y="1076346"/>
                  </a:lnTo>
                  <a:lnTo>
                    <a:pt x="1312417" y="1028128"/>
                  </a:lnTo>
                  <a:lnTo>
                    <a:pt x="1319602" y="978204"/>
                  </a:lnTo>
                  <a:lnTo>
                    <a:pt x="1328901" y="926580"/>
                  </a:lnTo>
                  <a:lnTo>
                    <a:pt x="1340316" y="873263"/>
                  </a:lnTo>
                  <a:lnTo>
                    <a:pt x="1353845" y="818260"/>
                  </a:lnTo>
                  <a:lnTo>
                    <a:pt x="1367377" y="769731"/>
                  </a:lnTo>
                  <a:lnTo>
                    <a:pt x="1382352" y="721871"/>
                  </a:lnTo>
                  <a:lnTo>
                    <a:pt x="1398775" y="674685"/>
                  </a:lnTo>
                  <a:lnTo>
                    <a:pt x="1416646" y="628173"/>
                  </a:lnTo>
                  <a:lnTo>
                    <a:pt x="1435971" y="582341"/>
                  </a:lnTo>
                  <a:lnTo>
                    <a:pt x="1456751" y="537190"/>
                  </a:lnTo>
                  <a:lnTo>
                    <a:pt x="1478989" y="492723"/>
                  </a:lnTo>
                  <a:lnTo>
                    <a:pt x="1502689" y="448944"/>
                  </a:lnTo>
                  <a:lnTo>
                    <a:pt x="1530494" y="400961"/>
                  </a:lnTo>
                  <a:lnTo>
                    <a:pt x="1558172" y="356289"/>
                  </a:lnTo>
                  <a:lnTo>
                    <a:pt x="1585721" y="314924"/>
                  </a:lnTo>
                  <a:lnTo>
                    <a:pt x="1613140" y="276864"/>
                  </a:lnTo>
                  <a:lnTo>
                    <a:pt x="1640425" y="242109"/>
                  </a:lnTo>
                  <a:lnTo>
                    <a:pt x="1667574" y="210654"/>
                  </a:lnTo>
                  <a:lnTo>
                    <a:pt x="1694586" y="182498"/>
                  </a:lnTo>
                  <a:lnTo>
                    <a:pt x="1694586" y="20700"/>
                  </a:lnTo>
                  <a:close/>
                </a:path>
              </a:pathLst>
            </a:custGeom>
            <a:solidFill>
              <a:srgbClr val="FFFFFF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6911" y="1440180"/>
              <a:ext cx="3666744" cy="365760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566026" y="3752977"/>
              <a:ext cx="1597025" cy="1167765"/>
            </a:xfrm>
            <a:custGeom>
              <a:avLst/>
              <a:gdLst/>
              <a:ahLst/>
              <a:cxnLst/>
              <a:rect l="l" t="t" r="r" b="b"/>
              <a:pathLst>
                <a:path w="1597025" h="1167764">
                  <a:moveTo>
                    <a:pt x="510921" y="327660"/>
                  </a:moveTo>
                  <a:lnTo>
                    <a:pt x="288036" y="327660"/>
                  </a:lnTo>
                  <a:lnTo>
                    <a:pt x="288036" y="1167765"/>
                  </a:lnTo>
                  <a:lnTo>
                    <a:pt x="510921" y="1167765"/>
                  </a:lnTo>
                  <a:lnTo>
                    <a:pt x="510921" y="327660"/>
                  </a:lnTo>
                  <a:close/>
                </a:path>
                <a:path w="1597025" h="1167764">
                  <a:moveTo>
                    <a:pt x="510921" y="0"/>
                  </a:moveTo>
                  <a:lnTo>
                    <a:pt x="330073" y="0"/>
                  </a:lnTo>
                  <a:lnTo>
                    <a:pt x="312258" y="41466"/>
                  </a:lnTo>
                  <a:lnTo>
                    <a:pt x="289298" y="80816"/>
                  </a:lnTo>
                  <a:lnTo>
                    <a:pt x="261200" y="118039"/>
                  </a:lnTo>
                  <a:lnTo>
                    <a:pt x="227969" y="153123"/>
                  </a:lnTo>
                  <a:lnTo>
                    <a:pt x="189611" y="186055"/>
                  </a:lnTo>
                  <a:lnTo>
                    <a:pt x="139392" y="222752"/>
                  </a:lnTo>
                  <a:lnTo>
                    <a:pt x="91043" y="253031"/>
                  </a:lnTo>
                  <a:lnTo>
                    <a:pt x="44575" y="276905"/>
                  </a:lnTo>
                  <a:lnTo>
                    <a:pt x="0" y="294386"/>
                  </a:lnTo>
                  <a:lnTo>
                    <a:pt x="0" y="496697"/>
                  </a:lnTo>
                  <a:lnTo>
                    <a:pt x="46506" y="479815"/>
                  </a:lnTo>
                  <a:lnTo>
                    <a:pt x="91215" y="460519"/>
                  </a:lnTo>
                  <a:lnTo>
                    <a:pt x="134134" y="438803"/>
                  </a:lnTo>
                  <a:lnTo>
                    <a:pt x="175268" y="414664"/>
                  </a:lnTo>
                  <a:lnTo>
                    <a:pt x="214626" y="388097"/>
                  </a:lnTo>
                  <a:lnTo>
                    <a:pt x="252213" y="359097"/>
                  </a:lnTo>
                  <a:lnTo>
                    <a:pt x="288036" y="327660"/>
                  </a:lnTo>
                  <a:lnTo>
                    <a:pt x="510921" y="327660"/>
                  </a:lnTo>
                  <a:lnTo>
                    <a:pt x="510921" y="0"/>
                  </a:lnTo>
                  <a:close/>
                </a:path>
                <a:path w="1597025" h="1167764">
                  <a:moveTo>
                    <a:pt x="1566151" y="184912"/>
                  </a:moveTo>
                  <a:lnTo>
                    <a:pt x="1222628" y="184912"/>
                  </a:lnTo>
                  <a:lnTo>
                    <a:pt x="1257659" y="187533"/>
                  </a:lnTo>
                  <a:lnTo>
                    <a:pt x="1256519" y="187533"/>
                  </a:lnTo>
                  <a:lnTo>
                    <a:pt x="1311390" y="207414"/>
                  </a:lnTo>
                  <a:lnTo>
                    <a:pt x="1350875" y="247140"/>
                  </a:lnTo>
                  <a:lnTo>
                    <a:pt x="1370877" y="304444"/>
                  </a:lnTo>
                  <a:lnTo>
                    <a:pt x="1373377" y="339598"/>
                  </a:lnTo>
                  <a:lnTo>
                    <a:pt x="1370498" y="373411"/>
                  </a:lnTo>
                  <a:lnTo>
                    <a:pt x="1347499" y="441610"/>
                  </a:lnTo>
                  <a:lnTo>
                    <a:pt x="1327403" y="475996"/>
                  </a:lnTo>
                  <a:lnTo>
                    <a:pt x="1281462" y="530425"/>
                  </a:lnTo>
                  <a:lnTo>
                    <a:pt x="1244486" y="568505"/>
                  </a:lnTo>
                  <a:lnTo>
                    <a:pt x="1198164" y="613822"/>
                  </a:lnTo>
                  <a:lnTo>
                    <a:pt x="1091562" y="714608"/>
                  </a:lnTo>
                  <a:lnTo>
                    <a:pt x="1045674" y="760048"/>
                  </a:lnTo>
                  <a:lnTo>
                    <a:pt x="1004828" y="802689"/>
                  </a:lnTo>
                  <a:lnTo>
                    <a:pt x="969028" y="842530"/>
                  </a:lnTo>
                  <a:lnTo>
                    <a:pt x="938275" y="879573"/>
                  </a:lnTo>
                  <a:lnTo>
                    <a:pt x="912572" y="913816"/>
                  </a:lnTo>
                  <a:lnTo>
                    <a:pt x="868524" y="987750"/>
                  </a:lnTo>
                  <a:lnTo>
                    <a:pt x="849224" y="1031245"/>
                  </a:lnTo>
                  <a:lnTo>
                    <a:pt x="834002" y="1075745"/>
                  </a:lnTo>
                  <a:lnTo>
                    <a:pt x="822841" y="1121252"/>
                  </a:lnTo>
                  <a:lnTo>
                    <a:pt x="815721" y="1167765"/>
                  </a:lnTo>
                  <a:lnTo>
                    <a:pt x="1597025" y="1167765"/>
                  </a:lnTo>
                  <a:lnTo>
                    <a:pt x="1597025" y="960755"/>
                  </a:lnTo>
                  <a:lnTo>
                    <a:pt x="1154429" y="960755"/>
                  </a:lnTo>
                  <a:lnTo>
                    <a:pt x="1163839" y="945534"/>
                  </a:lnTo>
                  <a:lnTo>
                    <a:pt x="1186612" y="914570"/>
                  </a:lnTo>
                  <a:lnTo>
                    <a:pt x="1218953" y="878875"/>
                  </a:lnTo>
                  <a:lnTo>
                    <a:pt x="1247552" y="850804"/>
                  </a:lnTo>
                  <a:lnTo>
                    <a:pt x="1285819" y="814589"/>
                  </a:lnTo>
                  <a:lnTo>
                    <a:pt x="1333753" y="770255"/>
                  </a:lnTo>
                  <a:lnTo>
                    <a:pt x="1382396" y="724699"/>
                  </a:lnTo>
                  <a:lnTo>
                    <a:pt x="1422955" y="684799"/>
                  </a:lnTo>
                  <a:lnTo>
                    <a:pt x="1455394" y="650543"/>
                  </a:lnTo>
                  <a:lnTo>
                    <a:pt x="1508182" y="583483"/>
                  </a:lnTo>
                  <a:lnTo>
                    <a:pt x="1532556" y="545893"/>
                  </a:lnTo>
                  <a:lnTo>
                    <a:pt x="1552811" y="509137"/>
                  </a:lnTo>
                  <a:lnTo>
                    <a:pt x="1568957" y="473202"/>
                  </a:lnTo>
                  <a:lnTo>
                    <a:pt x="1589992" y="400367"/>
                  </a:lnTo>
                  <a:lnTo>
                    <a:pt x="1595264" y="362509"/>
                  </a:lnTo>
                  <a:lnTo>
                    <a:pt x="1597025" y="323723"/>
                  </a:lnTo>
                  <a:lnTo>
                    <a:pt x="1593093" y="270291"/>
                  </a:lnTo>
                  <a:lnTo>
                    <a:pt x="1581297" y="220487"/>
                  </a:lnTo>
                  <a:lnTo>
                    <a:pt x="1566151" y="184912"/>
                  </a:lnTo>
                  <a:close/>
                </a:path>
                <a:path w="1597025" h="1167764">
                  <a:moveTo>
                    <a:pt x="1228217" y="0"/>
                  </a:moveTo>
                  <a:lnTo>
                    <a:pt x="1177290" y="2231"/>
                  </a:lnTo>
                  <a:lnTo>
                    <a:pt x="1129284" y="8922"/>
                  </a:lnTo>
                  <a:lnTo>
                    <a:pt x="1084199" y="20066"/>
                  </a:lnTo>
                  <a:lnTo>
                    <a:pt x="1042035" y="35654"/>
                  </a:lnTo>
                  <a:lnTo>
                    <a:pt x="1002792" y="55680"/>
                  </a:lnTo>
                  <a:lnTo>
                    <a:pt x="966470" y="80137"/>
                  </a:lnTo>
                  <a:lnTo>
                    <a:pt x="933905" y="109749"/>
                  </a:lnTo>
                  <a:lnTo>
                    <a:pt x="906060" y="145123"/>
                  </a:lnTo>
                  <a:lnTo>
                    <a:pt x="882935" y="186261"/>
                  </a:lnTo>
                  <a:lnTo>
                    <a:pt x="864531" y="233167"/>
                  </a:lnTo>
                  <a:lnTo>
                    <a:pt x="850847" y="285844"/>
                  </a:lnTo>
                  <a:lnTo>
                    <a:pt x="841882" y="344297"/>
                  </a:lnTo>
                  <a:lnTo>
                    <a:pt x="1064005" y="366522"/>
                  </a:lnTo>
                  <a:lnTo>
                    <a:pt x="1069340" y="321228"/>
                  </a:lnTo>
                  <a:lnTo>
                    <a:pt x="1079055" y="282876"/>
                  </a:lnTo>
                  <a:lnTo>
                    <a:pt x="1111630" y="226949"/>
                  </a:lnTo>
                  <a:lnTo>
                    <a:pt x="1159986" y="195405"/>
                  </a:lnTo>
                  <a:lnTo>
                    <a:pt x="1222628" y="184912"/>
                  </a:lnTo>
                  <a:lnTo>
                    <a:pt x="1566151" y="184912"/>
                  </a:lnTo>
                  <a:lnTo>
                    <a:pt x="1561637" y="174310"/>
                  </a:lnTo>
                  <a:lnTo>
                    <a:pt x="1534114" y="131759"/>
                  </a:lnTo>
                  <a:lnTo>
                    <a:pt x="1498727" y="92837"/>
                  </a:lnTo>
                  <a:lnTo>
                    <a:pt x="1463863" y="64484"/>
                  </a:lnTo>
                  <a:lnTo>
                    <a:pt x="1424925" y="41279"/>
                  </a:lnTo>
                  <a:lnTo>
                    <a:pt x="1381902" y="23225"/>
                  </a:lnTo>
                  <a:lnTo>
                    <a:pt x="1334784" y="10324"/>
                  </a:lnTo>
                  <a:lnTo>
                    <a:pt x="1283559" y="2581"/>
                  </a:lnTo>
                  <a:lnTo>
                    <a:pt x="1228217" y="0"/>
                  </a:lnTo>
                  <a:close/>
                </a:path>
              </a:pathLst>
            </a:custGeom>
            <a:solidFill>
              <a:srgbClr val="FFFFFF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174480" y="4514087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79">
                  <a:moveTo>
                    <a:pt x="0" y="0"/>
                  </a:moveTo>
                  <a:lnTo>
                    <a:pt x="0" y="94488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10980" y="5443727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70">
                  <a:moveTo>
                    <a:pt x="57150" y="205752"/>
                  </a:moveTo>
                  <a:lnTo>
                    <a:pt x="38790" y="209460"/>
                  </a:lnTo>
                  <a:lnTo>
                    <a:pt x="18605" y="223070"/>
                  </a:lnTo>
                  <a:lnTo>
                    <a:pt x="4992" y="243255"/>
                  </a:lnTo>
                  <a:lnTo>
                    <a:pt x="0" y="267970"/>
                  </a:lnTo>
                  <a:lnTo>
                    <a:pt x="4992" y="292690"/>
                  </a:lnTo>
                  <a:lnTo>
                    <a:pt x="18605" y="312874"/>
                  </a:lnTo>
                  <a:lnTo>
                    <a:pt x="38790" y="326480"/>
                  </a:lnTo>
                  <a:lnTo>
                    <a:pt x="63500" y="331470"/>
                  </a:lnTo>
                  <a:lnTo>
                    <a:pt x="88209" y="326480"/>
                  </a:lnTo>
                  <a:lnTo>
                    <a:pt x="108394" y="312874"/>
                  </a:lnTo>
                  <a:lnTo>
                    <a:pt x="122007" y="292690"/>
                  </a:lnTo>
                  <a:lnTo>
                    <a:pt x="127000" y="267970"/>
                  </a:lnTo>
                  <a:lnTo>
                    <a:pt x="57150" y="267970"/>
                  </a:lnTo>
                  <a:lnTo>
                    <a:pt x="57150" y="205752"/>
                  </a:lnTo>
                  <a:close/>
                </a:path>
                <a:path w="127000" h="331470">
                  <a:moveTo>
                    <a:pt x="63500" y="204470"/>
                  </a:moveTo>
                  <a:lnTo>
                    <a:pt x="57150" y="205752"/>
                  </a:lnTo>
                  <a:lnTo>
                    <a:pt x="57150" y="267970"/>
                  </a:lnTo>
                  <a:lnTo>
                    <a:pt x="69850" y="267970"/>
                  </a:lnTo>
                  <a:lnTo>
                    <a:pt x="69850" y="205752"/>
                  </a:lnTo>
                  <a:lnTo>
                    <a:pt x="63500" y="204470"/>
                  </a:lnTo>
                  <a:close/>
                </a:path>
                <a:path w="127000" h="331470">
                  <a:moveTo>
                    <a:pt x="69850" y="205752"/>
                  </a:moveTo>
                  <a:lnTo>
                    <a:pt x="69850" y="267970"/>
                  </a:lnTo>
                  <a:lnTo>
                    <a:pt x="127000" y="267970"/>
                  </a:lnTo>
                  <a:lnTo>
                    <a:pt x="122007" y="243255"/>
                  </a:lnTo>
                  <a:lnTo>
                    <a:pt x="108394" y="223070"/>
                  </a:lnTo>
                  <a:lnTo>
                    <a:pt x="88209" y="209460"/>
                  </a:lnTo>
                  <a:lnTo>
                    <a:pt x="69850" y="205752"/>
                  </a:lnTo>
                  <a:close/>
                </a:path>
                <a:path w="127000" h="331470">
                  <a:moveTo>
                    <a:pt x="69850" y="0"/>
                  </a:moveTo>
                  <a:lnTo>
                    <a:pt x="57150" y="0"/>
                  </a:lnTo>
                  <a:lnTo>
                    <a:pt x="57150" y="205752"/>
                  </a:lnTo>
                  <a:lnTo>
                    <a:pt x="63500" y="204470"/>
                  </a:lnTo>
                  <a:lnTo>
                    <a:pt x="69850" y="204470"/>
                  </a:lnTo>
                  <a:lnTo>
                    <a:pt x="69850" y="0"/>
                  </a:lnTo>
                  <a:close/>
                </a:path>
                <a:path w="127000" h="331470">
                  <a:moveTo>
                    <a:pt x="69850" y="204470"/>
                  </a:moveTo>
                  <a:lnTo>
                    <a:pt x="63500" y="204470"/>
                  </a:lnTo>
                  <a:lnTo>
                    <a:pt x="69850" y="205752"/>
                  </a:lnTo>
                  <a:lnTo>
                    <a:pt x="69850" y="20447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507898" y="6330492"/>
            <a:ext cx="367601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Source: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“Age</a:t>
            </a:r>
            <a:r>
              <a:rPr dirty="0" sz="10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Range</a:t>
            </a:r>
            <a:r>
              <a:rPr dirty="0" sz="10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dirty="0" sz="1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Generation.”</a:t>
            </a:r>
            <a:r>
              <a:rPr dirty="0" sz="1000" spc="-4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Beresford</a:t>
            </a:r>
            <a:r>
              <a:rPr dirty="0" sz="1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Research,</a:t>
            </a:r>
            <a:r>
              <a:rPr dirty="0" sz="1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September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27,</a:t>
            </a:r>
            <a:r>
              <a:rPr dirty="0" sz="1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FFFFFF"/>
                </a:solidFill>
              </a:rPr>
              <a:t>For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Financial</a:t>
            </a:r>
            <a:r>
              <a:rPr dirty="0" spc="-35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Professional</a:t>
            </a:r>
            <a:r>
              <a:rPr dirty="0" spc="-3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Institutional</a:t>
            </a:r>
            <a:r>
              <a:rPr dirty="0" spc="-4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Use</a:t>
            </a:r>
            <a:r>
              <a:rPr dirty="0" spc="-2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Only.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Not</a:t>
            </a:r>
            <a:r>
              <a:rPr dirty="0" spc="-1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for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Public</a:t>
            </a:r>
            <a:r>
              <a:rPr dirty="0" spc="-10">
                <a:solidFill>
                  <a:srgbClr val="FFFFFF"/>
                </a:solidFill>
              </a:rPr>
              <a:t> </a:t>
            </a:r>
            <a:r>
              <a:rPr dirty="0" spc="-20">
                <a:solidFill>
                  <a:srgbClr val="FFFFFF"/>
                </a:solidFill>
              </a:rPr>
              <a:t>Use.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094" y="1066876"/>
            <a:ext cx="8849995" cy="81978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600" b="0">
                <a:latin typeface="Arial"/>
                <a:cs typeface="Arial"/>
              </a:rPr>
              <a:t>Gen</a:t>
            </a:r>
            <a:r>
              <a:rPr dirty="0" sz="2600" spc="-20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Z</a:t>
            </a:r>
            <a:r>
              <a:rPr dirty="0" sz="2600" spc="-1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has</a:t>
            </a:r>
            <a:r>
              <a:rPr dirty="0" sz="2600" spc="-2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never</a:t>
            </a:r>
            <a:r>
              <a:rPr dirty="0" sz="2600" spc="-3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experienced</a:t>
            </a:r>
            <a:r>
              <a:rPr dirty="0" sz="2600" spc="-3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a</a:t>
            </a:r>
            <a:r>
              <a:rPr dirty="0" sz="2600" spc="-1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world</a:t>
            </a:r>
            <a:r>
              <a:rPr dirty="0" sz="2600" spc="-3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without</a:t>
            </a:r>
            <a:r>
              <a:rPr dirty="0" sz="2600" spc="-1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the</a:t>
            </a:r>
            <a:r>
              <a:rPr dirty="0" sz="2600" spc="-10" b="0">
                <a:latin typeface="Arial"/>
                <a:cs typeface="Arial"/>
              </a:rPr>
              <a:t> internet, </a:t>
            </a:r>
            <a:r>
              <a:rPr dirty="0" sz="2600" b="0">
                <a:latin typeface="Arial"/>
                <a:cs typeface="Arial"/>
              </a:rPr>
              <a:t>making</a:t>
            </a:r>
            <a:r>
              <a:rPr dirty="0" sz="2600" spc="-7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them</a:t>
            </a:r>
            <a:r>
              <a:rPr dirty="0" sz="2600" spc="-4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the</a:t>
            </a:r>
            <a:r>
              <a:rPr dirty="0" sz="2600" spc="-30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first</a:t>
            </a:r>
            <a:r>
              <a:rPr dirty="0" sz="2600" spc="-4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generation</a:t>
            </a:r>
            <a:r>
              <a:rPr dirty="0" sz="2600" spc="-6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to</a:t>
            </a:r>
            <a:r>
              <a:rPr dirty="0" sz="2600" spc="-3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be</a:t>
            </a:r>
            <a:r>
              <a:rPr dirty="0" sz="2600" spc="-40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born</a:t>
            </a:r>
            <a:r>
              <a:rPr dirty="0" sz="2600" spc="-4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into</a:t>
            </a:r>
            <a:r>
              <a:rPr dirty="0" sz="2600" spc="-45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a</a:t>
            </a:r>
            <a:r>
              <a:rPr dirty="0" sz="2600" spc="-30" b="0">
                <a:latin typeface="Arial"/>
                <a:cs typeface="Arial"/>
              </a:rPr>
              <a:t> </a:t>
            </a:r>
            <a:r>
              <a:rPr dirty="0" sz="2600" b="0">
                <a:latin typeface="Arial"/>
                <a:cs typeface="Arial"/>
              </a:rPr>
              <a:t>digital</a:t>
            </a:r>
            <a:r>
              <a:rPr dirty="0" sz="2600" spc="-45" b="0">
                <a:latin typeface="Arial"/>
                <a:cs typeface="Arial"/>
              </a:rPr>
              <a:t> </a:t>
            </a:r>
            <a:r>
              <a:rPr dirty="0" sz="2600" spc="-20" b="0">
                <a:latin typeface="Arial"/>
                <a:cs typeface="Arial"/>
              </a:rPr>
              <a:t>era.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551429" y="4213097"/>
            <a:ext cx="6788784" cy="818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latin typeface="Arial"/>
                <a:cs typeface="Arial"/>
              </a:rPr>
              <a:t>The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World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Wide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Web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was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introduced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1993, </a:t>
            </a:r>
            <a:r>
              <a:rPr dirty="0" sz="2600">
                <a:latin typeface="Arial"/>
                <a:cs typeface="Arial"/>
              </a:rPr>
              <a:t>just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four</a:t>
            </a:r>
            <a:r>
              <a:rPr dirty="0" sz="2600" spc="-2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years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prior</a:t>
            </a:r>
            <a:r>
              <a:rPr dirty="0" sz="2600" spc="-2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to</a:t>
            </a:r>
            <a:r>
              <a:rPr dirty="0" sz="2600" spc="-2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the</a:t>
            </a:r>
            <a:r>
              <a:rPr dirty="0" sz="2600" spc="-1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birth</a:t>
            </a:r>
            <a:r>
              <a:rPr dirty="0" sz="2600" spc="-2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of</a:t>
            </a:r>
            <a:r>
              <a:rPr dirty="0" sz="2600" spc="-2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Gen</a:t>
            </a:r>
            <a:r>
              <a:rPr dirty="0" sz="2600" spc="-25">
                <a:latin typeface="Arial"/>
                <a:cs typeface="Arial"/>
              </a:rPr>
              <a:t> Z.</a:t>
            </a:r>
            <a:r>
              <a:rPr dirty="0" baseline="26143" sz="2550" spc="-37">
                <a:latin typeface="Arial"/>
                <a:cs typeface="Arial"/>
              </a:rPr>
              <a:t>1</a:t>
            </a:r>
            <a:endParaRPr baseline="26143" sz="255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-11937" y="2274061"/>
            <a:ext cx="12214860" cy="1648460"/>
            <a:chOff x="-11937" y="2274061"/>
            <a:chExt cx="12214860" cy="1648460"/>
          </a:xfrm>
        </p:grpSpPr>
        <p:sp>
          <p:nvSpPr>
            <p:cNvPr id="5" name="object 5" descr=""/>
            <p:cNvSpPr/>
            <p:nvPr/>
          </p:nvSpPr>
          <p:spPr>
            <a:xfrm>
              <a:off x="762" y="2286761"/>
              <a:ext cx="12189460" cy="1623060"/>
            </a:xfrm>
            <a:custGeom>
              <a:avLst/>
              <a:gdLst/>
              <a:ahLst/>
              <a:cxnLst/>
              <a:rect l="l" t="t" r="r" b="b"/>
              <a:pathLst>
                <a:path w="12189460" h="1623060">
                  <a:moveTo>
                    <a:pt x="12188952" y="0"/>
                  </a:moveTo>
                  <a:lnTo>
                    <a:pt x="0" y="0"/>
                  </a:lnTo>
                  <a:lnTo>
                    <a:pt x="0" y="1623060"/>
                  </a:lnTo>
                  <a:lnTo>
                    <a:pt x="12188952" y="162306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62" y="2286761"/>
              <a:ext cx="12189460" cy="1623060"/>
            </a:xfrm>
            <a:custGeom>
              <a:avLst/>
              <a:gdLst/>
              <a:ahLst/>
              <a:cxnLst/>
              <a:rect l="l" t="t" r="r" b="b"/>
              <a:pathLst>
                <a:path w="12189460" h="1623060">
                  <a:moveTo>
                    <a:pt x="0" y="1623060"/>
                  </a:moveTo>
                  <a:lnTo>
                    <a:pt x="12188952" y="16230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623060"/>
                  </a:lnTo>
                  <a:close/>
                </a:path>
              </a:pathLst>
            </a:custGeom>
            <a:ln w="254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3461" y="2608910"/>
            <a:ext cx="1217676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817244">
              <a:lnSpc>
                <a:spcPct val="100000"/>
              </a:lnSpc>
              <a:spcBef>
                <a:spcPts val="100"/>
              </a:spcBef>
              <a:tabLst>
                <a:tab pos="2318385" algn="l"/>
              </a:tabLst>
            </a:pPr>
            <a:r>
              <a:rPr dirty="0" sz="6000" spc="-20" b="1">
                <a:solidFill>
                  <a:srgbClr val="FFFFFF"/>
                </a:solidFill>
                <a:latin typeface="Century Gothic"/>
                <a:cs typeface="Century Gothic"/>
              </a:rPr>
              <a:t>MYTH</a:t>
            </a:r>
            <a:r>
              <a:rPr dirty="0" sz="6000" b="1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dirty="0" sz="6000" spc="-10" b="1">
                <a:solidFill>
                  <a:srgbClr val="FFFFFF"/>
                </a:solidFill>
                <a:latin typeface="Century Gothic"/>
                <a:cs typeface="Century Gothic"/>
              </a:rPr>
              <a:t>vs.</a:t>
            </a:r>
            <a:r>
              <a:rPr dirty="0" sz="6000" spc="-6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6000" spc="-20" b="1">
                <a:solidFill>
                  <a:srgbClr val="FFFFFF"/>
                </a:solidFill>
                <a:latin typeface="Century Gothic"/>
                <a:cs typeface="Century Gothic"/>
              </a:rPr>
              <a:t>FACT</a:t>
            </a:r>
            <a:endParaRPr sz="6000">
              <a:latin typeface="Century Gothic"/>
              <a:cs typeface="Century Gothic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072638" y="2274061"/>
            <a:ext cx="5293995" cy="1737360"/>
            <a:chOff x="3072638" y="2274061"/>
            <a:chExt cx="5293995" cy="1737360"/>
          </a:xfrm>
        </p:grpSpPr>
        <p:sp>
          <p:nvSpPr>
            <p:cNvPr id="9" name="object 9" descr=""/>
            <p:cNvSpPr/>
            <p:nvPr/>
          </p:nvSpPr>
          <p:spPr>
            <a:xfrm>
              <a:off x="3085338" y="2286761"/>
              <a:ext cx="544195" cy="486409"/>
            </a:xfrm>
            <a:custGeom>
              <a:avLst/>
              <a:gdLst/>
              <a:ahLst/>
              <a:cxnLst/>
              <a:rect l="l" t="t" r="r" b="b"/>
              <a:pathLst>
                <a:path w="544195" h="486410">
                  <a:moveTo>
                    <a:pt x="408050" y="0"/>
                  </a:moveTo>
                  <a:lnTo>
                    <a:pt x="136017" y="0"/>
                  </a:lnTo>
                  <a:lnTo>
                    <a:pt x="136017" y="243077"/>
                  </a:lnTo>
                  <a:lnTo>
                    <a:pt x="0" y="243077"/>
                  </a:lnTo>
                  <a:lnTo>
                    <a:pt x="272034" y="486155"/>
                  </a:lnTo>
                  <a:lnTo>
                    <a:pt x="544067" y="243077"/>
                  </a:lnTo>
                  <a:lnTo>
                    <a:pt x="408050" y="243077"/>
                  </a:lnTo>
                  <a:lnTo>
                    <a:pt x="408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085338" y="2286761"/>
              <a:ext cx="544195" cy="486409"/>
            </a:xfrm>
            <a:custGeom>
              <a:avLst/>
              <a:gdLst/>
              <a:ahLst/>
              <a:cxnLst/>
              <a:rect l="l" t="t" r="r" b="b"/>
              <a:pathLst>
                <a:path w="544195" h="486410">
                  <a:moveTo>
                    <a:pt x="0" y="243077"/>
                  </a:moveTo>
                  <a:lnTo>
                    <a:pt x="136017" y="243077"/>
                  </a:lnTo>
                  <a:lnTo>
                    <a:pt x="136017" y="0"/>
                  </a:lnTo>
                  <a:lnTo>
                    <a:pt x="408050" y="0"/>
                  </a:lnTo>
                  <a:lnTo>
                    <a:pt x="408050" y="243077"/>
                  </a:lnTo>
                  <a:lnTo>
                    <a:pt x="544067" y="243077"/>
                  </a:lnTo>
                  <a:lnTo>
                    <a:pt x="272034" y="486155"/>
                  </a:lnTo>
                  <a:lnTo>
                    <a:pt x="0" y="24307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809738" y="3510533"/>
              <a:ext cx="544195" cy="487680"/>
            </a:xfrm>
            <a:custGeom>
              <a:avLst/>
              <a:gdLst/>
              <a:ahLst/>
              <a:cxnLst/>
              <a:rect l="l" t="t" r="r" b="b"/>
              <a:pathLst>
                <a:path w="544195" h="487679">
                  <a:moveTo>
                    <a:pt x="272033" y="0"/>
                  </a:moveTo>
                  <a:lnTo>
                    <a:pt x="0" y="243839"/>
                  </a:lnTo>
                  <a:lnTo>
                    <a:pt x="136016" y="243839"/>
                  </a:lnTo>
                  <a:lnTo>
                    <a:pt x="136016" y="487679"/>
                  </a:lnTo>
                  <a:lnTo>
                    <a:pt x="408050" y="487679"/>
                  </a:lnTo>
                  <a:lnTo>
                    <a:pt x="408050" y="243839"/>
                  </a:lnTo>
                  <a:lnTo>
                    <a:pt x="544067" y="243839"/>
                  </a:lnTo>
                  <a:lnTo>
                    <a:pt x="2720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809738" y="3510533"/>
              <a:ext cx="544195" cy="487680"/>
            </a:xfrm>
            <a:custGeom>
              <a:avLst/>
              <a:gdLst/>
              <a:ahLst/>
              <a:cxnLst/>
              <a:rect l="l" t="t" r="r" b="b"/>
              <a:pathLst>
                <a:path w="544195" h="487679">
                  <a:moveTo>
                    <a:pt x="544067" y="243839"/>
                  </a:moveTo>
                  <a:lnTo>
                    <a:pt x="408050" y="243839"/>
                  </a:lnTo>
                  <a:lnTo>
                    <a:pt x="408050" y="487679"/>
                  </a:lnTo>
                  <a:lnTo>
                    <a:pt x="136016" y="487679"/>
                  </a:lnTo>
                  <a:lnTo>
                    <a:pt x="136016" y="243839"/>
                  </a:lnTo>
                  <a:lnTo>
                    <a:pt x="0" y="243839"/>
                  </a:lnTo>
                  <a:lnTo>
                    <a:pt x="272033" y="0"/>
                  </a:lnTo>
                  <a:lnTo>
                    <a:pt x="544067" y="24383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36270" y="6352971"/>
            <a:ext cx="5091430" cy="36004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15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“World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Wide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Web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(WWW) </a:t>
            </a:r>
            <a:r>
              <a:rPr dirty="0" sz="1000" spc="-10">
                <a:latin typeface="Arial Narrow"/>
                <a:cs typeface="Arial Narrow"/>
              </a:rPr>
              <a:t>Launches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Public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Domain,”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History.com,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accessed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October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8288" y="251519"/>
            <a:ext cx="12226925" cy="6606540"/>
            <a:chOff x="-18288" y="251519"/>
            <a:chExt cx="12226925" cy="6606540"/>
          </a:xfrm>
        </p:grpSpPr>
        <p:sp>
          <p:nvSpPr>
            <p:cNvPr id="3" name="object 3" descr=""/>
            <p:cNvSpPr/>
            <p:nvPr/>
          </p:nvSpPr>
          <p:spPr>
            <a:xfrm>
              <a:off x="761" y="3382518"/>
              <a:ext cx="12188825" cy="0"/>
            </a:xfrm>
            <a:custGeom>
              <a:avLst/>
              <a:gdLst/>
              <a:ahLst/>
              <a:cxnLst/>
              <a:rect l="l" t="t" r="r" b="b"/>
              <a:pathLst>
                <a:path w="12188825" h="0">
                  <a:moveTo>
                    <a:pt x="9359646" y="0"/>
                  </a:moveTo>
                  <a:lnTo>
                    <a:pt x="12188825" y="0"/>
                  </a:lnTo>
                </a:path>
                <a:path w="12188825" h="0">
                  <a:moveTo>
                    <a:pt x="6313170" y="0"/>
                  </a:moveTo>
                  <a:lnTo>
                    <a:pt x="6572250" y="0"/>
                  </a:lnTo>
                </a:path>
                <a:path w="12188825" h="0">
                  <a:moveTo>
                    <a:pt x="0" y="0"/>
                  </a:moveTo>
                  <a:lnTo>
                    <a:pt x="456438" y="0"/>
                  </a:lnTo>
                </a:path>
                <a:path w="12188825" h="0">
                  <a:moveTo>
                    <a:pt x="3243834" y="0"/>
                  </a:moveTo>
                  <a:lnTo>
                    <a:pt x="3525774" y="0"/>
                  </a:lnTo>
                </a:path>
              </a:pathLst>
            </a:custGeom>
            <a:ln w="381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3235" y="487679"/>
              <a:ext cx="4585716" cy="637031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57199" y="2183891"/>
              <a:ext cx="2787650" cy="2397760"/>
            </a:xfrm>
            <a:custGeom>
              <a:avLst/>
              <a:gdLst/>
              <a:ahLst/>
              <a:cxnLst/>
              <a:rect l="l" t="t" r="r" b="b"/>
              <a:pathLst>
                <a:path w="2787650" h="2397760">
                  <a:moveTo>
                    <a:pt x="2787396" y="0"/>
                  </a:moveTo>
                  <a:lnTo>
                    <a:pt x="0" y="0"/>
                  </a:lnTo>
                  <a:lnTo>
                    <a:pt x="0" y="2397251"/>
                  </a:lnTo>
                  <a:lnTo>
                    <a:pt x="2787396" y="2397251"/>
                  </a:lnTo>
                  <a:lnTo>
                    <a:pt x="2787396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444500" y="160731"/>
            <a:ext cx="3020060" cy="760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Who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is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Gen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 spc="-25" b="1">
                <a:latin typeface="Arial"/>
                <a:cs typeface="Arial"/>
              </a:rPr>
              <a:t>Z?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 tech-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savvy</a:t>
            </a:r>
            <a:r>
              <a:rPr dirty="0" sz="20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generation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4500" y="6022644"/>
            <a:ext cx="699262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6364" indent="-113664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126364" algn="l"/>
              </a:tabLst>
            </a:pPr>
            <a:r>
              <a:rPr dirty="0" sz="1000">
                <a:latin typeface="Arial Narrow"/>
                <a:cs typeface="Arial Narrow"/>
              </a:rPr>
              <a:t>“Parker,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Kim.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“On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Cusp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Adulthood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Facing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Uncertain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Future: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What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Know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about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Z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Far.”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Pew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Center,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14,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2020.</a:t>
            </a:r>
            <a:endParaRPr sz="1000">
              <a:latin typeface="Arial Narrow"/>
              <a:cs typeface="Arial Narrow"/>
            </a:endParaRPr>
          </a:p>
          <a:p>
            <a:pPr marL="125730" indent="-113030">
              <a:lnSpc>
                <a:spcPct val="100000"/>
              </a:lnSpc>
              <a:buAutoNum type="arabicPeriod"/>
              <a:tabLst>
                <a:tab pos="125730" algn="l"/>
              </a:tabLst>
            </a:pPr>
            <a:r>
              <a:rPr dirty="0" sz="1000">
                <a:latin typeface="Arial Narrow"/>
                <a:cs typeface="Arial Narrow"/>
              </a:rPr>
              <a:t>Wolfsen,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Natalie.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Z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Investors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Here-Are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Financial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Prepared?”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Management,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June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22,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95300" y="2215173"/>
            <a:ext cx="2731135" cy="1717039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484"/>
              </a:spcBef>
            </a:pPr>
            <a:r>
              <a:rPr dirty="0" sz="4000" spc="-20" b="1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endParaRPr sz="40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215"/>
              </a:spcBef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racially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ethnically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diverse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previous generations.</a:t>
            </a:r>
            <a:r>
              <a:rPr dirty="0" baseline="24904" sz="2175" spc="-1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baseline="24904" sz="2175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6573011" y="2183892"/>
            <a:ext cx="2787650" cy="2397760"/>
          </a:xfrm>
          <a:custGeom>
            <a:avLst/>
            <a:gdLst/>
            <a:ahLst/>
            <a:cxnLst/>
            <a:rect l="l" t="t" r="r" b="b"/>
            <a:pathLst>
              <a:path w="2787650" h="2397760">
                <a:moveTo>
                  <a:pt x="2787396" y="0"/>
                </a:moveTo>
                <a:lnTo>
                  <a:pt x="0" y="0"/>
                </a:lnTo>
                <a:lnTo>
                  <a:pt x="0" y="2397251"/>
                </a:lnTo>
                <a:lnTo>
                  <a:pt x="2787396" y="2397251"/>
                </a:lnTo>
                <a:lnTo>
                  <a:pt x="2787396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6648957" y="2037871"/>
            <a:ext cx="2717165" cy="1950720"/>
          </a:xfrm>
          <a:prstGeom prst="rect">
            <a:avLst/>
          </a:prstGeom>
        </p:spPr>
        <p:txBody>
          <a:bodyPr wrap="square" lIns="0" tIns="212725" rIns="0" bIns="0" rtlCol="0" vert="horz">
            <a:spAutoFit/>
          </a:bodyPr>
          <a:lstStyle/>
          <a:p>
            <a:pPr marL="59055">
              <a:lnSpc>
                <a:spcPct val="100000"/>
              </a:lnSpc>
              <a:spcBef>
                <a:spcPts val="1675"/>
              </a:spcBef>
            </a:pP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z="40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 b="1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40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860"/>
              </a:spcBef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represent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25%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global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workforce.</a:t>
            </a:r>
            <a:r>
              <a:rPr dirty="0" baseline="24904" sz="2175" spc="-15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baseline="24904" sz="2175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3526535" y="2183892"/>
            <a:ext cx="2787650" cy="2397760"/>
          </a:xfrm>
          <a:custGeom>
            <a:avLst/>
            <a:gdLst/>
            <a:ahLst/>
            <a:cxnLst/>
            <a:rect l="l" t="t" r="r" b="b"/>
            <a:pathLst>
              <a:path w="2787650" h="2397760">
                <a:moveTo>
                  <a:pt x="2787395" y="0"/>
                </a:moveTo>
                <a:lnTo>
                  <a:pt x="0" y="0"/>
                </a:lnTo>
                <a:lnTo>
                  <a:pt x="0" y="2397251"/>
                </a:lnTo>
                <a:lnTo>
                  <a:pt x="2787395" y="2397251"/>
                </a:lnTo>
                <a:lnTo>
                  <a:pt x="2787395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3643757" y="3312667"/>
            <a:ext cx="2611120" cy="102044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5400" marR="17780">
              <a:lnSpc>
                <a:spcPct val="98400"/>
              </a:lnSpc>
              <a:spcBef>
                <a:spcPts val="135"/>
              </a:spcBef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palm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hands.</a:t>
            </a:r>
            <a:r>
              <a:rPr dirty="0" baseline="24904" sz="2175" spc="-15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baseline="24904" sz="2175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36270" y="6335597"/>
            <a:ext cx="3608070" cy="37719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3.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Z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Equation.”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McKinsey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&amp;amp;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Company,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June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628135" y="2227529"/>
            <a:ext cx="2620010" cy="107251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0640">
              <a:lnSpc>
                <a:spcPts val="412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</a:rPr>
              <a:t>FIRST</a:t>
            </a:r>
            <a:endParaRPr sz="4000"/>
          </a:p>
          <a:p>
            <a:pPr marL="12700">
              <a:lnSpc>
                <a:spcPts val="4120"/>
              </a:lnSpc>
            </a:pPr>
            <a:r>
              <a:rPr dirty="0" sz="4000" spc="-10">
                <a:solidFill>
                  <a:srgbClr val="FFFFFF"/>
                </a:solidFill>
              </a:rPr>
              <a:t>generation</a:t>
            </a:r>
            <a:endParaRPr sz="4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5882132"/>
            <a:ext cx="1118679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CFA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institute,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Z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investing: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 media,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Crypto,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Fomo,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family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methodology: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total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size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study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2,872,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comprising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Z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(ages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18–25)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investors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non-investors,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 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Canada,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U.K.,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China.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Data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were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collected </a:t>
            </a:r>
            <a:r>
              <a:rPr dirty="0" sz="1000">
                <a:latin typeface="Arial Narrow"/>
                <a:cs typeface="Arial Narrow"/>
              </a:rPr>
              <a:t>in </a:t>
            </a:r>
            <a:r>
              <a:rPr dirty="0" sz="1000" spc="-10">
                <a:latin typeface="Arial Narrow"/>
                <a:cs typeface="Arial Narrow"/>
              </a:rPr>
              <a:t>November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December </a:t>
            </a:r>
            <a:r>
              <a:rPr dirty="0" sz="1000">
                <a:latin typeface="Arial Narrow"/>
                <a:cs typeface="Arial Narrow"/>
              </a:rPr>
              <a:t>2022,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were </a:t>
            </a:r>
            <a:r>
              <a:rPr dirty="0" sz="1000" spc="-10">
                <a:latin typeface="Arial Narrow"/>
                <a:cs typeface="Arial Narrow"/>
              </a:rPr>
              <a:t>obtained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combination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Schlesinger’s</a:t>
            </a:r>
            <a:r>
              <a:rPr dirty="0" sz="1000">
                <a:latin typeface="Arial Narrow"/>
                <a:cs typeface="Arial Narrow"/>
              </a:rPr>
              <a:t> proprietary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online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panel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media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advertising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TikTok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Instagram. Figures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always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sum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100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percent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due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rounding.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Within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generation,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0">
                <a:latin typeface="Arial Narrow"/>
                <a:cs typeface="Arial Narrow"/>
              </a:rPr>
              <a:t> participants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sampled</a:t>
            </a:r>
            <a:r>
              <a:rPr dirty="0" sz="1000" spc="500">
                <a:latin typeface="Arial Narrow"/>
                <a:cs typeface="Arial Narrow"/>
              </a:rPr>
              <a:t> 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balanced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region,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race/ethnicity,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(based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American </a:t>
            </a:r>
            <a:r>
              <a:rPr dirty="0" sz="1000" spc="-10">
                <a:latin typeface="Arial Narrow"/>
                <a:cs typeface="Arial Narrow"/>
              </a:rPr>
              <a:t>Community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Survey’s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five-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rolling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average).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addition,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U.K.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balanced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income.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44500" y="160731"/>
            <a:ext cx="4275455" cy="760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Gen</a:t>
            </a:r>
            <a:r>
              <a:rPr dirty="0" sz="2800" spc="-4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Z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are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early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investors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According</a:t>
            </a:r>
            <a:r>
              <a:rPr dirty="0" sz="20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20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20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50">
                <a:solidFill>
                  <a:srgbClr val="585858"/>
                </a:solidFill>
                <a:latin typeface="Arial"/>
                <a:cs typeface="Arial"/>
              </a:rPr>
              <a:t>CFA</a:t>
            </a:r>
            <a:r>
              <a:rPr dirty="0" sz="2000" spc="-114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Institute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759577" y="1820672"/>
            <a:ext cx="4947920" cy="24860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5265"/>
              </a:lnSpc>
              <a:spcBef>
                <a:spcPts val="105"/>
              </a:spcBef>
            </a:pPr>
            <a:r>
              <a:rPr dirty="0" sz="4400" b="1">
                <a:latin typeface="Arial"/>
                <a:cs typeface="Arial"/>
              </a:rPr>
              <a:t>CLOSE </a:t>
            </a:r>
            <a:r>
              <a:rPr dirty="0" sz="4400" spc="-25" b="1">
                <a:latin typeface="Arial"/>
                <a:cs typeface="Arial"/>
              </a:rPr>
              <a:t>TO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6445"/>
              </a:lnSpc>
              <a:tabLst>
                <a:tab pos="1156335" algn="l"/>
              </a:tabLst>
            </a:pPr>
            <a:r>
              <a:rPr dirty="0" sz="5400" spc="-25" b="1">
                <a:solidFill>
                  <a:srgbClr val="00BEB3"/>
                </a:solidFill>
                <a:latin typeface="Arial"/>
                <a:cs typeface="Arial"/>
              </a:rPr>
              <a:t>six</a:t>
            </a:r>
            <a:r>
              <a:rPr dirty="0" sz="5400" b="1">
                <a:solidFill>
                  <a:srgbClr val="00BEB3"/>
                </a:solidFill>
                <a:latin typeface="Arial"/>
                <a:cs typeface="Arial"/>
              </a:rPr>
              <a:t>	in</a:t>
            </a:r>
            <a:r>
              <a:rPr dirty="0" sz="5400" spc="-5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5400" spc="-25" b="1">
                <a:solidFill>
                  <a:srgbClr val="00BEB3"/>
                </a:solidFill>
                <a:latin typeface="Arial"/>
                <a:cs typeface="Arial"/>
              </a:rPr>
              <a:t>ten</a:t>
            </a:r>
            <a:endParaRPr sz="5400">
              <a:latin typeface="Arial"/>
              <a:cs typeface="Arial"/>
            </a:endParaRPr>
          </a:p>
          <a:p>
            <a:pPr marL="38100">
              <a:lnSpc>
                <a:spcPts val="3820"/>
              </a:lnSpc>
            </a:pPr>
            <a:r>
              <a:rPr dirty="0" sz="3200">
                <a:latin typeface="Arial"/>
                <a:cs typeface="Arial"/>
              </a:rPr>
              <a:t>US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Gen</a:t>
            </a:r>
            <a:r>
              <a:rPr dirty="0" sz="3200" spc="-3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Zs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report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owning</a:t>
            </a:r>
            <a:endParaRPr sz="3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3200" b="1">
                <a:latin typeface="Arial"/>
                <a:cs typeface="Arial"/>
              </a:rPr>
              <a:t>at</a:t>
            </a:r>
            <a:r>
              <a:rPr dirty="0" sz="3200" spc="-55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least</a:t>
            </a:r>
            <a:r>
              <a:rPr dirty="0" sz="3200" spc="-20" b="1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some</a:t>
            </a:r>
            <a:r>
              <a:rPr dirty="0" sz="3200" spc="-5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investments.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18819"/>
            <a:ext cx="4078224" cy="4069460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5076444" y="1200911"/>
            <a:ext cx="0" cy="4077970"/>
          </a:xfrm>
          <a:custGeom>
            <a:avLst/>
            <a:gdLst/>
            <a:ahLst/>
            <a:cxnLst/>
            <a:rect l="l" t="t" r="r" b="b"/>
            <a:pathLst>
              <a:path w="0" h="4077970">
                <a:moveTo>
                  <a:pt x="0" y="0"/>
                </a:moveTo>
                <a:lnTo>
                  <a:pt x="0" y="4077589"/>
                </a:lnTo>
              </a:path>
            </a:pathLst>
          </a:custGeom>
          <a:ln w="57150">
            <a:solidFill>
              <a:srgbClr val="00BE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5882132"/>
            <a:ext cx="1118679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CFA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institute,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Z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investing: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 media,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Crypto,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FOMO,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family,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methodology: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total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size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study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2,872,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comprising </a:t>
            </a:r>
            <a:r>
              <a:rPr dirty="0" sz="1000">
                <a:latin typeface="Arial Narrow"/>
                <a:cs typeface="Arial Narrow"/>
              </a:rPr>
              <a:t>Gen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Z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(ages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18–25)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investors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non-investors,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 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Canada,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U.K.,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China.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Data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were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collected </a:t>
            </a:r>
            <a:r>
              <a:rPr dirty="0" sz="1000">
                <a:latin typeface="Arial Narrow"/>
                <a:cs typeface="Arial Narrow"/>
              </a:rPr>
              <a:t>in </a:t>
            </a:r>
            <a:r>
              <a:rPr dirty="0" sz="1000" spc="-10">
                <a:latin typeface="Arial Narrow"/>
                <a:cs typeface="Arial Narrow"/>
              </a:rPr>
              <a:t>November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December </a:t>
            </a:r>
            <a:r>
              <a:rPr dirty="0" sz="1000">
                <a:latin typeface="Arial Narrow"/>
                <a:cs typeface="Arial Narrow"/>
              </a:rPr>
              <a:t>2022,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were </a:t>
            </a:r>
            <a:r>
              <a:rPr dirty="0" sz="1000" spc="-10">
                <a:latin typeface="Arial Narrow"/>
                <a:cs typeface="Arial Narrow"/>
              </a:rPr>
              <a:t>obtained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combination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Schlesinger’s</a:t>
            </a:r>
            <a:r>
              <a:rPr dirty="0" sz="1000">
                <a:latin typeface="Arial Narrow"/>
                <a:cs typeface="Arial Narrow"/>
              </a:rPr>
              <a:t> proprietary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online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panel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media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advertising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TikTok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Instagram. Figures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always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sum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100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percent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due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rounding.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Within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generation,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0">
                <a:latin typeface="Arial Narrow"/>
                <a:cs typeface="Arial Narrow"/>
              </a:rPr>
              <a:t> participants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sampled</a:t>
            </a:r>
            <a:r>
              <a:rPr dirty="0" sz="1000" spc="500">
                <a:latin typeface="Arial Narrow"/>
                <a:cs typeface="Arial Narrow"/>
              </a:rPr>
              <a:t> 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balanced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region,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race/ethnicity,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(based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American </a:t>
            </a:r>
            <a:r>
              <a:rPr dirty="0" sz="1000" spc="-10">
                <a:latin typeface="Arial Narrow"/>
                <a:cs typeface="Arial Narrow"/>
              </a:rPr>
              <a:t>Community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Survey’s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five-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rolling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average).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addition,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results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U.K.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balanced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income.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Financial</a:t>
            </a:r>
            <a:r>
              <a:rPr dirty="0" spc="-70"/>
              <a:t> </a:t>
            </a:r>
            <a:r>
              <a:rPr dirty="0"/>
              <a:t>goals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/>
              <a:t>Gen</a:t>
            </a:r>
            <a:r>
              <a:rPr dirty="0" spc="-80"/>
              <a:t> </a:t>
            </a:r>
            <a:r>
              <a:rPr dirty="0" spc="-50"/>
              <a:t>Z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According</a:t>
            </a:r>
            <a:r>
              <a:rPr dirty="0" sz="2000" spc="-5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2000" spc="-2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2000" spc="-3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CFA</a:t>
            </a:r>
            <a:r>
              <a:rPr dirty="0" sz="2000" spc="-2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Institute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675378" y="4578858"/>
            <a:ext cx="266890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0104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Saving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spc="-25" b="1">
                <a:latin typeface="Arial"/>
                <a:cs typeface="Arial"/>
              </a:rPr>
              <a:t>for </a:t>
            </a:r>
            <a:r>
              <a:rPr dirty="0" sz="2000" b="1">
                <a:latin typeface="Arial"/>
                <a:cs typeface="Arial"/>
              </a:rPr>
              <a:t>unexpected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expenses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072388" y="4540122"/>
            <a:ext cx="275145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9565" marR="5080" indent="-3175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Having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enough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money </a:t>
            </a:r>
            <a:r>
              <a:rPr dirty="0" sz="2000" b="1">
                <a:latin typeface="Arial"/>
                <a:cs typeface="Arial"/>
              </a:rPr>
              <a:t>to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travel/vacation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998714" y="4532502"/>
            <a:ext cx="3044825" cy="941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Being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able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to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retire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when </a:t>
            </a:r>
            <a:r>
              <a:rPr dirty="0" sz="2000" b="1">
                <a:latin typeface="Arial"/>
                <a:cs typeface="Arial"/>
              </a:rPr>
              <a:t>they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choose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and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live </a:t>
            </a:r>
            <a:r>
              <a:rPr dirty="0" sz="2000" spc="-10" b="1">
                <a:latin typeface="Arial"/>
                <a:cs typeface="Arial"/>
              </a:rPr>
              <a:t>comfortably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602479" y="1635251"/>
            <a:ext cx="2814955" cy="2814955"/>
            <a:chOff x="4602479" y="1635251"/>
            <a:chExt cx="2814955" cy="2814955"/>
          </a:xfrm>
        </p:grpSpPr>
        <p:sp>
          <p:nvSpPr>
            <p:cNvPr id="8" name="object 8" descr=""/>
            <p:cNvSpPr/>
            <p:nvPr/>
          </p:nvSpPr>
          <p:spPr>
            <a:xfrm>
              <a:off x="4602479" y="1635251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1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2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5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5651" y="1776983"/>
              <a:ext cx="1641348" cy="2449067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8113776" y="1635251"/>
            <a:ext cx="2814955" cy="2814955"/>
            <a:chOff x="8113776" y="1635251"/>
            <a:chExt cx="2814955" cy="2814955"/>
          </a:xfrm>
        </p:grpSpPr>
        <p:sp>
          <p:nvSpPr>
            <p:cNvPr id="11" name="object 11" descr=""/>
            <p:cNvSpPr/>
            <p:nvPr/>
          </p:nvSpPr>
          <p:spPr>
            <a:xfrm>
              <a:off x="8113776" y="1635251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2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1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5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92896" y="1697735"/>
              <a:ext cx="1658111" cy="2316861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1091183" y="1635251"/>
            <a:ext cx="2814955" cy="2814955"/>
            <a:chOff x="1091183" y="1635251"/>
            <a:chExt cx="2814955" cy="2814955"/>
          </a:xfrm>
        </p:grpSpPr>
        <p:sp>
          <p:nvSpPr>
            <p:cNvPr id="14" name="object 14" descr=""/>
            <p:cNvSpPr/>
            <p:nvPr/>
          </p:nvSpPr>
          <p:spPr>
            <a:xfrm>
              <a:off x="1091183" y="1635251"/>
              <a:ext cx="2814955" cy="2814955"/>
            </a:xfrm>
            <a:custGeom>
              <a:avLst/>
              <a:gdLst/>
              <a:ahLst/>
              <a:cxnLst/>
              <a:rect l="l" t="t" r="r" b="b"/>
              <a:pathLst>
                <a:path w="2814954" h="2814954">
                  <a:moveTo>
                    <a:pt x="1407414" y="0"/>
                  </a:moveTo>
                  <a:lnTo>
                    <a:pt x="1359032" y="816"/>
                  </a:lnTo>
                  <a:lnTo>
                    <a:pt x="1311059" y="3247"/>
                  </a:lnTo>
                  <a:lnTo>
                    <a:pt x="1263522" y="7266"/>
                  </a:lnTo>
                  <a:lnTo>
                    <a:pt x="1216447" y="12849"/>
                  </a:lnTo>
                  <a:lnTo>
                    <a:pt x="1169859" y="19967"/>
                  </a:lnTo>
                  <a:lnTo>
                    <a:pt x="1123786" y="28595"/>
                  </a:lnTo>
                  <a:lnTo>
                    <a:pt x="1078252" y="38708"/>
                  </a:lnTo>
                  <a:lnTo>
                    <a:pt x="1033286" y="50277"/>
                  </a:lnTo>
                  <a:lnTo>
                    <a:pt x="988911" y="63279"/>
                  </a:lnTo>
                  <a:lnTo>
                    <a:pt x="945156" y="77685"/>
                  </a:lnTo>
                  <a:lnTo>
                    <a:pt x="902046" y="93470"/>
                  </a:lnTo>
                  <a:lnTo>
                    <a:pt x="859607" y="110609"/>
                  </a:lnTo>
                  <a:lnTo>
                    <a:pt x="817866" y="129073"/>
                  </a:lnTo>
                  <a:lnTo>
                    <a:pt x="776848" y="148838"/>
                  </a:lnTo>
                  <a:lnTo>
                    <a:pt x="736580" y="169878"/>
                  </a:lnTo>
                  <a:lnTo>
                    <a:pt x="697088" y="192165"/>
                  </a:lnTo>
                  <a:lnTo>
                    <a:pt x="658399" y="215673"/>
                  </a:lnTo>
                  <a:lnTo>
                    <a:pt x="620538" y="240378"/>
                  </a:lnTo>
                  <a:lnTo>
                    <a:pt x="583532" y="266251"/>
                  </a:lnTo>
                  <a:lnTo>
                    <a:pt x="547407" y="293268"/>
                  </a:lnTo>
                  <a:lnTo>
                    <a:pt x="512190" y="321402"/>
                  </a:lnTo>
                  <a:lnTo>
                    <a:pt x="477905" y="350626"/>
                  </a:lnTo>
                  <a:lnTo>
                    <a:pt x="444580" y="380915"/>
                  </a:lnTo>
                  <a:lnTo>
                    <a:pt x="412241" y="412242"/>
                  </a:lnTo>
                  <a:lnTo>
                    <a:pt x="380915" y="444580"/>
                  </a:lnTo>
                  <a:lnTo>
                    <a:pt x="350626" y="477905"/>
                  </a:lnTo>
                  <a:lnTo>
                    <a:pt x="321402" y="512190"/>
                  </a:lnTo>
                  <a:lnTo>
                    <a:pt x="293268" y="547407"/>
                  </a:lnTo>
                  <a:lnTo>
                    <a:pt x="266251" y="583532"/>
                  </a:lnTo>
                  <a:lnTo>
                    <a:pt x="240378" y="620538"/>
                  </a:lnTo>
                  <a:lnTo>
                    <a:pt x="215673" y="658399"/>
                  </a:lnTo>
                  <a:lnTo>
                    <a:pt x="192165" y="697088"/>
                  </a:lnTo>
                  <a:lnTo>
                    <a:pt x="169878" y="736580"/>
                  </a:lnTo>
                  <a:lnTo>
                    <a:pt x="148838" y="776848"/>
                  </a:lnTo>
                  <a:lnTo>
                    <a:pt x="129073" y="817866"/>
                  </a:lnTo>
                  <a:lnTo>
                    <a:pt x="110609" y="859607"/>
                  </a:lnTo>
                  <a:lnTo>
                    <a:pt x="93470" y="902046"/>
                  </a:lnTo>
                  <a:lnTo>
                    <a:pt x="77685" y="945156"/>
                  </a:lnTo>
                  <a:lnTo>
                    <a:pt x="63279" y="988911"/>
                  </a:lnTo>
                  <a:lnTo>
                    <a:pt x="50277" y="1033286"/>
                  </a:lnTo>
                  <a:lnTo>
                    <a:pt x="38708" y="1078252"/>
                  </a:lnTo>
                  <a:lnTo>
                    <a:pt x="28595" y="1123786"/>
                  </a:lnTo>
                  <a:lnTo>
                    <a:pt x="19967" y="1169859"/>
                  </a:lnTo>
                  <a:lnTo>
                    <a:pt x="12849" y="1216447"/>
                  </a:lnTo>
                  <a:lnTo>
                    <a:pt x="7266" y="1263522"/>
                  </a:lnTo>
                  <a:lnTo>
                    <a:pt x="3247" y="1311059"/>
                  </a:lnTo>
                  <a:lnTo>
                    <a:pt x="816" y="1359032"/>
                  </a:lnTo>
                  <a:lnTo>
                    <a:pt x="0" y="1407414"/>
                  </a:lnTo>
                  <a:lnTo>
                    <a:pt x="816" y="1455795"/>
                  </a:lnTo>
                  <a:lnTo>
                    <a:pt x="3247" y="1503768"/>
                  </a:lnTo>
                  <a:lnTo>
                    <a:pt x="7266" y="1551305"/>
                  </a:lnTo>
                  <a:lnTo>
                    <a:pt x="12849" y="1598380"/>
                  </a:lnTo>
                  <a:lnTo>
                    <a:pt x="19967" y="1644968"/>
                  </a:lnTo>
                  <a:lnTo>
                    <a:pt x="28595" y="1691041"/>
                  </a:lnTo>
                  <a:lnTo>
                    <a:pt x="38708" y="1736575"/>
                  </a:lnTo>
                  <a:lnTo>
                    <a:pt x="50277" y="1781541"/>
                  </a:lnTo>
                  <a:lnTo>
                    <a:pt x="63279" y="1825916"/>
                  </a:lnTo>
                  <a:lnTo>
                    <a:pt x="77685" y="1869671"/>
                  </a:lnTo>
                  <a:lnTo>
                    <a:pt x="93470" y="1912781"/>
                  </a:lnTo>
                  <a:lnTo>
                    <a:pt x="110609" y="1955220"/>
                  </a:lnTo>
                  <a:lnTo>
                    <a:pt x="129073" y="1996961"/>
                  </a:lnTo>
                  <a:lnTo>
                    <a:pt x="148838" y="2037979"/>
                  </a:lnTo>
                  <a:lnTo>
                    <a:pt x="169878" y="2078247"/>
                  </a:lnTo>
                  <a:lnTo>
                    <a:pt x="192165" y="2117739"/>
                  </a:lnTo>
                  <a:lnTo>
                    <a:pt x="215673" y="2156428"/>
                  </a:lnTo>
                  <a:lnTo>
                    <a:pt x="240378" y="2194289"/>
                  </a:lnTo>
                  <a:lnTo>
                    <a:pt x="266251" y="2231295"/>
                  </a:lnTo>
                  <a:lnTo>
                    <a:pt x="293268" y="2267420"/>
                  </a:lnTo>
                  <a:lnTo>
                    <a:pt x="321402" y="2302637"/>
                  </a:lnTo>
                  <a:lnTo>
                    <a:pt x="350626" y="2336922"/>
                  </a:lnTo>
                  <a:lnTo>
                    <a:pt x="380915" y="2370247"/>
                  </a:lnTo>
                  <a:lnTo>
                    <a:pt x="412241" y="2402585"/>
                  </a:lnTo>
                  <a:lnTo>
                    <a:pt x="444580" y="2433912"/>
                  </a:lnTo>
                  <a:lnTo>
                    <a:pt x="477905" y="2464201"/>
                  </a:lnTo>
                  <a:lnTo>
                    <a:pt x="512190" y="2493425"/>
                  </a:lnTo>
                  <a:lnTo>
                    <a:pt x="547407" y="2521559"/>
                  </a:lnTo>
                  <a:lnTo>
                    <a:pt x="583532" y="2548576"/>
                  </a:lnTo>
                  <a:lnTo>
                    <a:pt x="620538" y="2574449"/>
                  </a:lnTo>
                  <a:lnTo>
                    <a:pt x="658399" y="2599154"/>
                  </a:lnTo>
                  <a:lnTo>
                    <a:pt x="697088" y="2622662"/>
                  </a:lnTo>
                  <a:lnTo>
                    <a:pt x="736580" y="2644949"/>
                  </a:lnTo>
                  <a:lnTo>
                    <a:pt x="776848" y="2665989"/>
                  </a:lnTo>
                  <a:lnTo>
                    <a:pt x="817866" y="2685754"/>
                  </a:lnTo>
                  <a:lnTo>
                    <a:pt x="859607" y="2704218"/>
                  </a:lnTo>
                  <a:lnTo>
                    <a:pt x="902046" y="2721357"/>
                  </a:lnTo>
                  <a:lnTo>
                    <a:pt x="945156" y="2737142"/>
                  </a:lnTo>
                  <a:lnTo>
                    <a:pt x="988911" y="2751548"/>
                  </a:lnTo>
                  <a:lnTo>
                    <a:pt x="1033286" y="2764550"/>
                  </a:lnTo>
                  <a:lnTo>
                    <a:pt x="1078252" y="2776119"/>
                  </a:lnTo>
                  <a:lnTo>
                    <a:pt x="1123786" y="2786232"/>
                  </a:lnTo>
                  <a:lnTo>
                    <a:pt x="1169859" y="2794860"/>
                  </a:lnTo>
                  <a:lnTo>
                    <a:pt x="1216447" y="2801978"/>
                  </a:lnTo>
                  <a:lnTo>
                    <a:pt x="1263522" y="2807561"/>
                  </a:lnTo>
                  <a:lnTo>
                    <a:pt x="1311059" y="2811580"/>
                  </a:lnTo>
                  <a:lnTo>
                    <a:pt x="1359032" y="2814011"/>
                  </a:lnTo>
                  <a:lnTo>
                    <a:pt x="1407414" y="2814828"/>
                  </a:lnTo>
                  <a:lnTo>
                    <a:pt x="1455795" y="2814011"/>
                  </a:lnTo>
                  <a:lnTo>
                    <a:pt x="1503768" y="2811580"/>
                  </a:lnTo>
                  <a:lnTo>
                    <a:pt x="1551305" y="2807561"/>
                  </a:lnTo>
                  <a:lnTo>
                    <a:pt x="1598380" y="2801978"/>
                  </a:lnTo>
                  <a:lnTo>
                    <a:pt x="1644968" y="2794860"/>
                  </a:lnTo>
                  <a:lnTo>
                    <a:pt x="1691041" y="2786232"/>
                  </a:lnTo>
                  <a:lnTo>
                    <a:pt x="1736575" y="2776119"/>
                  </a:lnTo>
                  <a:lnTo>
                    <a:pt x="1781541" y="2764550"/>
                  </a:lnTo>
                  <a:lnTo>
                    <a:pt x="1825916" y="2751548"/>
                  </a:lnTo>
                  <a:lnTo>
                    <a:pt x="1869671" y="2737142"/>
                  </a:lnTo>
                  <a:lnTo>
                    <a:pt x="1912781" y="2721357"/>
                  </a:lnTo>
                  <a:lnTo>
                    <a:pt x="1955220" y="2704218"/>
                  </a:lnTo>
                  <a:lnTo>
                    <a:pt x="1996961" y="2685754"/>
                  </a:lnTo>
                  <a:lnTo>
                    <a:pt x="2037979" y="2665989"/>
                  </a:lnTo>
                  <a:lnTo>
                    <a:pt x="2078247" y="2644949"/>
                  </a:lnTo>
                  <a:lnTo>
                    <a:pt x="2117739" y="2622662"/>
                  </a:lnTo>
                  <a:lnTo>
                    <a:pt x="2156428" y="2599154"/>
                  </a:lnTo>
                  <a:lnTo>
                    <a:pt x="2194289" y="2574449"/>
                  </a:lnTo>
                  <a:lnTo>
                    <a:pt x="2231295" y="2548576"/>
                  </a:lnTo>
                  <a:lnTo>
                    <a:pt x="2267420" y="2521559"/>
                  </a:lnTo>
                  <a:lnTo>
                    <a:pt x="2302637" y="2493425"/>
                  </a:lnTo>
                  <a:lnTo>
                    <a:pt x="2336922" y="2464201"/>
                  </a:lnTo>
                  <a:lnTo>
                    <a:pt x="2370247" y="2433912"/>
                  </a:lnTo>
                  <a:lnTo>
                    <a:pt x="2402586" y="2402585"/>
                  </a:lnTo>
                  <a:lnTo>
                    <a:pt x="2433912" y="2370247"/>
                  </a:lnTo>
                  <a:lnTo>
                    <a:pt x="2464201" y="2336922"/>
                  </a:lnTo>
                  <a:lnTo>
                    <a:pt x="2493425" y="2302637"/>
                  </a:lnTo>
                  <a:lnTo>
                    <a:pt x="2521559" y="2267420"/>
                  </a:lnTo>
                  <a:lnTo>
                    <a:pt x="2548576" y="2231295"/>
                  </a:lnTo>
                  <a:lnTo>
                    <a:pt x="2574449" y="2194289"/>
                  </a:lnTo>
                  <a:lnTo>
                    <a:pt x="2599154" y="2156428"/>
                  </a:lnTo>
                  <a:lnTo>
                    <a:pt x="2622662" y="2117739"/>
                  </a:lnTo>
                  <a:lnTo>
                    <a:pt x="2644949" y="2078247"/>
                  </a:lnTo>
                  <a:lnTo>
                    <a:pt x="2665989" y="2037979"/>
                  </a:lnTo>
                  <a:lnTo>
                    <a:pt x="2685754" y="1996961"/>
                  </a:lnTo>
                  <a:lnTo>
                    <a:pt x="2704218" y="1955220"/>
                  </a:lnTo>
                  <a:lnTo>
                    <a:pt x="2721357" y="1912781"/>
                  </a:lnTo>
                  <a:lnTo>
                    <a:pt x="2737142" y="1869671"/>
                  </a:lnTo>
                  <a:lnTo>
                    <a:pt x="2751548" y="1825916"/>
                  </a:lnTo>
                  <a:lnTo>
                    <a:pt x="2764550" y="1781541"/>
                  </a:lnTo>
                  <a:lnTo>
                    <a:pt x="2776119" y="1736575"/>
                  </a:lnTo>
                  <a:lnTo>
                    <a:pt x="2786232" y="1691041"/>
                  </a:lnTo>
                  <a:lnTo>
                    <a:pt x="2794860" y="1644968"/>
                  </a:lnTo>
                  <a:lnTo>
                    <a:pt x="2801978" y="1598380"/>
                  </a:lnTo>
                  <a:lnTo>
                    <a:pt x="2807561" y="1551305"/>
                  </a:lnTo>
                  <a:lnTo>
                    <a:pt x="2811580" y="1503768"/>
                  </a:lnTo>
                  <a:lnTo>
                    <a:pt x="2814011" y="1455795"/>
                  </a:lnTo>
                  <a:lnTo>
                    <a:pt x="2814828" y="1407414"/>
                  </a:lnTo>
                  <a:lnTo>
                    <a:pt x="2814011" y="1359032"/>
                  </a:lnTo>
                  <a:lnTo>
                    <a:pt x="2811580" y="1311059"/>
                  </a:lnTo>
                  <a:lnTo>
                    <a:pt x="2807561" y="1263522"/>
                  </a:lnTo>
                  <a:lnTo>
                    <a:pt x="2801978" y="1216447"/>
                  </a:lnTo>
                  <a:lnTo>
                    <a:pt x="2794860" y="1169859"/>
                  </a:lnTo>
                  <a:lnTo>
                    <a:pt x="2786232" y="1123786"/>
                  </a:lnTo>
                  <a:lnTo>
                    <a:pt x="2776119" y="1078252"/>
                  </a:lnTo>
                  <a:lnTo>
                    <a:pt x="2764550" y="1033286"/>
                  </a:lnTo>
                  <a:lnTo>
                    <a:pt x="2751548" y="988911"/>
                  </a:lnTo>
                  <a:lnTo>
                    <a:pt x="2737142" y="945156"/>
                  </a:lnTo>
                  <a:lnTo>
                    <a:pt x="2721357" y="902046"/>
                  </a:lnTo>
                  <a:lnTo>
                    <a:pt x="2704218" y="859607"/>
                  </a:lnTo>
                  <a:lnTo>
                    <a:pt x="2685754" y="817866"/>
                  </a:lnTo>
                  <a:lnTo>
                    <a:pt x="2665989" y="776848"/>
                  </a:lnTo>
                  <a:lnTo>
                    <a:pt x="2644949" y="736580"/>
                  </a:lnTo>
                  <a:lnTo>
                    <a:pt x="2622662" y="697088"/>
                  </a:lnTo>
                  <a:lnTo>
                    <a:pt x="2599154" y="658399"/>
                  </a:lnTo>
                  <a:lnTo>
                    <a:pt x="2574449" y="620538"/>
                  </a:lnTo>
                  <a:lnTo>
                    <a:pt x="2548576" y="583532"/>
                  </a:lnTo>
                  <a:lnTo>
                    <a:pt x="2521559" y="547407"/>
                  </a:lnTo>
                  <a:lnTo>
                    <a:pt x="2493425" y="512190"/>
                  </a:lnTo>
                  <a:lnTo>
                    <a:pt x="2464201" y="477905"/>
                  </a:lnTo>
                  <a:lnTo>
                    <a:pt x="2433912" y="444580"/>
                  </a:lnTo>
                  <a:lnTo>
                    <a:pt x="2402586" y="412241"/>
                  </a:lnTo>
                  <a:lnTo>
                    <a:pt x="2370247" y="380915"/>
                  </a:lnTo>
                  <a:lnTo>
                    <a:pt x="2336922" y="350626"/>
                  </a:lnTo>
                  <a:lnTo>
                    <a:pt x="2302637" y="321402"/>
                  </a:lnTo>
                  <a:lnTo>
                    <a:pt x="2267420" y="293268"/>
                  </a:lnTo>
                  <a:lnTo>
                    <a:pt x="2231295" y="266251"/>
                  </a:lnTo>
                  <a:lnTo>
                    <a:pt x="2194289" y="240378"/>
                  </a:lnTo>
                  <a:lnTo>
                    <a:pt x="2156428" y="215673"/>
                  </a:lnTo>
                  <a:lnTo>
                    <a:pt x="2117739" y="192165"/>
                  </a:lnTo>
                  <a:lnTo>
                    <a:pt x="2078247" y="169878"/>
                  </a:lnTo>
                  <a:lnTo>
                    <a:pt x="2037979" y="148838"/>
                  </a:lnTo>
                  <a:lnTo>
                    <a:pt x="1996961" y="129073"/>
                  </a:lnTo>
                  <a:lnTo>
                    <a:pt x="1955220" y="110609"/>
                  </a:lnTo>
                  <a:lnTo>
                    <a:pt x="1912781" y="93470"/>
                  </a:lnTo>
                  <a:lnTo>
                    <a:pt x="1869671" y="77685"/>
                  </a:lnTo>
                  <a:lnTo>
                    <a:pt x="1825916" y="63279"/>
                  </a:lnTo>
                  <a:lnTo>
                    <a:pt x="1781541" y="50277"/>
                  </a:lnTo>
                  <a:lnTo>
                    <a:pt x="1736575" y="38708"/>
                  </a:lnTo>
                  <a:lnTo>
                    <a:pt x="1691041" y="28595"/>
                  </a:lnTo>
                  <a:lnTo>
                    <a:pt x="1644968" y="19967"/>
                  </a:lnTo>
                  <a:lnTo>
                    <a:pt x="1598380" y="12849"/>
                  </a:lnTo>
                  <a:lnTo>
                    <a:pt x="1551305" y="7266"/>
                  </a:lnTo>
                  <a:lnTo>
                    <a:pt x="1503768" y="3247"/>
                  </a:lnTo>
                  <a:lnTo>
                    <a:pt x="1455795" y="816"/>
                  </a:lnTo>
                  <a:lnTo>
                    <a:pt x="1407414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7892" y="1799843"/>
              <a:ext cx="1058278" cy="2485643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314959"/>
              <a:ext cx="4253484" cy="424180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569912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Keys</a:t>
            </a:r>
            <a:r>
              <a:rPr dirty="0" sz="4000" spc="-5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to</a:t>
            </a:r>
            <a:r>
              <a:rPr dirty="0" sz="4000" spc="-5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developing</a:t>
            </a:r>
            <a:r>
              <a:rPr dirty="0" sz="4000" spc="-55">
                <a:solidFill>
                  <a:srgbClr val="FFFFFF"/>
                </a:solidFill>
              </a:rPr>
              <a:t> </a:t>
            </a:r>
            <a:r>
              <a:rPr dirty="0" sz="4000" spc="-50">
                <a:solidFill>
                  <a:srgbClr val="FFFFFF"/>
                </a:solidFill>
              </a:rPr>
              <a:t>a </a:t>
            </a:r>
            <a:r>
              <a:rPr dirty="0" sz="4000" spc="-30">
                <a:solidFill>
                  <a:srgbClr val="FFFFFF"/>
                </a:solidFill>
              </a:rPr>
              <a:t>family-</a:t>
            </a:r>
            <a:r>
              <a:rPr dirty="0" sz="4000">
                <a:solidFill>
                  <a:srgbClr val="FFFFFF"/>
                </a:solidFill>
              </a:rPr>
              <a:t>focused</a:t>
            </a:r>
            <a:r>
              <a:rPr dirty="0" sz="4000" spc="-4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practice</a:t>
            </a:r>
            <a:endParaRPr sz="4000"/>
          </a:p>
        </p:txBody>
      </p:sp>
      <p:sp>
        <p:nvSpPr>
          <p:cNvPr id="3" name="object 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0944" y="954785"/>
            <a:ext cx="499872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/>
              <a:t>Position</a:t>
            </a:r>
            <a:r>
              <a:rPr dirty="0" sz="2400" spc="-70"/>
              <a:t> </a:t>
            </a:r>
            <a:r>
              <a:rPr dirty="0" sz="2400"/>
              <a:t>your</a:t>
            </a:r>
            <a:r>
              <a:rPr dirty="0" sz="2400" spc="-45"/>
              <a:t> </a:t>
            </a:r>
            <a:r>
              <a:rPr dirty="0" sz="2400"/>
              <a:t>practice</a:t>
            </a:r>
            <a:r>
              <a:rPr dirty="0" sz="2400" spc="-50"/>
              <a:t> </a:t>
            </a:r>
            <a:r>
              <a:rPr dirty="0" sz="2400"/>
              <a:t>for</a:t>
            </a:r>
            <a:r>
              <a:rPr dirty="0" sz="2400" spc="-60"/>
              <a:t> </a:t>
            </a:r>
            <a:r>
              <a:rPr dirty="0" sz="2400" spc="-10"/>
              <a:t>success</a:t>
            </a:r>
            <a:endParaRPr sz="2400"/>
          </a:p>
        </p:txBody>
      </p:sp>
      <p:sp>
        <p:nvSpPr>
          <p:cNvPr id="3" name="object 3" descr=""/>
          <p:cNvSpPr txBox="1"/>
          <p:nvPr/>
        </p:nvSpPr>
        <p:spPr>
          <a:xfrm>
            <a:off x="1710944" y="1321765"/>
            <a:ext cx="869886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3769FF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Broaden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scope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your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practice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focus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on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families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lr>
                <a:srgbClr val="3769FF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Promote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intergenerational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wealth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transfer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as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part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your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value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proposition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3769FF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Develop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network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local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professionals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offer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comprehensive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support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families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954932" y="761"/>
            <a:ext cx="622935" cy="6858000"/>
            <a:chOff x="954932" y="761"/>
            <a:chExt cx="622935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264158" y="761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w="0"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381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67740" y="874775"/>
              <a:ext cx="576580" cy="2529840"/>
            </a:xfrm>
            <a:custGeom>
              <a:avLst/>
              <a:gdLst/>
              <a:ahLst/>
              <a:cxnLst/>
              <a:rect l="l" t="t" r="r" b="b"/>
              <a:pathLst>
                <a:path w="576580" h="2529840">
                  <a:moveTo>
                    <a:pt x="576072" y="2241804"/>
                  </a:moveTo>
                  <a:lnTo>
                    <a:pt x="572300" y="2195080"/>
                  </a:lnTo>
                  <a:lnTo>
                    <a:pt x="561390" y="2150745"/>
                  </a:lnTo>
                  <a:lnTo>
                    <a:pt x="543928" y="2109419"/>
                  </a:lnTo>
                  <a:lnTo>
                    <a:pt x="520509" y="2071674"/>
                  </a:lnTo>
                  <a:lnTo>
                    <a:pt x="491718" y="2038121"/>
                  </a:lnTo>
                  <a:lnTo>
                    <a:pt x="458165" y="2009330"/>
                  </a:lnTo>
                  <a:lnTo>
                    <a:pt x="420420" y="1985911"/>
                  </a:lnTo>
                  <a:lnTo>
                    <a:pt x="379095" y="1968449"/>
                  </a:lnTo>
                  <a:lnTo>
                    <a:pt x="334759" y="1957539"/>
                  </a:lnTo>
                  <a:lnTo>
                    <a:pt x="288036" y="1953768"/>
                  </a:lnTo>
                  <a:lnTo>
                    <a:pt x="241312" y="1957539"/>
                  </a:lnTo>
                  <a:lnTo>
                    <a:pt x="196989" y="1968449"/>
                  </a:lnTo>
                  <a:lnTo>
                    <a:pt x="155663" y="1985911"/>
                  </a:lnTo>
                  <a:lnTo>
                    <a:pt x="117919" y="2009330"/>
                  </a:lnTo>
                  <a:lnTo>
                    <a:pt x="84353" y="2038121"/>
                  </a:lnTo>
                  <a:lnTo>
                    <a:pt x="55562" y="2071674"/>
                  </a:lnTo>
                  <a:lnTo>
                    <a:pt x="32143" y="2109419"/>
                  </a:lnTo>
                  <a:lnTo>
                    <a:pt x="14681" y="2150745"/>
                  </a:lnTo>
                  <a:lnTo>
                    <a:pt x="3759" y="2195080"/>
                  </a:lnTo>
                  <a:lnTo>
                    <a:pt x="0" y="2241804"/>
                  </a:lnTo>
                  <a:lnTo>
                    <a:pt x="3759" y="2288540"/>
                  </a:lnTo>
                  <a:lnTo>
                    <a:pt x="14681" y="2332875"/>
                  </a:lnTo>
                  <a:lnTo>
                    <a:pt x="32143" y="2374201"/>
                  </a:lnTo>
                  <a:lnTo>
                    <a:pt x="55562" y="2411946"/>
                  </a:lnTo>
                  <a:lnTo>
                    <a:pt x="84353" y="2445499"/>
                  </a:lnTo>
                  <a:lnTo>
                    <a:pt x="117919" y="2474290"/>
                  </a:lnTo>
                  <a:lnTo>
                    <a:pt x="155663" y="2497709"/>
                  </a:lnTo>
                  <a:lnTo>
                    <a:pt x="196989" y="2515171"/>
                  </a:lnTo>
                  <a:lnTo>
                    <a:pt x="241312" y="2526080"/>
                  </a:lnTo>
                  <a:lnTo>
                    <a:pt x="288036" y="2529840"/>
                  </a:lnTo>
                  <a:lnTo>
                    <a:pt x="334759" y="2526080"/>
                  </a:lnTo>
                  <a:lnTo>
                    <a:pt x="379095" y="2515171"/>
                  </a:lnTo>
                  <a:lnTo>
                    <a:pt x="420420" y="2497709"/>
                  </a:lnTo>
                  <a:lnTo>
                    <a:pt x="458165" y="2474290"/>
                  </a:lnTo>
                  <a:lnTo>
                    <a:pt x="491718" y="2445499"/>
                  </a:lnTo>
                  <a:lnTo>
                    <a:pt x="520509" y="2411946"/>
                  </a:lnTo>
                  <a:lnTo>
                    <a:pt x="543928" y="2374201"/>
                  </a:lnTo>
                  <a:lnTo>
                    <a:pt x="561390" y="2332875"/>
                  </a:lnTo>
                  <a:lnTo>
                    <a:pt x="572300" y="2288540"/>
                  </a:lnTo>
                  <a:lnTo>
                    <a:pt x="576072" y="2241804"/>
                  </a:lnTo>
                  <a:close/>
                </a:path>
                <a:path w="576580" h="2529840">
                  <a:moveTo>
                    <a:pt x="576072" y="288036"/>
                  </a:moveTo>
                  <a:lnTo>
                    <a:pt x="572300" y="241312"/>
                  </a:lnTo>
                  <a:lnTo>
                    <a:pt x="561390" y="196977"/>
                  </a:lnTo>
                  <a:lnTo>
                    <a:pt x="543928" y="155651"/>
                  </a:lnTo>
                  <a:lnTo>
                    <a:pt x="520509" y="117906"/>
                  </a:lnTo>
                  <a:lnTo>
                    <a:pt x="491718" y="84353"/>
                  </a:lnTo>
                  <a:lnTo>
                    <a:pt x="458165" y="55562"/>
                  </a:lnTo>
                  <a:lnTo>
                    <a:pt x="420420" y="32143"/>
                  </a:lnTo>
                  <a:lnTo>
                    <a:pt x="379095" y="14681"/>
                  </a:lnTo>
                  <a:lnTo>
                    <a:pt x="334759" y="3771"/>
                  </a:lnTo>
                  <a:lnTo>
                    <a:pt x="288036" y="0"/>
                  </a:lnTo>
                  <a:lnTo>
                    <a:pt x="241312" y="3771"/>
                  </a:lnTo>
                  <a:lnTo>
                    <a:pt x="196989" y="14681"/>
                  </a:lnTo>
                  <a:lnTo>
                    <a:pt x="155663" y="32143"/>
                  </a:lnTo>
                  <a:lnTo>
                    <a:pt x="117919" y="55562"/>
                  </a:lnTo>
                  <a:lnTo>
                    <a:pt x="84353" y="84353"/>
                  </a:lnTo>
                  <a:lnTo>
                    <a:pt x="55562" y="117906"/>
                  </a:lnTo>
                  <a:lnTo>
                    <a:pt x="32143" y="155651"/>
                  </a:lnTo>
                  <a:lnTo>
                    <a:pt x="14681" y="196977"/>
                  </a:lnTo>
                  <a:lnTo>
                    <a:pt x="3759" y="241312"/>
                  </a:lnTo>
                  <a:lnTo>
                    <a:pt x="0" y="288036"/>
                  </a:lnTo>
                  <a:lnTo>
                    <a:pt x="3759" y="334772"/>
                  </a:lnTo>
                  <a:lnTo>
                    <a:pt x="14681" y="379107"/>
                  </a:lnTo>
                  <a:lnTo>
                    <a:pt x="32143" y="420433"/>
                  </a:lnTo>
                  <a:lnTo>
                    <a:pt x="55562" y="458177"/>
                  </a:lnTo>
                  <a:lnTo>
                    <a:pt x="84353" y="491731"/>
                  </a:lnTo>
                  <a:lnTo>
                    <a:pt x="117919" y="520522"/>
                  </a:lnTo>
                  <a:lnTo>
                    <a:pt x="155663" y="543941"/>
                  </a:lnTo>
                  <a:lnTo>
                    <a:pt x="196989" y="561403"/>
                  </a:lnTo>
                  <a:lnTo>
                    <a:pt x="241312" y="572312"/>
                  </a:lnTo>
                  <a:lnTo>
                    <a:pt x="288036" y="576072"/>
                  </a:lnTo>
                  <a:lnTo>
                    <a:pt x="334759" y="572312"/>
                  </a:lnTo>
                  <a:lnTo>
                    <a:pt x="379095" y="561403"/>
                  </a:lnTo>
                  <a:lnTo>
                    <a:pt x="420420" y="543941"/>
                  </a:lnTo>
                  <a:lnTo>
                    <a:pt x="458165" y="520522"/>
                  </a:lnTo>
                  <a:lnTo>
                    <a:pt x="491718" y="491731"/>
                  </a:lnTo>
                  <a:lnTo>
                    <a:pt x="520509" y="458177"/>
                  </a:lnTo>
                  <a:lnTo>
                    <a:pt x="543928" y="420433"/>
                  </a:lnTo>
                  <a:lnTo>
                    <a:pt x="561390" y="379107"/>
                  </a:lnTo>
                  <a:lnTo>
                    <a:pt x="572300" y="334772"/>
                  </a:lnTo>
                  <a:lnTo>
                    <a:pt x="576072" y="288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54945" y="2807972"/>
              <a:ext cx="622935" cy="621665"/>
            </a:xfrm>
            <a:custGeom>
              <a:avLst/>
              <a:gdLst/>
              <a:ahLst/>
              <a:cxnLst/>
              <a:rect l="l" t="t" r="r" b="b"/>
              <a:pathLst>
                <a:path w="622935" h="621664">
                  <a:moveTo>
                    <a:pt x="311407" y="0"/>
                  </a:moveTo>
                  <a:lnTo>
                    <a:pt x="311168" y="0"/>
                  </a:lnTo>
                  <a:lnTo>
                    <a:pt x="264962" y="3385"/>
                  </a:lnTo>
                  <a:lnTo>
                    <a:pt x="265113" y="3385"/>
                  </a:lnTo>
                  <a:lnTo>
                    <a:pt x="221224" y="13185"/>
                  </a:lnTo>
                  <a:lnTo>
                    <a:pt x="179922" y="28918"/>
                  </a:lnTo>
                  <a:lnTo>
                    <a:pt x="141681" y="50104"/>
                  </a:lnTo>
                  <a:lnTo>
                    <a:pt x="106978" y="76261"/>
                  </a:lnTo>
                  <a:lnTo>
                    <a:pt x="76296" y="106911"/>
                  </a:lnTo>
                  <a:lnTo>
                    <a:pt x="50114" y="141572"/>
                  </a:lnTo>
                  <a:lnTo>
                    <a:pt x="28913" y="179763"/>
                  </a:lnTo>
                  <a:lnTo>
                    <a:pt x="13172" y="221004"/>
                  </a:lnTo>
                  <a:lnTo>
                    <a:pt x="3373" y="264823"/>
                  </a:lnTo>
                  <a:lnTo>
                    <a:pt x="34" y="310276"/>
                  </a:lnTo>
                  <a:lnTo>
                    <a:pt x="0" y="310742"/>
                  </a:lnTo>
                  <a:lnTo>
                    <a:pt x="3373" y="356660"/>
                  </a:lnTo>
                  <a:lnTo>
                    <a:pt x="13183" y="400511"/>
                  </a:lnTo>
                  <a:lnTo>
                    <a:pt x="28921" y="441742"/>
                  </a:lnTo>
                  <a:lnTo>
                    <a:pt x="50131" y="479943"/>
                  </a:lnTo>
                  <a:lnTo>
                    <a:pt x="76325" y="514611"/>
                  </a:lnTo>
                  <a:lnTo>
                    <a:pt x="107020" y="545263"/>
                  </a:lnTo>
                  <a:lnTo>
                    <a:pt x="141735" y="571421"/>
                  </a:lnTo>
                  <a:lnTo>
                    <a:pt x="179988" y="592603"/>
                  </a:lnTo>
                  <a:lnTo>
                    <a:pt x="221300" y="608327"/>
                  </a:lnTo>
                  <a:lnTo>
                    <a:pt x="265187" y="618115"/>
                  </a:lnTo>
                  <a:lnTo>
                    <a:pt x="311168" y="621484"/>
                  </a:lnTo>
                  <a:lnTo>
                    <a:pt x="357150" y="618115"/>
                  </a:lnTo>
                  <a:lnTo>
                    <a:pt x="401038" y="608327"/>
                  </a:lnTo>
                  <a:lnTo>
                    <a:pt x="442351" y="592603"/>
                  </a:lnTo>
                  <a:lnTo>
                    <a:pt x="480606" y="571421"/>
                  </a:lnTo>
                  <a:lnTo>
                    <a:pt x="515323" y="545263"/>
                  </a:lnTo>
                  <a:lnTo>
                    <a:pt x="546019" y="514611"/>
                  </a:lnTo>
                  <a:lnTo>
                    <a:pt x="572215" y="479943"/>
                  </a:lnTo>
                  <a:lnTo>
                    <a:pt x="588797" y="450080"/>
                  </a:lnTo>
                  <a:lnTo>
                    <a:pt x="222218" y="450080"/>
                  </a:lnTo>
                  <a:lnTo>
                    <a:pt x="222218" y="424000"/>
                  </a:lnTo>
                  <a:lnTo>
                    <a:pt x="231503" y="385061"/>
                  </a:lnTo>
                  <a:lnTo>
                    <a:pt x="256238" y="354132"/>
                  </a:lnTo>
                  <a:lnTo>
                    <a:pt x="291042" y="328463"/>
                  </a:lnTo>
                  <a:lnTo>
                    <a:pt x="305556" y="319384"/>
                  </a:lnTo>
                  <a:lnTo>
                    <a:pt x="312005" y="314961"/>
                  </a:lnTo>
                  <a:lnTo>
                    <a:pt x="343852" y="282698"/>
                  </a:lnTo>
                  <a:lnTo>
                    <a:pt x="350393" y="257498"/>
                  </a:lnTo>
                  <a:lnTo>
                    <a:pt x="350352" y="245191"/>
                  </a:lnTo>
                  <a:lnTo>
                    <a:pt x="349430" y="239505"/>
                  </a:lnTo>
                  <a:lnTo>
                    <a:pt x="349057" y="238386"/>
                  </a:lnTo>
                  <a:lnTo>
                    <a:pt x="236904" y="238386"/>
                  </a:lnTo>
                  <a:lnTo>
                    <a:pt x="236904" y="196004"/>
                  </a:lnTo>
                  <a:lnTo>
                    <a:pt x="269950" y="176988"/>
                  </a:lnTo>
                  <a:lnTo>
                    <a:pt x="310916" y="171261"/>
                  </a:lnTo>
                  <a:lnTo>
                    <a:pt x="588772" y="171261"/>
                  </a:lnTo>
                  <a:lnTo>
                    <a:pt x="572299" y="141572"/>
                  </a:lnTo>
                  <a:lnTo>
                    <a:pt x="546127" y="106911"/>
                  </a:lnTo>
                  <a:lnTo>
                    <a:pt x="515454" y="76261"/>
                  </a:lnTo>
                  <a:lnTo>
                    <a:pt x="480760" y="50104"/>
                  </a:lnTo>
                  <a:lnTo>
                    <a:pt x="442527" y="28918"/>
                  </a:lnTo>
                  <a:lnTo>
                    <a:pt x="401237" y="13185"/>
                  </a:lnTo>
                  <a:lnTo>
                    <a:pt x="357370" y="3385"/>
                  </a:lnTo>
                  <a:lnTo>
                    <a:pt x="311407" y="0"/>
                  </a:lnTo>
                  <a:close/>
                </a:path>
                <a:path w="622935" h="621664">
                  <a:moveTo>
                    <a:pt x="588772" y="171261"/>
                  </a:moveTo>
                  <a:lnTo>
                    <a:pt x="310916" y="171261"/>
                  </a:lnTo>
                  <a:lnTo>
                    <a:pt x="319716" y="171545"/>
                  </a:lnTo>
                  <a:lnTo>
                    <a:pt x="319351" y="171545"/>
                  </a:lnTo>
                  <a:lnTo>
                    <a:pt x="357570" y="182033"/>
                  </a:lnTo>
                  <a:lnTo>
                    <a:pt x="388177" y="213793"/>
                  </a:lnTo>
                  <a:lnTo>
                    <a:pt x="394731" y="245702"/>
                  </a:lnTo>
                  <a:lnTo>
                    <a:pt x="394571" y="253104"/>
                  </a:lnTo>
                  <a:lnTo>
                    <a:pt x="383684" y="294419"/>
                  </a:lnTo>
                  <a:lnTo>
                    <a:pt x="352578" y="329573"/>
                  </a:lnTo>
                  <a:lnTo>
                    <a:pt x="322240" y="350563"/>
                  </a:lnTo>
                  <a:lnTo>
                    <a:pt x="315504" y="354929"/>
                  </a:lnTo>
                  <a:lnTo>
                    <a:pt x="278880" y="383377"/>
                  </a:lnTo>
                  <a:lnTo>
                    <a:pt x="267540" y="406791"/>
                  </a:lnTo>
                  <a:lnTo>
                    <a:pt x="267615" y="413138"/>
                  </a:lnTo>
                  <a:lnTo>
                    <a:pt x="400098" y="413138"/>
                  </a:lnTo>
                  <a:lnTo>
                    <a:pt x="400132" y="450080"/>
                  </a:lnTo>
                  <a:lnTo>
                    <a:pt x="588797" y="450080"/>
                  </a:lnTo>
                  <a:lnTo>
                    <a:pt x="593427" y="441742"/>
                  </a:lnTo>
                  <a:lnTo>
                    <a:pt x="609166" y="400511"/>
                  </a:lnTo>
                  <a:lnTo>
                    <a:pt x="618976" y="356660"/>
                  </a:lnTo>
                  <a:lnTo>
                    <a:pt x="622351" y="310742"/>
                  </a:lnTo>
                  <a:lnTo>
                    <a:pt x="618996" y="264823"/>
                  </a:lnTo>
                  <a:lnTo>
                    <a:pt x="609318" y="221464"/>
                  </a:lnTo>
                  <a:lnTo>
                    <a:pt x="609215" y="221004"/>
                  </a:lnTo>
                  <a:lnTo>
                    <a:pt x="593489" y="179763"/>
                  </a:lnTo>
                  <a:lnTo>
                    <a:pt x="588772" y="171261"/>
                  </a:lnTo>
                  <a:close/>
                </a:path>
                <a:path w="622935" h="621664">
                  <a:moveTo>
                    <a:pt x="313394" y="206197"/>
                  </a:moveTo>
                  <a:lnTo>
                    <a:pt x="269820" y="215027"/>
                  </a:lnTo>
                  <a:lnTo>
                    <a:pt x="236904" y="238386"/>
                  </a:lnTo>
                  <a:lnTo>
                    <a:pt x="349057" y="238386"/>
                  </a:lnTo>
                  <a:lnTo>
                    <a:pt x="347621" y="234077"/>
                  </a:lnTo>
                  <a:lnTo>
                    <a:pt x="345914" y="228841"/>
                  </a:lnTo>
                  <a:lnTo>
                    <a:pt x="319928" y="207445"/>
                  </a:lnTo>
                  <a:lnTo>
                    <a:pt x="313394" y="206197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67740" y="4782311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>
                  <a:moveTo>
                    <a:pt x="288035" y="0"/>
                  </a:moveTo>
                  <a:lnTo>
                    <a:pt x="241314" y="3768"/>
                  </a:lnTo>
                  <a:lnTo>
                    <a:pt x="196993" y="14679"/>
                  </a:lnTo>
                  <a:lnTo>
                    <a:pt x="155665" y="32140"/>
                  </a:lnTo>
                  <a:lnTo>
                    <a:pt x="117924" y="55558"/>
                  </a:lnTo>
                  <a:lnTo>
                    <a:pt x="84362" y="84343"/>
                  </a:lnTo>
                  <a:lnTo>
                    <a:pt x="55573" y="117902"/>
                  </a:lnTo>
                  <a:lnTo>
                    <a:pt x="32149" y="155643"/>
                  </a:lnTo>
                  <a:lnTo>
                    <a:pt x="14684" y="196973"/>
                  </a:lnTo>
                  <a:lnTo>
                    <a:pt x="3769" y="241302"/>
                  </a:lnTo>
                  <a:lnTo>
                    <a:pt x="0" y="288036"/>
                  </a:lnTo>
                  <a:lnTo>
                    <a:pt x="3769" y="334769"/>
                  </a:lnTo>
                  <a:lnTo>
                    <a:pt x="14684" y="379098"/>
                  </a:lnTo>
                  <a:lnTo>
                    <a:pt x="32149" y="420428"/>
                  </a:lnTo>
                  <a:lnTo>
                    <a:pt x="55573" y="458169"/>
                  </a:lnTo>
                  <a:lnTo>
                    <a:pt x="84362" y="491728"/>
                  </a:lnTo>
                  <a:lnTo>
                    <a:pt x="117924" y="520513"/>
                  </a:lnTo>
                  <a:lnTo>
                    <a:pt x="155665" y="543931"/>
                  </a:lnTo>
                  <a:lnTo>
                    <a:pt x="196993" y="561392"/>
                  </a:lnTo>
                  <a:lnTo>
                    <a:pt x="241314" y="572303"/>
                  </a:lnTo>
                  <a:lnTo>
                    <a:pt x="288035" y="576072"/>
                  </a:lnTo>
                  <a:lnTo>
                    <a:pt x="334769" y="572303"/>
                  </a:lnTo>
                  <a:lnTo>
                    <a:pt x="379098" y="561392"/>
                  </a:lnTo>
                  <a:lnTo>
                    <a:pt x="420428" y="543931"/>
                  </a:lnTo>
                  <a:lnTo>
                    <a:pt x="458169" y="520513"/>
                  </a:lnTo>
                  <a:lnTo>
                    <a:pt x="491728" y="491728"/>
                  </a:lnTo>
                  <a:lnTo>
                    <a:pt x="520513" y="458169"/>
                  </a:lnTo>
                  <a:lnTo>
                    <a:pt x="543931" y="420428"/>
                  </a:lnTo>
                  <a:lnTo>
                    <a:pt x="561392" y="379098"/>
                  </a:lnTo>
                  <a:lnTo>
                    <a:pt x="572303" y="334769"/>
                  </a:lnTo>
                  <a:lnTo>
                    <a:pt x="576072" y="288036"/>
                  </a:lnTo>
                  <a:lnTo>
                    <a:pt x="572303" y="241302"/>
                  </a:lnTo>
                  <a:lnTo>
                    <a:pt x="561392" y="196973"/>
                  </a:lnTo>
                  <a:lnTo>
                    <a:pt x="543931" y="155643"/>
                  </a:lnTo>
                  <a:lnTo>
                    <a:pt x="520513" y="117902"/>
                  </a:lnTo>
                  <a:lnTo>
                    <a:pt x="491728" y="84343"/>
                  </a:lnTo>
                  <a:lnTo>
                    <a:pt x="458169" y="55558"/>
                  </a:lnTo>
                  <a:lnTo>
                    <a:pt x="420428" y="32140"/>
                  </a:lnTo>
                  <a:lnTo>
                    <a:pt x="379098" y="14679"/>
                  </a:lnTo>
                  <a:lnTo>
                    <a:pt x="334769" y="3768"/>
                  </a:lnTo>
                  <a:lnTo>
                    <a:pt x="2880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54932" y="4757168"/>
              <a:ext cx="622935" cy="621665"/>
            </a:xfrm>
            <a:custGeom>
              <a:avLst/>
              <a:gdLst/>
              <a:ahLst/>
              <a:cxnLst/>
              <a:rect l="l" t="t" r="r" b="b"/>
              <a:pathLst>
                <a:path w="622935" h="621664">
                  <a:moveTo>
                    <a:pt x="311427" y="0"/>
                  </a:moveTo>
                  <a:lnTo>
                    <a:pt x="311181" y="0"/>
                  </a:lnTo>
                  <a:lnTo>
                    <a:pt x="264969" y="3385"/>
                  </a:lnTo>
                  <a:lnTo>
                    <a:pt x="265122" y="3385"/>
                  </a:lnTo>
                  <a:lnTo>
                    <a:pt x="221231" y="13185"/>
                  </a:lnTo>
                  <a:lnTo>
                    <a:pt x="179926" y="28919"/>
                  </a:lnTo>
                  <a:lnTo>
                    <a:pt x="141683" y="50106"/>
                  </a:lnTo>
                  <a:lnTo>
                    <a:pt x="106979" y="76264"/>
                  </a:lnTo>
                  <a:lnTo>
                    <a:pt x="76296" y="106915"/>
                  </a:lnTo>
                  <a:lnTo>
                    <a:pt x="50114" y="141577"/>
                  </a:lnTo>
                  <a:lnTo>
                    <a:pt x="28913" y="179769"/>
                  </a:lnTo>
                  <a:lnTo>
                    <a:pt x="13289" y="220699"/>
                  </a:lnTo>
                  <a:lnTo>
                    <a:pt x="3374" y="264822"/>
                  </a:lnTo>
                  <a:lnTo>
                    <a:pt x="0" y="310755"/>
                  </a:lnTo>
                  <a:lnTo>
                    <a:pt x="3374" y="356676"/>
                  </a:lnTo>
                  <a:lnTo>
                    <a:pt x="13129" y="400307"/>
                  </a:lnTo>
                  <a:lnTo>
                    <a:pt x="28923" y="441760"/>
                  </a:lnTo>
                  <a:lnTo>
                    <a:pt x="50135" y="479961"/>
                  </a:lnTo>
                  <a:lnTo>
                    <a:pt x="76331" y="514629"/>
                  </a:lnTo>
                  <a:lnTo>
                    <a:pt x="107029" y="545282"/>
                  </a:lnTo>
                  <a:lnTo>
                    <a:pt x="141747" y="571439"/>
                  </a:lnTo>
                  <a:lnTo>
                    <a:pt x="180005" y="592620"/>
                  </a:lnTo>
                  <a:lnTo>
                    <a:pt x="221323" y="608344"/>
                  </a:lnTo>
                  <a:lnTo>
                    <a:pt x="265230" y="618130"/>
                  </a:lnTo>
                  <a:lnTo>
                    <a:pt x="311167" y="621498"/>
                  </a:lnTo>
                  <a:lnTo>
                    <a:pt x="357151" y="618130"/>
                  </a:lnTo>
                  <a:lnTo>
                    <a:pt x="401041" y="608344"/>
                  </a:lnTo>
                  <a:lnTo>
                    <a:pt x="442355" y="592620"/>
                  </a:lnTo>
                  <a:lnTo>
                    <a:pt x="480612" y="571439"/>
                  </a:lnTo>
                  <a:lnTo>
                    <a:pt x="515330" y="545282"/>
                  </a:lnTo>
                  <a:lnTo>
                    <a:pt x="546028" y="514629"/>
                  </a:lnTo>
                  <a:lnTo>
                    <a:pt x="572225" y="479961"/>
                  </a:lnTo>
                  <a:lnTo>
                    <a:pt x="587906" y="451723"/>
                  </a:lnTo>
                  <a:lnTo>
                    <a:pt x="295143" y="451723"/>
                  </a:lnTo>
                  <a:lnTo>
                    <a:pt x="284680" y="451520"/>
                  </a:lnTo>
                  <a:lnTo>
                    <a:pt x="274245" y="450839"/>
                  </a:lnTo>
                  <a:lnTo>
                    <a:pt x="263854" y="449682"/>
                  </a:lnTo>
                  <a:lnTo>
                    <a:pt x="253522" y="448048"/>
                  </a:lnTo>
                  <a:lnTo>
                    <a:pt x="245489" y="446418"/>
                  </a:lnTo>
                  <a:lnTo>
                    <a:pt x="245336" y="446418"/>
                  </a:lnTo>
                  <a:lnTo>
                    <a:pt x="236613" y="443894"/>
                  </a:lnTo>
                  <a:lnTo>
                    <a:pt x="228476" y="440801"/>
                  </a:lnTo>
                  <a:lnTo>
                    <a:pt x="220606" y="437050"/>
                  </a:lnTo>
                  <a:lnTo>
                    <a:pt x="220606" y="395186"/>
                  </a:lnTo>
                  <a:lnTo>
                    <a:pt x="349338" y="395186"/>
                  </a:lnTo>
                  <a:lnTo>
                    <a:pt x="349695" y="394647"/>
                  </a:lnTo>
                  <a:lnTo>
                    <a:pt x="353731" y="388181"/>
                  </a:lnTo>
                  <a:lnTo>
                    <a:pt x="355834" y="380397"/>
                  </a:lnTo>
                  <a:lnTo>
                    <a:pt x="355533" y="372645"/>
                  </a:lnTo>
                  <a:lnTo>
                    <a:pt x="355772" y="364715"/>
                  </a:lnTo>
                  <a:lnTo>
                    <a:pt x="327192" y="330617"/>
                  </a:lnTo>
                  <a:lnTo>
                    <a:pt x="289167" y="323604"/>
                  </a:lnTo>
                  <a:lnTo>
                    <a:pt x="281808" y="323472"/>
                  </a:lnTo>
                  <a:lnTo>
                    <a:pt x="256526" y="323472"/>
                  </a:lnTo>
                  <a:lnTo>
                    <a:pt x="256526" y="288698"/>
                  </a:lnTo>
                  <a:lnTo>
                    <a:pt x="285275" y="288698"/>
                  </a:lnTo>
                  <a:lnTo>
                    <a:pt x="293524" y="288131"/>
                  </a:lnTo>
                  <a:lnTo>
                    <a:pt x="332428" y="274673"/>
                  </a:lnTo>
                  <a:lnTo>
                    <a:pt x="345176" y="250127"/>
                  </a:lnTo>
                  <a:lnTo>
                    <a:pt x="344943" y="242784"/>
                  </a:lnTo>
                  <a:lnTo>
                    <a:pt x="345217" y="236109"/>
                  </a:lnTo>
                  <a:lnTo>
                    <a:pt x="343674" y="229489"/>
                  </a:lnTo>
                  <a:lnTo>
                    <a:pt x="340688" y="224034"/>
                  </a:lnTo>
                  <a:lnTo>
                    <a:pt x="232274" y="224034"/>
                  </a:lnTo>
                  <a:lnTo>
                    <a:pt x="232274" y="185490"/>
                  </a:lnTo>
                  <a:lnTo>
                    <a:pt x="273712" y="171940"/>
                  </a:lnTo>
                  <a:lnTo>
                    <a:pt x="282917" y="170706"/>
                  </a:lnTo>
                  <a:lnTo>
                    <a:pt x="282724" y="170706"/>
                  </a:lnTo>
                  <a:lnTo>
                    <a:pt x="292226" y="169969"/>
                  </a:lnTo>
                  <a:lnTo>
                    <a:pt x="291363" y="169969"/>
                  </a:lnTo>
                  <a:lnTo>
                    <a:pt x="301991" y="169733"/>
                  </a:lnTo>
                  <a:lnTo>
                    <a:pt x="587935" y="169733"/>
                  </a:lnTo>
                  <a:lnTo>
                    <a:pt x="572314" y="141577"/>
                  </a:lnTo>
                  <a:lnTo>
                    <a:pt x="546143" y="106915"/>
                  </a:lnTo>
                  <a:lnTo>
                    <a:pt x="515470" y="76264"/>
                  </a:lnTo>
                  <a:lnTo>
                    <a:pt x="480777" y="50106"/>
                  </a:lnTo>
                  <a:lnTo>
                    <a:pt x="442546" y="28919"/>
                  </a:lnTo>
                  <a:lnTo>
                    <a:pt x="401256" y="13185"/>
                  </a:lnTo>
                  <a:lnTo>
                    <a:pt x="357389" y="3385"/>
                  </a:lnTo>
                  <a:lnTo>
                    <a:pt x="311427" y="0"/>
                  </a:lnTo>
                  <a:close/>
                </a:path>
                <a:path w="622935" h="621664">
                  <a:moveTo>
                    <a:pt x="587935" y="169733"/>
                  </a:moveTo>
                  <a:lnTo>
                    <a:pt x="301991" y="169733"/>
                  </a:lnTo>
                  <a:lnTo>
                    <a:pt x="310403" y="169969"/>
                  </a:lnTo>
                  <a:lnTo>
                    <a:pt x="318778" y="170706"/>
                  </a:lnTo>
                  <a:lnTo>
                    <a:pt x="357240" y="181835"/>
                  </a:lnTo>
                  <a:lnTo>
                    <a:pt x="387384" y="213371"/>
                  </a:lnTo>
                  <a:lnTo>
                    <a:pt x="391468" y="236109"/>
                  </a:lnTo>
                  <a:lnTo>
                    <a:pt x="390809" y="248117"/>
                  </a:lnTo>
                  <a:lnTo>
                    <a:pt x="366627" y="288948"/>
                  </a:lnTo>
                  <a:lnTo>
                    <a:pt x="332995" y="304203"/>
                  </a:lnTo>
                  <a:lnTo>
                    <a:pt x="339620" y="305133"/>
                  </a:lnTo>
                  <a:lnTo>
                    <a:pt x="375915" y="320352"/>
                  </a:lnTo>
                  <a:lnTo>
                    <a:pt x="400650" y="356676"/>
                  </a:lnTo>
                  <a:lnTo>
                    <a:pt x="402111" y="369979"/>
                  </a:lnTo>
                  <a:lnTo>
                    <a:pt x="401702" y="379163"/>
                  </a:lnTo>
                  <a:lnTo>
                    <a:pt x="400114" y="388181"/>
                  </a:lnTo>
                  <a:lnTo>
                    <a:pt x="397374" y="396919"/>
                  </a:lnTo>
                  <a:lnTo>
                    <a:pt x="393594" y="405079"/>
                  </a:lnTo>
                  <a:lnTo>
                    <a:pt x="393508" y="405263"/>
                  </a:lnTo>
                  <a:lnTo>
                    <a:pt x="362244" y="435815"/>
                  </a:lnTo>
                  <a:lnTo>
                    <a:pt x="326015" y="448770"/>
                  </a:lnTo>
                  <a:lnTo>
                    <a:pt x="304530" y="451520"/>
                  </a:lnTo>
                  <a:lnTo>
                    <a:pt x="302256" y="451520"/>
                  </a:lnTo>
                  <a:lnTo>
                    <a:pt x="295143" y="451723"/>
                  </a:lnTo>
                  <a:lnTo>
                    <a:pt x="587906" y="451723"/>
                  </a:lnTo>
                  <a:lnTo>
                    <a:pt x="593438" y="441760"/>
                  </a:lnTo>
                  <a:lnTo>
                    <a:pt x="609180" y="400522"/>
                  </a:lnTo>
                  <a:lnTo>
                    <a:pt x="618929" y="356942"/>
                  </a:lnTo>
                  <a:lnTo>
                    <a:pt x="618989" y="356676"/>
                  </a:lnTo>
                  <a:lnTo>
                    <a:pt x="622363" y="310755"/>
                  </a:lnTo>
                  <a:lnTo>
                    <a:pt x="619009" y="264822"/>
                  </a:lnTo>
                  <a:lnTo>
                    <a:pt x="609228" y="221011"/>
                  </a:lnTo>
                  <a:lnTo>
                    <a:pt x="593503" y="179769"/>
                  </a:lnTo>
                  <a:lnTo>
                    <a:pt x="587935" y="169733"/>
                  </a:lnTo>
                  <a:close/>
                </a:path>
                <a:path w="622935" h="621664">
                  <a:moveTo>
                    <a:pt x="349338" y="395186"/>
                  </a:moveTo>
                  <a:lnTo>
                    <a:pt x="220606" y="395186"/>
                  </a:lnTo>
                  <a:lnTo>
                    <a:pt x="229038" y="400522"/>
                  </a:lnTo>
                  <a:lnTo>
                    <a:pt x="266467" y="414101"/>
                  </a:lnTo>
                  <a:lnTo>
                    <a:pt x="296502" y="417195"/>
                  </a:lnTo>
                  <a:lnTo>
                    <a:pt x="302501" y="417195"/>
                  </a:lnTo>
                  <a:lnTo>
                    <a:pt x="309454" y="416514"/>
                  </a:lnTo>
                  <a:lnTo>
                    <a:pt x="315817" y="415286"/>
                  </a:lnTo>
                  <a:lnTo>
                    <a:pt x="322440" y="414101"/>
                  </a:lnTo>
                  <a:lnTo>
                    <a:pt x="328992" y="411761"/>
                  </a:lnTo>
                  <a:lnTo>
                    <a:pt x="340776" y="405079"/>
                  </a:lnTo>
                  <a:lnTo>
                    <a:pt x="345940" y="400307"/>
                  </a:lnTo>
                  <a:lnTo>
                    <a:pt x="349338" y="395186"/>
                  </a:lnTo>
                  <a:close/>
                </a:path>
                <a:path w="622935" h="621664">
                  <a:moveTo>
                    <a:pt x="303411" y="204493"/>
                  </a:moveTo>
                  <a:lnTo>
                    <a:pt x="297483" y="204493"/>
                  </a:lnTo>
                  <a:lnTo>
                    <a:pt x="289569" y="204836"/>
                  </a:lnTo>
                  <a:lnTo>
                    <a:pt x="247722" y="215388"/>
                  </a:lnTo>
                  <a:lnTo>
                    <a:pt x="232274" y="224034"/>
                  </a:lnTo>
                  <a:lnTo>
                    <a:pt x="340688" y="224034"/>
                  </a:lnTo>
                  <a:lnTo>
                    <a:pt x="303411" y="204493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54945" y="857417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414" y="0"/>
                  </a:moveTo>
                  <a:lnTo>
                    <a:pt x="311168" y="0"/>
                  </a:lnTo>
                  <a:lnTo>
                    <a:pt x="264965" y="3392"/>
                  </a:lnTo>
                  <a:lnTo>
                    <a:pt x="265114" y="3392"/>
                  </a:lnTo>
                  <a:lnTo>
                    <a:pt x="221226" y="13210"/>
                  </a:lnTo>
                  <a:lnTo>
                    <a:pt x="179924" y="28972"/>
                  </a:lnTo>
                  <a:lnTo>
                    <a:pt x="141683" y="50198"/>
                  </a:lnTo>
                  <a:lnTo>
                    <a:pt x="106981" y="76405"/>
                  </a:lnTo>
                  <a:lnTo>
                    <a:pt x="76299" y="107113"/>
                  </a:lnTo>
                  <a:lnTo>
                    <a:pt x="50117" y="141839"/>
                  </a:lnTo>
                  <a:lnTo>
                    <a:pt x="28915" y="180103"/>
                  </a:lnTo>
                  <a:lnTo>
                    <a:pt x="13174" y="221423"/>
                  </a:lnTo>
                  <a:lnTo>
                    <a:pt x="3373" y="265332"/>
                  </a:lnTo>
                  <a:lnTo>
                    <a:pt x="0" y="311339"/>
                  </a:lnTo>
                  <a:lnTo>
                    <a:pt x="3373" y="357346"/>
                  </a:lnTo>
                  <a:lnTo>
                    <a:pt x="13174" y="401258"/>
                  </a:lnTo>
                  <a:lnTo>
                    <a:pt x="28921" y="442591"/>
                  </a:lnTo>
                  <a:lnTo>
                    <a:pt x="50131" y="480866"/>
                  </a:lnTo>
                  <a:lnTo>
                    <a:pt x="76325" y="515600"/>
                  </a:lnTo>
                  <a:lnTo>
                    <a:pt x="107020" y="546312"/>
                  </a:lnTo>
                  <a:lnTo>
                    <a:pt x="141735" y="572520"/>
                  </a:lnTo>
                  <a:lnTo>
                    <a:pt x="179988" y="593742"/>
                  </a:lnTo>
                  <a:lnTo>
                    <a:pt x="221300" y="609497"/>
                  </a:lnTo>
                  <a:lnTo>
                    <a:pt x="265187" y="619304"/>
                  </a:lnTo>
                  <a:lnTo>
                    <a:pt x="311168" y="622679"/>
                  </a:lnTo>
                  <a:lnTo>
                    <a:pt x="357150" y="619304"/>
                  </a:lnTo>
                  <a:lnTo>
                    <a:pt x="401038" y="609497"/>
                  </a:lnTo>
                  <a:lnTo>
                    <a:pt x="442351" y="593742"/>
                  </a:lnTo>
                  <a:lnTo>
                    <a:pt x="480606" y="572520"/>
                  </a:lnTo>
                  <a:lnTo>
                    <a:pt x="515323" y="546312"/>
                  </a:lnTo>
                  <a:lnTo>
                    <a:pt x="546019" y="515600"/>
                  </a:lnTo>
                  <a:lnTo>
                    <a:pt x="572215" y="480866"/>
                  </a:lnTo>
                  <a:lnTo>
                    <a:pt x="592928" y="443492"/>
                  </a:lnTo>
                  <a:lnTo>
                    <a:pt x="297970" y="443492"/>
                  </a:lnTo>
                  <a:lnTo>
                    <a:pt x="297970" y="242623"/>
                  </a:lnTo>
                  <a:lnTo>
                    <a:pt x="237027" y="242623"/>
                  </a:lnTo>
                  <a:lnTo>
                    <a:pt x="237027" y="204790"/>
                  </a:lnTo>
                  <a:lnTo>
                    <a:pt x="241561" y="203520"/>
                  </a:lnTo>
                  <a:lnTo>
                    <a:pt x="245685" y="202249"/>
                  </a:lnTo>
                  <a:lnTo>
                    <a:pt x="260432" y="197167"/>
                  </a:lnTo>
                  <a:lnTo>
                    <a:pt x="267683" y="194229"/>
                  </a:lnTo>
                  <a:lnTo>
                    <a:pt x="274941" y="191128"/>
                  </a:lnTo>
                  <a:lnTo>
                    <a:pt x="282192" y="188183"/>
                  </a:lnTo>
                  <a:lnTo>
                    <a:pt x="289122" y="184556"/>
                  </a:lnTo>
                  <a:lnTo>
                    <a:pt x="296188" y="180928"/>
                  </a:lnTo>
                  <a:lnTo>
                    <a:pt x="299684" y="179016"/>
                  </a:lnTo>
                  <a:lnTo>
                    <a:pt x="303139" y="177000"/>
                  </a:lnTo>
                  <a:lnTo>
                    <a:pt x="306962" y="175013"/>
                  </a:lnTo>
                  <a:lnTo>
                    <a:pt x="310724" y="172826"/>
                  </a:lnTo>
                  <a:lnTo>
                    <a:pt x="318119" y="168065"/>
                  </a:lnTo>
                  <a:lnTo>
                    <a:pt x="321888" y="165879"/>
                  </a:lnTo>
                  <a:lnTo>
                    <a:pt x="325718" y="163884"/>
                  </a:lnTo>
                  <a:lnTo>
                    <a:pt x="584508" y="163884"/>
                  </a:lnTo>
                  <a:lnTo>
                    <a:pt x="572300" y="141839"/>
                  </a:lnTo>
                  <a:lnTo>
                    <a:pt x="546128" y="107113"/>
                  </a:lnTo>
                  <a:lnTo>
                    <a:pt x="515455" y="76405"/>
                  </a:lnTo>
                  <a:lnTo>
                    <a:pt x="480762" y="50198"/>
                  </a:lnTo>
                  <a:lnTo>
                    <a:pt x="442530" y="28972"/>
                  </a:lnTo>
                  <a:lnTo>
                    <a:pt x="401241" y="13210"/>
                  </a:lnTo>
                  <a:lnTo>
                    <a:pt x="357375" y="3392"/>
                  </a:lnTo>
                  <a:lnTo>
                    <a:pt x="311414" y="0"/>
                  </a:lnTo>
                  <a:close/>
                </a:path>
                <a:path w="622935" h="622935">
                  <a:moveTo>
                    <a:pt x="584508" y="163884"/>
                  </a:moveTo>
                  <a:lnTo>
                    <a:pt x="345300" y="163884"/>
                  </a:lnTo>
                  <a:lnTo>
                    <a:pt x="345300" y="443492"/>
                  </a:lnTo>
                  <a:lnTo>
                    <a:pt x="592928" y="443492"/>
                  </a:lnTo>
                  <a:lnTo>
                    <a:pt x="593427" y="442591"/>
                  </a:lnTo>
                  <a:lnTo>
                    <a:pt x="609175" y="401258"/>
                  </a:lnTo>
                  <a:lnTo>
                    <a:pt x="618976" y="357346"/>
                  </a:lnTo>
                  <a:lnTo>
                    <a:pt x="622351" y="311339"/>
                  </a:lnTo>
                  <a:lnTo>
                    <a:pt x="618997" y="265332"/>
                  </a:lnTo>
                  <a:lnTo>
                    <a:pt x="609215" y="221423"/>
                  </a:lnTo>
                  <a:lnTo>
                    <a:pt x="593489" y="180103"/>
                  </a:lnTo>
                  <a:lnTo>
                    <a:pt x="584508" y="163884"/>
                  </a:lnTo>
                  <a:close/>
                </a:path>
                <a:path w="622935" h="622935">
                  <a:moveTo>
                    <a:pt x="297970" y="217312"/>
                  </a:moveTo>
                  <a:lnTo>
                    <a:pt x="261142" y="235873"/>
                  </a:lnTo>
                  <a:lnTo>
                    <a:pt x="237027" y="242623"/>
                  </a:lnTo>
                  <a:lnTo>
                    <a:pt x="297970" y="242623"/>
                  </a:lnTo>
                  <a:lnTo>
                    <a:pt x="297970" y="217312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790445" y="4870145"/>
            <a:ext cx="8269605" cy="94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Meet</a:t>
            </a:r>
            <a:r>
              <a:rPr dirty="0" sz="2400" spc="-4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family</a:t>
            </a:r>
            <a:r>
              <a:rPr dirty="0" sz="2400" spc="-4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members</a:t>
            </a:r>
            <a:endParaRPr sz="2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5"/>
              </a:spcBef>
              <a:buClr>
                <a:srgbClr val="00BEB3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Offer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services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counsel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around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important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life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transitions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family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members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00BEB3"/>
              </a:buClr>
              <a:buFont typeface="Arial"/>
              <a:buChar char="•"/>
              <a:tabLst>
                <a:tab pos="299085" algn="l"/>
              </a:tabLst>
            </a:pPr>
            <a:r>
              <a:rPr dirty="0" sz="1800" b="1">
                <a:latin typeface="Arial"/>
                <a:cs typeface="Arial"/>
              </a:rPr>
              <a:t>Facilitate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family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meetings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1790445" y="2907919"/>
            <a:ext cx="8693150" cy="1216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Arial"/>
                <a:cs typeface="Arial"/>
              </a:rPr>
              <a:t>Identify</a:t>
            </a:r>
            <a:r>
              <a:rPr dirty="0" sz="2400" spc="-1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the</a:t>
            </a:r>
            <a:r>
              <a:rPr dirty="0" sz="2400" spc="1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opportunity</a:t>
            </a:r>
            <a:endParaRPr sz="2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0"/>
              </a:spcBef>
              <a:buClr>
                <a:srgbClr val="672FE2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Segment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prioritize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since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it’s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likely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not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possible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meet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all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heirs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your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clients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672FE2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Capture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details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on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non-</a:t>
            </a:r>
            <a:r>
              <a:rPr dirty="0" sz="1800">
                <a:latin typeface="Arial"/>
                <a:cs typeface="Arial"/>
              </a:rPr>
              <a:t>liquid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asset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holdings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such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as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real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estate,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life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insurance,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etc.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672FE2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Construct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“family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chart”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document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key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family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relationships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200" y="1761744"/>
            <a:ext cx="2364105" cy="2548255"/>
            <a:chOff x="457200" y="1761744"/>
            <a:chExt cx="2364105" cy="25482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391" y="2340863"/>
              <a:ext cx="1575816" cy="157581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57200" y="1947672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5" h="2362200">
                  <a:moveTo>
                    <a:pt x="1373579" y="2349500"/>
                  </a:moveTo>
                  <a:lnTo>
                    <a:pt x="990156" y="2349500"/>
                  </a:lnTo>
                  <a:lnTo>
                    <a:pt x="103725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5" h="2362200">
                  <a:moveTo>
                    <a:pt x="1420064" y="25400"/>
                  </a:moveTo>
                  <a:lnTo>
                    <a:pt x="943674" y="25400"/>
                  </a:lnTo>
                  <a:lnTo>
                    <a:pt x="764660" y="76200"/>
                  </a:lnTo>
                  <a:lnTo>
                    <a:pt x="721825" y="101600"/>
                  </a:lnTo>
                  <a:lnTo>
                    <a:pt x="679835" y="114300"/>
                  </a:lnTo>
                  <a:lnTo>
                    <a:pt x="638726" y="139700"/>
                  </a:lnTo>
                  <a:lnTo>
                    <a:pt x="598536" y="165100"/>
                  </a:lnTo>
                  <a:lnTo>
                    <a:pt x="559305" y="177800"/>
                  </a:lnTo>
                  <a:lnTo>
                    <a:pt x="521069" y="203200"/>
                  </a:lnTo>
                  <a:lnTo>
                    <a:pt x="483867" y="228600"/>
                  </a:lnTo>
                  <a:lnTo>
                    <a:pt x="447737" y="266700"/>
                  </a:lnTo>
                  <a:lnTo>
                    <a:pt x="412716" y="292100"/>
                  </a:lnTo>
                  <a:lnTo>
                    <a:pt x="378844" y="317500"/>
                  </a:lnTo>
                  <a:lnTo>
                    <a:pt x="346157" y="355600"/>
                  </a:lnTo>
                  <a:lnTo>
                    <a:pt x="314694" y="381000"/>
                  </a:lnTo>
                  <a:lnTo>
                    <a:pt x="284493" y="419100"/>
                  </a:lnTo>
                  <a:lnTo>
                    <a:pt x="255592" y="457200"/>
                  </a:lnTo>
                  <a:lnTo>
                    <a:pt x="228029" y="495300"/>
                  </a:lnTo>
                  <a:lnTo>
                    <a:pt x="201842" y="533400"/>
                  </a:lnTo>
                  <a:lnTo>
                    <a:pt x="177068" y="571500"/>
                  </a:lnTo>
                  <a:lnTo>
                    <a:pt x="153747" y="609600"/>
                  </a:lnTo>
                  <a:lnTo>
                    <a:pt x="131916" y="647700"/>
                  </a:lnTo>
                  <a:lnTo>
                    <a:pt x="111613" y="685800"/>
                  </a:lnTo>
                  <a:lnTo>
                    <a:pt x="92875" y="723900"/>
                  </a:lnTo>
                  <a:lnTo>
                    <a:pt x="75742" y="774700"/>
                  </a:lnTo>
                  <a:lnTo>
                    <a:pt x="60251" y="812800"/>
                  </a:lnTo>
                  <a:lnTo>
                    <a:pt x="46440" y="863600"/>
                  </a:lnTo>
                  <a:lnTo>
                    <a:pt x="34347" y="901700"/>
                  </a:lnTo>
                  <a:lnTo>
                    <a:pt x="24011" y="952500"/>
                  </a:lnTo>
                  <a:lnTo>
                    <a:pt x="15468" y="990600"/>
                  </a:lnTo>
                  <a:lnTo>
                    <a:pt x="8758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8" y="1333500"/>
                  </a:lnTo>
                  <a:lnTo>
                    <a:pt x="15468" y="1384300"/>
                  </a:lnTo>
                  <a:lnTo>
                    <a:pt x="24011" y="1422400"/>
                  </a:lnTo>
                  <a:lnTo>
                    <a:pt x="34347" y="1473200"/>
                  </a:lnTo>
                  <a:lnTo>
                    <a:pt x="46440" y="1511300"/>
                  </a:lnTo>
                  <a:lnTo>
                    <a:pt x="60251" y="1562100"/>
                  </a:lnTo>
                  <a:lnTo>
                    <a:pt x="75742" y="1600200"/>
                  </a:lnTo>
                  <a:lnTo>
                    <a:pt x="92875" y="1651000"/>
                  </a:lnTo>
                  <a:lnTo>
                    <a:pt x="111613" y="1689100"/>
                  </a:lnTo>
                  <a:lnTo>
                    <a:pt x="131916" y="1727200"/>
                  </a:lnTo>
                  <a:lnTo>
                    <a:pt x="153747" y="1765300"/>
                  </a:lnTo>
                  <a:lnTo>
                    <a:pt x="177068" y="1803400"/>
                  </a:lnTo>
                  <a:lnTo>
                    <a:pt x="201842" y="1841500"/>
                  </a:lnTo>
                  <a:lnTo>
                    <a:pt x="228029" y="1879600"/>
                  </a:lnTo>
                  <a:lnTo>
                    <a:pt x="255592" y="1917700"/>
                  </a:lnTo>
                  <a:lnTo>
                    <a:pt x="284493" y="1955800"/>
                  </a:lnTo>
                  <a:lnTo>
                    <a:pt x="314694" y="1993900"/>
                  </a:lnTo>
                  <a:lnTo>
                    <a:pt x="346157" y="2019300"/>
                  </a:lnTo>
                  <a:lnTo>
                    <a:pt x="378844" y="2057400"/>
                  </a:lnTo>
                  <a:lnTo>
                    <a:pt x="412716" y="2082800"/>
                  </a:lnTo>
                  <a:lnTo>
                    <a:pt x="447737" y="2108200"/>
                  </a:lnTo>
                  <a:lnTo>
                    <a:pt x="483867" y="2146300"/>
                  </a:lnTo>
                  <a:lnTo>
                    <a:pt x="521069" y="2171700"/>
                  </a:lnTo>
                  <a:lnTo>
                    <a:pt x="559305" y="2197100"/>
                  </a:lnTo>
                  <a:lnTo>
                    <a:pt x="598536" y="2209800"/>
                  </a:lnTo>
                  <a:lnTo>
                    <a:pt x="638726" y="2235200"/>
                  </a:lnTo>
                  <a:lnTo>
                    <a:pt x="679835" y="2260600"/>
                  </a:lnTo>
                  <a:lnTo>
                    <a:pt x="721825" y="2273300"/>
                  </a:lnTo>
                  <a:lnTo>
                    <a:pt x="764660" y="2298700"/>
                  </a:lnTo>
                  <a:lnTo>
                    <a:pt x="943674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1903" y="2108200"/>
                  </a:lnTo>
                  <a:lnTo>
                    <a:pt x="1083752" y="2095500"/>
                  </a:lnTo>
                  <a:lnTo>
                    <a:pt x="1036327" y="2095500"/>
                  </a:lnTo>
                  <a:lnTo>
                    <a:pt x="899049" y="2057400"/>
                  </a:lnTo>
                  <a:lnTo>
                    <a:pt x="812330" y="2032000"/>
                  </a:lnTo>
                  <a:lnTo>
                    <a:pt x="770601" y="2006600"/>
                  </a:lnTo>
                  <a:lnTo>
                    <a:pt x="730044" y="1993900"/>
                  </a:lnTo>
                  <a:lnTo>
                    <a:pt x="690722" y="1968500"/>
                  </a:lnTo>
                  <a:lnTo>
                    <a:pt x="652699" y="1943100"/>
                  </a:lnTo>
                  <a:lnTo>
                    <a:pt x="616038" y="1917700"/>
                  </a:lnTo>
                  <a:lnTo>
                    <a:pt x="580803" y="1879600"/>
                  </a:lnTo>
                  <a:lnTo>
                    <a:pt x="547057" y="1854200"/>
                  </a:lnTo>
                  <a:lnTo>
                    <a:pt x="514864" y="1816100"/>
                  </a:lnTo>
                  <a:lnTo>
                    <a:pt x="484288" y="1790700"/>
                  </a:lnTo>
                  <a:lnTo>
                    <a:pt x="455392" y="1752600"/>
                  </a:lnTo>
                  <a:lnTo>
                    <a:pt x="428239" y="1714500"/>
                  </a:lnTo>
                  <a:lnTo>
                    <a:pt x="402893" y="1676400"/>
                  </a:lnTo>
                  <a:lnTo>
                    <a:pt x="379418" y="1638300"/>
                  </a:lnTo>
                  <a:lnTo>
                    <a:pt x="357877" y="1600200"/>
                  </a:lnTo>
                  <a:lnTo>
                    <a:pt x="338334" y="1549400"/>
                  </a:lnTo>
                  <a:lnTo>
                    <a:pt x="320852" y="1511300"/>
                  </a:lnTo>
                  <a:lnTo>
                    <a:pt x="305495" y="1473200"/>
                  </a:lnTo>
                  <a:lnTo>
                    <a:pt x="292326" y="1422400"/>
                  </a:lnTo>
                  <a:lnTo>
                    <a:pt x="281409" y="1384300"/>
                  </a:lnTo>
                  <a:lnTo>
                    <a:pt x="272808" y="1333500"/>
                  </a:lnTo>
                  <a:lnTo>
                    <a:pt x="266585" y="1282700"/>
                  </a:lnTo>
                  <a:lnTo>
                    <a:pt x="262805" y="1231900"/>
                  </a:lnTo>
                  <a:lnTo>
                    <a:pt x="261531" y="1181100"/>
                  </a:lnTo>
                  <a:lnTo>
                    <a:pt x="262805" y="1143000"/>
                  </a:lnTo>
                  <a:lnTo>
                    <a:pt x="266585" y="1092200"/>
                  </a:lnTo>
                  <a:lnTo>
                    <a:pt x="272808" y="1041400"/>
                  </a:lnTo>
                  <a:lnTo>
                    <a:pt x="281409" y="990600"/>
                  </a:lnTo>
                  <a:lnTo>
                    <a:pt x="292326" y="952500"/>
                  </a:lnTo>
                  <a:lnTo>
                    <a:pt x="305495" y="901700"/>
                  </a:lnTo>
                  <a:lnTo>
                    <a:pt x="320852" y="863600"/>
                  </a:lnTo>
                  <a:lnTo>
                    <a:pt x="338334" y="825500"/>
                  </a:lnTo>
                  <a:lnTo>
                    <a:pt x="357877" y="774700"/>
                  </a:lnTo>
                  <a:lnTo>
                    <a:pt x="379418" y="736600"/>
                  </a:lnTo>
                  <a:lnTo>
                    <a:pt x="402893" y="698500"/>
                  </a:lnTo>
                  <a:lnTo>
                    <a:pt x="428239" y="660400"/>
                  </a:lnTo>
                  <a:lnTo>
                    <a:pt x="455392" y="622300"/>
                  </a:lnTo>
                  <a:lnTo>
                    <a:pt x="484288" y="584200"/>
                  </a:lnTo>
                  <a:lnTo>
                    <a:pt x="514864" y="558800"/>
                  </a:lnTo>
                  <a:lnTo>
                    <a:pt x="547057" y="520700"/>
                  </a:lnTo>
                  <a:lnTo>
                    <a:pt x="580803" y="495300"/>
                  </a:lnTo>
                  <a:lnTo>
                    <a:pt x="616038" y="457200"/>
                  </a:lnTo>
                  <a:lnTo>
                    <a:pt x="652699" y="431800"/>
                  </a:lnTo>
                  <a:lnTo>
                    <a:pt x="690722" y="406400"/>
                  </a:lnTo>
                  <a:lnTo>
                    <a:pt x="730044" y="381000"/>
                  </a:lnTo>
                  <a:lnTo>
                    <a:pt x="770601" y="368300"/>
                  </a:lnTo>
                  <a:lnTo>
                    <a:pt x="812330" y="342900"/>
                  </a:lnTo>
                  <a:lnTo>
                    <a:pt x="943912" y="304800"/>
                  </a:lnTo>
                  <a:lnTo>
                    <a:pt x="1036327" y="279400"/>
                  </a:lnTo>
                  <a:lnTo>
                    <a:pt x="1083752" y="279400"/>
                  </a:lnTo>
                  <a:lnTo>
                    <a:pt x="1131903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651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5" h="2362200">
                  <a:moveTo>
                    <a:pt x="1916008" y="266700"/>
                  </a:moveTo>
                  <a:lnTo>
                    <a:pt x="1229544" y="266700"/>
                  </a:lnTo>
                  <a:lnTo>
                    <a:pt x="1277705" y="279400"/>
                  </a:lnTo>
                  <a:lnTo>
                    <a:pt x="1325138" y="279400"/>
                  </a:lnTo>
                  <a:lnTo>
                    <a:pt x="1417566" y="304800"/>
                  </a:lnTo>
                  <a:lnTo>
                    <a:pt x="1549162" y="342900"/>
                  </a:lnTo>
                  <a:lnTo>
                    <a:pt x="1590893" y="368300"/>
                  </a:lnTo>
                  <a:lnTo>
                    <a:pt x="1631453" y="381000"/>
                  </a:lnTo>
                  <a:lnTo>
                    <a:pt x="1670776" y="406400"/>
                  </a:lnTo>
                  <a:lnTo>
                    <a:pt x="1708801" y="431800"/>
                  </a:lnTo>
                  <a:lnTo>
                    <a:pt x="1745462" y="457200"/>
                  </a:lnTo>
                  <a:lnTo>
                    <a:pt x="1780697" y="495300"/>
                  </a:lnTo>
                  <a:lnTo>
                    <a:pt x="1814442" y="520700"/>
                  </a:lnTo>
                  <a:lnTo>
                    <a:pt x="1846634" y="558800"/>
                  </a:lnTo>
                  <a:lnTo>
                    <a:pt x="1877209" y="584200"/>
                  </a:lnTo>
                  <a:lnTo>
                    <a:pt x="1906104" y="622300"/>
                  </a:lnTo>
                  <a:lnTo>
                    <a:pt x="1933255" y="660400"/>
                  </a:lnTo>
                  <a:lnTo>
                    <a:pt x="1958599" y="698500"/>
                  </a:lnTo>
                  <a:lnTo>
                    <a:pt x="1982072" y="736600"/>
                  </a:lnTo>
                  <a:lnTo>
                    <a:pt x="2003610" y="774700"/>
                  </a:lnTo>
                  <a:lnTo>
                    <a:pt x="2023152" y="825500"/>
                  </a:lnTo>
                  <a:lnTo>
                    <a:pt x="2040631" y="863600"/>
                  </a:lnTo>
                  <a:lnTo>
                    <a:pt x="2055987" y="901700"/>
                  </a:lnTo>
                  <a:lnTo>
                    <a:pt x="2069154" y="952500"/>
                  </a:lnTo>
                  <a:lnTo>
                    <a:pt x="2080069" y="990600"/>
                  </a:lnTo>
                  <a:lnTo>
                    <a:pt x="2088669" y="1041400"/>
                  </a:lnTo>
                  <a:lnTo>
                    <a:pt x="2094891" y="1092200"/>
                  </a:lnTo>
                  <a:lnTo>
                    <a:pt x="2098671" y="1143000"/>
                  </a:lnTo>
                  <a:lnTo>
                    <a:pt x="2099945" y="1181100"/>
                  </a:lnTo>
                  <a:lnTo>
                    <a:pt x="2098671" y="1231900"/>
                  </a:lnTo>
                  <a:lnTo>
                    <a:pt x="2094891" y="1282700"/>
                  </a:lnTo>
                  <a:lnTo>
                    <a:pt x="2088669" y="1333500"/>
                  </a:lnTo>
                  <a:lnTo>
                    <a:pt x="2080069" y="1384300"/>
                  </a:lnTo>
                  <a:lnTo>
                    <a:pt x="2069154" y="1422400"/>
                  </a:lnTo>
                  <a:lnTo>
                    <a:pt x="2055987" y="1473200"/>
                  </a:lnTo>
                  <a:lnTo>
                    <a:pt x="2040631" y="1511300"/>
                  </a:lnTo>
                  <a:lnTo>
                    <a:pt x="2023152" y="1549400"/>
                  </a:lnTo>
                  <a:lnTo>
                    <a:pt x="2003610" y="1600200"/>
                  </a:lnTo>
                  <a:lnTo>
                    <a:pt x="1982072" y="1638300"/>
                  </a:lnTo>
                  <a:lnTo>
                    <a:pt x="1958599" y="1676400"/>
                  </a:lnTo>
                  <a:lnTo>
                    <a:pt x="1933255" y="1714500"/>
                  </a:lnTo>
                  <a:lnTo>
                    <a:pt x="1906104" y="1752600"/>
                  </a:lnTo>
                  <a:lnTo>
                    <a:pt x="1877209" y="1790700"/>
                  </a:lnTo>
                  <a:lnTo>
                    <a:pt x="1846634" y="1816100"/>
                  </a:lnTo>
                  <a:lnTo>
                    <a:pt x="1814442" y="1854200"/>
                  </a:lnTo>
                  <a:lnTo>
                    <a:pt x="1780697" y="1879600"/>
                  </a:lnTo>
                  <a:lnTo>
                    <a:pt x="1745462" y="1917700"/>
                  </a:lnTo>
                  <a:lnTo>
                    <a:pt x="1708801" y="1943100"/>
                  </a:lnTo>
                  <a:lnTo>
                    <a:pt x="1670776" y="1968500"/>
                  </a:lnTo>
                  <a:lnTo>
                    <a:pt x="1631453" y="1993900"/>
                  </a:lnTo>
                  <a:lnTo>
                    <a:pt x="1590893" y="2006600"/>
                  </a:lnTo>
                  <a:lnTo>
                    <a:pt x="1549162" y="2032000"/>
                  </a:lnTo>
                  <a:lnTo>
                    <a:pt x="1462435" y="2057400"/>
                  </a:lnTo>
                  <a:lnTo>
                    <a:pt x="1325138" y="2095500"/>
                  </a:lnTo>
                  <a:lnTo>
                    <a:pt x="1277705" y="2095500"/>
                  </a:lnTo>
                  <a:lnTo>
                    <a:pt x="1229544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4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71500"/>
                  </a:lnTo>
                  <a:lnTo>
                    <a:pt x="2161895" y="533400"/>
                  </a:lnTo>
                  <a:lnTo>
                    <a:pt x="2135709" y="4953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5" h="2362200">
                  <a:moveTo>
                    <a:pt x="1326479" y="12700"/>
                  </a:moveTo>
                  <a:lnTo>
                    <a:pt x="1037254" y="12700"/>
                  </a:lnTo>
                  <a:lnTo>
                    <a:pt x="990156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5" h="2362200">
                  <a:moveTo>
                    <a:pt x="1181862" y="0"/>
                  </a:moveTo>
                  <a:lnTo>
                    <a:pt x="1133145" y="12700"/>
                  </a:lnTo>
                  <a:lnTo>
                    <a:pt x="1230582" y="12700"/>
                  </a:lnTo>
                  <a:lnTo>
                    <a:pt x="1181862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06552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5" h="786764">
                  <a:moveTo>
                    <a:pt x="393954" y="0"/>
                  </a:moveTo>
                  <a:lnTo>
                    <a:pt x="344536" y="3063"/>
                  </a:lnTo>
                  <a:lnTo>
                    <a:pt x="296951" y="12007"/>
                  </a:lnTo>
                  <a:lnTo>
                    <a:pt x="251567" y="26464"/>
                  </a:lnTo>
                  <a:lnTo>
                    <a:pt x="208753" y="46065"/>
                  </a:lnTo>
                  <a:lnTo>
                    <a:pt x="168878" y="70442"/>
                  </a:lnTo>
                  <a:lnTo>
                    <a:pt x="132312" y="99227"/>
                  </a:lnTo>
                  <a:lnTo>
                    <a:pt x="99424" y="132051"/>
                  </a:lnTo>
                  <a:lnTo>
                    <a:pt x="70582" y="168545"/>
                  </a:lnTo>
                  <a:lnTo>
                    <a:pt x="46157" y="208343"/>
                  </a:lnTo>
                  <a:lnTo>
                    <a:pt x="26517" y="251075"/>
                  </a:lnTo>
                  <a:lnTo>
                    <a:pt x="12031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1" y="490011"/>
                  </a:lnTo>
                  <a:lnTo>
                    <a:pt x="26517" y="535308"/>
                  </a:lnTo>
                  <a:lnTo>
                    <a:pt x="46157" y="578040"/>
                  </a:lnTo>
                  <a:lnTo>
                    <a:pt x="70582" y="617838"/>
                  </a:lnTo>
                  <a:lnTo>
                    <a:pt x="99424" y="654332"/>
                  </a:lnTo>
                  <a:lnTo>
                    <a:pt x="132312" y="687156"/>
                  </a:lnTo>
                  <a:lnTo>
                    <a:pt x="168878" y="715941"/>
                  </a:lnTo>
                  <a:lnTo>
                    <a:pt x="208753" y="740318"/>
                  </a:lnTo>
                  <a:lnTo>
                    <a:pt x="251567" y="759919"/>
                  </a:lnTo>
                  <a:lnTo>
                    <a:pt x="296951" y="774376"/>
                  </a:lnTo>
                  <a:lnTo>
                    <a:pt x="344536" y="783320"/>
                  </a:lnTo>
                  <a:lnTo>
                    <a:pt x="393954" y="786383"/>
                  </a:lnTo>
                  <a:lnTo>
                    <a:pt x="443371" y="783320"/>
                  </a:lnTo>
                  <a:lnTo>
                    <a:pt x="490956" y="774376"/>
                  </a:lnTo>
                  <a:lnTo>
                    <a:pt x="536340" y="759919"/>
                  </a:lnTo>
                  <a:lnTo>
                    <a:pt x="579154" y="740318"/>
                  </a:lnTo>
                  <a:lnTo>
                    <a:pt x="619029" y="715941"/>
                  </a:lnTo>
                  <a:lnTo>
                    <a:pt x="655595" y="687156"/>
                  </a:lnTo>
                  <a:lnTo>
                    <a:pt x="688483" y="654332"/>
                  </a:lnTo>
                  <a:lnTo>
                    <a:pt x="717325" y="617838"/>
                  </a:lnTo>
                  <a:lnTo>
                    <a:pt x="741750" y="578040"/>
                  </a:lnTo>
                  <a:lnTo>
                    <a:pt x="761390" y="535308"/>
                  </a:lnTo>
                  <a:lnTo>
                    <a:pt x="775876" y="490011"/>
                  </a:lnTo>
                  <a:lnTo>
                    <a:pt x="784838" y="442516"/>
                  </a:lnTo>
                  <a:lnTo>
                    <a:pt x="787908" y="393191"/>
                  </a:lnTo>
                  <a:lnTo>
                    <a:pt x="784838" y="343867"/>
                  </a:lnTo>
                  <a:lnTo>
                    <a:pt x="775876" y="296372"/>
                  </a:lnTo>
                  <a:lnTo>
                    <a:pt x="761390" y="251075"/>
                  </a:lnTo>
                  <a:lnTo>
                    <a:pt x="741750" y="208343"/>
                  </a:lnTo>
                  <a:lnTo>
                    <a:pt x="717325" y="168545"/>
                  </a:lnTo>
                  <a:lnTo>
                    <a:pt x="688483" y="132051"/>
                  </a:lnTo>
                  <a:lnTo>
                    <a:pt x="655595" y="99227"/>
                  </a:lnTo>
                  <a:lnTo>
                    <a:pt x="619029" y="70442"/>
                  </a:lnTo>
                  <a:lnTo>
                    <a:pt x="579154" y="46065"/>
                  </a:lnTo>
                  <a:lnTo>
                    <a:pt x="536340" y="26464"/>
                  </a:lnTo>
                  <a:lnTo>
                    <a:pt x="490956" y="12007"/>
                  </a:lnTo>
                  <a:lnTo>
                    <a:pt x="443371" y="3063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91B8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3418332" y="1761744"/>
            <a:ext cx="2364105" cy="2539365"/>
            <a:chOff x="3418332" y="1761744"/>
            <a:chExt cx="2364105" cy="2539365"/>
          </a:xfrm>
        </p:grpSpPr>
        <p:sp>
          <p:nvSpPr>
            <p:cNvPr id="7" name="object 7" descr=""/>
            <p:cNvSpPr/>
            <p:nvPr/>
          </p:nvSpPr>
          <p:spPr>
            <a:xfrm>
              <a:off x="3418332" y="1938528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4" h="2362200">
                  <a:moveTo>
                    <a:pt x="1373579" y="2349500"/>
                  </a:moveTo>
                  <a:lnTo>
                    <a:pt x="990144" y="2349500"/>
                  </a:lnTo>
                  <a:lnTo>
                    <a:pt x="103724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4" h="2362200">
                  <a:moveTo>
                    <a:pt x="1420064" y="25400"/>
                  </a:moveTo>
                  <a:lnTo>
                    <a:pt x="943659" y="25400"/>
                  </a:lnTo>
                  <a:lnTo>
                    <a:pt x="764639" y="76200"/>
                  </a:lnTo>
                  <a:lnTo>
                    <a:pt x="721804" y="101600"/>
                  </a:lnTo>
                  <a:lnTo>
                    <a:pt x="679813" y="114300"/>
                  </a:lnTo>
                  <a:lnTo>
                    <a:pt x="638703" y="139700"/>
                  </a:lnTo>
                  <a:lnTo>
                    <a:pt x="598514" y="152400"/>
                  </a:lnTo>
                  <a:lnTo>
                    <a:pt x="559282" y="177800"/>
                  </a:lnTo>
                  <a:lnTo>
                    <a:pt x="521047" y="203200"/>
                  </a:lnTo>
                  <a:lnTo>
                    <a:pt x="483845" y="228600"/>
                  </a:lnTo>
                  <a:lnTo>
                    <a:pt x="447715" y="266700"/>
                  </a:lnTo>
                  <a:lnTo>
                    <a:pt x="412696" y="292100"/>
                  </a:lnTo>
                  <a:lnTo>
                    <a:pt x="378824" y="317500"/>
                  </a:lnTo>
                  <a:lnTo>
                    <a:pt x="346138" y="355600"/>
                  </a:lnTo>
                  <a:lnTo>
                    <a:pt x="314676" y="381000"/>
                  </a:lnTo>
                  <a:lnTo>
                    <a:pt x="284476" y="419100"/>
                  </a:lnTo>
                  <a:lnTo>
                    <a:pt x="255576" y="457200"/>
                  </a:lnTo>
                  <a:lnTo>
                    <a:pt x="228014" y="482600"/>
                  </a:lnTo>
                  <a:lnTo>
                    <a:pt x="201828" y="520700"/>
                  </a:lnTo>
                  <a:lnTo>
                    <a:pt x="177056" y="558800"/>
                  </a:lnTo>
                  <a:lnTo>
                    <a:pt x="153736" y="609600"/>
                  </a:lnTo>
                  <a:lnTo>
                    <a:pt x="131906" y="647700"/>
                  </a:lnTo>
                  <a:lnTo>
                    <a:pt x="111604" y="685800"/>
                  </a:lnTo>
                  <a:lnTo>
                    <a:pt x="92868" y="723900"/>
                  </a:lnTo>
                  <a:lnTo>
                    <a:pt x="75736" y="774700"/>
                  </a:lnTo>
                  <a:lnTo>
                    <a:pt x="60246" y="812800"/>
                  </a:lnTo>
                  <a:lnTo>
                    <a:pt x="46436" y="863600"/>
                  </a:lnTo>
                  <a:lnTo>
                    <a:pt x="34344" y="901700"/>
                  </a:lnTo>
                  <a:lnTo>
                    <a:pt x="24008" y="952500"/>
                  </a:lnTo>
                  <a:lnTo>
                    <a:pt x="15467" y="990600"/>
                  </a:lnTo>
                  <a:lnTo>
                    <a:pt x="8757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7" y="1333500"/>
                  </a:lnTo>
                  <a:lnTo>
                    <a:pt x="15467" y="1384300"/>
                  </a:lnTo>
                  <a:lnTo>
                    <a:pt x="24008" y="1422400"/>
                  </a:lnTo>
                  <a:lnTo>
                    <a:pt x="34344" y="1473200"/>
                  </a:lnTo>
                  <a:lnTo>
                    <a:pt x="46436" y="1511300"/>
                  </a:lnTo>
                  <a:lnTo>
                    <a:pt x="60246" y="1562100"/>
                  </a:lnTo>
                  <a:lnTo>
                    <a:pt x="75736" y="1600200"/>
                  </a:lnTo>
                  <a:lnTo>
                    <a:pt x="92868" y="1651000"/>
                  </a:lnTo>
                  <a:lnTo>
                    <a:pt x="111604" y="1689100"/>
                  </a:lnTo>
                  <a:lnTo>
                    <a:pt x="131906" y="1727200"/>
                  </a:lnTo>
                  <a:lnTo>
                    <a:pt x="153736" y="1765300"/>
                  </a:lnTo>
                  <a:lnTo>
                    <a:pt x="177056" y="1803400"/>
                  </a:lnTo>
                  <a:lnTo>
                    <a:pt x="201828" y="1841500"/>
                  </a:lnTo>
                  <a:lnTo>
                    <a:pt x="228014" y="1879600"/>
                  </a:lnTo>
                  <a:lnTo>
                    <a:pt x="255576" y="1917700"/>
                  </a:lnTo>
                  <a:lnTo>
                    <a:pt x="284476" y="1955800"/>
                  </a:lnTo>
                  <a:lnTo>
                    <a:pt x="314676" y="1993900"/>
                  </a:lnTo>
                  <a:lnTo>
                    <a:pt x="346138" y="2019300"/>
                  </a:lnTo>
                  <a:lnTo>
                    <a:pt x="378824" y="2057400"/>
                  </a:lnTo>
                  <a:lnTo>
                    <a:pt x="412696" y="2082800"/>
                  </a:lnTo>
                  <a:lnTo>
                    <a:pt x="447715" y="2108200"/>
                  </a:lnTo>
                  <a:lnTo>
                    <a:pt x="483845" y="2146300"/>
                  </a:lnTo>
                  <a:lnTo>
                    <a:pt x="521047" y="2171700"/>
                  </a:lnTo>
                  <a:lnTo>
                    <a:pt x="559282" y="2197100"/>
                  </a:lnTo>
                  <a:lnTo>
                    <a:pt x="598514" y="2209800"/>
                  </a:lnTo>
                  <a:lnTo>
                    <a:pt x="638703" y="2235200"/>
                  </a:lnTo>
                  <a:lnTo>
                    <a:pt x="679813" y="2260600"/>
                  </a:lnTo>
                  <a:lnTo>
                    <a:pt x="721804" y="2273300"/>
                  </a:lnTo>
                  <a:lnTo>
                    <a:pt x="764639" y="2298700"/>
                  </a:lnTo>
                  <a:lnTo>
                    <a:pt x="943659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3047" y="2108200"/>
                  </a:lnTo>
                  <a:lnTo>
                    <a:pt x="1084896" y="2095500"/>
                  </a:lnTo>
                  <a:lnTo>
                    <a:pt x="1037472" y="2095500"/>
                  </a:lnTo>
                  <a:lnTo>
                    <a:pt x="900193" y="2057400"/>
                  </a:lnTo>
                  <a:lnTo>
                    <a:pt x="813473" y="2032000"/>
                  </a:lnTo>
                  <a:lnTo>
                    <a:pt x="771742" y="2006600"/>
                  </a:lnTo>
                  <a:lnTo>
                    <a:pt x="731183" y="1993900"/>
                  </a:lnTo>
                  <a:lnTo>
                    <a:pt x="691860" y="1968500"/>
                  </a:lnTo>
                  <a:lnTo>
                    <a:pt x="653835" y="1943100"/>
                  </a:lnTo>
                  <a:lnTo>
                    <a:pt x="617172" y="1917700"/>
                  </a:lnTo>
                  <a:lnTo>
                    <a:pt x="581935" y="1879600"/>
                  </a:lnTo>
                  <a:lnTo>
                    <a:pt x="548187" y="1854200"/>
                  </a:lnTo>
                  <a:lnTo>
                    <a:pt x="515992" y="1816100"/>
                  </a:lnTo>
                  <a:lnTo>
                    <a:pt x="485414" y="1790700"/>
                  </a:lnTo>
                  <a:lnTo>
                    <a:pt x="456515" y="1752600"/>
                  </a:lnTo>
                  <a:lnTo>
                    <a:pt x="429360" y="1714500"/>
                  </a:lnTo>
                  <a:lnTo>
                    <a:pt x="404012" y="1676400"/>
                  </a:lnTo>
                  <a:lnTo>
                    <a:pt x="380535" y="1638300"/>
                  </a:lnTo>
                  <a:lnTo>
                    <a:pt x="358992" y="1600200"/>
                  </a:lnTo>
                  <a:lnTo>
                    <a:pt x="339447" y="1549400"/>
                  </a:lnTo>
                  <a:lnTo>
                    <a:pt x="321964" y="1511300"/>
                  </a:lnTo>
                  <a:lnTo>
                    <a:pt x="306605" y="1473200"/>
                  </a:lnTo>
                  <a:lnTo>
                    <a:pt x="293435" y="1422400"/>
                  </a:lnTo>
                  <a:lnTo>
                    <a:pt x="282516" y="1371600"/>
                  </a:lnTo>
                  <a:lnTo>
                    <a:pt x="273914" y="1333500"/>
                  </a:lnTo>
                  <a:lnTo>
                    <a:pt x="267690" y="1282700"/>
                  </a:lnTo>
                  <a:lnTo>
                    <a:pt x="263910" y="1231900"/>
                  </a:lnTo>
                  <a:lnTo>
                    <a:pt x="262635" y="1181100"/>
                  </a:lnTo>
                  <a:lnTo>
                    <a:pt x="263910" y="1143000"/>
                  </a:lnTo>
                  <a:lnTo>
                    <a:pt x="267690" y="1092200"/>
                  </a:lnTo>
                  <a:lnTo>
                    <a:pt x="273914" y="1041400"/>
                  </a:lnTo>
                  <a:lnTo>
                    <a:pt x="282516" y="990600"/>
                  </a:lnTo>
                  <a:lnTo>
                    <a:pt x="293435" y="952500"/>
                  </a:lnTo>
                  <a:lnTo>
                    <a:pt x="306605" y="901700"/>
                  </a:lnTo>
                  <a:lnTo>
                    <a:pt x="321964" y="863600"/>
                  </a:lnTo>
                  <a:lnTo>
                    <a:pt x="339447" y="812800"/>
                  </a:lnTo>
                  <a:lnTo>
                    <a:pt x="358992" y="774700"/>
                  </a:lnTo>
                  <a:lnTo>
                    <a:pt x="380535" y="736600"/>
                  </a:lnTo>
                  <a:lnTo>
                    <a:pt x="404012" y="698500"/>
                  </a:lnTo>
                  <a:lnTo>
                    <a:pt x="429360" y="660400"/>
                  </a:lnTo>
                  <a:lnTo>
                    <a:pt x="456515" y="622300"/>
                  </a:lnTo>
                  <a:lnTo>
                    <a:pt x="485414" y="584200"/>
                  </a:lnTo>
                  <a:lnTo>
                    <a:pt x="515992" y="558800"/>
                  </a:lnTo>
                  <a:lnTo>
                    <a:pt x="548187" y="520700"/>
                  </a:lnTo>
                  <a:lnTo>
                    <a:pt x="581935" y="495300"/>
                  </a:lnTo>
                  <a:lnTo>
                    <a:pt x="617172" y="457200"/>
                  </a:lnTo>
                  <a:lnTo>
                    <a:pt x="653835" y="431800"/>
                  </a:lnTo>
                  <a:lnTo>
                    <a:pt x="691860" y="406400"/>
                  </a:lnTo>
                  <a:lnTo>
                    <a:pt x="731183" y="381000"/>
                  </a:lnTo>
                  <a:lnTo>
                    <a:pt x="771742" y="368300"/>
                  </a:lnTo>
                  <a:lnTo>
                    <a:pt x="813473" y="342900"/>
                  </a:lnTo>
                  <a:lnTo>
                    <a:pt x="900193" y="317500"/>
                  </a:lnTo>
                  <a:lnTo>
                    <a:pt x="945057" y="292100"/>
                  </a:lnTo>
                  <a:lnTo>
                    <a:pt x="990837" y="292100"/>
                  </a:lnTo>
                  <a:lnTo>
                    <a:pt x="1084896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524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4" h="2362200">
                  <a:moveTo>
                    <a:pt x="1916008" y="266700"/>
                  </a:moveTo>
                  <a:lnTo>
                    <a:pt x="1278827" y="266700"/>
                  </a:lnTo>
                  <a:lnTo>
                    <a:pt x="1372886" y="292100"/>
                  </a:lnTo>
                  <a:lnTo>
                    <a:pt x="1418666" y="292100"/>
                  </a:lnTo>
                  <a:lnTo>
                    <a:pt x="1463530" y="317500"/>
                  </a:lnTo>
                  <a:lnTo>
                    <a:pt x="1550250" y="342900"/>
                  </a:lnTo>
                  <a:lnTo>
                    <a:pt x="1591981" y="368300"/>
                  </a:lnTo>
                  <a:lnTo>
                    <a:pt x="1632540" y="381000"/>
                  </a:lnTo>
                  <a:lnTo>
                    <a:pt x="1671863" y="406400"/>
                  </a:lnTo>
                  <a:lnTo>
                    <a:pt x="1709888" y="431800"/>
                  </a:lnTo>
                  <a:lnTo>
                    <a:pt x="1746551" y="457200"/>
                  </a:lnTo>
                  <a:lnTo>
                    <a:pt x="1781788" y="495300"/>
                  </a:lnTo>
                  <a:lnTo>
                    <a:pt x="1815536" y="520700"/>
                  </a:lnTo>
                  <a:lnTo>
                    <a:pt x="1847731" y="558800"/>
                  </a:lnTo>
                  <a:lnTo>
                    <a:pt x="1878309" y="584200"/>
                  </a:lnTo>
                  <a:lnTo>
                    <a:pt x="1907208" y="622300"/>
                  </a:lnTo>
                  <a:lnTo>
                    <a:pt x="1934363" y="660400"/>
                  </a:lnTo>
                  <a:lnTo>
                    <a:pt x="1959711" y="698500"/>
                  </a:lnTo>
                  <a:lnTo>
                    <a:pt x="1983188" y="736600"/>
                  </a:lnTo>
                  <a:lnTo>
                    <a:pt x="2004731" y="774700"/>
                  </a:lnTo>
                  <a:lnTo>
                    <a:pt x="2024276" y="812800"/>
                  </a:lnTo>
                  <a:lnTo>
                    <a:pt x="2041759" y="863600"/>
                  </a:lnTo>
                  <a:lnTo>
                    <a:pt x="2057118" y="901700"/>
                  </a:lnTo>
                  <a:lnTo>
                    <a:pt x="2070288" y="952500"/>
                  </a:lnTo>
                  <a:lnTo>
                    <a:pt x="2081207" y="990600"/>
                  </a:lnTo>
                  <a:lnTo>
                    <a:pt x="2089809" y="1041400"/>
                  </a:lnTo>
                  <a:lnTo>
                    <a:pt x="2096033" y="1092200"/>
                  </a:lnTo>
                  <a:lnTo>
                    <a:pt x="2099813" y="1143000"/>
                  </a:lnTo>
                  <a:lnTo>
                    <a:pt x="2101088" y="1181100"/>
                  </a:lnTo>
                  <a:lnTo>
                    <a:pt x="2099813" y="1231900"/>
                  </a:lnTo>
                  <a:lnTo>
                    <a:pt x="2096033" y="1282700"/>
                  </a:lnTo>
                  <a:lnTo>
                    <a:pt x="2089809" y="1333500"/>
                  </a:lnTo>
                  <a:lnTo>
                    <a:pt x="2081207" y="1371600"/>
                  </a:lnTo>
                  <a:lnTo>
                    <a:pt x="2070288" y="1422400"/>
                  </a:lnTo>
                  <a:lnTo>
                    <a:pt x="2057118" y="1473200"/>
                  </a:lnTo>
                  <a:lnTo>
                    <a:pt x="2041759" y="1511300"/>
                  </a:lnTo>
                  <a:lnTo>
                    <a:pt x="2024276" y="1549400"/>
                  </a:lnTo>
                  <a:lnTo>
                    <a:pt x="2004731" y="1600200"/>
                  </a:lnTo>
                  <a:lnTo>
                    <a:pt x="1983188" y="1638300"/>
                  </a:lnTo>
                  <a:lnTo>
                    <a:pt x="1959711" y="1676400"/>
                  </a:lnTo>
                  <a:lnTo>
                    <a:pt x="1934363" y="1714500"/>
                  </a:lnTo>
                  <a:lnTo>
                    <a:pt x="1907208" y="1752600"/>
                  </a:lnTo>
                  <a:lnTo>
                    <a:pt x="1878309" y="1790700"/>
                  </a:lnTo>
                  <a:lnTo>
                    <a:pt x="1847731" y="1816100"/>
                  </a:lnTo>
                  <a:lnTo>
                    <a:pt x="1815536" y="1854200"/>
                  </a:lnTo>
                  <a:lnTo>
                    <a:pt x="1781788" y="1879600"/>
                  </a:lnTo>
                  <a:lnTo>
                    <a:pt x="1746551" y="1917700"/>
                  </a:lnTo>
                  <a:lnTo>
                    <a:pt x="1709888" y="1943100"/>
                  </a:lnTo>
                  <a:lnTo>
                    <a:pt x="1671863" y="1968500"/>
                  </a:lnTo>
                  <a:lnTo>
                    <a:pt x="1632540" y="1993900"/>
                  </a:lnTo>
                  <a:lnTo>
                    <a:pt x="1591981" y="2006600"/>
                  </a:lnTo>
                  <a:lnTo>
                    <a:pt x="1550250" y="2032000"/>
                  </a:lnTo>
                  <a:lnTo>
                    <a:pt x="1463530" y="2057400"/>
                  </a:lnTo>
                  <a:lnTo>
                    <a:pt x="1326251" y="2095500"/>
                  </a:lnTo>
                  <a:lnTo>
                    <a:pt x="1278827" y="2095500"/>
                  </a:lnTo>
                  <a:lnTo>
                    <a:pt x="1230676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3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58800"/>
                  </a:lnTo>
                  <a:lnTo>
                    <a:pt x="2161895" y="520700"/>
                  </a:lnTo>
                  <a:lnTo>
                    <a:pt x="2135709" y="4826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4" h="2362200">
                  <a:moveTo>
                    <a:pt x="1326479" y="12700"/>
                  </a:moveTo>
                  <a:lnTo>
                    <a:pt x="1037244" y="12700"/>
                  </a:lnTo>
                  <a:lnTo>
                    <a:pt x="990144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4" h="2362200">
                  <a:moveTo>
                    <a:pt x="1230582" y="0"/>
                  </a:moveTo>
                  <a:lnTo>
                    <a:pt x="1133141" y="0"/>
                  </a:lnTo>
                  <a:lnTo>
                    <a:pt x="1084923" y="12700"/>
                  </a:lnTo>
                  <a:lnTo>
                    <a:pt x="1278800" y="12700"/>
                  </a:lnTo>
                  <a:lnTo>
                    <a:pt x="1230582" y="0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38144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5" h="786764">
                  <a:moveTo>
                    <a:pt x="393953" y="0"/>
                  </a:moveTo>
                  <a:lnTo>
                    <a:pt x="344541" y="3063"/>
                  </a:lnTo>
                  <a:lnTo>
                    <a:pt x="296960" y="12007"/>
                  </a:lnTo>
                  <a:lnTo>
                    <a:pt x="251577" y="26464"/>
                  </a:lnTo>
                  <a:lnTo>
                    <a:pt x="208764" y="46065"/>
                  </a:lnTo>
                  <a:lnTo>
                    <a:pt x="168889" y="70442"/>
                  </a:lnTo>
                  <a:lnTo>
                    <a:pt x="132323" y="99227"/>
                  </a:lnTo>
                  <a:lnTo>
                    <a:pt x="99433" y="132051"/>
                  </a:lnTo>
                  <a:lnTo>
                    <a:pt x="70589" y="168545"/>
                  </a:lnTo>
                  <a:lnTo>
                    <a:pt x="46162" y="208343"/>
                  </a:lnTo>
                  <a:lnTo>
                    <a:pt x="26520" y="251075"/>
                  </a:lnTo>
                  <a:lnTo>
                    <a:pt x="12033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3" y="490011"/>
                  </a:lnTo>
                  <a:lnTo>
                    <a:pt x="26520" y="535308"/>
                  </a:lnTo>
                  <a:lnTo>
                    <a:pt x="46162" y="578040"/>
                  </a:lnTo>
                  <a:lnTo>
                    <a:pt x="70589" y="617838"/>
                  </a:lnTo>
                  <a:lnTo>
                    <a:pt x="99433" y="654332"/>
                  </a:lnTo>
                  <a:lnTo>
                    <a:pt x="132323" y="687156"/>
                  </a:lnTo>
                  <a:lnTo>
                    <a:pt x="168889" y="715941"/>
                  </a:lnTo>
                  <a:lnTo>
                    <a:pt x="208764" y="740318"/>
                  </a:lnTo>
                  <a:lnTo>
                    <a:pt x="251577" y="759919"/>
                  </a:lnTo>
                  <a:lnTo>
                    <a:pt x="296960" y="774376"/>
                  </a:lnTo>
                  <a:lnTo>
                    <a:pt x="344541" y="783320"/>
                  </a:lnTo>
                  <a:lnTo>
                    <a:pt x="393953" y="786383"/>
                  </a:lnTo>
                  <a:lnTo>
                    <a:pt x="443366" y="783320"/>
                  </a:lnTo>
                  <a:lnTo>
                    <a:pt x="490947" y="774376"/>
                  </a:lnTo>
                  <a:lnTo>
                    <a:pt x="536330" y="759919"/>
                  </a:lnTo>
                  <a:lnTo>
                    <a:pt x="579143" y="740318"/>
                  </a:lnTo>
                  <a:lnTo>
                    <a:pt x="619018" y="715941"/>
                  </a:lnTo>
                  <a:lnTo>
                    <a:pt x="655584" y="687156"/>
                  </a:lnTo>
                  <a:lnTo>
                    <a:pt x="688474" y="654332"/>
                  </a:lnTo>
                  <a:lnTo>
                    <a:pt x="717318" y="617838"/>
                  </a:lnTo>
                  <a:lnTo>
                    <a:pt x="741745" y="578040"/>
                  </a:lnTo>
                  <a:lnTo>
                    <a:pt x="761387" y="535308"/>
                  </a:lnTo>
                  <a:lnTo>
                    <a:pt x="775874" y="490011"/>
                  </a:lnTo>
                  <a:lnTo>
                    <a:pt x="784838" y="442516"/>
                  </a:lnTo>
                  <a:lnTo>
                    <a:pt x="787907" y="393191"/>
                  </a:lnTo>
                  <a:lnTo>
                    <a:pt x="784838" y="343867"/>
                  </a:lnTo>
                  <a:lnTo>
                    <a:pt x="775874" y="296372"/>
                  </a:lnTo>
                  <a:lnTo>
                    <a:pt x="761387" y="251075"/>
                  </a:lnTo>
                  <a:lnTo>
                    <a:pt x="741745" y="208343"/>
                  </a:lnTo>
                  <a:lnTo>
                    <a:pt x="717318" y="168545"/>
                  </a:lnTo>
                  <a:lnTo>
                    <a:pt x="688474" y="132051"/>
                  </a:lnTo>
                  <a:lnTo>
                    <a:pt x="655584" y="99227"/>
                  </a:lnTo>
                  <a:lnTo>
                    <a:pt x="619018" y="70442"/>
                  </a:lnTo>
                  <a:lnTo>
                    <a:pt x="579143" y="46065"/>
                  </a:lnTo>
                  <a:lnTo>
                    <a:pt x="536330" y="26464"/>
                  </a:lnTo>
                  <a:lnTo>
                    <a:pt x="490947" y="12007"/>
                  </a:lnTo>
                  <a:lnTo>
                    <a:pt x="443366" y="306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1524" y="2322576"/>
              <a:ext cx="1575815" cy="1575816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6393179" y="1761744"/>
            <a:ext cx="2364105" cy="2528570"/>
            <a:chOff x="6393179" y="1761744"/>
            <a:chExt cx="2364105" cy="2528570"/>
          </a:xfrm>
        </p:grpSpPr>
        <p:sp>
          <p:nvSpPr>
            <p:cNvPr id="11" name="object 11" descr=""/>
            <p:cNvSpPr/>
            <p:nvPr/>
          </p:nvSpPr>
          <p:spPr>
            <a:xfrm>
              <a:off x="6393179" y="1927860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4" h="2362200">
                  <a:moveTo>
                    <a:pt x="1373579" y="2349500"/>
                  </a:moveTo>
                  <a:lnTo>
                    <a:pt x="990144" y="2349500"/>
                  </a:lnTo>
                  <a:lnTo>
                    <a:pt x="103724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4" h="2362200">
                  <a:moveTo>
                    <a:pt x="1420064" y="25400"/>
                  </a:moveTo>
                  <a:lnTo>
                    <a:pt x="943659" y="25400"/>
                  </a:lnTo>
                  <a:lnTo>
                    <a:pt x="764639" y="76200"/>
                  </a:lnTo>
                  <a:lnTo>
                    <a:pt x="721804" y="101600"/>
                  </a:lnTo>
                  <a:lnTo>
                    <a:pt x="679813" y="114300"/>
                  </a:lnTo>
                  <a:lnTo>
                    <a:pt x="638703" y="139700"/>
                  </a:lnTo>
                  <a:lnTo>
                    <a:pt x="598514" y="152400"/>
                  </a:lnTo>
                  <a:lnTo>
                    <a:pt x="559282" y="177800"/>
                  </a:lnTo>
                  <a:lnTo>
                    <a:pt x="521047" y="203200"/>
                  </a:lnTo>
                  <a:lnTo>
                    <a:pt x="483845" y="228600"/>
                  </a:lnTo>
                  <a:lnTo>
                    <a:pt x="447715" y="266700"/>
                  </a:lnTo>
                  <a:lnTo>
                    <a:pt x="412696" y="292100"/>
                  </a:lnTo>
                  <a:lnTo>
                    <a:pt x="378824" y="317500"/>
                  </a:lnTo>
                  <a:lnTo>
                    <a:pt x="346138" y="355600"/>
                  </a:lnTo>
                  <a:lnTo>
                    <a:pt x="314676" y="381000"/>
                  </a:lnTo>
                  <a:lnTo>
                    <a:pt x="284476" y="419100"/>
                  </a:lnTo>
                  <a:lnTo>
                    <a:pt x="255576" y="457200"/>
                  </a:lnTo>
                  <a:lnTo>
                    <a:pt x="228014" y="482600"/>
                  </a:lnTo>
                  <a:lnTo>
                    <a:pt x="201828" y="520700"/>
                  </a:lnTo>
                  <a:lnTo>
                    <a:pt x="177056" y="558800"/>
                  </a:lnTo>
                  <a:lnTo>
                    <a:pt x="153736" y="609600"/>
                  </a:lnTo>
                  <a:lnTo>
                    <a:pt x="131906" y="647700"/>
                  </a:lnTo>
                  <a:lnTo>
                    <a:pt x="111604" y="685800"/>
                  </a:lnTo>
                  <a:lnTo>
                    <a:pt x="92868" y="723900"/>
                  </a:lnTo>
                  <a:lnTo>
                    <a:pt x="75736" y="774700"/>
                  </a:lnTo>
                  <a:lnTo>
                    <a:pt x="60246" y="812800"/>
                  </a:lnTo>
                  <a:lnTo>
                    <a:pt x="46436" y="863600"/>
                  </a:lnTo>
                  <a:lnTo>
                    <a:pt x="34344" y="901700"/>
                  </a:lnTo>
                  <a:lnTo>
                    <a:pt x="24008" y="952500"/>
                  </a:lnTo>
                  <a:lnTo>
                    <a:pt x="15467" y="990600"/>
                  </a:lnTo>
                  <a:lnTo>
                    <a:pt x="8757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7" y="1333500"/>
                  </a:lnTo>
                  <a:lnTo>
                    <a:pt x="15467" y="1384300"/>
                  </a:lnTo>
                  <a:lnTo>
                    <a:pt x="24008" y="1422400"/>
                  </a:lnTo>
                  <a:lnTo>
                    <a:pt x="34344" y="1473200"/>
                  </a:lnTo>
                  <a:lnTo>
                    <a:pt x="46436" y="1511300"/>
                  </a:lnTo>
                  <a:lnTo>
                    <a:pt x="60246" y="1562100"/>
                  </a:lnTo>
                  <a:lnTo>
                    <a:pt x="75736" y="1600200"/>
                  </a:lnTo>
                  <a:lnTo>
                    <a:pt x="92868" y="1651000"/>
                  </a:lnTo>
                  <a:lnTo>
                    <a:pt x="111604" y="1689100"/>
                  </a:lnTo>
                  <a:lnTo>
                    <a:pt x="131906" y="1727200"/>
                  </a:lnTo>
                  <a:lnTo>
                    <a:pt x="153736" y="1765300"/>
                  </a:lnTo>
                  <a:lnTo>
                    <a:pt x="177056" y="1803400"/>
                  </a:lnTo>
                  <a:lnTo>
                    <a:pt x="201828" y="1841500"/>
                  </a:lnTo>
                  <a:lnTo>
                    <a:pt x="228014" y="1879600"/>
                  </a:lnTo>
                  <a:lnTo>
                    <a:pt x="255576" y="1917700"/>
                  </a:lnTo>
                  <a:lnTo>
                    <a:pt x="284476" y="1955800"/>
                  </a:lnTo>
                  <a:lnTo>
                    <a:pt x="314676" y="1993900"/>
                  </a:lnTo>
                  <a:lnTo>
                    <a:pt x="346138" y="2019300"/>
                  </a:lnTo>
                  <a:lnTo>
                    <a:pt x="378824" y="2057400"/>
                  </a:lnTo>
                  <a:lnTo>
                    <a:pt x="412696" y="2082800"/>
                  </a:lnTo>
                  <a:lnTo>
                    <a:pt x="447715" y="2108200"/>
                  </a:lnTo>
                  <a:lnTo>
                    <a:pt x="483845" y="2146300"/>
                  </a:lnTo>
                  <a:lnTo>
                    <a:pt x="521047" y="2171700"/>
                  </a:lnTo>
                  <a:lnTo>
                    <a:pt x="559282" y="2197100"/>
                  </a:lnTo>
                  <a:lnTo>
                    <a:pt x="598514" y="2209800"/>
                  </a:lnTo>
                  <a:lnTo>
                    <a:pt x="638703" y="2235200"/>
                  </a:lnTo>
                  <a:lnTo>
                    <a:pt x="679813" y="2260600"/>
                  </a:lnTo>
                  <a:lnTo>
                    <a:pt x="721804" y="2273300"/>
                  </a:lnTo>
                  <a:lnTo>
                    <a:pt x="764639" y="2298700"/>
                  </a:lnTo>
                  <a:lnTo>
                    <a:pt x="943659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3047" y="2108200"/>
                  </a:lnTo>
                  <a:lnTo>
                    <a:pt x="1084896" y="2095500"/>
                  </a:lnTo>
                  <a:lnTo>
                    <a:pt x="1037472" y="2095500"/>
                  </a:lnTo>
                  <a:lnTo>
                    <a:pt x="900193" y="2057400"/>
                  </a:lnTo>
                  <a:lnTo>
                    <a:pt x="813473" y="2032000"/>
                  </a:lnTo>
                  <a:lnTo>
                    <a:pt x="771742" y="2006600"/>
                  </a:lnTo>
                  <a:lnTo>
                    <a:pt x="731183" y="1993900"/>
                  </a:lnTo>
                  <a:lnTo>
                    <a:pt x="691860" y="1968500"/>
                  </a:lnTo>
                  <a:lnTo>
                    <a:pt x="653835" y="1943100"/>
                  </a:lnTo>
                  <a:lnTo>
                    <a:pt x="617172" y="1917700"/>
                  </a:lnTo>
                  <a:lnTo>
                    <a:pt x="581935" y="1879600"/>
                  </a:lnTo>
                  <a:lnTo>
                    <a:pt x="548187" y="1854200"/>
                  </a:lnTo>
                  <a:lnTo>
                    <a:pt x="515992" y="1816100"/>
                  </a:lnTo>
                  <a:lnTo>
                    <a:pt x="485414" y="1790700"/>
                  </a:lnTo>
                  <a:lnTo>
                    <a:pt x="456515" y="1752600"/>
                  </a:lnTo>
                  <a:lnTo>
                    <a:pt x="429360" y="1714500"/>
                  </a:lnTo>
                  <a:lnTo>
                    <a:pt x="404012" y="1676400"/>
                  </a:lnTo>
                  <a:lnTo>
                    <a:pt x="380535" y="1638300"/>
                  </a:lnTo>
                  <a:lnTo>
                    <a:pt x="358992" y="1600200"/>
                  </a:lnTo>
                  <a:lnTo>
                    <a:pt x="339447" y="1549400"/>
                  </a:lnTo>
                  <a:lnTo>
                    <a:pt x="321964" y="1511300"/>
                  </a:lnTo>
                  <a:lnTo>
                    <a:pt x="306605" y="1473200"/>
                  </a:lnTo>
                  <a:lnTo>
                    <a:pt x="293435" y="1422400"/>
                  </a:lnTo>
                  <a:lnTo>
                    <a:pt x="282516" y="1371600"/>
                  </a:lnTo>
                  <a:lnTo>
                    <a:pt x="273914" y="1333500"/>
                  </a:lnTo>
                  <a:lnTo>
                    <a:pt x="267690" y="1282700"/>
                  </a:lnTo>
                  <a:lnTo>
                    <a:pt x="263910" y="1231900"/>
                  </a:lnTo>
                  <a:lnTo>
                    <a:pt x="262636" y="1181100"/>
                  </a:lnTo>
                  <a:lnTo>
                    <a:pt x="263910" y="1143000"/>
                  </a:lnTo>
                  <a:lnTo>
                    <a:pt x="267690" y="1092200"/>
                  </a:lnTo>
                  <a:lnTo>
                    <a:pt x="273914" y="1041400"/>
                  </a:lnTo>
                  <a:lnTo>
                    <a:pt x="282516" y="990600"/>
                  </a:lnTo>
                  <a:lnTo>
                    <a:pt x="293435" y="952500"/>
                  </a:lnTo>
                  <a:lnTo>
                    <a:pt x="306605" y="901700"/>
                  </a:lnTo>
                  <a:lnTo>
                    <a:pt x="321964" y="863600"/>
                  </a:lnTo>
                  <a:lnTo>
                    <a:pt x="339447" y="812800"/>
                  </a:lnTo>
                  <a:lnTo>
                    <a:pt x="358992" y="774700"/>
                  </a:lnTo>
                  <a:lnTo>
                    <a:pt x="380535" y="736600"/>
                  </a:lnTo>
                  <a:lnTo>
                    <a:pt x="404012" y="698500"/>
                  </a:lnTo>
                  <a:lnTo>
                    <a:pt x="429360" y="660400"/>
                  </a:lnTo>
                  <a:lnTo>
                    <a:pt x="456515" y="622300"/>
                  </a:lnTo>
                  <a:lnTo>
                    <a:pt x="485414" y="584200"/>
                  </a:lnTo>
                  <a:lnTo>
                    <a:pt x="515992" y="558800"/>
                  </a:lnTo>
                  <a:lnTo>
                    <a:pt x="548187" y="520700"/>
                  </a:lnTo>
                  <a:lnTo>
                    <a:pt x="581935" y="495300"/>
                  </a:lnTo>
                  <a:lnTo>
                    <a:pt x="617172" y="457200"/>
                  </a:lnTo>
                  <a:lnTo>
                    <a:pt x="653835" y="431800"/>
                  </a:lnTo>
                  <a:lnTo>
                    <a:pt x="691860" y="406400"/>
                  </a:lnTo>
                  <a:lnTo>
                    <a:pt x="731183" y="381000"/>
                  </a:lnTo>
                  <a:lnTo>
                    <a:pt x="771742" y="368300"/>
                  </a:lnTo>
                  <a:lnTo>
                    <a:pt x="813473" y="342900"/>
                  </a:lnTo>
                  <a:lnTo>
                    <a:pt x="900193" y="317500"/>
                  </a:lnTo>
                  <a:lnTo>
                    <a:pt x="945057" y="292100"/>
                  </a:lnTo>
                  <a:lnTo>
                    <a:pt x="990837" y="292100"/>
                  </a:lnTo>
                  <a:lnTo>
                    <a:pt x="1084896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524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4" h="2362200">
                  <a:moveTo>
                    <a:pt x="1916008" y="266700"/>
                  </a:moveTo>
                  <a:lnTo>
                    <a:pt x="1278827" y="266700"/>
                  </a:lnTo>
                  <a:lnTo>
                    <a:pt x="1372886" y="292100"/>
                  </a:lnTo>
                  <a:lnTo>
                    <a:pt x="1418666" y="292100"/>
                  </a:lnTo>
                  <a:lnTo>
                    <a:pt x="1463530" y="317500"/>
                  </a:lnTo>
                  <a:lnTo>
                    <a:pt x="1550250" y="342900"/>
                  </a:lnTo>
                  <a:lnTo>
                    <a:pt x="1591981" y="368300"/>
                  </a:lnTo>
                  <a:lnTo>
                    <a:pt x="1632540" y="381000"/>
                  </a:lnTo>
                  <a:lnTo>
                    <a:pt x="1671863" y="406400"/>
                  </a:lnTo>
                  <a:lnTo>
                    <a:pt x="1709888" y="431800"/>
                  </a:lnTo>
                  <a:lnTo>
                    <a:pt x="1746551" y="457200"/>
                  </a:lnTo>
                  <a:lnTo>
                    <a:pt x="1781788" y="495300"/>
                  </a:lnTo>
                  <a:lnTo>
                    <a:pt x="1815536" y="520700"/>
                  </a:lnTo>
                  <a:lnTo>
                    <a:pt x="1847731" y="558800"/>
                  </a:lnTo>
                  <a:lnTo>
                    <a:pt x="1878309" y="584200"/>
                  </a:lnTo>
                  <a:lnTo>
                    <a:pt x="1907208" y="622300"/>
                  </a:lnTo>
                  <a:lnTo>
                    <a:pt x="1934363" y="660400"/>
                  </a:lnTo>
                  <a:lnTo>
                    <a:pt x="1959711" y="698500"/>
                  </a:lnTo>
                  <a:lnTo>
                    <a:pt x="1983188" y="736600"/>
                  </a:lnTo>
                  <a:lnTo>
                    <a:pt x="2004731" y="774700"/>
                  </a:lnTo>
                  <a:lnTo>
                    <a:pt x="2024276" y="812800"/>
                  </a:lnTo>
                  <a:lnTo>
                    <a:pt x="2041759" y="863600"/>
                  </a:lnTo>
                  <a:lnTo>
                    <a:pt x="2057118" y="901700"/>
                  </a:lnTo>
                  <a:lnTo>
                    <a:pt x="2070288" y="952500"/>
                  </a:lnTo>
                  <a:lnTo>
                    <a:pt x="2081207" y="990600"/>
                  </a:lnTo>
                  <a:lnTo>
                    <a:pt x="2089809" y="1041400"/>
                  </a:lnTo>
                  <a:lnTo>
                    <a:pt x="2096033" y="1092200"/>
                  </a:lnTo>
                  <a:lnTo>
                    <a:pt x="2099813" y="1143000"/>
                  </a:lnTo>
                  <a:lnTo>
                    <a:pt x="2101088" y="1181100"/>
                  </a:lnTo>
                  <a:lnTo>
                    <a:pt x="2099813" y="1231900"/>
                  </a:lnTo>
                  <a:lnTo>
                    <a:pt x="2096033" y="1282700"/>
                  </a:lnTo>
                  <a:lnTo>
                    <a:pt x="2089809" y="1333500"/>
                  </a:lnTo>
                  <a:lnTo>
                    <a:pt x="2081207" y="1371600"/>
                  </a:lnTo>
                  <a:lnTo>
                    <a:pt x="2070288" y="1422400"/>
                  </a:lnTo>
                  <a:lnTo>
                    <a:pt x="2057118" y="1473200"/>
                  </a:lnTo>
                  <a:lnTo>
                    <a:pt x="2041759" y="1511300"/>
                  </a:lnTo>
                  <a:lnTo>
                    <a:pt x="2024276" y="1549400"/>
                  </a:lnTo>
                  <a:lnTo>
                    <a:pt x="2004731" y="1600200"/>
                  </a:lnTo>
                  <a:lnTo>
                    <a:pt x="1983188" y="1638300"/>
                  </a:lnTo>
                  <a:lnTo>
                    <a:pt x="1959711" y="1676400"/>
                  </a:lnTo>
                  <a:lnTo>
                    <a:pt x="1934363" y="1714500"/>
                  </a:lnTo>
                  <a:lnTo>
                    <a:pt x="1907208" y="1752600"/>
                  </a:lnTo>
                  <a:lnTo>
                    <a:pt x="1878309" y="1790700"/>
                  </a:lnTo>
                  <a:lnTo>
                    <a:pt x="1847731" y="1816100"/>
                  </a:lnTo>
                  <a:lnTo>
                    <a:pt x="1815536" y="1854200"/>
                  </a:lnTo>
                  <a:lnTo>
                    <a:pt x="1781788" y="1879600"/>
                  </a:lnTo>
                  <a:lnTo>
                    <a:pt x="1746551" y="1917700"/>
                  </a:lnTo>
                  <a:lnTo>
                    <a:pt x="1709888" y="1943100"/>
                  </a:lnTo>
                  <a:lnTo>
                    <a:pt x="1671863" y="1968500"/>
                  </a:lnTo>
                  <a:lnTo>
                    <a:pt x="1632540" y="1993900"/>
                  </a:lnTo>
                  <a:lnTo>
                    <a:pt x="1591981" y="2006600"/>
                  </a:lnTo>
                  <a:lnTo>
                    <a:pt x="1550250" y="2032000"/>
                  </a:lnTo>
                  <a:lnTo>
                    <a:pt x="1463530" y="2057400"/>
                  </a:lnTo>
                  <a:lnTo>
                    <a:pt x="1326251" y="2095500"/>
                  </a:lnTo>
                  <a:lnTo>
                    <a:pt x="1278827" y="2095500"/>
                  </a:lnTo>
                  <a:lnTo>
                    <a:pt x="1230676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4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58800"/>
                  </a:lnTo>
                  <a:lnTo>
                    <a:pt x="2161895" y="520700"/>
                  </a:lnTo>
                  <a:lnTo>
                    <a:pt x="2135709" y="4826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4" h="2362200">
                  <a:moveTo>
                    <a:pt x="1326479" y="12700"/>
                  </a:moveTo>
                  <a:lnTo>
                    <a:pt x="1037244" y="12700"/>
                  </a:lnTo>
                  <a:lnTo>
                    <a:pt x="990144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4" h="2362200">
                  <a:moveTo>
                    <a:pt x="1230582" y="0"/>
                  </a:moveTo>
                  <a:lnTo>
                    <a:pt x="1133141" y="0"/>
                  </a:lnTo>
                  <a:lnTo>
                    <a:pt x="1084923" y="12700"/>
                  </a:lnTo>
                  <a:lnTo>
                    <a:pt x="1278800" y="12700"/>
                  </a:lnTo>
                  <a:lnTo>
                    <a:pt x="123058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412991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4" h="786764">
                  <a:moveTo>
                    <a:pt x="393954" y="0"/>
                  </a:moveTo>
                  <a:lnTo>
                    <a:pt x="344541" y="3063"/>
                  </a:lnTo>
                  <a:lnTo>
                    <a:pt x="296960" y="12007"/>
                  </a:lnTo>
                  <a:lnTo>
                    <a:pt x="251577" y="26464"/>
                  </a:lnTo>
                  <a:lnTo>
                    <a:pt x="208764" y="46065"/>
                  </a:lnTo>
                  <a:lnTo>
                    <a:pt x="168889" y="70442"/>
                  </a:lnTo>
                  <a:lnTo>
                    <a:pt x="132323" y="99227"/>
                  </a:lnTo>
                  <a:lnTo>
                    <a:pt x="99433" y="132051"/>
                  </a:lnTo>
                  <a:lnTo>
                    <a:pt x="70589" y="168545"/>
                  </a:lnTo>
                  <a:lnTo>
                    <a:pt x="46162" y="208343"/>
                  </a:lnTo>
                  <a:lnTo>
                    <a:pt x="26520" y="251075"/>
                  </a:lnTo>
                  <a:lnTo>
                    <a:pt x="12033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3" y="490011"/>
                  </a:lnTo>
                  <a:lnTo>
                    <a:pt x="26520" y="535308"/>
                  </a:lnTo>
                  <a:lnTo>
                    <a:pt x="46162" y="578040"/>
                  </a:lnTo>
                  <a:lnTo>
                    <a:pt x="70589" y="617838"/>
                  </a:lnTo>
                  <a:lnTo>
                    <a:pt x="99433" y="654332"/>
                  </a:lnTo>
                  <a:lnTo>
                    <a:pt x="132323" y="687156"/>
                  </a:lnTo>
                  <a:lnTo>
                    <a:pt x="168889" y="715941"/>
                  </a:lnTo>
                  <a:lnTo>
                    <a:pt x="208764" y="740318"/>
                  </a:lnTo>
                  <a:lnTo>
                    <a:pt x="251577" y="759919"/>
                  </a:lnTo>
                  <a:lnTo>
                    <a:pt x="296960" y="774376"/>
                  </a:lnTo>
                  <a:lnTo>
                    <a:pt x="344541" y="783320"/>
                  </a:lnTo>
                  <a:lnTo>
                    <a:pt x="393954" y="786383"/>
                  </a:lnTo>
                  <a:lnTo>
                    <a:pt x="443366" y="783320"/>
                  </a:lnTo>
                  <a:lnTo>
                    <a:pt x="490947" y="774376"/>
                  </a:lnTo>
                  <a:lnTo>
                    <a:pt x="536330" y="759919"/>
                  </a:lnTo>
                  <a:lnTo>
                    <a:pt x="579143" y="740318"/>
                  </a:lnTo>
                  <a:lnTo>
                    <a:pt x="619018" y="715941"/>
                  </a:lnTo>
                  <a:lnTo>
                    <a:pt x="655584" y="687156"/>
                  </a:lnTo>
                  <a:lnTo>
                    <a:pt x="688474" y="654332"/>
                  </a:lnTo>
                  <a:lnTo>
                    <a:pt x="717318" y="617838"/>
                  </a:lnTo>
                  <a:lnTo>
                    <a:pt x="741745" y="578040"/>
                  </a:lnTo>
                  <a:lnTo>
                    <a:pt x="761387" y="535308"/>
                  </a:lnTo>
                  <a:lnTo>
                    <a:pt x="775874" y="490011"/>
                  </a:lnTo>
                  <a:lnTo>
                    <a:pt x="784838" y="442516"/>
                  </a:lnTo>
                  <a:lnTo>
                    <a:pt x="787908" y="393191"/>
                  </a:lnTo>
                  <a:lnTo>
                    <a:pt x="784838" y="343867"/>
                  </a:lnTo>
                  <a:lnTo>
                    <a:pt x="775874" y="296372"/>
                  </a:lnTo>
                  <a:lnTo>
                    <a:pt x="761387" y="251075"/>
                  </a:lnTo>
                  <a:lnTo>
                    <a:pt x="741745" y="208343"/>
                  </a:lnTo>
                  <a:lnTo>
                    <a:pt x="717318" y="168545"/>
                  </a:lnTo>
                  <a:lnTo>
                    <a:pt x="688474" y="132051"/>
                  </a:lnTo>
                  <a:lnTo>
                    <a:pt x="655584" y="99227"/>
                  </a:lnTo>
                  <a:lnTo>
                    <a:pt x="619018" y="70442"/>
                  </a:lnTo>
                  <a:lnTo>
                    <a:pt x="579143" y="46065"/>
                  </a:lnTo>
                  <a:lnTo>
                    <a:pt x="536330" y="26464"/>
                  </a:lnTo>
                  <a:lnTo>
                    <a:pt x="490947" y="12007"/>
                  </a:lnTo>
                  <a:lnTo>
                    <a:pt x="443366" y="3063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C042E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44500" y="160731"/>
            <a:ext cx="6493510" cy="2289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Four</a:t>
            </a:r>
            <a:r>
              <a:rPr dirty="0" sz="2800" spc="-10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important</a:t>
            </a:r>
            <a:r>
              <a:rPr dirty="0" sz="2800" spc="-8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family</a:t>
            </a:r>
            <a:r>
              <a:rPr dirty="0" sz="2800" spc="-9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meetings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Helping</a:t>
            </a:r>
            <a:r>
              <a:rPr dirty="0" sz="20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you</a:t>
            </a:r>
            <a:r>
              <a:rPr dirty="0" sz="20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create</a:t>
            </a:r>
            <a:r>
              <a:rPr dirty="0" sz="2000" spc="-6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smooth</a:t>
            </a:r>
            <a:r>
              <a:rPr dirty="0" sz="2000" spc="-6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wealth</a:t>
            </a:r>
            <a:r>
              <a:rPr dirty="0" sz="20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transitions</a:t>
            </a:r>
            <a:r>
              <a:rPr dirty="0" sz="2000" spc="-6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dirty="0" sz="20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clients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000">
              <a:latin typeface="Arial"/>
              <a:cs typeface="Arial"/>
            </a:endParaRPr>
          </a:p>
          <a:p>
            <a:pPr marL="405130">
              <a:lnSpc>
                <a:spcPct val="100000"/>
              </a:lnSpc>
              <a:tabLst>
                <a:tab pos="3236595" algn="l"/>
                <a:tab pos="6197600" algn="l"/>
              </a:tabLst>
            </a:pP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6371" y="2321051"/>
            <a:ext cx="1575816" cy="1575816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9368028" y="1761744"/>
            <a:ext cx="2364105" cy="2528570"/>
            <a:chOff x="9368028" y="1761744"/>
            <a:chExt cx="2364105" cy="2528570"/>
          </a:xfrm>
        </p:grpSpPr>
        <p:sp>
          <p:nvSpPr>
            <p:cNvPr id="16" name="object 16" descr=""/>
            <p:cNvSpPr/>
            <p:nvPr/>
          </p:nvSpPr>
          <p:spPr>
            <a:xfrm>
              <a:off x="9368028" y="1927860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4" h="2362200">
                  <a:moveTo>
                    <a:pt x="1373579" y="2349500"/>
                  </a:moveTo>
                  <a:lnTo>
                    <a:pt x="990144" y="2349500"/>
                  </a:lnTo>
                  <a:lnTo>
                    <a:pt x="103724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4" h="2362200">
                  <a:moveTo>
                    <a:pt x="1420064" y="25400"/>
                  </a:moveTo>
                  <a:lnTo>
                    <a:pt x="943659" y="25400"/>
                  </a:lnTo>
                  <a:lnTo>
                    <a:pt x="764639" y="76200"/>
                  </a:lnTo>
                  <a:lnTo>
                    <a:pt x="721804" y="101600"/>
                  </a:lnTo>
                  <a:lnTo>
                    <a:pt x="679813" y="114300"/>
                  </a:lnTo>
                  <a:lnTo>
                    <a:pt x="638703" y="139700"/>
                  </a:lnTo>
                  <a:lnTo>
                    <a:pt x="598514" y="152400"/>
                  </a:lnTo>
                  <a:lnTo>
                    <a:pt x="559282" y="177800"/>
                  </a:lnTo>
                  <a:lnTo>
                    <a:pt x="521047" y="203200"/>
                  </a:lnTo>
                  <a:lnTo>
                    <a:pt x="483845" y="228600"/>
                  </a:lnTo>
                  <a:lnTo>
                    <a:pt x="447715" y="266700"/>
                  </a:lnTo>
                  <a:lnTo>
                    <a:pt x="412696" y="292100"/>
                  </a:lnTo>
                  <a:lnTo>
                    <a:pt x="378824" y="317500"/>
                  </a:lnTo>
                  <a:lnTo>
                    <a:pt x="346138" y="355600"/>
                  </a:lnTo>
                  <a:lnTo>
                    <a:pt x="314676" y="381000"/>
                  </a:lnTo>
                  <a:lnTo>
                    <a:pt x="284476" y="419100"/>
                  </a:lnTo>
                  <a:lnTo>
                    <a:pt x="255576" y="457200"/>
                  </a:lnTo>
                  <a:lnTo>
                    <a:pt x="228014" y="482600"/>
                  </a:lnTo>
                  <a:lnTo>
                    <a:pt x="201828" y="520700"/>
                  </a:lnTo>
                  <a:lnTo>
                    <a:pt x="177056" y="558800"/>
                  </a:lnTo>
                  <a:lnTo>
                    <a:pt x="153736" y="609600"/>
                  </a:lnTo>
                  <a:lnTo>
                    <a:pt x="131906" y="647700"/>
                  </a:lnTo>
                  <a:lnTo>
                    <a:pt x="111604" y="685800"/>
                  </a:lnTo>
                  <a:lnTo>
                    <a:pt x="92868" y="723900"/>
                  </a:lnTo>
                  <a:lnTo>
                    <a:pt x="75736" y="774700"/>
                  </a:lnTo>
                  <a:lnTo>
                    <a:pt x="60246" y="812800"/>
                  </a:lnTo>
                  <a:lnTo>
                    <a:pt x="46436" y="863600"/>
                  </a:lnTo>
                  <a:lnTo>
                    <a:pt x="34344" y="901700"/>
                  </a:lnTo>
                  <a:lnTo>
                    <a:pt x="24008" y="952500"/>
                  </a:lnTo>
                  <a:lnTo>
                    <a:pt x="15467" y="990600"/>
                  </a:lnTo>
                  <a:lnTo>
                    <a:pt x="8757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7" y="1333500"/>
                  </a:lnTo>
                  <a:lnTo>
                    <a:pt x="15467" y="1384300"/>
                  </a:lnTo>
                  <a:lnTo>
                    <a:pt x="24008" y="1422400"/>
                  </a:lnTo>
                  <a:lnTo>
                    <a:pt x="34344" y="1473200"/>
                  </a:lnTo>
                  <a:lnTo>
                    <a:pt x="46436" y="1511300"/>
                  </a:lnTo>
                  <a:lnTo>
                    <a:pt x="60246" y="1562100"/>
                  </a:lnTo>
                  <a:lnTo>
                    <a:pt x="75736" y="1600200"/>
                  </a:lnTo>
                  <a:lnTo>
                    <a:pt x="92868" y="1651000"/>
                  </a:lnTo>
                  <a:lnTo>
                    <a:pt x="111604" y="1689100"/>
                  </a:lnTo>
                  <a:lnTo>
                    <a:pt x="131906" y="1727200"/>
                  </a:lnTo>
                  <a:lnTo>
                    <a:pt x="153736" y="1765300"/>
                  </a:lnTo>
                  <a:lnTo>
                    <a:pt x="177056" y="1803400"/>
                  </a:lnTo>
                  <a:lnTo>
                    <a:pt x="201828" y="1841500"/>
                  </a:lnTo>
                  <a:lnTo>
                    <a:pt x="228014" y="1879600"/>
                  </a:lnTo>
                  <a:lnTo>
                    <a:pt x="255576" y="1917700"/>
                  </a:lnTo>
                  <a:lnTo>
                    <a:pt x="284476" y="1955800"/>
                  </a:lnTo>
                  <a:lnTo>
                    <a:pt x="314676" y="1993900"/>
                  </a:lnTo>
                  <a:lnTo>
                    <a:pt x="346138" y="2019300"/>
                  </a:lnTo>
                  <a:lnTo>
                    <a:pt x="378824" y="2057400"/>
                  </a:lnTo>
                  <a:lnTo>
                    <a:pt x="412696" y="2082800"/>
                  </a:lnTo>
                  <a:lnTo>
                    <a:pt x="447715" y="2108200"/>
                  </a:lnTo>
                  <a:lnTo>
                    <a:pt x="483845" y="2146300"/>
                  </a:lnTo>
                  <a:lnTo>
                    <a:pt x="521047" y="2171700"/>
                  </a:lnTo>
                  <a:lnTo>
                    <a:pt x="559282" y="2197100"/>
                  </a:lnTo>
                  <a:lnTo>
                    <a:pt x="598514" y="2209800"/>
                  </a:lnTo>
                  <a:lnTo>
                    <a:pt x="638703" y="2235200"/>
                  </a:lnTo>
                  <a:lnTo>
                    <a:pt x="679813" y="2260600"/>
                  </a:lnTo>
                  <a:lnTo>
                    <a:pt x="721804" y="2273300"/>
                  </a:lnTo>
                  <a:lnTo>
                    <a:pt x="764639" y="2298700"/>
                  </a:lnTo>
                  <a:lnTo>
                    <a:pt x="943659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3047" y="2108200"/>
                  </a:lnTo>
                  <a:lnTo>
                    <a:pt x="1084896" y="2095500"/>
                  </a:lnTo>
                  <a:lnTo>
                    <a:pt x="1037472" y="2095500"/>
                  </a:lnTo>
                  <a:lnTo>
                    <a:pt x="900193" y="2057400"/>
                  </a:lnTo>
                  <a:lnTo>
                    <a:pt x="813473" y="2032000"/>
                  </a:lnTo>
                  <a:lnTo>
                    <a:pt x="771742" y="2006600"/>
                  </a:lnTo>
                  <a:lnTo>
                    <a:pt x="731183" y="1993900"/>
                  </a:lnTo>
                  <a:lnTo>
                    <a:pt x="691860" y="1968500"/>
                  </a:lnTo>
                  <a:lnTo>
                    <a:pt x="653835" y="1943100"/>
                  </a:lnTo>
                  <a:lnTo>
                    <a:pt x="617172" y="1917700"/>
                  </a:lnTo>
                  <a:lnTo>
                    <a:pt x="581935" y="1879600"/>
                  </a:lnTo>
                  <a:lnTo>
                    <a:pt x="548187" y="1854200"/>
                  </a:lnTo>
                  <a:lnTo>
                    <a:pt x="515992" y="1816100"/>
                  </a:lnTo>
                  <a:lnTo>
                    <a:pt x="485414" y="1790700"/>
                  </a:lnTo>
                  <a:lnTo>
                    <a:pt x="456515" y="1752600"/>
                  </a:lnTo>
                  <a:lnTo>
                    <a:pt x="429360" y="1714500"/>
                  </a:lnTo>
                  <a:lnTo>
                    <a:pt x="404012" y="1676400"/>
                  </a:lnTo>
                  <a:lnTo>
                    <a:pt x="380535" y="1638300"/>
                  </a:lnTo>
                  <a:lnTo>
                    <a:pt x="358992" y="1600200"/>
                  </a:lnTo>
                  <a:lnTo>
                    <a:pt x="339447" y="1549400"/>
                  </a:lnTo>
                  <a:lnTo>
                    <a:pt x="321964" y="1511300"/>
                  </a:lnTo>
                  <a:lnTo>
                    <a:pt x="306605" y="1473200"/>
                  </a:lnTo>
                  <a:lnTo>
                    <a:pt x="293435" y="1422400"/>
                  </a:lnTo>
                  <a:lnTo>
                    <a:pt x="282516" y="1371600"/>
                  </a:lnTo>
                  <a:lnTo>
                    <a:pt x="273914" y="1333500"/>
                  </a:lnTo>
                  <a:lnTo>
                    <a:pt x="267690" y="1282700"/>
                  </a:lnTo>
                  <a:lnTo>
                    <a:pt x="263910" y="1231900"/>
                  </a:lnTo>
                  <a:lnTo>
                    <a:pt x="262636" y="1181100"/>
                  </a:lnTo>
                  <a:lnTo>
                    <a:pt x="263910" y="1143000"/>
                  </a:lnTo>
                  <a:lnTo>
                    <a:pt x="267690" y="1092200"/>
                  </a:lnTo>
                  <a:lnTo>
                    <a:pt x="273914" y="1041400"/>
                  </a:lnTo>
                  <a:lnTo>
                    <a:pt x="282516" y="990600"/>
                  </a:lnTo>
                  <a:lnTo>
                    <a:pt x="293435" y="952500"/>
                  </a:lnTo>
                  <a:lnTo>
                    <a:pt x="306605" y="901700"/>
                  </a:lnTo>
                  <a:lnTo>
                    <a:pt x="321964" y="863600"/>
                  </a:lnTo>
                  <a:lnTo>
                    <a:pt x="339447" y="812800"/>
                  </a:lnTo>
                  <a:lnTo>
                    <a:pt x="358992" y="774700"/>
                  </a:lnTo>
                  <a:lnTo>
                    <a:pt x="380535" y="736600"/>
                  </a:lnTo>
                  <a:lnTo>
                    <a:pt x="404012" y="698500"/>
                  </a:lnTo>
                  <a:lnTo>
                    <a:pt x="429360" y="660400"/>
                  </a:lnTo>
                  <a:lnTo>
                    <a:pt x="456515" y="622300"/>
                  </a:lnTo>
                  <a:lnTo>
                    <a:pt x="485414" y="584200"/>
                  </a:lnTo>
                  <a:lnTo>
                    <a:pt x="515992" y="558800"/>
                  </a:lnTo>
                  <a:lnTo>
                    <a:pt x="548187" y="520700"/>
                  </a:lnTo>
                  <a:lnTo>
                    <a:pt x="581935" y="495300"/>
                  </a:lnTo>
                  <a:lnTo>
                    <a:pt x="617172" y="457200"/>
                  </a:lnTo>
                  <a:lnTo>
                    <a:pt x="653835" y="431800"/>
                  </a:lnTo>
                  <a:lnTo>
                    <a:pt x="691860" y="406400"/>
                  </a:lnTo>
                  <a:lnTo>
                    <a:pt x="731183" y="381000"/>
                  </a:lnTo>
                  <a:lnTo>
                    <a:pt x="771742" y="368300"/>
                  </a:lnTo>
                  <a:lnTo>
                    <a:pt x="813473" y="342900"/>
                  </a:lnTo>
                  <a:lnTo>
                    <a:pt x="900193" y="317500"/>
                  </a:lnTo>
                  <a:lnTo>
                    <a:pt x="945057" y="292100"/>
                  </a:lnTo>
                  <a:lnTo>
                    <a:pt x="990837" y="292100"/>
                  </a:lnTo>
                  <a:lnTo>
                    <a:pt x="1084896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524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4" h="2362200">
                  <a:moveTo>
                    <a:pt x="1916008" y="266700"/>
                  </a:moveTo>
                  <a:lnTo>
                    <a:pt x="1278827" y="266700"/>
                  </a:lnTo>
                  <a:lnTo>
                    <a:pt x="1372886" y="292100"/>
                  </a:lnTo>
                  <a:lnTo>
                    <a:pt x="1418666" y="292100"/>
                  </a:lnTo>
                  <a:lnTo>
                    <a:pt x="1463530" y="317500"/>
                  </a:lnTo>
                  <a:lnTo>
                    <a:pt x="1550250" y="342900"/>
                  </a:lnTo>
                  <a:lnTo>
                    <a:pt x="1591981" y="368300"/>
                  </a:lnTo>
                  <a:lnTo>
                    <a:pt x="1632540" y="381000"/>
                  </a:lnTo>
                  <a:lnTo>
                    <a:pt x="1671863" y="406400"/>
                  </a:lnTo>
                  <a:lnTo>
                    <a:pt x="1709888" y="431800"/>
                  </a:lnTo>
                  <a:lnTo>
                    <a:pt x="1746551" y="457200"/>
                  </a:lnTo>
                  <a:lnTo>
                    <a:pt x="1781788" y="495300"/>
                  </a:lnTo>
                  <a:lnTo>
                    <a:pt x="1815536" y="520700"/>
                  </a:lnTo>
                  <a:lnTo>
                    <a:pt x="1847731" y="558800"/>
                  </a:lnTo>
                  <a:lnTo>
                    <a:pt x="1878309" y="584200"/>
                  </a:lnTo>
                  <a:lnTo>
                    <a:pt x="1907208" y="622300"/>
                  </a:lnTo>
                  <a:lnTo>
                    <a:pt x="1934363" y="660400"/>
                  </a:lnTo>
                  <a:lnTo>
                    <a:pt x="1959711" y="698500"/>
                  </a:lnTo>
                  <a:lnTo>
                    <a:pt x="1983188" y="736600"/>
                  </a:lnTo>
                  <a:lnTo>
                    <a:pt x="2004731" y="774700"/>
                  </a:lnTo>
                  <a:lnTo>
                    <a:pt x="2024276" y="812800"/>
                  </a:lnTo>
                  <a:lnTo>
                    <a:pt x="2041759" y="863600"/>
                  </a:lnTo>
                  <a:lnTo>
                    <a:pt x="2057118" y="901700"/>
                  </a:lnTo>
                  <a:lnTo>
                    <a:pt x="2070288" y="952500"/>
                  </a:lnTo>
                  <a:lnTo>
                    <a:pt x="2081207" y="990600"/>
                  </a:lnTo>
                  <a:lnTo>
                    <a:pt x="2089809" y="1041400"/>
                  </a:lnTo>
                  <a:lnTo>
                    <a:pt x="2096033" y="1092200"/>
                  </a:lnTo>
                  <a:lnTo>
                    <a:pt x="2099813" y="1143000"/>
                  </a:lnTo>
                  <a:lnTo>
                    <a:pt x="2101088" y="1181100"/>
                  </a:lnTo>
                  <a:lnTo>
                    <a:pt x="2099813" y="1231900"/>
                  </a:lnTo>
                  <a:lnTo>
                    <a:pt x="2096033" y="1282700"/>
                  </a:lnTo>
                  <a:lnTo>
                    <a:pt x="2089809" y="1333500"/>
                  </a:lnTo>
                  <a:lnTo>
                    <a:pt x="2081207" y="1371600"/>
                  </a:lnTo>
                  <a:lnTo>
                    <a:pt x="2070288" y="1422400"/>
                  </a:lnTo>
                  <a:lnTo>
                    <a:pt x="2057118" y="1473200"/>
                  </a:lnTo>
                  <a:lnTo>
                    <a:pt x="2041759" y="1511300"/>
                  </a:lnTo>
                  <a:lnTo>
                    <a:pt x="2024276" y="1549400"/>
                  </a:lnTo>
                  <a:lnTo>
                    <a:pt x="2004731" y="1600200"/>
                  </a:lnTo>
                  <a:lnTo>
                    <a:pt x="1983188" y="1638300"/>
                  </a:lnTo>
                  <a:lnTo>
                    <a:pt x="1959711" y="1676400"/>
                  </a:lnTo>
                  <a:lnTo>
                    <a:pt x="1934363" y="1714500"/>
                  </a:lnTo>
                  <a:lnTo>
                    <a:pt x="1907208" y="1752600"/>
                  </a:lnTo>
                  <a:lnTo>
                    <a:pt x="1878309" y="1790700"/>
                  </a:lnTo>
                  <a:lnTo>
                    <a:pt x="1847731" y="1816100"/>
                  </a:lnTo>
                  <a:lnTo>
                    <a:pt x="1815536" y="1854200"/>
                  </a:lnTo>
                  <a:lnTo>
                    <a:pt x="1781788" y="1879600"/>
                  </a:lnTo>
                  <a:lnTo>
                    <a:pt x="1746551" y="1917700"/>
                  </a:lnTo>
                  <a:lnTo>
                    <a:pt x="1709888" y="1943100"/>
                  </a:lnTo>
                  <a:lnTo>
                    <a:pt x="1671863" y="1968500"/>
                  </a:lnTo>
                  <a:lnTo>
                    <a:pt x="1632540" y="1993900"/>
                  </a:lnTo>
                  <a:lnTo>
                    <a:pt x="1591981" y="2006600"/>
                  </a:lnTo>
                  <a:lnTo>
                    <a:pt x="1550250" y="2032000"/>
                  </a:lnTo>
                  <a:lnTo>
                    <a:pt x="1463530" y="2057400"/>
                  </a:lnTo>
                  <a:lnTo>
                    <a:pt x="1326251" y="2095500"/>
                  </a:lnTo>
                  <a:lnTo>
                    <a:pt x="1278827" y="2095500"/>
                  </a:lnTo>
                  <a:lnTo>
                    <a:pt x="1230676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4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58800"/>
                  </a:lnTo>
                  <a:lnTo>
                    <a:pt x="2161895" y="520700"/>
                  </a:lnTo>
                  <a:lnTo>
                    <a:pt x="2135709" y="4826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4" h="2362200">
                  <a:moveTo>
                    <a:pt x="1326479" y="12700"/>
                  </a:moveTo>
                  <a:lnTo>
                    <a:pt x="1037244" y="12700"/>
                  </a:lnTo>
                  <a:lnTo>
                    <a:pt x="990144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4" h="2362200">
                  <a:moveTo>
                    <a:pt x="1230582" y="0"/>
                  </a:moveTo>
                  <a:lnTo>
                    <a:pt x="1133141" y="0"/>
                  </a:lnTo>
                  <a:lnTo>
                    <a:pt x="1084923" y="12700"/>
                  </a:lnTo>
                  <a:lnTo>
                    <a:pt x="1278800" y="12700"/>
                  </a:lnTo>
                  <a:lnTo>
                    <a:pt x="1230582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387840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4" h="786764">
                  <a:moveTo>
                    <a:pt x="393953" y="0"/>
                  </a:moveTo>
                  <a:lnTo>
                    <a:pt x="344541" y="3063"/>
                  </a:lnTo>
                  <a:lnTo>
                    <a:pt x="296960" y="12007"/>
                  </a:lnTo>
                  <a:lnTo>
                    <a:pt x="251577" y="26464"/>
                  </a:lnTo>
                  <a:lnTo>
                    <a:pt x="208764" y="46065"/>
                  </a:lnTo>
                  <a:lnTo>
                    <a:pt x="168889" y="70442"/>
                  </a:lnTo>
                  <a:lnTo>
                    <a:pt x="132323" y="99227"/>
                  </a:lnTo>
                  <a:lnTo>
                    <a:pt x="99433" y="132051"/>
                  </a:lnTo>
                  <a:lnTo>
                    <a:pt x="70589" y="168545"/>
                  </a:lnTo>
                  <a:lnTo>
                    <a:pt x="46162" y="208343"/>
                  </a:lnTo>
                  <a:lnTo>
                    <a:pt x="26520" y="251075"/>
                  </a:lnTo>
                  <a:lnTo>
                    <a:pt x="12033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3" y="490011"/>
                  </a:lnTo>
                  <a:lnTo>
                    <a:pt x="26520" y="535308"/>
                  </a:lnTo>
                  <a:lnTo>
                    <a:pt x="46162" y="578040"/>
                  </a:lnTo>
                  <a:lnTo>
                    <a:pt x="70589" y="617838"/>
                  </a:lnTo>
                  <a:lnTo>
                    <a:pt x="99433" y="654332"/>
                  </a:lnTo>
                  <a:lnTo>
                    <a:pt x="132323" y="687156"/>
                  </a:lnTo>
                  <a:lnTo>
                    <a:pt x="168889" y="715941"/>
                  </a:lnTo>
                  <a:lnTo>
                    <a:pt x="208764" y="740318"/>
                  </a:lnTo>
                  <a:lnTo>
                    <a:pt x="251577" y="759919"/>
                  </a:lnTo>
                  <a:lnTo>
                    <a:pt x="296960" y="774376"/>
                  </a:lnTo>
                  <a:lnTo>
                    <a:pt x="344541" y="783320"/>
                  </a:lnTo>
                  <a:lnTo>
                    <a:pt x="393953" y="786383"/>
                  </a:lnTo>
                  <a:lnTo>
                    <a:pt x="443366" y="783320"/>
                  </a:lnTo>
                  <a:lnTo>
                    <a:pt x="490947" y="774376"/>
                  </a:lnTo>
                  <a:lnTo>
                    <a:pt x="536330" y="759919"/>
                  </a:lnTo>
                  <a:lnTo>
                    <a:pt x="579143" y="740318"/>
                  </a:lnTo>
                  <a:lnTo>
                    <a:pt x="619018" y="715941"/>
                  </a:lnTo>
                  <a:lnTo>
                    <a:pt x="655584" y="687156"/>
                  </a:lnTo>
                  <a:lnTo>
                    <a:pt x="688474" y="654332"/>
                  </a:lnTo>
                  <a:lnTo>
                    <a:pt x="717318" y="617838"/>
                  </a:lnTo>
                  <a:lnTo>
                    <a:pt x="741745" y="578040"/>
                  </a:lnTo>
                  <a:lnTo>
                    <a:pt x="761387" y="535308"/>
                  </a:lnTo>
                  <a:lnTo>
                    <a:pt x="775874" y="490011"/>
                  </a:lnTo>
                  <a:lnTo>
                    <a:pt x="784838" y="442516"/>
                  </a:lnTo>
                  <a:lnTo>
                    <a:pt x="787907" y="393191"/>
                  </a:lnTo>
                  <a:lnTo>
                    <a:pt x="784838" y="343867"/>
                  </a:lnTo>
                  <a:lnTo>
                    <a:pt x="775874" y="296372"/>
                  </a:lnTo>
                  <a:lnTo>
                    <a:pt x="761387" y="251075"/>
                  </a:lnTo>
                  <a:lnTo>
                    <a:pt x="741745" y="208343"/>
                  </a:lnTo>
                  <a:lnTo>
                    <a:pt x="717318" y="168545"/>
                  </a:lnTo>
                  <a:lnTo>
                    <a:pt x="688474" y="132051"/>
                  </a:lnTo>
                  <a:lnTo>
                    <a:pt x="655584" y="99227"/>
                  </a:lnTo>
                  <a:lnTo>
                    <a:pt x="619018" y="70442"/>
                  </a:lnTo>
                  <a:lnTo>
                    <a:pt x="579143" y="46065"/>
                  </a:lnTo>
                  <a:lnTo>
                    <a:pt x="536330" y="26464"/>
                  </a:lnTo>
                  <a:lnTo>
                    <a:pt x="490947" y="12007"/>
                  </a:lnTo>
                  <a:lnTo>
                    <a:pt x="443366" y="306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FF0E5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9605264" y="1802637"/>
            <a:ext cx="30797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62743" y="2321051"/>
            <a:ext cx="1574291" cy="1575816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225958" y="4499228"/>
            <a:ext cx="2678430" cy="820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Strategic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Meeting</a:t>
            </a:r>
            <a:endParaRPr sz="2000">
              <a:latin typeface="Arial"/>
              <a:cs typeface="Arial"/>
            </a:endParaRPr>
          </a:p>
          <a:p>
            <a:pPr marL="538480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Mapping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out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plans,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intentions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responsibilities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3280409" y="4499228"/>
            <a:ext cx="2636520" cy="576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Navigating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the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Future</a:t>
            </a:r>
            <a:endParaRPr sz="2000">
              <a:latin typeface="Arial"/>
              <a:cs typeface="Arial"/>
            </a:endParaRPr>
          </a:p>
          <a:p>
            <a:pPr marL="65405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Plans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on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aging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housing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180582" y="4499228"/>
            <a:ext cx="2793365" cy="820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Arial"/>
                <a:cs typeface="Arial"/>
              </a:rPr>
              <a:t>Investment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Philosophy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Exploration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family's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financial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strategies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513189" y="4499228"/>
            <a:ext cx="2073910" cy="820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Crafting</a:t>
            </a:r>
            <a:r>
              <a:rPr dirty="0" sz="2000" spc="-14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Purpose</a:t>
            </a:r>
            <a:endParaRPr sz="20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Developing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 </a:t>
            </a:r>
            <a:r>
              <a:rPr dirty="0" sz="1600" spc="-10">
                <a:latin typeface="Arial"/>
                <a:cs typeface="Arial"/>
              </a:rPr>
              <a:t>family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mission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statement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6094730" cy="6858000"/>
            </a:xfrm>
            <a:custGeom>
              <a:avLst/>
              <a:gdLst/>
              <a:ahLst/>
              <a:cxnLst/>
              <a:rect l="l" t="t" r="r" b="b"/>
              <a:pathLst>
                <a:path w="6094730" h="6858000">
                  <a:moveTo>
                    <a:pt x="60944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4476" y="6858000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3769FF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Strategic</a:t>
            </a:r>
            <a:r>
              <a:rPr dirty="0" sz="3600" spc="-25">
                <a:solidFill>
                  <a:srgbClr val="FFFFFF"/>
                </a:solidFill>
              </a:rPr>
              <a:t> </a:t>
            </a:r>
            <a:r>
              <a:rPr dirty="0" sz="3600" spc="-10">
                <a:solidFill>
                  <a:srgbClr val="FFFFFF"/>
                </a:solidFill>
              </a:rPr>
              <a:t>meeting</a:t>
            </a:r>
            <a:endParaRPr sz="3600"/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8572" y="2954528"/>
            <a:ext cx="5570220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Communicating</a:t>
            </a:r>
            <a:r>
              <a:rPr dirty="0" sz="2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27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client's</a:t>
            </a:r>
            <a:r>
              <a:rPr dirty="0" sz="27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heirs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plans</a:t>
            </a:r>
            <a:r>
              <a:rPr dirty="0" sz="2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intentions</a:t>
            </a:r>
            <a:r>
              <a:rPr dirty="0" sz="2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dirty="0" sz="2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distribution</a:t>
            </a:r>
            <a:r>
              <a:rPr dirty="0" sz="2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7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wealth.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9792" y="701421"/>
            <a:ext cx="5749925" cy="8197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80"/>
              <a:t> </a:t>
            </a:r>
            <a:r>
              <a:rPr dirty="0"/>
              <a:t>strategic</a:t>
            </a:r>
            <a:r>
              <a:rPr dirty="0" spc="-75"/>
              <a:t> </a:t>
            </a:r>
            <a:r>
              <a:rPr dirty="0" spc="-10"/>
              <a:t>meeting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400" b="0">
                <a:solidFill>
                  <a:srgbClr val="3769FF"/>
                </a:solidFill>
                <a:latin typeface="Arial Narrow"/>
                <a:cs typeface="Arial Narrow"/>
              </a:rPr>
              <a:t>Mapping</a:t>
            </a:r>
            <a:r>
              <a:rPr dirty="0" sz="2400" spc="-60" b="0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3769FF"/>
                </a:solidFill>
                <a:latin typeface="Arial Narrow"/>
                <a:cs typeface="Arial Narrow"/>
              </a:rPr>
              <a:t>Out</a:t>
            </a:r>
            <a:r>
              <a:rPr dirty="0" sz="2400" spc="-65" b="0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3769FF"/>
                </a:solidFill>
                <a:latin typeface="Arial Narrow"/>
                <a:cs typeface="Arial Narrow"/>
              </a:rPr>
              <a:t>Plans,</a:t>
            </a:r>
            <a:r>
              <a:rPr dirty="0" sz="2400" spc="-60" b="0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3769FF"/>
                </a:solidFill>
                <a:latin typeface="Arial Narrow"/>
                <a:cs typeface="Arial Narrow"/>
              </a:rPr>
              <a:t>Intentions,</a:t>
            </a:r>
            <a:r>
              <a:rPr dirty="0" sz="2400" spc="-45" b="0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3769FF"/>
                </a:solidFill>
                <a:latin typeface="Arial Narrow"/>
                <a:cs typeface="Arial Narrow"/>
              </a:rPr>
              <a:t>and</a:t>
            </a:r>
            <a:r>
              <a:rPr dirty="0" sz="2400" spc="-70" b="0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400" spc="-10" b="0">
                <a:solidFill>
                  <a:srgbClr val="3769FF"/>
                </a:solidFill>
                <a:latin typeface="Arial Narrow"/>
                <a:cs typeface="Arial Narrow"/>
              </a:rPr>
              <a:t>Responsibilities</a:t>
            </a:r>
            <a:endParaRPr sz="2400">
              <a:latin typeface="Arial Narrow"/>
              <a:cs typeface="Arial Narrow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430174" y="2720009"/>
          <a:ext cx="6028055" cy="26149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51855"/>
              </a:tblGrid>
              <a:tr h="3517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SAMPLE</a:t>
                      </a:r>
                      <a:r>
                        <a:rPr dirty="0" sz="1400" spc="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MEETING</a:t>
                      </a:r>
                      <a:r>
                        <a:rPr dirty="0" sz="1400" spc="-8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AGENDA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>
                    <a:solidFill>
                      <a:srgbClr val="3769FF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600" spc="-1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Introduction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Overview</a:t>
                      </a:r>
                      <a:r>
                        <a:rPr dirty="0" sz="1600" spc="-2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plans</a:t>
                      </a:r>
                      <a:r>
                        <a:rPr dirty="0" sz="1600" spc="-4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3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intentions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Specific</a:t>
                      </a:r>
                      <a:r>
                        <a:rPr dirty="0" sz="1600" spc="-4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roles</a:t>
                      </a:r>
                      <a:r>
                        <a:rPr dirty="0" sz="1600" spc="-1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1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responsibilities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General</a:t>
                      </a:r>
                      <a:r>
                        <a:rPr dirty="0" sz="1600" spc="-5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instructions:</a:t>
                      </a:r>
                      <a:r>
                        <a:rPr dirty="0" sz="1600" spc="-6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documents,</a:t>
                      </a:r>
                      <a:r>
                        <a:rPr dirty="0" sz="1600" spc="-4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wishes</a:t>
                      </a:r>
                      <a:r>
                        <a:rPr dirty="0" sz="1600" spc="-7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5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intentions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Open</a:t>
                      </a:r>
                      <a:r>
                        <a:rPr dirty="0" sz="1600" spc="-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dialogue</a:t>
                      </a:r>
                      <a:r>
                        <a:rPr dirty="0" sz="1600" spc="-4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1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Q&amp;A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286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Guidelines</a:t>
                      </a:r>
                      <a:r>
                        <a:rPr dirty="0" sz="1600" spc="-4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600" spc="-3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ongoing</a:t>
                      </a:r>
                      <a:r>
                        <a:rPr dirty="0" sz="1600" spc="-3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communication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192023"/>
            <a:ext cx="1804415" cy="18028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189089" y="2189924"/>
            <a:ext cx="4622165" cy="3313429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855"/>
              </a:spcBef>
            </a:pPr>
            <a:r>
              <a:rPr dirty="0" sz="1800" spc="-35" b="1">
                <a:latin typeface="Arial"/>
                <a:cs typeface="Arial"/>
              </a:rPr>
              <a:t>FACILITATION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TIPS</a:t>
            </a:r>
            <a:endParaRPr sz="1800">
              <a:latin typeface="Arial"/>
              <a:cs typeface="Arial"/>
            </a:endParaRPr>
          </a:p>
          <a:p>
            <a:pPr marL="289560" indent="-253365">
              <a:lnSpc>
                <a:spcPct val="100000"/>
              </a:lnSpc>
              <a:spcBef>
                <a:spcPts val="1010"/>
              </a:spcBef>
              <a:buFont typeface="Arial"/>
              <a:buAutoNum type="arabicPlain"/>
              <a:tabLst>
                <a:tab pos="289560" algn="l"/>
              </a:tabLst>
            </a:pPr>
            <a:r>
              <a:rPr dirty="0" sz="2400">
                <a:solidFill>
                  <a:srgbClr val="3769FF"/>
                </a:solidFill>
                <a:latin typeface="Arial"/>
                <a:cs typeface="Arial"/>
              </a:rPr>
              <a:t>|</a:t>
            </a:r>
            <a:r>
              <a:rPr dirty="0" sz="2400" spc="-1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769FF"/>
                </a:solidFill>
                <a:latin typeface="Arial"/>
                <a:cs typeface="Arial"/>
              </a:rPr>
              <a:t>Client</a:t>
            </a:r>
            <a:r>
              <a:rPr dirty="0" sz="24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preparation</a:t>
            </a:r>
            <a:endParaRPr sz="2400">
              <a:latin typeface="Arial"/>
              <a:cs typeface="Arial"/>
            </a:endParaRPr>
          </a:p>
          <a:p>
            <a:pPr marL="36195" marR="508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Arial"/>
                <a:cs typeface="Arial"/>
              </a:rPr>
              <a:t>Ahead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meeting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encourage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clients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begin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thinking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important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documents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locations.</a:t>
            </a:r>
            <a:endParaRPr sz="2000">
              <a:latin typeface="Arial"/>
              <a:cs typeface="Arial"/>
            </a:endParaRPr>
          </a:p>
          <a:p>
            <a:pPr marL="12700" marR="183515" indent="253365">
              <a:lnSpc>
                <a:spcPct val="100000"/>
              </a:lnSpc>
              <a:spcBef>
                <a:spcPts val="1785"/>
              </a:spcBef>
              <a:buFont typeface="Arial"/>
              <a:buAutoNum type="arabicPlain" startAt="2"/>
              <a:tabLst>
                <a:tab pos="266065" algn="l"/>
              </a:tabLst>
            </a:pPr>
            <a:r>
              <a:rPr dirty="0" sz="2400">
                <a:solidFill>
                  <a:srgbClr val="3769FF"/>
                </a:solidFill>
                <a:latin typeface="Arial"/>
                <a:cs typeface="Arial"/>
              </a:rPr>
              <a:t>|</a:t>
            </a:r>
            <a:r>
              <a:rPr dirty="0" sz="2400" spc="-3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769FF"/>
                </a:solidFill>
                <a:latin typeface="Arial"/>
                <a:cs typeface="Arial"/>
              </a:rPr>
              <a:t>Introduction</a:t>
            </a:r>
            <a:r>
              <a:rPr dirty="0" sz="2400" spc="-5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approach </a:t>
            </a:r>
            <a:r>
              <a:rPr dirty="0" sz="2000">
                <a:latin typeface="Arial"/>
                <a:cs typeface="Arial"/>
              </a:rPr>
              <a:t>Reassure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heirs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loved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ones </a:t>
            </a:r>
            <a:r>
              <a:rPr dirty="0" sz="2000">
                <a:latin typeface="Arial"/>
                <a:cs typeface="Arial"/>
              </a:rPr>
              <a:t>anticipate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living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extended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period,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meeting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important.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934200" y="2304288"/>
            <a:ext cx="0" cy="3366770"/>
          </a:xfrm>
          <a:custGeom>
            <a:avLst/>
            <a:gdLst/>
            <a:ahLst/>
            <a:cxnLst/>
            <a:rect l="l" t="t" r="r" b="b"/>
            <a:pathLst>
              <a:path w="0" h="3366770">
                <a:moveTo>
                  <a:pt x="0" y="0"/>
                </a:moveTo>
                <a:lnTo>
                  <a:pt x="0" y="3366147"/>
                </a:lnTo>
              </a:path>
            </a:pathLst>
          </a:custGeom>
          <a:ln w="9525">
            <a:solidFill>
              <a:srgbClr val="3063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6094730" cy="6858000"/>
            </a:xfrm>
            <a:custGeom>
              <a:avLst/>
              <a:gdLst/>
              <a:ahLst/>
              <a:cxnLst/>
              <a:rect l="l" t="t" r="r" b="b"/>
              <a:pathLst>
                <a:path w="6094730" h="6858000">
                  <a:moveTo>
                    <a:pt x="60944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4476" y="6858000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00BEB3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Navigating</a:t>
            </a:r>
            <a:r>
              <a:rPr dirty="0" sz="3600" spc="-5">
                <a:solidFill>
                  <a:srgbClr val="FFFFFF"/>
                </a:solidFill>
              </a:rPr>
              <a:t> </a:t>
            </a:r>
            <a:r>
              <a:rPr dirty="0" sz="3600">
                <a:solidFill>
                  <a:srgbClr val="FFFFFF"/>
                </a:solidFill>
              </a:rPr>
              <a:t>the</a:t>
            </a:r>
            <a:r>
              <a:rPr dirty="0" sz="3600" spc="-5">
                <a:solidFill>
                  <a:srgbClr val="FFFFFF"/>
                </a:solidFill>
              </a:rPr>
              <a:t> </a:t>
            </a:r>
            <a:r>
              <a:rPr dirty="0" sz="3600" spc="-10">
                <a:solidFill>
                  <a:srgbClr val="FFFFFF"/>
                </a:solidFill>
              </a:rPr>
              <a:t>Future</a:t>
            </a:r>
            <a:endParaRPr sz="3600"/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8572" y="2954528"/>
            <a:ext cx="4959985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Discussing</a:t>
            </a:r>
            <a:r>
              <a:rPr dirty="0" sz="2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2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client’s</a:t>
            </a:r>
            <a:r>
              <a:rPr dirty="0" sz="27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plans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dirty="0" sz="27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aging</a:t>
            </a:r>
            <a:r>
              <a:rPr dirty="0" sz="2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dirty="0" sz="27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housing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decisions</a:t>
            </a:r>
            <a:r>
              <a:rPr dirty="0" sz="27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heirs.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9792" y="701421"/>
            <a:ext cx="5046345" cy="8197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Navigating</a:t>
            </a:r>
            <a:r>
              <a:rPr dirty="0" spc="-95"/>
              <a:t> </a:t>
            </a:r>
            <a:r>
              <a:rPr dirty="0"/>
              <a:t>the</a:t>
            </a:r>
            <a:r>
              <a:rPr dirty="0" spc="-80"/>
              <a:t> </a:t>
            </a:r>
            <a:r>
              <a:rPr dirty="0"/>
              <a:t>future</a:t>
            </a:r>
            <a:r>
              <a:rPr dirty="0" spc="-80"/>
              <a:t> </a:t>
            </a:r>
            <a:r>
              <a:rPr dirty="0" spc="-10"/>
              <a:t>meeting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400" b="0">
                <a:solidFill>
                  <a:srgbClr val="009F95"/>
                </a:solidFill>
                <a:latin typeface="Arial Narrow"/>
                <a:cs typeface="Arial Narrow"/>
              </a:rPr>
              <a:t>Plans</a:t>
            </a:r>
            <a:r>
              <a:rPr dirty="0" sz="2400" spc="-35" b="0">
                <a:solidFill>
                  <a:srgbClr val="009F95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009F95"/>
                </a:solidFill>
                <a:latin typeface="Arial Narrow"/>
                <a:cs typeface="Arial Narrow"/>
              </a:rPr>
              <a:t>on</a:t>
            </a:r>
            <a:r>
              <a:rPr dirty="0" sz="2400" spc="-50" b="0">
                <a:solidFill>
                  <a:srgbClr val="009F95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009F95"/>
                </a:solidFill>
                <a:latin typeface="Arial Narrow"/>
                <a:cs typeface="Arial Narrow"/>
              </a:rPr>
              <a:t>aging</a:t>
            </a:r>
            <a:r>
              <a:rPr dirty="0" sz="2400" spc="-25" b="0">
                <a:solidFill>
                  <a:srgbClr val="009F95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009F95"/>
                </a:solidFill>
                <a:latin typeface="Arial Narrow"/>
                <a:cs typeface="Arial Narrow"/>
              </a:rPr>
              <a:t>and</a:t>
            </a:r>
            <a:r>
              <a:rPr dirty="0" sz="2400" spc="-40" b="0">
                <a:solidFill>
                  <a:srgbClr val="009F95"/>
                </a:solidFill>
                <a:latin typeface="Arial Narrow"/>
                <a:cs typeface="Arial Narrow"/>
              </a:rPr>
              <a:t> </a:t>
            </a:r>
            <a:r>
              <a:rPr dirty="0" sz="2400" spc="-10" b="0">
                <a:solidFill>
                  <a:srgbClr val="009F95"/>
                </a:solidFill>
                <a:latin typeface="Arial Narrow"/>
                <a:cs typeface="Arial Narrow"/>
              </a:rPr>
              <a:t>housing</a:t>
            </a:r>
            <a:endParaRPr sz="2400">
              <a:latin typeface="Arial Narrow"/>
              <a:cs typeface="Arial Narrow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574560" y="2464816"/>
          <a:ext cx="5396865" cy="2780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20665"/>
              </a:tblGrid>
              <a:tr h="5175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SAMPLE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MEETING</a:t>
                      </a:r>
                      <a:r>
                        <a:rPr dirty="0" sz="1400" spc="-9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AGENDA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#1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Decisions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have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been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made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solidFill>
                      <a:srgbClr val="00BEB3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56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Introduction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56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Overview</a:t>
                      </a:r>
                      <a:r>
                        <a:rPr dirty="0" sz="1600" spc="-2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600" spc="-2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issue</a:t>
                      </a:r>
                      <a:r>
                        <a:rPr dirty="0" sz="1600" spc="-4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aging</a:t>
                      </a:r>
                      <a:r>
                        <a:rPr dirty="0" sz="1600" spc="-2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3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housing</a:t>
                      </a:r>
                      <a:r>
                        <a:rPr dirty="0" sz="1600" spc="-4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56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Discussion</a:t>
                      </a:r>
                      <a:r>
                        <a:rPr dirty="0" sz="1600" spc="-9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3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client’s</a:t>
                      </a:r>
                      <a:r>
                        <a:rPr dirty="0" sz="1600" spc="-25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housing</a:t>
                      </a:r>
                      <a:r>
                        <a:rPr dirty="0" sz="1600" spc="-35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r>
                        <a:rPr dirty="0" sz="1600" spc="-3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6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cost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56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Conversation</a:t>
                      </a:r>
                      <a:r>
                        <a:rPr dirty="0" sz="1600" spc="-6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around</a:t>
                      </a:r>
                      <a:r>
                        <a:rPr dirty="0" sz="1600" spc="-5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family</a:t>
                      </a:r>
                      <a:r>
                        <a:rPr dirty="0" sz="1600" spc="-7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member</a:t>
                      </a:r>
                      <a:r>
                        <a:rPr dirty="0" sz="1600" spc="-4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56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Open</a:t>
                      </a:r>
                      <a:r>
                        <a:rPr dirty="0" sz="1600" spc="-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dialogue</a:t>
                      </a:r>
                      <a:r>
                        <a:rPr dirty="0" sz="1600" spc="-4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1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Q&amp;A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56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Determine</a:t>
                      </a:r>
                      <a:r>
                        <a:rPr dirty="0" sz="1600" spc="-3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action</a:t>
                      </a:r>
                      <a:r>
                        <a:rPr dirty="0" sz="1600" spc="-4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steps</a:t>
                      </a:r>
                      <a:r>
                        <a:rPr dirty="0" sz="1600" spc="-3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(if</a:t>
                      </a:r>
                      <a:r>
                        <a:rPr dirty="0" sz="1600" spc="-3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needed)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192023"/>
            <a:ext cx="1804415" cy="1802891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6103620" y="2471927"/>
            <a:ext cx="0" cy="2783205"/>
          </a:xfrm>
          <a:custGeom>
            <a:avLst/>
            <a:gdLst/>
            <a:ahLst/>
            <a:cxnLst/>
            <a:rect l="l" t="t" r="r" b="b"/>
            <a:pathLst>
              <a:path w="0" h="2783204">
                <a:moveTo>
                  <a:pt x="0" y="0"/>
                </a:moveTo>
                <a:lnTo>
                  <a:pt x="0" y="2783205"/>
                </a:lnTo>
              </a:path>
            </a:pathLst>
          </a:custGeom>
          <a:ln w="9525">
            <a:solidFill>
              <a:srgbClr val="00BEB3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6313170" y="2464816"/>
          <a:ext cx="5396865" cy="2780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20030"/>
              </a:tblGrid>
              <a:tr h="51752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SAMPLE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MEETING</a:t>
                      </a:r>
                      <a:r>
                        <a:rPr dirty="0" sz="1400" spc="-9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AGENDA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#2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Decisions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have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400" b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u="none" sz="14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none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been</a:t>
                      </a:r>
                      <a:r>
                        <a:rPr dirty="0" u="none" sz="140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none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made</a:t>
                      </a:r>
                      <a:r>
                        <a:rPr dirty="0" u="none" sz="14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none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u="none" sz="14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none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solidFill>
                      <a:srgbClr val="00BEB3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Introduction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Overview</a:t>
                      </a:r>
                      <a:r>
                        <a:rPr dirty="0" sz="1600" spc="-1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600" spc="-2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issue</a:t>
                      </a:r>
                      <a:r>
                        <a:rPr dirty="0" sz="1600" spc="-4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aging</a:t>
                      </a:r>
                      <a:r>
                        <a:rPr dirty="0" sz="1600" spc="-2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3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housing</a:t>
                      </a:r>
                      <a:r>
                        <a:rPr dirty="0" sz="1600" spc="-4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Discussion</a:t>
                      </a:r>
                      <a:r>
                        <a:rPr dirty="0" sz="1600" spc="-9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4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600" spc="-3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most</a:t>
                      </a:r>
                      <a:r>
                        <a:rPr dirty="0" sz="1600" spc="-35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popular</a:t>
                      </a:r>
                      <a:r>
                        <a:rPr dirty="0" sz="1600" spc="-25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housing</a:t>
                      </a:r>
                      <a:r>
                        <a:rPr dirty="0" sz="1600" spc="-25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options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Conversation</a:t>
                      </a:r>
                      <a:r>
                        <a:rPr dirty="0" sz="1600" spc="-6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around</a:t>
                      </a:r>
                      <a:r>
                        <a:rPr dirty="0" sz="1600" spc="-5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family</a:t>
                      </a:r>
                      <a:r>
                        <a:rPr dirty="0" sz="1600" spc="-6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member</a:t>
                      </a:r>
                      <a:r>
                        <a:rPr dirty="0" sz="1600" spc="-3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Open</a:t>
                      </a:r>
                      <a:r>
                        <a:rPr dirty="0" sz="1600" spc="-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dialogue</a:t>
                      </a:r>
                      <a:r>
                        <a:rPr dirty="0" sz="1600" spc="-4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1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Q&amp;A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Determine</a:t>
                      </a:r>
                      <a:r>
                        <a:rPr dirty="0" sz="1600" spc="-3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action</a:t>
                      </a:r>
                      <a:r>
                        <a:rPr dirty="0" sz="1600" spc="-4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steps</a:t>
                      </a:r>
                      <a:r>
                        <a:rPr dirty="0" sz="1600" spc="-35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(if</a:t>
                      </a:r>
                      <a:r>
                        <a:rPr dirty="0" sz="1600" spc="-3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009F95"/>
                          </a:solidFill>
                          <a:latin typeface="Arial"/>
                          <a:cs typeface="Arial"/>
                        </a:rPr>
                        <a:t>needed)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0"/>
            <a:ext cx="6094476" cy="685799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4500" y="160731"/>
            <a:ext cx="3856990" cy="760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Facilitation</a:t>
            </a:r>
            <a:r>
              <a:rPr dirty="0" sz="2800" spc="-140" b="1">
                <a:latin typeface="Arial"/>
                <a:cs typeface="Arial"/>
              </a:rPr>
              <a:t> </a:t>
            </a:r>
            <a:r>
              <a:rPr dirty="0" sz="2800" spc="-20" b="1">
                <a:latin typeface="Arial"/>
                <a:cs typeface="Arial"/>
              </a:rPr>
              <a:t>tips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Ideas</a:t>
            </a:r>
            <a:r>
              <a:rPr dirty="0" sz="20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dirty="0" sz="20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effective</a:t>
            </a:r>
            <a:r>
              <a:rPr dirty="0" sz="20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family</a:t>
            </a:r>
            <a:r>
              <a:rPr dirty="0" sz="20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meetings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44500" y="1878533"/>
            <a:ext cx="37338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50" b="1">
                <a:solidFill>
                  <a:srgbClr val="00BEB3"/>
                </a:solidFill>
                <a:latin typeface="Arial Narrow"/>
                <a:cs typeface="Arial Narrow"/>
              </a:rPr>
              <a:t>1</a:t>
            </a:r>
            <a:endParaRPr sz="60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44500" y="3956430"/>
            <a:ext cx="37338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50" b="1">
                <a:solidFill>
                  <a:srgbClr val="00BEB3"/>
                </a:solidFill>
                <a:latin typeface="Arial Narrow"/>
                <a:cs typeface="Arial Narrow"/>
              </a:rPr>
              <a:t>2</a:t>
            </a:r>
            <a:endParaRPr sz="6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034288" y="3624833"/>
            <a:ext cx="4564380" cy="1611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Stay</a:t>
            </a:r>
            <a:r>
              <a:rPr dirty="0" sz="2400" spc="-75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9F95"/>
                </a:solidFill>
                <a:latin typeface="Arial"/>
                <a:cs typeface="Arial"/>
              </a:rPr>
              <a:t>organized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Arial"/>
                <a:cs typeface="Arial"/>
              </a:rPr>
              <a:t>Since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agendas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involve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significant </a:t>
            </a:r>
            <a:r>
              <a:rPr dirty="0" sz="2000">
                <a:latin typeface="Arial"/>
                <a:cs typeface="Arial"/>
              </a:rPr>
              <a:t>amount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material,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prepare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thoughtfully, </a:t>
            </a:r>
            <a:r>
              <a:rPr dirty="0" sz="2000">
                <a:latin typeface="Arial"/>
                <a:cs typeface="Arial"/>
              </a:rPr>
              <a:t>ensuring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organization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conciseness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materials.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034288" y="1701546"/>
            <a:ext cx="455422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Approach</a:t>
            </a:r>
            <a:r>
              <a:rPr dirty="0" sz="2400" spc="-130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9F95"/>
                </a:solidFill>
                <a:latin typeface="Arial"/>
                <a:cs typeface="Arial"/>
              </a:rPr>
              <a:t>empathetically </a:t>
            </a:r>
            <a:r>
              <a:rPr dirty="0" sz="2000">
                <a:latin typeface="Arial"/>
                <a:cs typeface="Arial"/>
              </a:rPr>
              <a:t>Navigate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discussions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about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family </a:t>
            </a:r>
            <a:r>
              <a:rPr dirty="0" sz="2000">
                <a:latin typeface="Arial"/>
                <a:cs typeface="Arial"/>
              </a:rPr>
              <a:t>homes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living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arrangements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with </a:t>
            </a:r>
            <a:r>
              <a:rPr dirty="0" sz="2000">
                <a:latin typeface="Arial"/>
                <a:cs typeface="Arial"/>
              </a:rPr>
              <a:t>care,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recognizing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emotions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involved.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883919" y="1299972"/>
            <a:ext cx="0" cy="4258310"/>
          </a:xfrm>
          <a:custGeom>
            <a:avLst/>
            <a:gdLst/>
            <a:ahLst/>
            <a:cxnLst/>
            <a:rect l="l" t="t" r="r" b="b"/>
            <a:pathLst>
              <a:path w="0" h="4258310">
                <a:moveTo>
                  <a:pt x="0" y="0"/>
                </a:moveTo>
                <a:lnTo>
                  <a:pt x="0" y="4257802"/>
                </a:lnTo>
              </a:path>
            </a:pathLst>
          </a:custGeom>
          <a:ln w="9525">
            <a:solidFill>
              <a:srgbClr val="00BE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6094730" cy="6858000"/>
            </a:xfrm>
            <a:custGeom>
              <a:avLst/>
              <a:gdLst/>
              <a:ahLst/>
              <a:cxnLst/>
              <a:rect l="l" t="t" r="r" b="b"/>
              <a:pathLst>
                <a:path w="6094730" h="6858000">
                  <a:moveTo>
                    <a:pt x="60944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4476" y="6858000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672FE2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Investment</a:t>
            </a:r>
            <a:r>
              <a:rPr dirty="0" sz="3600" spc="-10">
                <a:solidFill>
                  <a:srgbClr val="FFFFFF"/>
                </a:solidFill>
              </a:rPr>
              <a:t> Philosophy</a:t>
            </a:r>
            <a:endParaRPr sz="3600"/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8572" y="2954528"/>
            <a:ext cx="5685790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Discussing</a:t>
            </a:r>
            <a:r>
              <a:rPr dirty="0" sz="27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your client's</a:t>
            </a:r>
            <a:r>
              <a:rPr dirty="0" sz="2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investment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philosophy</a:t>
            </a:r>
            <a:r>
              <a:rPr dirty="0" sz="27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7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approach</a:t>
            </a:r>
            <a:r>
              <a:rPr dirty="0" sz="2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investing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7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Arial"/>
                <a:cs typeface="Arial"/>
              </a:rPr>
              <a:t>heirs.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9792" y="701421"/>
            <a:ext cx="5361940" cy="8197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Investment</a:t>
            </a:r>
            <a:r>
              <a:rPr dirty="0" spc="-150"/>
              <a:t> </a:t>
            </a:r>
            <a:r>
              <a:rPr dirty="0"/>
              <a:t>philosophy</a:t>
            </a:r>
            <a:r>
              <a:rPr dirty="0" spc="-145"/>
              <a:t> </a:t>
            </a:r>
            <a:r>
              <a:rPr dirty="0" spc="-10"/>
              <a:t>meeting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400" b="0">
                <a:solidFill>
                  <a:srgbClr val="672FE2"/>
                </a:solidFill>
                <a:latin typeface="Arial Narrow"/>
                <a:cs typeface="Arial Narrow"/>
              </a:rPr>
              <a:t>Exploration</a:t>
            </a:r>
            <a:r>
              <a:rPr dirty="0" sz="2400" spc="-50" b="0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672FE2"/>
                </a:solidFill>
                <a:latin typeface="Arial Narrow"/>
                <a:cs typeface="Arial Narrow"/>
              </a:rPr>
              <a:t>of</a:t>
            </a:r>
            <a:r>
              <a:rPr dirty="0" sz="2400" spc="-85" b="0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672FE2"/>
                </a:solidFill>
                <a:latin typeface="Arial Narrow"/>
                <a:cs typeface="Arial Narrow"/>
              </a:rPr>
              <a:t>the</a:t>
            </a:r>
            <a:r>
              <a:rPr dirty="0" sz="2400" spc="-75" b="0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672FE2"/>
                </a:solidFill>
                <a:latin typeface="Arial Narrow"/>
                <a:cs typeface="Arial Narrow"/>
              </a:rPr>
              <a:t>family's</a:t>
            </a:r>
            <a:r>
              <a:rPr dirty="0" sz="2400" spc="-65" b="0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672FE2"/>
                </a:solidFill>
                <a:latin typeface="Arial Narrow"/>
                <a:cs typeface="Arial Narrow"/>
              </a:rPr>
              <a:t>financial</a:t>
            </a:r>
            <a:r>
              <a:rPr dirty="0" sz="2400" spc="-55" b="0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2400" spc="-10" b="0">
                <a:solidFill>
                  <a:srgbClr val="672FE2"/>
                </a:solidFill>
                <a:latin typeface="Arial Narrow"/>
                <a:cs typeface="Arial Narrow"/>
              </a:rPr>
              <a:t>strategies</a:t>
            </a:r>
            <a:endParaRPr sz="2400">
              <a:latin typeface="Arial Narrow"/>
              <a:cs typeface="Arial Narrow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574560" y="2464866"/>
          <a:ext cx="5596255" cy="28168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20055"/>
              </a:tblGrid>
              <a:tr h="35179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SAMPLE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MEETING</a:t>
                      </a:r>
                      <a:r>
                        <a:rPr dirty="0" sz="1400" spc="-9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AGENDA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>
                    <a:solidFill>
                      <a:srgbClr val="672FE2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Introduction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433705" marR="2800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Overview</a:t>
                      </a:r>
                      <a:r>
                        <a:rPr dirty="0" sz="16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1600" spc="-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role</a:t>
                      </a:r>
                      <a:r>
                        <a:rPr dirty="0" sz="1600" spc="-3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dirty="0" sz="16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Financial</a:t>
                      </a:r>
                      <a:r>
                        <a:rPr dirty="0" sz="1600" spc="-4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Professional</a:t>
                      </a:r>
                      <a:r>
                        <a:rPr dirty="0" sz="1600" spc="-4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16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value</a:t>
                      </a:r>
                      <a:r>
                        <a:rPr dirty="0" sz="1600" spc="-4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proposition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Investment</a:t>
                      </a:r>
                      <a:r>
                        <a:rPr dirty="0" sz="1600" spc="-6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philosophy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Investment</a:t>
                      </a:r>
                      <a:r>
                        <a:rPr dirty="0" sz="1600" spc="-6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strategy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Existing</a:t>
                      </a:r>
                      <a:r>
                        <a:rPr dirty="0" sz="1600" spc="-5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reporting</a:t>
                      </a:r>
                      <a:r>
                        <a:rPr dirty="0" sz="1600" spc="-2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4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communications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Open dialogue</a:t>
                      </a:r>
                      <a:r>
                        <a:rPr dirty="0" sz="1600" spc="-4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1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Q&amp;A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192023"/>
            <a:ext cx="1804415" cy="18028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743827" y="2189924"/>
            <a:ext cx="4763135" cy="3313429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855"/>
              </a:spcBef>
            </a:pPr>
            <a:r>
              <a:rPr dirty="0" sz="1800" spc="-35" b="1">
                <a:latin typeface="Arial"/>
                <a:cs typeface="Arial"/>
              </a:rPr>
              <a:t>FACILITATION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TIPS</a:t>
            </a:r>
            <a:endParaRPr sz="1800">
              <a:latin typeface="Arial"/>
              <a:cs typeface="Arial"/>
            </a:endParaRPr>
          </a:p>
          <a:p>
            <a:pPr marL="289560" indent="-253365">
              <a:lnSpc>
                <a:spcPct val="100000"/>
              </a:lnSpc>
              <a:spcBef>
                <a:spcPts val="1010"/>
              </a:spcBef>
              <a:buFont typeface="Arial"/>
              <a:buAutoNum type="arabicPlain"/>
              <a:tabLst>
                <a:tab pos="289560" algn="l"/>
              </a:tabLst>
            </a:pPr>
            <a:r>
              <a:rPr dirty="0" sz="2400">
                <a:solidFill>
                  <a:srgbClr val="672FE2"/>
                </a:solidFill>
                <a:latin typeface="Arial"/>
                <a:cs typeface="Arial"/>
              </a:rPr>
              <a:t>|</a:t>
            </a:r>
            <a:r>
              <a:rPr dirty="0" sz="2400" spc="-80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672FE2"/>
                </a:solidFill>
                <a:latin typeface="Arial"/>
                <a:cs typeface="Arial"/>
              </a:rPr>
              <a:t>Investment</a:t>
            </a:r>
            <a:r>
              <a:rPr dirty="0" sz="2400" spc="-6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672FE2"/>
                </a:solidFill>
                <a:latin typeface="Arial"/>
                <a:cs typeface="Arial"/>
              </a:rPr>
              <a:t>acumen</a:t>
            </a:r>
            <a:endParaRPr sz="2400">
              <a:latin typeface="Arial"/>
              <a:cs typeface="Arial"/>
            </a:endParaRPr>
          </a:p>
          <a:p>
            <a:pPr marL="36195" marR="9271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advance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meeting,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discuss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with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clients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perception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heirs’ </a:t>
            </a:r>
            <a:r>
              <a:rPr dirty="0" sz="2000">
                <a:latin typeface="Arial"/>
                <a:cs typeface="Arial"/>
              </a:rPr>
              <a:t>investment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acumen.</a:t>
            </a:r>
            <a:endParaRPr sz="2000">
              <a:latin typeface="Arial"/>
              <a:cs typeface="Arial"/>
            </a:endParaRPr>
          </a:p>
          <a:p>
            <a:pPr marL="266065" indent="-253365">
              <a:lnSpc>
                <a:spcPct val="100000"/>
              </a:lnSpc>
              <a:spcBef>
                <a:spcPts val="1785"/>
              </a:spcBef>
              <a:buFont typeface="Arial"/>
              <a:buAutoNum type="arabicPlain" startAt="2"/>
              <a:tabLst>
                <a:tab pos="266065" algn="l"/>
              </a:tabLst>
            </a:pPr>
            <a:r>
              <a:rPr dirty="0" sz="2400">
                <a:solidFill>
                  <a:srgbClr val="672FE2"/>
                </a:solidFill>
                <a:latin typeface="Arial"/>
                <a:cs typeface="Arial"/>
              </a:rPr>
              <a:t>|</a:t>
            </a:r>
            <a:r>
              <a:rPr dirty="0" sz="2400" spc="-80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672FE2"/>
                </a:solidFill>
                <a:latin typeface="Arial"/>
                <a:cs typeface="Arial"/>
              </a:rPr>
              <a:t>Investment</a:t>
            </a:r>
            <a:r>
              <a:rPr dirty="0" sz="2400" spc="-6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672FE2"/>
                </a:solidFill>
                <a:latin typeface="Arial"/>
                <a:cs typeface="Arial"/>
              </a:rPr>
              <a:t>expertise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meeting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great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opportunity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you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exhibit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professional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investment </a:t>
            </a:r>
            <a:r>
              <a:rPr dirty="0" sz="2000">
                <a:latin typeface="Arial"/>
                <a:cs typeface="Arial"/>
              </a:rPr>
              <a:t>expertise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heirs.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440423" y="2304288"/>
            <a:ext cx="0" cy="3366770"/>
          </a:xfrm>
          <a:custGeom>
            <a:avLst/>
            <a:gdLst/>
            <a:ahLst/>
            <a:cxnLst/>
            <a:rect l="l" t="t" r="r" b="b"/>
            <a:pathLst>
              <a:path w="0" h="3366770">
                <a:moveTo>
                  <a:pt x="0" y="0"/>
                </a:moveTo>
                <a:lnTo>
                  <a:pt x="0" y="3366147"/>
                </a:lnTo>
              </a:path>
            </a:pathLst>
          </a:custGeom>
          <a:ln w="9525">
            <a:solidFill>
              <a:srgbClr val="622AE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481455" y="3044698"/>
            <a:ext cx="577469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Arial"/>
                <a:cs typeface="Arial"/>
              </a:rPr>
              <a:t>Recognize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how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to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better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connect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with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investors </a:t>
            </a:r>
            <a:r>
              <a:rPr dirty="0" sz="2000" b="1">
                <a:latin typeface="Arial"/>
                <a:cs typeface="Arial"/>
              </a:rPr>
              <a:t>across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generations.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481455" y="4569714"/>
            <a:ext cx="5885180" cy="941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Determine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an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ideal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format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family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meeting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>
                <a:latin typeface="Arial"/>
                <a:cs typeface="Arial"/>
              </a:rPr>
              <a:t>facilitate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effective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dialogue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get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know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those </a:t>
            </a:r>
            <a:r>
              <a:rPr dirty="0" sz="2000">
                <a:latin typeface="Arial"/>
                <a:cs typeface="Arial"/>
              </a:rPr>
              <a:t>closest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-10">
                <a:latin typeface="Arial"/>
                <a:cs typeface="Arial"/>
              </a:rPr>
              <a:t> clients.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481455" y="1527428"/>
            <a:ext cx="514477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Arial"/>
                <a:cs typeface="Arial"/>
              </a:rPr>
              <a:t>Describe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generational</a:t>
            </a:r>
            <a:r>
              <a:rPr dirty="0" sz="2000" spc="-7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wealth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complexities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impact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client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relationships.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Agenda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By</a:t>
            </a:r>
            <a:r>
              <a:rPr dirty="0" sz="2000" spc="-1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end</a:t>
            </a:r>
            <a:r>
              <a:rPr dirty="0" sz="2000" spc="-2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this</a:t>
            </a:r>
            <a:r>
              <a:rPr dirty="0" sz="2000" spc="-2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session,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you</a:t>
            </a:r>
            <a:r>
              <a:rPr dirty="0" sz="2000" spc="-3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will</a:t>
            </a:r>
            <a:r>
              <a:rPr dirty="0" sz="2000" spc="-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be</a:t>
            </a:r>
            <a:r>
              <a:rPr dirty="0" sz="2000" spc="-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able</a:t>
            </a:r>
            <a:r>
              <a:rPr dirty="0" sz="2000" spc="-25" b="0">
                <a:solidFill>
                  <a:srgbClr val="585858"/>
                </a:solidFill>
                <a:latin typeface="Arial"/>
                <a:cs typeface="Arial"/>
              </a:rPr>
              <a:t> to: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533708" y="4700348"/>
            <a:ext cx="715645" cy="716280"/>
          </a:xfrm>
          <a:custGeom>
            <a:avLst/>
            <a:gdLst/>
            <a:ahLst/>
            <a:cxnLst/>
            <a:rect l="l" t="t" r="r" b="b"/>
            <a:pathLst>
              <a:path w="715644" h="716279">
                <a:moveTo>
                  <a:pt x="357962" y="0"/>
                </a:moveTo>
                <a:lnTo>
                  <a:pt x="357679" y="0"/>
                </a:lnTo>
                <a:lnTo>
                  <a:pt x="308880" y="3284"/>
                </a:lnTo>
                <a:lnTo>
                  <a:pt x="309058" y="3284"/>
                </a:lnTo>
                <a:lnTo>
                  <a:pt x="262503" y="12814"/>
                </a:lnTo>
                <a:lnTo>
                  <a:pt x="218371" y="28164"/>
                </a:lnTo>
                <a:lnTo>
                  <a:pt x="177081" y="48907"/>
                </a:lnTo>
                <a:lnTo>
                  <a:pt x="139055" y="74616"/>
                </a:lnTo>
                <a:lnTo>
                  <a:pt x="104718" y="104866"/>
                </a:lnTo>
                <a:lnTo>
                  <a:pt x="74497" y="139230"/>
                </a:lnTo>
                <a:lnTo>
                  <a:pt x="48816" y="177281"/>
                </a:lnTo>
                <a:lnTo>
                  <a:pt x="28100" y="218594"/>
                </a:lnTo>
                <a:lnTo>
                  <a:pt x="12775" y="262742"/>
                </a:lnTo>
                <a:lnTo>
                  <a:pt x="3265" y="309301"/>
                </a:lnTo>
                <a:lnTo>
                  <a:pt x="0" y="357877"/>
                </a:lnTo>
                <a:lnTo>
                  <a:pt x="3265" y="406438"/>
                </a:lnTo>
                <a:lnTo>
                  <a:pt x="12777" y="453013"/>
                </a:lnTo>
                <a:lnTo>
                  <a:pt x="28109" y="497176"/>
                </a:lnTo>
                <a:lnTo>
                  <a:pt x="48836" y="538501"/>
                </a:lnTo>
                <a:lnTo>
                  <a:pt x="74530" y="576560"/>
                </a:lnTo>
                <a:lnTo>
                  <a:pt x="104767" y="610929"/>
                </a:lnTo>
                <a:lnTo>
                  <a:pt x="139119" y="641179"/>
                </a:lnTo>
                <a:lnTo>
                  <a:pt x="177161" y="666885"/>
                </a:lnTo>
                <a:lnTo>
                  <a:pt x="218467" y="687621"/>
                </a:lnTo>
                <a:lnTo>
                  <a:pt x="262612" y="702959"/>
                </a:lnTo>
                <a:lnTo>
                  <a:pt x="309183" y="712474"/>
                </a:lnTo>
                <a:lnTo>
                  <a:pt x="357664" y="715739"/>
                </a:lnTo>
                <a:lnTo>
                  <a:pt x="406198" y="712474"/>
                </a:lnTo>
                <a:lnTo>
                  <a:pt x="452749" y="702959"/>
                </a:lnTo>
                <a:lnTo>
                  <a:pt x="496890" y="687621"/>
                </a:lnTo>
                <a:lnTo>
                  <a:pt x="538194" y="666885"/>
                </a:lnTo>
                <a:lnTo>
                  <a:pt x="576236" y="641179"/>
                </a:lnTo>
                <a:lnTo>
                  <a:pt x="610589" y="610929"/>
                </a:lnTo>
                <a:lnTo>
                  <a:pt x="640826" y="576560"/>
                </a:lnTo>
                <a:lnTo>
                  <a:pt x="666521" y="538501"/>
                </a:lnTo>
                <a:lnTo>
                  <a:pt x="675690" y="520221"/>
                </a:lnTo>
                <a:lnTo>
                  <a:pt x="339245" y="520221"/>
                </a:lnTo>
                <a:lnTo>
                  <a:pt x="327218" y="519987"/>
                </a:lnTo>
                <a:lnTo>
                  <a:pt x="315225" y="519203"/>
                </a:lnTo>
                <a:lnTo>
                  <a:pt x="303281" y="517870"/>
                </a:lnTo>
                <a:lnTo>
                  <a:pt x="291404" y="515988"/>
                </a:lnTo>
                <a:lnTo>
                  <a:pt x="282172" y="514112"/>
                </a:lnTo>
                <a:lnTo>
                  <a:pt x="281995" y="514112"/>
                </a:lnTo>
                <a:lnTo>
                  <a:pt x="271969" y="511204"/>
                </a:lnTo>
                <a:lnTo>
                  <a:pt x="262616" y="507643"/>
                </a:lnTo>
                <a:lnTo>
                  <a:pt x="253570" y="503323"/>
                </a:lnTo>
                <a:lnTo>
                  <a:pt x="253570" y="455110"/>
                </a:lnTo>
                <a:lnTo>
                  <a:pt x="401538" y="455110"/>
                </a:lnTo>
                <a:lnTo>
                  <a:pt x="401949" y="454490"/>
                </a:lnTo>
                <a:lnTo>
                  <a:pt x="405039" y="448586"/>
                </a:lnTo>
                <a:lnTo>
                  <a:pt x="407205" y="442324"/>
                </a:lnTo>
                <a:lnTo>
                  <a:pt x="408421" y="435810"/>
                </a:lnTo>
                <a:lnTo>
                  <a:pt x="408543" y="426081"/>
                </a:lnTo>
                <a:lnTo>
                  <a:pt x="408402" y="422336"/>
                </a:lnTo>
                <a:lnTo>
                  <a:pt x="384433" y="385509"/>
                </a:lnTo>
                <a:lnTo>
                  <a:pt x="340811" y="373248"/>
                </a:lnTo>
                <a:lnTo>
                  <a:pt x="323918" y="372521"/>
                </a:lnTo>
                <a:lnTo>
                  <a:pt x="294857" y="372521"/>
                </a:lnTo>
                <a:lnTo>
                  <a:pt x="294857" y="332475"/>
                </a:lnTo>
                <a:lnTo>
                  <a:pt x="322372" y="332475"/>
                </a:lnTo>
                <a:lnTo>
                  <a:pt x="329889" y="332339"/>
                </a:lnTo>
                <a:lnTo>
                  <a:pt x="368525" y="324945"/>
                </a:lnTo>
                <a:lnTo>
                  <a:pt x="394870" y="296450"/>
                </a:lnTo>
                <a:lnTo>
                  <a:pt x="396754" y="288056"/>
                </a:lnTo>
                <a:lnTo>
                  <a:pt x="396487" y="279599"/>
                </a:lnTo>
                <a:lnTo>
                  <a:pt x="396801" y="271912"/>
                </a:lnTo>
                <a:lnTo>
                  <a:pt x="395027" y="264287"/>
                </a:lnTo>
                <a:lnTo>
                  <a:pt x="391596" y="258006"/>
                </a:lnTo>
                <a:lnTo>
                  <a:pt x="266982" y="258006"/>
                </a:lnTo>
                <a:lnTo>
                  <a:pt x="266982" y="213617"/>
                </a:lnTo>
                <a:lnTo>
                  <a:pt x="304134" y="200002"/>
                </a:lnTo>
                <a:lnTo>
                  <a:pt x="325192" y="196591"/>
                </a:lnTo>
                <a:lnTo>
                  <a:pt x="324970" y="196591"/>
                </a:lnTo>
                <a:lnTo>
                  <a:pt x="335892" y="195743"/>
                </a:lnTo>
                <a:lnTo>
                  <a:pt x="334901" y="195743"/>
                </a:lnTo>
                <a:lnTo>
                  <a:pt x="347116" y="195471"/>
                </a:lnTo>
                <a:lnTo>
                  <a:pt x="675729" y="195471"/>
                </a:lnTo>
                <a:lnTo>
                  <a:pt x="666614" y="177281"/>
                </a:lnTo>
                <a:lnTo>
                  <a:pt x="640945" y="139230"/>
                </a:lnTo>
                <a:lnTo>
                  <a:pt x="610735" y="104866"/>
                </a:lnTo>
                <a:lnTo>
                  <a:pt x="576409" y="74616"/>
                </a:lnTo>
                <a:lnTo>
                  <a:pt x="538394" y="48907"/>
                </a:lnTo>
                <a:lnTo>
                  <a:pt x="497116" y="28164"/>
                </a:lnTo>
                <a:lnTo>
                  <a:pt x="453001" y="12814"/>
                </a:lnTo>
                <a:lnTo>
                  <a:pt x="406474" y="3284"/>
                </a:lnTo>
                <a:lnTo>
                  <a:pt x="357962" y="0"/>
                </a:lnTo>
                <a:close/>
              </a:path>
              <a:path w="715644" h="716279">
                <a:moveTo>
                  <a:pt x="675729" y="195471"/>
                </a:moveTo>
                <a:lnTo>
                  <a:pt x="347116" y="195471"/>
                </a:lnTo>
                <a:lnTo>
                  <a:pt x="356785" y="195743"/>
                </a:lnTo>
                <a:lnTo>
                  <a:pt x="366412" y="196591"/>
                </a:lnTo>
                <a:lnTo>
                  <a:pt x="410621" y="209407"/>
                </a:lnTo>
                <a:lnTo>
                  <a:pt x="441384" y="237700"/>
                </a:lnTo>
                <a:lnTo>
                  <a:pt x="449964" y="271912"/>
                </a:lnTo>
                <a:lnTo>
                  <a:pt x="449206" y="285740"/>
                </a:lnTo>
                <a:lnTo>
                  <a:pt x="432006" y="323116"/>
                </a:lnTo>
                <a:lnTo>
                  <a:pt x="396554" y="346496"/>
                </a:lnTo>
                <a:lnTo>
                  <a:pt x="382753" y="350331"/>
                </a:lnTo>
                <a:lnTo>
                  <a:pt x="390367" y="351402"/>
                </a:lnTo>
                <a:lnTo>
                  <a:pt x="432086" y="368929"/>
                </a:lnTo>
                <a:lnTo>
                  <a:pt x="458523" y="403812"/>
                </a:lnTo>
                <a:lnTo>
                  <a:pt x="462197" y="426081"/>
                </a:lnTo>
                <a:lnTo>
                  <a:pt x="461764" y="435810"/>
                </a:lnTo>
                <a:lnTo>
                  <a:pt x="446901" y="475171"/>
                </a:lnTo>
                <a:lnTo>
                  <a:pt x="416373" y="501900"/>
                </a:lnTo>
                <a:lnTo>
                  <a:pt x="374730" y="516820"/>
                </a:lnTo>
                <a:lnTo>
                  <a:pt x="350035" y="519987"/>
                </a:lnTo>
                <a:lnTo>
                  <a:pt x="347421" y="519987"/>
                </a:lnTo>
                <a:lnTo>
                  <a:pt x="339245" y="520221"/>
                </a:lnTo>
                <a:lnTo>
                  <a:pt x="675690" y="520221"/>
                </a:lnTo>
                <a:lnTo>
                  <a:pt x="687249" y="497176"/>
                </a:lnTo>
                <a:lnTo>
                  <a:pt x="702582" y="453013"/>
                </a:lnTo>
                <a:lnTo>
                  <a:pt x="712095" y="406438"/>
                </a:lnTo>
                <a:lnTo>
                  <a:pt x="715360" y="357877"/>
                </a:lnTo>
                <a:lnTo>
                  <a:pt x="712279" y="311748"/>
                </a:lnTo>
                <a:lnTo>
                  <a:pt x="712207" y="310670"/>
                </a:lnTo>
                <a:lnTo>
                  <a:pt x="712116" y="309301"/>
                </a:lnTo>
                <a:lnTo>
                  <a:pt x="702657" y="262897"/>
                </a:lnTo>
                <a:lnTo>
                  <a:pt x="702625" y="262742"/>
                </a:lnTo>
                <a:lnTo>
                  <a:pt x="687406" y="218852"/>
                </a:lnTo>
                <a:lnTo>
                  <a:pt x="687317" y="218594"/>
                </a:lnTo>
                <a:lnTo>
                  <a:pt x="675729" y="195471"/>
                </a:lnTo>
                <a:close/>
              </a:path>
              <a:path w="715644" h="716279">
                <a:moveTo>
                  <a:pt x="401538" y="455110"/>
                </a:moveTo>
                <a:lnTo>
                  <a:pt x="253570" y="455110"/>
                </a:lnTo>
                <a:lnTo>
                  <a:pt x="263263" y="461255"/>
                </a:lnTo>
                <a:lnTo>
                  <a:pt x="306284" y="476894"/>
                </a:lnTo>
                <a:lnTo>
                  <a:pt x="340807" y="480457"/>
                </a:lnTo>
                <a:lnTo>
                  <a:pt x="347703" y="480457"/>
                </a:lnTo>
                <a:lnTo>
                  <a:pt x="355694" y="479672"/>
                </a:lnTo>
                <a:lnTo>
                  <a:pt x="363008" y="478259"/>
                </a:lnTo>
                <a:lnTo>
                  <a:pt x="370621" y="476894"/>
                </a:lnTo>
                <a:lnTo>
                  <a:pt x="378152" y="474199"/>
                </a:lnTo>
                <a:lnTo>
                  <a:pt x="391697" y="466504"/>
                </a:lnTo>
                <a:lnTo>
                  <a:pt x="397633" y="461007"/>
                </a:lnTo>
                <a:lnTo>
                  <a:pt x="401538" y="455110"/>
                </a:lnTo>
                <a:close/>
              </a:path>
              <a:path w="715644" h="716279">
                <a:moveTo>
                  <a:pt x="348749" y="235501"/>
                </a:moveTo>
                <a:lnTo>
                  <a:pt x="341935" y="235501"/>
                </a:lnTo>
                <a:lnTo>
                  <a:pt x="332838" y="235896"/>
                </a:lnTo>
                <a:lnTo>
                  <a:pt x="294159" y="244195"/>
                </a:lnTo>
                <a:lnTo>
                  <a:pt x="266982" y="258006"/>
                </a:lnTo>
                <a:lnTo>
                  <a:pt x="391596" y="258006"/>
                </a:lnTo>
                <a:lnTo>
                  <a:pt x="354823" y="236130"/>
                </a:lnTo>
                <a:lnTo>
                  <a:pt x="348749" y="235501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533723" y="3022424"/>
            <a:ext cx="715645" cy="716280"/>
          </a:xfrm>
          <a:custGeom>
            <a:avLst/>
            <a:gdLst/>
            <a:ahLst/>
            <a:cxnLst/>
            <a:rect l="l" t="t" r="r" b="b"/>
            <a:pathLst>
              <a:path w="715644" h="716279">
                <a:moveTo>
                  <a:pt x="357939" y="0"/>
                </a:moveTo>
                <a:lnTo>
                  <a:pt x="357665" y="0"/>
                </a:lnTo>
                <a:lnTo>
                  <a:pt x="308872" y="3284"/>
                </a:lnTo>
                <a:lnTo>
                  <a:pt x="309047" y="3284"/>
                </a:lnTo>
                <a:lnTo>
                  <a:pt x="262495" y="12814"/>
                </a:lnTo>
                <a:lnTo>
                  <a:pt x="218366" y="28163"/>
                </a:lnTo>
                <a:lnTo>
                  <a:pt x="177078" y="48905"/>
                </a:lnTo>
                <a:lnTo>
                  <a:pt x="139053" y="74613"/>
                </a:lnTo>
                <a:lnTo>
                  <a:pt x="104718" y="104862"/>
                </a:lnTo>
                <a:lnTo>
                  <a:pt x="74497" y="139225"/>
                </a:lnTo>
                <a:lnTo>
                  <a:pt x="48816" y="177276"/>
                </a:lnTo>
                <a:lnTo>
                  <a:pt x="28077" y="218654"/>
                </a:lnTo>
                <a:lnTo>
                  <a:pt x="12775" y="262735"/>
                </a:lnTo>
                <a:lnTo>
                  <a:pt x="3265" y="309302"/>
                </a:lnTo>
                <a:lnTo>
                  <a:pt x="36" y="357325"/>
                </a:lnTo>
                <a:lnTo>
                  <a:pt x="0" y="357861"/>
                </a:lnTo>
                <a:lnTo>
                  <a:pt x="3265" y="406421"/>
                </a:lnTo>
                <a:lnTo>
                  <a:pt x="12776" y="452994"/>
                </a:lnTo>
                <a:lnTo>
                  <a:pt x="28107" y="497156"/>
                </a:lnTo>
                <a:lnTo>
                  <a:pt x="48832" y="538480"/>
                </a:lnTo>
                <a:lnTo>
                  <a:pt x="74524" y="576539"/>
                </a:lnTo>
                <a:lnTo>
                  <a:pt x="104758" y="610907"/>
                </a:lnTo>
                <a:lnTo>
                  <a:pt x="139107" y="641158"/>
                </a:lnTo>
                <a:lnTo>
                  <a:pt x="177146" y="666864"/>
                </a:lnTo>
                <a:lnTo>
                  <a:pt x="218447" y="687601"/>
                </a:lnTo>
                <a:lnTo>
                  <a:pt x="262584" y="702940"/>
                </a:lnTo>
                <a:lnTo>
                  <a:pt x="309132" y="712457"/>
                </a:lnTo>
                <a:lnTo>
                  <a:pt x="357665" y="715723"/>
                </a:lnTo>
                <a:lnTo>
                  <a:pt x="406197" y="712457"/>
                </a:lnTo>
                <a:lnTo>
                  <a:pt x="452746" y="702940"/>
                </a:lnTo>
                <a:lnTo>
                  <a:pt x="496885" y="687601"/>
                </a:lnTo>
                <a:lnTo>
                  <a:pt x="538188" y="666864"/>
                </a:lnTo>
                <a:lnTo>
                  <a:pt x="576228" y="641158"/>
                </a:lnTo>
                <a:lnTo>
                  <a:pt x="610579" y="610907"/>
                </a:lnTo>
                <a:lnTo>
                  <a:pt x="640815" y="576539"/>
                </a:lnTo>
                <a:lnTo>
                  <a:pt x="666509" y="538480"/>
                </a:lnTo>
                <a:lnTo>
                  <a:pt x="676617" y="518328"/>
                </a:lnTo>
                <a:lnTo>
                  <a:pt x="255423" y="518328"/>
                </a:lnTo>
                <a:lnTo>
                  <a:pt x="255423" y="488294"/>
                </a:lnTo>
                <a:lnTo>
                  <a:pt x="266095" y="443450"/>
                </a:lnTo>
                <a:lnTo>
                  <a:pt x="294527" y="407832"/>
                </a:lnTo>
                <a:lnTo>
                  <a:pt x="325778" y="384018"/>
                </a:lnTo>
                <a:lnTo>
                  <a:pt x="351214" y="367815"/>
                </a:lnTo>
                <a:lnTo>
                  <a:pt x="358626" y="362721"/>
                </a:lnTo>
                <a:lnTo>
                  <a:pt x="386892" y="337086"/>
                </a:lnTo>
                <a:lnTo>
                  <a:pt x="402751" y="296544"/>
                </a:lnTo>
                <a:lnTo>
                  <a:pt x="402703" y="282371"/>
                </a:lnTo>
                <a:lnTo>
                  <a:pt x="401644" y="275822"/>
                </a:lnTo>
                <a:lnTo>
                  <a:pt x="401216" y="274534"/>
                </a:lnTo>
                <a:lnTo>
                  <a:pt x="272304" y="274534"/>
                </a:lnTo>
                <a:lnTo>
                  <a:pt x="272304" y="225725"/>
                </a:lnTo>
                <a:lnTo>
                  <a:pt x="310287" y="203826"/>
                </a:lnTo>
                <a:lnTo>
                  <a:pt x="357374" y="197230"/>
                </a:lnTo>
                <a:lnTo>
                  <a:pt x="676598" y="197230"/>
                </a:lnTo>
                <a:lnTo>
                  <a:pt x="666598" y="177276"/>
                </a:lnTo>
                <a:lnTo>
                  <a:pt x="640928" y="139225"/>
                </a:lnTo>
                <a:lnTo>
                  <a:pt x="610716" y="104862"/>
                </a:lnTo>
                <a:lnTo>
                  <a:pt x="576390" y="74613"/>
                </a:lnTo>
                <a:lnTo>
                  <a:pt x="538374" y="48905"/>
                </a:lnTo>
                <a:lnTo>
                  <a:pt x="497095" y="28163"/>
                </a:lnTo>
                <a:lnTo>
                  <a:pt x="452979" y="12814"/>
                </a:lnTo>
                <a:lnTo>
                  <a:pt x="406452" y="3284"/>
                </a:lnTo>
                <a:lnTo>
                  <a:pt x="357939" y="0"/>
                </a:lnTo>
                <a:close/>
              </a:path>
              <a:path w="715644" h="716279">
                <a:moveTo>
                  <a:pt x="676598" y="197230"/>
                </a:moveTo>
                <a:lnTo>
                  <a:pt x="357374" y="197230"/>
                </a:lnTo>
                <a:lnTo>
                  <a:pt x="367489" y="197557"/>
                </a:lnTo>
                <a:lnTo>
                  <a:pt x="367070" y="197557"/>
                </a:lnTo>
                <a:lnTo>
                  <a:pt x="411001" y="209636"/>
                </a:lnTo>
                <a:lnTo>
                  <a:pt x="442190" y="238640"/>
                </a:lnTo>
                <a:lnTo>
                  <a:pt x="453692" y="282371"/>
                </a:lnTo>
                <a:lnTo>
                  <a:pt x="453714" y="282960"/>
                </a:lnTo>
                <a:lnTo>
                  <a:pt x="453529" y="291484"/>
                </a:lnTo>
                <a:lnTo>
                  <a:pt x="444625" y="331675"/>
                </a:lnTo>
                <a:lnTo>
                  <a:pt x="444548" y="331871"/>
                </a:lnTo>
                <a:lnTo>
                  <a:pt x="420103" y="366482"/>
                </a:lnTo>
                <a:lnTo>
                  <a:pt x="387740" y="392537"/>
                </a:lnTo>
                <a:lnTo>
                  <a:pt x="370391" y="403722"/>
                </a:lnTo>
                <a:lnTo>
                  <a:pt x="362648" y="408749"/>
                </a:lnTo>
                <a:lnTo>
                  <a:pt x="331527" y="431370"/>
                </a:lnTo>
                <a:lnTo>
                  <a:pt x="307517" y="468475"/>
                </a:lnTo>
                <a:lnTo>
                  <a:pt x="307603" y="475785"/>
                </a:lnTo>
                <a:lnTo>
                  <a:pt x="459883" y="475785"/>
                </a:lnTo>
                <a:lnTo>
                  <a:pt x="459922" y="518328"/>
                </a:lnTo>
                <a:lnTo>
                  <a:pt x="676617" y="518328"/>
                </a:lnTo>
                <a:lnTo>
                  <a:pt x="687236" y="497156"/>
                </a:lnTo>
                <a:lnTo>
                  <a:pt x="702568" y="452994"/>
                </a:lnTo>
                <a:lnTo>
                  <a:pt x="712080" y="406421"/>
                </a:lnTo>
                <a:lnTo>
                  <a:pt x="715346" y="357861"/>
                </a:lnTo>
                <a:lnTo>
                  <a:pt x="712101" y="309302"/>
                </a:lnTo>
                <a:lnTo>
                  <a:pt x="702610" y="262735"/>
                </a:lnTo>
                <a:lnTo>
                  <a:pt x="687324" y="218654"/>
                </a:lnTo>
                <a:lnTo>
                  <a:pt x="676598" y="197230"/>
                </a:lnTo>
                <a:close/>
              </a:path>
              <a:path w="715644" h="716279">
                <a:moveTo>
                  <a:pt x="360223" y="237464"/>
                </a:moveTo>
                <a:lnTo>
                  <a:pt x="320272" y="243262"/>
                </a:lnTo>
                <a:lnTo>
                  <a:pt x="280995" y="266770"/>
                </a:lnTo>
                <a:lnTo>
                  <a:pt x="272304" y="274534"/>
                </a:lnTo>
                <a:lnTo>
                  <a:pt x="401216" y="274534"/>
                </a:lnTo>
                <a:lnTo>
                  <a:pt x="399564" y="269572"/>
                </a:lnTo>
                <a:lnTo>
                  <a:pt x="397602" y="263541"/>
                </a:lnTo>
                <a:lnTo>
                  <a:pt x="367733" y="238901"/>
                </a:lnTo>
                <a:lnTo>
                  <a:pt x="360223" y="237464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533723" y="1506044"/>
            <a:ext cx="715645" cy="716280"/>
          </a:xfrm>
          <a:custGeom>
            <a:avLst/>
            <a:gdLst/>
            <a:ahLst/>
            <a:cxnLst/>
            <a:rect l="l" t="t" r="r" b="b"/>
            <a:pathLst>
              <a:path w="715644" h="716280">
                <a:moveTo>
                  <a:pt x="357947" y="0"/>
                </a:moveTo>
                <a:lnTo>
                  <a:pt x="357665" y="0"/>
                </a:lnTo>
                <a:lnTo>
                  <a:pt x="308874" y="3284"/>
                </a:lnTo>
                <a:lnTo>
                  <a:pt x="309047" y="3284"/>
                </a:lnTo>
                <a:lnTo>
                  <a:pt x="262497" y="12813"/>
                </a:lnTo>
                <a:lnTo>
                  <a:pt x="218369" y="28162"/>
                </a:lnTo>
                <a:lnTo>
                  <a:pt x="177081" y="48903"/>
                </a:lnTo>
                <a:lnTo>
                  <a:pt x="139056" y="74610"/>
                </a:lnTo>
                <a:lnTo>
                  <a:pt x="104721" y="104858"/>
                </a:lnTo>
                <a:lnTo>
                  <a:pt x="74500" y="139220"/>
                </a:lnTo>
                <a:lnTo>
                  <a:pt x="48819" y="177270"/>
                </a:lnTo>
                <a:lnTo>
                  <a:pt x="28102" y="218581"/>
                </a:lnTo>
                <a:lnTo>
                  <a:pt x="12776" y="262729"/>
                </a:lnTo>
                <a:lnTo>
                  <a:pt x="3265" y="309302"/>
                </a:lnTo>
                <a:lnTo>
                  <a:pt x="0" y="357861"/>
                </a:lnTo>
                <a:lnTo>
                  <a:pt x="3265" y="406421"/>
                </a:lnTo>
                <a:lnTo>
                  <a:pt x="12776" y="452994"/>
                </a:lnTo>
                <a:lnTo>
                  <a:pt x="28107" y="497156"/>
                </a:lnTo>
                <a:lnTo>
                  <a:pt x="48832" y="538480"/>
                </a:lnTo>
                <a:lnTo>
                  <a:pt x="74524" y="576539"/>
                </a:lnTo>
                <a:lnTo>
                  <a:pt x="104758" y="610907"/>
                </a:lnTo>
                <a:lnTo>
                  <a:pt x="139107" y="641158"/>
                </a:lnTo>
                <a:lnTo>
                  <a:pt x="177146" y="666864"/>
                </a:lnTo>
                <a:lnTo>
                  <a:pt x="218447" y="687601"/>
                </a:lnTo>
                <a:lnTo>
                  <a:pt x="262584" y="702940"/>
                </a:lnTo>
                <a:lnTo>
                  <a:pt x="309132" y="712457"/>
                </a:lnTo>
                <a:lnTo>
                  <a:pt x="357665" y="715723"/>
                </a:lnTo>
                <a:lnTo>
                  <a:pt x="406197" y="712457"/>
                </a:lnTo>
                <a:lnTo>
                  <a:pt x="452746" y="702940"/>
                </a:lnTo>
                <a:lnTo>
                  <a:pt x="496885" y="687601"/>
                </a:lnTo>
                <a:lnTo>
                  <a:pt x="538188" y="666864"/>
                </a:lnTo>
                <a:lnTo>
                  <a:pt x="576228" y="641158"/>
                </a:lnTo>
                <a:lnTo>
                  <a:pt x="610579" y="610907"/>
                </a:lnTo>
                <a:lnTo>
                  <a:pt x="640815" y="576539"/>
                </a:lnTo>
                <a:lnTo>
                  <a:pt x="666509" y="538480"/>
                </a:lnTo>
                <a:lnTo>
                  <a:pt x="680913" y="509761"/>
                </a:lnTo>
                <a:lnTo>
                  <a:pt x="342495" y="509761"/>
                </a:lnTo>
                <a:lnTo>
                  <a:pt x="342495" y="278877"/>
                </a:lnTo>
                <a:lnTo>
                  <a:pt x="272445" y="278877"/>
                </a:lnTo>
                <a:lnTo>
                  <a:pt x="272445" y="235391"/>
                </a:lnTo>
                <a:lnTo>
                  <a:pt x="277656" y="233931"/>
                </a:lnTo>
                <a:lnTo>
                  <a:pt x="282396" y="232470"/>
                </a:lnTo>
                <a:lnTo>
                  <a:pt x="299347" y="226628"/>
                </a:lnTo>
                <a:lnTo>
                  <a:pt x="307682" y="223252"/>
                </a:lnTo>
                <a:lnTo>
                  <a:pt x="316024" y="219687"/>
                </a:lnTo>
                <a:lnTo>
                  <a:pt x="324358" y="216303"/>
                </a:lnTo>
                <a:lnTo>
                  <a:pt x="332324" y="212133"/>
                </a:lnTo>
                <a:lnTo>
                  <a:pt x="340447" y="207964"/>
                </a:lnTo>
                <a:lnTo>
                  <a:pt x="344465" y="205765"/>
                </a:lnTo>
                <a:lnTo>
                  <a:pt x="348436" y="203449"/>
                </a:lnTo>
                <a:lnTo>
                  <a:pt x="352830" y="201164"/>
                </a:lnTo>
                <a:lnTo>
                  <a:pt x="357155" y="198651"/>
                </a:lnTo>
                <a:lnTo>
                  <a:pt x="365654" y="193178"/>
                </a:lnTo>
                <a:lnTo>
                  <a:pt x="369986" y="190666"/>
                </a:lnTo>
                <a:lnTo>
                  <a:pt x="374388" y="188373"/>
                </a:lnTo>
                <a:lnTo>
                  <a:pt x="672162" y="188373"/>
                </a:lnTo>
                <a:lnTo>
                  <a:pt x="666598" y="177270"/>
                </a:lnTo>
                <a:lnTo>
                  <a:pt x="640928" y="139220"/>
                </a:lnTo>
                <a:lnTo>
                  <a:pt x="610717" y="104858"/>
                </a:lnTo>
                <a:lnTo>
                  <a:pt x="576391" y="74610"/>
                </a:lnTo>
                <a:lnTo>
                  <a:pt x="538376" y="48903"/>
                </a:lnTo>
                <a:lnTo>
                  <a:pt x="497098" y="28162"/>
                </a:lnTo>
                <a:lnTo>
                  <a:pt x="452984" y="12813"/>
                </a:lnTo>
                <a:lnTo>
                  <a:pt x="406458" y="3284"/>
                </a:lnTo>
                <a:lnTo>
                  <a:pt x="357947" y="0"/>
                </a:lnTo>
                <a:close/>
              </a:path>
              <a:path w="715644" h="716280">
                <a:moveTo>
                  <a:pt x="672162" y="188373"/>
                </a:moveTo>
                <a:lnTo>
                  <a:pt x="396896" y="188373"/>
                </a:lnTo>
                <a:lnTo>
                  <a:pt x="396896" y="509761"/>
                </a:lnTo>
                <a:lnTo>
                  <a:pt x="680913" y="509761"/>
                </a:lnTo>
                <a:lnTo>
                  <a:pt x="687236" y="497156"/>
                </a:lnTo>
                <a:lnTo>
                  <a:pt x="702568" y="452994"/>
                </a:lnTo>
                <a:lnTo>
                  <a:pt x="712080" y="406421"/>
                </a:lnTo>
                <a:lnTo>
                  <a:pt x="715346" y="357861"/>
                </a:lnTo>
                <a:lnTo>
                  <a:pt x="712102" y="309302"/>
                </a:lnTo>
                <a:lnTo>
                  <a:pt x="702610" y="262729"/>
                </a:lnTo>
                <a:lnTo>
                  <a:pt x="687301" y="218581"/>
                </a:lnTo>
                <a:lnTo>
                  <a:pt x="672162" y="188373"/>
                </a:lnTo>
                <a:close/>
              </a:path>
              <a:path w="715644" h="716280">
                <a:moveTo>
                  <a:pt x="342495" y="249784"/>
                </a:moveTo>
                <a:lnTo>
                  <a:pt x="306308" y="268975"/>
                </a:lnTo>
                <a:lnTo>
                  <a:pt x="272445" y="278877"/>
                </a:lnTo>
                <a:lnTo>
                  <a:pt x="342495" y="278877"/>
                </a:lnTo>
                <a:lnTo>
                  <a:pt x="342495" y="249784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8072628" y="1066800"/>
            <a:ext cx="3302635" cy="510286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Arial Narrow"/>
                <a:cs typeface="Arial Narrow"/>
              </a:rPr>
              <a:t>TODAY’S</a:t>
            </a:r>
            <a:r>
              <a:rPr dirty="0" sz="2400" spc="-8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 Narrow"/>
                <a:cs typeface="Arial Narrow"/>
              </a:rPr>
              <a:t>JOURNEY:</a:t>
            </a:r>
            <a:endParaRPr sz="2400">
              <a:latin typeface="Arial Narrow"/>
              <a:cs typeface="Arial Narrow"/>
            </a:endParaRPr>
          </a:p>
          <a:p>
            <a:pPr marL="647700" indent="-286385">
              <a:lnSpc>
                <a:spcPct val="100000"/>
              </a:lnSpc>
              <a:spcBef>
                <a:spcPts val="1440"/>
              </a:spcBef>
              <a:buChar char="•"/>
              <a:tabLst>
                <a:tab pos="6477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Baby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boomers</a:t>
            </a:r>
            <a:endParaRPr sz="2400">
              <a:latin typeface="Arial"/>
              <a:cs typeface="Arial"/>
            </a:endParaRPr>
          </a:p>
          <a:p>
            <a:pPr marL="647700" indent="-286385">
              <a:lnSpc>
                <a:spcPct val="100000"/>
              </a:lnSpc>
              <a:spcBef>
                <a:spcPts val="1440"/>
              </a:spcBef>
              <a:buChar char="•"/>
              <a:tabLst>
                <a:tab pos="6477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Generation</a:t>
            </a:r>
            <a:r>
              <a:rPr dirty="0" sz="2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2400">
              <a:latin typeface="Arial"/>
              <a:cs typeface="Arial"/>
            </a:endParaRPr>
          </a:p>
          <a:p>
            <a:pPr marL="647700" indent="-286385">
              <a:lnSpc>
                <a:spcPct val="100000"/>
              </a:lnSpc>
              <a:spcBef>
                <a:spcPts val="1440"/>
              </a:spcBef>
              <a:buChar char="•"/>
              <a:tabLst>
                <a:tab pos="647700" algn="l"/>
              </a:tabLst>
            </a:pP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Millennials</a:t>
            </a:r>
            <a:endParaRPr sz="2400">
              <a:latin typeface="Arial"/>
              <a:cs typeface="Arial"/>
            </a:endParaRPr>
          </a:p>
          <a:p>
            <a:pPr marL="647700" indent="-286385">
              <a:lnSpc>
                <a:spcPct val="100000"/>
              </a:lnSpc>
              <a:spcBef>
                <a:spcPts val="1440"/>
              </a:spcBef>
              <a:buChar char="•"/>
              <a:tabLst>
                <a:tab pos="6477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Generation</a:t>
            </a:r>
            <a:r>
              <a:rPr dirty="0" sz="2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Z</a:t>
            </a:r>
            <a:endParaRPr sz="2400">
              <a:latin typeface="Arial"/>
              <a:cs typeface="Arial"/>
            </a:endParaRPr>
          </a:p>
          <a:p>
            <a:pPr marL="647700" indent="-286385">
              <a:lnSpc>
                <a:spcPct val="100000"/>
              </a:lnSpc>
              <a:spcBef>
                <a:spcPts val="1445"/>
              </a:spcBef>
              <a:buChar char="•"/>
              <a:tabLst>
                <a:tab pos="6477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meetings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6094730" cy="6858000"/>
            </a:xfrm>
            <a:custGeom>
              <a:avLst/>
              <a:gdLst/>
              <a:ahLst/>
              <a:cxnLst/>
              <a:rect l="l" t="t" r="r" b="b"/>
              <a:pathLst>
                <a:path w="6094730" h="6858000">
                  <a:moveTo>
                    <a:pt x="60944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4476" y="6858000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FF5F35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8572" y="2262632"/>
            <a:ext cx="5544185" cy="22263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Crafting</a:t>
            </a:r>
            <a:r>
              <a:rPr dirty="0" sz="3600" spc="-100">
                <a:solidFill>
                  <a:srgbClr val="FFFFFF"/>
                </a:solidFill>
              </a:rPr>
              <a:t> </a:t>
            </a:r>
            <a:r>
              <a:rPr dirty="0" sz="3600" spc="-10">
                <a:solidFill>
                  <a:srgbClr val="FFFFFF"/>
                </a:solidFill>
              </a:rPr>
              <a:t>Purpose</a:t>
            </a:r>
            <a:endParaRPr sz="3600"/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dirty="0" sz="2700" spc="-4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700" spc="-2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dirty="0" sz="2700" spc="-2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mission</a:t>
            </a:r>
            <a:r>
              <a:rPr dirty="0" sz="2700" spc="-3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 b="0">
                <a:solidFill>
                  <a:srgbClr val="FFFFFF"/>
                </a:solidFill>
                <a:latin typeface="Arial"/>
                <a:cs typeface="Arial"/>
              </a:rPr>
              <a:t>statement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z="2700" spc="-2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summarizes</a:t>
            </a:r>
            <a:r>
              <a:rPr dirty="0" sz="2700" spc="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the factors</a:t>
            </a:r>
            <a:r>
              <a:rPr dirty="0" sz="2700" spc="-2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20" b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define</a:t>
            </a:r>
            <a:r>
              <a:rPr dirty="0" sz="2700" spc="-5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700" spc="-2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family’s</a:t>
            </a:r>
            <a:r>
              <a:rPr dirty="0" sz="2700" spc="-4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identity</a:t>
            </a:r>
            <a:r>
              <a:rPr dirty="0" sz="2700" spc="-4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700" spc="-2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 b="0">
                <a:solidFill>
                  <a:srgbClr val="FFFFFF"/>
                </a:solidFill>
                <a:latin typeface="Arial"/>
                <a:cs typeface="Arial"/>
              </a:rPr>
              <a:t>guide </a:t>
            </a:r>
            <a:r>
              <a:rPr dirty="0" sz="2700" b="0">
                <a:solidFill>
                  <a:srgbClr val="FFFFFF"/>
                </a:solidFill>
                <a:latin typeface="Arial"/>
                <a:cs typeface="Arial"/>
              </a:rPr>
              <a:t>financial</a:t>
            </a:r>
            <a:r>
              <a:rPr dirty="0" sz="2700" spc="-2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700" spc="-10" b="0">
                <a:solidFill>
                  <a:srgbClr val="FFFFFF"/>
                </a:solidFill>
                <a:latin typeface="Arial"/>
                <a:cs typeface="Arial"/>
              </a:rPr>
              <a:t>decisions.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9792" y="701421"/>
            <a:ext cx="4354195" cy="8197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Crafting</a:t>
            </a:r>
            <a:r>
              <a:rPr dirty="0" spc="-110"/>
              <a:t> </a:t>
            </a:r>
            <a:r>
              <a:rPr dirty="0"/>
              <a:t>purpose</a:t>
            </a:r>
            <a:r>
              <a:rPr dirty="0" spc="-85"/>
              <a:t> </a:t>
            </a:r>
            <a:r>
              <a:rPr dirty="0" spc="-10"/>
              <a:t>meeting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400" b="0">
                <a:solidFill>
                  <a:srgbClr val="FF5F35"/>
                </a:solidFill>
                <a:latin typeface="Arial Narrow"/>
                <a:cs typeface="Arial Narrow"/>
              </a:rPr>
              <a:t>Developing</a:t>
            </a:r>
            <a:r>
              <a:rPr dirty="0" sz="2400" spc="-35" b="0">
                <a:solidFill>
                  <a:srgbClr val="FF5F35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FF5F35"/>
                </a:solidFill>
                <a:latin typeface="Arial Narrow"/>
                <a:cs typeface="Arial Narrow"/>
              </a:rPr>
              <a:t>a</a:t>
            </a:r>
            <a:r>
              <a:rPr dirty="0" sz="2400" spc="-90" b="0">
                <a:solidFill>
                  <a:srgbClr val="FF5F35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FF5F35"/>
                </a:solidFill>
                <a:latin typeface="Arial Narrow"/>
                <a:cs typeface="Arial Narrow"/>
              </a:rPr>
              <a:t>family</a:t>
            </a:r>
            <a:r>
              <a:rPr dirty="0" sz="2400" spc="-70" b="0">
                <a:solidFill>
                  <a:srgbClr val="FF5F35"/>
                </a:solidFill>
                <a:latin typeface="Arial Narrow"/>
                <a:cs typeface="Arial Narrow"/>
              </a:rPr>
              <a:t> </a:t>
            </a:r>
            <a:r>
              <a:rPr dirty="0" sz="2400" b="0">
                <a:solidFill>
                  <a:srgbClr val="FF5F35"/>
                </a:solidFill>
                <a:latin typeface="Arial Narrow"/>
                <a:cs typeface="Arial Narrow"/>
              </a:rPr>
              <a:t>mission</a:t>
            </a:r>
            <a:r>
              <a:rPr dirty="0" sz="2400" spc="-65" b="0">
                <a:solidFill>
                  <a:srgbClr val="FF5F35"/>
                </a:solidFill>
                <a:latin typeface="Arial Narrow"/>
                <a:cs typeface="Arial Narrow"/>
              </a:rPr>
              <a:t> </a:t>
            </a:r>
            <a:r>
              <a:rPr dirty="0" sz="2400" spc="-10" b="0">
                <a:solidFill>
                  <a:srgbClr val="FF5F35"/>
                </a:solidFill>
                <a:latin typeface="Arial Narrow"/>
                <a:cs typeface="Arial Narrow"/>
              </a:rPr>
              <a:t>statement</a:t>
            </a:r>
            <a:endParaRPr sz="2400">
              <a:latin typeface="Arial Narrow"/>
              <a:cs typeface="Arial Narrow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574560" y="2617012"/>
          <a:ext cx="5596255" cy="2237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20055"/>
              </a:tblGrid>
              <a:tr h="35179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SAMPLE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MEETING</a:t>
                      </a:r>
                      <a:r>
                        <a:rPr dirty="0" sz="1400" spc="-9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AGENDA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4135">
                    <a:solidFill>
                      <a:srgbClr val="FF5F35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 spc="-1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Introduction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Overview</a:t>
                      </a:r>
                      <a:r>
                        <a:rPr dirty="0" sz="1600" spc="-3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3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family</a:t>
                      </a:r>
                      <a:r>
                        <a:rPr dirty="0" sz="1600" spc="-5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mission</a:t>
                      </a:r>
                      <a:r>
                        <a:rPr dirty="0" sz="1600" spc="-5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statements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Brainstorming</a:t>
                      </a:r>
                      <a:r>
                        <a:rPr dirty="0" sz="1600" spc="-4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values</a:t>
                      </a:r>
                      <a:r>
                        <a:rPr dirty="0" sz="1600" spc="-4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2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beliefs</a:t>
                      </a:r>
                      <a:r>
                        <a:rPr dirty="0" sz="1600" spc="-4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600" spc="-2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unify</a:t>
                      </a:r>
                      <a:r>
                        <a:rPr dirty="0" sz="1600" spc="-3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600" spc="-2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family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Draft</a:t>
                      </a:r>
                      <a:r>
                        <a:rPr dirty="0" sz="1600" spc="-2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sample</a:t>
                      </a:r>
                      <a:r>
                        <a:rPr dirty="0" sz="1600" spc="-4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family</a:t>
                      </a:r>
                      <a:r>
                        <a:rPr dirty="0" sz="1600" spc="-4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mission</a:t>
                      </a:r>
                      <a:r>
                        <a:rPr dirty="0" sz="1600" spc="-5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statements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Determine</a:t>
                      </a:r>
                      <a:r>
                        <a:rPr dirty="0" sz="1600" spc="-3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action</a:t>
                      </a:r>
                      <a:r>
                        <a:rPr dirty="0" sz="1600" spc="-45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steps</a:t>
                      </a:r>
                      <a:r>
                        <a:rPr dirty="0" sz="1600" spc="-4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(if</a:t>
                      </a:r>
                      <a:r>
                        <a:rPr dirty="0" sz="1600" spc="-3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FF5F35"/>
                          </a:solidFill>
                          <a:latin typeface="Arial"/>
                          <a:cs typeface="Arial"/>
                        </a:rPr>
                        <a:t>needed)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1275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192023"/>
            <a:ext cx="1804415" cy="1802891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6260591" y="2060448"/>
            <a:ext cx="0" cy="3366135"/>
          </a:xfrm>
          <a:custGeom>
            <a:avLst/>
            <a:gdLst/>
            <a:ahLst/>
            <a:cxnLst/>
            <a:rect l="l" t="t" r="r" b="b"/>
            <a:pathLst>
              <a:path w="0" h="3366135">
                <a:moveTo>
                  <a:pt x="0" y="0"/>
                </a:moveTo>
                <a:lnTo>
                  <a:pt x="0" y="3366135"/>
                </a:lnTo>
              </a:path>
            </a:pathLst>
          </a:custGeom>
          <a:ln w="9525">
            <a:solidFill>
              <a:srgbClr val="FD5B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506082" y="2025523"/>
            <a:ext cx="5168900" cy="3270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Arial Narrow"/>
                <a:cs typeface="Arial Narrow"/>
              </a:rPr>
              <a:t>SAMPLE</a:t>
            </a:r>
            <a:r>
              <a:rPr dirty="0" sz="1600" spc="-55" b="1">
                <a:latin typeface="Arial Narrow"/>
                <a:cs typeface="Arial Narrow"/>
              </a:rPr>
              <a:t> </a:t>
            </a:r>
            <a:r>
              <a:rPr dirty="0" sz="1600" spc="-35" b="1">
                <a:latin typeface="Arial Narrow"/>
                <a:cs typeface="Arial Narrow"/>
              </a:rPr>
              <a:t>FAMILY</a:t>
            </a:r>
            <a:r>
              <a:rPr dirty="0" sz="1600" spc="-55" b="1">
                <a:latin typeface="Arial Narrow"/>
                <a:cs typeface="Arial Narrow"/>
              </a:rPr>
              <a:t> </a:t>
            </a:r>
            <a:r>
              <a:rPr dirty="0" sz="1600" b="1">
                <a:latin typeface="Arial Narrow"/>
                <a:cs typeface="Arial Narrow"/>
              </a:rPr>
              <a:t>MISSION</a:t>
            </a:r>
            <a:r>
              <a:rPr dirty="0" sz="1600" spc="-35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STATEMENTS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400" b="1">
                <a:solidFill>
                  <a:srgbClr val="FF5F35"/>
                </a:solidFill>
                <a:latin typeface="Arial"/>
                <a:cs typeface="Arial"/>
              </a:rPr>
              <a:t>Sample</a:t>
            </a:r>
            <a:r>
              <a:rPr dirty="0" sz="1400" spc="-40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1400" spc="-60" b="1">
                <a:solidFill>
                  <a:srgbClr val="FF5F35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35"/>
              </a:spcBef>
            </a:pPr>
            <a:r>
              <a:rPr dirty="0" sz="1400" i="1">
                <a:latin typeface="Arial"/>
                <a:cs typeface="Arial"/>
              </a:rPr>
              <a:t>“Our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family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believes</a:t>
            </a:r>
            <a:r>
              <a:rPr dirty="0" sz="1400" spc="-40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that</a:t>
            </a:r>
            <a:r>
              <a:rPr dirty="0" sz="1400" spc="-3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education</a:t>
            </a:r>
            <a:r>
              <a:rPr dirty="0" sz="1400" spc="-6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is</a:t>
            </a:r>
            <a:r>
              <a:rPr dirty="0" sz="1400" spc="-2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imperative</a:t>
            </a:r>
            <a:r>
              <a:rPr dirty="0" sz="1400" spc="-50" b="1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and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was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</a:t>
            </a:r>
            <a:r>
              <a:rPr dirty="0" sz="1400" spc="-20" i="1">
                <a:latin typeface="Arial"/>
                <a:cs typeface="Arial"/>
              </a:rPr>
              <a:t> </a:t>
            </a:r>
            <a:r>
              <a:rPr dirty="0" sz="1400" spc="-25" i="1">
                <a:latin typeface="Arial"/>
                <a:cs typeface="Arial"/>
              </a:rPr>
              <a:t>key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factor</a:t>
            </a:r>
            <a:r>
              <a:rPr dirty="0" sz="1400" spc="-60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leading</a:t>
            </a:r>
            <a:r>
              <a:rPr dirty="0" sz="1400" spc="-65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to</a:t>
            </a:r>
            <a:r>
              <a:rPr dirty="0" sz="1400" spc="-3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our</a:t>
            </a:r>
            <a:r>
              <a:rPr dirty="0" sz="1400" spc="-25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success</a:t>
            </a:r>
            <a:r>
              <a:rPr dirty="0" sz="1400" spc="-5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and</a:t>
            </a:r>
            <a:r>
              <a:rPr dirty="0" sz="1400" spc="-4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happiness</a:t>
            </a:r>
            <a:r>
              <a:rPr dirty="0" sz="1400" i="1">
                <a:latin typeface="Arial"/>
                <a:cs typeface="Arial"/>
              </a:rPr>
              <a:t>.</a:t>
            </a:r>
            <a:r>
              <a:rPr dirty="0" sz="1400" spc="-6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We</a:t>
            </a:r>
            <a:r>
              <a:rPr dirty="0" sz="1400" spc="-6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pledge</a:t>
            </a:r>
            <a:r>
              <a:rPr dirty="0" sz="1400" spc="-55" i="1">
                <a:latin typeface="Arial"/>
                <a:cs typeface="Arial"/>
              </a:rPr>
              <a:t> </a:t>
            </a:r>
            <a:r>
              <a:rPr dirty="0" sz="1400" spc="-25" i="1">
                <a:latin typeface="Arial"/>
                <a:cs typeface="Arial"/>
              </a:rPr>
              <a:t>to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support</a:t>
            </a:r>
            <a:r>
              <a:rPr dirty="0" sz="1400" spc="-5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each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other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in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continued</a:t>
            </a:r>
            <a:r>
              <a:rPr dirty="0" sz="1400" spc="-5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pursuit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of</a:t>
            </a:r>
            <a:r>
              <a:rPr dirty="0" sz="1400" spc="-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learning,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as</a:t>
            </a:r>
            <a:r>
              <a:rPr dirty="0" sz="1400" spc="-2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well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spc="-25" i="1">
                <a:latin typeface="Arial"/>
                <a:cs typeface="Arial"/>
              </a:rPr>
              <a:t>as </a:t>
            </a:r>
            <a:r>
              <a:rPr dirty="0" sz="1400" i="1">
                <a:latin typeface="Arial"/>
                <a:cs typeface="Arial"/>
              </a:rPr>
              <a:t>support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</a:t>
            </a:r>
            <a:r>
              <a:rPr dirty="0" sz="1400" spc="-20" i="1">
                <a:latin typeface="Arial"/>
                <a:cs typeface="Arial"/>
              </a:rPr>
              <a:t> </a:t>
            </a:r>
            <a:r>
              <a:rPr dirty="0" sz="1400" spc="-10" i="1">
                <a:latin typeface="Arial"/>
                <a:cs typeface="Arial"/>
              </a:rPr>
              <a:t>educational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institutions</a:t>
            </a:r>
            <a:r>
              <a:rPr dirty="0" sz="1400" spc="-4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that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share</a:t>
            </a:r>
            <a:r>
              <a:rPr dirty="0" sz="1400" spc="-4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our</a:t>
            </a:r>
            <a:r>
              <a:rPr dirty="0" sz="1400" spc="-20" i="1">
                <a:latin typeface="Arial"/>
                <a:cs typeface="Arial"/>
              </a:rPr>
              <a:t> </a:t>
            </a:r>
            <a:r>
              <a:rPr dirty="0" sz="1400" spc="-10" i="1">
                <a:latin typeface="Arial"/>
                <a:cs typeface="Arial"/>
              </a:rPr>
              <a:t>values.”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45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FF5F35"/>
                </a:solidFill>
                <a:latin typeface="Arial"/>
                <a:cs typeface="Arial"/>
              </a:rPr>
              <a:t>Sample</a:t>
            </a:r>
            <a:r>
              <a:rPr dirty="0" sz="1400" spc="-40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1400" spc="-60" b="1">
                <a:solidFill>
                  <a:srgbClr val="FF5F35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12700" marR="111760">
              <a:lnSpc>
                <a:spcPct val="100000"/>
              </a:lnSpc>
              <a:spcBef>
                <a:spcPts val="335"/>
              </a:spcBef>
            </a:pPr>
            <a:r>
              <a:rPr dirty="0" sz="1400" i="1">
                <a:latin typeface="Arial"/>
                <a:cs typeface="Arial"/>
              </a:rPr>
              <a:t>“Our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family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is</a:t>
            </a:r>
            <a:r>
              <a:rPr dirty="0" sz="1400" spc="-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committed</a:t>
            </a:r>
            <a:r>
              <a:rPr dirty="0" sz="1400" spc="-5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to </a:t>
            </a:r>
            <a:r>
              <a:rPr dirty="0" sz="1400" spc="-10" b="1" i="1">
                <a:latin typeface="Arial"/>
                <a:cs typeface="Arial"/>
              </a:rPr>
              <a:t>strengthening</a:t>
            </a:r>
            <a:r>
              <a:rPr dirty="0" sz="1400" spc="-5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our</a:t>
            </a:r>
            <a:r>
              <a:rPr dirty="0" sz="1400" spc="-5" b="1" i="1">
                <a:latin typeface="Arial"/>
                <a:cs typeface="Arial"/>
              </a:rPr>
              <a:t> </a:t>
            </a:r>
            <a:r>
              <a:rPr dirty="0" sz="1400" spc="-10" b="1" i="1">
                <a:latin typeface="Arial"/>
                <a:cs typeface="Arial"/>
              </a:rPr>
              <a:t>financial</a:t>
            </a:r>
            <a:r>
              <a:rPr dirty="0" sz="1400" spc="-1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position</a:t>
            </a:r>
            <a:r>
              <a:rPr dirty="0" sz="1400" spc="-65" b="1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and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using</a:t>
            </a:r>
            <a:r>
              <a:rPr dirty="0" sz="1400" spc="-4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its</a:t>
            </a:r>
            <a:r>
              <a:rPr dirty="0" sz="1400" spc="-3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assets</a:t>
            </a:r>
            <a:r>
              <a:rPr dirty="0" sz="1400" spc="-5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wisely</a:t>
            </a:r>
            <a:r>
              <a:rPr dirty="0" sz="1400" i="1">
                <a:latin typeface="Arial"/>
                <a:cs typeface="Arial"/>
              </a:rPr>
              <a:t>;</a:t>
            </a:r>
            <a:r>
              <a:rPr dirty="0" sz="1400" spc="-5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to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enable</a:t>
            </a:r>
            <a:r>
              <a:rPr dirty="0" sz="1400" spc="-5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our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family</a:t>
            </a:r>
            <a:r>
              <a:rPr dirty="0" sz="1400" spc="-25" i="1">
                <a:latin typeface="Arial"/>
                <a:cs typeface="Arial"/>
              </a:rPr>
              <a:t> and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others</a:t>
            </a:r>
            <a:r>
              <a:rPr dirty="0" sz="1400" spc="-5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to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realize</a:t>
            </a:r>
            <a:r>
              <a:rPr dirty="0" sz="1400" spc="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their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fullest</a:t>
            </a:r>
            <a:r>
              <a:rPr dirty="0" sz="1400" spc="-5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potential;</a:t>
            </a:r>
            <a:r>
              <a:rPr dirty="0" sz="1400" spc="-6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to</a:t>
            </a:r>
            <a:r>
              <a:rPr dirty="0" sz="1400" spc="-2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value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and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spc="-10" i="1">
                <a:latin typeface="Arial"/>
                <a:cs typeface="Arial"/>
              </a:rPr>
              <a:t>encourage </a:t>
            </a:r>
            <a:r>
              <a:rPr dirty="0" sz="1400" i="1">
                <a:latin typeface="Arial"/>
                <a:cs typeface="Arial"/>
              </a:rPr>
              <a:t>love,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work,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self-</a:t>
            </a:r>
            <a:r>
              <a:rPr dirty="0" sz="1400" spc="-10" i="1">
                <a:latin typeface="Arial"/>
                <a:cs typeface="Arial"/>
              </a:rPr>
              <a:t>sufficiency</a:t>
            </a:r>
            <a:r>
              <a:rPr dirty="0" sz="1400" spc="-5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and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cooperation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within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family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spc="-25" i="1">
                <a:latin typeface="Arial"/>
                <a:cs typeface="Arial"/>
              </a:rPr>
              <a:t>and </a:t>
            </a:r>
            <a:r>
              <a:rPr dirty="0" sz="1400" i="1">
                <a:latin typeface="Arial"/>
                <a:cs typeface="Arial"/>
              </a:rPr>
              <a:t>in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larger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spc="-10" i="1">
                <a:latin typeface="Arial"/>
                <a:cs typeface="Arial"/>
              </a:rPr>
              <a:t>community.”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200" y="1761744"/>
            <a:ext cx="2364105" cy="2548255"/>
            <a:chOff x="457200" y="1761744"/>
            <a:chExt cx="2364105" cy="25482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391" y="2340863"/>
              <a:ext cx="1575816" cy="157581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57200" y="1947672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5" h="2362200">
                  <a:moveTo>
                    <a:pt x="1373579" y="2349500"/>
                  </a:moveTo>
                  <a:lnTo>
                    <a:pt x="990156" y="2349500"/>
                  </a:lnTo>
                  <a:lnTo>
                    <a:pt x="103725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5" h="2362200">
                  <a:moveTo>
                    <a:pt x="1420064" y="25400"/>
                  </a:moveTo>
                  <a:lnTo>
                    <a:pt x="943674" y="25400"/>
                  </a:lnTo>
                  <a:lnTo>
                    <a:pt x="764660" y="76200"/>
                  </a:lnTo>
                  <a:lnTo>
                    <a:pt x="721825" y="101600"/>
                  </a:lnTo>
                  <a:lnTo>
                    <a:pt x="679835" y="114300"/>
                  </a:lnTo>
                  <a:lnTo>
                    <a:pt x="638726" y="139700"/>
                  </a:lnTo>
                  <a:lnTo>
                    <a:pt x="598536" y="165100"/>
                  </a:lnTo>
                  <a:lnTo>
                    <a:pt x="559305" y="177800"/>
                  </a:lnTo>
                  <a:lnTo>
                    <a:pt x="521069" y="203200"/>
                  </a:lnTo>
                  <a:lnTo>
                    <a:pt x="483867" y="228600"/>
                  </a:lnTo>
                  <a:lnTo>
                    <a:pt x="447737" y="266700"/>
                  </a:lnTo>
                  <a:lnTo>
                    <a:pt x="412716" y="292100"/>
                  </a:lnTo>
                  <a:lnTo>
                    <a:pt x="378844" y="317500"/>
                  </a:lnTo>
                  <a:lnTo>
                    <a:pt x="346157" y="355600"/>
                  </a:lnTo>
                  <a:lnTo>
                    <a:pt x="314694" y="381000"/>
                  </a:lnTo>
                  <a:lnTo>
                    <a:pt x="284493" y="419100"/>
                  </a:lnTo>
                  <a:lnTo>
                    <a:pt x="255592" y="457200"/>
                  </a:lnTo>
                  <a:lnTo>
                    <a:pt x="228029" y="495300"/>
                  </a:lnTo>
                  <a:lnTo>
                    <a:pt x="201842" y="533400"/>
                  </a:lnTo>
                  <a:lnTo>
                    <a:pt x="177068" y="571500"/>
                  </a:lnTo>
                  <a:lnTo>
                    <a:pt x="153747" y="609600"/>
                  </a:lnTo>
                  <a:lnTo>
                    <a:pt x="131916" y="647700"/>
                  </a:lnTo>
                  <a:lnTo>
                    <a:pt x="111613" y="685800"/>
                  </a:lnTo>
                  <a:lnTo>
                    <a:pt x="92875" y="723900"/>
                  </a:lnTo>
                  <a:lnTo>
                    <a:pt x="75742" y="774700"/>
                  </a:lnTo>
                  <a:lnTo>
                    <a:pt x="60251" y="812800"/>
                  </a:lnTo>
                  <a:lnTo>
                    <a:pt x="46440" y="863600"/>
                  </a:lnTo>
                  <a:lnTo>
                    <a:pt x="34347" y="901700"/>
                  </a:lnTo>
                  <a:lnTo>
                    <a:pt x="24011" y="952500"/>
                  </a:lnTo>
                  <a:lnTo>
                    <a:pt x="15468" y="990600"/>
                  </a:lnTo>
                  <a:lnTo>
                    <a:pt x="8758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8" y="1333500"/>
                  </a:lnTo>
                  <a:lnTo>
                    <a:pt x="15468" y="1384300"/>
                  </a:lnTo>
                  <a:lnTo>
                    <a:pt x="24011" y="1422400"/>
                  </a:lnTo>
                  <a:lnTo>
                    <a:pt x="34347" y="1473200"/>
                  </a:lnTo>
                  <a:lnTo>
                    <a:pt x="46440" y="1511300"/>
                  </a:lnTo>
                  <a:lnTo>
                    <a:pt x="60251" y="1562100"/>
                  </a:lnTo>
                  <a:lnTo>
                    <a:pt x="75742" y="1600200"/>
                  </a:lnTo>
                  <a:lnTo>
                    <a:pt x="92875" y="1651000"/>
                  </a:lnTo>
                  <a:lnTo>
                    <a:pt x="111613" y="1689100"/>
                  </a:lnTo>
                  <a:lnTo>
                    <a:pt x="131916" y="1727200"/>
                  </a:lnTo>
                  <a:lnTo>
                    <a:pt x="153747" y="1765300"/>
                  </a:lnTo>
                  <a:lnTo>
                    <a:pt x="177068" y="1803400"/>
                  </a:lnTo>
                  <a:lnTo>
                    <a:pt x="201842" y="1841500"/>
                  </a:lnTo>
                  <a:lnTo>
                    <a:pt x="228029" y="1879600"/>
                  </a:lnTo>
                  <a:lnTo>
                    <a:pt x="255592" y="1917700"/>
                  </a:lnTo>
                  <a:lnTo>
                    <a:pt x="284493" y="1955800"/>
                  </a:lnTo>
                  <a:lnTo>
                    <a:pt x="314694" y="1993900"/>
                  </a:lnTo>
                  <a:lnTo>
                    <a:pt x="346157" y="2019300"/>
                  </a:lnTo>
                  <a:lnTo>
                    <a:pt x="378844" y="2057400"/>
                  </a:lnTo>
                  <a:lnTo>
                    <a:pt x="412716" y="2082800"/>
                  </a:lnTo>
                  <a:lnTo>
                    <a:pt x="447737" y="2108200"/>
                  </a:lnTo>
                  <a:lnTo>
                    <a:pt x="483867" y="2146300"/>
                  </a:lnTo>
                  <a:lnTo>
                    <a:pt x="521069" y="2171700"/>
                  </a:lnTo>
                  <a:lnTo>
                    <a:pt x="559305" y="2197100"/>
                  </a:lnTo>
                  <a:lnTo>
                    <a:pt x="598536" y="2209800"/>
                  </a:lnTo>
                  <a:lnTo>
                    <a:pt x="638726" y="2235200"/>
                  </a:lnTo>
                  <a:lnTo>
                    <a:pt x="679835" y="2260600"/>
                  </a:lnTo>
                  <a:lnTo>
                    <a:pt x="721825" y="2273300"/>
                  </a:lnTo>
                  <a:lnTo>
                    <a:pt x="764660" y="2298700"/>
                  </a:lnTo>
                  <a:lnTo>
                    <a:pt x="943674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1903" y="2108200"/>
                  </a:lnTo>
                  <a:lnTo>
                    <a:pt x="1083752" y="2095500"/>
                  </a:lnTo>
                  <a:lnTo>
                    <a:pt x="1036327" y="2095500"/>
                  </a:lnTo>
                  <a:lnTo>
                    <a:pt x="899049" y="2057400"/>
                  </a:lnTo>
                  <a:lnTo>
                    <a:pt x="812330" y="2032000"/>
                  </a:lnTo>
                  <a:lnTo>
                    <a:pt x="770601" y="2006600"/>
                  </a:lnTo>
                  <a:lnTo>
                    <a:pt x="730044" y="1993900"/>
                  </a:lnTo>
                  <a:lnTo>
                    <a:pt x="690722" y="1968500"/>
                  </a:lnTo>
                  <a:lnTo>
                    <a:pt x="652699" y="1943100"/>
                  </a:lnTo>
                  <a:lnTo>
                    <a:pt x="616038" y="1917700"/>
                  </a:lnTo>
                  <a:lnTo>
                    <a:pt x="580803" y="1879600"/>
                  </a:lnTo>
                  <a:lnTo>
                    <a:pt x="547057" y="1854200"/>
                  </a:lnTo>
                  <a:lnTo>
                    <a:pt x="514864" y="1816100"/>
                  </a:lnTo>
                  <a:lnTo>
                    <a:pt x="484288" y="1790700"/>
                  </a:lnTo>
                  <a:lnTo>
                    <a:pt x="455392" y="1752600"/>
                  </a:lnTo>
                  <a:lnTo>
                    <a:pt x="428239" y="1714500"/>
                  </a:lnTo>
                  <a:lnTo>
                    <a:pt x="402893" y="1676400"/>
                  </a:lnTo>
                  <a:lnTo>
                    <a:pt x="379418" y="1638300"/>
                  </a:lnTo>
                  <a:lnTo>
                    <a:pt x="357877" y="1600200"/>
                  </a:lnTo>
                  <a:lnTo>
                    <a:pt x="338334" y="1549400"/>
                  </a:lnTo>
                  <a:lnTo>
                    <a:pt x="320852" y="1511300"/>
                  </a:lnTo>
                  <a:lnTo>
                    <a:pt x="305495" y="1473200"/>
                  </a:lnTo>
                  <a:lnTo>
                    <a:pt x="292326" y="1422400"/>
                  </a:lnTo>
                  <a:lnTo>
                    <a:pt x="281409" y="1384300"/>
                  </a:lnTo>
                  <a:lnTo>
                    <a:pt x="272808" y="1333500"/>
                  </a:lnTo>
                  <a:lnTo>
                    <a:pt x="266585" y="1282700"/>
                  </a:lnTo>
                  <a:lnTo>
                    <a:pt x="262805" y="1231900"/>
                  </a:lnTo>
                  <a:lnTo>
                    <a:pt x="261531" y="1181100"/>
                  </a:lnTo>
                  <a:lnTo>
                    <a:pt x="262805" y="1143000"/>
                  </a:lnTo>
                  <a:lnTo>
                    <a:pt x="266585" y="1092200"/>
                  </a:lnTo>
                  <a:lnTo>
                    <a:pt x="272808" y="1041400"/>
                  </a:lnTo>
                  <a:lnTo>
                    <a:pt x="281409" y="990600"/>
                  </a:lnTo>
                  <a:lnTo>
                    <a:pt x="292326" y="952500"/>
                  </a:lnTo>
                  <a:lnTo>
                    <a:pt x="305495" y="901700"/>
                  </a:lnTo>
                  <a:lnTo>
                    <a:pt x="320852" y="863600"/>
                  </a:lnTo>
                  <a:lnTo>
                    <a:pt x="338334" y="825500"/>
                  </a:lnTo>
                  <a:lnTo>
                    <a:pt x="357877" y="774700"/>
                  </a:lnTo>
                  <a:lnTo>
                    <a:pt x="379418" y="736600"/>
                  </a:lnTo>
                  <a:lnTo>
                    <a:pt x="402893" y="698500"/>
                  </a:lnTo>
                  <a:lnTo>
                    <a:pt x="428239" y="660400"/>
                  </a:lnTo>
                  <a:lnTo>
                    <a:pt x="455392" y="622300"/>
                  </a:lnTo>
                  <a:lnTo>
                    <a:pt x="484288" y="584200"/>
                  </a:lnTo>
                  <a:lnTo>
                    <a:pt x="514864" y="558800"/>
                  </a:lnTo>
                  <a:lnTo>
                    <a:pt x="547057" y="520700"/>
                  </a:lnTo>
                  <a:lnTo>
                    <a:pt x="580803" y="495300"/>
                  </a:lnTo>
                  <a:lnTo>
                    <a:pt x="616038" y="457200"/>
                  </a:lnTo>
                  <a:lnTo>
                    <a:pt x="652699" y="431800"/>
                  </a:lnTo>
                  <a:lnTo>
                    <a:pt x="690722" y="406400"/>
                  </a:lnTo>
                  <a:lnTo>
                    <a:pt x="730044" y="381000"/>
                  </a:lnTo>
                  <a:lnTo>
                    <a:pt x="770601" y="368300"/>
                  </a:lnTo>
                  <a:lnTo>
                    <a:pt x="812330" y="342900"/>
                  </a:lnTo>
                  <a:lnTo>
                    <a:pt x="943912" y="304800"/>
                  </a:lnTo>
                  <a:lnTo>
                    <a:pt x="1036327" y="279400"/>
                  </a:lnTo>
                  <a:lnTo>
                    <a:pt x="1083752" y="279400"/>
                  </a:lnTo>
                  <a:lnTo>
                    <a:pt x="1131903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651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5" h="2362200">
                  <a:moveTo>
                    <a:pt x="1916008" y="266700"/>
                  </a:moveTo>
                  <a:lnTo>
                    <a:pt x="1229544" y="266700"/>
                  </a:lnTo>
                  <a:lnTo>
                    <a:pt x="1277705" y="279400"/>
                  </a:lnTo>
                  <a:lnTo>
                    <a:pt x="1325138" y="279400"/>
                  </a:lnTo>
                  <a:lnTo>
                    <a:pt x="1417566" y="304800"/>
                  </a:lnTo>
                  <a:lnTo>
                    <a:pt x="1549162" y="342900"/>
                  </a:lnTo>
                  <a:lnTo>
                    <a:pt x="1590893" y="368300"/>
                  </a:lnTo>
                  <a:lnTo>
                    <a:pt x="1631453" y="381000"/>
                  </a:lnTo>
                  <a:lnTo>
                    <a:pt x="1670776" y="406400"/>
                  </a:lnTo>
                  <a:lnTo>
                    <a:pt x="1708801" y="431800"/>
                  </a:lnTo>
                  <a:lnTo>
                    <a:pt x="1745462" y="457200"/>
                  </a:lnTo>
                  <a:lnTo>
                    <a:pt x="1780697" y="495300"/>
                  </a:lnTo>
                  <a:lnTo>
                    <a:pt x="1814442" y="520700"/>
                  </a:lnTo>
                  <a:lnTo>
                    <a:pt x="1846634" y="558800"/>
                  </a:lnTo>
                  <a:lnTo>
                    <a:pt x="1877209" y="584200"/>
                  </a:lnTo>
                  <a:lnTo>
                    <a:pt x="1906104" y="622300"/>
                  </a:lnTo>
                  <a:lnTo>
                    <a:pt x="1933255" y="660400"/>
                  </a:lnTo>
                  <a:lnTo>
                    <a:pt x="1958599" y="698500"/>
                  </a:lnTo>
                  <a:lnTo>
                    <a:pt x="1982072" y="736600"/>
                  </a:lnTo>
                  <a:lnTo>
                    <a:pt x="2003610" y="774700"/>
                  </a:lnTo>
                  <a:lnTo>
                    <a:pt x="2023152" y="825500"/>
                  </a:lnTo>
                  <a:lnTo>
                    <a:pt x="2040631" y="863600"/>
                  </a:lnTo>
                  <a:lnTo>
                    <a:pt x="2055987" y="901700"/>
                  </a:lnTo>
                  <a:lnTo>
                    <a:pt x="2069154" y="952500"/>
                  </a:lnTo>
                  <a:lnTo>
                    <a:pt x="2080069" y="990600"/>
                  </a:lnTo>
                  <a:lnTo>
                    <a:pt x="2088669" y="1041400"/>
                  </a:lnTo>
                  <a:lnTo>
                    <a:pt x="2094891" y="1092200"/>
                  </a:lnTo>
                  <a:lnTo>
                    <a:pt x="2098671" y="1143000"/>
                  </a:lnTo>
                  <a:lnTo>
                    <a:pt x="2099945" y="1181100"/>
                  </a:lnTo>
                  <a:lnTo>
                    <a:pt x="2098671" y="1231900"/>
                  </a:lnTo>
                  <a:lnTo>
                    <a:pt x="2094891" y="1282700"/>
                  </a:lnTo>
                  <a:lnTo>
                    <a:pt x="2088669" y="1333500"/>
                  </a:lnTo>
                  <a:lnTo>
                    <a:pt x="2080069" y="1384300"/>
                  </a:lnTo>
                  <a:lnTo>
                    <a:pt x="2069154" y="1422400"/>
                  </a:lnTo>
                  <a:lnTo>
                    <a:pt x="2055987" y="1473200"/>
                  </a:lnTo>
                  <a:lnTo>
                    <a:pt x="2040631" y="1511300"/>
                  </a:lnTo>
                  <a:lnTo>
                    <a:pt x="2023152" y="1549400"/>
                  </a:lnTo>
                  <a:lnTo>
                    <a:pt x="2003610" y="1600200"/>
                  </a:lnTo>
                  <a:lnTo>
                    <a:pt x="1982072" y="1638300"/>
                  </a:lnTo>
                  <a:lnTo>
                    <a:pt x="1958599" y="1676400"/>
                  </a:lnTo>
                  <a:lnTo>
                    <a:pt x="1933255" y="1714500"/>
                  </a:lnTo>
                  <a:lnTo>
                    <a:pt x="1906104" y="1752600"/>
                  </a:lnTo>
                  <a:lnTo>
                    <a:pt x="1877209" y="1790700"/>
                  </a:lnTo>
                  <a:lnTo>
                    <a:pt x="1846634" y="1816100"/>
                  </a:lnTo>
                  <a:lnTo>
                    <a:pt x="1814442" y="1854200"/>
                  </a:lnTo>
                  <a:lnTo>
                    <a:pt x="1780697" y="1879600"/>
                  </a:lnTo>
                  <a:lnTo>
                    <a:pt x="1745462" y="1917700"/>
                  </a:lnTo>
                  <a:lnTo>
                    <a:pt x="1708801" y="1943100"/>
                  </a:lnTo>
                  <a:lnTo>
                    <a:pt x="1670776" y="1968500"/>
                  </a:lnTo>
                  <a:lnTo>
                    <a:pt x="1631453" y="1993900"/>
                  </a:lnTo>
                  <a:lnTo>
                    <a:pt x="1590893" y="2006600"/>
                  </a:lnTo>
                  <a:lnTo>
                    <a:pt x="1549162" y="2032000"/>
                  </a:lnTo>
                  <a:lnTo>
                    <a:pt x="1462435" y="2057400"/>
                  </a:lnTo>
                  <a:lnTo>
                    <a:pt x="1325138" y="2095500"/>
                  </a:lnTo>
                  <a:lnTo>
                    <a:pt x="1277705" y="2095500"/>
                  </a:lnTo>
                  <a:lnTo>
                    <a:pt x="1229544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4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71500"/>
                  </a:lnTo>
                  <a:lnTo>
                    <a:pt x="2161895" y="533400"/>
                  </a:lnTo>
                  <a:lnTo>
                    <a:pt x="2135709" y="4953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5" h="2362200">
                  <a:moveTo>
                    <a:pt x="1326479" y="12700"/>
                  </a:moveTo>
                  <a:lnTo>
                    <a:pt x="1037254" y="12700"/>
                  </a:lnTo>
                  <a:lnTo>
                    <a:pt x="990156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5" h="2362200">
                  <a:moveTo>
                    <a:pt x="1181862" y="0"/>
                  </a:moveTo>
                  <a:lnTo>
                    <a:pt x="1133145" y="12700"/>
                  </a:lnTo>
                  <a:lnTo>
                    <a:pt x="1230582" y="12700"/>
                  </a:lnTo>
                  <a:lnTo>
                    <a:pt x="1181862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06552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5" h="786764">
                  <a:moveTo>
                    <a:pt x="393954" y="0"/>
                  </a:moveTo>
                  <a:lnTo>
                    <a:pt x="344536" y="3063"/>
                  </a:lnTo>
                  <a:lnTo>
                    <a:pt x="296951" y="12007"/>
                  </a:lnTo>
                  <a:lnTo>
                    <a:pt x="251567" y="26464"/>
                  </a:lnTo>
                  <a:lnTo>
                    <a:pt x="208753" y="46065"/>
                  </a:lnTo>
                  <a:lnTo>
                    <a:pt x="168878" y="70442"/>
                  </a:lnTo>
                  <a:lnTo>
                    <a:pt x="132312" y="99227"/>
                  </a:lnTo>
                  <a:lnTo>
                    <a:pt x="99424" y="132051"/>
                  </a:lnTo>
                  <a:lnTo>
                    <a:pt x="70582" y="168545"/>
                  </a:lnTo>
                  <a:lnTo>
                    <a:pt x="46157" y="208343"/>
                  </a:lnTo>
                  <a:lnTo>
                    <a:pt x="26517" y="251075"/>
                  </a:lnTo>
                  <a:lnTo>
                    <a:pt x="12031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1" y="490011"/>
                  </a:lnTo>
                  <a:lnTo>
                    <a:pt x="26517" y="535308"/>
                  </a:lnTo>
                  <a:lnTo>
                    <a:pt x="46157" y="578040"/>
                  </a:lnTo>
                  <a:lnTo>
                    <a:pt x="70582" y="617838"/>
                  </a:lnTo>
                  <a:lnTo>
                    <a:pt x="99424" y="654332"/>
                  </a:lnTo>
                  <a:lnTo>
                    <a:pt x="132312" y="687156"/>
                  </a:lnTo>
                  <a:lnTo>
                    <a:pt x="168878" y="715941"/>
                  </a:lnTo>
                  <a:lnTo>
                    <a:pt x="208753" y="740318"/>
                  </a:lnTo>
                  <a:lnTo>
                    <a:pt x="251567" y="759919"/>
                  </a:lnTo>
                  <a:lnTo>
                    <a:pt x="296951" y="774376"/>
                  </a:lnTo>
                  <a:lnTo>
                    <a:pt x="344536" y="783320"/>
                  </a:lnTo>
                  <a:lnTo>
                    <a:pt x="393954" y="786383"/>
                  </a:lnTo>
                  <a:lnTo>
                    <a:pt x="443371" y="783320"/>
                  </a:lnTo>
                  <a:lnTo>
                    <a:pt x="490956" y="774376"/>
                  </a:lnTo>
                  <a:lnTo>
                    <a:pt x="536340" y="759919"/>
                  </a:lnTo>
                  <a:lnTo>
                    <a:pt x="579154" y="740318"/>
                  </a:lnTo>
                  <a:lnTo>
                    <a:pt x="619029" y="715941"/>
                  </a:lnTo>
                  <a:lnTo>
                    <a:pt x="655595" y="687156"/>
                  </a:lnTo>
                  <a:lnTo>
                    <a:pt x="688483" y="654332"/>
                  </a:lnTo>
                  <a:lnTo>
                    <a:pt x="717325" y="617838"/>
                  </a:lnTo>
                  <a:lnTo>
                    <a:pt x="741750" y="578040"/>
                  </a:lnTo>
                  <a:lnTo>
                    <a:pt x="761390" y="535308"/>
                  </a:lnTo>
                  <a:lnTo>
                    <a:pt x="775876" y="490011"/>
                  </a:lnTo>
                  <a:lnTo>
                    <a:pt x="784838" y="442516"/>
                  </a:lnTo>
                  <a:lnTo>
                    <a:pt x="787908" y="393191"/>
                  </a:lnTo>
                  <a:lnTo>
                    <a:pt x="784838" y="343867"/>
                  </a:lnTo>
                  <a:lnTo>
                    <a:pt x="775876" y="296372"/>
                  </a:lnTo>
                  <a:lnTo>
                    <a:pt x="761390" y="251075"/>
                  </a:lnTo>
                  <a:lnTo>
                    <a:pt x="741750" y="208343"/>
                  </a:lnTo>
                  <a:lnTo>
                    <a:pt x="717325" y="168545"/>
                  </a:lnTo>
                  <a:lnTo>
                    <a:pt x="688483" y="132051"/>
                  </a:lnTo>
                  <a:lnTo>
                    <a:pt x="655595" y="99227"/>
                  </a:lnTo>
                  <a:lnTo>
                    <a:pt x="619029" y="70442"/>
                  </a:lnTo>
                  <a:lnTo>
                    <a:pt x="579154" y="46065"/>
                  </a:lnTo>
                  <a:lnTo>
                    <a:pt x="536340" y="26464"/>
                  </a:lnTo>
                  <a:lnTo>
                    <a:pt x="490956" y="12007"/>
                  </a:lnTo>
                  <a:lnTo>
                    <a:pt x="443371" y="3063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91B8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3418332" y="1761744"/>
            <a:ext cx="2364105" cy="2539365"/>
            <a:chOff x="3418332" y="1761744"/>
            <a:chExt cx="2364105" cy="2539365"/>
          </a:xfrm>
        </p:grpSpPr>
        <p:sp>
          <p:nvSpPr>
            <p:cNvPr id="7" name="object 7" descr=""/>
            <p:cNvSpPr/>
            <p:nvPr/>
          </p:nvSpPr>
          <p:spPr>
            <a:xfrm>
              <a:off x="3418332" y="1938528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4" h="2362200">
                  <a:moveTo>
                    <a:pt x="1373579" y="2349500"/>
                  </a:moveTo>
                  <a:lnTo>
                    <a:pt x="990144" y="2349500"/>
                  </a:lnTo>
                  <a:lnTo>
                    <a:pt x="103724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4" h="2362200">
                  <a:moveTo>
                    <a:pt x="1420064" y="25400"/>
                  </a:moveTo>
                  <a:lnTo>
                    <a:pt x="943659" y="25400"/>
                  </a:lnTo>
                  <a:lnTo>
                    <a:pt x="764639" y="76200"/>
                  </a:lnTo>
                  <a:lnTo>
                    <a:pt x="721804" y="101600"/>
                  </a:lnTo>
                  <a:lnTo>
                    <a:pt x="679813" y="114300"/>
                  </a:lnTo>
                  <a:lnTo>
                    <a:pt x="638703" y="139700"/>
                  </a:lnTo>
                  <a:lnTo>
                    <a:pt x="598514" y="152400"/>
                  </a:lnTo>
                  <a:lnTo>
                    <a:pt x="559282" y="177800"/>
                  </a:lnTo>
                  <a:lnTo>
                    <a:pt x="521047" y="203200"/>
                  </a:lnTo>
                  <a:lnTo>
                    <a:pt x="483845" y="228600"/>
                  </a:lnTo>
                  <a:lnTo>
                    <a:pt x="447715" y="266700"/>
                  </a:lnTo>
                  <a:lnTo>
                    <a:pt x="412696" y="292100"/>
                  </a:lnTo>
                  <a:lnTo>
                    <a:pt x="378824" y="317500"/>
                  </a:lnTo>
                  <a:lnTo>
                    <a:pt x="346138" y="355600"/>
                  </a:lnTo>
                  <a:lnTo>
                    <a:pt x="314676" y="381000"/>
                  </a:lnTo>
                  <a:lnTo>
                    <a:pt x="284476" y="419100"/>
                  </a:lnTo>
                  <a:lnTo>
                    <a:pt x="255576" y="457200"/>
                  </a:lnTo>
                  <a:lnTo>
                    <a:pt x="228014" y="482600"/>
                  </a:lnTo>
                  <a:lnTo>
                    <a:pt x="201828" y="520700"/>
                  </a:lnTo>
                  <a:lnTo>
                    <a:pt x="177056" y="558800"/>
                  </a:lnTo>
                  <a:lnTo>
                    <a:pt x="153736" y="609600"/>
                  </a:lnTo>
                  <a:lnTo>
                    <a:pt x="131906" y="647700"/>
                  </a:lnTo>
                  <a:lnTo>
                    <a:pt x="111604" y="685800"/>
                  </a:lnTo>
                  <a:lnTo>
                    <a:pt x="92868" y="723900"/>
                  </a:lnTo>
                  <a:lnTo>
                    <a:pt x="75736" y="774700"/>
                  </a:lnTo>
                  <a:lnTo>
                    <a:pt x="60246" y="812800"/>
                  </a:lnTo>
                  <a:lnTo>
                    <a:pt x="46436" y="863600"/>
                  </a:lnTo>
                  <a:lnTo>
                    <a:pt x="34344" y="901700"/>
                  </a:lnTo>
                  <a:lnTo>
                    <a:pt x="24008" y="952500"/>
                  </a:lnTo>
                  <a:lnTo>
                    <a:pt x="15467" y="990600"/>
                  </a:lnTo>
                  <a:lnTo>
                    <a:pt x="8757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7" y="1333500"/>
                  </a:lnTo>
                  <a:lnTo>
                    <a:pt x="15467" y="1384300"/>
                  </a:lnTo>
                  <a:lnTo>
                    <a:pt x="24008" y="1422400"/>
                  </a:lnTo>
                  <a:lnTo>
                    <a:pt x="34344" y="1473200"/>
                  </a:lnTo>
                  <a:lnTo>
                    <a:pt x="46436" y="1511300"/>
                  </a:lnTo>
                  <a:lnTo>
                    <a:pt x="60246" y="1562100"/>
                  </a:lnTo>
                  <a:lnTo>
                    <a:pt x="75736" y="1600200"/>
                  </a:lnTo>
                  <a:lnTo>
                    <a:pt x="92868" y="1651000"/>
                  </a:lnTo>
                  <a:lnTo>
                    <a:pt x="111604" y="1689100"/>
                  </a:lnTo>
                  <a:lnTo>
                    <a:pt x="131906" y="1727200"/>
                  </a:lnTo>
                  <a:lnTo>
                    <a:pt x="153736" y="1765300"/>
                  </a:lnTo>
                  <a:lnTo>
                    <a:pt x="177056" y="1803400"/>
                  </a:lnTo>
                  <a:lnTo>
                    <a:pt x="201828" y="1841500"/>
                  </a:lnTo>
                  <a:lnTo>
                    <a:pt x="228014" y="1879600"/>
                  </a:lnTo>
                  <a:lnTo>
                    <a:pt x="255576" y="1917700"/>
                  </a:lnTo>
                  <a:lnTo>
                    <a:pt x="284476" y="1955800"/>
                  </a:lnTo>
                  <a:lnTo>
                    <a:pt x="314676" y="1993900"/>
                  </a:lnTo>
                  <a:lnTo>
                    <a:pt x="346138" y="2019300"/>
                  </a:lnTo>
                  <a:lnTo>
                    <a:pt x="378824" y="2057400"/>
                  </a:lnTo>
                  <a:lnTo>
                    <a:pt x="412696" y="2082800"/>
                  </a:lnTo>
                  <a:lnTo>
                    <a:pt x="447715" y="2108200"/>
                  </a:lnTo>
                  <a:lnTo>
                    <a:pt x="483845" y="2146300"/>
                  </a:lnTo>
                  <a:lnTo>
                    <a:pt x="521047" y="2171700"/>
                  </a:lnTo>
                  <a:lnTo>
                    <a:pt x="559282" y="2197100"/>
                  </a:lnTo>
                  <a:lnTo>
                    <a:pt x="598514" y="2209800"/>
                  </a:lnTo>
                  <a:lnTo>
                    <a:pt x="638703" y="2235200"/>
                  </a:lnTo>
                  <a:lnTo>
                    <a:pt x="679813" y="2260600"/>
                  </a:lnTo>
                  <a:lnTo>
                    <a:pt x="721804" y="2273300"/>
                  </a:lnTo>
                  <a:lnTo>
                    <a:pt x="764639" y="2298700"/>
                  </a:lnTo>
                  <a:lnTo>
                    <a:pt x="943659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3047" y="2108200"/>
                  </a:lnTo>
                  <a:lnTo>
                    <a:pt x="1084896" y="2095500"/>
                  </a:lnTo>
                  <a:lnTo>
                    <a:pt x="1037472" y="2095500"/>
                  </a:lnTo>
                  <a:lnTo>
                    <a:pt x="900193" y="2057400"/>
                  </a:lnTo>
                  <a:lnTo>
                    <a:pt x="813473" y="2032000"/>
                  </a:lnTo>
                  <a:lnTo>
                    <a:pt x="771742" y="2006600"/>
                  </a:lnTo>
                  <a:lnTo>
                    <a:pt x="731183" y="1993900"/>
                  </a:lnTo>
                  <a:lnTo>
                    <a:pt x="691860" y="1968500"/>
                  </a:lnTo>
                  <a:lnTo>
                    <a:pt x="653835" y="1943100"/>
                  </a:lnTo>
                  <a:lnTo>
                    <a:pt x="617172" y="1917700"/>
                  </a:lnTo>
                  <a:lnTo>
                    <a:pt x="581935" y="1879600"/>
                  </a:lnTo>
                  <a:lnTo>
                    <a:pt x="548187" y="1854200"/>
                  </a:lnTo>
                  <a:lnTo>
                    <a:pt x="515992" y="1816100"/>
                  </a:lnTo>
                  <a:lnTo>
                    <a:pt x="485414" y="1790700"/>
                  </a:lnTo>
                  <a:lnTo>
                    <a:pt x="456515" y="1752600"/>
                  </a:lnTo>
                  <a:lnTo>
                    <a:pt x="429360" y="1714500"/>
                  </a:lnTo>
                  <a:lnTo>
                    <a:pt x="404012" y="1676400"/>
                  </a:lnTo>
                  <a:lnTo>
                    <a:pt x="380535" y="1638300"/>
                  </a:lnTo>
                  <a:lnTo>
                    <a:pt x="358992" y="1600200"/>
                  </a:lnTo>
                  <a:lnTo>
                    <a:pt x="339447" y="1549400"/>
                  </a:lnTo>
                  <a:lnTo>
                    <a:pt x="321964" y="1511300"/>
                  </a:lnTo>
                  <a:lnTo>
                    <a:pt x="306605" y="1473200"/>
                  </a:lnTo>
                  <a:lnTo>
                    <a:pt x="293435" y="1422400"/>
                  </a:lnTo>
                  <a:lnTo>
                    <a:pt x="282516" y="1371600"/>
                  </a:lnTo>
                  <a:lnTo>
                    <a:pt x="273914" y="1333500"/>
                  </a:lnTo>
                  <a:lnTo>
                    <a:pt x="267690" y="1282700"/>
                  </a:lnTo>
                  <a:lnTo>
                    <a:pt x="263910" y="1231900"/>
                  </a:lnTo>
                  <a:lnTo>
                    <a:pt x="262635" y="1181100"/>
                  </a:lnTo>
                  <a:lnTo>
                    <a:pt x="263910" y="1143000"/>
                  </a:lnTo>
                  <a:lnTo>
                    <a:pt x="267690" y="1092200"/>
                  </a:lnTo>
                  <a:lnTo>
                    <a:pt x="273914" y="1041400"/>
                  </a:lnTo>
                  <a:lnTo>
                    <a:pt x="282516" y="990600"/>
                  </a:lnTo>
                  <a:lnTo>
                    <a:pt x="293435" y="952500"/>
                  </a:lnTo>
                  <a:lnTo>
                    <a:pt x="306605" y="901700"/>
                  </a:lnTo>
                  <a:lnTo>
                    <a:pt x="321964" y="863600"/>
                  </a:lnTo>
                  <a:lnTo>
                    <a:pt x="339447" y="812800"/>
                  </a:lnTo>
                  <a:lnTo>
                    <a:pt x="358992" y="774700"/>
                  </a:lnTo>
                  <a:lnTo>
                    <a:pt x="380535" y="736600"/>
                  </a:lnTo>
                  <a:lnTo>
                    <a:pt x="404012" y="698500"/>
                  </a:lnTo>
                  <a:lnTo>
                    <a:pt x="429360" y="660400"/>
                  </a:lnTo>
                  <a:lnTo>
                    <a:pt x="456515" y="622300"/>
                  </a:lnTo>
                  <a:lnTo>
                    <a:pt x="485414" y="584200"/>
                  </a:lnTo>
                  <a:lnTo>
                    <a:pt x="515992" y="558800"/>
                  </a:lnTo>
                  <a:lnTo>
                    <a:pt x="548187" y="520700"/>
                  </a:lnTo>
                  <a:lnTo>
                    <a:pt x="581935" y="495300"/>
                  </a:lnTo>
                  <a:lnTo>
                    <a:pt x="617172" y="457200"/>
                  </a:lnTo>
                  <a:lnTo>
                    <a:pt x="653835" y="431800"/>
                  </a:lnTo>
                  <a:lnTo>
                    <a:pt x="691860" y="406400"/>
                  </a:lnTo>
                  <a:lnTo>
                    <a:pt x="731183" y="381000"/>
                  </a:lnTo>
                  <a:lnTo>
                    <a:pt x="771742" y="368300"/>
                  </a:lnTo>
                  <a:lnTo>
                    <a:pt x="813473" y="342900"/>
                  </a:lnTo>
                  <a:lnTo>
                    <a:pt x="900193" y="317500"/>
                  </a:lnTo>
                  <a:lnTo>
                    <a:pt x="945057" y="292100"/>
                  </a:lnTo>
                  <a:lnTo>
                    <a:pt x="990837" y="292100"/>
                  </a:lnTo>
                  <a:lnTo>
                    <a:pt x="1084896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524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4" h="2362200">
                  <a:moveTo>
                    <a:pt x="1916008" y="266700"/>
                  </a:moveTo>
                  <a:lnTo>
                    <a:pt x="1278827" y="266700"/>
                  </a:lnTo>
                  <a:lnTo>
                    <a:pt x="1372886" y="292100"/>
                  </a:lnTo>
                  <a:lnTo>
                    <a:pt x="1418666" y="292100"/>
                  </a:lnTo>
                  <a:lnTo>
                    <a:pt x="1463530" y="317500"/>
                  </a:lnTo>
                  <a:lnTo>
                    <a:pt x="1550250" y="342900"/>
                  </a:lnTo>
                  <a:lnTo>
                    <a:pt x="1591981" y="368300"/>
                  </a:lnTo>
                  <a:lnTo>
                    <a:pt x="1632540" y="381000"/>
                  </a:lnTo>
                  <a:lnTo>
                    <a:pt x="1671863" y="406400"/>
                  </a:lnTo>
                  <a:lnTo>
                    <a:pt x="1709888" y="431800"/>
                  </a:lnTo>
                  <a:lnTo>
                    <a:pt x="1746551" y="457200"/>
                  </a:lnTo>
                  <a:lnTo>
                    <a:pt x="1781788" y="495300"/>
                  </a:lnTo>
                  <a:lnTo>
                    <a:pt x="1815536" y="520700"/>
                  </a:lnTo>
                  <a:lnTo>
                    <a:pt x="1847731" y="558800"/>
                  </a:lnTo>
                  <a:lnTo>
                    <a:pt x="1878309" y="584200"/>
                  </a:lnTo>
                  <a:lnTo>
                    <a:pt x="1907208" y="622300"/>
                  </a:lnTo>
                  <a:lnTo>
                    <a:pt x="1934363" y="660400"/>
                  </a:lnTo>
                  <a:lnTo>
                    <a:pt x="1959711" y="698500"/>
                  </a:lnTo>
                  <a:lnTo>
                    <a:pt x="1983188" y="736600"/>
                  </a:lnTo>
                  <a:lnTo>
                    <a:pt x="2004731" y="774700"/>
                  </a:lnTo>
                  <a:lnTo>
                    <a:pt x="2024276" y="812800"/>
                  </a:lnTo>
                  <a:lnTo>
                    <a:pt x="2041759" y="863600"/>
                  </a:lnTo>
                  <a:lnTo>
                    <a:pt x="2057118" y="901700"/>
                  </a:lnTo>
                  <a:lnTo>
                    <a:pt x="2070288" y="952500"/>
                  </a:lnTo>
                  <a:lnTo>
                    <a:pt x="2081207" y="990600"/>
                  </a:lnTo>
                  <a:lnTo>
                    <a:pt x="2089809" y="1041400"/>
                  </a:lnTo>
                  <a:lnTo>
                    <a:pt x="2096033" y="1092200"/>
                  </a:lnTo>
                  <a:lnTo>
                    <a:pt x="2099813" y="1143000"/>
                  </a:lnTo>
                  <a:lnTo>
                    <a:pt x="2101088" y="1181100"/>
                  </a:lnTo>
                  <a:lnTo>
                    <a:pt x="2099813" y="1231900"/>
                  </a:lnTo>
                  <a:lnTo>
                    <a:pt x="2096033" y="1282700"/>
                  </a:lnTo>
                  <a:lnTo>
                    <a:pt x="2089809" y="1333500"/>
                  </a:lnTo>
                  <a:lnTo>
                    <a:pt x="2081207" y="1371600"/>
                  </a:lnTo>
                  <a:lnTo>
                    <a:pt x="2070288" y="1422400"/>
                  </a:lnTo>
                  <a:lnTo>
                    <a:pt x="2057118" y="1473200"/>
                  </a:lnTo>
                  <a:lnTo>
                    <a:pt x="2041759" y="1511300"/>
                  </a:lnTo>
                  <a:lnTo>
                    <a:pt x="2024276" y="1549400"/>
                  </a:lnTo>
                  <a:lnTo>
                    <a:pt x="2004731" y="1600200"/>
                  </a:lnTo>
                  <a:lnTo>
                    <a:pt x="1983188" y="1638300"/>
                  </a:lnTo>
                  <a:lnTo>
                    <a:pt x="1959711" y="1676400"/>
                  </a:lnTo>
                  <a:lnTo>
                    <a:pt x="1934363" y="1714500"/>
                  </a:lnTo>
                  <a:lnTo>
                    <a:pt x="1907208" y="1752600"/>
                  </a:lnTo>
                  <a:lnTo>
                    <a:pt x="1878309" y="1790700"/>
                  </a:lnTo>
                  <a:lnTo>
                    <a:pt x="1847731" y="1816100"/>
                  </a:lnTo>
                  <a:lnTo>
                    <a:pt x="1815536" y="1854200"/>
                  </a:lnTo>
                  <a:lnTo>
                    <a:pt x="1781788" y="1879600"/>
                  </a:lnTo>
                  <a:lnTo>
                    <a:pt x="1746551" y="1917700"/>
                  </a:lnTo>
                  <a:lnTo>
                    <a:pt x="1709888" y="1943100"/>
                  </a:lnTo>
                  <a:lnTo>
                    <a:pt x="1671863" y="1968500"/>
                  </a:lnTo>
                  <a:lnTo>
                    <a:pt x="1632540" y="1993900"/>
                  </a:lnTo>
                  <a:lnTo>
                    <a:pt x="1591981" y="2006600"/>
                  </a:lnTo>
                  <a:lnTo>
                    <a:pt x="1550250" y="2032000"/>
                  </a:lnTo>
                  <a:lnTo>
                    <a:pt x="1463530" y="2057400"/>
                  </a:lnTo>
                  <a:lnTo>
                    <a:pt x="1326251" y="2095500"/>
                  </a:lnTo>
                  <a:lnTo>
                    <a:pt x="1278827" y="2095500"/>
                  </a:lnTo>
                  <a:lnTo>
                    <a:pt x="1230676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3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58800"/>
                  </a:lnTo>
                  <a:lnTo>
                    <a:pt x="2161895" y="520700"/>
                  </a:lnTo>
                  <a:lnTo>
                    <a:pt x="2135709" y="4826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4" h="2362200">
                  <a:moveTo>
                    <a:pt x="1326479" y="12700"/>
                  </a:moveTo>
                  <a:lnTo>
                    <a:pt x="1037244" y="12700"/>
                  </a:lnTo>
                  <a:lnTo>
                    <a:pt x="990144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4" h="2362200">
                  <a:moveTo>
                    <a:pt x="1230582" y="0"/>
                  </a:moveTo>
                  <a:lnTo>
                    <a:pt x="1133141" y="0"/>
                  </a:lnTo>
                  <a:lnTo>
                    <a:pt x="1084923" y="12700"/>
                  </a:lnTo>
                  <a:lnTo>
                    <a:pt x="1278800" y="12700"/>
                  </a:lnTo>
                  <a:lnTo>
                    <a:pt x="1230582" y="0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38144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5" h="786764">
                  <a:moveTo>
                    <a:pt x="393953" y="0"/>
                  </a:moveTo>
                  <a:lnTo>
                    <a:pt x="344541" y="3063"/>
                  </a:lnTo>
                  <a:lnTo>
                    <a:pt x="296960" y="12007"/>
                  </a:lnTo>
                  <a:lnTo>
                    <a:pt x="251577" y="26464"/>
                  </a:lnTo>
                  <a:lnTo>
                    <a:pt x="208764" y="46065"/>
                  </a:lnTo>
                  <a:lnTo>
                    <a:pt x="168889" y="70442"/>
                  </a:lnTo>
                  <a:lnTo>
                    <a:pt x="132323" y="99227"/>
                  </a:lnTo>
                  <a:lnTo>
                    <a:pt x="99433" y="132051"/>
                  </a:lnTo>
                  <a:lnTo>
                    <a:pt x="70589" y="168545"/>
                  </a:lnTo>
                  <a:lnTo>
                    <a:pt x="46162" y="208343"/>
                  </a:lnTo>
                  <a:lnTo>
                    <a:pt x="26520" y="251075"/>
                  </a:lnTo>
                  <a:lnTo>
                    <a:pt x="12033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3" y="490011"/>
                  </a:lnTo>
                  <a:lnTo>
                    <a:pt x="26520" y="535308"/>
                  </a:lnTo>
                  <a:lnTo>
                    <a:pt x="46162" y="578040"/>
                  </a:lnTo>
                  <a:lnTo>
                    <a:pt x="70589" y="617838"/>
                  </a:lnTo>
                  <a:lnTo>
                    <a:pt x="99433" y="654332"/>
                  </a:lnTo>
                  <a:lnTo>
                    <a:pt x="132323" y="687156"/>
                  </a:lnTo>
                  <a:lnTo>
                    <a:pt x="168889" y="715941"/>
                  </a:lnTo>
                  <a:lnTo>
                    <a:pt x="208764" y="740318"/>
                  </a:lnTo>
                  <a:lnTo>
                    <a:pt x="251577" y="759919"/>
                  </a:lnTo>
                  <a:lnTo>
                    <a:pt x="296960" y="774376"/>
                  </a:lnTo>
                  <a:lnTo>
                    <a:pt x="344541" y="783320"/>
                  </a:lnTo>
                  <a:lnTo>
                    <a:pt x="393953" y="786383"/>
                  </a:lnTo>
                  <a:lnTo>
                    <a:pt x="443366" y="783320"/>
                  </a:lnTo>
                  <a:lnTo>
                    <a:pt x="490947" y="774376"/>
                  </a:lnTo>
                  <a:lnTo>
                    <a:pt x="536330" y="759919"/>
                  </a:lnTo>
                  <a:lnTo>
                    <a:pt x="579143" y="740318"/>
                  </a:lnTo>
                  <a:lnTo>
                    <a:pt x="619018" y="715941"/>
                  </a:lnTo>
                  <a:lnTo>
                    <a:pt x="655584" y="687156"/>
                  </a:lnTo>
                  <a:lnTo>
                    <a:pt x="688474" y="654332"/>
                  </a:lnTo>
                  <a:lnTo>
                    <a:pt x="717318" y="617838"/>
                  </a:lnTo>
                  <a:lnTo>
                    <a:pt x="741745" y="578040"/>
                  </a:lnTo>
                  <a:lnTo>
                    <a:pt x="761387" y="535308"/>
                  </a:lnTo>
                  <a:lnTo>
                    <a:pt x="775874" y="490011"/>
                  </a:lnTo>
                  <a:lnTo>
                    <a:pt x="784838" y="442516"/>
                  </a:lnTo>
                  <a:lnTo>
                    <a:pt x="787907" y="393191"/>
                  </a:lnTo>
                  <a:lnTo>
                    <a:pt x="784838" y="343867"/>
                  </a:lnTo>
                  <a:lnTo>
                    <a:pt x="775874" y="296372"/>
                  </a:lnTo>
                  <a:lnTo>
                    <a:pt x="761387" y="251075"/>
                  </a:lnTo>
                  <a:lnTo>
                    <a:pt x="741745" y="208343"/>
                  </a:lnTo>
                  <a:lnTo>
                    <a:pt x="717318" y="168545"/>
                  </a:lnTo>
                  <a:lnTo>
                    <a:pt x="688474" y="132051"/>
                  </a:lnTo>
                  <a:lnTo>
                    <a:pt x="655584" y="99227"/>
                  </a:lnTo>
                  <a:lnTo>
                    <a:pt x="619018" y="70442"/>
                  </a:lnTo>
                  <a:lnTo>
                    <a:pt x="579143" y="46065"/>
                  </a:lnTo>
                  <a:lnTo>
                    <a:pt x="536330" y="26464"/>
                  </a:lnTo>
                  <a:lnTo>
                    <a:pt x="490947" y="12007"/>
                  </a:lnTo>
                  <a:lnTo>
                    <a:pt x="443366" y="306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71D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1524" y="2322576"/>
              <a:ext cx="1575815" cy="1575816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6393179" y="1761744"/>
            <a:ext cx="2364105" cy="2528570"/>
            <a:chOff x="6393179" y="1761744"/>
            <a:chExt cx="2364105" cy="2528570"/>
          </a:xfrm>
        </p:grpSpPr>
        <p:sp>
          <p:nvSpPr>
            <p:cNvPr id="11" name="object 11" descr=""/>
            <p:cNvSpPr/>
            <p:nvPr/>
          </p:nvSpPr>
          <p:spPr>
            <a:xfrm>
              <a:off x="6393179" y="1927860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4" h="2362200">
                  <a:moveTo>
                    <a:pt x="1373579" y="2349500"/>
                  </a:moveTo>
                  <a:lnTo>
                    <a:pt x="990144" y="2349500"/>
                  </a:lnTo>
                  <a:lnTo>
                    <a:pt x="103724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4" h="2362200">
                  <a:moveTo>
                    <a:pt x="1420064" y="25400"/>
                  </a:moveTo>
                  <a:lnTo>
                    <a:pt x="943659" y="25400"/>
                  </a:lnTo>
                  <a:lnTo>
                    <a:pt x="764639" y="76200"/>
                  </a:lnTo>
                  <a:lnTo>
                    <a:pt x="721804" y="101600"/>
                  </a:lnTo>
                  <a:lnTo>
                    <a:pt x="679813" y="114300"/>
                  </a:lnTo>
                  <a:lnTo>
                    <a:pt x="638703" y="139700"/>
                  </a:lnTo>
                  <a:lnTo>
                    <a:pt x="598514" y="152400"/>
                  </a:lnTo>
                  <a:lnTo>
                    <a:pt x="559282" y="177800"/>
                  </a:lnTo>
                  <a:lnTo>
                    <a:pt x="521047" y="203200"/>
                  </a:lnTo>
                  <a:lnTo>
                    <a:pt x="483845" y="228600"/>
                  </a:lnTo>
                  <a:lnTo>
                    <a:pt x="447715" y="266700"/>
                  </a:lnTo>
                  <a:lnTo>
                    <a:pt x="412696" y="292100"/>
                  </a:lnTo>
                  <a:lnTo>
                    <a:pt x="378824" y="317500"/>
                  </a:lnTo>
                  <a:lnTo>
                    <a:pt x="346138" y="355600"/>
                  </a:lnTo>
                  <a:lnTo>
                    <a:pt x="314676" y="381000"/>
                  </a:lnTo>
                  <a:lnTo>
                    <a:pt x="284476" y="419100"/>
                  </a:lnTo>
                  <a:lnTo>
                    <a:pt x="255576" y="457200"/>
                  </a:lnTo>
                  <a:lnTo>
                    <a:pt x="228014" y="482600"/>
                  </a:lnTo>
                  <a:lnTo>
                    <a:pt x="201828" y="520700"/>
                  </a:lnTo>
                  <a:lnTo>
                    <a:pt x="177056" y="558800"/>
                  </a:lnTo>
                  <a:lnTo>
                    <a:pt x="153736" y="609600"/>
                  </a:lnTo>
                  <a:lnTo>
                    <a:pt x="131906" y="647700"/>
                  </a:lnTo>
                  <a:lnTo>
                    <a:pt x="111604" y="685800"/>
                  </a:lnTo>
                  <a:lnTo>
                    <a:pt x="92868" y="723900"/>
                  </a:lnTo>
                  <a:lnTo>
                    <a:pt x="75736" y="774700"/>
                  </a:lnTo>
                  <a:lnTo>
                    <a:pt x="60246" y="812800"/>
                  </a:lnTo>
                  <a:lnTo>
                    <a:pt x="46436" y="863600"/>
                  </a:lnTo>
                  <a:lnTo>
                    <a:pt x="34344" y="901700"/>
                  </a:lnTo>
                  <a:lnTo>
                    <a:pt x="24008" y="952500"/>
                  </a:lnTo>
                  <a:lnTo>
                    <a:pt x="15467" y="990600"/>
                  </a:lnTo>
                  <a:lnTo>
                    <a:pt x="8757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7" y="1333500"/>
                  </a:lnTo>
                  <a:lnTo>
                    <a:pt x="15467" y="1384300"/>
                  </a:lnTo>
                  <a:lnTo>
                    <a:pt x="24008" y="1422400"/>
                  </a:lnTo>
                  <a:lnTo>
                    <a:pt x="34344" y="1473200"/>
                  </a:lnTo>
                  <a:lnTo>
                    <a:pt x="46436" y="1511300"/>
                  </a:lnTo>
                  <a:lnTo>
                    <a:pt x="60246" y="1562100"/>
                  </a:lnTo>
                  <a:lnTo>
                    <a:pt x="75736" y="1600200"/>
                  </a:lnTo>
                  <a:lnTo>
                    <a:pt x="92868" y="1651000"/>
                  </a:lnTo>
                  <a:lnTo>
                    <a:pt x="111604" y="1689100"/>
                  </a:lnTo>
                  <a:lnTo>
                    <a:pt x="131906" y="1727200"/>
                  </a:lnTo>
                  <a:lnTo>
                    <a:pt x="153736" y="1765300"/>
                  </a:lnTo>
                  <a:lnTo>
                    <a:pt x="177056" y="1803400"/>
                  </a:lnTo>
                  <a:lnTo>
                    <a:pt x="201828" y="1841500"/>
                  </a:lnTo>
                  <a:lnTo>
                    <a:pt x="228014" y="1879600"/>
                  </a:lnTo>
                  <a:lnTo>
                    <a:pt x="255576" y="1917700"/>
                  </a:lnTo>
                  <a:lnTo>
                    <a:pt x="284476" y="1955800"/>
                  </a:lnTo>
                  <a:lnTo>
                    <a:pt x="314676" y="1993900"/>
                  </a:lnTo>
                  <a:lnTo>
                    <a:pt x="346138" y="2019300"/>
                  </a:lnTo>
                  <a:lnTo>
                    <a:pt x="378824" y="2057400"/>
                  </a:lnTo>
                  <a:lnTo>
                    <a:pt x="412696" y="2082800"/>
                  </a:lnTo>
                  <a:lnTo>
                    <a:pt x="447715" y="2108200"/>
                  </a:lnTo>
                  <a:lnTo>
                    <a:pt x="483845" y="2146300"/>
                  </a:lnTo>
                  <a:lnTo>
                    <a:pt x="521047" y="2171700"/>
                  </a:lnTo>
                  <a:lnTo>
                    <a:pt x="559282" y="2197100"/>
                  </a:lnTo>
                  <a:lnTo>
                    <a:pt x="598514" y="2209800"/>
                  </a:lnTo>
                  <a:lnTo>
                    <a:pt x="638703" y="2235200"/>
                  </a:lnTo>
                  <a:lnTo>
                    <a:pt x="679813" y="2260600"/>
                  </a:lnTo>
                  <a:lnTo>
                    <a:pt x="721804" y="2273300"/>
                  </a:lnTo>
                  <a:lnTo>
                    <a:pt x="764639" y="2298700"/>
                  </a:lnTo>
                  <a:lnTo>
                    <a:pt x="943659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3047" y="2108200"/>
                  </a:lnTo>
                  <a:lnTo>
                    <a:pt x="1084896" y="2095500"/>
                  </a:lnTo>
                  <a:lnTo>
                    <a:pt x="1037472" y="2095500"/>
                  </a:lnTo>
                  <a:lnTo>
                    <a:pt x="900193" y="2057400"/>
                  </a:lnTo>
                  <a:lnTo>
                    <a:pt x="813473" y="2032000"/>
                  </a:lnTo>
                  <a:lnTo>
                    <a:pt x="771742" y="2006600"/>
                  </a:lnTo>
                  <a:lnTo>
                    <a:pt x="731183" y="1993900"/>
                  </a:lnTo>
                  <a:lnTo>
                    <a:pt x="691860" y="1968500"/>
                  </a:lnTo>
                  <a:lnTo>
                    <a:pt x="653835" y="1943100"/>
                  </a:lnTo>
                  <a:lnTo>
                    <a:pt x="617172" y="1917700"/>
                  </a:lnTo>
                  <a:lnTo>
                    <a:pt x="581935" y="1879600"/>
                  </a:lnTo>
                  <a:lnTo>
                    <a:pt x="548187" y="1854200"/>
                  </a:lnTo>
                  <a:lnTo>
                    <a:pt x="515992" y="1816100"/>
                  </a:lnTo>
                  <a:lnTo>
                    <a:pt x="485414" y="1790700"/>
                  </a:lnTo>
                  <a:lnTo>
                    <a:pt x="456515" y="1752600"/>
                  </a:lnTo>
                  <a:lnTo>
                    <a:pt x="429360" y="1714500"/>
                  </a:lnTo>
                  <a:lnTo>
                    <a:pt x="404012" y="1676400"/>
                  </a:lnTo>
                  <a:lnTo>
                    <a:pt x="380535" y="1638300"/>
                  </a:lnTo>
                  <a:lnTo>
                    <a:pt x="358992" y="1600200"/>
                  </a:lnTo>
                  <a:lnTo>
                    <a:pt x="339447" y="1549400"/>
                  </a:lnTo>
                  <a:lnTo>
                    <a:pt x="321964" y="1511300"/>
                  </a:lnTo>
                  <a:lnTo>
                    <a:pt x="306605" y="1473200"/>
                  </a:lnTo>
                  <a:lnTo>
                    <a:pt x="293435" y="1422400"/>
                  </a:lnTo>
                  <a:lnTo>
                    <a:pt x="282516" y="1371600"/>
                  </a:lnTo>
                  <a:lnTo>
                    <a:pt x="273914" y="1333500"/>
                  </a:lnTo>
                  <a:lnTo>
                    <a:pt x="267690" y="1282700"/>
                  </a:lnTo>
                  <a:lnTo>
                    <a:pt x="263910" y="1231900"/>
                  </a:lnTo>
                  <a:lnTo>
                    <a:pt x="262636" y="1181100"/>
                  </a:lnTo>
                  <a:lnTo>
                    <a:pt x="263910" y="1143000"/>
                  </a:lnTo>
                  <a:lnTo>
                    <a:pt x="267690" y="1092200"/>
                  </a:lnTo>
                  <a:lnTo>
                    <a:pt x="273914" y="1041400"/>
                  </a:lnTo>
                  <a:lnTo>
                    <a:pt x="282516" y="990600"/>
                  </a:lnTo>
                  <a:lnTo>
                    <a:pt x="293435" y="952500"/>
                  </a:lnTo>
                  <a:lnTo>
                    <a:pt x="306605" y="901700"/>
                  </a:lnTo>
                  <a:lnTo>
                    <a:pt x="321964" y="863600"/>
                  </a:lnTo>
                  <a:lnTo>
                    <a:pt x="339447" y="812800"/>
                  </a:lnTo>
                  <a:lnTo>
                    <a:pt x="358992" y="774700"/>
                  </a:lnTo>
                  <a:lnTo>
                    <a:pt x="380535" y="736600"/>
                  </a:lnTo>
                  <a:lnTo>
                    <a:pt x="404012" y="698500"/>
                  </a:lnTo>
                  <a:lnTo>
                    <a:pt x="429360" y="660400"/>
                  </a:lnTo>
                  <a:lnTo>
                    <a:pt x="456515" y="622300"/>
                  </a:lnTo>
                  <a:lnTo>
                    <a:pt x="485414" y="584200"/>
                  </a:lnTo>
                  <a:lnTo>
                    <a:pt x="515992" y="558800"/>
                  </a:lnTo>
                  <a:lnTo>
                    <a:pt x="548187" y="520700"/>
                  </a:lnTo>
                  <a:lnTo>
                    <a:pt x="581935" y="495300"/>
                  </a:lnTo>
                  <a:lnTo>
                    <a:pt x="617172" y="457200"/>
                  </a:lnTo>
                  <a:lnTo>
                    <a:pt x="653835" y="431800"/>
                  </a:lnTo>
                  <a:lnTo>
                    <a:pt x="691860" y="406400"/>
                  </a:lnTo>
                  <a:lnTo>
                    <a:pt x="731183" y="381000"/>
                  </a:lnTo>
                  <a:lnTo>
                    <a:pt x="771742" y="368300"/>
                  </a:lnTo>
                  <a:lnTo>
                    <a:pt x="813473" y="342900"/>
                  </a:lnTo>
                  <a:lnTo>
                    <a:pt x="900193" y="317500"/>
                  </a:lnTo>
                  <a:lnTo>
                    <a:pt x="945057" y="292100"/>
                  </a:lnTo>
                  <a:lnTo>
                    <a:pt x="990837" y="292100"/>
                  </a:lnTo>
                  <a:lnTo>
                    <a:pt x="1084896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524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4" h="2362200">
                  <a:moveTo>
                    <a:pt x="1916008" y="266700"/>
                  </a:moveTo>
                  <a:lnTo>
                    <a:pt x="1278827" y="266700"/>
                  </a:lnTo>
                  <a:lnTo>
                    <a:pt x="1372886" y="292100"/>
                  </a:lnTo>
                  <a:lnTo>
                    <a:pt x="1418666" y="292100"/>
                  </a:lnTo>
                  <a:lnTo>
                    <a:pt x="1463530" y="317500"/>
                  </a:lnTo>
                  <a:lnTo>
                    <a:pt x="1550250" y="342900"/>
                  </a:lnTo>
                  <a:lnTo>
                    <a:pt x="1591981" y="368300"/>
                  </a:lnTo>
                  <a:lnTo>
                    <a:pt x="1632540" y="381000"/>
                  </a:lnTo>
                  <a:lnTo>
                    <a:pt x="1671863" y="406400"/>
                  </a:lnTo>
                  <a:lnTo>
                    <a:pt x="1709888" y="431800"/>
                  </a:lnTo>
                  <a:lnTo>
                    <a:pt x="1746551" y="457200"/>
                  </a:lnTo>
                  <a:lnTo>
                    <a:pt x="1781788" y="495300"/>
                  </a:lnTo>
                  <a:lnTo>
                    <a:pt x="1815536" y="520700"/>
                  </a:lnTo>
                  <a:lnTo>
                    <a:pt x="1847731" y="558800"/>
                  </a:lnTo>
                  <a:lnTo>
                    <a:pt x="1878309" y="584200"/>
                  </a:lnTo>
                  <a:lnTo>
                    <a:pt x="1907208" y="622300"/>
                  </a:lnTo>
                  <a:lnTo>
                    <a:pt x="1934363" y="660400"/>
                  </a:lnTo>
                  <a:lnTo>
                    <a:pt x="1959711" y="698500"/>
                  </a:lnTo>
                  <a:lnTo>
                    <a:pt x="1983188" y="736600"/>
                  </a:lnTo>
                  <a:lnTo>
                    <a:pt x="2004731" y="774700"/>
                  </a:lnTo>
                  <a:lnTo>
                    <a:pt x="2024276" y="812800"/>
                  </a:lnTo>
                  <a:lnTo>
                    <a:pt x="2041759" y="863600"/>
                  </a:lnTo>
                  <a:lnTo>
                    <a:pt x="2057118" y="901700"/>
                  </a:lnTo>
                  <a:lnTo>
                    <a:pt x="2070288" y="952500"/>
                  </a:lnTo>
                  <a:lnTo>
                    <a:pt x="2081207" y="990600"/>
                  </a:lnTo>
                  <a:lnTo>
                    <a:pt x="2089809" y="1041400"/>
                  </a:lnTo>
                  <a:lnTo>
                    <a:pt x="2096033" y="1092200"/>
                  </a:lnTo>
                  <a:lnTo>
                    <a:pt x="2099813" y="1143000"/>
                  </a:lnTo>
                  <a:lnTo>
                    <a:pt x="2101088" y="1181100"/>
                  </a:lnTo>
                  <a:lnTo>
                    <a:pt x="2099813" y="1231900"/>
                  </a:lnTo>
                  <a:lnTo>
                    <a:pt x="2096033" y="1282700"/>
                  </a:lnTo>
                  <a:lnTo>
                    <a:pt x="2089809" y="1333500"/>
                  </a:lnTo>
                  <a:lnTo>
                    <a:pt x="2081207" y="1371600"/>
                  </a:lnTo>
                  <a:lnTo>
                    <a:pt x="2070288" y="1422400"/>
                  </a:lnTo>
                  <a:lnTo>
                    <a:pt x="2057118" y="1473200"/>
                  </a:lnTo>
                  <a:lnTo>
                    <a:pt x="2041759" y="1511300"/>
                  </a:lnTo>
                  <a:lnTo>
                    <a:pt x="2024276" y="1549400"/>
                  </a:lnTo>
                  <a:lnTo>
                    <a:pt x="2004731" y="1600200"/>
                  </a:lnTo>
                  <a:lnTo>
                    <a:pt x="1983188" y="1638300"/>
                  </a:lnTo>
                  <a:lnTo>
                    <a:pt x="1959711" y="1676400"/>
                  </a:lnTo>
                  <a:lnTo>
                    <a:pt x="1934363" y="1714500"/>
                  </a:lnTo>
                  <a:lnTo>
                    <a:pt x="1907208" y="1752600"/>
                  </a:lnTo>
                  <a:lnTo>
                    <a:pt x="1878309" y="1790700"/>
                  </a:lnTo>
                  <a:lnTo>
                    <a:pt x="1847731" y="1816100"/>
                  </a:lnTo>
                  <a:lnTo>
                    <a:pt x="1815536" y="1854200"/>
                  </a:lnTo>
                  <a:lnTo>
                    <a:pt x="1781788" y="1879600"/>
                  </a:lnTo>
                  <a:lnTo>
                    <a:pt x="1746551" y="1917700"/>
                  </a:lnTo>
                  <a:lnTo>
                    <a:pt x="1709888" y="1943100"/>
                  </a:lnTo>
                  <a:lnTo>
                    <a:pt x="1671863" y="1968500"/>
                  </a:lnTo>
                  <a:lnTo>
                    <a:pt x="1632540" y="1993900"/>
                  </a:lnTo>
                  <a:lnTo>
                    <a:pt x="1591981" y="2006600"/>
                  </a:lnTo>
                  <a:lnTo>
                    <a:pt x="1550250" y="2032000"/>
                  </a:lnTo>
                  <a:lnTo>
                    <a:pt x="1463530" y="2057400"/>
                  </a:lnTo>
                  <a:lnTo>
                    <a:pt x="1326251" y="2095500"/>
                  </a:lnTo>
                  <a:lnTo>
                    <a:pt x="1278827" y="2095500"/>
                  </a:lnTo>
                  <a:lnTo>
                    <a:pt x="1230676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4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58800"/>
                  </a:lnTo>
                  <a:lnTo>
                    <a:pt x="2161895" y="520700"/>
                  </a:lnTo>
                  <a:lnTo>
                    <a:pt x="2135709" y="4826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4" h="2362200">
                  <a:moveTo>
                    <a:pt x="1326479" y="12700"/>
                  </a:moveTo>
                  <a:lnTo>
                    <a:pt x="1037244" y="12700"/>
                  </a:lnTo>
                  <a:lnTo>
                    <a:pt x="990144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4" h="2362200">
                  <a:moveTo>
                    <a:pt x="1230582" y="0"/>
                  </a:moveTo>
                  <a:lnTo>
                    <a:pt x="1133141" y="0"/>
                  </a:lnTo>
                  <a:lnTo>
                    <a:pt x="1084923" y="12700"/>
                  </a:lnTo>
                  <a:lnTo>
                    <a:pt x="1278800" y="12700"/>
                  </a:lnTo>
                  <a:lnTo>
                    <a:pt x="123058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412991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4" h="786764">
                  <a:moveTo>
                    <a:pt x="393954" y="0"/>
                  </a:moveTo>
                  <a:lnTo>
                    <a:pt x="344541" y="3063"/>
                  </a:lnTo>
                  <a:lnTo>
                    <a:pt x="296960" y="12007"/>
                  </a:lnTo>
                  <a:lnTo>
                    <a:pt x="251577" y="26464"/>
                  </a:lnTo>
                  <a:lnTo>
                    <a:pt x="208764" y="46065"/>
                  </a:lnTo>
                  <a:lnTo>
                    <a:pt x="168889" y="70442"/>
                  </a:lnTo>
                  <a:lnTo>
                    <a:pt x="132323" y="99227"/>
                  </a:lnTo>
                  <a:lnTo>
                    <a:pt x="99433" y="132051"/>
                  </a:lnTo>
                  <a:lnTo>
                    <a:pt x="70589" y="168545"/>
                  </a:lnTo>
                  <a:lnTo>
                    <a:pt x="46162" y="208343"/>
                  </a:lnTo>
                  <a:lnTo>
                    <a:pt x="26520" y="251075"/>
                  </a:lnTo>
                  <a:lnTo>
                    <a:pt x="12033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3" y="490011"/>
                  </a:lnTo>
                  <a:lnTo>
                    <a:pt x="26520" y="535308"/>
                  </a:lnTo>
                  <a:lnTo>
                    <a:pt x="46162" y="578040"/>
                  </a:lnTo>
                  <a:lnTo>
                    <a:pt x="70589" y="617838"/>
                  </a:lnTo>
                  <a:lnTo>
                    <a:pt x="99433" y="654332"/>
                  </a:lnTo>
                  <a:lnTo>
                    <a:pt x="132323" y="687156"/>
                  </a:lnTo>
                  <a:lnTo>
                    <a:pt x="168889" y="715941"/>
                  </a:lnTo>
                  <a:lnTo>
                    <a:pt x="208764" y="740318"/>
                  </a:lnTo>
                  <a:lnTo>
                    <a:pt x="251577" y="759919"/>
                  </a:lnTo>
                  <a:lnTo>
                    <a:pt x="296960" y="774376"/>
                  </a:lnTo>
                  <a:lnTo>
                    <a:pt x="344541" y="783320"/>
                  </a:lnTo>
                  <a:lnTo>
                    <a:pt x="393954" y="786383"/>
                  </a:lnTo>
                  <a:lnTo>
                    <a:pt x="443366" y="783320"/>
                  </a:lnTo>
                  <a:lnTo>
                    <a:pt x="490947" y="774376"/>
                  </a:lnTo>
                  <a:lnTo>
                    <a:pt x="536330" y="759919"/>
                  </a:lnTo>
                  <a:lnTo>
                    <a:pt x="579143" y="740318"/>
                  </a:lnTo>
                  <a:lnTo>
                    <a:pt x="619018" y="715941"/>
                  </a:lnTo>
                  <a:lnTo>
                    <a:pt x="655584" y="687156"/>
                  </a:lnTo>
                  <a:lnTo>
                    <a:pt x="688474" y="654332"/>
                  </a:lnTo>
                  <a:lnTo>
                    <a:pt x="717318" y="617838"/>
                  </a:lnTo>
                  <a:lnTo>
                    <a:pt x="741745" y="578040"/>
                  </a:lnTo>
                  <a:lnTo>
                    <a:pt x="761387" y="535308"/>
                  </a:lnTo>
                  <a:lnTo>
                    <a:pt x="775874" y="490011"/>
                  </a:lnTo>
                  <a:lnTo>
                    <a:pt x="784838" y="442516"/>
                  </a:lnTo>
                  <a:lnTo>
                    <a:pt x="787908" y="393191"/>
                  </a:lnTo>
                  <a:lnTo>
                    <a:pt x="784838" y="343867"/>
                  </a:lnTo>
                  <a:lnTo>
                    <a:pt x="775874" y="296372"/>
                  </a:lnTo>
                  <a:lnTo>
                    <a:pt x="761387" y="251075"/>
                  </a:lnTo>
                  <a:lnTo>
                    <a:pt x="741745" y="208343"/>
                  </a:lnTo>
                  <a:lnTo>
                    <a:pt x="717318" y="168545"/>
                  </a:lnTo>
                  <a:lnTo>
                    <a:pt x="688474" y="132051"/>
                  </a:lnTo>
                  <a:lnTo>
                    <a:pt x="655584" y="99227"/>
                  </a:lnTo>
                  <a:lnTo>
                    <a:pt x="619018" y="70442"/>
                  </a:lnTo>
                  <a:lnTo>
                    <a:pt x="579143" y="46065"/>
                  </a:lnTo>
                  <a:lnTo>
                    <a:pt x="536330" y="26464"/>
                  </a:lnTo>
                  <a:lnTo>
                    <a:pt x="490947" y="12007"/>
                  </a:lnTo>
                  <a:lnTo>
                    <a:pt x="443366" y="3063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C042E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44500" y="160731"/>
            <a:ext cx="6493510" cy="2289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Four</a:t>
            </a:r>
            <a:r>
              <a:rPr dirty="0" sz="2800" spc="-10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important</a:t>
            </a:r>
            <a:r>
              <a:rPr dirty="0" sz="2800" spc="-8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family</a:t>
            </a:r>
            <a:r>
              <a:rPr dirty="0" sz="2800" spc="-9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meetings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Helping</a:t>
            </a:r>
            <a:r>
              <a:rPr dirty="0" sz="20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you</a:t>
            </a:r>
            <a:r>
              <a:rPr dirty="0" sz="20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create</a:t>
            </a:r>
            <a:r>
              <a:rPr dirty="0" sz="2000" spc="-6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smooth</a:t>
            </a:r>
            <a:r>
              <a:rPr dirty="0" sz="2000" spc="-6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wealth</a:t>
            </a:r>
            <a:r>
              <a:rPr dirty="0" sz="20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transitions</a:t>
            </a:r>
            <a:r>
              <a:rPr dirty="0" sz="2000" spc="-6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dirty="0" sz="20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clients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000">
              <a:latin typeface="Arial"/>
              <a:cs typeface="Arial"/>
            </a:endParaRPr>
          </a:p>
          <a:p>
            <a:pPr marL="405130">
              <a:lnSpc>
                <a:spcPct val="100000"/>
              </a:lnSpc>
              <a:tabLst>
                <a:tab pos="3236595" algn="l"/>
                <a:tab pos="6197600" algn="l"/>
              </a:tabLst>
            </a:pP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6371" y="2321051"/>
            <a:ext cx="1575816" cy="1575816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9368028" y="1761744"/>
            <a:ext cx="2364105" cy="2528570"/>
            <a:chOff x="9368028" y="1761744"/>
            <a:chExt cx="2364105" cy="2528570"/>
          </a:xfrm>
        </p:grpSpPr>
        <p:sp>
          <p:nvSpPr>
            <p:cNvPr id="16" name="object 16" descr=""/>
            <p:cNvSpPr/>
            <p:nvPr/>
          </p:nvSpPr>
          <p:spPr>
            <a:xfrm>
              <a:off x="9368028" y="1927860"/>
              <a:ext cx="2364105" cy="2362200"/>
            </a:xfrm>
            <a:custGeom>
              <a:avLst/>
              <a:gdLst/>
              <a:ahLst/>
              <a:cxnLst/>
              <a:rect l="l" t="t" r="r" b="b"/>
              <a:pathLst>
                <a:path w="2364104" h="2362200">
                  <a:moveTo>
                    <a:pt x="1373579" y="2349500"/>
                  </a:moveTo>
                  <a:lnTo>
                    <a:pt x="990144" y="2349500"/>
                  </a:lnTo>
                  <a:lnTo>
                    <a:pt x="1037244" y="2362200"/>
                  </a:lnTo>
                  <a:lnTo>
                    <a:pt x="1326479" y="2362200"/>
                  </a:lnTo>
                  <a:lnTo>
                    <a:pt x="1373579" y="2349500"/>
                  </a:lnTo>
                  <a:close/>
                </a:path>
                <a:path w="2364104" h="2362200">
                  <a:moveTo>
                    <a:pt x="1420064" y="25400"/>
                  </a:moveTo>
                  <a:lnTo>
                    <a:pt x="943659" y="25400"/>
                  </a:lnTo>
                  <a:lnTo>
                    <a:pt x="764639" y="76200"/>
                  </a:lnTo>
                  <a:lnTo>
                    <a:pt x="721804" y="101600"/>
                  </a:lnTo>
                  <a:lnTo>
                    <a:pt x="679813" y="114300"/>
                  </a:lnTo>
                  <a:lnTo>
                    <a:pt x="638703" y="139700"/>
                  </a:lnTo>
                  <a:lnTo>
                    <a:pt x="598514" y="152400"/>
                  </a:lnTo>
                  <a:lnTo>
                    <a:pt x="559282" y="177800"/>
                  </a:lnTo>
                  <a:lnTo>
                    <a:pt x="521047" y="203200"/>
                  </a:lnTo>
                  <a:lnTo>
                    <a:pt x="483845" y="228600"/>
                  </a:lnTo>
                  <a:lnTo>
                    <a:pt x="447715" y="266700"/>
                  </a:lnTo>
                  <a:lnTo>
                    <a:pt x="412696" y="292100"/>
                  </a:lnTo>
                  <a:lnTo>
                    <a:pt x="378824" y="317500"/>
                  </a:lnTo>
                  <a:lnTo>
                    <a:pt x="346138" y="355600"/>
                  </a:lnTo>
                  <a:lnTo>
                    <a:pt x="314676" y="381000"/>
                  </a:lnTo>
                  <a:lnTo>
                    <a:pt x="284476" y="419100"/>
                  </a:lnTo>
                  <a:lnTo>
                    <a:pt x="255576" y="457200"/>
                  </a:lnTo>
                  <a:lnTo>
                    <a:pt x="228014" y="482600"/>
                  </a:lnTo>
                  <a:lnTo>
                    <a:pt x="201828" y="520700"/>
                  </a:lnTo>
                  <a:lnTo>
                    <a:pt x="177056" y="558800"/>
                  </a:lnTo>
                  <a:lnTo>
                    <a:pt x="153736" y="609600"/>
                  </a:lnTo>
                  <a:lnTo>
                    <a:pt x="131906" y="647700"/>
                  </a:lnTo>
                  <a:lnTo>
                    <a:pt x="111604" y="685800"/>
                  </a:lnTo>
                  <a:lnTo>
                    <a:pt x="92868" y="723900"/>
                  </a:lnTo>
                  <a:lnTo>
                    <a:pt x="75736" y="774700"/>
                  </a:lnTo>
                  <a:lnTo>
                    <a:pt x="60246" y="812800"/>
                  </a:lnTo>
                  <a:lnTo>
                    <a:pt x="46436" y="863600"/>
                  </a:lnTo>
                  <a:lnTo>
                    <a:pt x="34344" y="901700"/>
                  </a:lnTo>
                  <a:lnTo>
                    <a:pt x="24008" y="952500"/>
                  </a:lnTo>
                  <a:lnTo>
                    <a:pt x="15467" y="990600"/>
                  </a:lnTo>
                  <a:lnTo>
                    <a:pt x="8757" y="1041400"/>
                  </a:lnTo>
                  <a:lnTo>
                    <a:pt x="3917" y="1092200"/>
                  </a:lnTo>
                  <a:lnTo>
                    <a:pt x="985" y="1143000"/>
                  </a:lnTo>
                  <a:lnTo>
                    <a:pt x="0" y="1181100"/>
                  </a:lnTo>
                  <a:lnTo>
                    <a:pt x="985" y="1231900"/>
                  </a:lnTo>
                  <a:lnTo>
                    <a:pt x="3917" y="1282700"/>
                  </a:lnTo>
                  <a:lnTo>
                    <a:pt x="8757" y="1333500"/>
                  </a:lnTo>
                  <a:lnTo>
                    <a:pt x="15467" y="1384300"/>
                  </a:lnTo>
                  <a:lnTo>
                    <a:pt x="24008" y="1422400"/>
                  </a:lnTo>
                  <a:lnTo>
                    <a:pt x="34344" y="1473200"/>
                  </a:lnTo>
                  <a:lnTo>
                    <a:pt x="46436" y="1511300"/>
                  </a:lnTo>
                  <a:lnTo>
                    <a:pt x="60246" y="1562100"/>
                  </a:lnTo>
                  <a:lnTo>
                    <a:pt x="75736" y="1600200"/>
                  </a:lnTo>
                  <a:lnTo>
                    <a:pt x="92868" y="1651000"/>
                  </a:lnTo>
                  <a:lnTo>
                    <a:pt x="111604" y="1689100"/>
                  </a:lnTo>
                  <a:lnTo>
                    <a:pt x="131906" y="1727200"/>
                  </a:lnTo>
                  <a:lnTo>
                    <a:pt x="153736" y="1765300"/>
                  </a:lnTo>
                  <a:lnTo>
                    <a:pt x="177056" y="1803400"/>
                  </a:lnTo>
                  <a:lnTo>
                    <a:pt x="201828" y="1841500"/>
                  </a:lnTo>
                  <a:lnTo>
                    <a:pt x="228014" y="1879600"/>
                  </a:lnTo>
                  <a:lnTo>
                    <a:pt x="255576" y="1917700"/>
                  </a:lnTo>
                  <a:lnTo>
                    <a:pt x="284476" y="1955800"/>
                  </a:lnTo>
                  <a:lnTo>
                    <a:pt x="314676" y="1993900"/>
                  </a:lnTo>
                  <a:lnTo>
                    <a:pt x="346138" y="2019300"/>
                  </a:lnTo>
                  <a:lnTo>
                    <a:pt x="378824" y="2057400"/>
                  </a:lnTo>
                  <a:lnTo>
                    <a:pt x="412696" y="2082800"/>
                  </a:lnTo>
                  <a:lnTo>
                    <a:pt x="447715" y="2108200"/>
                  </a:lnTo>
                  <a:lnTo>
                    <a:pt x="483845" y="2146300"/>
                  </a:lnTo>
                  <a:lnTo>
                    <a:pt x="521047" y="2171700"/>
                  </a:lnTo>
                  <a:lnTo>
                    <a:pt x="559282" y="2197100"/>
                  </a:lnTo>
                  <a:lnTo>
                    <a:pt x="598514" y="2209800"/>
                  </a:lnTo>
                  <a:lnTo>
                    <a:pt x="638703" y="2235200"/>
                  </a:lnTo>
                  <a:lnTo>
                    <a:pt x="679813" y="2260600"/>
                  </a:lnTo>
                  <a:lnTo>
                    <a:pt x="721804" y="2273300"/>
                  </a:lnTo>
                  <a:lnTo>
                    <a:pt x="764639" y="2298700"/>
                  </a:lnTo>
                  <a:lnTo>
                    <a:pt x="943659" y="2349500"/>
                  </a:lnTo>
                  <a:lnTo>
                    <a:pt x="1420064" y="2349500"/>
                  </a:lnTo>
                  <a:lnTo>
                    <a:pt x="1599084" y="2298700"/>
                  </a:lnTo>
                  <a:lnTo>
                    <a:pt x="1641919" y="2273300"/>
                  </a:lnTo>
                  <a:lnTo>
                    <a:pt x="1683910" y="2260600"/>
                  </a:lnTo>
                  <a:lnTo>
                    <a:pt x="1725020" y="2235200"/>
                  </a:lnTo>
                  <a:lnTo>
                    <a:pt x="1765209" y="2209800"/>
                  </a:lnTo>
                  <a:lnTo>
                    <a:pt x="1804441" y="2197100"/>
                  </a:lnTo>
                  <a:lnTo>
                    <a:pt x="1842676" y="2171700"/>
                  </a:lnTo>
                  <a:lnTo>
                    <a:pt x="1879878" y="2146300"/>
                  </a:lnTo>
                  <a:lnTo>
                    <a:pt x="1916008" y="2108200"/>
                  </a:lnTo>
                  <a:lnTo>
                    <a:pt x="1133047" y="2108200"/>
                  </a:lnTo>
                  <a:lnTo>
                    <a:pt x="1084896" y="2095500"/>
                  </a:lnTo>
                  <a:lnTo>
                    <a:pt x="1037472" y="2095500"/>
                  </a:lnTo>
                  <a:lnTo>
                    <a:pt x="900193" y="2057400"/>
                  </a:lnTo>
                  <a:lnTo>
                    <a:pt x="813473" y="2032000"/>
                  </a:lnTo>
                  <a:lnTo>
                    <a:pt x="771742" y="2006600"/>
                  </a:lnTo>
                  <a:lnTo>
                    <a:pt x="731183" y="1993900"/>
                  </a:lnTo>
                  <a:lnTo>
                    <a:pt x="691860" y="1968500"/>
                  </a:lnTo>
                  <a:lnTo>
                    <a:pt x="653835" y="1943100"/>
                  </a:lnTo>
                  <a:lnTo>
                    <a:pt x="617172" y="1917700"/>
                  </a:lnTo>
                  <a:lnTo>
                    <a:pt x="581935" y="1879600"/>
                  </a:lnTo>
                  <a:lnTo>
                    <a:pt x="548187" y="1854200"/>
                  </a:lnTo>
                  <a:lnTo>
                    <a:pt x="515992" y="1816100"/>
                  </a:lnTo>
                  <a:lnTo>
                    <a:pt x="485414" y="1790700"/>
                  </a:lnTo>
                  <a:lnTo>
                    <a:pt x="456515" y="1752600"/>
                  </a:lnTo>
                  <a:lnTo>
                    <a:pt x="429360" y="1714500"/>
                  </a:lnTo>
                  <a:lnTo>
                    <a:pt x="404012" y="1676400"/>
                  </a:lnTo>
                  <a:lnTo>
                    <a:pt x="380535" y="1638300"/>
                  </a:lnTo>
                  <a:lnTo>
                    <a:pt x="358992" y="1600200"/>
                  </a:lnTo>
                  <a:lnTo>
                    <a:pt x="339447" y="1549400"/>
                  </a:lnTo>
                  <a:lnTo>
                    <a:pt x="321964" y="1511300"/>
                  </a:lnTo>
                  <a:lnTo>
                    <a:pt x="306605" y="1473200"/>
                  </a:lnTo>
                  <a:lnTo>
                    <a:pt x="293435" y="1422400"/>
                  </a:lnTo>
                  <a:lnTo>
                    <a:pt x="282516" y="1371600"/>
                  </a:lnTo>
                  <a:lnTo>
                    <a:pt x="273914" y="1333500"/>
                  </a:lnTo>
                  <a:lnTo>
                    <a:pt x="267690" y="1282700"/>
                  </a:lnTo>
                  <a:lnTo>
                    <a:pt x="263910" y="1231900"/>
                  </a:lnTo>
                  <a:lnTo>
                    <a:pt x="262636" y="1181100"/>
                  </a:lnTo>
                  <a:lnTo>
                    <a:pt x="263910" y="1143000"/>
                  </a:lnTo>
                  <a:lnTo>
                    <a:pt x="267690" y="1092200"/>
                  </a:lnTo>
                  <a:lnTo>
                    <a:pt x="273914" y="1041400"/>
                  </a:lnTo>
                  <a:lnTo>
                    <a:pt x="282516" y="990600"/>
                  </a:lnTo>
                  <a:lnTo>
                    <a:pt x="293435" y="952500"/>
                  </a:lnTo>
                  <a:lnTo>
                    <a:pt x="306605" y="901700"/>
                  </a:lnTo>
                  <a:lnTo>
                    <a:pt x="321964" y="863600"/>
                  </a:lnTo>
                  <a:lnTo>
                    <a:pt x="339447" y="812800"/>
                  </a:lnTo>
                  <a:lnTo>
                    <a:pt x="358992" y="774700"/>
                  </a:lnTo>
                  <a:lnTo>
                    <a:pt x="380535" y="736600"/>
                  </a:lnTo>
                  <a:lnTo>
                    <a:pt x="404012" y="698500"/>
                  </a:lnTo>
                  <a:lnTo>
                    <a:pt x="429360" y="660400"/>
                  </a:lnTo>
                  <a:lnTo>
                    <a:pt x="456515" y="622300"/>
                  </a:lnTo>
                  <a:lnTo>
                    <a:pt x="485414" y="584200"/>
                  </a:lnTo>
                  <a:lnTo>
                    <a:pt x="515992" y="558800"/>
                  </a:lnTo>
                  <a:lnTo>
                    <a:pt x="548187" y="520700"/>
                  </a:lnTo>
                  <a:lnTo>
                    <a:pt x="581935" y="495300"/>
                  </a:lnTo>
                  <a:lnTo>
                    <a:pt x="617172" y="457200"/>
                  </a:lnTo>
                  <a:lnTo>
                    <a:pt x="653835" y="431800"/>
                  </a:lnTo>
                  <a:lnTo>
                    <a:pt x="691860" y="406400"/>
                  </a:lnTo>
                  <a:lnTo>
                    <a:pt x="731183" y="381000"/>
                  </a:lnTo>
                  <a:lnTo>
                    <a:pt x="771742" y="368300"/>
                  </a:lnTo>
                  <a:lnTo>
                    <a:pt x="813473" y="342900"/>
                  </a:lnTo>
                  <a:lnTo>
                    <a:pt x="900193" y="317500"/>
                  </a:lnTo>
                  <a:lnTo>
                    <a:pt x="945057" y="292100"/>
                  </a:lnTo>
                  <a:lnTo>
                    <a:pt x="990837" y="292100"/>
                  </a:lnTo>
                  <a:lnTo>
                    <a:pt x="1084896" y="266700"/>
                  </a:lnTo>
                  <a:lnTo>
                    <a:pt x="1916008" y="266700"/>
                  </a:lnTo>
                  <a:lnTo>
                    <a:pt x="1879878" y="228600"/>
                  </a:lnTo>
                  <a:lnTo>
                    <a:pt x="1842676" y="203200"/>
                  </a:lnTo>
                  <a:lnTo>
                    <a:pt x="1804441" y="177800"/>
                  </a:lnTo>
                  <a:lnTo>
                    <a:pt x="1765209" y="152400"/>
                  </a:lnTo>
                  <a:lnTo>
                    <a:pt x="1725020" y="139700"/>
                  </a:lnTo>
                  <a:lnTo>
                    <a:pt x="1683910" y="114300"/>
                  </a:lnTo>
                  <a:lnTo>
                    <a:pt x="1641919" y="101600"/>
                  </a:lnTo>
                  <a:lnTo>
                    <a:pt x="1599084" y="76200"/>
                  </a:lnTo>
                  <a:lnTo>
                    <a:pt x="1420064" y="25400"/>
                  </a:lnTo>
                  <a:close/>
                </a:path>
                <a:path w="2364104" h="2362200">
                  <a:moveTo>
                    <a:pt x="1916008" y="266700"/>
                  </a:moveTo>
                  <a:lnTo>
                    <a:pt x="1278827" y="266700"/>
                  </a:lnTo>
                  <a:lnTo>
                    <a:pt x="1372886" y="292100"/>
                  </a:lnTo>
                  <a:lnTo>
                    <a:pt x="1418666" y="292100"/>
                  </a:lnTo>
                  <a:lnTo>
                    <a:pt x="1463530" y="317500"/>
                  </a:lnTo>
                  <a:lnTo>
                    <a:pt x="1550250" y="342900"/>
                  </a:lnTo>
                  <a:lnTo>
                    <a:pt x="1591981" y="368300"/>
                  </a:lnTo>
                  <a:lnTo>
                    <a:pt x="1632540" y="381000"/>
                  </a:lnTo>
                  <a:lnTo>
                    <a:pt x="1671863" y="406400"/>
                  </a:lnTo>
                  <a:lnTo>
                    <a:pt x="1709888" y="431800"/>
                  </a:lnTo>
                  <a:lnTo>
                    <a:pt x="1746551" y="457200"/>
                  </a:lnTo>
                  <a:lnTo>
                    <a:pt x="1781788" y="495300"/>
                  </a:lnTo>
                  <a:lnTo>
                    <a:pt x="1815536" y="520700"/>
                  </a:lnTo>
                  <a:lnTo>
                    <a:pt x="1847731" y="558800"/>
                  </a:lnTo>
                  <a:lnTo>
                    <a:pt x="1878309" y="584200"/>
                  </a:lnTo>
                  <a:lnTo>
                    <a:pt x="1907208" y="622300"/>
                  </a:lnTo>
                  <a:lnTo>
                    <a:pt x="1934363" y="660400"/>
                  </a:lnTo>
                  <a:lnTo>
                    <a:pt x="1959711" y="698500"/>
                  </a:lnTo>
                  <a:lnTo>
                    <a:pt x="1983188" y="736600"/>
                  </a:lnTo>
                  <a:lnTo>
                    <a:pt x="2004731" y="774700"/>
                  </a:lnTo>
                  <a:lnTo>
                    <a:pt x="2024276" y="812800"/>
                  </a:lnTo>
                  <a:lnTo>
                    <a:pt x="2041759" y="863600"/>
                  </a:lnTo>
                  <a:lnTo>
                    <a:pt x="2057118" y="901700"/>
                  </a:lnTo>
                  <a:lnTo>
                    <a:pt x="2070288" y="952500"/>
                  </a:lnTo>
                  <a:lnTo>
                    <a:pt x="2081207" y="990600"/>
                  </a:lnTo>
                  <a:lnTo>
                    <a:pt x="2089809" y="1041400"/>
                  </a:lnTo>
                  <a:lnTo>
                    <a:pt x="2096033" y="1092200"/>
                  </a:lnTo>
                  <a:lnTo>
                    <a:pt x="2099813" y="1143000"/>
                  </a:lnTo>
                  <a:lnTo>
                    <a:pt x="2101088" y="1181100"/>
                  </a:lnTo>
                  <a:lnTo>
                    <a:pt x="2099813" y="1231900"/>
                  </a:lnTo>
                  <a:lnTo>
                    <a:pt x="2096033" y="1282700"/>
                  </a:lnTo>
                  <a:lnTo>
                    <a:pt x="2089809" y="1333500"/>
                  </a:lnTo>
                  <a:lnTo>
                    <a:pt x="2081207" y="1371600"/>
                  </a:lnTo>
                  <a:lnTo>
                    <a:pt x="2070288" y="1422400"/>
                  </a:lnTo>
                  <a:lnTo>
                    <a:pt x="2057118" y="1473200"/>
                  </a:lnTo>
                  <a:lnTo>
                    <a:pt x="2041759" y="1511300"/>
                  </a:lnTo>
                  <a:lnTo>
                    <a:pt x="2024276" y="1549400"/>
                  </a:lnTo>
                  <a:lnTo>
                    <a:pt x="2004731" y="1600200"/>
                  </a:lnTo>
                  <a:lnTo>
                    <a:pt x="1983188" y="1638300"/>
                  </a:lnTo>
                  <a:lnTo>
                    <a:pt x="1959711" y="1676400"/>
                  </a:lnTo>
                  <a:lnTo>
                    <a:pt x="1934363" y="1714500"/>
                  </a:lnTo>
                  <a:lnTo>
                    <a:pt x="1907208" y="1752600"/>
                  </a:lnTo>
                  <a:lnTo>
                    <a:pt x="1878309" y="1790700"/>
                  </a:lnTo>
                  <a:lnTo>
                    <a:pt x="1847731" y="1816100"/>
                  </a:lnTo>
                  <a:lnTo>
                    <a:pt x="1815536" y="1854200"/>
                  </a:lnTo>
                  <a:lnTo>
                    <a:pt x="1781788" y="1879600"/>
                  </a:lnTo>
                  <a:lnTo>
                    <a:pt x="1746551" y="1917700"/>
                  </a:lnTo>
                  <a:lnTo>
                    <a:pt x="1709888" y="1943100"/>
                  </a:lnTo>
                  <a:lnTo>
                    <a:pt x="1671863" y="1968500"/>
                  </a:lnTo>
                  <a:lnTo>
                    <a:pt x="1632540" y="1993900"/>
                  </a:lnTo>
                  <a:lnTo>
                    <a:pt x="1591981" y="2006600"/>
                  </a:lnTo>
                  <a:lnTo>
                    <a:pt x="1550250" y="2032000"/>
                  </a:lnTo>
                  <a:lnTo>
                    <a:pt x="1463530" y="2057400"/>
                  </a:lnTo>
                  <a:lnTo>
                    <a:pt x="1326251" y="2095500"/>
                  </a:lnTo>
                  <a:lnTo>
                    <a:pt x="1278827" y="2095500"/>
                  </a:lnTo>
                  <a:lnTo>
                    <a:pt x="1230676" y="2108200"/>
                  </a:lnTo>
                  <a:lnTo>
                    <a:pt x="1916008" y="2108200"/>
                  </a:lnTo>
                  <a:lnTo>
                    <a:pt x="1951027" y="2082800"/>
                  </a:lnTo>
                  <a:lnTo>
                    <a:pt x="1984899" y="2057400"/>
                  </a:lnTo>
                  <a:lnTo>
                    <a:pt x="2017585" y="2019300"/>
                  </a:lnTo>
                  <a:lnTo>
                    <a:pt x="2049047" y="1993900"/>
                  </a:lnTo>
                  <a:lnTo>
                    <a:pt x="2079247" y="1955800"/>
                  </a:lnTo>
                  <a:lnTo>
                    <a:pt x="2108147" y="1917700"/>
                  </a:lnTo>
                  <a:lnTo>
                    <a:pt x="2135709" y="1879600"/>
                  </a:lnTo>
                  <a:lnTo>
                    <a:pt x="2161895" y="1841500"/>
                  </a:lnTo>
                  <a:lnTo>
                    <a:pt x="2186667" y="1803400"/>
                  </a:lnTo>
                  <a:lnTo>
                    <a:pt x="2209987" y="1765300"/>
                  </a:lnTo>
                  <a:lnTo>
                    <a:pt x="2231817" y="1727200"/>
                  </a:lnTo>
                  <a:lnTo>
                    <a:pt x="2252119" y="1689100"/>
                  </a:lnTo>
                  <a:lnTo>
                    <a:pt x="2270855" y="1651000"/>
                  </a:lnTo>
                  <a:lnTo>
                    <a:pt x="2287987" y="1600200"/>
                  </a:lnTo>
                  <a:lnTo>
                    <a:pt x="2303477" y="1562100"/>
                  </a:lnTo>
                  <a:lnTo>
                    <a:pt x="2317287" y="1511300"/>
                  </a:lnTo>
                  <a:lnTo>
                    <a:pt x="2329379" y="1473200"/>
                  </a:lnTo>
                  <a:lnTo>
                    <a:pt x="2339715" y="1422400"/>
                  </a:lnTo>
                  <a:lnTo>
                    <a:pt x="2348256" y="1384300"/>
                  </a:lnTo>
                  <a:lnTo>
                    <a:pt x="2354966" y="1333500"/>
                  </a:lnTo>
                  <a:lnTo>
                    <a:pt x="2359806" y="1282700"/>
                  </a:lnTo>
                  <a:lnTo>
                    <a:pt x="2362738" y="1231900"/>
                  </a:lnTo>
                  <a:lnTo>
                    <a:pt x="2363724" y="1181100"/>
                  </a:lnTo>
                  <a:lnTo>
                    <a:pt x="2362738" y="1143000"/>
                  </a:lnTo>
                  <a:lnTo>
                    <a:pt x="2359806" y="1092200"/>
                  </a:lnTo>
                  <a:lnTo>
                    <a:pt x="2354966" y="1041400"/>
                  </a:lnTo>
                  <a:lnTo>
                    <a:pt x="2348256" y="990600"/>
                  </a:lnTo>
                  <a:lnTo>
                    <a:pt x="2339715" y="952500"/>
                  </a:lnTo>
                  <a:lnTo>
                    <a:pt x="2329379" y="901700"/>
                  </a:lnTo>
                  <a:lnTo>
                    <a:pt x="2317287" y="863600"/>
                  </a:lnTo>
                  <a:lnTo>
                    <a:pt x="2303477" y="812800"/>
                  </a:lnTo>
                  <a:lnTo>
                    <a:pt x="2287987" y="774700"/>
                  </a:lnTo>
                  <a:lnTo>
                    <a:pt x="2270855" y="723900"/>
                  </a:lnTo>
                  <a:lnTo>
                    <a:pt x="2252119" y="685800"/>
                  </a:lnTo>
                  <a:lnTo>
                    <a:pt x="2231817" y="647700"/>
                  </a:lnTo>
                  <a:lnTo>
                    <a:pt x="2209987" y="609600"/>
                  </a:lnTo>
                  <a:lnTo>
                    <a:pt x="2186667" y="558800"/>
                  </a:lnTo>
                  <a:lnTo>
                    <a:pt x="2161895" y="520700"/>
                  </a:lnTo>
                  <a:lnTo>
                    <a:pt x="2135709" y="482600"/>
                  </a:lnTo>
                  <a:lnTo>
                    <a:pt x="2108147" y="457200"/>
                  </a:lnTo>
                  <a:lnTo>
                    <a:pt x="2079247" y="419100"/>
                  </a:lnTo>
                  <a:lnTo>
                    <a:pt x="2049047" y="381000"/>
                  </a:lnTo>
                  <a:lnTo>
                    <a:pt x="2017585" y="355600"/>
                  </a:lnTo>
                  <a:lnTo>
                    <a:pt x="1984899" y="317500"/>
                  </a:lnTo>
                  <a:lnTo>
                    <a:pt x="1951027" y="292100"/>
                  </a:lnTo>
                  <a:lnTo>
                    <a:pt x="1916008" y="266700"/>
                  </a:lnTo>
                  <a:close/>
                </a:path>
                <a:path w="2364104" h="2362200">
                  <a:moveTo>
                    <a:pt x="1326479" y="12700"/>
                  </a:moveTo>
                  <a:lnTo>
                    <a:pt x="1037244" y="12700"/>
                  </a:lnTo>
                  <a:lnTo>
                    <a:pt x="990144" y="25400"/>
                  </a:lnTo>
                  <a:lnTo>
                    <a:pt x="1373579" y="25400"/>
                  </a:lnTo>
                  <a:lnTo>
                    <a:pt x="1326479" y="12700"/>
                  </a:lnTo>
                  <a:close/>
                </a:path>
                <a:path w="2364104" h="2362200">
                  <a:moveTo>
                    <a:pt x="1230582" y="0"/>
                  </a:moveTo>
                  <a:lnTo>
                    <a:pt x="1133141" y="0"/>
                  </a:lnTo>
                  <a:lnTo>
                    <a:pt x="1084923" y="12700"/>
                  </a:lnTo>
                  <a:lnTo>
                    <a:pt x="1278800" y="12700"/>
                  </a:lnTo>
                  <a:lnTo>
                    <a:pt x="1230582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387840" y="1761744"/>
              <a:ext cx="788035" cy="786765"/>
            </a:xfrm>
            <a:custGeom>
              <a:avLst/>
              <a:gdLst/>
              <a:ahLst/>
              <a:cxnLst/>
              <a:rect l="l" t="t" r="r" b="b"/>
              <a:pathLst>
                <a:path w="788034" h="786764">
                  <a:moveTo>
                    <a:pt x="393953" y="0"/>
                  </a:moveTo>
                  <a:lnTo>
                    <a:pt x="344541" y="3063"/>
                  </a:lnTo>
                  <a:lnTo>
                    <a:pt x="296960" y="12007"/>
                  </a:lnTo>
                  <a:lnTo>
                    <a:pt x="251577" y="26464"/>
                  </a:lnTo>
                  <a:lnTo>
                    <a:pt x="208764" y="46065"/>
                  </a:lnTo>
                  <a:lnTo>
                    <a:pt x="168889" y="70442"/>
                  </a:lnTo>
                  <a:lnTo>
                    <a:pt x="132323" y="99227"/>
                  </a:lnTo>
                  <a:lnTo>
                    <a:pt x="99433" y="132051"/>
                  </a:lnTo>
                  <a:lnTo>
                    <a:pt x="70589" y="168545"/>
                  </a:lnTo>
                  <a:lnTo>
                    <a:pt x="46162" y="208343"/>
                  </a:lnTo>
                  <a:lnTo>
                    <a:pt x="26520" y="251075"/>
                  </a:lnTo>
                  <a:lnTo>
                    <a:pt x="12033" y="296372"/>
                  </a:lnTo>
                  <a:lnTo>
                    <a:pt x="3069" y="343867"/>
                  </a:lnTo>
                  <a:lnTo>
                    <a:pt x="0" y="393191"/>
                  </a:lnTo>
                  <a:lnTo>
                    <a:pt x="3069" y="442516"/>
                  </a:lnTo>
                  <a:lnTo>
                    <a:pt x="12033" y="490011"/>
                  </a:lnTo>
                  <a:lnTo>
                    <a:pt x="26520" y="535308"/>
                  </a:lnTo>
                  <a:lnTo>
                    <a:pt x="46162" y="578040"/>
                  </a:lnTo>
                  <a:lnTo>
                    <a:pt x="70589" y="617838"/>
                  </a:lnTo>
                  <a:lnTo>
                    <a:pt x="99433" y="654332"/>
                  </a:lnTo>
                  <a:lnTo>
                    <a:pt x="132323" y="687156"/>
                  </a:lnTo>
                  <a:lnTo>
                    <a:pt x="168889" y="715941"/>
                  </a:lnTo>
                  <a:lnTo>
                    <a:pt x="208764" y="740318"/>
                  </a:lnTo>
                  <a:lnTo>
                    <a:pt x="251577" y="759919"/>
                  </a:lnTo>
                  <a:lnTo>
                    <a:pt x="296960" y="774376"/>
                  </a:lnTo>
                  <a:lnTo>
                    <a:pt x="344541" y="783320"/>
                  </a:lnTo>
                  <a:lnTo>
                    <a:pt x="393953" y="786383"/>
                  </a:lnTo>
                  <a:lnTo>
                    <a:pt x="443366" y="783320"/>
                  </a:lnTo>
                  <a:lnTo>
                    <a:pt x="490947" y="774376"/>
                  </a:lnTo>
                  <a:lnTo>
                    <a:pt x="536330" y="759919"/>
                  </a:lnTo>
                  <a:lnTo>
                    <a:pt x="579143" y="740318"/>
                  </a:lnTo>
                  <a:lnTo>
                    <a:pt x="619018" y="715941"/>
                  </a:lnTo>
                  <a:lnTo>
                    <a:pt x="655584" y="687156"/>
                  </a:lnTo>
                  <a:lnTo>
                    <a:pt x="688474" y="654332"/>
                  </a:lnTo>
                  <a:lnTo>
                    <a:pt x="717318" y="617838"/>
                  </a:lnTo>
                  <a:lnTo>
                    <a:pt x="741745" y="578040"/>
                  </a:lnTo>
                  <a:lnTo>
                    <a:pt x="761387" y="535308"/>
                  </a:lnTo>
                  <a:lnTo>
                    <a:pt x="775874" y="490011"/>
                  </a:lnTo>
                  <a:lnTo>
                    <a:pt x="784838" y="442516"/>
                  </a:lnTo>
                  <a:lnTo>
                    <a:pt x="787907" y="393191"/>
                  </a:lnTo>
                  <a:lnTo>
                    <a:pt x="784838" y="343867"/>
                  </a:lnTo>
                  <a:lnTo>
                    <a:pt x="775874" y="296372"/>
                  </a:lnTo>
                  <a:lnTo>
                    <a:pt x="761387" y="251075"/>
                  </a:lnTo>
                  <a:lnTo>
                    <a:pt x="741745" y="208343"/>
                  </a:lnTo>
                  <a:lnTo>
                    <a:pt x="717318" y="168545"/>
                  </a:lnTo>
                  <a:lnTo>
                    <a:pt x="688474" y="132051"/>
                  </a:lnTo>
                  <a:lnTo>
                    <a:pt x="655584" y="99227"/>
                  </a:lnTo>
                  <a:lnTo>
                    <a:pt x="619018" y="70442"/>
                  </a:lnTo>
                  <a:lnTo>
                    <a:pt x="579143" y="46065"/>
                  </a:lnTo>
                  <a:lnTo>
                    <a:pt x="536330" y="26464"/>
                  </a:lnTo>
                  <a:lnTo>
                    <a:pt x="490947" y="12007"/>
                  </a:lnTo>
                  <a:lnTo>
                    <a:pt x="443366" y="306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FF0E5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9605264" y="1802637"/>
            <a:ext cx="30797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62743" y="2321051"/>
            <a:ext cx="1574291" cy="1575816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225958" y="4499228"/>
            <a:ext cx="2678430" cy="820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Strategic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Meeting</a:t>
            </a:r>
            <a:endParaRPr sz="2000">
              <a:latin typeface="Arial"/>
              <a:cs typeface="Arial"/>
            </a:endParaRPr>
          </a:p>
          <a:p>
            <a:pPr marL="538480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Mapping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out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plans,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intentions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responsibilities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3280409" y="4499228"/>
            <a:ext cx="2636520" cy="576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Navigating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the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Future</a:t>
            </a:r>
            <a:endParaRPr sz="2000">
              <a:latin typeface="Arial"/>
              <a:cs typeface="Arial"/>
            </a:endParaRPr>
          </a:p>
          <a:p>
            <a:pPr marL="65405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Plans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on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aging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housing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180582" y="4499228"/>
            <a:ext cx="2793365" cy="820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Arial"/>
                <a:cs typeface="Arial"/>
              </a:rPr>
              <a:t>Investment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Philosophy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Exploration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family's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financial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strategies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513189" y="4499228"/>
            <a:ext cx="2073910" cy="820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Crafting</a:t>
            </a:r>
            <a:r>
              <a:rPr dirty="0" sz="2000" spc="-14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Purpose</a:t>
            </a:r>
            <a:endParaRPr sz="20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  <a:spcBef>
                <a:spcPts val="20"/>
              </a:spcBef>
            </a:pPr>
            <a:r>
              <a:rPr dirty="0" sz="1600">
                <a:latin typeface="Arial"/>
                <a:cs typeface="Arial"/>
              </a:rPr>
              <a:t>Developing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 </a:t>
            </a:r>
            <a:r>
              <a:rPr dirty="0" sz="1600" spc="-10">
                <a:latin typeface="Arial"/>
                <a:cs typeface="Arial"/>
              </a:rPr>
              <a:t>family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mission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statement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18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pc="-25"/>
              <a:t>Tools</a:t>
            </a:r>
            <a:r>
              <a:rPr dirty="0" spc="-100"/>
              <a:t> </a:t>
            </a:r>
            <a:r>
              <a:rPr dirty="0"/>
              <a:t>and</a:t>
            </a:r>
            <a:r>
              <a:rPr dirty="0" spc="-105"/>
              <a:t> </a:t>
            </a:r>
            <a:r>
              <a:rPr dirty="0" spc="-10"/>
              <a:t>resources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Supporting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you</a:t>
            </a:r>
            <a:r>
              <a:rPr dirty="0" sz="2000" spc="-2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through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each</a:t>
            </a:r>
            <a:r>
              <a:rPr dirty="0" sz="2000" spc="-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20" b="0">
                <a:solidFill>
                  <a:srgbClr val="585858"/>
                </a:solidFill>
                <a:latin typeface="Arial"/>
                <a:cs typeface="Arial"/>
              </a:rPr>
              <a:t>step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927850" y="4808982"/>
            <a:ext cx="336422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Client-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use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tools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and</a:t>
            </a:r>
            <a:r>
              <a:rPr dirty="0" sz="1800" spc="-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resources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385050" y="5083302"/>
            <a:ext cx="31115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3769FF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Final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wishes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ethical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will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3769FF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Heir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preparation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packet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964424" y="1415770"/>
            <a:ext cx="2486025" cy="3205480"/>
            <a:chOff x="1964424" y="1415770"/>
            <a:chExt cx="2486025" cy="320548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4424" y="1415770"/>
              <a:ext cx="2485666" cy="320502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2055" y="1423416"/>
              <a:ext cx="2420112" cy="313943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38708" y="6198209"/>
            <a:ext cx="1058418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Note: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information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contained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these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resources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general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nature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provided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informational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educational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purposes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only.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should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considered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 relied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upon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tax,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legal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0">
                <a:latin typeface="Arial Narrow"/>
                <a:cs typeface="Arial Narrow"/>
              </a:rPr>
              <a:t> investment </a:t>
            </a:r>
            <a:r>
              <a:rPr dirty="0" sz="1000">
                <a:latin typeface="Arial Narrow"/>
                <a:cs typeface="Arial Narrow"/>
              </a:rPr>
              <a:t>advice,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 as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10">
                <a:latin typeface="Arial Narrow"/>
                <a:cs typeface="Arial Narrow"/>
              </a:rPr>
              <a:t> investment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Arial Narrow"/>
                <a:cs typeface="Arial Narrow"/>
              </a:rPr>
              <a:t>recommendation,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substitute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legal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tax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counsel.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Templeton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does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provide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legal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tax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advice.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7470637" y="1248130"/>
            <a:ext cx="2821305" cy="3187065"/>
            <a:chOff x="7470637" y="1248130"/>
            <a:chExt cx="2821305" cy="318706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0637" y="1248130"/>
              <a:ext cx="2668544" cy="318673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9068" y="1255649"/>
              <a:ext cx="2602064" cy="312204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2148" y="1397508"/>
              <a:ext cx="2249424" cy="288950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68056" y="1423416"/>
              <a:ext cx="2147316" cy="2787395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1242161" y="4808982"/>
            <a:ext cx="4042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A</a:t>
            </a:r>
            <a:r>
              <a:rPr dirty="0" sz="1800" spc="-10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bridge</a:t>
            </a:r>
            <a:r>
              <a:rPr dirty="0" sz="1800" spc="-4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to</a:t>
            </a:r>
            <a:r>
              <a:rPr dirty="0" sz="18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next</a:t>
            </a:r>
            <a:r>
              <a:rPr dirty="0" sz="18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generation</a:t>
            </a:r>
            <a:r>
              <a:rPr dirty="0" sz="18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brochure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1699386" y="5083302"/>
            <a:ext cx="37401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3769FF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Detailed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family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meeting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scripts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3769FF"/>
              </a:buClr>
              <a:buChar char="•"/>
              <a:tabLst>
                <a:tab pos="299085" algn="l"/>
              </a:tabLst>
            </a:pPr>
            <a:r>
              <a:rPr dirty="0" sz="1800">
                <a:latin typeface="Arial"/>
                <a:cs typeface="Arial"/>
              </a:rPr>
              <a:t>Facilitation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tips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best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practices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532955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More</a:t>
            </a:r>
            <a:r>
              <a:rPr dirty="0" sz="4000" spc="-6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ways</a:t>
            </a:r>
            <a:r>
              <a:rPr dirty="0" sz="4000" spc="-8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to</a:t>
            </a:r>
            <a:r>
              <a:rPr dirty="0" sz="4000" spc="-8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connect </a:t>
            </a:r>
            <a:r>
              <a:rPr dirty="0" sz="4000">
                <a:solidFill>
                  <a:srgbClr val="FFFFFF"/>
                </a:solidFill>
              </a:rPr>
              <a:t>with</a:t>
            </a:r>
            <a:r>
              <a:rPr dirty="0" sz="4000" spc="-9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family</a:t>
            </a:r>
            <a:r>
              <a:rPr dirty="0" sz="4000" spc="-75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members</a:t>
            </a:r>
            <a:endParaRPr sz="4000"/>
          </a:p>
        </p:txBody>
      </p:sp>
      <p:sp>
        <p:nvSpPr>
          <p:cNvPr id="3" name="object 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1264" y="-3"/>
            <a:ext cx="2837687" cy="68580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432816" y="761"/>
            <a:ext cx="114300" cy="6160770"/>
          </a:xfrm>
          <a:custGeom>
            <a:avLst/>
            <a:gdLst/>
            <a:ahLst/>
            <a:cxnLst/>
            <a:rect l="l" t="t" r="r" b="b"/>
            <a:pathLst>
              <a:path w="114300" h="6160770">
                <a:moveTo>
                  <a:pt x="38100" y="6049783"/>
                </a:moveTo>
                <a:lnTo>
                  <a:pt x="34906" y="6050428"/>
                </a:lnTo>
                <a:lnTo>
                  <a:pt x="16740" y="6062676"/>
                </a:lnTo>
                <a:lnTo>
                  <a:pt x="4491" y="6080842"/>
                </a:lnTo>
                <a:lnTo>
                  <a:pt x="0" y="6103086"/>
                </a:lnTo>
                <a:lnTo>
                  <a:pt x="4491" y="6125330"/>
                </a:lnTo>
                <a:lnTo>
                  <a:pt x="16740" y="6143496"/>
                </a:lnTo>
                <a:lnTo>
                  <a:pt x="34906" y="6155744"/>
                </a:lnTo>
                <a:lnTo>
                  <a:pt x="57150" y="6160236"/>
                </a:lnTo>
                <a:lnTo>
                  <a:pt x="79393" y="6155744"/>
                </a:lnTo>
                <a:lnTo>
                  <a:pt x="97559" y="6143496"/>
                </a:lnTo>
                <a:lnTo>
                  <a:pt x="109808" y="6125330"/>
                </a:lnTo>
                <a:lnTo>
                  <a:pt x="114300" y="6103086"/>
                </a:lnTo>
                <a:lnTo>
                  <a:pt x="38100" y="6103086"/>
                </a:lnTo>
                <a:lnTo>
                  <a:pt x="38100" y="6049783"/>
                </a:lnTo>
                <a:close/>
              </a:path>
              <a:path w="114300" h="6160770">
                <a:moveTo>
                  <a:pt x="57150" y="6045936"/>
                </a:moveTo>
                <a:lnTo>
                  <a:pt x="38100" y="6049783"/>
                </a:lnTo>
                <a:lnTo>
                  <a:pt x="38100" y="6103086"/>
                </a:lnTo>
                <a:lnTo>
                  <a:pt x="76200" y="6103086"/>
                </a:lnTo>
                <a:lnTo>
                  <a:pt x="76200" y="6049783"/>
                </a:lnTo>
                <a:lnTo>
                  <a:pt x="57150" y="6045936"/>
                </a:lnTo>
                <a:close/>
              </a:path>
              <a:path w="114300" h="6160770">
                <a:moveTo>
                  <a:pt x="76200" y="6049783"/>
                </a:moveTo>
                <a:lnTo>
                  <a:pt x="76200" y="6103086"/>
                </a:lnTo>
                <a:lnTo>
                  <a:pt x="114300" y="6103086"/>
                </a:lnTo>
                <a:lnTo>
                  <a:pt x="109808" y="6080842"/>
                </a:lnTo>
                <a:lnTo>
                  <a:pt x="97559" y="6062676"/>
                </a:lnTo>
                <a:lnTo>
                  <a:pt x="79393" y="6050428"/>
                </a:lnTo>
                <a:lnTo>
                  <a:pt x="76200" y="6049783"/>
                </a:lnTo>
                <a:close/>
              </a:path>
              <a:path w="114300" h="6160770">
                <a:moveTo>
                  <a:pt x="76200" y="0"/>
                </a:moveTo>
                <a:lnTo>
                  <a:pt x="38100" y="0"/>
                </a:lnTo>
                <a:lnTo>
                  <a:pt x="38100" y="6049783"/>
                </a:lnTo>
                <a:lnTo>
                  <a:pt x="57150" y="6045936"/>
                </a:lnTo>
                <a:lnTo>
                  <a:pt x="76200" y="6045936"/>
                </a:lnTo>
                <a:lnTo>
                  <a:pt x="76200" y="0"/>
                </a:lnTo>
                <a:close/>
              </a:path>
              <a:path w="114300" h="6160770">
                <a:moveTo>
                  <a:pt x="76200" y="6045936"/>
                </a:moveTo>
                <a:lnTo>
                  <a:pt x="57150" y="6045936"/>
                </a:lnTo>
                <a:lnTo>
                  <a:pt x="76200" y="6049783"/>
                </a:lnTo>
                <a:lnTo>
                  <a:pt x="76200" y="6045936"/>
                </a:lnTo>
                <a:close/>
              </a:path>
            </a:pathLst>
          </a:custGeom>
          <a:solidFill>
            <a:srgbClr val="91B8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6231" y="298830"/>
            <a:ext cx="4117340" cy="1250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1750">
              <a:lnSpc>
                <a:spcPts val="3740"/>
              </a:lnSpc>
              <a:spcBef>
                <a:spcPts val="100"/>
              </a:spcBef>
            </a:pPr>
            <a:r>
              <a:rPr dirty="0" sz="3600">
                <a:solidFill>
                  <a:srgbClr val="3769FF"/>
                </a:solidFill>
              </a:rPr>
              <a:t>CONSIDER </a:t>
            </a:r>
            <a:r>
              <a:rPr dirty="0" sz="3600" spc="-10">
                <a:solidFill>
                  <a:srgbClr val="3769FF"/>
                </a:solidFill>
              </a:rPr>
              <a:t>THESE</a:t>
            </a:r>
            <a:endParaRPr sz="3600"/>
          </a:p>
          <a:p>
            <a:pPr marL="12700">
              <a:lnSpc>
                <a:spcPts val="5900"/>
              </a:lnSpc>
            </a:pPr>
            <a:r>
              <a:rPr dirty="0" sz="5400" spc="-130">
                <a:solidFill>
                  <a:srgbClr val="585858"/>
                </a:solidFill>
              </a:rPr>
              <a:t>NEXT</a:t>
            </a:r>
            <a:r>
              <a:rPr dirty="0" sz="5400" spc="-250">
                <a:solidFill>
                  <a:srgbClr val="585858"/>
                </a:solidFill>
              </a:rPr>
              <a:t> </a:t>
            </a:r>
            <a:r>
              <a:rPr dirty="0" sz="5400" spc="-120">
                <a:solidFill>
                  <a:srgbClr val="585858"/>
                </a:solidFill>
              </a:rPr>
              <a:t>STEPS</a:t>
            </a:r>
            <a:endParaRPr sz="5400"/>
          </a:p>
        </p:txBody>
      </p:sp>
      <p:sp>
        <p:nvSpPr>
          <p:cNvPr id="5" name="object 5" descr=""/>
          <p:cNvSpPr txBox="1"/>
          <p:nvPr/>
        </p:nvSpPr>
        <p:spPr>
          <a:xfrm>
            <a:off x="559308" y="1858136"/>
            <a:ext cx="8608060" cy="3750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Assist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families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navigating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the</a:t>
            </a:r>
            <a:r>
              <a:rPr dirty="0" sz="1800" spc="-5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confusing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world</a:t>
            </a:r>
            <a:r>
              <a:rPr dirty="0" sz="1800" spc="-7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of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eldercare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assisted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living.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80"/>
              </a:spcBef>
            </a:pPr>
            <a:endParaRPr sz="18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Identify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current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clients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whose</a:t>
            </a:r>
            <a:r>
              <a:rPr dirty="0" sz="1800" spc="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families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need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develop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relationships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with.</a:t>
            </a:r>
            <a:endParaRPr sz="1800">
              <a:latin typeface="Arial"/>
              <a:cs typeface="Arial"/>
            </a:endParaRPr>
          </a:p>
          <a:p>
            <a:pPr marL="76200" marR="236220" indent="2540">
              <a:lnSpc>
                <a:spcPct val="250599"/>
              </a:lnSpc>
              <a:spcBef>
                <a:spcPts val="105"/>
              </a:spcBef>
            </a:pPr>
            <a:r>
              <a:rPr dirty="0" sz="1800" b="1">
                <a:latin typeface="Arial"/>
                <a:cs typeface="Arial"/>
              </a:rPr>
              <a:t>Prospect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older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parents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your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clients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as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potential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business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opportunity. </a:t>
            </a:r>
            <a:r>
              <a:rPr dirty="0" sz="1800" b="1">
                <a:latin typeface="Arial"/>
                <a:cs typeface="Arial"/>
              </a:rPr>
              <a:t>Connect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with account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beneficiaries </a:t>
            </a:r>
            <a:r>
              <a:rPr dirty="0" sz="1800" b="1">
                <a:latin typeface="Arial"/>
                <a:cs typeface="Arial"/>
              </a:rPr>
              <a:t>via LinkedIn</a:t>
            </a:r>
            <a:r>
              <a:rPr dirty="0" baseline="25462" sz="1800" b="1">
                <a:latin typeface="Arial"/>
                <a:cs typeface="Arial"/>
              </a:rPr>
              <a:t>1</a:t>
            </a:r>
            <a:r>
              <a:rPr dirty="0" baseline="25462" sz="1800" spc="179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as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first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step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meeting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them. </a:t>
            </a:r>
            <a:r>
              <a:rPr dirty="0" sz="1800">
                <a:latin typeface="Arial"/>
                <a:cs typeface="Arial"/>
              </a:rPr>
              <a:t>Offer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services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counsel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around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important</a:t>
            </a:r>
            <a:r>
              <a:rPr dirty="0" sz="1800" spc="-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life</a:t>
            </a:r>
            <a:r>
              <a:rPr dirty="0" sz="1800" spc="-4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transitions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family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members. </a:t>
            </a:r>
            <a:r>
              <a:rPr dirty="0" sz="1800">
                <a:latin typeface="Arial"/>
                <a:cs typeface="Arial"/>
              </a:rPr>
              <a:t>Help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clients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create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roadmap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document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other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family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members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follow.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16458" y="6378955"/>
            <a:ext cx="394081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1.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Always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check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firm’s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compliance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department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regarding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social media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policy.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17576" y="1927860"/>
            <a:ext cx="144780" cy="3615054"/>
            <a:chOff x="417576" y="1927860"/>
            <a:chExt cx="144780" cy="3615054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576" y="1927860"/>
              <a:ext cx="143255" cy="1447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100" y="2638044"/>
              <a:ext cx="143256" cy="14325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576" y="3337560"/>
              <a:ext cx="143255" cy="14477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576" y="4012692"/>
              <a:ext cx="143255" cy="14325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576" y="4706111"/>
              <a:ext cx="143255" cy="14325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7576" y="5399531"/>
              <a:ext cx="143255" cy="143256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888" y="5790767"/>
            <a:ext cx="4594021" cy="48356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429005" y="5558790"/>
            <a:ext cx="11247120" cy="0"/>
          </a:xfrm>
          <a:custGeom>
            <a:avLst/>
            <a:gdLst/>
            <a:ahLst/>
            <a:cxnLst/>
            <a:rect l="l" t="t" r="r" b="b"/>
            <a:pathLst>
              <a:path w="11247120" h="0">
                <a:moveTo>
                  <a:pt x="0" y="0"/>
                </a:moveTo>
                <a:lnTo>
                  <a:pt x="1124712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438099" y="1441196"/>
            <a:ext cx="10980420" cy="4019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intended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general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interest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only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should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construed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individual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advice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recommendation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solicitation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buy,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sell</a:t>
            </a:r>
            <a:r>
              <a:rPr dirty="0" sz="120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hold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security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adopt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strategy.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It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does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constitute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legal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tax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advice.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reproduced,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distributed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published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without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prior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written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permission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Templeton.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views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expressed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those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manager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comments,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opinions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analyses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are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rendered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publication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date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change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without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notice.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underlying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assumptions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these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views are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subject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change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based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market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other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conditions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differ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other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portfolio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managers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firm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whole.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provided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20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intended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complete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analysis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of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every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fact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regarding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country,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region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market.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There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assurance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prediction,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projection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forecast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economy,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stock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market,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bond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market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economic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trends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markets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will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realized.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value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investments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income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them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can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go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down</a:t>
            </a:r>
            <a:r>
              <a:rPr dirty="0" sz="120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well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up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you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get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back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full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amount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you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invested.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4754880">
              <a:lnSpc>
                <a:spcPct val="100000"/>
              </a:lnSpc>
            </a:pP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Past</a:t>
            </a:r>
            <a:r>
              <a:rPr dirty="0" sz="1200" spc="-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performance</a:t>
            </a:r>
            <a:r>
              <a:rPr dirty="0" sz="1200" spc="-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2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necessarily</a:t>
            </a:r>
            <a:r>
              <a:rPr dirty="0" sz="1200" spc="-6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indicative</a:t>
            </a:r>
            <a:r>
              <a:rPr dirty="0" sz="1200" spc="-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nor</a:t>
            </a:r>
            <a:r>
              <a:rPr dirty="0" sz="120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2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guarantee</a:t>
            </a:r>
            <a:r>
              <a:rPr dirty="0" sz="1200" spc="-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future</a:t>
            </a:r>
            <a:r>
              <a:rPr dirty="0" sz="1200" spc="-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333333"/>
                </a:solidFill>
                <a:latin typeface="Arial"/>
                <a:cs typeface="Arial"/>
              </a:rPr>
              <a:t>performance.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All</a:t>
            </a:r>
            <a:r>
              <a:rPr dirty="0" sz="120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investments</a:t>
            </a:r>
            <a:r>
              <a:rPr dirty="0" sz="1200" spc="-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involve</a:t>
            </a:r>
            <a:r>
              <a:rPr dirty="0" sz="120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risks,</a:t>
            </a:r>
            <a:r>
              <a:rPr dirty="0" sz="1200" spc="-7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including</a:t>
            </a:r>
            <a:r>
              <a:rPr dirty="0" sz="1200" spc="-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possible</a:t>
            </a:r>
            <a:r>
              <a:rPr dirty="0" sz="120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loss</a:t>
            </a:r>
            <a:r>
              <a:rPr dirty="0" sz="1200" spc="-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333333"/>
                </a:solidFill>
                <a:latin typeface="Arial"/>
                <a:cs typeface="Arial"/>
              </a:rPr>
              <a:t>principal.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94615"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Templeton,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 </a:t>
            </a:r>
            <a:r>
              <a:rPr dirty="0" sz="1200" spc="-10">
                <a:latin typeface="Arial"/>
                <a:cs typeface="Arial"/>
              </a:rPr>
              <a:t>partnership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 Chadwick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Martin </a:t>
            </a:r>
            <a:r>
              <a:rPr dirty="0" sz="1200" spc="-10">
                <a:latin typeface="Arial"/>
                <a:cs typeface="Arial"/>
              </a:rPr>
              <a:t>Bailey,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conducted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survey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among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sample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1,641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U.S. adults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ages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18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older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least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$100K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in </a:t>
            </a:r>
            <a:r>
              <a:rPr dirty="0" sz="1200">
                <a:latin typeface="Arial"/>
                <a:cs typeface="Arial"/>
              </a:rPr>
              <a:t>investable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assets.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survey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results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contain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opinions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respondents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necessarily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those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Templeton.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Survey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results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represent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small </a:t>
            </a:r>
            <a:r>
              <a:rPr dirty="0" sz="1200">
                <a:latin typeface="Arial"/>
                <a:cs typeface="Arial"/>
              </a:rPr>
              <a:t>sample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size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voluntary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respondents,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therefore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have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inherent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limitations.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sample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includes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key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populations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audiences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including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Millennials </a:t>
            </a:r>
            <a:r>
              <a:rPr dirty="0" sz="1200">
                <a:latin typeface="Arial"/>
                <a:cs typeface="Arial"/>
              </a:rPr>
              <a:t>(survey=298);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Women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50+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(survey=300);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Latinx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Hispanics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(survey=295,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interview=4);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Asian</a:t>
            </a:r>
            <a:r>
              <a:rPr dirty="0" sz="1200" spc="-9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Americans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&amp;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Pacific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Islanders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(survey=299,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interview=4);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Black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50">
                <a:latin typeface="Arial"/>
                <a:cs typeface="Arial"/>
              </a:rPr>
              <a:t>&amp; </a:t>
            </a:r>
            <a:r>
              <a:rPr dirty="0" sz="1200" spc="-10">
                <a:latin typeface="Arial"/>
                <a:cs typeface="Arial"/>
              </a:rPr>
              <a:t>African</a:t>
            </a:r>
            <a:r>
              <a:rPr dirty="0" sz="1200" spc="-9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Americans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(survey=595,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interview=13);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LGBTQ+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(survey=292,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interview=4);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general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population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(502).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results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general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population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weighted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to </a:t>
            </a:r>
            <a:r>
              <a:rPr dirty="0" sz="1200">
                <a:latin typeface="Arial"/>
                <a:cs typeface="Arial"/>
              </a:rPr>
              <a:t>US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Census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targets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age,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gender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ethnicity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weighting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done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demographic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groups.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Quantitative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research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was</a:t>
            </a:r>
            <a:r>
              <a:rPr dirty="0" sz="1200" spc="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conducted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through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structured </a:t>
            </a:r>
            <a:r>
              <a:rPr dirty="0" sz="1200">
                <a:latin typeface="Arial"/>
                <a:cs typeface="Arial"/>
              </a:rPr>
              <a:t>research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survey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July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20th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August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5th,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2022.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Qualitative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research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was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conducted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through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structured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interviews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10th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January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28th,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2023.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65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 b="1">
                <a:latin typeface="Arial"/>
                <a:cs typeface="Arial"/>
              </a:rPr>
              <a:t>Franklin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Templeton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Investments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or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any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its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affiliates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are</a:t>
            </a:r>
            <a:r>
              <a:rPr dirty="0" sz="1200" spc="-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not affiliated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with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Chadwick</a:t>
            </a:r>
            <a:r>
              <a:rPr dirty="0" sz="1200" spc="-5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Martin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Bailey.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2917" y="6395943"/>
            <a:ext cx="3611245" cy="3168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© 2025</a:t>
            </a:r>
            <a:r>
              <a:rPr dirty="0" sz="800" spc="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Franklin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Distributors,</a:t>
            </a:r>
            <a:r>
              <a:rPr dirty="0" sz="800" spc="-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LLC.</a:t>
            </a:r>
            <a:r>
              <a:rPr dirty="0" sz="800" spc="1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Member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FINRA/SIPC.</a:t>
            </a:r>
            <a:r>
              <a:rPr dirty="0" sz="800" spc="-3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All rights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19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Important</a:t>
            </a:r>
            <a:r>
              <a:rPr dirty="0" spc="-90"/>
              <a:t> </a:t>
            </a:r>
            <a:r>
              <a:rPr dirty="0"/>
              <a:t>legal</a:t>
            </a:r>
            <a:r>
              <a:rPr dirty="0" spc="-100"/>
              <a:t> </a:t>
            </a:r>
            <a:r>
              <a:rPr dirty="0" spc="-10"/>
              <a:t>information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888" y="5790767"/>
            <a:ext cx="4594021" cy="48356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429005" y="5558790"/>
            <a:ext cx="11247120" cy="0"/>
          </a:xfrm>
          <a:custGeom>
            <a:avLst/>
            <a:gdLst/>
            <a:ahLst/>
            <a:cxnLst/>
            <a:rect l="l" t="t" r="r" b="b"/>
            <a:pathLst>
              <a:path w="11247120" h="0">
                <a:moveTo>
                  <a:pt x="0" y="0"/>
                </a:moveTo>
                <a:lnTo>
                  <a:pt x="1124712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Important</a:t>
            </a:r>
            <a:r>
              <a:rPr dirty="0" spc="-105"/>
              <a:t> </a:t>
            </a:r>
            <a:r>
              <a:rPr dirty="0"/>
              <a:t>legal</a:t>
            </a:r>
            <a:r>
              <a:rPr dirty="0" spc="-114"/>
              <a:t> </a:t>
            </a:r>
            <a:r>
              <a:rPr dirty="0"/>
              <a:t>information</a:t>
            </a:r>
            <a:r>
              <a:rPr dirty="0" spc="-110"/>
              <a:t> </a:t>
            </a:r>
            <a:r>
              <a:rPr dirty="0" spc="-10"/>
              <a:t>cont’d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32917" y="6395943"/>
            <a:ext cx="3611245" cy="3168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© 2025</a:t>
            </a:r>
            <a:r>
              <a:rPr dirty="0" sz="800" spc="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Franklin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Distributors,</a:t>
            </a:r>
            <a:r>
              <a:rPr dirty="0" sz="800" spc="-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LLC.</a:t>
            </a:r>
            <a:r>
              <a:rPr dirty="0" sz="800" spc="1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Member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FINRA/SIPC.</a:t>
            </a:r>
            <a:r>
              <a:rPr dirty="0" sz="800" spc="-3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All rights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19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3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Institutional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Only.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Public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295126" y="6594063"/>
            <a:ext cx="440690" cy="13970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10">
                <a:latin typeface="Arial"/>
                <a:cs typeface="Arial"/>
              </a:rPr>
              <a:t>IGD-</a:t>
            </a:r>
            <a:r>
              <a:rPr dirty="0" sz="800" spc="-25">
                <a:latin typeface="Arial"/>
                <a:cs typeface="Arial"/>
              </a:rPr>
              <a:t>PPT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06983" y="2674111"/>
            <a:ext cx="11096625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081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research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analysis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contained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has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been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procured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by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its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own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purposes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acted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upon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connection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and,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such,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provided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 you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incidentally.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Data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third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party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sources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have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been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used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preparation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("FT")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has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not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independently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verified,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validated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audited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such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data.</a:t>
            </a:r>
            <a:r>
              <a:rPr dirty="0" sz="1200" spc="229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Although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has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been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obtained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sources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2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believes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reliable,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no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guarantee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can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given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its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accuracy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such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incomplete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condensed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subject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change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dirty="0" sz="1200" spc="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time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without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notice.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The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mention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individual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securities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should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neither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constitute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nor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construed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recommendation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purchase,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hold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sell</a:t>
            </a:r>
            <a:r>
              <a:rPr dirty="0" sz="120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securities,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information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provided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regarding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such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individual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securities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(if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any)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sufficient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basis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upon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which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make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decision.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FT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accepts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liability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whatsoever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any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loss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arising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use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reliance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upon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comments,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opinions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analyses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sole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discretion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user.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Products,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services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available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all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jurisdictions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offered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outside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U.S.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by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other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FT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affiliates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and/or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their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distributors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local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laws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regulation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permits.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Please</a:t>
            </a:r>
            <a:r>
              <a:rPr dirty="0" sz="12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consult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own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financial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professional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2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2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institutional</a:t>
            </a:r>
            <a:r>
              <a:rPr dirty="0" sz="12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contact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further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availability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products</a:t>
            </a:r>
            <a:r>
              <a:rPr dirty="0" sz="12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and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services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2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2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jurisdiction.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200">
              <a:latin typeface="Arial"/>
              <a:cs typeface="Arial"/>
            </a:endParaRPr>
          </a:p>
          <a:p>
            <a:pPr marL="12700" marR="57785"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Issued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US: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Resources,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Inc.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 </a:t>
            </a:r>
            <a:r>
              <a:rPr dirty="0" sz="1200" spc="-10">
                <a:latin typeface="Arial"/>
                <a:cs typeface="Arial"/>
              </a:rPr>
              <a:t>subsidiaries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offer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investment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management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services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through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multiple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investment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advisers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registered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SEC.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Distributors,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LLC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Putnam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Retail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Management,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45">
                <a:latin typeface="Arial"/>
                <a:cs typeface="Arial"/>
              </a:rPr>
              <a:t>LP,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members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FINRA/SIPC,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Templeton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broker/dealers,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which</a:t>
            </a:r>
            <a:r>
              <a:rPr dirty="0" sz="1200" spc="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provide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registered </a:t>
            </a:r>
            <a:r>
              <a:rPr dirty="0" sz="1200">
                <a:latin typeface="Arial"/>
                <a:cs typeface="Arial"/>
              </a:rPr>
              <a:t>representative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services.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Templeton,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Parkway,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Mateo,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California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94403-1906,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(800)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DIAL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BEN/342-5236,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franklintempleton.com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6073775" cy="10661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Where</a:t>
            </a:r>
            <a:r>
              <a:rPr dirty="0" sz="4000" spc="-13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is</a:t>
            </a:r>
            <a:r>
              <a:rPr dirty="0" sz="4000" spc="-135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today’s</a:t>
            </a:r>
            <a:r>
              <a:rPr dirty="0" sz="4000" spc="-12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wealth?</a:t>
            </a:r>
            <a:endParaRPr sz="400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b="0">
                <a:solidFill>
                  <a:srgbClr val="FFFFFF"/>
                </a:solidFill>
                <a:latin typeface="Arial"/>
                <a:cs typeface="Arial"/>
              </a:rPr>
              <a:t>Baby</a:t>
            </a:r>
            <a:r>
              <a:rPr dirty="0" spc="-6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="0">
                <a:solidFill>
                  <a:srgbClr val="FFFFFF"/>
                </a:solidFill>
                <a:latin typeface="Arial"/>
                <a:cs typeface="Arial"/>
              </a:rPr>
              <a:t>Boomers</a:t>
            </a:r>
            <a:r>
              <a:rPr dirty="0" spc="-5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pc="-7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dirty="0" spc="-7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pc="-50" b="0">
                <a:solidFill>
                  <a:srgbClr val="FFFFFF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3" name="object 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Wealth</a:t>
            </a:r>
            <a:r>
              <a:rPr dirty="0" spc="-120"/>
              <a:t> </a:t>
            </a:r>
            <a:r>
              <a:rPr dirty="0" spc="-10"/>
              <a:t>evolution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Changing</a:t>
            </a:r>
            <a:r>
              <a:rPr dirty="0" sz="2000" spc="-6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generational</a:t>
            </a:r>
            <a:r>
              <a:rPr dirty="0" sz="2000" spc="-6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net</a:t>
            </a:r>
            <a:r>
              <a:rPr dirty="0" sz="2000" spc="-5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worth</a:t>
            </a:r>
            <a:r>
              <a:rPr dirty="0" sz="2000" spc="-6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dirty="0" sz="2000" spc="-14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America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333500" y="1574291"/>
            <a:ext cx="1845945" cy="1845945"/>
          </a:xfrm>
          <a:custGeom>
            <a:avLst/>
            <a:gdLst/>
            <a:ahLst/>
            <a:cxnLst/>
            <a:rect l="l" t="t" r="r" b="b"/>
            <a:pathLst>
              <a:path w="1845945" h="1845945">
                <a:moveTo>
                  <a:pt x="922782" y="0"/>
                </a:moveTo>
                <a:lnTo>
                  <a:pt x="875294" y="1200"/>
                </a:lnTo>
                <a:lnTo>
                  <a:pt x="828430" y="4764"/>
                </a:lnTo>
                <a:lnTo>
                  <a:pt x="782248" y="10632"/>
                </a:lnTo>
                <a:lnTo>
                  <a:pt x="736805" y="18747"/>
                </a:lnTo>
                <a:lnTo>
                  <a:pt x="692160" y="29050"/>
                </a:lnTo>
                <a:lnTo>
                  <a:pt x="648370" y="41485"/>
                </a:lnTo>
                <a:lnTo>
                  <a:pt x="605493" y="55992"/>
                </a:lnTo>
                <a:lnTo>
                  <a:pt x="563588" y="72515"/>
                </a:lnTo>
                <a:lnTo>
                  <a:pt x="522712" y="90994"/>
                </a:lnTo>
                <a:lnTo>
                  <a:pt x="482923" y="111372"/>
                </a:lnTo>
                <a:lnTo>
                  <a:pt x="444280" y="133591"/>
                </a:lnTo>
                <a:lnTo>
                  <a:pt x="406840" y="157593"/>
                </a:lnTo>
                <a:lnTo>
                  <a:pt x="370661" y="183320"/>
                </a:lnTo>
                <a:lnTo>
                  <a:pt x="335801" y="210714"/>
                </a:lnTo>
                <a:lnTo>
                  <a:pt x="302319" y="239717"/>
                </a:lnTo>
                <a:lnTo>
                  <a:pt x="270271" y="270271"/>
                </a:lnTo>
                <a:lnTo>
                  <a:pt x="239717" y="302319"/>
                </a:lnTo>
                <a:lnTo>
                  <a:pt x="210714" y="335801"/>
                </a:lnTo>
                <a:lnTo>
                  <a:pt x="183320" y="370661"/>
                </a:lnTo>
                <a:lnTo>
                  <a:pt x="157593" y="406840"/>
                </a:lnTo>
                <a:lnTo>
                  <a:pt x="133591" y="444280"/>
                </a:lnTo>
                <a:lnTo>
                  <a:pt x="111372" y="482923"/>
                </a:lnTo>
                <a:lnTo>
                  <a:pt x="90994" y="522712"/>
                </a:lnTo>
                <a:lnTo>
                  <a:pt x="72515" y="563588"/>
                </a:lnTo>
                <a:lnTo>
                  <a:pt x="55992" y="605493"/>
                </a:lnTo>
                <a:lnTo>
                  <a:pt x="41485" y="648370"/>
                </a:lnTo>
                <a:lnTo>
                  <a:pt x="29050" y="692160"/>
                </a:lnTo>
                <a:lnTo>
                  <a:pt x="18747" y="736805"/>
                </a:lnTo>
                <a:lnTo>
                  <a:pt x="10632" y="782248"/>
                </a:lnTo>
                <a:lnTo>
                  <a:pt x="4764" y="828430"/>
                </a:lnTo>
                <a:lnTo>
                  <a:pt x="1200" y="875294"/>
                </a:lnTo>
                <a:lnTo>
                  <a:pt x="0" y="922782"/>
                </a:lnTo>
                <a:lnTo>
                  <a:pt x="1200" y="970269"/>
                </a:lnTo>
                <a:lnTo>
                  <a:pt x="4764" y="1017133"/>
                </a:lnTo>
                <a:lnTo>
                  <a:pt x="10632" y="1063315"/>
                </a:lnTo>
                <a:lnTo>
                  <a:pt x="18747" y="1108758"/>
                </a:lnTo>
                <a:lnTo>
                  <a:pt x="29050" y="1153403"/>
                </a:lnTo>
                <a:lnTo>
                  <a:pt x="41485" y="1197193"/>
                </a:lnTo>
                <a:lnTo>
                  <a:pt x="55992" y="1240070"/>
                </a:lnTo>
                <a:lnTo>
                  <a:pt x="72515" y="1281975"/>
                </a:lnTo>
                <a:lnTo>
                  <a:pt x="90994" y="1322851"/>
                </a:lnTo>
                <a:lnTo>
                  <a:pt x="111372" y="1362640"/>
                </a:lnTo>
                <a:lnTo>
                  <a:pt x="133591" y="1401283"/>
                </a:lnTo>
                <a:lnTo>
                  <a:pt x="157593" y="1438723"/>
                </a:lnTo>
                <a:lnTo>
                  <a:pt x="183320" y="1474902"/>
                </a:lnTo>
                <a:lnTo>
                  <a:pt x="210714" y="1509762"/>
                </a:lnTo>
                <a:lnTo>
                  <a:pt x="239717" y="1543244"/>
                </a:lnTo>
                <a:lnTo>
                  <a:pt x="270271" y="1575292"/>
                </a:lnTo>
                <a:lnTo>
                  <a:pt x="302319" y="1605846"/>
                </a:lnTo>
                <a:lnTo>
                  <a:pt x="335801" y="1634849"/>
                </a:lnTo>
                <a:lnTo>
                  <a:pt x="370661" y="1662243"/>
                </a:lnTo>
                <a:lnTo>
                  <a:pt x="406840" y="1687970"/>
                </a:lnTo>
                <a:lnTo>
                  <a:pt x="444280" y="1711972"/>
                </a:lnTo>
                <a:lnTo>
                  <a:pt x="482923" y="1734191"/>
                </a:lnTo>
                <a:lnTo>
                  <a:pt x="522712" y="1754569"/>
                </a:lnTo>
                <a:lnTo>
                  <a:pt x="563588" y="1773048"/>
                </a:lnTo>
                <a:lnTo>
                  <a:pt x="605493" y="1789571"/>
                </a:lnTo>
                <a:lnTo>
                  <a:pt x="648370" y="1804078"/>
                </a:lnTo>
                <a:lnTo>
                  <a:pt x="692160" y="1816513"/>
                </a:lnTo>
                <a:lnTo>
                  <a:pt x="736805" y="1826816"/>
                </a:lnTo>
                <a:lnTo>
                  <a:pt x="782248" y="1834931"/>
                </a:lnTo>
                <a:lnTo>
                  <a:pt x="828430" y="1840799"/>
                </a:lnTo>
                <a:lnTo>
                  <a:pt x="875294" y="1844363"/>
                </a:lnTo>
                <a:lnTo>
                  <a:pt x="922782" y="1845564"/>
                </a:lnTo>
                <a:lnTo>
                  <a:pt x="970269" y="1844363"/>
                </a:lnTo>
                <a:lnTo>
                  <a:pt x="1017133" y="1840799"/>
                </a:lnTo>
                <a:lnTo>
                  <a:pt x="1063315" y="1834931"/>
                </a:lnTo>
                <a:lnTo>
                  <a:pt x="1108758" y="1826816"/>
                </a:lnTo>
                <a:lnTo>
                  <a:pt x="1153403" y="1816513"/>
                </a:lnTo>
                <a:lnTo>
                  <a:pt x="1197193" y="1804078"/>
                </a:lnTo>
                <a:lnTo>
                  <a:pt x="1240070" y="1789571"/>
                </a:lnTo>
                <a:lnTo>
                  <a:pt x="1281975" y="1773048"/>
                </a:lnTo>
                <a:lnTo>
                  <a:pt x="1322851" y="1754569"/>
                </a:lnTo>
                <a:lnTo>
                  <a:pt x="1362640" y="1734191"/>
                </a:lnTo>
                <a:lnTo>
                  <a:pt x="1401283" y="1711972"/>
                </a:lnTo>
                <a:lnTo>
                  <a:pt x="1438723" y="1687970"/>
                </a:lnTo>
                <a:lnTo>
                  <a:pt x="1474902" y="1662243"/>
                </a:lnTo>
                <a:lnTo>
                  <a:pt x="1509762" y="1634849"/>
                </a:lnTo>
                <a:lnTo>
                  <a:pt x="1543244" y="1605846"/>
                </a:lnTo>
                <a:lnTo>
                  <a:pt x="1575292" y="1575292"/>
                </a:lnTo>
                <a:lnTo>
                  <a:pt x="1605846" y="1543244"/>
                </a:lnTo>
                <a:lnTo>
                  <a:pt x="1634849" y="1509762"/>
                </a:lnTo>
                <a:lnTo>
                  <a:pt x="1662243" y="1474902"/>
                </a:lnTo>
                <a:lnTo>
                  <a:pt x="1687970" y="1438723"/>
                </a:lnTo>
                <a:lnTo>
                  <a:pt x="1711972" y="1401283"/>
                </a:lnTo>
                <a:lnTo>
                  <a:pt x="1734191" y="1362640"/>
                </a:lnTo>
                <a:lnTo>
                  <a:pt x="1754569" y="1322851"/>
                </a:lnTo>
                <a:lnTo>
                  <a:pt x="1773048" y="1281975"/>
                </a:lnTo>
                <a:lnTo>
                  <a:pt x="1789571" y="1240070"/>
                </a:lnTo>
                <a:lnTo>
                  <a:pt x="1804078" y="1197193"/>
                </a:lnTo>
                <a:lnTo>
                  <a:pt x="1816513" y="1153403"/>
                </a:lnTo>
                <a:lnTo>
                  <a:pt x="1826816" y="1108758"/>
                </a:lnTo>
                <a:lnTo>
                  <a:pt x="1834931" y="1063315"/>
                </a:lnTo>
                <a:lnTo>
                  <a:pt x="1840799" y="1017133"/>
                </a:lnTo>
                <a:lnTo>
                  <a:pt x="1844363" y="970269"/>
                </a:lnTo>
                <a:lnTo>
                  <a:pt x="1845564" y="922782"/>
                </a:lnTo>
                <a:lnTo>
                  <a:pt x="1844363" y="875294"/>
                </a:lnTo>
                <a:lnTo>
                  <a:pt x="1840799" y="828430"/>
                </a:lnTo>
                <a:lnTo>
                  <a:pt x="1834931" y="782248"/>
                </a:lnTo>
                <a:lnTo>
                  <a:pt x="1826816" y="736805"/>
                </a:lnTo>
                <a:lnTo>
                  <a:pt x="1816513" y="692160"/>
                </a:lnTo>
                <a:lnTo>
                  <a:pt x="1804078" y="648370"/>
                </a:lnTo>
                <a:lnTo>
                  <a:pt x="1789571" y="605493"/>
                </a:lnTo>
                <a:lnTo>
                  <a:pt x="1773048" y="563588"/>
                </a:lnTo>
                <a:lnTo>
                  <a:pt x="1754569" y="522712"/>
                </a:lnTo>
                <a:lnTo>
                  <a:pt x="1734191" y="482923"/>
                </a:lnTo>
                <a:lnTo>
                  <a:pt x="1711972" y="444280"/>
                </a:lnTo>
                <a:lnTo>
                  <a:pt x="1687970" y="406840"/>
                </a:lnTo>
                <a:lnTo>
                  <a:pt x="1662243" y="370661"/>
                </a:lnTo>
                <a:lnTo>
                  <a:pt x="1634849" y="335801"/>
                </a:lnTo>
                <a:lnTo>
                  <a:pt x="1605846" y="302319"/>
                </a:lnTo>
                <a:lnTo>
                  <a:pt x="1575292" y="270271"/>
                </a:lnTo>
                <a:lnTo>
                  <a:pt x="1543244" y="239717"/>
                </a:lnTo>
                <a:lnTo>
                  <a:pt x="1509762" y="210714"/>
                </a:lnTo>
                <a:lnTo>
                  <a:pt x="1474902" y="183320"/>
                </a:lnTo>
                <a:lnTo>
                  <a:pt x="1438723" y="157593"/>
                </a:lnTo>
                <a:lnTo>
                  <a:pt x="1401283" y="133591"/>
                </a:lnTo>
                <a:lnTo>
                  <a:pt x="1362640" y="111372"/>
                </a:lnTo>
                <a:lnTo>
                  <a:pt x="1322851" y="90994"/>
                </a:lnTo>
                <a:lnTo>
                  <a:pt x="1281975" y="72515"/>
                </a:lnTo>
                <a:lnTo>
                  <a:pt x="1240070" y="55992"/>
                </a:lnTo>
                <a:lnTo>
                  <a:pt x="1197193" y="41485"/>
                </a:lnTo>
                <a:lnTo>
                  <a:pt x="1153403" y="29050"/>
                </a:lnTo>
                <a:lnTo>
                  <a:pt x="1108758" y="18747"/>
                </a:lnTo>
                <a:lnTo>
                  <a:pt x="1063315" y="10632"/>
                </a:lnTo>
                <a:lnTo>
                  <a:pt x="1017133" y="4764"/>
                </a:lnTo>
                <a:lnTo>
                  <a:pt x="970269" y="1200"/>
                </a:lnTo>
                <a:lnTo>
                  <a:pt x="922782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685670" y="2111755"/>
            <a:ext cx="114427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144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$10.03T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2878835" y="1603247"/>
            <a:ext cx="2590800" cy="2590800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1295400" y="0"/>
                </a:moveTo>
                <a:lnTo>
                  <a:pt x="1246838" y="893"/>
                </a:lnTo>
                <a:lnTo>
                  <a:pt x="1198727" y="3553"/>
                </a:lnTo>
                <a:lnTo>
                  <a:pt x="1151099" y="7948"/>
                </a:lnTo>
                <a:lnTo>
                  <a:pt x="1103983" y="14046"/>
                </a:lnTo>
                <a:lnTo>
                  <a:pt x="1057413" y="21816"/>
                </a:lnTo>
                <a:lnTo>
                  <a:pt x="1011419" y="31228"/>
                </a:lnTo>
                <a:lnTo>
                  <a:pt x="966033" y="42249"/>
                </a:lnTo>
                <a:lnTo>
                  <a:pt x="921285" y="54849"/>
                </a:lnTo>
                <a:lnTo>
                  <a:pt x="877207" y="68995"/>
                </a:lnTo>
                <a:lnTo>
                  <a:pt x="833831" y="84657"/>
                </a:lnTo>
                <a:lnTo>
                  <a:pt x="791188" y="101804"/>
                </a:lnTo>
                <a:lnTo>
                  <a:pt x="749308" y="120404"/>
                </a:lnTo>
                <a:lnTo>
                  <a:pt x="708224" y="140425"/>
                </a:lnTo>
                <a:lnTo>
                  <a:pt x="667967" y="161837"/>
                </a:lnTo>
                <a:lnTo>
                  <a:pt x="628568" y="184608"/>
                </a:lnTo>
                <a:lnTo>
                  <a:pt x="590058" y="208706"/>
                </a:lnTo>
                <a:lnTo>
                  <a:pt x="552468" y="234101"/>
                </a:lnTo>
                <a:lnTo>
                  <a:pt x="515831" y="260762"/>
                </a:lnTo>
                <a:lnTo>
                  <a:pt x="480177" y="288656"/>
                </a:lnTo>
                <a:lnTo>
                  <a:pt x="445538" y="317752"/>
                </a:lnTo>
                <a:lnTo>
                  <a:pt x="411944" y="348020"/>
                </a:lnTo>
                <a:lnTo>
                  <a:pt x="379428" y="379428"/>
                </a:lnTo>
                <a:lnTo>
                  <a:pt x="348020" y="411944"/>
                </a:lnTo>
                <a:lnTo>
                  <a:pt x="317752" y="445538"/>
                </a:lnTo>
                <a:lnTo>
                  <a:pt x="288656" y="480177"/>
                </a:lnTo>
                <a:lnTo>
                  <a:pt x="260762" y="515831"/>
                </a:lnTo>
                <a:lnTo>
                  <a:pt x="234101" y="552468"/>
                </a:lnTo>
                <a:lnTo>
                  <a:pt x="208706" y="590058"/>
                </a:lnTo>
                <a:lnTo>
                  <a:pt x="184608" y="628568"/>
                </a:lnTo>
                <a:lnTo>
                  <a:pt x="161837" y="667967"/>
                </a:lnTo>
                <a:lnTo>
                  <a:pt x="140425" y="708224"/>
                </a:lnTo>
                <a:lnTo>
                  <a:pt x="120404" y="749308"/>
                </a:lnTo>
                <a:lnTo>
                  <a:pt x="101804" y="791188"/>
                </a:lnTo>
                <a:lnTo>
                  <a:pt x="84657" y="833831"/>
                </a:lnTo>
                <a:lnTo>
                  <a:pt x="68995" y="877207"/>
                </a:lnTo>
                <a:lnTo>
                  <a:pt x="54849" y="921285"/>
                </a:lnTo>
                <a:lnTo>
                  <a:pt x="42249" y="966033"/>
                </a:lnTo>
                <a:lnTo>
                  <a:pt x="31228" y="1011419"/>
                </a:lnTo>
                <a:lnTo>
                  <a:pt x="21816" y="1057413"/>
                </a:lnTo>
                <a:lnTo>
                  <a:pt x="14046" y="1103983"/>
                </a:lnTo>
                <a:lnTo>
                  <a:pt x="7948" y="1151099"/>
                </a:lnTo>
                <a:lnTo>
                  <a:pt x="3553" y="1198727"/>
                </a:lnTo>
                <a:lnTo>
                  <a:pt x="893" y="1246838"/>
                </a:lnTo>
                <a:lnTo>
                  <a:pt x="0" y="1295400"/>
                </a:lnTo>
                <a:lnTo>
                  <a:pt x="893" y="1343961"/>
                </a:lnTo>
                <a:lnTo>
                  <a:pt x="3553" y="1392072"/>
                </a:lnTo>
                <a:lnTo>
                  <a:pt x="7948" y="1439700"/>
                </a:lnTo>
                <a:lnTo>
                  <a:pt x="14046" y="1486816"/>
                </a:lnTo>
                <a:lnTo>
                  <a:pt x="21816" y="1533386"/>
                </a:lnTo>
                <a:lnTo>
                  <a:pt x="31228" y="1579380"/>
                </a:lnTo>
                <a:lnTo>
                  <a:pt x="42249" y="1624766"/>
                </a:lnTo>
                <a:lnTo>
                  <a:pt x="54849" y="1669514"/>
                </a:lnTo>
                <a:lnTo>
                  <a:pt x="68995" y="1713592"/>
                </a:lnTo>
                <a:lnTo>
                  <a:pt x="84657" y="1756968"/>
                </a:lnTo>
                <a:lnTo>
                  <a:pt x="101804" y="1799611"/>
                </a:lnTo>
                <a:lnTo>
                  <a:pt x="120404" y="1841491"/>
                </a:lnTo>
                <a:lnTo>
                  <a:pt x="140425" y="1882575"/>
                </a:lnTo>
                <a:lnTo>
                  <a:pt x="161837" y="1922832"/>
                </a:lnTo>
                <a:lnTo>
                  <a:pt x="184608" y="1962231"/>
                </a:lnTo>
                <a:lnTo>
                  <a:pt x="208706" y="2000741"/>
                </a:lnTo>
                <a:lnTo>
                  <a:pt x="234101" y="2038331"/>
                </a:lnTo>
                <a:lnTo>
                  <a:pt x="260762" y="2074968"/>
                </a:lnTo>
                <a:lnTo>
                  <a:pt x="288656" y="2110622"/>
                </a:lnTo>
                <a:lnTo>
                  <a:pt x="317752" y="2145261"/>
                </a:lnTo>
                <a:lnTo>
                  <a:pt x="348020" y="2178855"/>
                </a:lnTo>
                <a:lnTo>
                  <a:pt x="379428" y="2211371"/>
                </a:lnTo>
                <a:lnTo>
                  <a:pt x="411944" y="2242779"/>
                </a:lnTo>
                <a:lnTo>
                  <a:pt x="445538" y="2273047"/>
                </a:lnTo>
                <a:lnTo>
                  <a:pt x="480177" y="2302143"/>
                </a:lnTo>
                <a:lnTo>
                  <a:pt x="515831" y="2330037"/>
                </a:lnTo>
                <a:lnTo>
                  <a:pt x="552468" y="2356698"/>
                </a:lnTo>
                <a:lnTo>
                  <a:pt x="590058" y="2382093"/>
                </a:lnTo>
                <a:lnTo>
                  <a:pt x="628568" y="2406191"/>
                </a:lnTo>
                <a:lnTo>
                  <a:pt x="667967" y="2428962"/>
                </a:lnTo>
                <a:lnTo>
                  <a:pt x="708224" y="2450374"/>
                </a:lnTo>
                <a:lnTo>
                  <a:pt x="749308" y="2470395"/>
                </a:lnTo>
                <a:lnTo>
                  <a:pt x="791188" y="2488995"/>
                </a:lnTo>
                <a:lnTo>
                  <a:pt x="833831" y="2506142"/>
                </a:lnTo>
                <a:lnTo>
                  <a:pt x="877207" y="2521804"/>
                </a:lnTo>
                <a:lnTo>
                  <a:pt x="921285" y="2535950"/>
                </a:lnTo>
                <a:lnTo>
                  <a:pt x="966033" y="2548550"/>
                </a:lnTo>
                <a:lnTo>
                  <a:pt x="1011419" y="2559571"/>
                </a:lnTo>
                <a:lnTo>
                  <a:pt x="1057413" y="2568983"/>
                </a:lnTo>
                <a:lnTo>
                  <a:pt x="1103983" y="2576753"/>
                </a:lnTo>
                <a:lnTo>
                  <a:pt x="1151099" y="2582851"/>
                </a:lnTo>
                <a:lnTo>
                  <a:pt x="1198727" y="2587246"/>
                </a:lnTo>
                <a:lnTo>
                  <a:pt x="1246838" y="2589906"/>
                </a:lnTo>
                <a:lnTo>
                  <a:pt x="1295400" y="2590800"/>
                </a:lnTo>
                <a:lnTo>
                  <a:pt x="1343961" y="2589906"/>
                </a:lnTo>
                <a:lnTo>
                  <a:pt x="1392072" y="2587246"/>
                </a:lnTo>
                <a:lnTo>
                  <a:pt x="1439700" y="2582851"/>
                </a:lnTo>
                <a:lnTo>
                  <a:pt x="1486816" y="2576753"/>
                </a:lnTo>
                <a:lnTo>
                  <a:pt x="1533386" y="2568983"/>
                </a:lnTo>
                <a:lnTo>
                  <a:pt x="1579380" y="2559571"/>
                </a:lnTo>
                <a:lnTo>
                  <a:pt x="1624766" y="2548550"/>
                </a:lnTo>
                <a:lnTo>
                  <a:pt x="1669514" y="2535950"/>
                </a:lnTo>
                <a:lnTo>
                  <a:pt x="1713592" y="2521804"/>
                </a:lnTo>
                <a:lnTo>
                  <a:pt x="1756968" y="2506142"/>
                </a:lnTo>
                <a:lnTo>
                  <a:pt x="1799611" y="2488995"/>
                </a:lnTo>
                <a:lnTo>
                  <a:pt x="1841491" y="2470395"/>
                </a:lnTo>
                <a:lnTo>
                  <a:pt x="1882575" y="2450374"/>
                </a:lnTo>
                <a:lnTo>
                  <a:pt x="1922832" y="2428962"/>
                </a:lnTo>
                <a:lnTo>
                  <a:pt x="1962231" y="2406191"/>
                </a:lnTo>
                <a:lnTo>
                  <a:pt x="2000741" y="2382093"/>
                </a:lnTo>
                <a:lnTo>
                  <a:pt x="2038331" y="2356698"/>
                </a:lnTo>
                <a:lnTo>
                  <a:pt x="2074968" y="2330037"/>
                </a:lnTo>
                <a:lnTo>
                  <a:pt x="2110622" y="2302143"/>
                </a:lnTo>
                <a:lnTo>
                  <a:pt x="2145261" y="2273047"/>
                </a:lnTo>
                <a:lnTo>
                  <a:pt x="2178855" y="2242779"/>
                </a:lnTo>
                <a:lnTo>
                  <a:pt x="2211371" y="2211371"/>
                </a:lnTo>
                <a:lnTo>
                  <a:pt x="2242779" y="2178855"/>
                </a:lnTo>
                <a:lnTo>
                  <a:pt x="2273047" y="2145261"/>
                </a:lnTo>
                <a:lnTo>
                  <a:pt x="2302143" y="2110622"/>
                </a:lnTo>
                <a:lnTo>
                  <a:pt x="2330037" y="2074968"/>
                </a:lnTo>
                <a:lnTo>
                  <a:pt x="2356698" y="2038331"/>
                </a:lnTo>
                <a:lnTo>
                  <a:pt x="2382093" y="2000741"/>
                </a:lnTo>
                <a:lnTo>
                  <a:pt x="2406191" y="1962231"/>
                </a:lnTo>
                <a:lnTo>
                  <a:pt x="2428962" y="1922832"/>
                </a:lnTo>
                <a:lnTo>
                  <a:pt x="2450374" y="1882575"/>
                </a:lnTo>
                <a:lnTo>
                  <a:pt x="2470395" y="1841491"/>
                </a:lnTo>
                <a:lnTo>
                  <a:pt x="2488995" y="1799611"/>
                </a:lnTo>
                <a:lnTo>
                  <a:pt x="2506142" y="1756968"/>
                </a:lnTo>
                <a:lnTo>
                  <a:pt x="2521804" y="1713592"/>
                </a:lnTo>
                <a:lnTo>
                  <a:pt x="2535950" y="1669514"/>
                </a:lnTo>
                <a:lnTo>
                  <a:pt x="2548550" y="1624766"/>
                </a:lnTo>
                <a:lnTo>
                  <a:pt x="2559571" y="1579380"/>
                </a:lnTo>
                <a:lnTo>
                  <a:pt x="2568983" y="1533386"/>
                </a:lnTo>
                <a:lnTo>
                  <a:pt x="2576753" y="1486816"/>
                </a:lnTo>
                <a:lnTo>
                  <a:pt x="2582851" y="1439700"/>
                </a:lnTo>
                <a:lnTo>
                  <a:pt x="2587246" y="1392072"/>
                </a:lnTo>
                <a:lnTo>
                  <a:pt x="2589906" y="1343961"/>
                </a:lnTo>
                <a:lnTo>
                  <a:pt x="2590800" y="1295400"/>
                </a:lnTo>
                <a:lnTo>
                  <a:pt x="2589906" y="1246838"/>
                </a:lnTo>
                <a:lnTo>
                  <a:pt x="2587246" y="1198727"/>
                </a:lnTo>
                <a:lnTo>
                  <a:pt x="2582851" y="1151099"/>
                </a:lnTo>
                <a:lnTo>
                  <a:pt x="2576753" y="1103983"/>
                </a:lnTo>
                <a:lnTo>
                  <a:pt x="2568983" y="1057413"/>
                </a:lnTo>
                <a:lnTo>
                  <a:pt x="2559571" y="1011419"/>
                </a:lnTo>
                <a:lnTo>
                  <a:pt x="2548550" y="966033"/>
                </a:lnTo>
                <a:lnTo>
                  <a:pt x="2535950" y="921285"/>
                </a:lnTo>
                <a:lnTo>
                  <a:pt x="2521804" y="877207"/>
                </a:lnTo>
                <a:lnTo>
                  <a:pt x="2506142" y="833831"/>
                </a:lnTo>
                <a:lnTo>
                  <a:pt x="2488995" y="791188"/>
                </a:lnTo>
                <a:lnTo>
                  <a:pt x="2470395" y="749308"/>
                </a:lnTo>
                <a:lnTo>
                  <a:pt x="2450374" y="708224"/>
                </a:lnTo>
                <a:lnTo>
                  <a:pt x="2428962" y="667967"/>
                </a:lnTo>
                <a:lnTo>
                  <a:pt x="2406191" y="628568"/>
                </a:lnTo>
                <a:lnTo>
                  <a:pt x="2382093" y="590058"/>
                </a:lnTo>
                <a:lnTo>
                  <a:pt x="2356698" y="552468"/>
                </a:lnTo>
                <a:lnTo>
                  <a:pt x="2330037" y="515831"/>
                </a:lnTo>
                <a:lnTo>
                  <a:pt x="2302143" y="480177"/>
                </a:lnTo>
                <a:lnTo>
                  <a:pt x="2273047" y="445538"/>
                </a:lnTo>
                <a:lnTo>
                  <a:pt x="2242779" y="411944"/>
                </a:lnTo>
                <a:lnTo>
                  <a:pt x="2211371" y="379428"/>
                </a:lnTo>
                <a:lnTo>
                  <a:pt x="2178855" y="348020"/>
                </a:lnTo>
                <a:lnTo>
                  <a:pt x="2145261" y="317752"/>
                </a:lnTo>
                <a:lnTo>
                  <a:pt x="2110622" y="288656"/>
                </a:lnTo>
                <a:lnTo>
                  <a:pt x="2074968" y="260762"/>
                </a:lnTo>
                <a:lnTo>
                  <a:pt x="2038331" y="234101"/>
                </a:lnTo>
                <a:lnTo>
                  <a:pt x="2000741" y="208706"/>
                </a:lnTo>
                <a:lnTo>
                  <a:pt x="1962231" y="184608"/>
                </a:lnTo>
                <a:lnTo>
                  <a:pt x="1922832" y="161837"/>
                </a:lnTo>
                <a:lnTo>
                  <a:pt x="1882575" y="140425"/>
                </a:lnTo>
                <a:lnTo>
                  <a:pt x="1841491" y="120404"/>
                </a:lnTo>
                <a:lnTo>
                  <a:pt x="1799611" y="101804"/>
                </a:lnTo>
                <a:lnTo>
                  <a:pt x="1756968" y="84657"/>
                </a:lnTo>
                <a:lnTo>
                  <a:pt x="1713592" y="68995"/>
                </a:lnTo>
                <a:lnTo>
                  <a:pt x="1669514" y="54849"/>
                </a:lnTo>
                <a:lnTo>
                  <a:pt x="1624766" y="42249"/>
                </a:lnTo>
                <a:lnTo>
                  <a:pt x="1579380" y="31228"/>
                </a:lnTo>
                <a:lnTo>
                  <a:pt x="1533386" y="21816"/>
                </a:lnTo>
                <a:lnTo>
                  <a:pt x="1486816" y="14046"/>
                </a:lnTo>
                <a:lnTo>
                  <a:pt x="1439700" y="7948"/>
                </a:lnTo>
                <a:lnTo>
                  <a:pt x="1392072" y="3553"/>
                </a:lnTo>
                <a:lnTo>
                  <a:pt x="1343961" y="893"/>
                </a:lnTo>
                <a:lnTo>
                  <a:pt x="129540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170935" y="2513457"/>
            <a:ext cx="200660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Baby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Boomer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$38.56T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60248" y="2831592"/>
            <a:ext cx="3200400" cy="2578735"/>
            <a:chOff x="460248" y="2831592"/>
            <a:chExt cx="3200400" cy="2578735"/>
          </a:xfrm>
        </p:grpSpPr>
        <p:sp>
          <p:nvSpPr>
            <p:cNvPr id="8" name="object 8" descr=""/>
            <p:cNvSpPr/>
            <p:nvPr/>
          </p:nvSpPr>
          <p:spPr>
            <a:xfrm>
              <a:off x="1517904" y="3267456"/>
              <a:ext cx="2143125" cy="2143125"/>
            </a:xfrm>
            <a:custGeom>
              <a:avLst/>
              <a:gdLst/>
              <a:ahLst/>
              <a:cxnLst/>
              <a:rect l="l" t="t" r="r" b="b"/>
              <a:pathLst>
                <a:path w="2143125" h="2143125">
                  <a:moveTo>
                    <a:pt x="1071372" y="0"/>
                  </a:moveTo>
                  <a:lnTo>
                    <a:pt x="1023649" y="1043"/>
                  </a:lnTo>
                  <a:lnTo>
                    <a:pt x="976461" y="4146"/>
                  </a:lnTo>
                  <a:lnTo>
                    <a:pt x="929851" y="9264"/>
                  </a:lnTo>
                  <a:lnTo>
                    <a:pt x="883863" y="16354"/>
                  </a:lnTo>
                  <a:lnTo>
                    <a:pt x="838540" y="25371"/>
                  </a:lnTo>
                  <a:lnTo>
                    <a:pt x="793925" y="36273"/>
                  </a:lnTo>
                  <a:lnTo>
                    <a:pt x="750063" y="49017"/>
                  </a:lnTo>
                  <a:lnTo>
                    <a:pt x="706997" y="63557"/>
                  </a:lnTo>
                  <a:lnTo>
                    <a:pt x="664770" y="79852"/>
                  </a:lnTo>
                  <a:lnTo>
                    <a:pt x="623425" y="97857"/>
                  </a:lnTo>
                  <a:lnTo>
                    <a:pt x="583008" y="117529"/>
                  </a:lnTo>
                  <a:lnTo>
                    <a:pt x="543560" y="138824"/>
                  </a:lnTo>
                  <a:lnTo>
                    <a:pt x="505126" y="161698"/>
                  </a:lnTo>
                  <a:lnTo>
                    <a:pt x="467749" y="186109"/>
                  </a:lnTo>
                  <a:lnTo>
                    <a:pt x="431472" y="212013"/>
                  </a:lnTo>
                  <a:lnTo>
                    <a:pt x="396340" y="239365"/>
                  </a:lnTo>
                  <a:lnTo>
                    <a:pt x="362395" y="268123"/>
                  </a:lnTo>
                  <a:lnTo>
                    <a:pt x="329682" y="298243"/>
                  </a:lnTo>
                  <a:lnTo>
                    <a:pt x="298243" y="329682"/>
                  </a:lnTo>
                  <a:lnTo>
                    <a:pt x="268123" y="362395"/>
                  </a:lnTo>
                  <a:lnTo>
                    <a:pt x="239365" y="396340"/>
                  </a:lnTo>
                  <a:lnTo>
                    <a:pt x="212013" y="431472"/>
                  </a:lnTo>
                  <a:lnTo>
                    <a:pt x="186109" y="467749"/>
                  </a:lnTo>
                  <a:lnTo>
                    <a:pt x="161698" y="505126"/>
                  </a:lnTo>
                  <a:lnTo>
                    <a:pt x="138824" y="543560"/>
                  </a:lnTo>
                  <a:lnTo>
                    <a:pt x="117529" y="583008"/>
                  </a:lnTo>
                  <a:lnTo>
                    <a:pt x="97857" y="623425"/>
                  </a:lnTo>
                  <a:lnTo>
                    <a:pt x="79852" y="664770"/>
                  </a:lnTo>
                  <a:lnTo>
                    <a:pt x="63557" y="706997"/>
                  </a:lnTo>
                  <a:lnTo>
                    <a:pt x="49017" y="750063"/>
                  </a:lnTo>
                  <a:lnTo>
                    <a:pt x="36273" y="793925"/>
                  </a:lnTo>
                  <a:lnTo>
                    <a:pt x="25371" y="838540"/>
                  </a:lnTo>
                  <a:lnTo>
                    <a:pt x="16354" y="883863"/>
                  </a:lnTo>
                  <a:lnTo>
                    <a:pt x="9264" y="929851"/>
                  </a:lnTo>
                  <a:lnTo>
                    <a:pt x="4146" y="976461"/>
                  </a:lnTo>
                  <a:lnTo>
                    <a:pt x="1043" y="1023649"/>
                  </a:lnTo>
                  <a:lnTo>
                    <a:pt x="0" y="1071372"/>
                  </a:lnTo>
                  <a:lnTo>
                    <a:pt x="1043" y="1119094"/>
                  </a:lnTo>
                  <a:lnTo>
                    <a:pt x="4146" y="1166282"/>
                  </a:lnTo>
                  <a:lnTo>
                    <a:pt x="9264" y="1212892"/>
                  </a:lnTo>
                  <a:lnTo>
                    <a:pt x="16354" y="1258880"/>
                  </a:lnTo>
                  <a:lnTo>
                    <a:pt x="25371" y="1304203"/>
                  </a:lnTo>
                  <a:lnTo>
                    <a:pt x="36273" y="1348818"/>
                  </a:lnTo>
                  <a:lnTo>
                    <a:pt x="49017" y="1392680"/>
                  </a:lnTo>
                  <a:lnTo>
                    <a:pt x="63557" y="1435746"/>
                  </a:lnTo>
                  <a:lnTo>
                    <a:pt x="79852" y="1477973"/>
                  </a:lnTo>
                  <a:lnTo>
                    <a:pt x="97857" y="1519318"/>
                  </a:lnTo>
                  <a:lnTo>
                    <a:pt x="117529" y="1559735"/>
                  </a:lnTo>
                  <a:lnTo>
                    <a:pt x="138824" y="1599183"/>
                  </a:lnTo>
                  <a:lnTo>
                    <a:pt x="161698" y="1637617"/>
                  </a:lnTo>
                  <a:lnTo>
                    <a:pt x="186109" y="1674994"/>
                  </a:lnTo>
                  <a:lnTo>
                    <a:pt x="212013" y="1711271"/>
                  </a:lnTo>
                  <a:lnTo>
                    <a:pt x="239365" y="1746403"/>
                  </a:lnTo>
                  <a:lnTo>
                    <a:pt x="268123" y="1780348"/>
                  </a:lnTo>
                  <a:lnTo>
                    <a:pt x="298243" y="1813061"/>
                  </a:lnTo>
                  <a:lnTo>
                    <a:pt x="329682" y="1844500"/>
                  </a:lnTo>
                  <a:lnTo>
                    <a:pt x="362395" y="1874620"/>
                  </a:lnTo>
                  <a:lnTo>
                    <a:pt x="396340" y="1903378"/>
                  </a:lnTo>
                  <a:lnTo>
                    <a:pt x="431472" y="1930730"/>
                  </a:lnTo>
                  <a:lnTo>
                    <a:pt x="467749" y="1956634"/>
                  </a:lnTo>
                  <a:lnTo>
                    <a:pt x="505126" y="1981045"/>
                  </a:lnTo>
                  <a:lnTo>
                    <a:pt x="543560" y="2003919"/>
                  </a:lnTo>
                  <a:lnTo>
                    <a:pt x="583008" y="2025214"/>
                  </a:lnTo>
                  <a:lnTo>
                    <a:pt x="623425" y="2044886"/>
                  </a:lnTo>
                  <a:lnTo>
                    <a:pt x="664770" y="2062891"/>
                  </a:lnTo>
                  <a:lnTo>
                    <a:pt x="706997" y="2079186"/>
                  </a:lnTo>
                  <a:lnTo>
                    <a:pt x="750063" y="2093726"/>
                  </a:lnTo>
                  <a:lnTo>
                    <a:pt x="793925" y="2106470"/>
                  </a:lnTo>
                  <a:lnTo>
                    <a:pt x="838540" y="2117372"/>
                  </a:lnTo>
                  <a:lnTo>
                    <a:pt x="883863" y="2126389"/>
                  </a:lnTo>
                  <a:lnTo>
                    <a:pt x="929851" y="2133479"/>
                  </a:lnTo>
                  <a:lnTo>
                    <a:pt x="976461" y="2138597"/>
                  </a:lnTo>
                  <a:lnTo>
                    <a:pt x="1023649" y="2141700"/>
                  </a:lnTo>
                  <a:lnTo>
                    <a:pt x="1071372" y="2142744"/>
                  </a:lnTo>
                  <a:lnTo>
                    <a:pt x="1119094" y="2141700"/>
                  </a:lnTo>
                  <a:lnTo>
                    <a:pt x="1166282" y="2138597"/>
                  </a:lnTo>
                  <a:lnTo>
                    <a:pt x="1212892" y="2133479"/>
                  </a:lnTo>
                  <a:lnTo>
                    <a:pt x="1258880" y="2126389"/>
                  </a:lnTo>
                  <a:lnTo>
                    <a:pt x="1304203" y="2117372"/>
                  </a:lnTo>
                  <a:lnTo>
                    <a:pt x="1348818" y="2106470"/>
                  </a:lnTo>
                  <a:lnTo>
                    <a:pt x="1392680" y="2093726"/>
                  </a:lnTo>
                  <a:lnTo>
                    <a:pt x="1435746" y="2079186"/>
                  </a:lnTo>
                  <a:lnTo>
                    <a:pt x="1477973" y="2062891"/>
                  </a:lnTo>
                  <a:lnTo>
                    <a:pt x="1519318" y="2044886"/>
                  </a:lnTo>
                  <a:lnTo>
                    <a:pt x="1559735" y="2025214"/>
                  </a:lnTo>
                  <a:lnTo>
                    <a:pt x="1599183" y="2003919"/>
                  </a:lnTo>
                  <a:lnTo>
                    <a:pt x="1637617" y="1981045"/>
                  </a:lnTo>
                  <a:lnTo>
                    <a:pt x="1674994" y="1956634"/>
                  </a:lnTo>
                  <a:lnTo>
                    <a:pt x="1711271" y="1930730"/>
                  </a:lnTo>
                  <a:lnTo>
                    <a:pt x="1746403" y="1903378"/>
                  </a:lnTo>
                  <a:lnTo>
                    <a:pt x="1780348" y="1874620"/>
                  </a:lnTo>
                  <a:lnTo>
                    <a:pt x="1813061" y="1844500"/>
                  </a:lnTo>
                  <a:lnTo>
                    <a:pt x="1844500" y="1813061"/>
                  </a:lnTo>
                  <a:lnTo>
                    <a:pt x="1874620" y="1780348"/>
                  </a:lnTo>
                  <a:lnTo>
                    <a:pt x="1903378" y="1746403"/>
                  </a:lnTo>
                  <a:lnTo>
                    <a:pt x="1930730" y="1711271"/>
                  </a:lnTo>
                  <a:lnTo>
                    <a:pt x="1956634" y="1674994"/>
                  </a:lnTo>
                  <a:lnTo>
                    <a:pt x="1981045" y="1637617"/>
                  </a:lnTo>
                  <a:lnTo>
                    <a:pt x="2003919" y="1599183"/>
                  </a:lnTo>
                  <a:lnTo>
                    <a:pt x="2025214" y="1559735"/>
                  </a:lnTo>
                  <a:lnTo>
                    <a:pt x="2044886" y="1519318"/>
                  </a:lnTo>
                  <a:lnTo>
                    <a:pt x="2062891" y="1477973"/>
                  </a:lnTo>
                  <a:lnTo>
                    <a:pt x="2079186" y="1435746"/>
                  </a:lnTo>
                  <a:lnTo>
                    <a:pt x="2093726" y="1392680"/>
                  </a:lnTo>
                  <a:lnTo>
                    <a:pt x="2106470" y="1348818"/>
                  </a:lnTo>
                  <a:lnTo>
                    <a:pt x="2117372" y="1304203"/>
                  </a:lnTo>
                  <a:lnTo>
                    <a:pt x="2126389" y="1258880"/>
                  </a:lnTo>
                  <a:lnTo>
                    <a:pt x="2133479" y="1212892"/>
                  </a:lnTo>
                  <a:lnTo>
                    <a:pt x="2138597" y="1166282"/>
                  </a:lnTo>
                  <a:lnTo>
                    <a:pt x="2141700" y="1119094"/>
                  </a:lnTo>
                  <a:lnTo>
                    <a:pt x="2142744" y="1071372"/>
                  </a:lnTo>
                  <a:lnTo>
                    <a:pt x="2141700" y="1023649"/>
                  </a:lnTo>
                  <a:lnTo>
                    <a:pt x="2138597" y="976461"/>
                  </a:lnTo>
                  <a:lnTo>
                    <a:pt x="2133479" y="929851"/>
                  </a:lnTo>
                  <a:lnTo>
                    <a:pt x="2126389" y="883863"/>
                  </a:lnTo>
                  <a:lnTo>
                    <a:pt x="2117372" y="838540"/>
                  </a:lnTo>
                  <a:lnTo>
                    <a:pt x="2106470" y="793925"/>
                  </a:lnTo>
                  <a:lnTo>
                    <a:pt x="2093726" y="750063"/>
                  </a:lnTo>
                  <a:lnTo>
                    <a:pt x="2079186" y="706997"/>
                  </a:lnTo>
                  <a:lnTo>
                    <a:pt x="2062891" y="664770"/>
                  </a:lnTo>
                  <a:lnTo>
                    <a:pt x="2044886" y="623425"/>
                  </a:lnTo>
                  <a:lnTo>
                    <a:pt x="2025214" y="583008"/>
                  </a:lnTo>
                  <a:lnTo>
                    <a:pt x="2003919" y="543560"/>
                  </a:lnTo>
                  <a:lnTo>
                    <a:pt x="1981045" y="505126"/>
                  </a:lnTo>
                  <a:lnTo>
                    <a:pt x="1956634" y="467749"/>
                  </a:lnTo>
                  <a:lnTo>
                    <a:pt x="1930730" y="431472"/>
                  </a:lnTo>
                  <a:lnTo>
                    <a:pt x="1903378" y="396340"/>
                  </a:lnTo>
                  <a:lnTo>
                    <a:pt x="1874620" y="362395"/>
                  </a:lnTo>
                  <a:lnTo>
                    <a:pt x="1844500" y="329682"/>
                  </a:lnTo>
                  <a:lnTo>
                    <a:pt x="1813061" y="298243"/>
                  </a:lnTo>
                  <a:lnTo>
                    <a:pt x="1780348" y="268123"/>
                  </a:lnTo>
                  <a:lnTo>
                    <a:pt x="1746403" y="239365"/>
                  </a:lnTo>
                  <a:lnTo>
                    <a:pt x="1711271" y="212013"/>
                  </a:lnTo>
                  <a:lnTo>
                    <a:pt x="1674994" y="186109"/>
                  </a:lnTo>
                  <a:lnTo>
                    <a:pt x="1637617" y="161698"/>
                  </a:lnTo>
                  <a:lnTo>
                    <a:pt x="1599183" y="138824"/>
                  </a:lnTo>
                  <a:lnTo>
                    <a:pt x="1559735" y="117529"/>
                  </a:lnTo>
                  <a:lnTo>
                    <a:pt x="1519318" y="97857"/>
                  </a:lnTo>
                  <a:lnTo>
                    <a:pt x="1477973" y="79852"/>
                  </a:lnTo>
                  <a:lnTo>
                    <a:pt x="1435746" y="63557"/>
                  </a:lnTo>
                  <a:lnTo>
                    <a:pt x="1392680" y="49017"/>
                  </a:lnTo>
                  <a:lnTo>
                    <a:pt x="1348818" y="36273"/>
                  </a:lnTo>
                  <a:lnTo>
                    <a:pt x="1304203" y="25371"/>
                  </a:lnTo>
                  <a:lnTo>
                    <a:pt x="1258880" y="16354"/>
                  </a:lnTo>
                  <a:lnTo>
                    <a:pt x="1212892" y="9264"/>
                  </a:lnTo>
                  <a:lnTo>
                    <a:pt x="1166282" y="4146"/>
                  </a:lnTo>
                  <a:lnTo>
                    <a:pt x="1119094" y="1043"/>
                  </a:lnTo>
                  <a:lnTo>
                    <a:pt x="107137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60248" y="2831592"/>
              <a:ext cx="1399540" cy="1400810"/>
            </a:xfrm>
            <a:custGeom>
              <a:avLst/>
              <a:gdLst/>
              <a:ahLst/>
              <a:cxnLst/>
              <a:rect l="l" t="t" r="r" b="b"/>
              <a:pathLst>
                <a:path w="1399539" h="1400810">
                  <a:moveTo>
                    <a:pt x="699515" y="0"/>
                  </a:moveTo>
                  <a:lnTo>
                    <a:pt x="651622" y="1615"/>
                  </a:lnTo>
                  <a:lnTo>
                    <a:pt x="604595" y="6393"/>
                  </a:lnTo>
                  <a:lnTo>
                    <a:pt x="558538" y="14228"/>
                  </a:lnTo>
                  <a:lnTo>
                    <a:pt x="513556" y="25017"/>
                  </a:lnTo>
                  <a:lnTo>
                    <a:pt x="469752" y="38654"/>
                  </a:lnTo>
                  <a:lnTo>
                    <a:pt x="427231" y="55036"/>
                  </a:lnTo>
                  <a:lnTo>
                    <a:pt x="386098" y="74058"/>
                  </a:lnTo>
                  <a:lnTo>
                    <a:pt x="346455" y="95616"/>
                  </a:lnTo>
                  <a:lnTo>
                    <a:pt x="308409" y="119606"/>
                  </a:lnTo>
                  <a:lnTo>
                    <a:pt x="272061" y="145923"/>
                  </a:lnTo>
                  <a:lnTo>
                    <a:pt x="237518" y="174462"/>
                  </a:lnTo>
                  <a:lnTo>
                    <a:pt x="204882" y="205120"/>
                  </a:lnTo>
                  <a:lnTo>
                    <a:pt x="174259" y="237793"/>
                  </a:lnTo>
                  <a:lnTo>
                    <a:pt x="145752" y="272375"/>
                  </a:lnTo>
                  <a:lnTo>
                    <a:pt x="119465" y="308762"/>
                  </a:lnTo>
                  <a:lnTo>
                    <a:pt x="95503" y="346851"/>
                  </a:lnTo>
                  <a:lnTo>
                    <a:pt x="73971" y="386536"/>
                  </a:lnTo>
                  <a:lnTo>
                    <a:pt x="54971" y="427714"/>
                  </a:lnTo>
                  <a:lnTo>
                    <a:pt x="38608" y="470279"/>
                  </a:lnTo>
                  <a:lnTo>
                    <a:pt x="24987" y="514129"/>
                  </a:lnTo>
                  <a:lnTo>
                    <a:pt x="14211" y="559158"/>
                  </a:lnTo>
                  <a:lnTo>
                    <a:pt x="6385" y="605262"/>
                  </a:lnTo>
                  <a:lnTo>
                    <a:pt x="1613" y="652337"/>
                  </a:lnTo>
                  <a:lnTo>
                    <a:pt x="0" y="700278"/>
                  </a:lnTo>
                  <a:lnTo>
                    <a:pt x="1613" y="748218"/>
                  </a:lnTo>
                  <a:lnTo>
                    <a:pt x="6385" y="795293"/>
                  </a:lnTo>
                  <a:lnTo>
                    <a:pt x="14211" y="841397"/>
                  </a:lnTo>
                  <a:lnTo>
                    <a:pt x="24987" y="886426"/>
                  </a:lnTo>
                  <a:lnTo>
                    <a:pt x="38608" y="930276"/>
                  </a:lnTo>
                  <a:lnTo>
                    <a:pt x="54971" y="972841"/>
                  </a:lnTo>
                  <a:lnTo>
                    <a:pt x="73971" y="1014019"/>
                  </a:lnTo>
                  <a:lnTo>
                    <a:pt x="95503" y="1053704"/>
                  </a:lnTo>
                  <a:lnTo>
                    <a:pt x="119465" y="1091793"/>
                  </a:lnTo>
                  <a:lnTo>
                    <a:pt x="145752" y="1128180"/>
                  </a:lnTo>
                  <a:lnTo>
                    <a:pt x="174259" y="1162762"/>
                  </a:lnTo>
                  <a:lnTo>
                    <a:pt x="204882" y="1195435"/>
                  </a:lnTo>
                  <a:lnTo>
                    <a:pt x="237518" y="1226093"/>
                  </a:lnTo>
                  <a:lnTo>
                    <a:pt x="272061" y="1254632"/>
                  </a:lnTo>
                  <a:lnTo>
                    <a:pt x="308409" y="1280949"/>
                  </a:lnTo>
                  <a:lnTo>
                    <a:pt x="346455" y="1304939"/>
                  </a:lnTo>
                  <a:lnTo>
                    <a:pt x="386098" y="1326497"/>
                  </a:lnTo>
                  <a:lnTo>
                    <a:pt x="427231" y="1345519"/>
                  </a:lnTo>
                  <a:lnTo>
                    <a:pt x="469752" y="1361901"/>
                  </a:lnTo>
                  <a:lnTo>
                    <a:pt x="513556" y="1375538"/>
                  </a:lnTo>
                  <a:lnTo>
                    <a:pt x="558538" y="1386327"/>
                  </a:lnTo>
                  <a:lnTo>
                    <a:pt x="604595" y="1394162"/>
                  </a:lnTo>
                  <a:lnTo>
                    <a:pt x="651622" y="1398940"/>
                  </a:lnTo>
                  <a:lnTo>
                    <a:pt x="699515" y="1400556"/>
                  </a:lnTo>
                  <a:lnTo>
                    <a:pt x="747409" y="1398940"/>
                  </a:lnTo>
                  <a:lnTo>
                    <a:pt x="794436" y="1394162"/>
                  </a:lnTo>
                  <a:lnTo>
                    <a:pt x="840493" y="1386327"/>
                  </a:lnTo>
                  <a:lnTo>
                    <a:pt x="885475" y="1375538"/>
                  </a:lnTo>
                  <a:lnTo>
                    <a:pt x="929279" y="1361901"/>
                  </a:lnTo>
                  <a:lnTo>
                    <a:pt x="971800" y="1345519"/>
                  </a:lnTo>
                  <a:lnTo>
                    <a:pt x="1012933" y="1326497"/>
                  </a:lnTo>
                  <a:lnTo>
                    <a:pt x="1052576" y="1304939"/>
                  </a:lnTo>
                  <a:lnTo>
                    <a:pt x="1090622" y="1280949"/>
                  </a:lnTo>
                  <a:lnTo>
                    <a:pt x="1126970" y="1254632"/>
                  </a:lnTo>
                  <a:lnTo>
                    <a:pt x="1161513" y="1226093"/>
                  </a:lnTo>
                  <a:lnTo>
                    <a:pt x="1194149" y="1195435"/>
                  </a:lnTo>
                  <a:lnTo>
                    <a:pt x="1224772" y="1162762"/>
                  </a:lnTo>
                  <a:lnTo>
                    <a:pt x="1253279" y="1128180"/>
                  </a:lnTo>
                  <a:lnTo>
                    <a:pt x="1279566" y="1091793"/>
                  </a:lnTo>
                  <a:lnTo>
                    <a:pt x="1303528" y="1053704"/>
                  </a:lnTo>
                  <a:lnTo>
                    <a:pt x="1325060" y="1014019"/>
                  </a:lnTo>
                  <a:lnTo>
                    <a:pt x="1344060" y="972841"/>
                  </a:lnTo>
                  <a:lnTo>
                    <a:pt x="1360423" y="930276"/>
                  </a:lnTo>
                  <a:lnTo>
                    <a:pt x="1374044" y="886426"/>
                  </a:lnTo>
                  <a:lnTo>
                    <a:pt x="1384820" y="841397"/>
                  </a:lnTo>
                  <a:lnTo>
                    <a:pt x="1392646" y="795293"/>
                  </a:lnTo>
                  <a:lnTo>
                    <a:pt x="1397418" y="748218"/>
                  </a:lnTo>
                  <a:lnTo>
                    <a:pt x="1399032" y="700278"/>
                  </a:lnTo>
                  <a:lnTo>
                    <a:pt x="1397418" y="652337"/>
                  </a:lnTo>
                  <a:lnTo>
                    <a:pt x="1392646" y="605262"/>
                  </a:lnTo>
                  <a:lnTo>
                    <a:pt x="1384820" y="559158"/>
                  </a:lnTo>
                  <a:lnTo>
                    <a:pt x="1374044" y="514129"/>
                  </a:lnTo>
                  <a:lnTo>
                    <a:pt x="1360423" y="470279"/>
                  </a:lnTo>
                  <a:lnTo>
                    <a:pt x="1344060" y="427714"/>
                  </a:lnTo>
                  <a:lnTo>
                    <a:pt x="1325060" y="386536"/>
                  </a:lnTo>
                  <a:lnTo>
                    <a:pt x="1303527" y="346851"/>
                  </a:lnTo>
                  <a:lnTo>
                    <a:pt x="1279566" y="308762"/>
                  </a:lnTo>
                  <a:lnTo>
                    <a:pt x="1253279" y="272375"/>
                  </a:lnTo>
                  <a:lnTo>
                    <a:pt x="1224772" y="237793"/>
                  </a:lnTo>
                  <a:lnTo>
                    <a:pt x="1194149" y="205120"/>
                  </a:lnTo>
                  <a:lnTo>
                    <a:pt x="1161513" y="174462"/>
                  </a:lnTo>
                  <a:lnTo>
                    <a:pt x="1126970" y="145923"/>
                  </a:lnTo>
                  <a:lnTo>
                    <a:pt x="1090622" y="119606"/>
                  </a:lnTo>
                  <a:lnTo>
                    <a:pt x="1052575" y="95616"/>
                  </a:lnTo>
                  <a:lnTo>
                    <a:pt x="1012933" y="74058"/>
                  </a:lnTo>
                  <a:lnTo>
                    <a:pt x="971800" y="55036"/>
                  </a:lnTo>
                  <a:lnTo>
                    <a:pt x="929279" y="38654"/>
                  </a:lnTo>
                  <a:lnTo>
                    <a:pt x="885475" y="25017"/>
                  </a:lnTo>
                  <a:lnTo>
                    <a:pt x="840493" y="14228"/>
                  </a:lnTo>
                  <a:lnTo>
                    <a:pt x="794436" y="6393"/>
                  </a:lnTo>
                  <a:lnTo>
                    <a:pt x="747409" y="1615"/>
                  </a:lnTo>
                  <a:lnTo>
                    <a:pt x="699515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61543" y="3239770"/>
            <a:ext cx="11957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Millennials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$784B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3384803" y="3788664"/>
            <a:ext cx="1039494" cy="1039494"/>
          </a:xfrm>
          <a:custGeom>
            <a:avLst/>
            <a:gdLst/>
            <a:ahLst/>
            <a:cxnLst/>
            <a:rect l="l" t="t" r="r" b="b"/>
            <a:pathLst>
              <a:path w="1039495" h="1039495">
                <a:moveTo>
                  <a:pt x="519684" y="0"/>
                </a:moveTo>
                <a:lnTo>
                  <a:pt x="472381" y="2123"/>
                </a:lnTo>
                <a:lnTo>
                  <a:pt x="426268" y="8372"/>
                </a:lnTo>
                <a:lnTo>
                  <a:pt x="381529" y="18563"/>
                </a:lnTo>
                <a:lnTo>
                  <a:pt x="338346" y="32511"/>
                </a:lnTo>
                <a:lnTo>
                  <a:pt x="296904" y="50035"/>
                </a:lnTo>
                <a:lnTo>
                  <a:pt x="257386" y="70950"/>
                </a:lnTo>
                <a:lnTo>
                  <a:pt x="219975" y="95073"/>
                </a:lnTo>
                <a:lnTo>
                  <a:pt x="184855" y="122221"/>
                </a:lnTo>
                <a:lnTo>
                  <a:pt x="152209" y="152209"/>
                </a:lnTo>
                <a:lnTo>
                  <a:pt x="122221" y="184855"/>
                </a:lnTo>
                <a:lnTo>
                  <a:pt x="95073" y="219975"/>
                </a:lnTo>
                <a:lnTo>
                  <a:pt x="70950" y="257386"/>
                </a:lnTo>
                <a:lnTo>
                  <a:pt x="50035" y="296904"/>
                </a:lnTo>
                <a:lnTo>
                  <a:pt x="32512" y="338346"/>
                </a:lnTo>
                <a:lnTo>
                  <a:pt x="18563" y="381529"/>
                </a:lnTo>
                <a:lnTo>
                  <a:pt x="8372" y="426268"/>
                </a:lnTo>
                <a:lnTo>
                  <a:pt x="2123" y="472381"/>
                </a:lnTo>
                <a:lnTo>
                  <a:pt x="0" y="519684"/>
                </a:lnTo>
                <a:lnTo>
                  <a:pt x="2123" y="566986"/>
                </a:lnTo>
                <a:lnTo>
                  <a:pt x="8372" y="613099"/>
                </a:lnTo>
                <a:lnTo>
                  <a:pt x="18563" y="657838"/>
                </a:lnTo>
                <a:lnTo>
                  <a:pt x="32512" y="701021"/>
                </a:lnTo>
                <a:lnTo>
                  <a:pt x="50035" y="742463"/>
                </a:lnTo>
                <a:lnTo>
                  <a:pt x="70950" y="781981"/>
                </a:lnTo>
                <a:lnTo>
                  <a:pt x="95073" y="819392"/>
                </a:lnTo>
                <a:lnTo>
                  <a:pt x="122221" y="854512"/>
                </a:lnTo>
                <a:lnTo>
                  <a:pt x="152209" y="887158"/>
                </a:lnTo>
                <a:lnTo>
                  <a:pt x="184855" y="917146"/>
                </a:lnTo>
                <a:lnTo>
                  <a:pt x="219975" y="944294"/>
                </a:lnTo>
                <a:lnTo>
                  <a:pt x="257386" y="968417"/>
                </a:lnTo>
                <a:lnTo>
                  <a:pt x="296904" y="989332"/>
                </a:lnTo>
                <a:lnTo>
                  <a:pt x="338346" y="1006856"/>
                </a:lnTo>
                <a:lnTo>
                  <a:pt x="381529" y="1020804"/>
                </a:lnTo>
                <a:lnTo>
                  <a:pt x="426268" y="1030995"/>
                </a:lnTo>
                <a:lnTo>
                  <a:pt x="472381" y="1037244"/>
                </a:lnTo>
                <a:lnTo>
                  <a:pt x="519684" y="1039368"/>
                </a:lnTo>
                <a:lnTo>
                  <a:pt x="566986" y="1037244"/>
                </a:lnTo>
                <a:lnTo>
                  <a:pt x="613099" y="1030995"/>
                </a:lnTo>
                <a:lnTo>
                  <a:pt x="657838" y="1020804"/>
                </a:lnTo>
                <a:lnTo>
                  <a:pt x="701021" y="1006856"/>
                </a:lnTo>
                <a:lnTo>
                  <a:pt x="742463" y="989332"/>
                </a:lnTo>
                <a:lnTo>
                  <a:pt x="781981" y="968417"/>
                </a:lnTo>
                <a:lnTo>
                  <a:pt x="819392" y="944294"/>
                </a:lnTo>
                <a:lnTo>
                  <a:pt x="854512" y="917146"/>
                </a:lnTo>
                <a:lnTo>
                  <a:pt x="887158" y="887158"/>
                </a:lnTo>
                <a:lnTo>
                  <a:pt x="917146" y="854512"/>
                </a:lnTo>
                <a:lnTo>
                  <a:pt x="944294" y="819392"/>
                </a:lnTo>
                <a:lnTo>
                  <a:pt x="968417" y="781981"/>
                </a:lnTo>
                <a:lnTo>
                  <a:pt x="989332" y="742463"/>
                </a:lnTo>
                <a:lnTo>
                  <a:pt x="1006855" y="701021"/>
                </a:lnTo>
                <a:lnTo>
                  <a:pt x="1020804" y="657838"/>
                </a:lnTo>
                <a:lnTo>
                  <a:pt x="1030995" y="613099"/>
                </a:lnTo>
                <a:lnTo>
                  <a:pt x="1037244" y="566986"/>
                </a:lnTo>
                <a:lnTo>
                  <a:pt x="1039368" y="519684"/>
                </a:lnTo>
                <a:lnTo>
                  <a:pt x="1037244" y="472381"/>
                </a:lnTo>
                <a:lnTo>
                  <a:pt x="1030995" y="426268"/>
                </a:lnTo>
                <a:lnTo>
                  <a:pt x="1020804" y="381529"/>
                </a:lnTo>
                <a:lnTo>
                  <a:pt x="1006856" y="338346"/>
                </a:lnTo>
                <a:lnTo>
                  <a:pt x="989332" y="296904"/>
                </a:lnTo>
                <a:lnTo>
                  <a:pt x="968417" y="257386"/>
                </a:lnTo>
                <a:lnTo>
                  <a:pt x="944294" y="219975"/>
                </a:lnTo>
                <a:lnTo>
                  <a:pt x="917146" y="184855"/>
                </a:lnTo>
                <a:lnTo>
                  <a:pt x="887158" y="152209"/>
                </a:lnTo>
                <a:lnTo>
                  <a:pt x="854512" y="122221"/>
                </a:lnTo>
                <a:lnTo>
                  <a:pt x="819392" y="95073"/>
                </a:lnTo>
                <a:lnTo>
                  <a:pt x="781981" y="70950"/>
                </a:lnTo>
                <a:lnTo>
                  <a:pt x="742463" y="50035"/>
                </a:lnTo>
                <a:lnTo>
                  <a:pt x="701021" y="32512"/>
                </a:lnTo>
                <a:lnTo>
                  <a:pt x="657838" y="18563"/>
                </a:lnTo>
                <a:lnTo>
                  <a:pt x="613099" y="8372"/>
                </a:lnTo>
                <a:lnTo>
                  <a:pt x="566986" y="2123"/>
                </a:lnTo>
                <a:lnTo>
                  <a:pt x="519684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771269" y="3770121"/>
            <a:ext cx="248348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89890">
              <a:lnSpc>
                <a:spcPct val="100000"/>
              </a:lnSpc>
              <a:spcBef>
                <a:spcPts val="100"/>
              </a:spcBef>
              <a:tabLst>
                <a:tab pos="1793875" algn="l"/>
              </a:tabLst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Silent Generation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baseline="5787" sz="3600" spc="-22" b="1">
                <a:solidFill>
                  <a:srgbClr val="FFFFFF"/>
                </a:solidFill>
                <a:latin typeface="Arial"/>
                <a:cs typeface="Arial"/>
              </a:rPr>
              <a:t>2013</a:t>
            </a:r>
            <a:endParaRPr baseline="5787" sz="3600">
              <a:latin typeface="Arial"/>
              <a:cs typeface="Arial"/>
            </a:endParaRPr>
          </a:p>
          <a:p>
            <a:pPr marL="259079">
              <a:lnSpc>
                <a:spcPct val="100000"/>
              </a:lnSpc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$21.33T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6251447" y="1336547"/>
            <a:ext cx="2592705" cy="2590800"/>
          </a:xfrm>
          <a:custGeom>
            <a:avLst/>
            <a:gdLst/>
            <a:ahLst/>
            <a:cxnLst/>
            <a:rect l="l" t="t" r="r" b="b"/>
            <a:pathLst>
              <a:path w="2592704" h="2590800">
                <a:moveTo>
                  <a:pt x="1296161" y="0"/>
                </a:moveTo>
                <a:lnTo>
                  <a:pt x="1247566" y="893"/>
                </a:lnTo>
                <a:lnTo>
                  <a:pt x="1199421" y="3553"/>
                </a:lnTo>
                <a:lnTo>
                  <a:pt x="1151760" y="7948"/>
                </a:lnTo>
                <a:lnTo>
                  <a:pt x="1104613" y="14046"/>
                </a:lnTo>
                <a:lnTo>
                  <a:pt x="1058012" y="21816"/>
                </a:lnTo>
                <a:lnTo>
                  <a:pt x="1011988" y="31228"/>
                </a:lnTo>
                <a:lnTo>
                  <a:pt x="966572" y="42249"/>
                </a:lnTo>
                <a:lnTo>
                  <a:pt x="921795" y="54849"/>
                </a:lnTo>
                <a:lnTo>
                  <a:pt x="877689" y="68995"/>
                </a:lnTo>
                <a:lnTo>
                  <a:pt x="834286" y="84657"/>
                </a:lnTo>
                <a:lnTo>
                  <a:pt x="791616" y="101804"/>
                </a:lnTo>
                <a:lnTo>
                  <a:pt x="749711" y="120404"/>
                </a:lnTo>
                <a:lnTo>
                  <a:pt x="708603" y="140425"/>
                </a:lnTo>
                <a:lnTo>
                  <a:pt x="668321" y="161837"/>
                </a:lnTo>
                <a:lnTo>
                  <a:pt x="628899" y="184608"/>
                </a:lnTo>
                <a:lnTo>
                  <a:pt x="590366" y="208706"/>
                </a:lnTo>
                <a:lnTo>
                  <a:pt x="552755" y="234101"/>
                </a:lnTo>
                <a:lnTo>
                  <a:pt x="516097" y="260762"/>
                </a:lnTo>
                <a:lnTo>
                  <a:pt x="480423" y="288656"/>
                </a:lnTo>
                <a:lnTo>
                  <a:pt x="445764" y="317752"/>
                </a:lnTo>
                <a:lnTo>
                  <a:pt x="412152" y="348020"/>
                </a:lnTo>
                <a:lnTo>
                  <a:pt x="379618" y="379428"/>
                </a:lnTo>
                <a:lnTo>
                  <a:pt x="348194" y="411944"/>
                </a:lnTo>
                <a:lnTo>
                  <a:pt x="317910" y="445538"/>
                </a:lnTo>
                <a:lnTo>
                  <a:pt x="288798" y="480177"/>
                </a:lnTo>
                <a:lnTo>
                  <a:pt x="260889" y="515831"/>
                </a:lnTo>
                <a:lnTo>
                  <a:pt x="234215" y="552468"/>
                </a:lnTo>
                <a:lnTo>
                  <a:pt x="208807" y="590058"/>
                </a:lnTo>
                <a:lnTo>
                  <a:pt x="184696" y="628568"/>
                </a:lnTo>
                <a:lnTo>
                  <a:pt x="161914" y="667967"/>
                </a:lnTo>
                <a:lnTo>
                  <a:pt x="140491" y="708224"/>
                </a:lnTo>
                <a:lnTo>
                  <a:pt x="120460" y="749308"/>
                </a:lnTo>
                <a:lnTo>
                  <a:pt x="101852" y="791188"/>
                </a:lnTo>
                <a:lnTo>
                  <a:pt x="84697" y="833831"/>
                </a:lnTo>
                <a:lnTo>
                  <a:pt x="69027" y="877207"/>
                </a:lnTo>
                <a:lnTo>
                  <a:pt x="54874" y="921285"/>
                </a:lnTo>
                <a:lnTo>
                  <a:pt x="42268" y="966033"/>
                </a:lnTo>
                <a:lnTo>
                  <a:pt x="31242" y="1011419"/>
                </a:lnTo>
                <a:lnTo>
                  <a:pt x="21826" y="1057413"/>
                </a:lnTo>
                <a:lnTo>
                  <a:pt x="14052" y="1103983"/>
                </a:lnTo>
                <a:lnTo>
                  <a:pt x="7951" y="1151099"/>
                </a:lnTo>
                <a:lnTo>
                  <a:pt x="3554" y="1198727"/>
                </a:lnTo>
                <a:lnTo>
                  <a:pt x="893" y="1246838"/>
                </a:lnTo>
                <a:lnTo>
                  <a:pt x="0" y="1295400"/>
                </a:lnTo>
                <a:lnTo>
                  <a:pt x="893" y="1343961"/>
                </a:lnTo>
                <a:lnTo>
                  <a:pt x="3554" y="1392072"/>
                </a:lnTo>
                <a:lnTo>
                  <a:pt x="7951" y="1439700"/>
                </a:lnTo>
                <a:lnTo>
                  <a:pt x="14052" y="1486816"/>
                </a:lnTo>
                <a:lnTo>
                  <a:pt x="21826" y="1533386"/>
                </a:lnTo>
                <a:lnTo>
                  <a:pt x="31242" y="1579380"/>
                </a:lnTo>
                <a:lnTo>
                  <a:pt x="42268" y="1624766"/>
                </a:lnTo>
                <a:lnTo>
                  <a:pt x="54874" y="1669514"/>
                </a:lnTo>
                <a:lnTo>
                  <a:pt x="69027" y="1713592"/>
                </a:lnTo>
                <a:lnTo>
                  <a:pt x="84697" y="1756968"/>
                </a:lnTo>
                <a:lnTo>
                  <a:pt x="101852" y="1799611"/>
                </a:lnTo>
                <a:lnTo>
                  <a:pt x="120460" y="1841491"/>
                </a:lnTo>
                <a:lnTo>
                  <a:pt x="140491" y="1882575"/>
                </a:lnTo>
                <a:lnTo>
                  <a:pt x="161914" y="1922832"/>
                </a:lnTo>
                <a:lnTo>
                  <a:pt x="184696" y="1962231"/>
                </a:lnTo>
                <a:lnTo>
                  <a:pt x="208807" y="2000741"/>
                </a:lnTo>
                <a:lnTo>
                  <a:pt x="234215" y="2038331"/>
                </a:lnTo>
                <a:lnTo>
                  <a:pt x="260889" y="2074968"/>
                </a:lnTo>
                <a:lnTo>
                  <a:pt x="288798" y="2110622"/>
                </a:lnTo>
                <a:lnTo>
                  <a:pt x="317910" y="2145261"/>
                </a:lnTo>
                <a:lnTo>
                  <a:pt x="348194" y="2178855"/>
                </a:lnTo>
                <a:lnTo>
                  <a:pt x="379618" y="2211371"/>
                </a:lnTo>
                <a:lnTo>
                  <a:pt x="412152" y="2242779"/>
                </a:lnTo>
                <a:lnTo>
                  <a:pt x="445764" y="2273047"/>
                </a:lnTo>
                <a:lnTo>
                  <a:pt x="480423" y="2302143"/>
                </a:lnTo>
                <a:lnTo>
                  <a:pt x="516097" y="2330037"/>
                </a:lnTo>
                <a:lnTo>
                  <a:pt x="552755" y="2356698"/>
                </a:lnTo>
                <a:lnTo>
                  <a:pt x="590366" y="2382093"/>
                </a:lnTo>
                <a:lnTo>
                  <a:pt x="628899" y="2406191"/>
                </a:lnTo>
                <a:lnTo>
                  <a:pt x="668321" y="2428962"/>
                </a:lnTo>
                <a:lnTo>
                  <a:pt x="708603" y="2450374"/>
                </a:lnTo>
                <a:lnTo>
                  <a:pt x="749711" y="2470395"/>
                </a:lnTo>
                <a:lnTo>
                  <a:pt x="791616" y="2488995"/>
                </a:lnTo>
                <a:lnTo>
                  <a:pt x="834286" y="2506142"/>
                </a:lnTo>
                <a:lnTo>
                  <a:pt x="877689" y="2521804"/>
                </a:lnTo>
                <a:lnTo>
                  <a:pt x="921795" y="2535950"/>
                </a:lnTo>
                <a:lnTo>
                  <a:pt x="966572" y="2548550"/>
                </a:lnTo>
                <a:lnTo>
                  <a:pt x="1011988" y="2559571"/>
                </a:lnTo>
                <a:lnTo>
                  <a:pt x="1058012" y="2568983"/>
                </a:lnTo>
                <a:lnTo>
                  <a:pt x="1104613" y="2576753"/>
                </a:lnTo>
                <a:lnTo>
                  <a:pt x="1151760" y="2582851"/>
                </a:lnTo>
                <a:lnTo>
                  <a:pt x="1199421" y="2587246"/>
                </a:lnTo>
                <a:lnTo>
                  <a:pt x="1247566" y="2589906"/>
                </a:lnTo>
                <a:lnTo>
                  <a:pt x="1296161" y="2590800"/>
                </a:lnTo>
                <a:lnTo>
                  <a:pt x="1344757" y="2589906"/>
                </a:lnTo>
                <a:lnTo>
                  <a:pt x="1392902" y="2587246"/>
                </a:lnTo>
                <a:lnTo>
                  <a:pt x="1440563" y="2582851"/>
                </a:lnTo>
                <a:lnTo>
                  <a:pt x="1487710" y="2576753"/>
                </a:lnTo>
                <a:lnTo>
                  <a:pt x="1534311" y="2568983"/>
                </a:lnTo>
                <a:lnTo>
                  <a:pt x="1580335" y="2559571"/>
                </a:lnTo>
                <a:lnTo>
                  <a:pt x="1625751" y="2548550"/>
                </a:lnTo>
                <a:lnTo>
                  <a:pt x="1670528" y="2535950"/>
                </a:lnTo>
                <a:lnTo>
                  <a:pt x="1714634" y="2521804"/>
                </a:lnTo>
                <a:lnTo>
                  <a:pt x="1758037" y="2506142"/>
                </a:lnTo>
                <a:lnTo>
                  <a:pt x="1800707" y="2488995"/>
                </a:lnTo>
                <a:lnTo>
                  <a:pt x="1842612" y="2470395"/>
                </a:lnTo>
                <a:lnTo>
                  <a:pt x="1883720" y="2450374"/>
                </a:lnTo>
                <a:lnTo>
                  <a:pt x="1924002" y="2428962"/>
                </a:lnTo>
                <a:lnTo>
                  <a:pt x="1963424" y="2406191"/>
                </a:lnTo>
                <a:lnTo>
                  <a:pt x="2001957" y="2382093"/>
                </a:lnTo>
                <a:lnTo>
                  <a:pt x="2039568" y="2356698"/>
                </a:lnTo>
                <a:lnTo>
                  <a:pt x="2076226" y="2330037"/>
                </a:lnTo>
                <a:lnTo>
                  <a:pt x="2111900" y="2302143"/>
                </a:lnTo>
                <a:lnTo>
                  <a:pt x="2146559" y="2273047"/>
                </a:lnTo>
                <a:lnTo>
                  <a:pt x="2180171" y="2242779"/>
                </a:lnTo>
                <a:lnTo>
                  <a:pt x="2212705" y="2211371"/>
                </a:lnTo>
                <a:lnTo>
                  <a:pt x="2244129" y="2178855"/>
                </a:lnTo>
                <a:lnTo>
                  <a:pt x="2274413" y="2145261"/>
                </a:lnTo>
                <a:lnTo>
                  <a:pt x="2303525" y="2110622"/>
                </a:lnTo>
                <a:lnTo>
                  <a:pt x="2331434" y="2074968"/>
                </a:lnTo>
                <a:lnTo>
                  <a:pt x="2358108" y="2038331"/>
                </a:lnTo>
                <a:lnTo>
                  <a:pt x="2383516" y="2000741"/>
                </a:lnTo>
                <a:lnTo>
                  <a:pt x="2407627" y="1962231"/>
                </a:lnTo>
                <a:lnTo>
                  <a:pt x="2430409" y="1922832"/>
                </a:lnTo>
                <a:lnTo>
                  <a:pt x="2451832" y="1882575"/>
                </a:lnTo>
                <a:lnTo>
                  <a:pt x="2471863" y="1841491"/>
                </a:lnTo>
                <a:lnTo>
                  <a:pt x="2490471" y="1799611"/>
                </a:lnTo>
                <a:lnTo>
                  <a:pt x="2507626" y="1756968"/>
                </a:lnTo>
                <a:lnTo>
                  <a:pt x="2523296" y="1713592"/>
                </a:lnTo>
                <a:lnTo>
                  <a:pt x="2537449" y="1669514"/>
                </a:lnTo>
                <a:lnTo>
                  <a:pt x="2550055" y="1624766"/>
                </a:lnTo>
                <a:lnTo>
                  <a:pt x="2561081" y="1579380"/>
                </a:lnTo>
                <a:lnTo>
                  <a:pt x="2570497" y="1533386"/>
                </a:lnTo>
                <a:lnTo>
                  <a:pt x="2578271" y="1486816"/>
                </a:lnTo>
                <a:lnTo>
                  <a:pt x="2584372" y="1439700"/>
                </a:lnTo>
                <a:lnTo>
                  <a:pt x="2588769" y="1392072"/>
                </a:lnTo>
                <a:lnTo>
                  <a:pt x="2591430" y="1343961"/>
                </a:lnTo>
                <a:lnTo>
                  <a:pt x="2592324" y="1295400"/>
                </a:lnTo>
                <a:lnTo>
                  <a:pt x="2591430" y="1246838"/>
                </a:lnTo>
                <a:lnTo>
                  <a:pt x="2588769" y="1198727"/>
                </a:lnTo>
                <a:lnTo>
                  <a:pt x="2584372" y="1151099"/>
                </a:lnTo>
                <a:lnTo>
                  <a:pt x="2578271" y="1103983"/>
                </a:lnTo>
                <a:lnTo>
                  <a:pt x="2570497" y="1057413"/>
                </a:lnTo>
                <a:lnTo>
                  <a:pt x="2561081" y="1011419"/>
                </a:lnTo>
                <a:lnTo>
                  <a:pt x="2550055" y="966033"/>
                </a:lnTo>
                <a:lnTo>
                  <a:pt x="2537449" y="921285"/>
                </a:lnTo>
                <a:lnTo>
                  <a:pt x="2523296" y="877207"/>
                </a:lnTo>
                <a:lnTo>
                  <a:pt x="2507626" y="833831"/>
                </a:lnTo>
                <a:lnTo>
                  <a:pt x="2490471" y="791188"/>
                </a:lnTo>
                <a:lnTo>
                  <a:pt x="2471863" y="749308"/>
                </a:lnTo>
                <a:lnTo>
                  <a:pt x="2451832" y="708224"/>
                </a:lnTo>
                <a:lnTo>
                  <a:pt x="2430409" y="667967"/>
                </a:lnTo>
                <a:lnTo>
                  <a:pt x="2407627" y="628568"/>
                </a:lnTo>
                <a:lnTo>
                  <a:pt x="2383516" y="590058"/>
                </a:lnTo>
                <a:lnTo>
                  <a:pt x="2358108" y="552468"/>
                </a:lnTo>
                <a:lnTo>
                  <a:pt x="2331434" y="515831"/>
                </a:lnTo>
                <a:lnTo>
                  <a:pt x="2303525" y="480177"/>
                </a:lnTo>
                <a:lnTo>
                  <a:pt x="2274413" y="445538"/>
                </a:lnTo>
                <a:lnTo>
                  <a:pt x="2244129" y="411944"/>
                </a:lnTo>
                <a:lnTo>
                  <a:pt x="2212705" y="379428"/>
                </a:lnTo>
                <a:lnTo>
                  <a:pt x="2180171" y="348020"/>
                </a:lnTo>
                <a:lnTo>
                  <a:pt x="2146559" y="317752"/>
                </a:lnTo>
                <a:lnTo>
                  <a:pt x="2111900" y="288656"/>
                </a:lnTo>
                <a:lnTo>
                  <a:pt x="2076226" y="260762"/>
                </a:lnTo>
                <a:lnTo>
                  <a:pt x="2039568" y="234101"/>
                </a:lnTo>
                <a:lnTo>
                  <a:pt x="2001957" y="208706"/>
                </a:lnTo>
                <a:lnTo>
                  <a:pt x="1963424" y="184608"/>
                </a:lnTo>
                <a:lnTo>
                  <a:pt x="1924002" y="161837"/>
                </a:lnTo>
                <a:lnTo>
                  <a:pt x="1883720" y="140425"/>
                </a:lnTo>
                <a:lnTo>
                  <a:pt x="1842612" y="120404"/>
                </a:lnTo>
                <a:lnTo>
                  <a:pt x="1800707" y="101804"/>
                </a:lnTo>
                <a:lnTo>
                  <a:pt x="1758037" y="84657"/>
                </a:lnTo>
                <a:lnTo>
                  <a:pt x="1714634" y="68995"/>
                </a:lnTo>
                <a:lnTo>
                  <a:pt x="1670528" y="54849"/>
                </a:lnTo>
                <a:lnTo>
                  <a:pt x="1625751" y="42249"/>
                </a:lnTo>
                <a:lnTo>
                  <a:pt x="1580335" y="31228"/>
                </a:lnTo>
                <a:lnTo>
                  <a:pt x="1534311" y="21816"/>
                </a:lnTo>
                <a:lnTo>
                  <a:pt x="1487710" y="14046"/>
                </a:lnTo>
                <a:lnTo>
                  <a:pt x="1440563" y="7948"/>
                </a:lnTo>
                <a:lnTo>
                  <a:pt x="1392902" y="3553"/>
                </a:lnTo>
                <a:lnTo>
                  <a:pt x="1344757" y="893"/>
                </a:lnTo>
                <a:lnTo>
                  <a:pt x="1296161" y="0"/>
                </a:lnTo>
                <a:close/>
              </a:path>
            </a:pathLst>
          </a:custGeom>
          <a:solidFill>
            <a:srgbClr val="00BEB3">
              <a:alpha val="8980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6976364" y="2246757"/>
            <a:ext cx="114300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144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$35.28T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8474964" y="1440180"/>
            <a:ext cx="3253740" cy="3253740"/>
          </a:xfrm>
          <a:custGeom>
            <a:avLst/>
            <a:gdLst/>
            <a:ahLst/>
            <a:cxnLst/>
            <a:rect l="l" t="t" r="r" b="b"/>
            <a:pathLst>
              <a:path w="3253740" h="3253740">
                <a:moveTo>
                  <a:pt x="1626869" y="0"/>
                </a:moveTo>
                <a:lnTo>
                  <a:pt x="1578900" y="693"/>
                </a:lnTo>
                <a:lnTo>
                  <a:pt x="1531276" y="2761"/>
                </a:lnTo>
                <a:lnTo>
                  <a:pt x="1484015" y="6185"/>
                </a:lnTo>
                <a:lnTo>
                  <a:pt x="1437137" y="10944"/>
                </a:lnTo>
                <a:lnTo>
                  <a:pt x="1390660" y="17021"/>
                </a:lnTo>
                <a:lnTo>
                  <a:pt x="1344605" y="24396"/>
                </a:lnTo>
                <a:lnTo>
                  <a:pt x="1298990" y="33051"/>
                </a:lnTo>
                <a:lnTo>
                  <a:pt x="1253834" y="42965"/>
                </a:lnTo>
                <a:lnTo>
                  <a:pt x="1209156" y="54120"/>
                </a:lnTo>
                <a:lnTo>
                  <a:pt x="1164975" y="66497"/>
                </a:lnTo>
                <a:lnTo>
                  <a:pt x="1121311" y="80077"/>
                </a:lnTo>
                <a:lnTo>
                  <a:pt x="1078182" y="94841"/>
                </a:lnTo>
                <a:lnTo>
                  <a:pt x="1035607" y="110769"/>
                </a:lnTo>
                <a:lnTo>
                  <a:pt x="993606" y="127843"/>
                </a:lnTo>
                <a:lnTo>
                  <a:pt x="952197" y="146043"/>
                </a:lnTo>
                <a:lnTo>
                  <a:pt x="911400" y="165351"/>
                </a:lnTo>
                <a:lnTo>
                  <a:pt x="871234" y="185748"/>
                </a:lnTo>
                <a:lnTo>
                  <a:pt x="831718" y="207213"/>
                </a:lnTo>
                <a:lnTo>
                  <a:pt x="792870" y="229729"/>
                </a:lnTo>
                <a:lnTo>
                  <a:pt x="754711" y="253276"/>
                </a:lnTo>
                <a:lnTo>
                  <a:pt x="717258" y="277836"/>
                </a:lnTo>
                <a:lnTo>
                  <a:pt x="680532" y="303388"/>
                </a:lnTo>
                <a:lnTo>
                  <a:pt x="644550" y="329914"/>
                </a:lnTo>
                <a:lnTo>
                  <a:pt x="609333" y="357395"/>
                </a:lnTo>
                <a:lnTo>
                  <a:pt x="574899" y="385812"/>
                </a:lnTo>
                <a:lnTo>
                  <a:pt x="541267" y="415146"/>
                </a:lnTo>
                <a:lnTo>
                  <a:pt x="508457" y="445378"/>
                </a:lnTo>
                <a:lnTo>
                  <a:pt x="476488" y="476488"/>
                </a:lnTo>
                <a:lnTo>
                  <a:pt x="445378" y="508457"/>
                </a:lnTo>
                <a:lnTo>
                  <a:pt x="415146" y="541267"/>
                </a:lnTo>
                <a:lnTo>
                  <a:pt x="385812" y="574899"/>
                </a:lnTo>
                <a:lnTo>
                  <a:pt x="357395" y="609333"/>
                </a:lnTo>
                <a:lnTo>
                  <a:pt x="329914" y="644550"/>
                </a:lnTo>
                <a:lnTo>
                  <a:pt x="303388" y="680532"/>
                </a:lnTo>
                <a:lnTo>
                  <a:pt x="277836" y="717258"/>
                </a:lnTo>
                <a:lnTo>
                  <a:pt x="253276" y="754711"/>
                </a:lnTo>
                <a:lnTo>
                  <a:pt x="229729" y="792870"/>
                </a:lnTo>
                <a:lnTo>
                  <a:pt x="207213" y="831718"/>
                </a:lnTo>
                <a:lnTo>
                  <a:pt x="185748" y="871234"/>
                </a:lnTo>
                <a:lnTo>
                  <a:pt x="165351" y="911400"/>
                </a:lnTo>
                <a:lnTo>
                  <a:pt x="146043" y="952197"/>
                </a:lnTo>
                <a:lnTo>
                  <a:pt x="127843" y="993606"/>
                </a:lnTo>
                <a:lnTo>
                  <a:pt x="110769" y="1035607"/>
                </a:lnTo>
                <a:lnTo>
                  <a:pt x="94841" y="1078182"/>
                </a:lnTo>
                <a:lnTo>
                  <a:pt x="80077" y="1121311"/>
                </a:lnTo>
                <a:lnTo>
                  <a:pt x="66497" y="1164975"/>
                </a:lnTo>
                <a:lnTo>
                  <a:pt x="54120" y="1209156"/>
                </a:lnTo>
                <a:lnTo>
                  <a:pt x="42965" y="1253834"/>
                </a:lnTo>
                <a:lnTo>
                  <a:pt x="33051" y="1298990"/>
                </a:lnTo>
                <a:lnTo>
                  <a:pt x="24396" y="1344605"/>
                </a:lnTo>
                <a:lnTo>
                  <a:pt x="17021" y="1390660"/>
                </a:lnTo>
                <a:lnTo>
                  <a:pt x="10944" y="1437137"/>
                </a:lnTo>
                <a:lnTo>
                  <a:pt x="6185" y="1484015"/>
                </a:lnTo>
                <a:lnTo>
                  <a:pt x="2761" y="1531276"/>
                </a:lnTo>
                <a:lnTo>
                  <a:pt x="693" y="1578900"/>
                </a:lnTo>
                <a:lnTo>
                  <a:pt x="0" y="1626870"/>
                </a:lnTo>
                <a:lnTo>
                  <a:pt x="693" y="1674839"/>
                </a:lnTo>
                <a:lnTo>
                  <a:pt x="2761" y="1722463"/>
                </a:lnTo>
                <a:lnTo>
                  <a:pt x="6185" y="1769724"/>
                </a:lnTo>
                <a:lnTo>
                  <a:pt x="10944" y="1816602"/>
                </a:lnTo>
                <a:lnTo>
                  <a:pt x="17021" y="1863079"/>
                </a:lnTo>
                <a:lnTo>
                  <a:pt x="24396" y="1909134"/>
                </a:lnTo>
                <a:lnTo>
                  <a:pt x="33051" y="1954749"/>
                </a:lnTo>
                <a:lnTo>
                  <a:pt x="42965" y="1999905"/>
                </a:lnTo>
                <a:lnTo>
                  <a:pt x="54120" y="2044583"/>
                </a:lnTo>
                <a:lnTo>
                  <a:pt x="66497" y="2088764"/>
                </a:lnTo>
                <a:lnTo>
                  <a:pt x="80077" y="2132428"/>
                </a:lnTo>
                <a:lnTo>
                  <a:pt x="94841" y="2175557"/>
                </a:lnTo>
                <a:lnTo>
                  <a:pt x="110769" y="2218132"/>
                </a:lnTo>
                <a:lnTo>
                  <a:pt x="127843" y="2260133"/>
                </a:lnTo>
                <a:lnTo>
                  <a:pt x="146043" y="2301542"/>
                </a:lnTo>
                <a:lnTo>
                  <a:pt x="165351" y="2342339"/>
                </a:lnTo>
                <a:lnTo>
                  <a:pt x="185748" y="2382505"/>
                </a:lnTo>
                <a:lnTo>
                  <a:pt x="207213" y="2422021"/>
                </a:lnTo>
                <a:lnTo>
                  <a:pt x="229729" y="2460869"/>
                </a:lnTo>
                <a:lnTo>
                  <a:pt x="253276" y="2499028"/>
                </a:lnTo>
                <a:lnTo>
                  <a:pt x="277836" y="2536481"/>
                </a:lnTo>
                <a:lnTo>
                  <a:pt x="303388" y="2573207"/>
                </a:lnTo>
                <a:lnTo>
                  <a:pt x="329914" y="2609189"/>
                </a:lnTo>
                <a:lnTo>
                  <a:pt x="357395" y="2644406"/>
                </a:lnTo>
                <a:lnTo>
                  <a:pt x="385812" y="2678840"/>
                </a:lnTo>
                <a:lnTo>
                  <a:pt x="415146" y="2712472"/>
                </a:lnTo>
                <a:lnTo>
                  <a:pt x="445378" y="2745282"/>
                </a:lnTo>
                <a:lnTo>
                  <a:pt x="476488" y="2777251"/>
                </a:lnTo>
                <a:lnTo>
                  <a:pt x="508457" y="2808361"/>
                </a:lnTo>
                <a:lnTo>
                  <a:pt x="541267" y="2838593"/>
                </a:lnTo>
                <a:lnTo>
                  <a:pt x="574899" y="2867927"/>
                </a:lnTo>
                <a:lnTo>
                  <a:pt x="609333" y="2896344"/>
                </a:lnTo>
                <a:lnTo>
                  <a:pt x="644550" y="2923825"/>
                </a:lnTo>
                <a:lnTo>
                  <a:pt x="680532" y="2950351"/>
                </a:lnTo>
                <a:lnTo>
                  <a:pt x="717258" y="2975903"/>
                </a:lnTo>
                <a:lnTo>
                  <a:pt x="754711" y="3000463"/>
                </a:lnTo>
                <a:lnTo>
                  <a:pt x="792870" y="3024010"/>
                </a:lnTo>
                <a:lnTo>
                  <a:pt x="831718" y="3046526"/>
                </a:lnTo>
                <a:lnTo>
                  <a:pt x="871234" y="3067991"/>
                </a:lnTo>
                <a:lnTo>
                  <a:pt x="911400" y="3088388"/>
                </a:lnTo>
                <a:lnTo>
                  <a:pt x="952197" y="3107696"/>
                </a:lnTo>
                <a:lnTo>
                  <a:pt x="993606" y="3125896"/>
                </a:lnTo>
                <a:lnTo>
                  <a:pt x="1035607" y="3142970"/>
                </a:lnTo>
                <a:lnTo>
                  <a:pt x="1078182" y="3158898"/>
                </a:lnTo>
                <a:lnTo>
                  <a:pt x="1121311" y="3173662"/>
                </a:lnTo>
                <a:lnTo>
                  <a:pt x="1164975" y="3187242"/>
                </a:lnTo>
                <a:lnTo>
                  <a:pt x="1209156" y="3199619"/>
                </a:lnTo>
                <a:lnTo>
                  <a:pt x="1253834" y="3210774"/>
                </a:lnTo>
                <a:lnTo>
                  <a:pt x="1298990" y="3220688"/>
                </a:lnTo>
                <a:lnTo>
                  <a:pt x="1344605" y="3229343"/>
                </a:lnTo>
                <a:lnTo>
                  <a:pt x="1390660" y="3236718"/>
                </a:lnTo>
                <a:lnTo>
                  <a:pt x="1437137" y="3242795"/>
                </a:lnTo>
                <a:lnTo>
                  <a:pt x="1484015" y="3247554"/>
                </a:lnTo>
                <a:lnTo>
                  <a:pt x="1531276" y="3250978"/>
                </a:lnTo>
                <a:lnTo>
                  <a:pt x="1578900" y="3253046"/>
                </a:lnTo>
                <a:lnTo>
                  <a:pt x="1626869" y="3253740"/>
                </a:lnTo>
                <a:lnTo>
                  <a:pt x="1674839" y="3253046"/>
                </a:lnTo>
                <a:lnTo>
                  <a:pt x="1722463" y="3250978"/>
                </a:lnTo>
                <a:lnTo>
                  <a:pt x="1769724" y="3247554"/>
                </a:lnTo>
                <a:lnTo>
                  <a:pt x="1816602" y="3242795"/>
                </a:lnTo>
                <a:lnTo>
                  <a:pt x="1863079" y="3236718"/>
                </a:lnTo>
                <a:lnTo>
                  <a:pt x="1909134" y="3229343"/>
                </a:lnTo>
                <a:lnTo>
                  <a:pt x="1954749" y="3220688"/>
                </a:lnTo>
                <a:lnTo>
                  <a:pt x="1999905" y="3210774"/>
                </a:lnTo>
                <a:lnTo>
                  <a:pt x="2044583" y="3199619"/>
                </a:lnTo>
                <a:lnTo>
                  <a:pt x="2088764" y="3187242"/>
                </a:lnTo>
                <a:lnTo>
                  <a:pt x="2132428" y="3173662"/>
                </a:lnTo>
                <a:lnTo>
                  <a:pt x="2175557" y="3158898"/>
                </a:lnTo>
                <a:lnTo>
                  <a:pt x="2218132" y="3142970"/>
                </a:lnTo>
                <a:lnTo>
                  <a:pt x="2260133" y="3125896"/>
                </a:lnTo>
                <a:lnTo>
                  <a:pt x="2301542" y="3107696"/>
                </a:lnTo>
                <a:lnTo>
                  <a:pt x="2342339" y="3088388"/>
                </a:lnTo>
                <a:lnTo>
                  <a:pt x="2382505" y="3067991"/>
                </a:lnTo>
                <a:lnTo>
                  <a:pt x="2422021" y="3046526"/>
                </a:lnTo>
                <a:lnTo>
                  <a:pt x="2460869" y="3024010"/>
                </a:lnTo>
                <a:lnTo>
                  <a:pt x="2499028" y="3000463"/>
                </a:lnTo>
                <a:lnTo>
                  <a:pt x="2536481" y="2975903"/>
                </a:lnTo>
                <a:lnTo>
                  <a:pt x="2573207" y="2950351"/>
                </a:lnTo>
                <a:lnTo>
                  <a:pt x="2609189" y="2923825"/>
                </a:lnTo>
                <a:lnTo>
                  <a:pt x="2644406" y="2896344"/>
                </a:lnTo>
                <a:lnTo>
                  <a:pt x="2678840" y="2867927"/>
                </a:lnTo>
                <a:lnTo>
                  <a:pt x="2712472" y="2838593"/>
                </a:lnTo>
                <a:lnTo>
                  <a:pt x="2745282" y="2808361"/>
                </a:lnTo>
                <a:lnTo>
                  <a:pt x="2777251" y="2777251"/>
                </a:lnTo>
                <a:lnTo>
                  <a:pt x="2808361" y="2745282"/>
                </a:lnTo>
                <a:lnTo>
                  <a:pt x="2838593" y="2712472"/>
                </a:lnTo>
                <a:lnTo>
                  <a:pt x="2867927" y="2678840"/>
                </a:lnTo>
                <a:lnTo>
                  <a:pt x="2896344" y="2644406"/>
                </a:lnTo>
                <a:lnTo>
                  <a:pt x="2923825" y="2609189"/>
                </a:lnTo>
                <a:lnTo>
                  <a:pt x="2950351" y="2573207"/>
                </a:lnTo>
                <a:lnTo>
                  <a:pt x="2975903" y="2536481"/>
                </a:lnTo>
                <a:lnTo>
                  <a:pt x="3000463" y="2499028"/>
                </a:lnTo>
                <a:lnTo>
                  <a:pt x="3024010" y="2460869"/>
                </a:lnTo>
                <a:lnTo>
                  <a:pt x="3046526" y="2422021"/>
                </a:lnTo>
                <a:lnTo>
                  <a:pt x="3067991" y="2382505"/>
                </a:lnTo>
                <a:lnTo>
                  <a:pt x="3088388" y="2342339"/>
                </a:lnTo>
                <a:lnTo>
                  <a:pt x="3107696" y="2301542"/>
                </a:lnTo>
                <a:lnTo>
                  <a:pt x="3125896" y="2260133"/>
                </a:lnTo>
                <a:lnTo>
                  <a:pt x="3142970" y="2218132"/>
                </a:lnTo>
                <a:lnTo>
                  <a:pt x="3158898" y="2175557"/>
                </a:lnTo>
                <a:lnTo>
                  <a:pt x="3173662" y="2132428"/>
                </a:lnTo>
                <a:lnTo>
                  <a:pt x="3187242" y="2088764"/>
                </a:lnTo>
                <a:lnTo>
                  <a:pt x="3199619" y="2044583"/>
                </a:lnTo>
                <a:lnTo>
                  <a:pt x="3210774" y="1999905"/>
                </a:lnTo>
                <a:lnTo>
                  <a:pt x="3220688" y="1954749"/>
                </a:lnTo>
                <a:lnTo>
                  <a:pt x="3229343" y="1909134"/>
                </a:lnTo>
                <a:lnTo>
                  <a:pt x="3236718" y="1863079"/>
                </a:lnTo>
                <a:lnTo>
                  <a:pt x="3242795" y="1816602"/>
                </a:lnTo>
                <a:lnTo>
                  <a:pt x="3247554" y="1769724"/>
                </a:lnTo>
                <a:lnTo>
                  <a:pt x="3250978" y="1722463"/>
                </a:lnTo>
                <a:lnTo>
                  <a:pt x="3253046" y="1674839"/>
                </a:lnTo>
                <a:lnTo>
                  <a:pt x="3253739" y="1626870"/>
                </a:lnTo>
                <a:lnTo>
                  <a:pt x="3253046" y="1578900"/>
                </a:lnTo>
                <a:lnTo>
                  <a:pt x="3250978" y="1531276"/>
                </a:lnTo>
                <a:lnTo>
                  <a:pt x="3247554" y="1484015"/>
                </a:lnTo>
                <a:lnTo>
                  <a:pt x="3242795" y="1437137"/>
                </a:lnTo>
                <a:lnTo>
                  <a:pt x="3236718" y="1390660"/>
                </a:lnTo>
                <a:lnTo>
                  <a:pt x="3229343" y="1344605"/>
                </a:lnTo>
                <a:lnTo>
                  <a:pt x="3220688" y="1298990"/>
                </a:lnTo>
                <a:lnTo>
                  <a:pt x="3210774" y="1253834"/>
                </a:lnTo>
                <a:lnTo>
                  <a:pt x="3199619" y="1209156"/>
                </a:lnTo>
                <a:lnTo>
                  <a:pt x="3187242" y="1164975"/>
                </a:lnTo>
                <a:lnTo>
                  <a:pt x="3173662" y="1121311"/>
                </a:lnTo>
                <a:lnTo>
                  <a:pt x="3158898" y="1078182"/>
                </a:lnTo>
                <a:lnTo>
                  <a:pt x="3142970" y="1035607"/>
                </a:lnTo>
                <a:lnTo>
                  <a:pt x="3125896" y="993606"/>
                </a:lnTo>
                <a:lnTo>
                  <a:pt x="3107696" y="952197"/>
                </a:lnTo>
                <a:lnTo>
                  <a:pt x="3088388" y="911400"/>
                </a:lnTo>
                <a:lnTo>
                  <a:pt x="3067991" y="871234"/>
                </a:lnTo>
                <a:lnTo>
                  <a:pt x="3046526" y="831718"/>
                </a:lnTo>
                <a:lnTo>
                  <a:pt x="3024010" y="792870"/>
                </a:lnTo>
                <a:lnTo>
                  <a:pt x="3000463" y="754711"/>
                </a:lnTo>
                <a:lnTo>
                  <a:pt x="2975903" y="717258"/>
                </a:lnTo>
                <a:lnTo>
                  <a:pt x="2950351" y="680532"/>
                </a:lnTo>
                <a:lnTo>
                  <a:pt x="2923825" y="644550"/>
                </a:lnTo>
                <a:lnTo>
                  <a:pt x="2896344" y="609333"/>
                </a:lnTo>
                <a:lnTo>
                  <a:pt x="2867927" y="574899"/>
                </a:lnTo>
                <a:lnTo>
                  <a:pt x="2838593" y="541267"/>
                </a:lnTo>
                <a:lnTo>
                  <a:pt x="2808361" y="508457"/>
                </a:lnTo>
                <a:lnTo>
                  <a:pt x="2777251" y="476488"/>
                </a:lnTo>
                <a:lnTo>
                  <a:pt x="2745282" y="445378"/>
                </a:lnTo>
                <a:lnTo>
                  <a:pt x="2712472" y="415146"/>
                </a:lnTo>
                <a:lnTo>
                  <a:pt x="2678840" y="385812"/>
                </a:lnTo>
                <a:lnTo>
                  <a:pt x="2644406" y="357395"/>
                </a:lnTo>
                <a:lnTo>
                  <a:pt x="2609189" y="329914"/>
                </a:lnTo>
                <a:lnTo>
                  <a:pt x="2573207" y="303388"/>
                </a:lnTo>
                <a:lnTo>
                  <a:pt x="2536481" y="277836"/>
                </a:lnTo>
                <a:lnTo>
                  <a:pt x="2499028" y="253276"/>
                </a:lnTo>
                <a:lnTo>
                  <a:pt x="2460869" y="229729"/>
                </a:lnTo>
                <a:lnTo>
                  <a:pt x="2422021" y="207213"/>
                </a:lnTo>
                <a:lnTo>
                  <a:pt x="2382505" y="185748"/>
                </a:lnTo>
                <a:lnTo>
                  <a:pt x="2342339" y="165351"/>
                </a:lnTo>
                <a:lnTo>
                  <a:pt x="2301542" y="146043"/>
                </a:lnTo>
                <a:lnTo>
                  <a:pt x="2260133" y="127843"/>
                </a:lnTo>
                <a:lnTo>
                  <a:pt x="2218132" y="110769"/>
                </a:lnTo>
                <a:lnTo>
                  <a:pt x="2175557" y="94841"/>
                </a:lnTo>
                <a:lnTo>
                  <a:pt x="2132428" y="80077"/>
                </a:lnTo>
                <a:lnTo>
                  <a:pt x="2088764" y="66497"/>
                </a:lnTo>
                <a:lnTo>
                  <a:pt x="2044583" y="54120"/>
                </a:lnTo>
                <a:lnTo>
                  <a:pt x="1999905" y="42965"/>
                </a:lnTo>
                <a:lnTo>
                  <a:pt x="1954749" y="33051"/>
                </a:lnTo>
                <a:lnTo>
                  <a:pt x="1909134" y="24396"/>
                </a:lnTo>
                <a:lnTo>
                  <a:pt x="1863079" y="17021"/>
                </a:lnTo>
                <a:lnTo>
                  <a:pt x="1816602" y="10944"/>
                </a:lnTo>
                <a:lnTo>
                  <a:pt x="1769724" y="6185"/>
                </a:lnTo>
                <a:lnTo>
                  <a:pt x="1722463" y="2761"/>
                </a:lnTo>
                <a:lnTo>
                  <a:pt x="1674839" y="693"/>
                </a:lnTo>
                <a:lnTo>
                  <a:pt x="1626869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9099550" y="2681427"/>
            <a:ext cx="200660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Baby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Boomer</a:t>
            </a:r>
            <a:endParaRPr sz="2400">
              <a:latin typeface="Arial"/>
              <a:cs typeface="Arial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$77.48T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7336535" y="3633215"/>
            <a:ext cx="2019300" cy="1976755"/>
          </a:xfrm>
          <a:custGeom>
            <a:avLst/>
            <a:gdLst/>
            <a:ahLst/>
            <a:cxnLst/>
            <a:rect l="l" t="t" r="r" b="b"/>
            <a:pathLst>
              <a:path w="2019300" h="1976754">
                <a:moveTo>
                  <a:pt x="1009650" y="0"/>
                </a:moveTo>
                <a:lnTo>
                  <a:pt x="960727" y="1139"/>
                </a:lnTo>
                <a:lnTo>
                  <a:pt x="912407" y="4524"/>
                </a:lnTo>
                <a:lnTo>
                  <a:pt x="864740" y="10101"/>
                </a:lnTo>
                <a:lnTo>
                  <a:pt x="817781" y="17820"/>
                </a:lnTo>
                <a:lnTo>
                  <a:pt x="771581" y="27628"/>
                </a:lnTo>
                <a:lnTo>
                  <a:pt x="726194" y="39474"/>
                </a:lnTo>
                <a:lnTo>
                  <a:pt x="681673" y="53306"/>
                </a:lnTo>
                <a:lnTo>
                  <a:pt x="638071" y="69072"/>
                </a:lnTo>
                <a:lnTo>
                  <a:pt x="595439" y="86720"/>
                </a:lnTo>
                <a:lnTo>
                  <a:pt x="553832" y="106199"/>
                </a:lnTo>
                <a:lnTo>
                  <a:pt x="513302" y="127458"/>
                </a:lnTo>
                <a:lnTo>
                  <a:pt x="473902" y="150443"/>
                </a:lnTo>
                <a:lnTo>
                  <a:pt x="435685" y="175103"/>
                </a:lnTo>
                <a:lnTo>
                  <a:pt x="398704" y="201388"/>
                </a:lnTo>
                <a:lnTo>
                  <a:pt x="363011" y="229244"/>
                </a:lnTo>
                <a:lnTo>
                  <a:pt x="328660" y="258620"/>
                </a:lnTo>
                <a:lnTo>
                  <a:pt x="295703" y="289464"/>
                </a:lnTo>
                <a:lnTo>
                  <a:pt x="264193" y="321725"/>
                </a:lnTo>
                <a:lnTo>
                  <a:pt x="234184" y="355351"/>
                </a:lnTo>
                <a:lnTo>
                  <a:pt x="205727" y="390290"/>
                </a:lnTo>
                <a:lnTo>
                  <a:pt x="178876" y="426490"/>
                </a:lnTo>
                <a:lnTo>
                  <a:pt x="153684" y="463900"/>
                </a:lnTo>
                <a:lnTo>
                  <a:pt x="130203" y="502467"/>
                </a:lnTo>
                <a:lnTo>
                  <a:pt x="108487" y="542140"/>
                </a:lnTo>
                <a:lnTo>
                  <a:pt x="88588" y="582868"/>
                </a:lnTo>
                <a:lnTo>
                  <a:pt x="70559" y="624598"/>
                </a:lnTo>
                <a:lnTo>
                  <a:pt x="54454" y="667278"/>
                </a:lnTo>
                <a:lnTo>
                  <a:pt x="40324" y="710858"/>
                </a:lnTo>
                <a:lnTo>
                  <a:pt x="28223" y="755285"/>
                </a:lnTo>
                <a:lnTo>
                  <a:pt x="18203" y="800507"/>
                </a:lnTo>
                <a:lnTo>
                  <a:pt x="10319" y="846472"/>
                </a:lnTo>
                <a:lnTo>
                  <a:pt x="4621" y="893130"/>
                </a:lnTo>
                <a:lnTo>
                  <a:pt x="1164" y="940428"/>
                </a:lnTo>
                <a:lnTo>
                  <a:pt x="0" y="988313"/>
                </a:lnTo>
                <a:lnTo>
                  <a:pt x="1164" y="1036199"/>
                </a:lnTo>
                <a:lnTo>
                  <a:pt x="4621" y="1083497"/>
                </a:lnTo>
                <a:lnTo>
                  <a:pt x="10319" y="1130155"/>
                </a:lnTo>
                <a:lnTo>
                  <a:pt x="18203" y="1176120"/>
                </a:lnTo>
                <a:lnTo>
                  <a:pt x="28223" y="1221342"/>
                </a:lnTo>
                <a:lnTo>
                  <a:pt x="40324" y="1265769"/>
                </a:lnTo>
                <a:lnTo>
                  <a:pt x="54454" y="1309349"/>
                </a:lnTo>
                <a:lnTo>
                  <a:pt x="70559" y="1352029"/>
                </a:lnTo>
                <a:lnTo>
                  <a:pt x="88588" y="1393759"/>
                </a:lnTo>
                <a:lnTo>
                  <a:pt x="108487" y="1434487"/>
                </a:lnTo>
                <a:lnTo>
                  <a:pt x="130203" y="1474160"/>
                </a:lnTo>
                <a:lnTo>
                  <a:pt x="153684" y="1512727"/>
                </a:lnTo>
                <a:lnTo>
                  <a:pt x="178876" y="1550137"/>
                </a:lnTo>
                <a:lnTo>
                  <a:pt x="205727" y="1586337"/>
                </a:lnTo>
                <a:lnTo>
                  <a:pt x="234184" y="1621276"/>
                </a:lnTo>
                <a:lnTo>
                  <a:pt x="264193" y="1654902"/>
                </a:lnTo>
                <a:lnTo>
                  <a:pt x="295703" y="1687163"/>
                </a:lnTo>
                <a:lnTo>
                  <a:pt x="328660" y="1718007"/>
                </a:lnTo>
                <a:lnTo>
                  <a:pt x="363011" y="1747383"/>
                </a:lnTo>
                <a:lnTo>
                  <a:pt x="398704" y="1775239"/>
                </a:lnTo>
                <a:lnTo>
                  <a:pt x="435685" y="1801524"/>
                </a:lnTo>
                <a:lnTo>
                  <a:pt x="473902" y="1826184"/>
                </a:lnTo>
                <a:lnTo>
                  <a:pt x="513302" y="1849169"/>
                </a:lnTo>
                <a:lnTo>
                  <a:pt x="553832" y="1870428"/>
                </a:lnTo>
                <a:lnTo>
                  <a:pt x="595439" y="1889907"/>
                </a:lnTo>
                <a:lnTo>
                  <a:pt x="638071" y="1907555"/>
                </a:lnTo>
                <a:lnTo>
                  <a:pt x="681673" y="1923321"/>
                </a:lnTo>
                <a:lnTo>
                  <a:pt x="726194" y="1937153"/>
                </a:lnTo>
                <a:lnTo>
                  <a:pt x="771581" y="1948999"/>
                </a:lnTo>
                <a:lnTo>
                  <a:pt x="817781" y="1958807"/>
                </a:lnTo>
                <a:lnTo>
                  <a:pt x="864740" y="1966526"/>
                </a:lnTo>
                <a:lnTo>
                  <a:pt x="912407" y="1972103"/>
                </a:lnTo>
                <a:lnTo>
                  <a:pt x="960727" y="1975488"/>
                </a:lnTo>
                <a:lnTo>
                  <a:pt x="1009650" y="1976627"/>
                </a:lnTo>
                <a:lnTo>
                  <a:pt x="1058572" y="1975488"/>
                </a:lnTo>
                <a:lnTo>
                  <a:pt x="1106892" y="1972103"/>
                </a:lnTo>
                <a:lnTo>
                  <a:pt x="1154559" y="1966526"/>
                </a:lnTo>
                <a:lnTo>
                  <a:pt x="1201518" y="1958807"/>
                </a:lnTo>
                <a:lnTo>
                  <a:pt x="1247718" y="1948999"/>
                </a:lnTo>
                <a:lnTo>
                  <a:pt x="1293105" y="1937153"/>
                </a:lnTo>
                <a:lnTo>
                  <a:pt x="1337626" y="1923321"/>
                </a:lnTo>
                <a:lnTo>
                  <a:pt x="1381228" y="1907555"/>
                </a:lnTo>
                <a:lnTo>
                  <a:pt x="1423860" y="1889907"/>
                </a:lnTo>
                <a:lnTo>
                  <a:pt x="1465467" y="1870428"/>
                </a:lnTo>
                <a:lnTo>
                  <a:pt x="1505997" y="1849169"/>
                </a:lnTo>
                <a:lnTo>
                  <a:pt x="1545397" y="1826184"/>
                </a:lnTo>
                <a:lnTo>
                  <a:pt x="1583614" y="1801524"/>
                </a:lnTo>
                <a:lnTo>
                  <a:pt x="1620595" y="1775239"/>
                </a:lnTo>
                <a:lnTo>
                  <a:pt x="1656288" y="1747383"/>
                </a:lnTo>
                <a:lnTo>
                  <a:pt x="1690639" y="1718007"/>
                </a:lnTo>
                <a:lnTo>
                  <a:pt x="1723596" y="1687163"/>
                </a:lnTo>
                <a:lnTo>
                  <a:pt x="1755106" y="1654902"/>
                </a:lnTo>
                <a:lnTo>
                  <a:pt x="1785115" y="1621276"/>
                </a:lnTo>
                <a:lnTo>
                  <a:pt x="1813572" y="1586337"/>
                </a:lnTo>
                <a:lnTo>
                  <a:pt x="1840423" y="1550137"/>
                </a:lnTo>
                <a:lnTo>
                  <a:pt x="1865615" y="1512727"/>
                </a:lnTo>
                <a:lnTo>
                  <a:pt x="1889096" y="1474160"/>
                </a:lnTo>
                <a:lnTo>
                  <a:pt x="1910812" y="1434487"/>
                </a:lnTo>
                <a:lnTo>
                  <a:pt x="1930711" y="1393759"/>
                </a:lnTo>
                <a:lnTo>
                  <a:pt x="1948740" y="1352029"/>
                </a:lnTo>
                <a:lnTo>
                  <a:pt x="1964845" y="1309349"/>
                </a:lnTo>
                <a:lnTo>
                  <a:pt x="1978975" y="1265769"/>
                </a:lnTo>
                <a:lnTo>
                  <a:pt x="1991076" y="1221342"/>
                </a:lnTo>
                <a:lnTo>
                  <a:pt x="2001096" y="1176120"/>
                </a:lnTo>
                <a:lnTo>
                  <a:pt x="2008980" y="1130155"/>
                </a:lnTo>
                <a:lnTo>
                  <a:pt x="2014678" y="1083497"/>
                </a:lnTo>
                <a:lnTo>
                  <a:pt x="2018135" y="1036199"/>
                </a:lnTo>
                <a:lnTo>
                  <a:pt x="2019300" y="988313"/>
                </a:lnTo>
                <a:lnTo>
                  <a:pt x="2018135" y="940428"/>
                </a:lnTo>
                <a:lnTo>
                  <a:pt x="2014678" y="893130"/>
                </a:lnTo>
                <a:lnTo>
                  <a:pt x="2008980" y="846472"/>
                </a:lnTo>
                <a:lnTo>
                  <a:pt x="2001096" y="800507"/>
                </a:lnTo>
                <a:lnTo>
                  <a:pt x="1991076" y="755285"/>
                </a:lnTo>
                <a:lnTo>
                  <a:pt x="1978975" y="710858"/>
                </a:lnTo>
                <a:lnTo>
                  <a:pt x="1964845" y="667278"/>
                </a:lnTo>
                <a:lnTo>
                  <a:pt x="1948740" y="624598"/>
                </a:lnTo>
                <a:lnTo>
                  <a:pt x="1930711" y="582868"/>
                </a:lnTo>
                <a:lnTo>
                  <a:pt x="1910812" y="542140"/>
                </a:lnTo>
                <a:lnTo>
                  <a:pt x="1889096" y="502467"/>
                </a:lnTo>
                <a:lnTo>
                  <a:pt x="1865615" y="463900"/>
                </a:lnTo>
                <a:lnTo>
                  <a:pt x="1840423" y="426490"/>
                </a:lnTo>
                <a:lnTo>
                  <a:pt x="1813572" y="390290"/>
                </a:lnTo>
                <a:lnTo>
                  <a:pt x="1785115" y="355351"/>
                </a:lnTo>
                <a:lnTo>
                  <a:pt x="1755106" y="321725"/>
                </a:lnTo>
                <a:lnTo>
                  <a:pt x="1723596" y="289464"/>
                </a:lnTo>
                <a:lnTo>
                  <a:pt x="1690639" y="258620"/>
                </a:lnTo>
                <a:lnTo>
                  <a:pt x="1656288" y="229244"/>
                </a:lnTo>
                <a:lnTo>
                  <a:pt x="1620595" y="201388"/>
                </a:lnTo>
                <a:lnTo>
                  <a:pt x="1583614" y="175103"/>
                </a:lnTo>
                <a:lnTo>
                  <a:pt x="1545397" y="150443"/>
                </a:lnTo>
                <a:lnTo>
                  <a:pt x="1505997" y="127458"/>
                </a:lnTo>
                <a:lnTo>
                  <a:pt x="1465467" y="106199"/>
                </a:lnTo>
                <a:lnTo>
                  <a:pt x="1423860" y="86720"/>
                </a:lnTo>
                <a:lnTo>
                  <a:pt x="1381228" y="69072"/>
                </a:lnTo>
                <a:lnTo>
                  <a:pt x="1337626" y="53306"/>
                </a:lnTo>
                <a:lnTo>
                  <a:pt x="1293105" y="39474"/>
                </a:lnTo>
                <a:lnTo>
                  <a:pt x="1247718" y="27628"/>
                </a:lnTo>
                <a:lnTo>
                  <a:pt x="1201518" y="17820"/>
                </a:lnTo>
                <a:lnTo>
                  <a:pt x="1154559" y="10101"/>
                </a:lnTo>
                <a:lnTo>
                  <a:pt x="1106892" y="4524"/>
                </a:lnTo>
                <a:lnTo>
                  <a:pt x="1058572" y="1139"/>
                </a:lnTo>
                <a:lnTo>
                  <a:pt x="1009650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7528686" y="4053585"/>
            <a:ext cx="163576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8989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Silent Generation</a:t>
            </a:r>
            <a:endParaRPr sz="2400">
              <a:latin typeface="Arial"/>
              <a:cs typeface="Arial"/>
            </a:endParaRPr>
          </a:p>
          <a:p>
            <a:pPr marL="259079">
              <a:lnSpc>
                <a:spcPct val="100000"/>
              </a:lnSpc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$19.57T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5975603" y="3352800"/>
            <a:ext cx="1628139" cy="1628139"/>
          </a:xfrm>
          <a:custGeom>
            <a:avLst/>
            <a:gdLst/>
            <a:ahLst/>
            <a:cxnLst/>
            <a:rect l="l" t="t" r="r" b="b"/>
            <a:pathLst>
              <a:path w="1628140" h="1628139">
                <a:moveTo>
                  <a:pt x="813816" y="0"/>
                </a:moveTo>
                <a:lnTo>
                  <a:pt x="765998" y="1381"/>
                </a:lnTo>
                <a:lnTo>
                  <a:pt x="718908" y="5475"/>
                </a:lnTo>
                <a:lnTo>
                  <a:pt x="672622" y="12204"/>
                </a:lnTo>
                <a:lnTo>
                  <a:pt x="627217" y="21493"/>
                </a:lnTo>
                <a:lnTo>
                  <a:pt x="582767" y="33265"/>
                </a:lnTo>
                <a:lnTo>
                  <a:pt x="539351" y="47444"/>
                </a:lnTo>
                <a:lnTo>
                  <a:pt x="497044" y="63954"/>
                </a:lnTo>
                <a:lnTo>
                  <a:pt x="455922" y="82718"/>
                </a:lnTo>
                <a:lnTo>
                  <a:pt x="416062" y="103659"/>
                </a:lnTo>
                <a:lnTo>
                  <a:pt x="377541" y="126702"/>
                </a:lnTo>
                <a:lnTo>
                  <a:pt x="340434" y="151770"/>
                </a:lnTo>
                <a:lnTo>
                  <a:pt x="304817" y="178787"/>
                </a:lnTo>
                <a:lnTo>
                  <a:pt x="270768" y="207677"/>
                </a:lnTo>
                <a:lnTo>
                  <a:pt x="238363" y="238363"/>
                </a:lnTo>
                <a:lnTo>
                  <a:pt x="207677" y="270768"/>
                </a:lnTo>
                <a:lnTo>
                  <a:pt x="178787" y="304817"/>
                </a:lnTo>
                <a:lnTo>
                  <a:pt x="151770" y="340434"/>
                </a:lnTo>
                <a:lnTo>
                  <a:pt x="126702" y="377541"/>
                </a:lnTo>
                <a:lnTo>
                  <a:pt x="103659" y="416062"/>
                </a:lnTo>
                <a:lnTo>
                  <a:pt x="82718" y="455922"/>
                </a:lnTo>
                <a:lnTo>
                  <a:pt x="63954" y="497044"/>
                </a:lnTo>
                <a:lnTo>
                  <a:pt x="47444" y="539351"/>
                </a:lnTo>
                <a:lnTo>
                  <a:pt x="33265" y="582767"/>
                </a:lnTo>
                <a:lnTo>
                  <a:pt x="21493" y="627217"/>
                </a:lnTo>
                <a:lnTo>
                  <a:pt x="12204" y="672622"/>
                </a:lnTo>
                <a:lnTo>
                  <a:pt x="5475" y="718908"/>
                </a:lnTo>
                <a:lnTo>
                  <a:pt x="1381" y="765998"/>
                </a:lnTo>
                <a:lnTo>
                  <a:pt x="0" y="813816"/>
                </a:lnTo>
                <a:lnTo>
                  <a:pt x="1381" y="861633"/>
                </a:lnTo>
                <a:lnTo>
                  <a:pt x="5475" y="908723"/>
                </a:lnTo>
                <a:lnTo>
                  <a:pt x="12204" y="955009"/>
                </a:lnTo>
                <a:lnTo>
                  <a:pt x="21493" y="1000414"/>
                </a:lnTo>
                <a:lnTo>
                  <a:pt x="33265" y="1044864"/>
                </a:lnTo>
                <a:lnTo>
                  <a:pt x="47444" y="1088280"/>
                </a:lnTo>
                <a:lnTo>
                  <a:pt x="63954" y="1130587"/>
                </a:lnTo>
                <a:lnTo>
                  <a:pt x="82718" y="1171709"/>
                </a:lnTo>
                <a:lnTo>
                  <a:pt x="103659" y="1211569"/>
                </a:lnTo>
                <a:lnTo>
                  <a:pt x="126702" y="1250090"/>
                </a:lnTo>
                <a:lnTo>
                  <a:pt x="151770" y="1287197"/>
                </a:lnTo>
                <a:lnTo>
                  <a:pt x="178787" y="1322814"/>
                </a:lnTo>
                <a:lnTo>
                  <a:pt x="207677" y="1356863"/>
                </a:lnTo>
                <a:lnTo>
                  <a:pt x="238363" y="1389268"/>
                </a:lnTo>
                <a:lnTo>
                  <a:pt x="270768" y="1419954"/>
                </a:lnTo>
                <a:lnTo>
                  <a:pt x="304817" y="1448844"/>
                </a:lnTo>
                <a:lnTo>
                  <a:pt x="340434" y="1475861"/>
                </a:lnTo>
                <a:lnTo>
                  <a:pt x="377541" y="1500929"/>
                </a:lnTo>
                <a:lnTo>
                  <a:pt x="416062" y="1523972"/>
                </a:lnTo>
                <a:lnTo>
                  <a:pt x="455922" y="1544913"/>
                </a:lnTo>
                <a:lnTo>
                  <a:pt x="497044" y="1563677"/>
                </a:lnTo>
                <a:lnTo>
                  <a:pt x="539351" y="1580187"/>
                </a:lnTo>
                <a:lnTo>
                  <a:pt x="582767" y="1594366"/>
                </a:lnTo>
                <a:lnTo>
                  <a:pt x="627217" y="1606138"/>
                </a:lnTo>
                <a:lnTo>
                  <a:pt x="672622" y="1615427"/>
                </a:lnTo>
                <a:lnTo>
                  <a:pt x="718908" y="1622156"/>
                </a:lnTo>
                <a:lnTo>
                  <a:pt x="765998" y="1626250"/>
                </a:lnTo>
                <a:lnTo>
                  <a:pt x="813816" y="1627632"/>
                </a:lnTo>
                <a:lnTo>
                  <a:pt x="861633" y="1626250"/>
                </a:lnTo>
                <a:lnTo>
                  <a:pt x="908723" y="1622156"/>
                </a:lnTo>
                <a:lnTo>
                  <a:pt x="955009" y="1615427"/>
                </a:lnTo>
                <a:lnTo>
                  <a:pt x="1000414" y="1606138"/>
                </a:lnTo>
                <a:lnTo>
                  <a:pt x="1044864" y="1594366"/>
                </a:lnTo>
                <a:lnTo>
                  <a:pt x="1088280" y="1580187"/>
                </a:lnTo>
                <a:lnTo>
                  <a:pt x="1130587" y="1563677"/>
                </a:lnTo>
                <a:lnTo>
                  <a:pt x="1171709" y="1544913"/>
                </a:lnTo>
                <a:lnTo>
                  <a:pt x="1211569" y="1523972"/>
                </a:lnTo>
                <a:lnTo>
                  <a:pt x="1250090" y="1500929"/>
                </a:lnTo>
                <a:lnTo>
                  <a:pt x="1287197" y="1475861"/>
                </a:lnTo>
                <a:lnTo>
                  <a:pt x="1322814" y="1448844"/>
                </a:lnTo>
                <a:lnTo>
                  <a:pt x="1356863" y="1419954"/>
                </a:lnTo>
                <a:lnTo>
                  <a:pt x="1389268" y="1389268"/>
                </a:lnTo>
                <a:lnTo>
                  <a:pt x="1419954" y="1356863"/>
                </a:lnTo>
                <a:lnTo>
                  <a:pt x="1448844" y="1322814"/>
                </a:lnTo>
                <a:lnTo>
                  <a:pt x="1475861" y="1287197"/>
                </a:lnTo>
                <a:lnTo>
                  <a:pt x="1500929" y="1250090"/>
                </a:lnTo>
                <a:lnTo>
                  <a:pt x="1523972" y="1211569"/>
                </a:lnTo>
                <a:lnTo>
                  <a:pt x="1544913" y="1171709"/>
                </a:lnTo>
                <a:lnTo>
                  <a:pt x="1563677" y="1130587"/>
                </a:lnTo>
                <a:lnTo>
                  <a:pt x="1580187" y="1088280"/>
                </a:lnTo>
                <a:lnTo>
                  <a:pt x="1594366" y="1044864"/>
                </a:lnTo>
                <a:lnTo>
                  <a:pt x="1606138" y="1000414"/>
                </a:lnTo>
                <a:lnTo>
                  <a:pt x="1615427" y="955009"/>
                </a:lnTo>
                <a:lnTo>
                  <a:pt x="1622156" y="908723"/>
                </a:lnTo>
                <a:lnTo>
                  <a:pt x="1626250" y="861633"/>
                </a:lnTo>
                <a:lnTo>
                  <a:pt x="1627631" y="813816"/>
                </a:lnTo>
                <a:lnTo>
                  <a:pt x="1626250" y="765998"/>
                </a:lnTo>
                <a:lnTo>
                  <a:pt x="1622156" y="718908"/>
                </a:lnTo>
                <a:lnTo>
                  <a:pt x="1615427" y="672622"/>
                </a:lnTo>
                <a:lnTo>
                  <a:pt x="1606138" y="627217"/>
                </a:lnTo>
                <a:lnTo>
                  <a:pt x="1594366" y="582767"/>
                </a:lnTo>
                <a:lnTo>
                  <a:pt x="1580187" y="539351"/>
                </a:lnTo>
                <a:lnTo>
                  <a:pt x="1563677" y="497044"/>
                </a:lnTo>
                <a:lnTo>
                  <a:pt x="1544913" y="455922"/>
                </a:lnTo>
                <a:lnTo>
                  <a:pt x="1523972" y="416062"/>
                </a:lnTo>
                <a:lnTo>
                  <a:pt x="1500929" y="377541"/>
                </a:lnTo>
                <a:lnTo>
                  <a:pt x="1475861" y="340434"/>
                </a:lnTo>
                <a:lnTo>
                  <a:pt x="1448844" y="304817"/>
                </a:lnTo>
                <a:lnTo>
                  <a:pt x="1419954" y="270768"/>
                </a:lnTo>
                <a:lnTo>
                  <a:pt x="1389268" y="238363"/>
                </a:lnTo>
                <a:lnTo>
                  <a:pt x="1356863" y="207677"/>
                </a:lnTo>
                <a:lnTo>
                  <a:pt x="1322814" y="178787"/>
                </a:lnTo>
                <a:lnTo>
                  <a:pt x="1287197" y="151770"/>
                </a:lnTo>
                <a:lnTo>
                  <a:pt x="1250090" y="126702"/>
                </a:lnTo>
                <a:lnTo>
                  <a:pt x="1211569" y="103659"/>
                </a:lnTo>
                <a:lnTo>
                  <a:pt x="1171709" y="82718"/>
                </a:lnTo>
                <a:lnTo>
                  <a:pt x="1130587" y="63954"/>
                </a:lnTo>
                <a:lnTo>
                  <a:pt x="1088280" y="47444"/>
                </a:lnTo>
                <a:lnTo>
                  <a:pt x="1044864" y="33265"/>
                </a:lnTo>
                <a:lnTo>
                  <a:pt x="1000414" y="21493"/>
                </a:lnTo>
                <a:lnTo>
                  <a:pt x="955009" y="12204"/>
                </a:lnTo>
                <a:lnTo>
                  <a:pt x="908723" y="5475"/>
                </a:lnTo>
                <a:lnTo>
                  <a:pt x="861633" y="1381"/>
                </a:lnTo>
                <a:lnTo>
                  <a:pt x="813816" y="0"/>
                </a:lnTo>
                <a:close/>
              </a:path>
            </a:pathLst>
          </a:custGeom>
          <a:solidFill>
            <a:srgbClr val="FF5F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6128384" y="3841750"/>
            <a:ext cx="132397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Millennials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$11.90T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211056" y="4241291"/>
            <a:ext cx="1039494" cy="1038225"/>
          </a:xfrm>
          <a:custGeom>
            <a:avLst/>
            <a:gdLst/>
            <a:ahLst/>
            <a:cxnLst/>
            <a:rect l="l" t="t" r="r" b="b"/>
            <a:pathLst>
              <a:path w="1039495" h="1038225">
                <a:moveTo>
                  <a:pt x="519684" y="0"/>
                </a:moveTo>
                <a:lnTo>
                  <a:pt x="472381" y="2120"/>
                </a:lnTo>
                <a:lnTo>
                  <a:pt x="426268" y="8359"/>
                </a:lnTo>
                <a:lnTo>
                  <a:pt x="381529" y="18533"/>
                </a:lnTo>
                <a:lnTo>
                  <a:pt x="338346" y="32459"/>
                </a:lnTo>
                <a:lnTo>
                  <a:pt x="296904" y="49955"/>
                </a:lnTo>
                <a:lnTo>
                  <a:pt x="257386" y="70837"/>
                </a:lnTo>
                <a:lnTo>
                  <a:pt x="219975" y="94923"/>
                </a:lnTo>
                <a:lnTo>
                  <a:pt x="184855" y="122028"/>
                </a:lnTo>
                <a:lnTo>
                  <a:pt x="152209" y="151971"/>
                </a:lnTo>
                <a:lnTo>
                  <a:pt x="122221" y="184568"/>
                </a:lnTo>
                <a:lnTo>
                  <a:pt x="95073" y="219635"/>
                </a:lnTo>
                <a:lnTo>
                  <a:pt x="70950" y="256991"/>
                </a:lnTo>
                <a:lnTo>
                  <a:pt x="50035" y="296452"/>
                </a:lnTo>
                <a:lnTo>
                  <a:pt x="32511" y="337834"/>
                </a:lnTo>
                <a:lnTo>
                  <a:pt x="18563" y="380955"/>
                </a:lnTo>
                <a:lnTo>
                  <a:pt x="8372" y="425632"/>
                </a:lnTo>
                <a:lnTo>
                  <a:pt x="2123" y="471682"/>
                </a:lnTo>
                <a:lnTo>
                  <a:pt x="0" y="518921"/>
                </a:lnTo>
                <a:lnTo>
                  <a:pt x="2123" y="566161"/>
                </a:lnTo>
                <a:lnTo>
                  <a:pt x="8372" y="612211"/>
                </a:lnTo>
                <a:lnTo>
                  <a:pt x="18563" y="656888"/>
                </a:lnTo>
                <a:lnTo>
                  <a:pt x="32512" y="700009"/>
                </a:lnTo>
                <a:lnTo>
                  <a:pt x="50035" y="741391"/>
                </a:lnTo>
                <a:lnTo>
                  <a:pt x="70950" y="780852"/>
                </a:lnTo>
                <a:lnTo>
                  <a:pt x="95073" y="818208"/>
                </a:lnTo>
                <a:lnTo>
                  <a:pt x="122221" y="853275"/>
                </a:lnTo>
                <a:lnTo>
                  <a:pt x="152209" y="885872"/>
                </a:lnTo>
                <a:lnTo>
                  <a:pt x="184855" y="915815"/>
                </a:lnTo>
                <a:lnTo>
                  <a:pt x="219975" y="942920"/>
                </a:lnTo>
                <a:lnTo>
                  <a:pt x="257386" y="967006"/>
                </a:lnTo>
                <a:lnTo>
                  <a:pt x="296904" y="987888"/>
                </a:lnTo>
                <a:lnTo>
                  <a:pt x="338346" y="1005384"/>
                </a:lnTo>
                <a:lnTo>
                  <a:pt x="381529" y="1019310"/>
                </a:lnTo>
                <a:lnTo>
                  <a:pt x="426268" y="1029484"/>
                </a:lnTo>
                <a:lnTo>
                  <a:pt x="472381" y="1035723"/>
                </a:lnTo>
                <a:lnTo>
                  <a:pt x="519684" y="1037843"/>
                </a:lnTo>
                <a:lnTo>
                  <a:pt x="566986" y="1035723"/>
                </a:lnTo>
                <a:lnTo>
                  <a:pt x="613099" y="1029484"/>
                </a:lnTo>
                <a:lnTo>
                  <a:pt x="657838" y="1019310"/>
                </a:lnTo>
                <a:lnTo>
                  <a:pt x="701021" y="1005384"/>
                </a:lnTo>
                <a:lnTo>
                  <a:pt x="742463" y="987888"/>
                </a:lnTo>
                <a:lnTo>
                  <a:pt x="781981" y="967006"/>
                </a:lnTo>
                <a:lnTo>
                  <a:pt x="819392" y="942920"/>
                </a:lnTo>
                <a:lnTo>
                  <a:pt x="854512" y="915815"/>
                </a:lnTo>
                <a:lnTo>
                  <a:pt x="887158" y="885872"/>
                </a:lnTo>
                <a:lnTo>
                  <a:pt x="917146" y="853275"/>
                </a:lnTo>
                <a:lnTo>
                  <a:pt x="944294" y="818208"/>
                </a:lnTo>
                <a:lnTo>
                  <a:pt x="968417" y="780852"/>
                </a:lnTo>
                <a:lnTo>
                  <a:pt x="989332" y="741391"/>
                </a:lnTo>
                <a:lnTo>
                  <a:pt x="1006856" y="700009"/>
                </a:lnTo>
                <a:lnTo>
                  <a:pt x="1020804" y="656888"/>
                </a:lnTo>
                <a:lnTo>
                  <a:pt x="1030995" y="612211"/>
                </a:lnTo>
                <a:lnTo>
                  <a:pt x="1037244" y="566161"/>
                </a:lnTo>
                <a:lnTo>
                  <a:pt x="1039368" y="518921"/>
                </a:lnTo>
                <a:lnTo>
                  <a:pt x="1037244" y="471682"/>
                </a:lnTo>
                <a:lnTo>
                  <a:pt x="1030995" y="425632"/>
                </a:lnTo>
                <a:lnTo>
                  <a:pt x="1020804" y="380955"/>
                </a:lnTo>
                <a:lnTo>
                  <a:pt x="1006855" y="337834"/>
                </a:lnTo>
                <a:lnTo>
                  <a:pt x="989332" y="296452"/>
                </a:lnTo>
                <a:lnTo>
                  <a:pt x="968417" y="256991"/>
                </a:lnTo>
                <a:lnTo>
                  <a:pt x="944294" y="219635"/>
                </a:lnTo>
                <a:lnTo>
                  <a:pt x="917146" y="184568"/>
                </a:lnTo>
                <a:lnTo>
                  <a:pt x="887158" y="151971"/>
                </a:lnTo>
                <a:lnTo>
                  <a:pt x="854512" y="122028"/>
                </a:lnTo>
                <a:lnTo>
                  <a:pt x="819392" y="94923"/>
                </a:lnTo>
                <a:lnTo>
                  <a:pt x="781981" y="70837"/>
                </a:lnTo>
                <a:lnTo>
                  <a:pt x="742463" y="49955"/>
                </a:lnTo>
                <a:lnTo>
                  <a:pt x="701021" y="32459"/>
                </a:lnTo>
                <a:lnTo>
                  <a:pt x="657838" y="18533"/>
                </a:lnTo>
                <a:lnTo>
                  <a:pt x="613099" y="8359"/>
                </a:lnTo>
                <a:lnTo>
                  <a:pt x="566986" y="2120"/>
                </a:lnTo>
                <a:lnTo>
                  <a:pt x="519684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9379457" y="4558029"/>
            <a:ext cx="7035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23" name="object 23" descr=""/>
          <p:cNvSpPr txBox="1"/>
          <p:nvPr/>
        </p:nvSpPr>
        <p:spPr>
          <a:xfrm>
            <a:off x="444500" y="6362191"/>
            <a:ext cx="77457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Federal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Reserve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“Distribution 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Household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since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1989.”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Accessed</a:t>
            </a:r>
            <a:r>
              <a:rPr dirty="0" sz="1000">
                <a:latin typeface="Arial Narrow"/>
                <a:cs typeface="Arial Narrow"/>
              </a:rPr>
              <a:t> October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2013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Q1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data.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rounded.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955547" y="2132076"/>
            <a:ext cx="10278110" cy="1983105"/>
          </a:xfrm>
          <a:custGeom>
            <a:avLst/>
            <a:gdLst/>
            <a:ahLst/>
            <a:cxnLst/>
            <a:rect l="l" t="t" r="r" b="b"/>
            <a:pathLst>
              <a:path w="10278110" h="1983104">
                <a:moveTo>
                  <a:pt x="9286494" y="0"/>
                </a:moveTo>
                <a:lnTo>
                  <a:pt x="9286494" y="495681"/>
                </a:lnTo>
                <a:lnTo>
                  <a:pt x="991362" y="495681"/>
                </a:lnTo>
                <a:lnTo>
                  <a:pt x="991362" y="0"/>
                </a:lnTo>
                <a:lnTo>
                  <a:pt x="0" y="991362"/>
                </a:lnTo>
                <a:lnTo>
                  <a:pt x="991362" y="1982724"/>
                </a:lnTo>
                <a:lnTo>
                  <a:pt x="991362" y="1487043"/>
                </a:lnTo>
                <a:lnTo>
                  <a:pt x="9286494" y="1487043"/>
                </a:lnTo>
                <a:lnTo>
                  <a:pt x="9286494" y="1982724"/>
                </a:lnTo>
                <a:lnTo>
                  <a:pt x="10277856" y="991362"/>
                </a:lnTo>
                <a:lnTo>
                  <a:pt x="9286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77870" y="2799080"/>
            <a:ext cx="5634355" cy="6356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410845" marR="30480" indent="-373380">
              <a:lnSpc>
                <a:spcPct val="100000"/>
              </a:lnSpc>
              <a:spcBef>
                <a:spcPts val="105"/>
              </a:spcBef>
              <a:tabLst>
                <a:tab pos="4506595" algn="l"/>
              </a:tabLst>
            </a:pPr>
            <a:r>
              <a:rPr dirty="0" sz="2000">
                <a:solidFill>
                  <a:srgbClr val="585858"/>
                </a:solidFill>
              </a:rPr>
              <a:t>Baby</a:t>
            </a:r>
            <a:r>
              <a:rPr dirty="0" sz="2000" spc="-35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Boomers:</a:t>
            </a:r>
            <a:r>
              <a:rPr dirty="0" sz="2000" spc="-35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Born</a:t>
            </a:r>
            <a:r>
              <a:rPr dirty="0" sz="2000" spc="-10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between</a:t>
            </a:r>
            <a:r>
              <a:rPr dirty="0" sz="2000" spc="-50">
                <a:solidFill>
                  <a:srgbClr val="585858"/>
                </a:solidFill>
              </a:rPr>
              <a:t> </a:t>
            </a:r>
            <a:r>
              <a:rPr dirty="0" sz="2000" spc="-10">
                <a:solidFill>
                  <a:srgbClr val="585858"/>
                </a:solidFill>
              </a:rPr>
              <a:t>1946</a:t>
            </a:r>
            <a:r>
              <a:rPr dirty="0" baseline="25641" sz="1950" spc="-15">
                <a:solidFill>
                  <a:srgbClr val="585858"/>
                </a:solidFill>
              </a:rPr>
              <a:t>*</a:t>
            </a:r>
            <a:r>
              <a:rPr dirty="0" baseline="25641" sz="1950">
                <a:solidFill>
                  <a:srgbClr val="585858"/>
                </a:solidFill>
              </a:rPr>
              <a:t>	</a:t>
            </a:r>
            <a:r>
              <a:rPr dirty="0" sz="2000">
                <a:solidFill>
                  <a:srgbClr val="585858"/>
                </a:solidFill>
              </a:rPr>
              <a:t>and</a:t>
            </a:r>
            <a:r>
              <a:rPr dirty="0" sz="2000" spc="-10">
                <a:solidFill>
                  <a:srgbClr val="585858"/>
                </a:solidFill>
              </a:rPr>
              <a:t> </a:t>
            </a:r>
            <a:r>
              <a:rPr dirty="0" sz="2000" spc="-20">
                <a:solidFill>
                  <a:srgbClr val="585858"/>
                </a:solidFill>
              </a:rPr>
              <a:t>1964 </a:t>
            </a:r>
            <a:r>
              <a:rPr dirty="0" sz="2000">
                <a:solidFill>
                  <a:srgbClr val="585858"/>
                </a:solidFill>
              </a:rPr>
              <a:t>Gen</a:t>
            </a:r>
            <a:r>
              <a:rPr dirty="0" sz="2000" spc="-20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X’ers:</a:t>
            </a:r>
            <a:r>
              <a:rPr dirty="0" sz="2000" spc="-30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Born</a:t>
            </a:r>
            <a:r>
              <a:rPr dirty="0" sz="2000" spc="-5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between</a:t>
            </a:r>
            <a:r>
              <a:rPr dirty="0" sz="2000" spc="-45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1965</a:t>
            </a:r>
            <a:r>
              <a:rPr dirty="0" sz="2000" spc="-20">
                <a:solidFill>
                  <a:srgbClr val="585858"/>
                </a:solidFill>
              </a:rPr>
              <a:t> </a:t>
            </a:r>
            <a:r>
              <a:rPr dirty="0" sz="2000">
                <a:solidFill>
                  <a:srgbClr val="585858"/>
                </a:solidFill>
              </a:rPr>
              <a:t>and</a:t>
            </a:r>
            <a:r>
              <a:rPr dirty="0" sz="2000" spc="-15">
                <a:solidFill>
                  <a:srgbClr val="585858"/>
                </a:solidFill>
              </a:rPr>
              <a:t> </a:t>
            </a:r>
            <a:r>
              <a:rPr dirty="0" sz="2000" spc="-20">
                <a:solidFill>
                  <a:srgbClr val="585858"/>
                </a:solidFill>
              </a:rPr>
              <a:t>1980</a:t>
            </a:r>
            <a:endParaRPr sz="2000"/>
          </a:p>
        </p:txBody>
      </p:sp>
      <p:grpSp>
        <p:nvGrpSpPr>
          <p:cNvPr id="5" name="object 5" descr=""/>
          <p:cNvGrpSpPr/>
          <p:nvPr/>
        </p:nvGrpSpPr>
        <p:grpSpPr>
          <a:xfrm>
            <a:off x="1711198" y="470916"/>
            <a:ext cx="8983345" cy="5305425"/>
            <a:chOff x="1711198" y="470916"/>
            <a:chExt cx="8983345" cy="5305425"/>
          </a:xfrm>
        </p:grpSpPr>
        <p:sp>
          <p:nvSpPr>
            <p:cNvPr id="6" name="object 6" descr=""/>
            <p:cNvSpPr/>
            <p:nvPr/>
          </p:nvSpPr>
          <p:spPr>
            <a:xfrm>
              <a:off x="2967228" y="1562100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80">
                  <a:moveTo>
                    <a:pt x="0" y="0"/>
                  </a:moveTo>
                  <a:lnTo>
                    <a:pt x="0" y="94487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903728" y="2491739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69">
                  <a:moveTo>
                    <a:pt x="57150" y="205753"/>
                  </a:moveTo>
                  <a:lnTo>
                    <a:pt x="38790" y="209462"/>
                  </a:lnTo>
                  <a:lnTo>
                    <a:pt x="18605" y="223075"/>
                  </a:lnTo>
                  <a:lnTo>
                    <a:pt x="4992" y="243260"/>
                  </a:lnTo>
                  <a:lnTo>
                    <a:pt x="0" y="267970"/>
                  </a:lnTo>
                  <a:lnTo>
                    <a:pt x="4992" y="292679"/>
                  </a:lnTo>
                  <a:lnTo>
                    <a:pt x="18605" y="312864"/>
                  </a:lnTo>
                  <a:lnTo>
                    <a:pt x="38790" y="326477"/>
                  </a:lnTo>
                  <a:lnTo>
                    <a:pt x="63500" y="331470"/>
                  </a:lnTo>
                  <a:lnTo>
                    <a:pt x="88209" y="326477"/>
                  </a:lnTo>
                  <a:lnTo>
                    <a:pt x="108394" y="312864"/>
                  </a:lnTo>
                  <a:lnTo>
                    <a:pt x="122007" y="292679"/>
                  </a:lnTo>
                  <a:lnTo>
                    <a:pt x="127000" y="267970"/>
                  </a:lnTo>
                  <a:lnTo>
                    <a:pt x="57150" y="267970"/>
                  </a:lnTo>
                  <a:lnTo>
                    <a:pt x="57150" y="205753"/>
                  </a:lnTo>
                  <a:close/>
                </a:path>
                <a:path w="127000" h="331469">
                  <a:moveTo>
                    <a:pt x="63500" y="204470"/>
                  </a:moveTo>
                  <a:lnTo>
                    <a:pt x="57150" y="205753"/>
                  </a:lnTo>
                  <a:lnTo>
                    <a:pt x="57150" y="267970"/>
                  </a:lnTo>
                  <a:lnTo>
                    <a:pt x="69850" y="267970"/>
                  </a:lnTo>
                  <a:lnTo>
                    <a:pt x="69850" y="205753"/>
                  </a:lnTo>
                  <a:lnTo>
                    <a:pt x="63500" y="204470"/>
                  </a:lnTo>
                  <a:close/>
                </a:path>
                <a:path w="127000" h="331469">
                  <a:moveTo>
                    <a:pt x="69850" y="205753"/>
                  </a:moveTo>
                  <a:lnTo>
                    <a:pt x="69850" y="267970"/>
                  </a:lnTo>
                  <a:lnTo>
                    <a:pt x="127000" y="267970"/>
                  </a:lnTo>
                  <a:lnTo>
                    <a:pt x="122007" y="243260"/>
                  </a:lnTo>
                  <a:lnTo>
                    <a:pt x="108394" y="223075"/>
                  </a:lnTo>
                  <a:lnTo>
                    <a:pt x="88209" y="209462"/>
                  </a:lnTo>
                  <a:lnTo>
                    <a:pt x="69850" y="205753"/>
                  </a:lnTo>
                  <a:close/>
                </a:path>
                <a:path w="127000" h="331469">
                  <a:moveTo>
                    <a:pt x="69850" y="0"/>
                  </a:moveTo>
                  <a:lnTo>
                    <a:pt x="57150" y="0"/>
                  </a:lnTo>
                  <a:lnTo>
                    <a:pt x="57150" y="205753"/>
                  </a:lnTo>
                  <a:lnTo>
                    <a:pt x="63500" y="204470"/>
                  </a:lnTo>
                  <a:lnTo>
                    <a:pt x="69850" y="204470"/>
                  </a:lnTo>
                  <a:lnTo>
                    <a:pt x="69850" y="0"/>
                  </a:lnTo>
                  <a:close/>
                </a:path>
                <a:path w="127000" h="331469">
                  <a:moveTo>
                    <a:pt x="69850" y="204470"/>
                  </a:moveTo>
                  <a:lnTo>
                    <a:pt x="63500" y="204470"/>
                  </a:lnTo>
                  <a:lnTo>
                    <a:pt x="69850" y="205753"/>
                  </a:lnTo>
                  <a:lnTo>
                    <a:pt x="69850" y="20447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739383" y="1562100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80">
                  <a:moveTo>
                    <a:pt x="0" y="0"/>
                  </a:moveTo>
                  <a:lnTo>
                    <a:pt x="0" y="94487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675883" y="2491739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69">
                  <a:moveTo>
                    <a:pt x="57150" y="205753"/>
                  </a:moveTo>
                  <a:lnTo>
                    <a:pt x="38790" y="209462"/>
                  </a:lnTo>
                  <a:lnTo>
                    <a:pt x="18605" y="223075"/>
                  </a:lnTo>
                  <a:lnTo>
                    <a:pt x="4992" y="243260"/>
                  </a:lnTo>
                  <a:lnTo>
                    <a:pt x="0" y="267970"/>
                  </a:lnTo>
                  <a:lnTo>
                    <a:pt x="4992" y="292679"/>
                  </a:lnTo>
                  <a:lnTo>
                    <a:pt x="18605" y="312864"/>
                  </a:lnTo>
                  <a:lnTo>
                    <a:pt x="38790" y="326477"/>
                  </a:lnTo>
                  <a:lnTo>
                    <a:pt x="63500" y="331470"/>
                  </a:lnTo>
                  <a:lnTo>
                    <a:pt x="88209" y="326477"/>
                  </a:lnTo>
                  <a:lnTo>
                    <a:pt x="108394" y="312864"/>
                  </a:lnTo>
                  <a:lnTo>
                    <a:pt x="122007" y="292679"/>
                  </a:lnTo>
                  <a:lnTo>
                    <a:pt x="127000" y="267970"/>
                  </a:lnTo>
                  <a:lnTo>
                    <a:pt x="57150" y="267970"/>
                  </a:lnTo>
                  <a:lnTo>
                    <a:pt x="57150" y="205753"/>
                  </a:lnTo>
                  <a:close/>
                </a:path>
                <a:path w="127000" h="331469">
                  <a:moveTo>
                    <a:pt x="63500" y="204470"/>
                  </a:moveTo>
                  <a:lnTo>
                    <a:pt x="57150" y="205753"/>
                  </a:lnTo>
                  <a:lnTo>
                    <a:pt x="57150" y="267970"/>
                  </a:lnTo>
                  <a:lnTo>
                    <a:pt x="69850" y="267970"/>
                  </a:lnTo>
                  <a:lnTo>
                    <a:pt x="69850" y="205753"/>
                  </a:lnTo>
                  <a:lnTo>
                    <a:pt x="63500" y="204470"/>
                  </a:lnTo>
                  <a:close/>
                </a:path>
                <a:path w="127000" h="331469">
                  <a:moveTo>
                    <a:pt x="69850" y="205753"/>
                  </a:moveTo>
                  <a:lnTo>
                    <a:pt x="69850" y="267970"/>
                  </a:lnTo>
                  <a:lnTo>
                    <a:pt x="127000" y="267970"/>
                  </a:lnTo>
                  <a:lnTo>
                    <a:pt x="122007" y="243260"/>
                  </a:lnTo>
                  <a:lnTo>
                    <a:pt x="108394" y="223075"/>
                  </a:lnTo>
                  <a:lnTo>
                    <a:pt x="88209" y="209462"/>
                  </a:lnTo>
                  <a:lnTo>
                    <a:pt x="69850" y="205753"/>
                  </a:lnTo>
                  <a:close/>
                </a:path>
                <a:path w="127000" h="331469">
                  <a:moveTo>
                    <a:pt x="69850" y="0"/>
                  </a:moveTo>
                  <a:lnTo>
                    <a:pt x="57150" y="0"/>
                  </a:lnTo>
                  <a:lnTo>
                    <a:pt x="57150" y="205753"/>
                  </a:lnTo>
                  <a:lnTo>
                    <a:pt x="63500" y="204470"/>
                  </a:lnTo>
                  <a:lnTo>
                    <a:pt x="69850" y="204470"/>
                  </a:lnTo>
                  <a:lnTo>
                    <a:pt x="69850" y="0"/>
                  </a:lnTo>
                  <a:close/>
                </a:path>
                <a:path w="127000" h="331469">
                  <a:moveTo>
                    <a:pt x="69850" y="204470"/>
                  </a:moveTo>
                  <a:lnTo>
                    <a:pt x="63500" y="204470"/>
                  </a:lnTo>
                  <a:lnTo>
                    <a:pt x="69850" y="205753"/>
                  </a:lnTo>
                  <a:lnTo>
                    <a:pt x="69850" y="20447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051804" y="3732275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79">
                  <a:moveTo>
                    <a:pt x="0" y="94488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988304" y="3415792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70">
                  <a:moveTo>
                    <a:pt x="57150" y="125716"/>
                  </a:moveTo>
                  <a:lnTo>
                    <a:pt x="57150" y="331470"/>
                  </a:lnTo>
                  <a:lnTo>
                    <a:pt x="69850" y="331470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5716"/>
                  </a:lnTo>
                  <a:close/>
                </a:path>
                <a:path w="127000" h="331470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5716"/>
                  </a:lnTo>
                  <a:lnTo>
                    <a:pt x="63500" y="127000"/>
                  </a:lnTo>
                  <a:lnTo>
                    <a:pt x="69850" y="125716"/>
                  </a:lnTo>
                  <a:lnTo>
                    <a:pt x="69850" y="63500"/>
                  </a:lnTo>
                  <a:close/>
                </a:path>
                <a:path w="127000" h="331470">
                  <a:moveTo>
                    <a:pt x="69850" y="125716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5716"/>
                  </a:lnTo>
                  <a:close/>
                </a:path>
                <a:path w="127000" h="331470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57150" y="125716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331470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5716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410700" y="3732275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w="0" h="944879">
                  <a:moveTo>
                    <a:pt x="0" y="94488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347200" y="3415792"/>
              <a:ext cx="127000" cy="331470"/>
            </a:xfrm>
            <a:custGeom>
              <a:avLst/>
              <a:gdLst/>
              <a:ahLst/>
              <a:cxnLst/>
              <a:rect l="l" t="t" r="r" b="b"/>
              <a:pathLst>
                <a:path w="127000" h="331470">
                  <a:moveTo>
                    <a:pt x="57150" y="125716"/>
                  </a:moveTo>
                  <a:lnTo>
                    <a:pt x="57150" y="331470"/>
                  </a:lnTo>
                  <a:lnTo>
                    <a:pt x="69850" y="331470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5716"/>
                  </a:lnTo>
                  <a:close/>
                </a:path>
                <a:path w="127000" h="331470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5716"/>
                  </a:lnTo>
                  <a:lnTo>
                    <a:pt x="63500" y="127000"/>
                  </a:lnTo>
                  <a:lnTo>
                    <a:pt x="69850" y="125716"/>
                  </a:lnTo>
                  <a:lnTo>
                    <a:pt x="69850" y="63500"/>
                  </a:lnTo>
                  <a:close/>
                </a:path>
                <a:path w="127000" h="331470">
                  <a:moveTo>
                    <a:pt x="69850" y="125716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5716"/>
                  </a:lnTo>
                  <a:close/>
                </a:path>
                <a:path w="127000" h="331470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57150" y="125716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331470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5716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0824" y="484632"/>
              <a:ext cx="1891283" cy="186994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4504" y="470916"/>
              <a:ext cx="1889759" cy="188366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8156" y="3857244"/>
              <a:ext cx="1889759" cy="186994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65819" y="3892295"/>
              <a:ext cx="1889759" cy="1883664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711198" y="514603"/>
              <a:ext cx="8983345" cy="5215255"/>
            </a:xfrm>
            <a:custGeom>
              <a:avLst/>
              <a:gdLst/>
              <a:ahLst/>
              <a:cxnLst/>
              <a:rect l="l" t="t" r="r" b="b"/>
              <a:pathLst>
                <a:path w="8983345" h="5215255">
                  <a:moveTo>
                    <a:pt x="262382" y="7112"/>
                  </a:moveTo>
                  <a:lnTo>
                    <a:pt x="0" y="7112"/>
                  </a:lnTo>
                  <a:lnTo>
                    <a:pt x="0" y="78359"/>
                  </a:lnTo>
                  <a:lnTo>
                    <a:pt x="174498" y="78359"/>
                  </a:lnTo>
                  <a:lnTo>
                    <a:pt x="148793" y="113512"/>
                  </a:lnTo>
                  <a:lnTo>
                    <a:pt x="125818" y="150939"/>
                  </a:lnTo>
                  <a:lnTo>
                    <a:pt x="105549" y="190665"/>
                  </a:lnTo>
                  <a:lnTo>
                    <a:pt x="88011" y="232664"/>
                  </a:lnTo>
                  <a:lnTo>
                    <a:pt x="73787" y="275628"/>
                  </a:lnTo>
                  <a:lnTo>
                    <a:pt x="63347" y="318185"/>
                  </a:lnTo>
                  <a:lnTo>
                    <a:pt x="56692" y="360349"/>
                  </a:lnTo>
                  <a:lnTo>
                    <a:pt x="53848" y="402082"/>
                  </a:lnTo>
                  <a:lnTo>
                    <a:pt x="127762" y="402082"/>
                  </a:lnTo>
                  <a:lnTo>
                    <a:pt x="128765" y="374650"/>
                  </a:lnTo>
                  <a:lnTo>
                    <a:pt x="131978" y="345465"/>
                  </a:lnTo>
                  <a:lnTo>
                    <a:pt x="145161" y="281686"/>
                  </a:lnTo>
                  <a:lnTo>
                    <a:pt x="166751" y="216268"/>
                  </a:lnTo>
                  <a:lnTo>
                    <a:pt x="196342" y="154559"/>
                  </a:lnTo>
                  <a:lnTo>
                    <a:pt x="229641" y="101714"/>
                  </a:lnTo>
                  <a:lnTo>
                    <a:pt x="262382" y="62865"/>
                  </a:lnTo>
                  <a:lnTo>
                    <a:pt x="262382" y="7112"/>
                  </a:lnTo>
                  <a:close/>
                </a:path>
                <a:path w="8983345" h="5215255">
                  <a:moveTo>
                    <a:pt x="573024" y="284353"/>
                  </a:moveTo>
                  <a:lnTo>
                    <a:pt x="572008" y="269049"/>
                  </a:lnTo>
                  <a:lnTo>
                    <a:pt x="571944" y="268020"/>
                  </a:lnTo>
                  <a:lnTo>
                    <a:pt x="568718" y="252704"/>
                  </a:lnTo>
                  <a:lnTo>
                    <a:pt x="550760" y="218821"/>
                  </a:lnTo>
                  <a:lnTo>
                    <a:pt x="520738" y="193497"/>
                  </a:lnTo>
                  <a:lnTo>
                    <a:pt x="505079" y="186055"/>
                  </a:lnTo>
                  <a:lnTo>
                    <a:pt x="517410" y="179628"/>
                  </a:lnTo>
                  <a:lnTo>
                    <a:pt x="528294" y="171945"/>
                  </a:lnTo>
                  <a:lnTo>
                    <a:pt x="537743" y="163004"/>
                  </a:lnTo>
                  <a:lnTo>
                    <a:pt x="542150" y="157353"/>
                  </a:lnTo>
                  <a:lnTo>
                    <a:pt x="545719" y="152781"/>
                  </a:lnTo>
                  <a:lnTo>
                    <a:pt x="552043" y="141541"/>
                  </a:lnTo>
                  <a:lnTo>
                    <a:pt x="556577" y="129540"/>
                  </a:lnTo>
                  <a:lnTo>
                    <a:pt x="559282" y="116776"/>
                  </a:lnTo>
                  <a:lnTo>
                    <a:pt x="560197" y="103251"/>
                  </a:lnTo>
                  <a:lnTo>
                    <a:pt x="558215" y="81851"/>
                  </a:lnTo>
                  <a:lnTo>
                    <a:pt x="542455" y="44843"/>
                  </a:lnTo>
                  <a:lnTo>
                    <a:pt x="511302" y="16459"/>
                  </a:lnTo>
                  <a:lnTo>
                    <a:pt x="497205" y="10198"/>
                  </a:lnTo>
                  <a:lnTo>
                    <a:pt x="497205" y="281051"/>
                  </a:lnTo>
                  <a:lnTo>
                    <a:pt x="496290" y="295173"/>
                  </a:lnTo>
                  <a:lnTo>
                    <a:pt x="481584" y="330327"/>
                  </a:lnTo>
                  <a:lnTo>
                    <a:pt x="442214" y="347345"/>
                  </a:lnTo>
                  <a:lnTo>
                    <a:pt x="431076" y="346303"/>
                  </a:lnTo>
                  <a:lnTo>
                    <a:pt x="430733" y="346303"/>
                  </a:lnTo>
                  <a:lnTo>
                    <a:pt x="394601" y="319900"/>
                  </a:lnTo>
                  <a:lnTo>
                    <a:pt x="385495" y="281051"/>
                  </a:lnTo>
                  <a:lnTo>
                    <a:pt x="385445" y="280162"/>
                  </a:lnTo>
                  <a:lnTo>
                    <a:pt x="386295" y="269049"/>
                  </a:lnTo>
                  <a:lnTo>
                    <a:pt x="407047" y="229704"/>
                  </a:lnTo>
                  <a:lnTo>
                    <a:pt x="441198" y="218821"/>
                  </a:lnTo>
                  <a:lnTo>
                    <a:pt x="452780" y="219875"/>
                  </a:lnTo>
                  <a:lnTo>
                    <a:pt x="488251" y="245084"/>
                  </a:lnTo>
                  <a:lnTo>
                    <a:pt x="497128" y="280162"/>
                  </a:lnTo>
                  <a:lnTo>
                    <a:pt x="497205" y="281051"/>
                  </a:lnTo>
                  <a:lnTo>
                    <a:pt x="497205" y="10198"/>
                  </a:lnTo>
                  <a:lnTo>
                    <a:pt x="490753" y="7327"/>
                  </a:lnTo>
                  <a:lnTo>
                    <a:pt x="488188" y="6743"/>
                  </a:lnTo>
                  <a:lnTo>
                    <a:pt x="488188" y="108458"/>
                  </a:lnTo>
                  <a:lnTo>
                    <a:pt x="487349" y="119291"/>
                  </a:lnTo>
                  <a:lnTo>
                    <a:pt x="459689" y="154139"/>
                  </a:lnTo>
                  <a:lnTo>
                    <a:pt x="440055" y="157353"/>
                  </a:lnTo>
                  <a:lnTo>
                    <a:pt x="429806" y="156552"/>
                  </a:lnTo>
                  <a:lnTo>
                    <a:pt x="395795" y="129095"/>
                  </a:lnTo>
                  <a:lnTo>
                    <a:pt x="392557" y="108712"/>
                  </a:lnTo>
                  <a:lnTo>
                    <a:pt x="393357" y="98475"/>
                  </a:lnTo>
                  <a:lnTo>
                    <a:pt x="421005" y="64223"/>
                  </a:lnTo>
                  <a:lnTo>
                    <a:pt x="440944" y="60960"/>
                  </a:lnTo>
                  <a:lnTo>
                    <a:pt x="451015" y="61772"/>
                  </a:lnTo>
                  <a:lnTo>
                    <a:pt x="484886" y="89052"/>
                  </a:lnTo>
                  <a:lnTo>
                    <a:pt x="488188" y="108458"/>
                  </a:lnTo>
                  <a:lnTo>
                    <a:pt x="488188" y="6743"/>
                  </a:lnTo>
                  <a:lnTo>
                    <a:pt x="467004" y="1841"/>
                  </a:lnTo>
                  <a:lnTo>
                    <a:pt x="440055" y="0"/>
                  </a:lnTo>
                  <a:lnTo>
                    <a:pt x="412902" y="1841"/>
                  </a:lnTo>
                  <a:lnTo>
                    <a:pt x="368427" y="16459"/>
                  </a:lnTo>
                  <a:lnTo>
                    <a:pt x="337477" y="44843"/>
                  </a:lnTo>
                  <a:lnTo>
                    <a:pt x="321856" y="81851"/>
                  </a:lnTo>
                  <a:lnTo>
                    <a:pt x="319913" y="103251"/>
                  </a:lnTo>
                  <a:lnTo>
                    <a:pt x="320738" y="116116"/>
                  </a:lnTo>
                  <a:lnTo>
                    <a:pt x="341147" y="161899"/>
                  </a:lnTo>
                  <a:lnTo>
                    <a:pt x="376682" y="186055"/>
                  </a:lnTo>
                  <a:lnTo>
                    <a:pt x="360502" y="194183"/>
                  </a:lnTo>
                  <a:lnTo>
                    <a:pt x="325882" y="227965"/>
                  </a:lnTo>
                  <a:lnTo>
                    <a:pt x="310769" y="271703"/>
                  </a:lnTo>
                  <a:lnTo>
                    <a:pt x="309753" y="287655"/>
                  </a:lnTo>
                  <a:lnTo>
                    <a:pt x="312432" y="315544"/>
                  </a:lnTo>
                  <a:lnTo>
                    <a:pt x="333908" y="361975"/>
                  </a:lnTo>
                  <a:lnTo>
                    <a:pt x="371983" y="393001"/>
                  </a:lnTo>
                  <a:lnTo>
                    <a:pt x="417436" y="407289"/>
                  </a:lnTo>
                  <a:lnTo>
                    <a:pt x="443611" y="409067"/>
                  </a:lnTo>
                  <a:lnTo>
                    <a:pt x="471487" y="406908"/>
                  </a:lnTo>
                  <a:lnTo>
                    <a:pt x="518541" y="389572"/>
                  </a:lnTo>
                  <a:lnTo>
                    <a:pt x="553135" y="355777"/>
                  </a:lnTo>
                  <a:lnTo>
                    <a:pt x="570801" y="310769"/>
                  </a:lnTo>
                  <a:lnTo>
                    <a:pt x="573024" y="284353"/>
                  </a:lnTo>
                  <a:close/>
                </a:path>
                <a:path w="8983345" h="5215255">
                  <a:moveTo>
                    <a:pt x="3335274" y="5073472"/>
                  </a:moveTo>
                  <a:lnTo>
                    <a:pt x="3326409" y="5019802"/>
                  </a:lnTo>
                  <a:lnTo>
                    <a:pt x="3299841" y="4977130"/>
                  </a:lnTo>
                  <a:lnTo>
                    <a:pt x="3266668" y="4952746"/>
                  </a:lnTo>
                  <a:lnTo>
                    <a:pt x="3213227" y="4939919"/>
                  </a:lnTo>
                  <a:lnTo>
                    <a:pt x="3199930" y="4940732"/>
                  </a:lnTo>
                  <a:lnTo>
                    <a:pt x="3186760" y="4943145"/>
                  </a:lnTo>
                  <a:lnTo>
                    <a:pt x="3173692" y="4947158"/>
                  </a:lnTo>
                  <a:lnTo>
                    <a:pt x="3160776" y="4952746"/>
                  </a:lnTo>
                  <a:lnTo>
                    <a:pt x="3172841" y="4884801"/>
                  </a:lnTo>
                  <a:lnTo>
                    <a:pt x="3317621" y="4884801"/>
                  </a:lnTo>
                  <a:lnTo>
                    <a:pt x="3317621" y="4812919"/>
                  </a:lnTo>
                  <a:lnTo>
                    <a:pt x="3114675" y="4812919"/>
                  </a:lnTo>
                  <a:lnTo>
                    <a:pt x="3075305" y="5021326"/>
                  </a:lnTo>
                  <a:lnTo>
                    <a:pt x="3137662" y="5030343"/>
                  </a:lnTo>
                  <a:lnTo>
                    <a:pt x="3151149" y="5017528"/>
                  </a:lnTo>
                  <a:lnTo>
                    <a:pt x="3165538" y="5008410"/>
                  </a:lnTo>
                  <a:lnTo>
                    <a:pt x="3180765" y="5002949"/>
                  </a:lnTo>
                  <a:lnTo>
                    <a:pt x="3196844" y="5001133"/>
                  </a:lnTo>
                  <a:lnTo>
                    <a:pt x="3209455" y="5002288"/>
                  </a:lnTo>
                  <a:lnTo>
                    <a:pt x="3247136" y="5029936"/>
                  </a:lnTo>
                  <a:lnTo>
                    <a:pt x="3256318" y="5073472"/>
                  </a:lnTo>
                  <a:lnTo>
                    <a:pt x="3256407" y="5074844"/>
                  </a:lnTo>
                  <a:lnTo>
                    <a:pt x="3247021" y="5122697"/>
                  </a:lnTo>
                  <a:lnTo>
                    <a:pt x="3210598" y="5151996"/>
                  </a:lnTo>
                  <a:lnTo>
                    <a:pt x="3199003" y="5153215"/>
                  </a:lnTo>
                  <a:lnTo>
                    <a:pt x="3188830" y="5152275"/>
                  </a:lnTo>
                  <a:lnTo>
                    <a:pt x="3154629" y="5129822"/>
                  </a:lnTo>
                  <a:lnTo>
                    <a:pt x="3142488" y="5096967"/>
                  </a:lnTo>
                  <a:lnTo>
                    <a:pt x="3066034" y="5104879"/>
                  </a:lnTo>
                  <a:lnTo>
                    <a:pt x="3079915" y="5150015"/>
                  </a:lnTo>
                  <a:lnTo>
                    <a:pt x="3107817" y="5184902"/>
                  </a:lnTo>
                  <a:lnTo>
                    <a:pt x="3147923" y="5207228"/>
                  </a:lnTo>
                  <a:lnTo>
                    <a:pt x="3198241" y="5214671"/>
                  </a:lnTo>
                  <a:lnTo>
                    <a:pt x="3231019" y="5211369"/>
                  </a:lnTo>
                  <a:lnTo>
                    <a:pt x="3260039" y="5201424"/>
                  </a:lnTo>
                  <a:lnTo>
                    <a:pt x="3285210" y="5184902"/>
                  </a:lnTo>
                  <a:lnTo>
                    <a:pt x="3306699" y="5161686"/>
                  </a:lnTo>
                  <a:lnTo>
                    <a:pt x="3311969" y="5153215"/>
                  </a:lnTo>
                  <a:lnTo>
                    <a:pt x="3319195" y="5141633"/>
                  </a:lnTo>
                  <a:lnTo>
                    <a:pt x="3328124" y="5120246"/>
                  </a:lnTo>
                  <a:lnTo>
                    <a:pt x="3333483" y="5097526"/>
                  </a:lnTo>
                  <a:lnTo>
                    <a:pt x="3335159" y="5074844"/>
                  </a:lnTo>
                  <a:lnTo>
                    <a:pt x="3335274" y="5073472"/>
                  </a:lnTo>
                  <a:close/>
                </a:path>
                <a:path w="8983345" h="5215255">
                  <a:moveTo>
                    <a:pt x="3637064" y="5006200"/>
                  </a:moveTo>
                  <a:lnTo>
                    <a:pt x="3634790" y="4959388"/>
                  </a:lnTo>
                  <a:lnTo>
                    <a:pt x="3634714" y="4957800"/>
                  </a:lnTo>
                  <a:lnTo>
                    <a:pt x="3627412" y="4915217"/>
                  </a:lnTo>
                  <a:lnTo>
                    <a:pt x="3608476" y="4869434"/>
                  </a:lnTo>
                  <a:lnTo>
                    <a:pt x="3577272" y="4832337"/>
                  </a:lnTo>
                  <a:lnTo>
                    <a:pt x="3551174" y="4816780"/>
                  </a:lnTo>
                  <a:lnTo>
                    <a:pt x="3551174" y="4947539"/>
                  </a:lnTo>
                  <a:lnTo>
                    <a:pt x="3550221" y="4963477"/>
                  </a:lnTo>
                  <a:lnTo>
                    <a:pt x="3536061" y="4998974"/>
                  </a:lnTo>
                  <a:lnTo>
                    <a:pt x="3498723" y="5016373"/>
                  </a:lnTo>
                  <a:lnTo>
                    <a:pt x="3488029" y="5015281"/>
                  </a:lnTo>
                  <a:lnTo>
                    <a:pt x="3487826" y="5015281"/>
                  </a:lnTo>
                  <a:lnTo>
                    <a:pt x="3453828" y="4987861"/>
                  </a:lnTo>
                  <a:lnTo>
                    <a:pt x="3445256" y="4941316"/>
                  </a:lnTo>
                  <a:lnTo>
                    <a:pt x="3446132" y="4923536"/>
                  </a:lnTo>
                  <a:lnTo>
                    <a:pt x="3459353" y="4886325"/>
                  </a:lnTo>
                  <a:lnTo>
                    <a:pt x="3494659" y="4869434"/>
                  </a:lnTo>
                  <a:lnTo>
                    <a:pt x="3505543" y="4870729"/>
                  </a:lnTo>
                  <a:lnTo>
                    <a:pt x="3541572" y="4901260"/>
                  </a:lnTo>
                  <a:lnTo>
                    <a:pt x="3551174" y="4947539"/>
                  </a:lnTo>
                  <a:lnTo>
                    <a:pt x="3551174" y="4816780"/>
                  </a:lnTo>
                  <a:lnTo>
                    <a:pt x="3527310" y="4808766"/>
                  </a:lnTo>
                  <a:lnTo>
                    <a:pt x="3498215" y="4805807"/>
                  </a:lnTo>
                  <a:lnTo>
                    <a:pt x="3471443" y="4808144"/>
                  </a:lnTo>
                  <a:lnTo>
                    <a:pt x="3425342" y="4826813"/>
                  </a:lnTo>
                  <a:lnTo>
                    <a:pt x="3390176" y="4863223"/>
                  </a:lnTo>
                  <a:lnTo>
                    <a:pt x="3372078" y="4912322"/>
                  </a:lnTo>
                  <a:lnTo>
                    <a:pt x="3369818" y="4941316"/>
                  </a:lnTo>
                  <a:lnTo>
                    <a:pt x="3371951" y="4969180"/>
                  </a:lnTo>
                  <a:lnTo>
                    <a:pt x="3378390" y="4994287"/>
                  </a:lnTo>
                  <a:lnTo>
                    <a:pt x="3388982" y="5016373"/>
                  </a:lnTo>
                  <a:lnTo>
                    <a:pt x="3389096" y="5016614"/>
                  </a:lnTo>
                  <a:lnTo>
                    <a:pt x="3422053" y="5052123"/>
                  </a:lnTo>
                  <a:lnTo>
                    <a:pt x="3462820" y="5070360"/>
                  </a:lnTo>
                  <a:lnTo>
                    <a:pt x="3485642" y="5072634"/>
                  </a:lnTo>
                  <a:lnTo>
                    <a:pt x="3506292" y="5070564"/>
                  </a:lnTo>
                  <a:lnTo>
                    <a:pt x="3507016" y="5070360"/>
                  </a:lnTo>
                  <a:lnTo>
                    <a:pt x="3525456" y="5064252"/>
                  </a:lnTo>
                  <a:lnTo>
                    <a:pt x="3542639" y="5053774"/>
                  </a:lnTo>
                  <a:lnTo>
                    <a:pt x="3558032" y="5039106"/>
                  </a:lnTo>
                  <a:lnTo>
                    <a:pt x="3554996" y="5070360"/>
                  </a:lnTo>
                  <a:lnTo>
                    <a:pt x="3544316" y="5115877"/>
                  </a:lnTo>
                  <a:lnTo>
                    <a:pt x="3518306" y="5146129"/>
                  </a:lnTo>
                  <a:lnTo>
                    <a:pt x="3496310" y="5151577"/>
                  </a:lnTo>
                  <a:lnTo>
                    <a:pt x="3487331" y="5150904"/>
                  </a:lnTo>
                  <a:lnTo>
                    <a:pt x="3456698" y="5126799"/>
                  </a:lnTo>
                  <a:lnTo>
                    <a:pt x="3451733" y="5107063"/>
                  </a:lnTo>
                  <a:lnTo>
                    <a:pt x="3377438" y="5115255"/>
                  </a:lnTo>
                  <a:lnTo>
                    <a:pt x="3390849" y="5158791"/>
                  </a:lnTo>
                  <a:lnTo>
                    <a:pt x="3414649" y="5189956"/>
                  </a:lnTo>
                  <a:lnTo>
                    <a:pt x="3448088" y="5208702"/>
                  </a:lnTo>
                  <a:lnTo>
                    <a:pt x="3490595" y="5214937"/>
                  </a:lnTo>
                  <a:lnTo>
                    <a:pt x="3521633" y="5211902"/>
                  </a:lnTo>
                  <a:lnTo>
                    <a:pt x="3549637" y="5202796"/>
                  </a:lnTo>
                  <a:lnTo>
                    <a:pt x="3574605" y="5187607"/>
                  </a:lnTo>
                  <a:lnTo>
                    <a:pt x="3596513" y="5166334"/>
                  </a:lnTo>
                  <a:lnTo>
                    <a:pt x="3605847" y="5151577"/>
                  </a:lnTo>
                  <a:lnTo>
                    <a:pt x="3614318" y="5138204"/>
                  </a:lnTo>
                  <a:lnTo>
                    <a:pt x="3627018" y="5102441"/>
                  </a:lnTo>
                  <a:lnTo>
                    <a:pt x="3634613" y="5059032"/>
                  </a:lnTo>
                  <a:lnTo>
                    <a:pt x="3635603" y="5039106"/>
                  </a:lnTo>
                  <a:lnTo>
                    <a:pt x="3636721" y="5016614"/>
                  </a:lnTo>
                  <a:lnTo>
                    <a:pt x="3636734" y="5016373"/>
                  </a:lnTo>
                  <a:lnTo>
                    <a:pt x="3636949" y="5012017"/>
                  </a:lnTo>
                  <a:lnTo>
                    <a:pt x="3637064" y="5006200"/>
                  </a:lnTo>
                  <a:close/>
                </a:path>
                <a:path w="8983345" h="5215255">
                  <a:moveTo>
                    <a:pt x="4988687" y="273177"/>
                  </a:moveTo>
                  <a:lnTo>
                    <a:pt x="4986540" y="245554"/>
                  </a:lnTo>
                  <a:lnTo>
                    <a:pt x="4980114" y="220599"/>
                  </a:lnTo>
                  <a:lnTo>
                    <a:pt x="4969484" y="198501"/>
                  </a:lnTo>
                  <a:lnTo>
                    <a:pt x="4969395" y="198310"/>
                  </a:lnTo>
                  <a:lnTo>
                    <a:pt x="4954397" y="178689"/>
                  </a:lnTo>
                  <a:lnTo>
                    <a:pt x="4951260" y="175895"/>
                  </a:lnTo>
                  <a:lnTo>
                    <a:pt x="4936388" y="162623"/>
                  </a:lnTo>
                  <a:lnTo>
                    <a:pt x="4916678" y="151155"/>
                  </a:lnTo>
                  <a:lnTo>
                    <a:pt x="4913630" y="150190"/>
                  </a:lnTo>
                  <a:lnTo>
                    <a:pt x="4913630" y="273939"/>
                  </a:lnTo>
                  <a:lnTo>
                    <a:pt x="4912741" y="291592"/>
                  </a:lnTo>
                  <a:lnTo>
                    <a:pt x="4899406" y="328549"/>
                  </a:lnTo>
                  <a:lnTo>
                    <a:pt x="4863846" y="345186"/>
                  </a:lnTo>
                  <a:lnTo>
                    <a:pt x="4853102" y="343928"/>
                  </a:lnTo>
                  <a:lnTo>
                    <a:pt x="4817021" y="313626"/>
                  </a:lnTo>
                  <a:lnTo>
                    <a:pt x="4807331" y="267081"/>
                  </a:lnTo>
                  <a:lnTo>
                    <a:pt x="4808283" y="251180"/>
                  </a:lnTo>
                  <a:lnTo>
                    <a:pt x="4822698" y="215900"/>
                  </a:lnTo>
                  <a:lnTo>
                    <a:pt x="4849266" y="199644"/>
                  </a:lnTo>
                  <a:lnTo>
                    <a:pt x="4848949" y="199644"/>
                  </a:lnTo>
                  <a:lnTo>
                    <a:pt x="4860023" y="198501"/>
                  </a:lnTo>
                  <a:lnTo>
                    <a:pt x="4871059" y="199644"/>
                  </a:lnTo>
                  <a:lnTo>
                    <a:pt x="4881092" y="203060"/>
                  </a:lnTo>
                  <a:lnTo>
                    <a:pt x="4909794" y="240118"/>
                  </a:lnTo>
                  <a:lnTo>
                    <a:pt x="4913579" y="273177"/>
                  </a:lnTo>
                  <a:lnTo>
                    <a:pt x="4913630" y="273939"/>
                  </a:lnTo>
                  <a:lnTo>
                    <a:pt x="4913630" y="150190"/>
                  </a:lnTo>
                  <a:lnTo>
                    <a:pt x="4895291" y="144297"/>
                  </a:lnTo>
                  <a:lnTo>
                    <a:pt x="4872101" y="141986"/>
                  </a:lnTo>
                  <a:lnTo>
                    <a:pt x="4851641" y="144106"/>
                  </a:lnTo>
                  <a:lnTo>
                    <a:pt x="4832947" y="150469"/>
                  </a:lnTo>
                  <a:lnTo>
                    <a:pt x="4816018" y="161061"/>
                  </a:lnTo>
                  <a:lnTo>
                    <a:pt x="4800854" y="175895"/>
                  </a:lnTo>
                  <a:lnTo>
                    <a:pt x="4803800" y="144297"/>
                  </a:lnTo>
                  <a:lnTo>
                    <a:pt x="4814328" y="98856"/>
                  </a:lnTo>
                  <a:lnTo>
                    <a:pt x="4840643" y="68567"/>
                  </a:lnTo>
                  <a:lnTo>
                    <a:pt x="4863071" y="63119"/>
                  </a:lnTo>
                  <a:lnTo>
                    <a:pt x="4871796" y="63817"/>
                  </a:lnTo>
                  <a:lnTo>
                    <a:pt x="4902149" y="87960"/>
                  </a:lnTo>
                  <a:lnTo>
                    <a:pt x="4907026" y="107950"/>
                  </a:lnTo>
                  <a:lnTo>
                    <a:pt x="4981321" y="99695"/>
                  </a:lnTo>
                  <a:lnTo>
                    <a:pt x="4970259" y="63119"/>
                  </a:lnTo>
                  <a:lnTo>
                    <a:pt x="4943221" y="25527"/>
                  </a:lnTo>
                  <a:lnTo>
                    <a:pt x="4909401" y="6388"/>
                  </a:lnTo>
                  <a:lnTo>
                    <a:pt x="4867783" y="0"/>
                  </a:lnTo>
                  <a:lnTo>
                    <a:pt x="4836744" y="3048"/>
                  </a:lnTo>
                  <a:lnTo>
                    <a:pt x="4783874" y="27381"/>
                  </a:lnTo>
                  <a:lnTo>
                    <a:pt x="4744199" y="76847"/>
                  </a:lnTo>
                  <a:lnTo>
                    <a:pt x="4723892" y="156121"/>
                  </a:lnTo>
                  <a:lnTo>
                    <a:pt x="4721352" y="207264"/>
                  </a:lnTo>
                  <a:lnTo>
                    <a:pt x="4723701" y="255727"/>
                  </a:lnTo>
                  <a:lnTo>
                    <a:pt x="4731080" y="299580"/>
                  </a:lnTo>
                  <a:lnTo>
                    <a:pt x="4760341" y="361696"/>
                  </a:lnTo>
                  <a:lnTo>
                    <a:pt x="4804803" y="397065"/>
                  </a:lnTo>
                  <a:lnTo>
                    <a:pt x="4860023" y="408813"/>
                  </a:lnTo>
                  <a:lnTo>
                    <a:pt x="4887036" y="406501"/>
                  </a:lnTo>
                  <a:lnTo>
                    <a:pt x="4933327" y="387972"/>
                  </a:lnTo>
                  <a:lnTo>
                    <a:pt x="4968430" y="351637"/>
                  </a:lnTo>
                  <a:lnTo>
                    <a:pt x="4971567" y="345186"/>
                  </a:lnTo>
                  <a:lnTo>
                    <a:pt x="4979670" y="328549"/>
                  </a:lnTo>
                  <a:lnTo>
                    <a:pt x="4986439" y="302348"/>
                  </a:lnTo>
                  <a:lnTo>
                    <a:pt x="4988623" y="273939"/>
                  </a:lnTo>
                  <a:lnTo>
                    <a:pt x="4988687" y="273177"/>
                  </a:lnTo>
                  <a:close/>
                </a:path>
                <a:path w="8983345" h="5215255">
                  <a:moveTo>
                    <a:pt x="5291963" y="204597"/>
                  </a:moveTo>
                  <a:lnTo>
                    <a:pt x="5289512" y="151688"/>
                  </a:lnTo>
                  <a:lnTo>
                    <a:pt x="5282158" y="106870"/>
                  </a:lnTo>
                  <a:lnTo>
                    <a:pt x="5269941" y="70154"/>
                  </a:lnTo>
                  <a:lnTo>
                    <a:pt x="5266042" y="63627"/>
                  </a:lnTo>
                  <a:lnTo>
                    <a:pt x="5252847" y="41529"/>
                  </a:lnTo>
                  <a:lnTo>
                    <a:pt x="5234876" y="23368"/>
                  </a:lnTo>
                  <a:lnTo>
                    <a:pt x="5213756" y="10388"/>
                  </a:lnTo>
                  <a:lnTo>
                    <a:pt x="5211699" y="9740"/>
                  </a:lnTo>
                  <a:lnTo>
                    <a:pt x="5211699" y="204597"/>
                  </a:lnTo>
                  <a:lnTo>
                    <a:pt x="5211191" y="237083"/>
                  </a:lnTo>
                  <a:lnTo>
                    <a:pt x="5209730" y="264033"/>
                  </a:lnTo>
                  <a:lnTo>
                    <a:pt x="5209692" y="264820"/>
                  </a:lnTo>
                  <a:lnTo>
                    <a:pt x="5207190" y="287235"/>
                  </a:lnTo>
                  <a:lnTo>
                    <a:pt x="5196484" y="323951"/>
                  </a:lnTo>
                  <a:lnTo>
                    <a:pt x="5161915" y="345186"/>
                  </a:lnTo>
                  <a:lnTo>
                    <a:pt x="5155146" y="344639"/>
                  </a:lnTo>
                  <a:lnTo>
                    <a:pt x="5123129" y="313448"/>
                  </a:lnTo>
                  <a:lnTo>
                    <a:pt x="5114125" y="264820"/>
                  </a:lnTo>
                  <a:lnTo>
                    <a:pt x="5112258" y="204597"/>
                  </a:lnTo>
                  <a:lnTo>
                    <a:pt x="5112740" y="172123"/>
                  </a:lnTo>
                  <a:lnTo>
                    <a:pt x="5116703" y="121805"/>
                  </a:lnTo>
                  <a:lnTo>
                    <a:pt x="5127396" y="84937"/>
                  </a:lnTo>
                  <a:lnTo>
                    <a:pt x="5161915" y="63627"/>
                  </a:lnTo>
                  <a:lnTo>
                    <a:pt x="5168671" y="64185"/>
                  </a:lnTo>
                  <a:lnTo>
                    <a:pt x="5200815" y="95656"/>
                  </a:lnTo>
                  <a:lnTo>
                    <a:pt x="5209806" y="144310"/>
                  </a:lnTo>
                  <a:lnTo>
                    <a:pt x="5209895" y="145148"/>
                  </a:lnTo>
                  <a:lnTo>
                    <a:pt x="5211229" y="171907"/>
                  </a:lnTo>
                  <a:lnTo>
                    <a:pt x="5211686" y="203708"/>
                  </a:lnTo>
                  <a:lnTo>
                    <a:pt x="5211699" y="204597"/>
                  </a:lnTo>
                  <a:lnTo>
                    <a:pt x="5211699" y="9740"/>
                  </a:lnTo>
                  <a:lnTo>
                    <a:pt x="5189436" y="2603"/>
                  </a:lnTo>
                  <a:lnTo>
                    <a:pt x="5161915" y="0"/>
                  </a:lnTo>
                  <a:lnTo>
                    <a:pt x="5134178" y="2603"/>
                  </a:lnTo>
                  <a:lnTo>
                    <a:pt x="5134368" y="2603"/>
                  </a:lnTo>
                  <a:lnTo>
                    <a:pt x="5109832" y="10388"/>
                  </a:lnTo>
                  <a:lnTo>
                    <a:pt x="5110010" y="10388"/>
                  </a:lnTo>
                  <a:lnTo>
                    <a:pt x="5089118" y="23101"/>
                  </a:lnTo>
                  <a:lnTo>
                    <a:pt x="5071237" y="41021"/>
                  </a:lnTo>
                  <a:lnTo>
                    <a:pt x="5054066" y="69837"/>
                  </a:lnTo>
                  <a:lnTo>
                    <a:pt x="5041798" y="106553"/>
                  </a:lnTo>
                  <a:lnTo>
                    <a:pt x="5034445" y="151180"/>
                  </a:lnTo>
                  <a:lnTo>
                    <a:pt x="5031994" y="203708"/>
                  </a:lnTo>
                  <a:lnTo>
                    <a:pt x="5034229" y="256959"/>
                  </a:lnTo>
                  <a:lnTo>
                    <a:pt x="5040922" y="301421"/>
                  </a:lnTo>
                  <a:lnTo>
                    <a:pt x="5067681" y="363982"/>
                  </a:lnTo>
                  <a:lnTo>
                    <a:pt x="5109172" y="397598"/>
                  </a:lnTo>
                  <a:lnTo>
                    <a:pt x="5161915" y="408813"/>
                  </a:lnTo>
                  <a:lnTo>
                    <a:pt x="5189436" y="406273"/>
                  </a:lnTo>
                  <a:lnTo>
                    <a:pt x="5213731" y="398614"/>
                  </a:lnTo>
                  <a:lnTo>
                    <a:pt x="5234775" y="385838"/>
                  </a:lnTo>
                  <a:lnTo>
                    <a:pt x="5252593" y="367919"/>
                  </a:lnTo>
                  <a:lnTo>
                    <a:pt x="5266169" y="345186"/>
                  </a:lnTo>
                  <a:lnTo>
                    <a:pt x="5269827" y="339064"/>
                  </a:lnTo>
                  <a:lnTo>
                    <a:pt x="5282133" y="302221"/>
                  </a:lnTo>
                  <a:lnTo>
                    <a:pt x="5289499" y="257390"/>
                  </a:lnTo>
                  <a:lnTo>
                    <a:pt x="5291963" y="204597"/>
                  </a:lnTo>
                  <a:close/>
                </a:path>
                <a:path w="8983345" h="5215255">
                  <a:moveTo>
                    <a:pt x="8671941" y="5019548"/>
                  </a:moveTo>
                  <a:lnTo>
                    <a:pt x="8622157" y="5019548"/>
                  </a:lnTo>
                  <a:lnTo>
                    <a:pt x="8622157" y="4882769"/>
                  </a:lnTo>
                  <a:lnTo>
                    <a:pt x="8622157" y="4765548"/>
                  </a:lnTo>
                  <a:lnTo>
                    <a:pt x="8557768" y="4765548"/>
                  </a:lnTo>
                  <a:lnTo>
                    <a:pt x="8547862" y="4780051"/>
                  </a:lnTo>
                  <a:lnTo>
                    <a:pt x="8547862" y="4882769"/>
                  </a:lnTo>
                  <a:lnTo>
                    <a:pt x="8547862" y="5019548"/>
                  </a:lnTo>
                  <a:lnTo>
                    <a:pt x="8455914" y="5019548"/>
                  </a:lnTo>
                  <a:lnTo>
                    <a:pt x="8547862" y="4882769"/>
                  </a:lnTo>
                  <a:lnTo>
                    <a:pt x="8547862" y="4780051"/>
                  </a:lnTo>
                  <a:lnTo>
                    <a:pt x="8384032" y="5019802"/>
                  </a:lnTo>
                  <a:lnTo>
                    <a:pt x="8384032" y="5086997"/>
                  </a:lnTo>
                  <a:lnTo>
                    <a:pt x="8547862" y="5086997"/>
                  </a:lnTo>
                  <a:lnTo>
                    <a:pt x="8547862" y="5167554"/>
                  </a:lnTo>
                  <a:lnTo>
                    <a:pt x="8622157" y="5167554"/>
                  </a:lnTo>
                  <a:lnTo>
                    <a:pt x="8622157" y="5086997"/>
                  </a:lnTo>
                  <a:lnTo>
                    <a:pt x="8671941" y="5086997"/>
                  </a:lnTo>
                  <a:lnTo>
                    <a:pt x="8671941" y="5019548"/>
                  </a:lnTo>
                  <a:close/>
                </a:path>
                <a:path w="8983345" h="5215255">
                  <a:moveTo>
                    <a:pt x="8982837" y="5019548"/>
                  </a:moveTo>
                  <a:lnTo>
                    <a:pt x="8933053" y="5019548"/>
                  </a:lnTo>
                  <a:lnTo>
                    <a:pt x="8933053" y="4882769"/>
                  </a:lnTo>
                  <a:lnTo>
                    <a:pt x="8933053" y="4765548"/>
                  </a:lnTo>
                  <a:lnTo>
                    <a:pt x="8868664" y="4765548"/>
                  </a:lnTo>
                  <a:lnTo>
                    <a:pt x="8858758" y="4780051"/>
                  </a:lnTo>
                  <a:lnTo>
                    <a:pt x="8858758" y="4882769"/>
                  </a:lnTo>
                  <a:lnTo>
                    <a:pt x="8858758" y="5019548"/>
                  </a:lnTo>
                  <a:lnTo>
                    <a:pt x="8766810" y="5019548"/>
                  </a:lnTo>
                  <a:lnTo>
                    <a:pt x="8858758" y="4882769"/>
                  </a:lnTo>
                  <a:lnTo>
                    <a:pt x="8858758" y="4780051"/>
                  </a:lnTo>
                  <a:lnTo>
                    <a:pt x="8694928" y="5019802"/>
                  </a:lnTo>
                  <a:lnTo>
                    <a:pt x="8694928" y="5086997"/>
                  </a:lnTo>
                  <a:lnTo>
                    <a:pt x="8858758" y="5086997"/>
                  </a:lnTo>
                  <a:lnTo>
                    <a:pt x="8858758" y="5167554"/>
                  </a:lnTo>
                  <a:lnTo>
                    <a:pt x="8933053" y="5167554"/>
                  </a:lnTo>
                  <a:lnTo>
                    <a:pt x="8933053" y="5086997"/>
                  </a:lnTo>
                  <a:lnTo>
                    <a:pt x="8982837" y="5086997"/>
                  </a:lnTo>
                  <a:lnTo>
                    <a:pt x="8982837" y="5019548"/>
                  </a:lnTo>
                  <a:close/>
                </a:path>
              </a:pathLst>
            </a:custGeom>
            <a:solidFill>
              <a:srgbClr val="FFFFFF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432917" y="5883960"/>
            <a:ext cx="4700905" cy="827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6306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*</a:t>
            </a:r>
            <a:r>
              <a:rPr dirty="0" sz="1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Various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resources</a:t>
            </a:r>
            <a:r>
              <a:rPr dirty="0" sz="1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differ</a:t>
            </a:r>
            <a:r>
              <a:rPr dirty="0" sz="10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age</a:t>
            </a:r>
            <a:r>
              <a:rPr dirty="0" sz="10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range</a:t>
            </a:r>
            <a:r>
              <a:rPr dirty="0" sz="10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cited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baby</a:t>
            </a:r>
            <a:r>
              <a:rPr dirty="0" sz="1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boomers. Sources:</a:t>
            </a:r>
            <a:endParaRPr sz="10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Investopedia.</a:t>
            </a:r>
            <a:r>
              <a:rPr dirty="0" sz="1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“Baby</a:t>
            </a:r>
            <a:r>
              <a:rPr dirty="0" sz="1000" spc="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Boomer:</a:t>
            </a:r>
            <a:r>
              <a:rPr dirty="0" sz="10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Definition,</a:t>
            </a:r>
            <a:r>
              <a:rPr dirty="0" sz="10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Age Range,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Characteristics,</a:t>
            </a:r>
            <a:r>
              <a:rPr dirty="0" sz="10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Impact.”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Investopedia,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2023.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“Age Range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dirty="0" sz="10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Generation.”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Beresford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Research,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September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27,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2023.</a:t>
            </a:r>
            <a:endParaRPr sz="1000">
              <a:latin typeface="Arial Narrow"/>
              <a:cs typeface="Arial Narrow"/>
            </a:endParaRPr>
          </a:p>
          <a:p>
            <a:pPr marL="15875">
              <a:lnSpc>
                <a:spcPct val="100000"/>
              </a:lnSpc>
              <a:spcBef>
                <a:spcPts val="315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200" y="1345691"/>
            <a:ext cx="10885170" cy="4203700"/>
            <a:chOff x="457200" y="1345691"/>
            <a:chExt cx="10885170" cy="4203700"/>
          </a:xfrm>
        </p:grpSpPr>
        <p:sp>
          <p:nvSpPr>
            <p:cNvPr id="3" name="object 3" descr=""/>
            <p:cNvSpPr/>
            <p:nvPr/>
          </p:nvSpPr>
          <p:spPr>
            <a:xfrm>
              <a:off x="790194" y="3196335"/>
              <a:ext cx="10552430" cy="238125"/>
            </a:xfrm>
            <a:custGeom>
              <a:avLst/>
              <a:gdLst/>
              <a:ahLst/>
              <a:cxnLst/>
              <a:rect l="l" t="t" r="r" b="b"/>
              <a:pathLst>
                <a:path w="10552430" h="238125">
                  <a:moveTo>
                    <a:pt x="10552176" y="95250"/>
                  </a:moveTo>
                  <a:lnTo>
                    <a:pt x="6245237" y="95250"/>
                  </a:lnTo>
                  <a:lnTo>
                    <a:pt x="6240704" y="72771"/>
                  </a:lnTo>
                  <a:lnTo>
                    <a:pt x="6215215" y="34899"/>
                  </a:lnTo>
                  <a:lnTo>
                    <a:pt x="6177394" y="9372"/>
                  </a:lnTo>
                  <a:lnTo>
                    <a:pt x="6131052" y="0"/>
                  </a:lnTo>
                  <a:lnTo>
                    <a:pt x="6084684" y="9372"/>
                  </a:lnTo>
                  <a:lnTo>
                    <a:pt x="6046813" y="34899"/>
                  </a:lnTo>
                  <a:lnTo>
                    <a:pt x="6021286" y="72771"/>
                  </a:lnTo>
                  <a:lnTo>
                    <a:pt x="6016739" y="95250"/>
                  </a:lnTo>
                  <a:lnTo>
                    <a:pt x="5029200" y="95250"/>
                  </a:lnTo>
                  <a:lnTo>
                    <a:pt x="5024653" y="72771"/>
                  </a:lnTo>
                  <a:lnTo>
                    <a:pt x="4999126" y="34899"/>
                  </a:lnTo>
                  <a:lnTo>
                    <a:pt x="4961255" y="9372"/>
                  </a:lnTo>
                  <a:lnTo>
                    <a:pt x="4914900" y="0"/>
                  </a:lnTo>
                  <a:lnTo>
                    <a:pt x="4868545" y="9372"/>
                  </a:lnTo>
                  <a:lnTo>
                    <a:pt x="4830724" y="34899"/>
                  </a:lnTo>
                  <a:lnTo>
                    <a:pt x="4805235" y="72771"/>
                  </a:lnTo>
                  <a:lnTo>
                    <a:pt x="4800701" y="95250"/>
                  </a:lnTo>
                  <a:lnTo>
                    <a:pt x="0" y="95250"/>
                  </a:lnTo>
                  <a:lnTo>
                    <a:pt x="0" y="142875"/>
                  </a:lnTo>
                  <a:lnTo>
                    <a:pt x="4800676" y="142875"/>
                  </a:lnTo>
                  <a:lnTo>
                    <a:pt x="4805235" y="165481"/>
                  </a:lnTo>
                  <a:lnTo>
                    <a:pt x="4830724" y="203301"/>
                  </a:lnTo>
                  <a:lnTo>
                    <a:pt x="4868545" y="228790"/>
                  </a:lnTo>
                  <a:lnTo>
                    <a:pt x="4914900" y="238125"/>
                  </a:lnTo>
                  <a:lnTo>
                    <a:pt x="4961255" y="228790"/>
                  </a:lnTo>
                  <a:lnTo>
                    <a:pt x="4999126" y="203301"/>
                  </a:lnTo>
                  <a:lnTo>
                    <a:pt x="5024653" y="165481"/>
                  </a:lnTo>
                  <a:lnTo>
                    <a:pt x="5029225" y="142875"/>
                  </a:lnTo>
                  <a:lnTo>
                    <a:pt x="6016714" y="142875"/>
                  </a:lnTo>
                  <a:lnTo>
                    <a:pt x="6021286" y="165481"/>
                  </a:lnTo>
                  <a:lnTo>
                    <a:pt x="6046813" y="203301"/>
                  </a:lnTo>
                  <a:lnTo>
                    <a:pt x="6084684" y="228790"/>
                  </a:lnTo>
                  <a:lnTo>
                    <a:pt x="6131052" y="238125"/>
                  </a:lnTo>
                  <a:lnTo>
                    <a:pt x="6177394" y="228790"/>
                  </a:lnTo>
                  <a:lnTo>
                    <a:pt x="6215215" y="203301"/>
                  </a:lnTo>
                  <a:lnTo>
                    <a:pt x="6240704" y="165481"/>
                  </a:lnTo>
                  <a:lnTo>
                    <a:pt x="6245263" y="142875"/>
                  </a:lnTo>
                  <a:lnTo>
                    <a:pt x="10552176" y="142875"/>
                  </a:lnTo>
                  <a:lnTo>
                    <a:pt x="10552176" y="9525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1345691"/>
              <a:ext cx="5247132" cy="42031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/>
              <a:t>Shifting</a:t>
            </a:r>
            <a:r>
              <a:rPr dirty="0" spc="-80"/>
              <a:t> </a:t>
            </a:r>
            <a:r>
              <a:rPr dirty="0" spc="-10"/>
              <a:t>generations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Wealth</a:t>
            </a:r>
            <a:r>
              <a:rPr dirty="0" sz="2000" spc="-4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transfer</a:t>
            </a:r>
            <a:r>
              <a:rPr dirty="0" sz="2000" spc="-80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dirty="0" sz="2000" spc="-25" b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Arial"/>
                <a:cs typeface="Arial"/>
              </a:rPr>
              <a:t>progress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44500" y="5730341"/>
            <a:ext cx="10911205" cy="787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3664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126364" algn="l"/>
              </a:tabLst>
            </a:pPr>
            <a:r>
              <a:rPr dirty="0" sz="1000">
                <a:latin typeface="Arial Narrow"/>
                <a:cs typeface="Arial Narrow"/>
              </a:rPr>
              <a:t>“U.S. Investor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Study: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Investor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insights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need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know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now.”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Broadridge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Solutions,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0">
                <a:latin typeface="Arial Narrow"/>
                <a:cs typeface="Arial Narrow"/>
              </a:rPr>
              <a:t> methodology: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This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study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draws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de-identified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data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covering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roughly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90%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all U.S.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households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who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mutual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funds, </a:t>
            </a:r>
            <a:r>
              <a:rPr dirty="0" sz="1000">
                <a:latin typeface="Arial Narrow"/>
                <a:cs typeface="Arial Narrow"/>
              </a:rPr>
              <a:t>equities,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exchange-traded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funds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(ETFs)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sold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intermediaries.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study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delivers data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points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year-</a:t>
            </a:r>
            <a:r>
              <a:rPr dirty="0" sz="1000">
                <a:latin typeface="Arial Narrow"/>
                <a:cs typeface="Arial Narrow"/>
              </a:rPr>
              <a:t>end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data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spanning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2018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through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2022.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Investor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semi-</a:t>
            </a:r>
            <a:r>
              <a:rPr dirty="0" sz="1000">
                <a:latin typeface="Arial Narrow"/>
                <a:cs typeface="Arial Narrow"/>
              </a:rPr>
              <a:t>annual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online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 given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1,000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retail investors,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25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responsible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household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finances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exceeding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$25,000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 $10,000.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400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-10">
                <a:latin typeface="Arial Narrow"/>
                <a:cs typeface="Arial Narrow"/>
              </a:rPr>
              <a:t> financial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advisors</a:t>
            </a:r>
            <a:r>
              <a:rPr dirty="0" sz="1000" spc="-10">
                <a:latin typeface="Arial Narrow"/>
                <a:cs typeface="Arial Narrow"/>
              </a:rPr>
              <a:t> semi-</a:t>
            </a:r>
            <a:r>
              <a:rPr dirty="0" sz="1000">
                <a:latin typeface="Arial Narrow"/>
                <a:cs typeface="Arial Narrow"/>
              </a:rPr>
              <a:t>annually,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focusing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registered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advisors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across</a:t>
            </a:r>
            <a:r>
              <a:rPr dirty="0" sz="1000" spc="-10">
                <a:latin typeface="Arial Narrow"/>
                <a:cs typeface="Arial Narrow"/>
              </a:rPr>
              <a:t> different </a:t>
            </a:r>
            <a:r>
              <a:rPr dirty="0" sz="1000">
                <a:latin typeface="Arial Narrow"/>
                <a:cs typeface="Arial Narrow"/>
              </a:rPr>
              <a:t>channels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$10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million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assets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under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management,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over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20%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mutual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funds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ETFs.</a:t>
            </a:r>
            <a:endParaRPr sz="1000">
              <a:latin typeface="Arial Narrow"/>
              <a:cs typeface="Arial Narrow"/>
            </a:endParaRPr>
          </a:p>
          <a:p>
            <a:pPr marL="125730" indent="-113030">
              <a:lnSpc>
                <a:spcPct val="100000"/>
              </a:lnSpc>
              <a:buAutoNum type="arabicPeriod"/>
              <a:tabLst>
                <a:tab pos="125730" algn="l"/>
              </a:tabLst>
            </a:pPr>
            <a:r>
              <a:rPr dirty="0" sz="1000">
                <a:latin typeface="Arial Narrow"/>
                <a:cs typeface="Arial Narrow"/>
              </a:rPr>
              <a:t>“Cerulli: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Press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Release: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Cerulli</a:t>
            </a:r>
            <a:r>
              <a:rPr dirty="0" sz="1000" spc="-10">
                <a:latin typeface="Arial Narrow"/>
                <a:cs typeface="Arial Narrow"/>
              </a:rPr>
              <a:t> Anticipates </a:t>
            </a:r>
            <a:r>
              <a:rPr dirty="0" sz="1000">
                <a:latin typeface="Arial Narrow"/>
                <a:cs typeface="Arial Narrow"/>
              </a:rPr>
              <a:t>$84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Trillion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Wealth.”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Cerulli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Associates,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2022.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|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boomer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56–74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year-</a:t>
            </a:r>
            <a:r>
              <a:rPr dirty="0" sz="1000">
                <a:latin typeface="Arial Narrow"/>
                <a:cs typeface="Arial Narrow"/>
              </a:rPr>
              <a:t>end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2020.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214616" y="2146172"/>
            <a:ext cx="4105910" cy="2316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larger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proportion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the </a:t>
            </a:r>
            <a:r>
              <a:rPr dirty="0" sz="2400">
                <a:latin typeface="Arial"/>
                <a:cs typeface="Arial"/>
              </a:rPr>
              <a:t>wealth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transfer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yet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occur.</a:t>
            </a:r>
            <a:endParaRPr sz="2400">
              <a:latin typeface="Arial"/>
              <a:cs typeface="Arial"/>
            </a:endParaRPr>
          </a:p>
          <a:p>
            <a:pPr marL="38100">
              <a:lnSpc>
                <a:spcPts val="6790"/>
              </a:lnSpc>
            </a:pPr>
            <a:r>
              <a:rPr dirty="0" sz="6600" spc="-25" b="1">
                <a:solidFill>
                  <a:srgbClr val="00BEB3"/>
                </a:solidFill>
                <a:latin typeface="Arial"/>
                <a:cs typeface="Arial"/>
              </a:rPr>
              <a:t>72%</a:t>
            </a:r>
            <a:endParaRPr sz="6600">
              <a:latin typeface="Arial"/>
              <a:cs typeface="Arial"/>
            </a:endParaRPr>
          </a:p>
          <a:p>
            <a:pPr marL="38100">
              <a:lnSpc>
                <a:spcPts val="2610"/>
              </a:lnSpc>
            </a:pPr>
            <a:r>
              <a:rPr dirty="0" sz="2400" b="1">
                <a:latin typeface="Arial"/>
                <a:cs typeface="Arial"/>
              </a:rPr>
              <a:t>of</a:t>
            </a:r>
            <a:r>
              <a:rPr dirty="0" sz="2400" spc="-12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AUM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is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held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by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investors</a:t>
            </a:r>
            <a:endParaRPr sz="2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2400" b="1">
                <a:latin typeface="Arial"/>
                <a:cs typeface="Arial"/>
              </a:rPr>
              <a:t>age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58</a:t>
            </a:r>
            <a:r>
              <a:rPr dirty="0" sz="2400" spc="-2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and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above.</a:t>
            </a:r>
            <a:r>
              <a:rPr dirty="0" baseline="24305" sz="2400" spc="-15" b="1">
                <a:latin typeface="Arial"/>
                <a:cs typeface="Arial"/>
              </a:rPr>
              <a:t>1</a:t>
            </a:r>
            <a:endParaRPr baseline="24305" sz="24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89075" y="3076955"/>
            <a:ext cx="4422775" cy="806450"/>
          </a:xfrm>
          <a:custGeom>
            <a:avLst/>
            <a:gdLst/>
            <a:ahLst/>
            <a:cxnLst/>
            <a:rect l="l" t="t" r="r" b="b"/>
            <a:pathLst>
              <a:path w="4422775" h="806450">
                <a:moveTo>
                  <a:pt x="4422648" y="0"/>
                </a:moveTo>
                <a:lnTo>
                  <a:pt x="0" y="0"/>
                </a:lnTo>
                <a:lnTo>
                  <a:pt x="0" y="806196"/>
                </a:lnTo>
                <a:lnTo>
                  <a:pt x="4422648" y="806196"/>
                </a:lnTo>
                <a:lnTo>
                  <a:pt x="4422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3487292" y="2834081"/>
            <a:ext cx="1937385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20" b="1">
                <a:solidFill>
                  <a:srgbClr val="00BEB3"/>
                </a:solidFill>
                <a:latin typeface="Arial"/>
                <a:cs typeface="Arial"/>
              </a:rPr>
              <a:t>$53T</a:t>
            </a:r>
            <a:endParaRPr sz="66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89075" y="3791711"/>
            <a:ext cx="4422775" cy="737870"/>
          </a:xfrm>
          <a:custGeom>
            <a:avLst/>
            <a:gdLst/>
            <a:ahLst/>
            <a:cxnLst/>
            <a:rect l="l" t="t" r="r" b="b"/>
            <a:pathLst>
              <a:path w="4422775" h="737870">
                <a:moveTo>
                  <a:pt x="4422648" y="0"/>
                </a:moveTo>
                <a:lnTo>
                  <a:pt x="0" y="0"/>
                </a:lnTo>
                <a:lnTo>
                  <a:pt x="0" y="737615"/>
                </a:lnTo>
                <a:lnTo>
                  <a:pt x="4422648" y="737615"/>
                </a:lnTo>
                <a:lnTo>
                  <a:pt x="4422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800225" y="3771392"/>
            <a:ext cx="36226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Arial"/>
                <a:cs typeface="Arial"/>
              </a:rPr>
              <a:t>Totaling</a:t>
            </a:r>
            <a:r>
              <a:rPr dirty="0" sz="2400" spc="-8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63%</a:t>
            </a:r>
            <a:r>
              <a:rPr dirty="0" sz="2400" spc="-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of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the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great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3024504" y="4136847"/>
            <a:ext cx="242570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wealth</a:t>
            </a:r>
            <a:r>
              <a:rPr dirty="0" sz="2400" spc="-7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transfer.</a:t>
            </a:r>
            <a:r>
              <a:rPr dirty="0" baseline="24305" sz="2400" spc="-15" b="1">
                <a:latin typeface="Arial"/>
                <a:cs typeface="Arial"/>
              </a:rPr>
              <a:t>2</a:t>
            </a:r>
            <a:endParaRPr baseline="24305" sz="2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89075" y="2232660"/>
            <a:ext cx="4422775" cy="7378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" rIns="0" bIns="0" rtlCol="0" vert="horz">
            <a:spAutoFit/>
          </a:bodyPr>
          <a:lstStyle/>
          <a:p>
            <a:pPr marL="369570" indent="560705">
              <a:lnSpc>
                <a:spcPts val="2880"/>
              </a:lnSpc>
              <a:spcBef>
                <a:spcPts val="35"/>
              </a:spcBef>
            </a:pPr>
            <a:r>
              <a:rPr dirty="0" sz="2400">
                <a:latin typeface="Arial"/>
                <a:cs typeface="Arial"/>
              </a:rPr>
              <a:t>By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2045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baby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boomer </a:t>
            </a:r>
            <a:r>
              <a:rPr dirty="0" sz="2400">
                <a:latin typeface="Arial"/>
                <a:cs typeface="Arial"/>
              </a:rPr>
              <a:t>generation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could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transfer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over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24078" y="6153099"/>
            <a:ext cx="3345179" cy="38227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Population</a:t>
            </a:r>
            <a:r>
              <a:rPr dirty="0" sz="1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Reference</a:t>
            </a:r>
            <a:r>
              <a:rPr dirty="0" sz="1000" spc="-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Bureau.</a:t>
            </a:r>
            <a:r>
              <a:rPr dirty="0" sz="10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World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Population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Data</a:t>
            </a:r>
            <a:r>
              <a:rPr dirty="0" sz="1000" spc="-4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Sheet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2022,</a:t>
            </a:r>
            <a:r>
              <a:rPr dirty="0" sz="1000" spc="-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2022.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*Based on</a:t>
            </a:r>
            <a:r>
              <a:rPr dirty="0" sz="1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dirty="0" sz="10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Life</a:t>
            </a:r>
            <a:r>
              <a:rPr dirty="0" sz="1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expectancy</a:t>
            </a:r>
            <a:r>
              <a:rPr dirty="0" sz="1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at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birth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(years),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Males</a:t>
            </a:r>
            <a:r>
              <a:rPr dirty="0" sz="1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>
                <a:solidFill>
                  <a:srgbClr val="FFFFFF"/>
                </a:solidFill>
                <a:latin typeface="Arial Narrow"/>
                <a:cs typeface="Arial Narrow"/>
              </a:rPr>
              <a:t>73,</a:t>
            </a:r>
            <a:r>
              <a:rPr dirty="0" sz="1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Narrow"/>
                <a:cs typeface="Arial Narrow"/>
              </a:rPr>
              <a:t>Females</a:t>
            </a:r>
            <a:r>
              <a:rPr dirty="0" sz="1000" spc="-2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Arial Narrow"/>
                <a:cs typeface="Arial Narrow"/>
              </a:rPr>
              <a:t>79.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35"/>
              <a:t> </a:t>
            </a:r>
            <a:r>
              <a:rPr dirty="0" spc="-10"/>
              <a:t>Professional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Institutional</a:t>
            </a:r>
            <a:r>
              <a:rPr dirty="0" spc="-40"/>
              <a:t> </a:t>
            </a:r>
            <a:r>
              <a:rPr dirty="0"/>
              <a:t>Use</a:t>
            </a:r>
            <a:r>
              <a:rPr dirty="0" spc="-25"/>
              <a:t> </a:t>
            </a:r>
            <a:r>
              <a:rPr dirty="0"/>
              <a:t>Only.</a:t>
            </a:r>
            <a:r>
              <a:rPr dirty="0" spc="-15"/>
              <a:t> </a:t>
            </a:r>
            <a:r>
              <a:rPr dirty="0"/>
              <a:t>Not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5"/>
              <a:t> </a:t>
            </a:r>
            <a:r>
              <a:rPr dirty="0"/>
              <a:t>Public</a:t>
            </a:r>
            <a:r>
              <a:rPr dirty="0" spc="-10"/>
              <a:t> </a:t>
            </a:r>
            <a:r>
              <a:rPr dirty="0" spc="-20"/>
              <a:t>Use.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36270" y="6541947"/>
            <a:ext cx="360807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Institutional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Public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Use.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622160" y="3542487"/>
            <a:ext cx="3848100" cy="2038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400" b="1">
                <a:solidFill>
                  <a:srgbClr val="FFFFFF"/>
                </a:solidFill>
                <a:latin typeface="Arial Narrow"/>
                <a:cs typeface="Arial Narrow"/>
              </a:rPr>
              <a:t>Women</a:t>
            </a:r>
            <a:r>
              <a:rPr dirty="0" sz="4400" spc="-5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b="1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44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44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spc="-25" b="1">
                <a:solidFill>
                  <a:srgbClr val="FFFFFF"/>
                </a:solidFill>
                <a:latin typeface="Arial Narrow"/>
                <a:cs typeface="Arial Narrow"/>
              </a:rPr>
              <a:t>US </a:t>
            </a:r>
            <a:r>
              <a:rPr dirty="0" sz="4400" b="1">
                <a:solidFill>
                  <a:srgbClr val="FFFFFF"/>
                </a:solidFill>
                <a:latin typeface="Arial Narrow"/>
                <a:cs typeface="Arial Narrow"/>
              </a:rPr>
              <a:t>generally</a:t>
            </a:r>
            <a:r>
              <a:rPr dirty="0" sz="44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spc="-10" b="1">
                <a:solidFill>
                  <a:srgbClr val="FFFFFF"/>
                </a:solidFill>
                <a:latin typeface="Arial Narrow"/>
                <a:cs typeface="Arial Narrow"/>
              </a:rPr>
              <a:t>outlive </a:t>
            </a:r>
            <a:r>
              <a:rPr dirty="0" sz="4400" b="1">
                <a:solidFill>
                  <a:srgbClr val="FFFFFF"/>
                </a:solidFill>
                <a:latin typeface="Arial Narrow"/>
                <a:cs typeface="Arial Narrow"/>
              </a:rPr>
              <a:t>men</a:t>
            </a:r>
            <a:r>
              <a:rPr dirty="0" sz="44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b="1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dirty="0" sz="44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b="1">
                <a:solidFill>
                  <a:srgbClr val="FFFFFF"/>
                </a:solidFill>
                <a:latin typeface="Arial Narrow"/>
                <a:cs typeface="Arial Narrow"/>
              </a:rPr>
              <a:t>six</a:t>
            </a:r>
            <a:r>
              <a:rPr dirty="0" sz="44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400" spc="-10" b="1">
                <a:solidFill>
                  <a:srgbClr val="FFFFFF"/>
                </a:solidFill>
                <a:latin typeface="Arial Narrow"/>
                <a:cs typeface="Arial Narrow"/>
              </a:rPr>
              <a:t>years.</a:t>
            </a:r>
            <a:endParaRPr sz="4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Persaud, Rameshwar</dc:creator>
  <dc:title>FT 16x9 Corporate Template</dc:title>
  <dcterms:created xsi:type="dcterms:W3CDTF">2025-04-24T20:26:14Z</dcterms:created>
  <dcterms:modified xsi:type="dcterms:W3CDTF">2025-04-24T20:26:14Z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2025-02-19T00:00:00Z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2025-04-24T00:00:00Z</vt:filetime>
  </property>
  <property fmtid="{D5CDD505-2E9C-101B-9397-08002B2CF9AE}" pid="5" name="Producer">
    <vt:lpwstr>Microsoft® PowerPoint® 2021; modified using iText® 7.1.18 ©2000-2022 iText Group NV (Seismic Software, Inc.; licensed version)</vt:lpwstr>
  </property>
</Properties>
</file>