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" y="746"/>
            <a:ext cx="7190740" cy="1797685"/>
          </a:xfrm>
          <a:custGeom>
            <a:avLst/>
            <a:gdLst/>
            <a:ahLst/>
            <a:cxnLst/>
            <a:rect l="l" t="t" r="r" b="b"/>
            <a:pathLst>
              <a:path w="7190740" h="1797685">
                <a:moveTo>
                  <a:pt x="7190219" y="0"/>
                </a:moveTo>
                <a:lnTo>
                  <a:pt x="422285" y="5117"/>
                </a:lnTo>
                <a:lnTo>
                  <a:pt x="64443" y="8384"/>
                </a:lnTo>
                <a:lnTo>
                  <a:pt x="8898" y="9893"/>
                </a:lnTo>
                <a:lnTo>
                  <a:pt x="0" y="10871"/>
                </a:lnTo>
                <a:lnTo>
                  <a:pt x="450" y="13465"/>
                </a:lnTo>
                <a:lnTo>
                  <a:pt x="903" y="23886"/>
                </a:lnTo>
                <a:lnTo>
                  <a:pt x="1804" y="66393"/>
                </a:lnTo>
                <a:lnTo>
                  <a:pt x="3544" y="225372"/>
                </a:lnTo>
                <a:lnTo>
                  <a:pt x="6093" y="665234"/>
                </a:lnTo>
                <a:lnTo>
                  <a:pt x="7602" y="1315408"/>
                </a:lnTo>
                <a:lnTo>
                  <a:pt x="6920" y="1652110"/>
                </a:lnTo>
                <a:lnTo>
                  <a:pt x="5930" y="1754705"/>
                </a:lnTo>
                <a:lnTo>
                  <a:pt x="4998" y="1790434"/>
                </a:lnTo>
                <a:lnTo>
                  <a:pt x="4445" y="1797138"/>
                </a:lnTo>
                <a:lnTo>
                  <a:pt x="5686" y="1797547"/>
                </a:lnTo>
                <a:lnTo>
                  <a:pt x="68504" y="1786355"/>
                </a:lnTo>
                <a:lnTo>
                  <a:pt x="144498" y="1769546"/>
                </a:lnTo>
                <a:lnTo>
                  <a:pt x="308471" y="1731338"/>
                </a:lnTo>
                <a:lnTo>
                  <a:pt x="700297" y="1636786"/>
                </a:lnTo>
                <a:lnTo>
                  <a:pt x="1636686" y="1405400"/>
                </a:lnTo>
                <a:lnTo>
                  <a:pt x="3896435" y="837889"/>
                </a:lnTo>
                <a:lnTo>
                  <a:pt x="7190219" y="0"/>
                </a:lnTo>
                <a:close/>
              </a:path>
            </a:pathLst>
          </a:custGeom>
          <a:solidFill>
            <a:srgbClr val="6ABE4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590032" y="5010909"/>
            <a:ext cx="6602730" cy="1828800"/>
          </a:xfrm>
          <a:custGeom>
            <a:avLst/>
            <a:gdLst/>
            <a:ahLst/>
            <a:cxnLst/>
            <a:rect l="l" t="t" r="r" b="b"/>
            <a:pathLst>
              <a:path w="6602730" h="1828800">
                <a:moveTo>
                  <a:pt x="0" y="1828800"/>
                </a:moveTo>
                <a:lnTo>
                  <a:pt x="6602171" y="0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-2"/>
            <a:ext cx="3505200" cy="2895600"/>
          </a:xfrm>
          <a:custGeom>
            <a:avLst/>
            <a:gdLst/>
            <a:ahLst/>
            <a:cxnLst/>
            <a:rect l="l" t="t" r="r" b="b"/>
            <a:pathLst>
              <a:path w="3505200" h="2895600">
                <a:moveTo>
                  <a:pt x="0" y="2895599"/>
                </a:moveTo>
                <a:lnTo>
                  <a:pt x="3505200" y="0"/>
                </a:lnTo>
              </a:path>
            </a:pathLst>
          </a:custGeom>
          <a:ln w="1270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449311" y="3212586"/>
            <a:ext cx="4711700" cy="3627120"/>
          </a:xfrm>
          <a:custGeom>
            <a:avLst/>
            <a:gdLst/>
            <a:ahLst/>
            <a:cxnLst/>
            <a:rect l="l" t="t" r="r" b="b"/>
            <a:pathLst>
              <a:path w="4711700" h="3627120">
                <a:moveTo>
                  <a:pt x="0" y="3626739"/>
                </a:moveTo>
                <a:lnTo>
                  <a:pt x="4711598" y="0"/>
                </a:lnTo>
              </a:path>
            </a:pathLst>
          </a:custGeom>
          <a:ln w="12699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215777" y="6307159"/>
            <a:ext cx="308610" cy="306705"/>
          </a:xfrm>
          <a:custGeom>
            <a:avLst/>
            <a:gdLst/>
            <a:ahLst/>
            <a:cxnLst/>
            <a:rect l="l" t="t" r="r" b="b"/>
            <a:pathLst>
              <a:path w="308609" h="306704">
                <a:moveTo>
                  <a:pt x="154241" y="306563"/>
                </a:moveTo>
                <a:lnTo>
                  <a:pt x="105431" y="298720"/>
                </a:lnTo>
                <a:lnTo>
                  <a:pt x="63083" y="276901"/>
                </a:lnTo>
                <a:lnTo>
                  <a:pt x="29716" y="243676"/>
                </a:lnTo>
                <a:lnTo>
                  <a:pt x="7848" y="201613"/>
                </a:lnTo>
                <a:lnTo>
                  <a:pt x="0" y="153281"/>
                </a:lnTo>
                <a:lnTo>
                  <a:pt x="7848" y="104775"/>
                </a:lnTo>
                <a:lnTo>
                  <a:pt x="29716" y="62691"/>
                </a:lnTo>
                <a:lnTo>
                  <a:pt x="63083" y="29531"/>
                </a:lnTo>
                <a:lnTo>
                  <a:pt x="105431" y="7800"/>
                </a:lnTo>
                <a:lnTo>
                  <a:pt x="154241" y="0"/>
                </a:lnTo>
                <a:lnTo>
                  <a:pt x="203051" y="7800"/>
                </a:lnTo>
                <a:lnTo>
                  <a:pt x="245399" y="29531"/>
                </a:lnTo>
                <a:lnTo>
                  <a:pt x="278766" y="62691"/>
                </a:lnTo>
                <a:lnTo>
                  <a:pt x="300634" y="104775"/>
                </a:lnTo>
                <a:lnTo>
                  <a:pt x="308483" y="153281"/>
                </a:lnTo>
                <a:lnTo>
                  <a:pt x="300634" y="201613"/>
                </a:lnTo>
                <a:lnTo>
                  <a:pt x="278766" y="243676"/>
                </a:lnTo>
                <a:lnTo>
                  <a:pt x="245399" y="276901"/>
                </a:lnTo>
                <a:lnTo>
                  <a:pt x="203051" y="298720"/>
                </a:lnTo>
                <a:lnTo>
                  <a:pt x="154241" y="3065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8619" y="2983483"/>
            <a:ext cx="4191000" cy="1102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333E4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333E4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333E4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333E4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3271" y="273158"/>
            <a:ext cx="11112756" cy="791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333E4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6423" y="1453264"/>
            <a:ext cx="11079152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49387" y="6487418"/>
            <a:ext cx="967618" cy="179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257516" y="6494634"/>
            <a:ext cx="229547" cy="167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edicare.gov/health-drug-plans/medigap/basics/compare-plan-benefits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edicare.gov/coverage/inpatient-hospital-care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edicare.gov/basics/costs/medicare-costs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edicare.gov/basics/costs/medicare-costs" TargetMode="External"/><Relationship Id="rId3" Type="http://schemas.openxmlformats.org/officeDocument/2006/relationships/hyperlink" Target="https://www.cms.gov/newsroom/fact-sheets/cms-releases-2024-projected-medicare-part-d-premium-and-bid-information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0476" cy="685800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63" y="3268992"/>
              <a:ext cx="12192000" cy="3589020"/>
            </a:xfrm>
            <a:custGeom>
              <a:avLst/>
              <a:gdLst/>
              <a:ahLst/>
              <a:cxnLst/>
              <a:rect l="l" t="t" r="r" b="b"/>
              <a:pathLst>
                <a:path w="12192000" h="3589020">
                  <a:moveTo>
                    <a:pt x="12191937" y="63957"/>
                  </a:moveTo>
                  <a:lnTo>
                    <a:pt x="12191784" y="55041"/>
                  </a:lnTo>
                  <a:lnTo>
                    <a:pt x="6627660" y="0"/>
                  </a:lnTo>
                  <a:lnTo>
                    <a:pt x="9131" y="2412276"/>
                  </a:lnTo>
                  <a:lnTo>
                    <a:pt x="9436" y="2513711"/>
                  </a:lnTo>
                  <a:lnTo>
                    <a:pt x="9410" y="2888627"/>
                  </a:lnTo>
                  <a:lnTo>
                    <a:pt x="9156" y="2929471"/>
                  </a:lnTo>
                  <a:lnTo>
                    <a:pt x="8648" y="2978607"/>
                  </a:lnTo>
                  <a:lnTo>
                    <a:pt x="7797" y="3025368"/>
                  </a:lnTo>
                  <a:lnTo>
                    <a:pt x="6261" y="3067177"/>
                  </a:lnTo>
                  <a:lnTo>
                    <a:pt x="3987" y="3100730"/>
                  </a:lnTo>
                  <a:lnTo>
                    <a:pt x="3429" y="3110026"/>
                  </a:lnTo>
                  <a:lnTo>
                    <a:pt x="1892" y="3151835"/>
                  </a:lnTo>
                  <a:lnTo>
                    <a:pt x="1041" y="3198596"/>
                  </a:lnTo>
                  <a:lnTo>
                    <a:pt x="533" y="3247733"/>
                  </a:lnTo>
                  <a:lnTo>
                    <a:pt x="279" y="3288576"/>
                  </a:lnTo>
                  <a:lnTo>
                    <a:pt x="88" y="3336721"/>
                  </a:lnTo>
                  <a:lnTo>
                    <a:pt x="0" y="3589007"/>
                  </a:lnTo>
                  <a:lnTo>
                    <a:pt x="12191937" y="3589007"/>
                  </a:lnTo>
                  <a:lnTo>
                    <a:pt x="12191937" y="6395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221417" y="6298691"/>
              <a:ext cx="1519555" cy="329565"/>
            </a:xfrm>
            <a:custGeom>
              <a:avLst/>
              <a:gdLst/>
              <a:ahLst/>
              <a:cxnLst/>
              <a:rect l="l" t="t" r="r" b="b"/>
              <a:pathLst>
                <a:path w="1519554" h="329565">
                  <a:moveTo>
                    <a:pt x="316522" y="158457"/>
                  </a:moveTo>
                  <a:lnTo>
                    <a:pt x="308648" y="109639"/>
                  </a:lnTo>
                  <a:lnTo>
                    <a:pt x="308648" y="171665"/>
                  </a:lnTo>
                  <a:lnTo>
                    <a:pt x="302945" y="203733"/>
                  </a:lnTo>
                  <a:lnTo>
                    <a:pt x="294754" y="223735"/>
                  </a:lnTo>
                  <a:lnTo>
                    <a:pt x="283730" y="242595"/>
                  </a:lnTo>
                  <a:lnTo>
                    <a:pt x="269887" y="259765"/>
                  </a:lnTo>
                  <a:lnTo>
                    <a:pt x="253212" y="274662"/>
                  </a:lnTo>
                  <a:lnTo>
                    <a:pt x="250202" y="268630"/>
                  </a:lnTo>
                  <a:lnTo>
                    <a:pt x="214020" y="208267"/>
                  </a:lnTo>
                  <a:lnTo>
                    <a:pt x="269798" y="238455"/>
                  </a:lnTo>
                  <a:lnTo>
                    <a:pt x="234619" y="208267"/>
                  </a:lnTo>
                  <a:lnTo>
                    <a:pt x="195935" y="175069"/>
                  </a:lnTo>
                  <a:lnTo>
                    <a:pt x="290893" y="190157"/>
                  </a:lnTo>
                  <a:lnTo>
                    <a:pt x="292404" y="190157"/>
                  </a:lnTo>
                  <a:lnTo>
                    <a:pt x="290893" y="188645"/>
                  </a:lnTo>
                  <a:lnTo>
                    <a:pt x="250875" y="175069"/>
                  </a:lnTo>
                  <a:lnTo>
                    <a:pt x="201968" y="158457"/>
                  </a:lnTo>
                  <a:lnTo>
                    <a:pt x="275526" y="140347"/>
                  </a:lnTo>
                  <a:lnTo>
                    <a:pt x="293903" y="135826"/>
                  </a:lnTo>
                  <a:lnTo>
                    <a:pt x="295414" y="135826"/>
                  </a:lnTo>
                  <a:lnTo>
                    <a:pt x="295414" y="134315"/>
                  </a:lnTo>
                  <a:lnTo>
                    <a:pt x="198958" y="140347"/>
                  </a:lnTo>
                  <a:lnTo>
                    <a:pt x="217309" y="126771"/>
                  </a:lnTo>
                  <a:lnTo>
                    <a:pt x="268287" y="89039"/>
                  </a:lnTo>
                  <a:lnTo>
                    <a:pt x="274320" y="84518"/>
                  </a:lnTo>
                  <a:lnTo>
                    <a:pt x="272808" y="84518"/>
                  </a:lnTo>
                  <a:lnTo>
                    <a:pt x="203479" y="120738"/>
                  </a:lnTo>
                  <a:lnTo>
                    <a:pt x="189915" y="126771"/>
                  </a:lnTo>
                  <a:lnTo>
                    <a:pt x="195097" y="117716"/>
                  </a:lnTo>
                  <a:lnTo>
                    <a:pt x="195973" y="116205"/>
                  </a:lnTo>
                  <a:lnTo>
                    <a:pt x="236639" y="45275"/>
                  </a:lnTo>
                  <a:lnTo>
                    <a:pt x="235127" y="45275"/>
                  </a:lnTo>
                  <a:lnTo>
                    <a:pt x="174840" y="116205"/>
                  </a:lnTo>
                  <a:lnTo>
                    <a:pt x="175234" y="113182"/>
                  </a:lnTo>
                  <a:lnTo>
                    <a:pt x="186893" y="22631"/>
                  </a:lnTo>
                  <a:lnTo>
                    <a:pt x="158254" y="113182"/>
                  </a:lnTo>
                  <a:lnTo>
                    <a:pt x="150723" y="84518"/>
                  </a:lnTo>
                  <a:lnTo>
                    <a:pt x="134150" y="19621"/>
                  </a:lnTo>
                  <a:lnTo>
                    <a:pt x="134251" y="30200"/>
                  </a:lnTo>
                  <a:lnTo>
                    <a:pt x="134277" y="30568"/>
                  </a:lnTo>
                  <a:lnTo>
                    <a:pt x="140169" y="116205"/>
                  </a:lnTo>
                  <a:lnTo>
                    <a:pt x="82905" y="42252"/>
                  </a:lnTo>
                  <a:lnTo>
                    <a:pt x="126606" y="125260"/>
                  </a:lnTo>
                  <a:lnTo>
                    <a:pt x="43713" y="79984"/>
                  </a:lnTo>
                  <a:lnTo>
                    <a:pt x="108521" y="134315"/>
                  </a:lnTo>
                  <a:lnTo>
                    <a:pt x="116052" y="140347"/>
                  </a:lnTo>
                  <a:lnTo>
                    <a:pt x="24117" y="129794"/>
                  </a:lnTo>
                  <a:lnTo>
                    <a:pt x="22618" y="129794"/>
                  </a:lnTo>
                  <a:lnTo>
                    <a:pt x="22618" y="131292"/>
                  </a:lnTo>
                  <a:lnTo>
                    <a:pt x="24117" y="131292"/>
                  </a:lnTo>
                  <a:lnTo>
                    <a:pt x="113042" y="156959"/>
                  </a:lnTo>
                  <a:lnTo>
                    <a:pt x="24117" y="184124"/>
                  </a:lnTo>
                  <a:lnTo>
                    <a:pt x="116052" y="173558"/>
                  </a:lnTo>
                  <a:lnTo>
                    <a:pt x="43713" y="235432"/>
                  </a:lnTo>
                  <a:lnTo>
                    <a:pt x="45224" y="235432"/>
                  </a:lnTo>
                  <a:lnTo>
                    <a:pt x="102489" y="205244"/>
                  </a:lnTo>
                  <a:lnTo>
                    <a:pt x="116052" y="182613"/>
                  </a:lnTo>
                  <a:lnTo>
                    <a:pt x="132638" y="182613"/>
                  </a:lnTo>
                  <a:lnTo>
                    <a:pt x="120586" y="175069"/>
                  </a:lnTo>
                  <a:lnTo>
                    <a:pt x="121526" y="173558"/>
                  </a:lnTo>
                  <a:lnTo>
                    <a:pt x="142468" y="140347"/>
                  </a:lnTo>
                  <a:lnTo>
                    <a:pt x="151993" y="125260"/>
                  </a:lnTo>
                  <a:lnTo>
                    <a:pt x="156756" y="117716"/>
                  </a:lnTo>
                  <a:lnTo>
                    <a:pt x="135648" y="185623"/>
                  </a:lnTo>
                  <a:lnTo>
                    <a:pt x="189915" y="185623"/>
                  </a:lnTo>
                  <a:lnTo>
                    <a:pt x="206489" y="196189"/>
                  </a:lnTo>
                  <a:lnTo>
                    <a:pt x="134150" y="196189"/>
                  </a:lnTo>
                  <a:lnTo>
                    <a:pt x="105511" y="288251"/>
                  </a:lnTo>
                  <a:lnTo>
                    <a:pt x="100990" y="297307"/>
                  </a:lnTo>
                  <a:lnTo>
                    <a:pt x="51066" y="264299"/>
                  </a:lnTo>
                  <a:lnTo>
                    <a:pt x="18084" y="214299"/>
                  </a:lnTo>
                  <a:lnTo>
                    <a:pt x="9525" y="185623"/>
                  </a:lnTo>
                  <a:lnTo>
                    <a:pt x="6781" y="156959"/>
                  </a:lnTo>
                  <a:lnTo>
                    <a:pt x="18084" y="99606"/>
                  </a:lnTo>
                  <a:lnTo>
                    <a:pt x="52374" y="49618"/>
                  </a:lnTo>
                  <a:lnTo>
                    <a:pt x="102489" y="16598"/>
                  </a:lnTo>
                  <a:lnTo>
                    <a:pt x="151472" y="6413"/>
                  </a:lnTo>
                  <a:lnTo>
                    <a:pt x="176682" y="7264"/>
                  </a:lnTo>
                  <a:lnTo>
                    <a:pt x="225882" y="22631"/>
                  </a:lnTo>
                  <a:lnTo>
                    <a:pt x="270827" y="57492"/>
                  </a:lnTo>
                  <a:lnTo>
                    <a:pt x="300837" y="108661"/>
                  </a:lnTo>
                  <a:lnTo>
                    <a:pt x="308648" y="171665"/>
                  </a:lnTo>
                  <a:lnTo>
                    <a:pt x="308648" y="109639"/>
                  </a:lnTo>
                  <a:lnTo>
                    <a:pt x="285991" y="64871"/>
                  </a:lnTo>
                  <a:lnTo>
                    <a:pt x="251726" y="30568"/>
                  </a:lnTo>
                  <a:lnTo>
                    <a:pt x="208292" y="8077"/>
                  </a:lnTo>
                  <a:lnTo>
                    <a:pt x="197980" y="6413"/>
                  </a:lnTo>
                  <a:lnTo>
                    <a:pt x="158254" y="0"/>
                  </a:lnTo>
                  <a:lnTo>
                    <a:pt x="108229" y="8077"/>
                  </a:lnTo>
                  <a:lnTo>
                    <a:pt x="64795" y="30568"/>
                  </a:lnTo>
                  <a:lnTo>
                    <a:pt x="30530" y="64871"/>
                  </a:lnTo>
                  <a:lnTo>
                    <a:pt x="8077" y="108369"/>
                  </a:lnTo>
                  <a:lnTo>
                    <a:pt x="0" y="158457"/>
                  </a:lnTo>
                  <a:lnTo>
                    <a:pt x="8077" y="208394"/>
                  </a:lnTo>
                  <a:lnTo>
                    <a:pt x="30530" y="251523"/>
                  </a:lnTo>
                  <a:lnTo>
                    <a:pt x="64795" y="285381"/>
                  </a:lnTo>
                  <a:lnTo>
                    <a:pt x="108229" y="307492"/>
                  </a:lnTo>
                  <a:lnTo>
                    <a:pt x="158254" y="315417"/>
                  </a:lnTo>
                  <a:lnTo>
                    <a:pt x="208292" y="307492"/>
                  </a:lnTo>
                  <a:lnTo>
                    <a:pt x="228307" y="297307"/>
                  </a:lnTo>
                  <a:lnTo>
                    <a:pt x="251726" y="285381"/>
                  </a:lnTo>
                  <a:lnTo>
                    <a:pt x="262572" y="274662"/>
                  </a:lnTo>
                  <a:lnTo>
                    <a:pt x="285991" y="251523"/>
                  </a:lnTo>
                  <a:lnTo>
                    <a:pt x="308444" y="208394"/>
                  </a:lnTo>
                  <a:lnTo>
                    <a:pt x="308470" y="208267"/>
                  </a:lnTo>
                  <a:lnTo>
                    <a:pt x="316522" y="158457"/>
                  </a:lnTo>
                  <a:close/>
                </a:path>
                <a:path w="1519554" h="329565">
                  <a:moveTo>
                    <a:pt x="355739" y="289763"/>
                  </a:moveTo>
                  <a:lnTo>
                    <a:pt x="337654" y="289763"/>
                  </a:lnTo>
                  <a:lnTo>
                    <a:pt x="325589" y="327494"/>
                  </a:lnTo>
                  <a:lnTo>
                    <a:pt x="343687" y="327494"/>
                  </a:lnTo>
                  <a:lnTo>
                    <a:pt x="355739" y="289763"/>
                  </a:lnTo>
                  <a:close/>
                </a:path>
                <a:path w="1519554" h="329565">
                  <a:moveTo>
                    <a:pt x="459727" y="289763"/>
                  </a:moveTo>
                  <a:lnTo>
                    <a:pt x="443153" y="289763"/>
                  </a:lnTo>
                  <a:lnTo>
                    <a:pt x="435622" y="315417"/>
                  </a:lnTo>
                  <a:lnTo>
                    <a:pt x="428078" y="289763"/>
                  </a:lnTo>
                  <a:lnTo>
                    <a:pt x="400951" y="289763"/>
                  </a:lnTo>
                  <a:lnTo>
                    <a:pt x="390398" y="327494"/>
                  </a:lnTo>
                  <a:lnTo>
                    <a:pt x="405472" y="327494"/>
                  </a:lnTo>
                  <a:lnTo>
                    <a:pt x="414515" y="300329"/>
                  </a:lnTo>
                  <a:lnTo>
                    <a:pt x="422046" y="327494"/>
                  </a:lnTo>
                  <a:lnTo>
                    <a:pt x="447675" y="327494"/>
                  </a:lnTo>
                  <a:lnTo>
                    <a:pt x="459727" y="289763"/>
                  </a:lnTo>
                  <a:close/>
                </a:path>
                <a:path w="1519554" h="329565">
                  <a:moveTo>
                    <a:pt x="556183" y="289763"/>
                  </a:moveTo>
                  <a:lnTo>
                    <a:pt x="536600" y="289763"/>
                  </a:lnTo>
                  <a:lnTo>
                    <a:pt x="518515" y="313905"/>
                  </a:lnTo>
                  <a:lnTo>
                    <a:pt x="515493" y="289763"/>
                  </a:lnTo>
                  <a:lnTo>
                    <a:pt x="494398" y="289763"/>
                  </a:lnTo>
                  <a:lnTo>
                    <a:pt x="501929" y="327494"/>
                  </a:lnTo>
                  <a:lnTo>
                    <a:pt x="524535" y="327494"/>
                  </a:lnTo>
                  <a:lnTo>
                    <a:pt x="556183" y="289763"/>
                  </a:lnTo>
                  <a:close/>
                </a:path>
                <a:path w="1519554" h="329565">
                  <a:moveTo>
                    <a:pt x="631571" y="108661"/>
                  </a:moveTo>
                  <a:lnTo>
                    <a:pt x="557720" y="108661"/>
                  </a:lnTo>
                  <a:lnTo>
                    <a:pt x="512508" y="265620"/>
                  </a:lnTo>
                  <a:lnTo>
                    <a:pt x="587870" y="265620"/>
                  </a:lnTo>
                  <a:lnTo>
                    <a:pt x="631571" y="108661"/>
                  </a:lnTo>
                  <a:close/>
                </a:path>
                <a:path w="1519554" h="329565">
                  <a:moveTo>
                    <a:pt x="633056" y="289763"/>
                  </a:moveTo>
                  <a:lnTo>
                    <a:pt x="590854" y="289763"/>
                  </a:lnTo>
                  <a:lnTo>
                    <a:pt x="580301" y="327494"/>
                  </a:lnTo>
                  <a:lnTo>
                    <a:pt x="622503" y="327494"/>
                  </a:lnTo>
                  <a:lnTo>
                    <a:pt x="624014" y="319951"/>
                  </a:lnTo>
                  <a:lnTo>
                    <a:pt x="599897" y="319951"/>
                  </a:lnTo>
                  <a:lnTo>
                    <a:pt x="602907" y="312407"/>
                  </a:lnTo>
                  <a:lnTo>
                    <a:pt x="625513" y="312407"/>
                  </a:lnTo>
                  <a:lnTo>
                    <a:pt x="627024" y="304850"/>
                  </a:lnTo>
                  <a:lnTo>
                    <a:pt x="604418" y="304850"/>
                  </a:lnTo>
                  <a:lnTo>
                    <a:pt x="607428" y="297307"/>
                  </a:lnTo>
                  <a:lnTo>
                    <a:pt x="631545" y="297307"/>
                  </a:lnTo>
                  <a:lnTo>
                    <a:pt x="633056" y="289763"/>
                  </a:lnTo>
                  <a:close/>
                </a:path>
                <a:path w="1519554" h="329565">
                  <a:moveTo>
                    <a:pt x="648157" y="49809"/>
                  </a:moveTo>
                  <a:lnTo>
                    <a:pt x="572795" y="49809"/>
                  </a:lnTo>
                  <a:lnTo>
                    <a:pt x="560743" y="93573"/>
                  </a:lnTo>
                  <a:lnTo>
                    <a:pt x="636104" y="93573"/>
                  </a:lnTo>
                  <a:lnTo>
                    <a:pt x="648157" y="49809"/>
                  </a:lnTo>
                  <a:close/>
                </a:path>
                <a:path w="1519554" h="329565">
                  <a:moveTo>
                    <a:pt x="721956" y="300329"/>
                  </a:moveTo>
                  <a:lnTo>
                    <a:pt x="700862" y="289763"/>
                  </a:lnTo>
                  <a:lnTo>
                    <a:pt x="689190" y="290347"/>
                  </a:lnTo>
                  <a:lnTo>
                    <a:pt x="688835" y="290347"/>
                  </a:lnTo>
                  <a:lnTo>
                    <a:pt x="679564" y="292404"/>
                  </a:lnTo>
                  <a:lnTo>
                    <a:pt x="673519" y="296125"/>
                  </a:lnTo>
                  <a:lnTo>
                    <a:pt x="670712" y="301840"/>
                  </a:lnTo>
                  <a:lnTo>
                    <a:pt x="669213" y="303339"/>
                  </a:lnTo>
                  <a:lnTo>
                    <a:pt x="669213" y="306362"/>
                  </a:lnTo>
                  <a:lnTo>
                    <a:pt x="670712" y="307873"/>
                  </a:lnTo>
                  <a:lnTo>
                    <a:pt x="676643" y="310769"/>
                  </a:lnTo>
                  <a:lnTo>
                    <a:pt x="685406" y="312966"/>
                  </a:lnTo>
                  <a:lnTo>
                    <a:pt x="693610" y="314871"/>
                  </a:lnTo>
                  <a:lnTo>
                    <a:pt x="697839" y="316928"/>
                  </a:lnTo>
                  <a:lnTo>
                    <a:pt x="699350" y="318439"/>
                  </a:lnTo>
                  <a:lnTo>
                    <a:pt x="697839" y="318439"/>
                  </a:lnTo>
                  <a:lnTo>
                    <a:pt x="697839" y="321360"/>
                  </a:lnTo>
                  <a:lnTo>
                    <a:pt x="698131" y="321360"/>
                  </a:lnTo>
                  <a:lnTo>
                    <a:pt x="693318" y="322961"/>
                  </a:lnTo>
                  <a:lnTo>
                    <a:pt x="687298" y="322961"/>
                  </a:lnTo>
                  <a:lnTo>
                    <a:pt x="684085" y="321360"/>
                  </a:lnTo>
                  <a:lnTo>
                    <a:pt x="682675" y="321360"/>
                  </a:lnTo>
                  <a:lnTo>
                    <a:pt x="681266" y="319951"/>
                  </a:lnTo>
                  <a:lnTo>
                    <a:pt x="681266" y="318439"/>
                  </a:lnTo>
                  <a:lnTo>
                    <a:pt x="682777" y="316928"/>
                  </a:lnTo>
                  <a:lnTo>
                    <a:pt x="664679" y="316928"/>
                  </a:lnTo>
                  <a:lnTo>
                    <a:pt x="664197" y="321360"/>
                  </a:lnTo>
                  <a:lnTo>
                    <a:pt x="666381" y="325221"/>
                  </a:lnTo>
                  <a:lnTo>
                    <a:pt x="673379" y="327964"/>
                  </a:lnTo>
                  <a:lnTo>
                    <a:pt x="687298" y="329006"/>
                  </a:lnTo>
                  <a:lnTo>
                    <a:pt x="700062" y="328180"/>
                  </a:lnTo>
                  <a:lnTo>
                    <a:pt x="718947" y="313905"/>
                  </a:lnTo>
                  <a:lnTo>
                    <a:pt x="718477" y="312966"/>
                  </a:lnTo>
                  <a:lnTo>
                    <a:pt x="717435" y="310769"/>
                  </a:lnTo>
                  <a:lnTo>
                    <a:pt x="717435" y="309384"/>
                  </a:lnTo>
                  <a:lnTo>
                    <a:pt x="711504" y="306501"/>
                  </a:lnTo>
                  <a:lnTo>
                    <a:pt x="702741" y="304482"/>
                  </a:lnTo>
                  <a:lnTo>
                    <a:pt x="694550" y="303009"/>
                  </a:lnTo>
                  <a:lnTo>
                    <a:pt x="690308" y="301840"/>
                  </a:lnTo>
                  <a:lnTo>
                    <a:pt x="690308" y="297307"/>
                  </a:lnTo>
                  <a:lnTo>
                    <a:pt x="693318" y="295795"/>
                  </a:lnTo>
                  <a:lnTo>
                    <a:pt x="702360" y="295795"/>
                  </a:lnTo>
                  <a:lnTo>
                    <a:pt x="705383" y="298818"/>
                  </a:lnTo>
                  <a:lnTo>
                    <a:pt x="705383" y="300329"/>
                  </a:lnTo>
                  <a:lnTo>
                    <a:pt x="721956" y="300329"/>
                  </a:lnTo>
                  <a:close/>
                </a:path>
                <a:path w="1519554" h="329565">
                  <a:moveTo>
                    <a:pt x="807885" y="289763"/>
                  </a:moveTo>
                  <a:lnTo>
                    <a:pt x="761161" y="289763"/>
                  </a:lnTo>
                  <a:lnTo>
                    <a:pt x="758151" y="298818"/>
                  </a:lnTo>
                  <a:lnTo>
                    <a:pt x="771715" y="298818"/>
                  </a:lnTo>
                  <a:lnTo>
                    <a:pt x="764171" y="327494"/>
                  </a:lnTo>
                  <a:lnTo>
                    <a:pt x="782269" y="327494"/>
                  </a:lnTo>
                  <a:lnTo>
                    <a:pt x="791311" y="298818"/>
                  </a:lnTo>
                  <a:lnTo>
                    <a:pt x="804875" y="298818"/>
                  </a:lnTo>
                  <a:lnTo>
                    <a:pt x="807885" y="289763"/>
                  </a:lnTo>
                  <a:close/>
                </a:path>
                <a:path w="1519554" h="329565">
                  <a:moveTo>
                    <a:pt x="839571" y="49809"/>
                  </a:moveTo>
                  <a:lnTo>
                    <a:pt x="765708" y="49809"/>
                  </a:lnTo>
                  <a:lnTo>
                    <a:pt x="744613" y="126771"/>
                  </a:lnTo>
                  <a:lnTo>
                    <a:pt x="738441" y="118376"/>
                  </a:lnTo>
                  <a:lnTo>
                    <a:pt x="735571" y="116306"/>
                  </a:lnTo>
                  <a:lnTo>
                    <a:pt x="735571" y="161480"/>
                  </a:lnTo>
                  <a:lnTo>
                    <a:pt x="720496" y="212801"/>
                  </a:lnTo>
                  <a:lnTo>
                    <a:pt x="717486" y="214312"/>
                  </a:lnTo>
                  <a:lnTo>
                    <a:pt x="714463" y="217322"/>
                  </a:lnTo>
                  <a:lnTo>
                    <a:pt x="700900" y="217322"/>
                  </a:lnTo>
                  <a:lnTo>
                    <a:pt x="696379" y="211289"/>
                  </a:lnTo>
                  <a:lnTo>
                    <a:pt x="696379" y="205257"/>
                  </a:lnTo>
                  <a:lnTo>
                    <a:pt x="706932" y="166014"/>
                  </a:lnTo>
                  <a:lnTo>
                    <a:pt x="717486" y="155448"/>
                  </a:lnTo>
                  <a:lnTo>
                    <a:pt x="728040" y="155448"/>
                  </a:lnTo>
                  <a:lnTo>
                    <a:pt x="734060" y="156959"/>
                  </a:lnTo>
                  <a:lnTo>
                    <a:pt x="735571" y="161480"/>
                  </a:lnTo>
                  <a:lnTo>
                    <a:pt x="735571" y="116306"/>
                  </a:lnTo>
                  <a:lnTo>
                    <a:pt x="729170" y="111683"/>
                  </a:lnTo>
                  <a:lnTo>
                    <a:pt x="717054" y="107251"/>
                  </a:lnTo>
                  <a:lnTo>
                    <a:pt x="702411" y="105651"/>
                  </a:lnTo>
                  <a:lnTo>
                    <a:pt x="684987" y="107632"/>
                  </a:lnTo>
                  <a:lnTo>
                    <a:pt x="645134" y="137337"/>
                  </a:lnTo>
                  <a:lnTo>
                    <a:pt x="626668" y="185445"/>
                  </a:lnTo>
                  <a:lnTo>
                    <a:pt x="619518" y="232422"/>
                  </a:lnTo>
                  <a:lnTo>
                    <a:pt x="622249" y="248907"/>
                  </a:lnTo>
                  <a:lnTo>
                    <a:pt x="630072" y="260146"/>
                  </a:lnTo>
                  <a:lnTo>
                    <a:pt x="642404" y="266585"/>
                  </a:lnTo>
                  <a:lnTo>
                    <a:pt x="658698" y="268643"/>
                  </a:lnTo>
                  <a:lnTo>
                    <a:pt x="675233" y="267030"/>
                  </a:lnTo>
                  <a:lnTo>
                    <a:pt x="689229" y="262597"/>
                  </a:lnTo>
                  <a:lnTo>
                    <a:pt x="701522" y="255905"/>
                  </a:lnTo>
                  <a:lnTo>
                    <a:pt x="712965" y="247510"/>
                  </a:lnTo>
                  <a:lnTo>
                    <a:pt x="706932" y="265620"/>
                  </a:lnTo>
                  <a:lnTo>
                    <a:pt x="779284" y="265620"/>
                  </a:lnTo>
                  <a:lnTo>
                    <a:pt x="784339" y="247510"/>
                  </a:lnTo>
                  <a:lnTo>
                    <a:pt x="792772" y="217322"/>
                  </a:lnTo>
                  <a:lnTo>
                    <a:pt x="810056" y="155448"/>
                  </a:lnTo>
                  <a:lnTo>
                    <a:pt x="818070" y="126771"/>
                  </a:lnTo>
                  <a:lnTo>
                    <a:pt x="839571" y="49809"/>
                  </a:lnTo>
                  <a:close/>
                </a:path>
                <a:path w="1519554" h="329565">
                  <a:moveTo>
                    <a:pt x="920927" y="289763"/>
                  </a:moveTo>
                  <a:lnTo>
                    <a:pt x="892289" y="289763"/>
                  </a:lnTo>
                  <a:lnTo>
                    <a:pt x="875703" y="315417"/>
                  </a:lnTo>
                  <a:lnTo>
                    <a:pt x="874204" y="289763"/>
                  </a:lnTo>
                  <a:lnTo>
                    <a:pt x="847064" y="289763"/>
                  </a:lnTo>
                  <a:lnTo>
                    <a:pt x="835012" y="327494"/>
                  </a:lnTo>
                  <a:lnTo>
                    <a:pt x="850087" y="327494"/>
                  </a:lnTo>
                  <a:lnTo>
                    <a:pt x="859129" y="298818"/>
                  </a:lnTo>
                  <a:lnTo>
                    <a:pt x="862139" y="327494"/>
                  </a:lnTo>
                  <a:lnTo>
                    <a:pt x="880224" y="327494"/>
                  </a:lnTo>
                  <a:lnTo>
                    <a:pt x="901331" y="298818"/>
                  </a:lnTo>
                  <a:lnTo>
                    <a:pt x="892289" y="327494"/>
                  </a:lnTo>
                  <a:lnTo>
                    <a:pt x="908862" y="327494"/>
                  </a:lnTo>
                  <a:lnTo>
                    <a:pt x="920927" y="289763"/>
                  </a:lnTo>
                  <a:close/>
                </a:path>
                <a:path w="1519554" h="329565">
                  <a:moveTo>
                    <a:pt x="997813" y="153936"/>
                  </a:moveTo>
                  <a:lnTo>
                    <a:pt x="995451" y="143370"/>
                  </a:lnTo>
                  <a:lnTo>
                    <a:pt x="992378" y="129603"/>
                  </a:lnTo>
                  <a:lnTo>
                    <a:pt x="976896" y="114325"/>
                  </a:lnTo>
                  <a:lnTo>
                    <a:pt x="952665" y="106400"/>
                  </a:lnTo>
                  <a:lnTo>
                    <a:pt x="928484" y="104686"/>
                  </a:lnTo>
                  <a:lnTo>
                    <a:pt x="928484" y="146392"/>
                  </a:lnTo>
                  <a:lnTo>
                    <a:pt x="928484" y="158470"/>
                  </a:lnTo>
                  <a:lnTo>
                    <a:pt x="927087" y="162661"/>
                  </a:lnTo>
                  <a:lnTo>
                    <a:pt x="926973" y="166014"/>
                  </a:lnTo>
                  <a:lnTo>
                    <a:pt x="895324" y="166014"/>
                  </a:lnTo>
                  <a:lnTo>
                    <a:pt x="899020" y="156108"/>
                  </a:lnTo>
                  <a:lnTo>
                    <a:pt x="903427" y="149034"/>
                  </a:lnTo>
                  <a:lnTo>
                    <a:pt x="908672" y="144792"/>
                  </a:lnTo>
                  <a:lnTo>
                    <a:pt x="914920" y="143370"/>
                  </a:lnTo>
                  <a:lnTo>
                    <a:pt x="922451" y="143370"/>
                  </a:lnTo>
                  <a:lnTo>
                    <a:pt x="928484" y="146392"/>
                  </a:lnTo>
                  <a:lnTo>
                    <a:pt x="928484" y="104686"/>
                  </a:lnTo>
                  <a:lnTo>
                    <a:pt x="877049" y="111874"/>
                  </a:lnTo>
                  <a:lnTo>
                    <a:pt x="841070" y="138849"/>
                  </a:lnTo>
                  <a:lnTo>
                    <a:pt x="821283" y="178460"/>
                  </a:lnTo>
                  <a:lnTo>
                    <a:pt x="813930" y="220345"/>
                  </a:lnTo>
                  <a:lnTo>
                    <a:pt x="819797" y="245719"/>
                  </a:lnTo>
                  <a:lnTo>
                    <a:pt x="835977" y="260337"/>
                  </a:lnTo>
                  <a:lnTo>
                    <a:pt x="860348" y="267030"/>
                  </a:lnTo>
                  <a:lnTo>
                    <a:pt x="890803" y="268643"/>
                  </a:lnTo>
                  <a:lnTo>
                    <a:pt x="918349" y="265595"/>
                  </a:lnTo>
                  <a:lnTo>
                    <a:pt x="947318" y="255625"/>
                  </a:lnTo>
                  <a:lnTo>
                    <a:pt x="971765" y="237439"/>
                  </a:lnTo>
                  <a:lnTo>
                    <a:pt x="975829" y="229400"/>
                  </a:lnTo>
                  <a:lnTo>
                    <a:pt x="985748" y="209778"/>
                  </a:lnTo>
                  <a:lnTo>
                    <a:pt x="913409" y="209778"/>
                  </a:lnTo>
                  <a:lnTo>
                    <a:pt x="909929" y="219214"/>
                  </a:lnTo>
                  <a:lnTo>
                    <a:pt x="905878" y="225247"/>
                  </a:lnTo>
                  <a:lnTo>
                    <a:pt x="900696" y="228460"/>
                  </a:lnTo>
                  <a:lnTo>
                    <a:pt x="893813" y="229400"/>
                  </a:lnTo>
                  <a:lnTo>
                    <a:pt x="883259" y="229400"/>
                  </a:lnTo>
                  <a:lnTo>
                    <a:pt x="883259" y="211289"/>
                  </a:lnTo>
                  <a:lnTo>
                    <a:pt x="884770" y="205257"/>
                  </a:lnTo>
                  <a:lnTo>
                    <a:pt x="887780" y="196202"/>
                  </a:lnTo>
                  <a:lnTo>
                    <a:pt x="990282" y="196202"/>
                  </a:lnTo>
                  <a:lnTo>
                    <a:pt x="992720" y="185775"/>
                  </a:lnTo>
                  <a:lnTo>
                    <a:pt x="995172" y="173939"/>
                  </a:lnTo>
                  <a:lnTo>
                    <a:pt x="996492" y="166014"/>
                  </a:lnTo>
                  <a:lnTo>
                    <a:pt x="997064" y="162661"/>
                  </a:lnTo>
                  <a:lnTo>
                    <a:pt x="997813" y="153936"/>
                  </a:lnTo>
                  <a:close/>
                </a:path>
                <a:path w="1519554" h="329565">
                  <a:moveTo>
                    <a:pt x="1000785" y="289763"/>
                  </a:moveTo>
                  <a:lnTo>
                    <a:pt x="958583" y="289763"/>
                  </a:lnTo>
                  <a:lnTo>
                    <a:pt x="946531" y="327494"/>
                  </a:lnTo>
                  <a:lnTo>
                    <a:pt x="988733" y="327494"/>
                  </a:lnTo>
                  <a:lnTo>
                    <a:pt x="991743" y="319951"/>
                  </a:lnTo>
                  <a:lnTo>
                    <a:pt x="967625" y="319951"/>
                  </a:lnTo>
                  <a:lnTo>
                    <a:pt x="969137" y="312394"/>
                  </a:lnTo>
                  <a:lnTo>
                    <a:pt x="991743" y="312394"/>
                  </a:lnTo>
                  <a:lnTo>
                    <a:pt x="994765" y="304850"/>
                  </a:lnTo>
                  <a:lnTo>
                    <a:pt x="972146" y="304850"/>
                  </a:lnTo>
                  <a:lnTo>
                    <a:pt x="973658" y="297307"/>
                  </a:lnTo>
                  <a:lnTo>
                    <a:pt x="997775" y="297307"/>
                  </a:lnTo>
                  <a:lnTo>
                    <a:pt x="1000785" y="289763"/>
                  </a:lnTo>
                  <a:close/>
                </a:path>
                <a:path w="1519554" h="329565">
                  <a:moveTo>
                    <a:pt x="1097267" y="289763"/>
                  </a:moveTo>
                  <a:lnTo>
                    <a:pt x="1080681" y="289763"/>
                  </a:lnTo>
                  <a:lnTo>
                    <a:pt x="1073150" y="315417"/>
                  </a:lnTo>
                  <a:lnTo>
                    <a:pt x="1065606" y="289763"/>
                  </a:lnTo>
                  <a:lnTo>
                    <a:pt x="1038479" y="289763"/>
                  </a:lnTo>
                  <a:lnTo>
                    <a:pt x="1026426" y="327494"/>
                  </a:lnTo>
                  <a:lnTo>
                    <a:pt x="1043000" y="327494"/>
                  </a:lnTo>
                  <a:lnTo>
                    <a:pt x="1052042" y="300329"/>
                  </a:lnTo>
                  <a:lnTo>
                    <a:pt x="1058075" y="327494"/>
                  </a:lnTo>
                  <a:lnTo>
                    <a:pt x="1085202" y="327494"/>
                  </a:lnTo>
                  <a:lnTo>
                    <a:pt x="1097267" y="289763"/>
                  </a:lnTo>
                  <a:close/>
                </a:path>
                <a:path w="1519554" h="329565">
                  <a:moveTo>
                    <a:pt x="1124419" y="49809"/>
                  </a:moveTo>
                  <a:lnTo>
                    <a:pt x="1050569" y="49809"/>
                  </a:lnTo>
                  <a:lnTo>
                    <a:pt x="990269" y="265620"/>
                  </a:lnTo>
                  <a:lnTo>
                    <a:pt x="1064133" y="265620"/>
                  </a:lnTo>
                  <a:lnTo>
                    <a:pt x="1124419" y="49809"/>
                  </a:lnTo>
                  <a:close/>
                </a:path>
                <a:path w="1519554" h="329565">
                  <a:moveTo>
                    <a:pt x="1177137" y="289763"/>
                  </a:moveTo>
                  <a:lnTo>
                    <a:pt x="1128903" y="289763"/>
                  </a:lnTo>
                  <a:lnTo>
                    <a:pt x="1127404" y="298818"/>
                  </a:lnTo>
                  <a:lnTo>
                    <a:pt x="1140968" y="298818"/>
                  </a:lnTo>
                  <a:lnTo>
                    <a:pt x="1131925" y="327494"/>
                  </a:lnTo>
                  <a:lnTo>
                    <a:pt x="1150010" y="327494"/>
                  </a:lnTo>
                  <a:lnTo>
                    <a:pt x="1159052" y="298818"/>
                  </a:lnTo>
                  <a:lnTo>
                    <a:pt x="1174127" y="298818"/>
                  </a:lnTo>
                  <a:lnTo>
                    <a:pt x="1177137" y="289763"/>
                  </a:lnTo>
                  <a:close/>
                </a:path>
                <a:path w="1519554" h="329565">
                  <a:moveTo>
                    <a:pt x="1205801" y="108661"/>
                  </a:moveTo>
                  <a:lnTo>
                    <a:pt x="1131951" y="108661"/>
                  </a:lnTo>
                  <a:lnTo>
                    <a:pt x="1088237" y="265620"/>
                  </a:lnTo>
                  <a:lnTo>
                    <a:pt x="1162088" y="265620"/>
                  </a:lnTo>
                  <a:lnTo>
                    <a:pt x="1205801" y="108661"/>
                  </a:lnTo>
                  <a:close/>
                </a:path>
                <a:path w="1519554" h="329565">
                  <a:moveTo>
                    <a:pt x="1222387" y="49809"/>
                  </a:moveTo>
                  <a:lnTo>
                    <a:pt x="1148524" y="49809"/>
                  </a:lnTo>
                  <a:lnTo>
                    <a:pt x="1136472" y="93573"/>
                  </a:lnTo>
                  <a:lnTo>
                    <a:pt x="1210322" y="93573"/>
                  </a:lnTo>
                  <a:lnTo>
                    <a:pt x="1222387" y="49809"/>
                  </a:lnTo>
                  <a:close/>
                </a:path>
                <a:path w="1519554" h="329565">
                  <a:moveTo>
                    <a:pt x="1256233" y="295249"/>
                  </a:moveTo>
                  <a:lnTo>
                    <a:pt x="1253426" y="291465"/>
                  </a:lnTo>
                  <a:lnTo>
                    <a:pt x="1246390" y="289077"/>
                  </a:lnTo>
                  <a:lnTo>
                    <a:pt x="1234401" y="288251"/>
                  </a:lnTo>
                  <a:lnTo>
                    <a:pt x="1223124" y="289737"/>
                  </a:lnTo>
                  <a:lnTo>
                    <a:pt x="1214247" y="292214"/>
                  </a:lnTo>
                  <a:lnTo>
                    <a:pt x="1207909" y="296100"/>
                  </a:lnTo>
                  <a:lnTo>
                    <a:pt x="1204252" y="301828"/>
                  </a:lnTo>
                  <a:lnTo>
                    <a:pt x="1204252" y="306362"/>
                  </a:lnTo>
                  <a:lnTo>
                    <a:pt x="1205763" y="307873"/>
                  </a:lnTo>
                  <a:lnTo>
                    <a:pt x="1211694" y="310769"/>
                  </a:lnTo>
                  <a:lnTo>
                    <a:pt x="1220457" y="312966"/>
                  </a:lnTo>
                  <a:lnTo>
                    <a:pt x="1228648" y="314871"/>
                  </a:lnTo>
                  <a:lnTo>
                    <a:pt x="1232890" y="316928"/>
                  </a:lnTo>
                  <a:lnTo>
                    <a:pt x="1232890" y="318439"/>
                  </a:lnTo>
                  <a:lnTo>
                    <a:pt x="1231430" y="321360"/>
                  </a:lnTo>
                  <a:lnTo>
                    <a:pt x="1231671" y="321360"/>
                  </a:lnTo>
                  <a:lnTo>
                    <a:pt x="1226858" y="322961"/>
                  </a:lnTo>
                  <a:lnTo>
                    <a:pt x="1220838" y="322961"/>
                  </a:lnTo>
                  <a:lnTo>
                    <a:pt x="1218907" y="321995"/>
                  </a:lnTo>
                  <a:lnTo>
                    <a:pt x="1217726" y="321360"/>
                  </a:lnTo>
                  <a:lnTo>
                    <a:pt x="1216317" y="319938"/>
                  </a:lnTo>
                  <a:lnTo>
                    <a:pt x="1216317" y="316928"/>
                  </a:lnTo>
                  <a:lnTo>
                    <a:pt x="1199730" y="316928"/>
                  </a:lnTo>
                  <a:lnTo>
                    <a:pt x="1199007" y="321360"/>
                  </a:lnTo>
                  <a:lnTo>
                    <a:pt x="1200670" y="325221"/>
                  </a:lnTo>
                  <a:lnTo>
                    <a:pt x="1207147" y="327964"/>
                  </a:lnTo>
                  <a:lnTo>
                    <a:pt x="1220838" y="328993"/>
                  </a:lnTo>
                  <a:lnTo>
                    <a:pt x="1233627" y="328180"/>
                  </a:lnTo>
                  <a:lnTo>
                    <a:pt x="1253998" y="313905"/>
                  </a:lnTo>
                  <a:lnTo>
                    <a:pt x="1253528" y="312966"/>
                  </a:lnTo>
                  <a:lnTo>
                    <a:pt x="1229360" y="303009"/>
                  </a:lnTo>
                  <a:lnTo>
                    <a:pt x="1225359" y="301828"/>
                  </a:lnTo>
                  <a:lnTo>
                    <a:pt x="1223848" y="300329"/>
                  </a:lnTo>
                  <a:lnTo>
                    <a:pt x="1223848" y="298818"/>
                  </a:lnTo>
                  <a:lnTo>
                    <a:pt x="1225359" y="297307"/>
                  </a:lnTo>
                  <a:lnTo>
                    <a:pt x="1228369" y="295795"/>
                  </a:lnTo>
                  <a:lnTo>
                    <a:pt x="1237411" y="295795"/>
                  </a:lnTo>
                  <a:lnTo>
                    <a:pt x="1240434" y="298818"/>
                  </a:lnTo>
                  <a:lnTo>
                    <a:pt x="1238923" y="300329"/>
                  </a:lnTo>
                  <a:lnTo>
                    <a:pt x="1255496" y="300329"/>
                  </a:lnTo>
                  <a:lnTo>
                    <a:pt x="1256157" y="295795"/>
                  </a:lnTo>
                  <a:lnTo>
                    <a:pt x="1256233" y="295249"/>
                  </a:lnTo>
                  <a:close/>
                </a:path>
                <a:path w="1519554" h="329565">
                  <a:moveTo>
                    <a:pt x="1471041" y="245999"/>
                  </a:moveTo>
                  <a:lnTo>
                    <a:pt x="1468018" y="242976"/>
                  </a:lnTo>
                  <a:lnTo>
                    <a:pt x="1466519" y="242976"/>
                  </a:lnTo>
                  <a:lnTo>
                    <a:pt x="1466519" y="247510"/>
                  </a:lnTo>
                  <a:lnTo>
                    <a:pt x="1466519" y="252031"/>
                  </a:lnTo>
                  <a:lnTo>
                    <a:pt x="1458976" y="252031"/>
                  </a:lnTo>
                  <a:lnTo>
                    <a:pt x="1458976" y="245999"/>
                  </a:lnTo>
                  <a:lnTo>
                    <a:pt x="1463497" y="245999"/>
                  </a:lnTo>
                  <a:lnTo>
                    <a:pt x="1466519" y="247510"/>
                  </a:lnTo>
                  <a:lnTo>
                    <a:pt x="1466519" y="242976"/>
                  </a:lnTo>
                  <a:lnTo>
                    <a:pt x="1455966" y="242976"/>
                  </a:lnTo>
                  <a:lnTo>
                    <a:pt x="1455966" y="264109"/>
                  </a:lnTo>
                  <a:lnTo>
                    <a:pt x="1458976" y="264109"/>
                  </a:lnTo>
                  <a:lnTo>
                    <a:pt x="1458976" y="256565"/>
                  </a:lnTo>
                  <a:lnTo>
                    <a:pt x="1461998" y="256565"/>
                  </a:lnTo>
                  <a:lnTo>
                    <a:pt x="1466519" y="264109"/>
                  </a:lnTo>
                  <a:lnTo>
                    <a:pt x="1471041" y="264109"/>
                  </a:lnTo>
                  <a:lnTo>
                    <a:pt x="1466011" y="256565"/>
                  </a:lnTo>
                  <a:lnTo>
                    <a:pt x="1465008" y="255054"/>
                  </a:lnTo>
                  <a:lnTo>
                    <a:pt x="1468018" y="255054"/>
                  </a:lnTo>
                  <a:lnTo>
                    <a:pt x="1471041" y="253542"/>
                  </a:lnTo>
                  <a:lnTo>
                    <a:pt x="1471041" y="252031"/>
                  </a:lnTo>
                  <a:lnTo>
                    <a:pt x="1471041" y="245999"/>
                  </a:lnTo>
                  <a:close/>
                </a:path>
                <a:path w="1519554" h="329565">
                  <a:moveTo>
                    <a:pt x="1483093" y="253542"/>
                  </a:moveTo>
                  <a:lnTo>
                    <a:pt x="1481493" y="246024"/>
                  </a:lnTo>
                  <a:lnTo>
                    <a:pt x="1478572" y="241896"/>
                  </a:lnTo>
                  <a:lnTo>
                    <a:pt x="1478572" y="244487"/>
                  </a:lnTo>
                  <a:lnTo>
                    <a:pt x="1478572" y="262597"/>
                  </a:lnTo>
                  <a:lnTo>
                    <a:pt x="1471041" y="270141"/>
                  </a:lnTo>
                  <a:lnTo>
                    <a:pt x="1452956" y="270141"/>
                  </a:lnTo>
                  <a:lnTo>
                    <a:pt x="1445412" y="262597"/>
                  </a:lnTo>
                  <a:lnTo>
                    <a:pt x="1445412" y="244487"/>
                  </a:lnTo>
                  <a:lnTo>
                    <a:pt x="1452956" y="236943"/>
                  </a:lnTo>
                  <a:lnTo>
                    <a:pt x="1471041" y="236943"/>
                  </a:lnTo>
                  <a:lnTo>
                    <a:pt x="1478572" y="244487"/>
                  </a:lnTo>
                  <a:lnTo>
                    <a:pt x="1478572" y="241896"/>
                  </a:lnTo>
                  <a:lnTo>
                    <a:pt x="1477073" y="239776"/>
                  </a:lnTo>
                  <a:lnTo>
                    <a:pt x="1472628" y="236943"/>
                  </a:lnTo>
                  <a:lnTo>
                    <a:pt x="1470380" y="235508"/>
                  </a:lnTo>
                  <a:lnTo>
                    <a:pt x="1461998" y="233921"/>
                  </a:lnTo>
                  <a:lnTo>
                    <a:pt x="1454480" y="235508"/>
                  </a:lnTo>
                  <a:lnTo>
                    <a:pt x="1448244" y="239776"/>
                  </a:lnTo>
                  <a:lnTo>
                    <a:pt x="1443977" y="246024"/>
                  </a:lnTo>
                  <a:lnTo>
                    <a:pt x="1442402" y="253542"/>
                  </a:lnTo>
                  <a:lnTo>
                    <a:pt x="1443977" y="261937"/>
                  </a:lnTo>
                  <a:lnTo>
                    <a:pt x="1448244" y="268630"/>
                  </a:lnTo>
                  <a:lnTo>
                    <a:pt x="1454480" y="273062"/>
                  </a:lnTo>
                  <a:lnTo>
                    <a:pt x="1461998" y="274675"/>
                  </a:lnTo>
                  <a:lnTo>
                    <a:pt x="1470380" y="273062"/>
                  </a:lnTo>
                  <a:lnTo>
                    <a:pt x="1474787" y="270141"/>
                  </a:lnTo>
                  <a:lnTo>
                    <a:pt x="1477073" y="268630"/>
                  </a:lnTo>
                  <a:lnTo>
                    <a:pt x="1481493" y="261937"/>
                  </a:lnTo>
                  <a:lnTo>
                    <a:pt x="1483093" y="253542"/>
                  </a:lnTo>
                  <a:close/>
                </a:path>
                <a:path w="1519554" h="329565">
                  <a:moveTo>
                    <a:pt x="1519262" y="108661"/>
                  </a:moveTo>
                  <a:lnTo>
                    <a:pt x="1443901" y="108661"/>
                  </a:lnTo>
                  <a:lnTo>
                    <a:pt x="1403210" y="194678"/>
                  </a:lnTo>
                  <a:lnTo>
                    <a:pt x="1404708" y="108661"/>
                  </a:lnTo>
                  <a:lnTo>
                    <a:pt x="1344460" y="108661"/>
                  </a:lnTo>
                  <a:lnTo>
                    <a:pt x="1329359" y="108661"/>
                  </a:lnTo>
                  <a:lnTo>
                    <a:pt x="1303769" y="108661"/>
                  </a:lnTo>
                  <a:lnTo>
                    <a:pt x="1312811" y="73952"/>
                  </a:lnTo>
                  <a:lnTo>
                    <a:pt x="1238961" y="73952"/>
                  </a:lnTo>
                  <a:lnTo>
                    <a:pt x="1198257" y="217322"/>
                  </a:lnTo>
                  <a:lnTo>
                    <a:pt x="1195247" y="232422"/>
                  </a:lnTo>
                  <a:lnTo>
                    <a:pt x="1195247" y="238455"/>
                  </a:lnTo>
                  <a:lnTo>
                    <a:pt x="1196987" y="249707"/>
                  </a:lnTo>
                  <a:lnTo>
                    <a:pt x="1202410" y="258267"/>
                  </a:lnTo>
                  <a:lnTo>
                    <a:pt x="1211783" y="263702"/>
                  </a:lnTo>
                  <a:lnTo>
                    <a:pt x="1225397" y="265620"/>
                  </a:lnTo>
                  <a:lnTo>
                    <a:pt x="1291704" y="265620"/>
                  </a:lnTo>
                  <a:lnTo>
                    <a:pt x="1302258" y="226377"/>
                  </a:lnTo>
                  <a:lnTo>
                    <a:pt x="1276642" y="226377"/>
                  </a:lnTo>
                  <a:lnTo>
                    <a:pt x="1273619" y="224866"/>
                  </a:lnTo>
                  <a:lnTo>
                    <a:pt x="1273619" y="214312"/>
                  </a:lnTo>
                  <a:lnTo>
                    <a:pt x="1275130" y="208267"/>
                  </a:lnTo>
                  <a:lnTo>
                    <a:pt x="1276642" y="203746"/>
                  </a:lnTo>
                  <a:lnTo>
                    <a:pt x="1293215" y="143370"/>
                  </a:lnTo>
                  <a:lnTo>
                    <a:pt x="1332687" y="143370"/>
                  </a:lnTo>
                  <a:lnTo>
                    <a:pt x="1344422" y="265620"/>
                  </a:lnTo>
                  <a:lnTo>
                    <a:pt x="1320495" y="284670"/>
                  </a:lnTo>
                  <a:lnTo>
                    <a:pt x="1313319" y="284556"/>
                  </a:lnTo>
                  <a:lnTo>
                    <a:pt x="1308252" y="283730"/>
                  </a:lnTo>
                  <a:lnTo>
                    <a:pt x="1306741" y="283730"/>
                  </a:lnTo>
                  <a:lnTo>
                    <a:pt x="1294688" y="327494"/>
                  </a:lnTo>
                  <a:lnTo>
                    <a:pt x="1345933" y="327494"/>
                  </a:lnTo>
                  <a:lnTo>
                    <a:pt x="1366050" y="324612"/>
                  </a:lnTo>
                  <a:lnTo>
                    <a:pt x="1382483" y="315798"/>
                  </a:lnTo>
                  <a:lnTo>
                    <a:pt x="1397228" y="300748"/>
                  </a:lnTo>
                  <a:lnTo>
                    <a:pt x="1412252" y="279196"/>
                  </a:lnTo>
                  <a:lnTo>
                    <a:pt x="1519262" y="10866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78307" y="1530093"/>
              <a:ext cx="12014200" cy="1795780"/>
            </a:xfrm>
            <a:custGeom>
              <a:avLst/>
              <a:gdLst/>
              <a:ahLst/>
              <a:cxnLst/>
              <a:rect l="l" t="t" r="r" b="b"/>
              <a:pathLst>
                <a:path w="12014200" h="1795779">
                  <a:moveTo>
                    <a:pt x="12012561" y="0"/>
                  </a:moveTo>
                  <a:lnTo>
                    <a:pt x="0" y="1667802"/>
                  </a:lnTo>
                  <a:lnTo>
                    <a:pt x="12013692" y="1795272"/>
                  </a:lnTo>
                  <a:lnTo>
                    <a:pt x="12012561" y="0"/>
                  </a:lnTo>
                  <a:close/>
                </a:path>
              </a:pathLst>
            </a:custGeom>
            <a:solidFill>
              <a:srgbClr val="333E47">
                <a:alpha val="7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523" y="1693165"/>
              <a:ext cx="10928985" cy="3999229"/>
            </a:xfrm>
            <a:custGeom>
              <a:avLst/>
              <a:gdLst/>
              <a:ahLst/>
              <a:cxnLst/>
              <a:rect l="l" t="t" r="r" b="b"/>
              <a:pathLst>
                <a:path w="10928985" h="3999229">
                  <a:moveTo>
                    <a:pt x="10928604" y="0"/>
                  </a:moveTo>
                  <a:lnTo>
                    <a:pt x="0" y="1514944"/>
                  </a:lnTo>
                  <a:lnTo>
                    <a:pt x="526" y="1615754"/>
                  </a:lnTo>
                  <a:lnTo>
                    <a:pt x="5803" y="3998976"/>
                  </a:lnTo>
                  <a:lnTo>
                    <a:pt x="10928604" y="0"/>
                  </a:lnTo>
                  <a:close/>
                </a:path>
              </a:pathLst>
            </a:custGeom>
            <a:solidFill>
              <a:srgbClr val="6ABE4A">
                <a:alpha val="5019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08788" y="1726692"/>
              <a:ext cx="10631805" cy="1544320"/>
            </a:xfrm>
            <a:custGeom>
              <a:avLst/>
              <a:gdLst/>
              <a:ahLst/>
              <a:cxnLst/>
              <a:rect l="l" t="t" r="r" b="b"/>
              <a:pathLst>
                <a:path w="10631805" h="1544320">
                  <a:moveTo>
                    <a:pt x="10631424" y="0"/>
                  </a:moveTo>
                  <a:lnTo>
                    <a:pt x="1492313" y="1254036"/>
                  </a:lnTo>
                  <a:lnTo>
                    <a:pt x="0" y="1466189"/>
                  </a:lnTo>
                  <a:lnTo>
                    <a:pt x="6433743" y="1543812"/>
                  </a:lnTo>
                  <a:lnTo>
                    <a:pt x="10631424" y="0"/>
                  </a:lnTo>
                  <a:close/>
                </a:path>
              </a:pathLst>
            </a:custGeom>
            <a:solidFill>
              <a:srgbClr val="6ABE4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4479695" y="4403597"/>
            <a:ext cx="6310630" cy="163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192530">
              <a:lnSpc>
                <a:spcPct val="100000"/>
              </a:lnSpc>
              <a:spcBef>
                <a:spcPts val="100"/>
              </a:spcBef>
            </a:pPr>
            <a:r>
              <a:rPr dirty="0" sz="3800">
                <a:solidFill>
                  <a:srgbClr val="333E47"/>
                </a:solidFill>
                <a:latin typeface="Arial"/>
                <a:cs typeface="Arial"/>
              </a:rPr>
              <a:t>Planning</a:t>
            </a:r>
            <a:r>
              <a:rPr dirty="0" sz="3800" spc="-5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3800">
                <a:solidFill>
                  <a:srgbClr val="333E47"/>
                </a:solidFill>
                <a:latin typeface="Arial"/>
                <a:cs typeface="Arial"/>
              </a:rPr>
              <a:t>for</a:t>
            </a:r>
            <a:r>
              <a:rPr dirty="0" sz="3800" spc="-45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3800">
                <a:solidFill>
                  <a:srgbClr val="333E47"/>
                </a:solidFill>
                <a:latin typeface="Arial"/>
                <a:cs typeface="Arial"/>
              </a:rPr>
              <a:t>health</a:t>
            </a:r>
            <a:r>
              <a:rPr dirty="0" sz="3800" spc="-25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3800" spc="-20">
                <a:solidFill>
                  <a:srgbClr val="333E47"/>
                </a:solidFill>
                <a:latin typeface="Arial"/>
                <a:cs typeface="Arial"/>
              </a:rPr>
              <a:t>care </a:t>
            </a:r>
            <a:r>
              <a:rPr dirty="0" sz="3800">
                <a:solidFill>
                  <a:srgbClr val="333E47"/>
                </a:solidFill>
                <a:latin typeface="Arial"/>
                <a:cs typeface="Arial"/>
              </a:rPr>
              <a:t>in</a:t>
            </a:r>
            <a:r>
              <a:rPr dirty="0" sz="3800" spc="-40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3800" spc="-10">
                <a:solidFill>
                  <a:srgbClr val="333E47"/>
                </a:solidFill>
                <a:latin typeface="Arial"/>
                <a:cs typeface="Arial"/>
              </a:rPr>
              <a:t>retirement</a:t>
            </a:r>
            <a:endParaRPr sz="38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655"/>
              </a:spcBef>
            </a:pPr>
            <a:r>
              <a:rPr dirty="0" sz="2400" b="1">
                <a:solidFill>
                  <a:srgbClr val="368627"/>
                </a:solidFill>
                <a:latin typeface="Arial"/>
                <a:cs typeface="Arial"/>
              </a:rPr>
              <a:t>A</a:t>
            </a:r>
            <a:r>
              <a:rPr dirty="0" sz="24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368627"/>
                </a:solidFill>
                <a:latin typeface="Arial"/>
                <a:cs typeface="Arial"/>
              </a:rPr>
              <a:t>guide</a:t>
            </a:r>
            <a:r>
              <a:rPr dirty="0" sz="2400" spc="-6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368627"/>
                </a:solidFill>
                <a:latin typeface="Arial"/>
                <a:cs typeface="Arial"/>
              </a:rPr>
              <a:t>to</a:t>
            </a:r>
            <a:r>
              <a:rPr dirty="0" sz="2400" spc="-5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368627"/>
                </a:solidFill>
                <a:latin typeface="Arial"/>
                <a:cs typeface="Arial"/>
              </a:rPr>
              <a:t>covering</a:t>
            </a:r>
            <a:r>
              <a:rPr dirty="0" sz="24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368627"/>
                </a:solidFill>
                <a:latin typeface="Arial"/>
                <a:cs typeface="Arial"/>
              </a:rPr>
              <a:t>your</a:t>
            </a:r>
            <a:r>
              <a:rPr dirty="0" sz="2400" spc="-2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368627"/>
                </a:solidFill>
                <a:latin typeface="Arial"/>
                <a:cs typeface="Arial"/>
              </a:rPr>
              <a:t>medical</a:t>
            </a:r>
            <a:r>
              <a:rPr dirty="0" sz="24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368627"/>
                </a:solidFill>
                <a:latin typeface="Arial"/>
                <a:cs typeface="Arial"/>
              </a:rPr>
              <a:t>expenses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9308" y="6192011"/>
            <a:ext cx="3206750" cy="19812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60325">
              <a:lnSpc>
                <a:spcPct val="100000"/>
              </a:lnSpc>
              <a:spcBef>
                <a:spcPts val="235"/>
              </a:spcBef>
            </a:pPr>
            <a:r>
              <a:rPr dirty="0" sz="900" b="1">
                <a:latin typeface="Arial"/>
                <a:cs typeface="Arial"/>
              </a:rPr>
              <a:t>Not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FDIC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Insured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>
                <a:latin typeface="Wingdings"/>
                <a:cs typeface="Wingdings"/>
              </a:rPr>
              <a:t>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 b="1">
                <a:latin typeface="Arial"/>
                <a:cs typeface="Arial"/>
              </a:rPr>
              <a:t>May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Lose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Value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>
                <a:latin typeface="Wingdings"/>
                <a:cs typeface="Wingdings"/>
              </a:rPr>
              <a:t></a:t>
            </a:r>
            <a:r>
              <a:rPr dirty="0" sz="900" spc="10">
                <a:latin typeface="Times New Roman"/>
                <a:cs typeface="Times New Roman"/>
              </a:rPr>
              <a:t> </a:t>
            </a:r>
            <a:r>
              <a:rPr dirty="0" sz="900" b="1">
                <a:latin typeface="Arial"/>
                <a:cs typeface="Arial"/>
              </a:rPr>
              <a:t>No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Bank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Guarantee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4380" y="6499845"/>
            <a:ext cx="96266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b="1">
                <a:latin typeface="Arial"/>
                <a:cs typeface="Arial"/>
              </a:rPr>
              <a:t>For</a:t>
            </a:r>
            <a:r>
              <a:rPr dirty="0" sz="900" spc="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investor</a:t>
            </a:r>
            <a:r>
              <a:rPr dirty="0" sz="900" spc="45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use.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10211041" y="6299960"/>
            <a:ext cx="1532255" cy="329565"/>
            <a:chOff x="10211041" y="6299960"/>
            <a:chExt cx="1532255" cy="329565"/>
          </a:xfrm>
        </p:grpSpPr>
        <p:sp>
          <p:nvSpPr>
            <p:cNvPr id="13" name="object 13" descr=""/>
            <p:cNvSpPr/>
            <p:nvPr/>
          </p:nvSpPr>
          <p:spPr>
            <a:xfrm>
              <a:off x="10215777" y="6307160"/>
              <a:ext cx="308610" cy="306705"/>
            </a:xfrm>
            <a:custGeom>
              <a:avLst/>
              <a:gdLst/>
              <a:ahLst/>
              <a:cxnLst/>
              <a:rect l="l" t="t" r="r" b="b"/>
              <a:pathLst>
                <a:path w="308609" h="306704">
                  <a:moveTo>
                    <a:pt x="154241" y="306563"/>
                  </a:moveTo>
                  <a:lnTo>
                    <a:pt x="105431" y="298720"/>
                  </a:lnTo>
                  <a:lnTo>
                    <a:pt x="63083" y="276901"/>
                  </a:lnTo>
                  <a:lnTo>
                    <a:pt x="29716" y="243676"/>
                  </a:lnTo>
                  <a:lnTo>
                    <a:pt x="7848" y="201613"/>
                  </a:lnTo>
                  <a:lnTo>
                    <a:pt x="0" y="153281"/>
                  </a:lnTo>
                  <a:lnTo>
                    <a:pt x="7848" y="104775"/>
                  </a:lnTo>
                  <a:lnTo>
                    <a:pt x="29716" y="62691"/>
                  </a:lnTo>
                  <a:lnTo>
                    <a:pt x="63083" y="29531"/>
                  </a:lnTo>
                  <a:lnTo>
                    <a:pt x="105431" y="7800"/>
                  </a:lnTo>
                  <a:lnTo>
                    <a:pt x="154241" y="0"/>
                  </a:lnTo>
                  <a:lnTo>
                    <a:pt x="203051" y="7800"/>
                  </a:lnTo>
                  <a:lnTo>
                    <a:pt x="245399" y="29531"/>
                  </a:lnTo>
                  <a:lnTo>
                    <a:pt x="278766" y="62691"/>
                  </a:lnTo>
                  <a:lnTo>
                    <a:pt x="300634" y="104775"/>
                  </a:lnTo>
                  <a:lnTo>
                    <a:pt x="308483" y="153281"/>
                  </a:lnTo>
                  <a:lnTo>
                    <a:pt x="300634" y="201613"/>
                  </a:lnTo>
                  <a:lnTo>
                    <a:pt x="278766" y="243676"/>
                  </a:lnTo>
                  <a:lnTo>
                    <a:pt x="245399" y="276901"/>
                  </a:lnTo>
                  <a:lnTo>
                    <a:pt x="203051" y="298720"/>
                  </a:lnTo>
                  <a:lnTo>
                    <a:pt x="154241" y="3065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0211041" y="6299961"/>
              <a:ext cx="1532255" cy="329565"/>
            </a:xfrm>
            <a:custGeom>
              <a:avLst/>
              <a:gdLst/>
              <a:ahLst/>
              <a:cxnLst/>
              <a:rect l="l" t="t" r="r" b="b"/>
              <a:pathLst>
                <a:path w="1532254" h="329565">
                  <a:moveTo>
                    <a:pt x="315480" y="170967"/>
                  </a:moveTo>
                  <a:lnTo>
                    <a:pt x="314921" y="138036"/>
                  </a:lnTo>
                  <a:lnTo>
                    <a:pt x="313740" y="132829"/>
                  </a:lnTo>
                  <a:lnTo>
                    <a:pt x="307695" y="106121"/>
                  </a:lnTo>
                  <a:lnTo>
                    <a:pt x="295719" y="80213"/>
                  </a:lnTo>
                  <a:lnTo>
                    <a:pt x="294043" y="76593"/>
                  </a:lnTo>
                  <a:lnTo>
                    <a:pt x="276453" y="52730"/>
                  </a:lnTo>
                  <a:lnTo>
                    <a:pt x="261962" y="39408"/>
                  </a:lnTo>
                  <a:lnTo>
                    <a:pt x="254571" y="32600"/>
                  </a:lnTo>
                  <a:lnTo>
                    <a:pt x="229616" y="16903"/>
                  </a:lnTo>
                  <a:lnTo>
                    <a:pt x="228041" y="16268"/>
                  </a:lnTo>
                  <a:lnTo>
                    <a:pt x="221145" y="13550"/>
                  </a:lnTo>
                  <a:lnTo>
                    <a:pt x="202780" y="6299"/>
                  </a:lnTo>
                  <a:lnTo>
                    <a:pt x="177571" y="1130"/>
                  </a:lnTo>
                  <a:lnTo>
                    <a:pt x="151041" y="0"/>
                  </a:lnTo>
                  <a:lnTo>
                    <a:pt x="124942" y="3048"/>
                  </a:lnTo>
                  <a:lnTo>
                    <a:pt x="73063" y="24409"/>
                  </a:lnTo>
                  <a:lnTo>
                    <a:pt x="26898" y="68795"/>
                  </a:lnTo>
                  <a:lnTo>
                    <a:pt x="3035" y="125056"/>
                  </a:lnTo>
                  <a:lnTo>
                    <a:pt x="0" y="155727"/>
                  </a:lnTo>
                  <a:lnTo>
                    <a:pt x="63" y="156400"/>
                  </a:lnTo>
                  <a:lnTo>
                    <a:pt x="2857" y="186397"/>
                  </a:lnTo>
                  <a:lnTo>
                    <a:pt x="26022" y="242595"/>
                  </a:lnTo>
                  <a:lnTo>
                    <a:pt x="71196" y="286854"/>
                  </a:lnTo>
                  <a:lnTo>
                    <a:pt x="98729" y="301066"/>
                  </a:lnTo>
                  <a:lnTo>
                    <a:pt x="119570" y="237578"/>
                  </a:lnTo>
                  <a:lnTo>
                    <a:pt x="132956" y="196761"/>
                  </a:lnTo>
                  <a:lnTo>
                    <a:pt x="208711" y="196761"/>
                  </a:lnTo>
                  <a:lnTo>
                    <a:pt x="191820" y="185877"/>
                  </a:lnTo>
                  <a:lnTo>
                    <a:pt x="135242" y="185877"/>
                  </a:lnTo>
                  <a:lnTo>
                    <a:pt x="157607" y="115138"/>
                  </a:lnTo>
                  <a:lnTo>
                    <a:pt x="119722" y="174993"/>
                  </a:lnTo>
                  <a:lnTo>
                    <a:pt x="131140" y="182702"/>
                  </a:lnTo>
                  <a:lnTo>
                    <a:pt x="114706" y="182702"/>
                  </a:lnTo>
                  <a:lnTo>
                    <a:pt x="100558" y="205384"/>
                  </a:lnTo>
                  <a:lnTo>
                    <a:pt x="39865" y="237121"/>
                  </a:lnTo>
                  <a:lnTo>
                    <a:pt x="38493" y="237578"/>
                  </a:lnTo>
                  <a:lnTo>
                    <a:pt x="38493" y="237121"/>
                  </a:lnTo>
                  <a:lnTo>
                    <a:pt x="101295" y="184073"/>
                  </a:lnTo>
                  <a:lnTo>
                    <a:pt x="114706" y="172732"/>
                  </a:lnTo>
                  <a:lnTo>
                    <a:pt x="17957" y="184073"/>
                  </a:lnTo>
                  <a:lnTo>
                    <a:pt x="17957" y="183159"/>
                  </a:lnTo>
                  <a:lnTo>
                    <a:pt x="111506" y="155956"/>
                  </a:lnTo>
                  <a:lnTo>
                    <a:pt x="17500" y="128739"/>
                  </a:lnTo>
                  <a:lnTo>
                    <a:pt x="17056" y="128282"/>
                  </a:lnTo>
                  <a:lnTo>
                    <a:pt x="17500" y="127838"/>
                  </a:lnTo>
                  <a:lnTo>
                    <a:pt x="114706" y="138264"/>
                  </a:lnTo>
                  <a:lnTo>
                    <a:pt x="101917" y="127838"/>
                  </a:lnTo>
                  <a:lnTo>
                    <a:pt x="38493" y="76136"/>
                  </a:lnTo>
                  <a:lnTo>
                    <a:pt x="38950" y="75679"/>
                  </a:lnTo>
                  <a:lnTo>
                    <a:pt x="124739" y="122389"/>
                  </a:lnTo>
                  <a:lnTo>
                    <a:pt x="99872" y="75679"/>
                  </a:lnTo>
                  <a:lnTo>
                    <a:pt x="79108" y="36677"/>
                  </a:lnTo>
                  <a:lnTo>
                    <a:pt x="79565" y="36233"/>
                  </a:lnTo>
                  <a:lnTo>
                    <a:pt x="80022" y="36233"/>
                  </a:lnTo>
                  <a:lnTo>
                    <a:pt x="139801" y="113779"/>
                  </a:lnTo>
                  <a:lnTo>
                    <a:pt x="139776" y="113322"/>
                  </a:lnTo>
                  <a:lnTo>
                    <a:pt x="134150" y="36233"/>
                  </a:lnTo>
                  <a:lnTo>
                    <a:pt x="132499" y="13550"/>
                  </a:lnTo>
                  <a:lnTo>
                    <a:pt x="133413" y="13550"/>
                  </a:lnTo>
                  <a:lnTo>
                    <a:pt x="158965" y="110147"/>
                  </a:lnTo>
                  <a:lnTo>
                    <a:pt x="187718" y="16268"/>
                  </a:lnTo>
                  <a:lnTo>
                    <a:pt x="188175" y="16268"/>
                  </a:lnTo>
                  <a:lnTo>
                    <a:pt x="188150" y="16903"/>
                  </a:lnTo>
                  <a:lnTo>
                    <a:pt x="176314" y="113322"/>
                  </a:lnTo>
                  <a:lnTo>
                    <a:pt x="239280" y="39852"/>
                  </a:lnTo>
                  <a:lnTo>
                    <a:pt x="239737" y="39408"/>
                  </a:lnTo>
                  <a:lnTo>
                    <a:pt x="239737" y="39852"/>
                  </a:lnTo>
                  <a:lnTo>
                    <a:pt x="191376" y="124663"/>
                  </a:lnTo>
                  <a:lnTo>
                    <a:pt x="278536" y="80670"/>
                  </a:lnTo>
                  <a:lnTo>
                    <a:pt x="278980" y="80213"/>
                  </a:lnTo>
                  <a:lnTo>
                    <a:pt x="279438" y="80213"/>
                  </a:lnTo>
                  <a:lnTo>
                    <a:pt x="279438" y="80670"/>
                  </a:lnTo>
                  <a:lnTo>
                    <a:pt x="201866" y="139166"/>
                  </a:lnTo>
                  <a:lnTo>
                    <a:pt x="300888" y="132829"/>
                  </a:lnTo>
                  <a:lnTo>
                    <a:pt x="301345" y="132829"/>
                  </a:lnTo>
                  <a:lnTo>
                    <a:pt x="301345" y="133273"/>
                  </a:lnTo>
                  <a:lnTo>
                    <a:pt x="300888" y="133273"/>
                  </a:lnTo>
                  <a:lnTo>
                    <a:pt x="204152" y="156400"/>
                  </a:lnTo>
                  <a:lnTo>
                    <a:pt x="297243" y="189052"/>
                  </a:lnTo>
                  <a:lnTo>
                    <a:pt x="297700" y="189509"/>
                  </a:lnTo>
                  <a:lnTo>
                    <a:pt x="297700" y="189966"/>
                  </a:lnTo>
                  <a:lnTo>
                    <a:pt x="297243" y="189966"/>
                  </a:lnTo>
                  <a:lnTo>
                    <a:pt x="198666" y="174993"/>
                  </a:lnTo>
                  <a:lnTo>
                    <a:pt x="274878" y="240296"/>
                  </a:lnTo>
                  <a:lnTo>
                    <a:pt x="274878" y="241211"/>
                  </a:lnTo>
                  <a:lnTo>
                    <a:pt x="274421" y="241211"/>
                  </a:lnTo>
                  <a:lnTo>
                    <a:pt x="216471" y="208559"/>
                  </a:lnTo>
                  <a:lnTo>
                    <a:pt x="258000" y="277939"/>
                  </a:lnTo>
                  <a:lnTo>
                    <a:pt x="289534" y="244157"/>
                  </a:lnTo>
                  <a:lnTo>
                    <a:pt x="309105" y="203568"/>
                  </a:lnTo>
                  <a:lnTo>
                    <a:pt x="311848" y="189509"/>
                  </a:lnTo>
                  <a:lnTo>
                    <a:pt x="311937" y="189052"/>
                  </a:lnTo>
                  <a:lnTo>
                    <a:pt x="315480" y="170967"/>
                  </a:lnTo>
                  <a:close/>
                </a:path>
                <a:path w="1532254" h="329565">
                  <a:moveTo>
                    <a:pt x="356552" y="288823"/>
                  </a:moveTo>
                  <a:lnTo>
                    <a:pt x="338302" y="288823"/>
                  </a:lnTo>
                  <a:lnTo>
                    <a:pt x="326440" y="327825"/>
                  </a:lnTo>
                  <a:lnTo>
                    <a:pt x="344690" y="327825"/>
                  </a:lnTo>
                  <a:lnTo>
                    <a:pt x="356552" y="288823"/>
                  </a:lnTo>
                  <a:close/>
                </a:path>
                <a:path w="1532254" h="329565">
                  <a:moveTo>
                    <a:pt x="461975" y="288823"/>
                  </a:moveTo>
                  <a:lnTo>
                    <a:pt x="445541" y="288823"/>
                  </a:lnTo>
                  <a:lnTo>
                    <a:pt x="437781" y="314680"/>
                  </a:lnTo>
                  <a:lnTo>
                    <a:pt x="430479" y="288823"/>
                  </a:lnTo>
                  <a:lnTo>
                    <a:pt x="403098" y="289280"/>
                  </a:lnTo>
                  <a:lnTo>
                    <a:pt x="391693" y="327825"/>
                  </a:lnTo>
                  <a:lnTo>
                    <a:pt x="407670" y="327825"/>
                  </a:lnTo>
                  <a:lnTo>
                    <a:pt x="415886" y="300164"/>
                  </a:lnTo>
                  <a:lnTo>
                    <a:pt x="416331" y="300164"/>
                  </a:lnTo>
                  <a:lnTo>
                    <a:pt x="423633" y="327825"/>
                  </a:lnTo>
                  <a:lnTo>
                    <a:pt x="450100" y="327825"/>
                  </a:lnTo>
                  <a:lnTo>
                    <a:pt x="461975" y="288823"/>
                  </a:lnTo>
                  <a:close/>
                </a:path>
                <a:path w="1532254" h="329565">
                  <a:moveTo>
                    <a:pt x="555523" y="49377"/>
                  </a:moveTo>
                  <a:lnTo>
                    <a:pt x="400367" y="49377"/>
                  </a:lnTo>
                  <a:lnTo>
                    <a:pt x="339674" y="264795"/>
                  </a:lnTo>
                  <a:lnTo>
                    <a:pt x="415429" y="264795"/>
                  </a:lnTo>
                  <a:lnTo>
                    <a:pt x="438251" y="184518"/>
                  </a:lnTo>
                  <a:lnTo>
                    <a:pt x="517194" y="184518"/>
                  </a:lnTo>
                  <a:lnTo>
                    <a:pt x="530885" y="137363"/>
                  </a:lnTo>
                  <a:lnTo>
                    <a:pt x="451485" y="137363"/>
                  </a:lnTo>
                  <a:lnTo>
                    <a:pt x="461518" y="100622"/>
                  </a:lnTo>
                  <a:lnTo>
                    <a:pt x="540918" y="100622"/>
                  </a:lnTo>
                  <a:lnTo>
                    <a:pt x="555523" y="49377"/>
                  </a:lnTo>
                  <a:close/>
                </a:path>
                <a:path w="1532254" h="329565">
                  <a:moveTo>
                    <a:pt x="559168" y="288823"/>
                  </a:moveTo>
                  <a:lnTo>
                    <a:pt x="540461" y="288823"/>
                  </a:lnTo>
                  <a:lnTo>
                    <a:pt x="521296" y="313309"/>
                  </a:lnTo>
                  <a:lnTo>
                    <a:pt x="518096" y="289280"/>
                  </a:lnTo>
                  <a:lnTo>
                    <a:pt x="497103" y="289280"/>
                  </a:lnTo>
                  <a:lnTo>
                    <a:pt x="505320" y="327825"/>
                  </a:lnTo>
                  <a:lnTo>
                    <a:pt x="528142" y="327825"/>
                  </a:lnTo>
                  <a:lnTo>
                    <a:pt x="559168" y="288823"/>
                  </a:lnTo>
                  <a:close/>
                </a:path>
                <a:path w="1532254" h="329565">
                  <a:moveTo>
                    <a:pt x="635381" y="107429"/>
                  </a:moveTo>
                  <a:lnTo>
                    <a:pt x="560539" y="107429"/>
                  </a:lnTo>
                  <a:lnTo>
                    <a:pt x="515823" y="264795"/>
                  </a:lnTo>
                  <a:lnTo>
                    <a:pt x="590664" y="264795"/>
                  </a:lnTo>
                  <a:lnTo>
                    <a:pt x="635381" y="107429"/>
                  </a:lnTo>
                  <a:close/>
                </a:path>
                <a:path w="1532254" h="329565">
                  <a:moveTo>
                    <a:pt x="637654" y="289280"/>
                  </a:moveTo>
                  <a:lnTo>
                    <a:pt x="595223" y="289280"/>
                  </a:lnTo>
                  <a:lnTo>
                    <a:pt x="583349" y="327825"/>
                  </a:lnTo>
                  <a:lnTo>
                    <a:pt x="625792" y="327825"/>
                  </a:lnTo>
                  <a:lnTo>
                    <a:pt x="628535" y="320116"/>
                  </a:lnTo>
                  <a:lnTo>
                    <a:pt x="603885" y="320116"/>
                  </a:lnTo>
                  <a:lnTo>
                    <a:pt x="606171" y="312407"/>
                  </a:lnTo>
                  <a:lnTo>
                    <a:pt x="628992" y="312407"/>
                  </a:lnTo>
                  <a:lnTo>
                    <a:pt x="631266" y="304698"/>
                  </a:lnTo>
                  <a:lnTo>
                    <a:pt x="608457" y="304698"/>
                  </a:lnTo>
                  <a:lnTo>
                    <a:pt x="610730" y="296989"/>
                  </a:lnTo>
                  <a:lnTo>
                    <a:pt x="635381" y="296989"/>
                  </a:lnTo>
                  <a:lnTo>
                    <a:pt x="637654" y="289280"/>
                  </a:lnTo>
                  <a:close/>
                </a:path>
                <a:path w="1532254" h="329565">
                  <a:moveTo>
                    <a:pt x="651357" y="49377"/>
                  </a:moveTo>
                  <a:lnTo>
                    <a:pt x="576516" y="49377"/>
                  </a:lnTo>
                  <a:lnTo>
                    <a:pt x="564197" y="92456"/>
                  </a:lnTo>
                  <a:lnTo>
                    <a:pt x="639495" y="92456"/>
                  </a:lnTo>
                  <a:lnTo>
                    <a:pt x="651357" y="49377"/>
                  </a:lnTo>
                  <a:close/>
                </a:path>
                <a:path w="1532254" h="329565">
                  <a:moveTo>
                    <a:pt x="726300" y="295325"/>
                  </a:moveTo>
                  <a:lnTo>
                    <a:pt x="723392" y="291769"/>
                  </a:lnTo>
                  <a:lnTo>
                    <a:pt x="716622" y="289572"/>
                  </a:lnTo>
                  <a:lnTo>
                    <a:pt x="705192" y="288823"/>
                  </a:lnTo>
                  <a:lnTo>
                    <a:pt x="693293" y="289521"/>
                  </a:lnTo>
                  <a:lnTo>
                    <a:pt x="673709" y="305600"/>
                  </a:lnTo>
                  <a:lnTo>
                    <a:pt x="675525" y="307416"/>
                  </a:lnTo>
                  <a:lnTo>
                    <a:pt x="681469" y="310362"/>
                  </a:lnTo>
                  <a:lnTo>
                    <a:pt x="690194" y="312635"/>
                  </a:lnTo>
                  <a:lnTo>
                    <a:pt x="698309" y="314566"/>
                  </a:lnTo>
                  <a:lnTo>
                    <a:pt x="702449" y="316484"/>
                  </a:lnTo>
                  <a:lnTo>
                    <a:pt x="703364" y="317398"/>
                  </a:lnTo>
                  <a:lnTo>
                    <a:pt x="702906" y="318300"/>
                  </a:lnTo>
                  <a:lnTo>
                    <a:pt x="701992" y="321017"/>
                  </a:lnTo>
                  <a:lnTo>
                    <a:pt x="697433" y="321932"/>
                  </a:lnTo>
                  <a:lnTo>
                    <a:pt x="691045" y="321932"/>
                  </a:lnTo>
                  <a:lnTo>
                    <a:pt x="687844" y="321475"/>
                  </a:lnTo>
                  <a:lnTo>
                    <a:pt x="686943" y="320573"/>
                  </a:lnTo>
                  <a:lnTo>
                    <a:pt x="686485" y="319659"/>
                  </a:lnTo>
                  <a:lnTo>
                    <a:pt x="686485" y="317855"/>
                  </a:lnTo>
                  <a:lnTo>
                    <a:pt x="686943" y="316941"/>
                  </a:lnTo>
                  <a:lnTo>
                    <a:pt x="669594" y="316941"/>
                  </a:lnTo>
                  <a:lnTo>
                    <a:pt x="668782" y="321348"/>
                  </a:lnTo>
                  <a:lnTo>
                    <a:pt x="670572" y="325272"/>
                  </a:lnTo>
                  <a:lnTo>
                    <a:pt x="677227" y="328104"/>
                  </a:lnTo>
                  <a:lnTo>
                    <a:pt x="691045" y="329184"/>
                  </a:lnTo>
                  <a:lnTo>
                    <a:pt x="704126" y="328282"/>
                  </a:lnTo>
                  <a:lnTo>
                    <a:pt x="713524" y="325729"/>
                  </a:lnTo>
                  <a:lnTo>
                    <a:pt x="719670" y="321729"/>
                  </a:lnTo>
                  <a:lnTo>
                    <a:pt x="722985" y="316484"/>
                  </a:lnTo>
                  <a:lnTo>
                    <a:pt x="723900" y="312864"/>
                  </a:lnTo>
                  <a:lnTo>
                    <a:pt x="722985" y="310591"/>
                  </a:lnTo>
                  <a:lnTo>
                    <a:pt x="721614" y="309689"/>
                  </a:lnTo>
                  <a:lnTo>
                    <a:pt x="715810" y="306552"/>
                  </a:lnTo>
                  <a:lnTo>
                    <a:pt x="707301" y="304304"/>
                  </a:lnTo>
                  <a:lnTo>
                    <a:pt x="699223" y="302475"/>
                  </a:lnTo>
                  <a:lnTo>
                    <a:pt x="694690" y="300621"/>
                  </a:lnTo>
                  <a:lnTo>
                    <a:pt x="694245" y="300164"/>
                  </a:lnTo>
                  <a:lnTo>
                    <a:pt x="694245" y="299707"/>
                  </a:lnTo>
                  <a:lnTo>
                    <a:pt x="694690" y="299250"/>
                  </a:lnTo>
                  <a:lnTo>
                    <a:pt x="695147" y="296989"/>
                  </a:lnTo>
                  <a:lnTo>
                    <a:pt x="697890" y="295630"/>
                  </a:lnTo>
                  <a:lnTo>
                    <a:pt x="703821" y="295630"/>
                  </a:lnTo>
                  <a:lnTo>
                    <a:pt x="707478" y="296087"/>
                  </a:lnTo>
                  <a:lnTo>
                    <a:pt x="708380" y="296989"/>
                  </a:lnTo>
                  <a:lnTo>
                    <a:pt x="709752" y="297446"/>
                  </a:lnTo>
                  <a:lnTo>
                    <a:pt x="710209" y="298805"/>
                  </a:lnTo>
                  <a:lnTo>
                    <a:pt x="709752" y="300164"/>
                  </a:lnTo>
                  <a:lnTo>
                    <a:pt x="726186" y="300164"/>
                  </a:lnTo>
                  <a:lnTo>
                    <a:pt x="726300" y="295325"/>
                  </a:lnTo>
                  <a:close/>
                </a:path>
                <a:path w="1532254" h="329565">
                  <a:moveTo>
                    <a:pt x="813803" y="289280"/>
                  </a:moveTo>
                  <a:lnTo>
                    <a:pt x="765886" y="289280"/>
                  </a:lnTo>
                  <a:lnTo>
                    <a:pt x="763155" y="298348"/>
                  </a:lnTo>
                  <a:lnTo>
                    <a:pt x="777748" y="298348"/>
                  </a:lnTo>
                  <a:lnTo>
                    <a:pt x="768629" y="327825"/>
                  </a:lnTo>
                  <a:lnTo>
                    <a:pt x="787336" y="327825"/>
                  </a:lnTo>
                  <a:lnTo>
                    <a:pt x="796467" y="298348"/>
                  </a:lnTo>
                  <a:lnTo>
                    <a:pt x="810615" y="298348"/>
                  </a:lnTo>
                  <a:lnTo>
                    <a:pt x="813803" y="289280"/>
                  </a:lnTo>
                  <a:close/>
                </a:path>
                <a:path w="1532254" h="329565">
                  <a:moveTo>
                    <a:pt x="845756" y="49377"/>
                  </a:moveTo>
                  <a:lnTo>
                    <a:pt x="770915" y="49377"/>
                  </a:lnTo>
                  <a:lnTo>
                    <a:pt x="749922" y="125564"/>
                  </a:lnTo>
                  <a:lnTo>
                    <a:pt x="743737" y="117335"/>
                  </a:lnTo>
                  <a:lnTo>
                    <a:pt x="740791" y="115277"/>
                  </a:lnTo>
                  <a:lnTo>
                    <a:pt x="740791" y="160489"/>
                  </a:lnTo>
                  <a:lnTo>
                    <a:pt x="725741" y="212178"/>
                  </a:lnTo>
                  <a:lnTo>
                    <a:pt x="722541" y="214452"/>
                  </a:lnTo>
                  <a:lnTo>
                    <a:pt x="718896" y="216268"/>
                  </a:lnTo>
                  <a:lnTo>
                    <a:pt x="705662" y="216268"/>
                  </a:lnTo>
                  <a:lnTo>
                    <a:pt x="701090" y="210820"/>
                  </a:lnTo>
                  <a:lnTo>
                    <a:pt x="701090" y="204927"/>
                  </a:lnTo>
                  <a:lnTo>
                    <a:pt x="711593" y="165481"/>
                  </a:lnTo>
                  <a:lnTo>
                    <a:pt x="722083" y="154139"/>
                  </a:lnTo>
                  <a:lnTo>
                    <a:pt x="733501" y="154139"/>
                  </a:lnTo>
                  <a:lnTo>
                    <a:pt x="738060" y="156857"/>
                  </a:lnTo>
                  <a:lnTo>
                    <a:pt x="740791" y="160489"/>
                  </a:lnTo>
                  <a:lnTo>
                    <a:pt x="740791" y="115277"/>
                  </a:lnTo>
                  <a:lnTo>
                    <a:pt x="734288" y="110718"/>
                  </a:lnTo>
                  <a:lnTo>
                    <a:pt x="721944" y="106311"/>
                  </a:lnTo>
                  <a:lnTo>
                    <a:pt x="707034" y="104711"/>
                  </a:lnTo>
                  <a:lnTo>
                    <a:pt x="689317" y="106743"/>
                  </a:lnTo>
                  <a:lnTo>
                    <a:pt x="649986" y="136906"/>
                  </a:lnTo>
                  <a:lnTo>
                    <a:pt x="630529" y="185089"/>
                  </a:lnTo>
                  <a:lnTo>
                    <a:pt x="624967" y="210820"/>
                  </a:lnTo>
                  <a:lnTo>
                    <a:pt x="624840" y="212178"/>
                  </a:lnTo>
                  <a:lnTo>
                    <a:pt x="633844" y="259689"/>
                  </a:lnTo>
                  <a:lnTo>
                    <a:pt x="662762" y="268414"/>
                  </a:lnTo>
                  <a:lnTo>
                    <a:pt x="679335" y="266877"/>
                  </a:lnTo>
                  <a:lnTo>
                    <a:pt x="693343" y="262521"/>
                  </a:lnTo>
                  <a:lnTo>
                    <a:pt x="705624" y="255790"/>
                  </a:lnTo>
                  <a:lnTo>
                    <a:pt x="717067" y="247103"/>
                  </a:lnTo>
                  <a:lnTo>
                    <a:pt x="711593" y="264795"/>
                  </a:lnTo>
                  <a:lnTo>
                    <a:pt x="785063" y="264795"/>
                  </a:lnTo>
                  <a:lnTo>
                    <a:pt x="790041" y="247103"/>
                  </a:lnTo>
                  <a:lnTo>
                    <a:pt x="798728" y="216268"/>
                  </a:lnTo>
                  <a:lnTo>
                    <a:pt x="816241" y="154139"/>
                  </a:lnTo>
                  <a:lnTo>
                    <a:pt x="824293" y="125564"/>
                  </a:lnTo>
                  <a:lnTo>
                    <a:pt x="845756" y="49377"/>
                  </a:lnTo>
                  <a:close/>
                </a:path>
                <a:path w="1532254" h="329565">
                  <a:moveTo>
                    <a:pt x="927430" y="288823"/>
                  </a:moveTo>
                  <a:lnTo>
                    <a:pt x="899134" y="288823"/>
                  </a:lnTo>
                  <a:lnTo>
                    <a:pt x="882256" y="314680"/>
                  </a:lnTo>
                  <a:lnTo>
                    <a:pt x="881799" y="314680"/>
                  </a:lnTo>
                  <a:lnTo>
                    <a:pt x="880427" y="288823"/>
                  </a:lnTo>
                  <a:lnTo>
                    <a:pt x="852131" y="288823"/>
                  </a:lnTo>
                  <a:lnTo>
                    <a:pt x="840727" y="327825"/>
                  </a:lnTo>
                  <a:lnTo>
                    <a:pt x="856246" y="327825"/>
                  </a:lnTo>
                  <a:lnTo>
                    <a:pt x="865365" y="298805"/>
                  </a:lnTo>
                  <a:lnTo>
                    <a:pt x="868108" y="327825"/>
                  </a:lnTo>
                  <a:lnTo>
                    <a:pt x="885901" y="327825"/>
                  </a:lnTo>
                  <a:lnTo>
                    <a:pt x="906894" y="298348"/>
                  </a:lnTo>
                  <a:lnTo>
                    <a:pt x="907351" y="298348"/>
                  </a:lnTo>
                  <a:lnTo>
                    <a:pt x="898220" y="327825"/>
                  </a:lnTo>
                  <a:lnTo>
                    <a:pt x="915568" y="327825"/>
                  </a:lnTo>
                  <a:lnTo>
                    <a:pt x="927430" y="288823"/>
                  </a:lnTo>
                  <a:close/>
                </a:path>
                <a:path w="1532254" h="329565">
                  <a:moveTo>
                    <a:pt x="1005014" y="152781"/>
                  </a:moveTo>
                  <a:lnTo>
                    <a:pt x="1002880" y="143256"/>
                  </a:lnTo>
                  <a:lnTo>
                    <a:pt x="999578" y="128473"/>
                  </a:lnTo>
                  <a:lnTo>
                    <a:pt x="984135" y="113487"/>
                  </a:lnTo>
                  <a:lnTo>
                    <a:pt x="959967" y="105905"/>
                  </a:lnTo>
                  <a:lnTo>
                    <a:pt x="934745" y="104228"/>
                  </a:lnTo>
                  <a:lnTo>
                    <a:pt x="934745" y="145973"/>
                  </a:lnTo>
                  <a:lnTo>
                    <a:pt x="934745" y="157314"/>
                  </a:lnTo>
                  <a:lnTo>
                    <a:pt x="933831" y="162306"/>
                  </a:lnTo>
                  <a:lnTo>
                    <a:pt x="932916" y="165481"/>
                  </a:lnTo>
                  <a:lnTo>
                    <a:pt x="901877" y="165481"/>
                  </a:lnTo>
                  <a:lnTo>
                    <a:pt x="905408" y="155308"/>
                  </a:lnTo>
                  <a:lnTo>
                    <a:pt x="909866" y="148412"/>
                  </a:lnTo>
                  <a:lnTo>
                    <a:pt x="915365" y="144487"/>
                  </a:lnTo>
                  <a:lnTo>
                    <a:pt x="921956" y="143256"/>
                  </a:lnTo>
                  <a:lnTo>
                    <a:pt x="929716" y="143256"/>
                  </a:lnTo>
                  <a:lnTo>
                    <a:pt x="934745" y="145973"/>
                  </a:lnTo>
                  <a:lnTo>
                    <a:pt x="934745" y="104228"/>
                  </a:lnTo>
                  <a:lnTo>
                    <a:pt x="883170" y="111391"/>
                  </a:lnTo>
                  <a:lnTo>
                    <a:pt x="846213" y="137363"/>
                  </a:lnTo>
                  <a:lnTo>
                    <a:pt x="826706" y="177774"/>
                  </a:lnTo>
                  <a:lnTo>
                    <a:pt x="818832" y="219900"/>
                  </a:lnTo>
                  <a:lnTo>
                    <a:pt x="824941" y="245529"/>
                  </a:lnTo>
                  <a:lnTo>
                    <a:pt x="841705" y="260362"/>
                  </a:lnTo>
                  <a:lnTo>
                    <a:pt x="866762" y="267208"/>
                  </a:lnTo>
                  <a:lnTo>
                    <a:pt x="897775" y="268871"/>
                  </a:lnTo>
                  <a:lnTo>
                    <a:pt x="925258" y="265772"/>
                  </a:lnTo>
                  <a:lnTo>
                    <a:pt x="954366" y="255612"/>
                  </a:lnTo>
                  <a:lnTo>
                    <a:pt x="979017" y="237109"/>
                  </a:lnTo>
                  <a:lnTo>
                    <a:pt x="983576" y="228053"/>
                  </a:lnTo>
                  <a:lnTo>
                    <a:pt x="993152" y="209016"/>
                  </a:lnTo>
                  <a:lnTo>
                    <a:pt x="919683" y="209016"/>
                  </a:lnTo>
                  <a:lnTo>
                    <a:pt x="916432" y="218300"/>
                  </a:lnTo>
                  <a:lnTo>
                    <a:pt x="912495" y="224142"/>
                  </a:lnTo>
                  <a:lnTo>
                    <a:pt x="907364" y="227190"/>
                  </a:lnTo>
                  <a:lnTo>
                    <a:pt x="900518" y="228053"/>
                  </a:lnTo>
                  <a:lnTo>
                    <a:pt x="890016" y="228053"/>
                  </a:lnTo>
                  <a:lnTo>
                    <a:pt x="889927" y="227190"/>
                  </a:lnTo>
                  <a:lnTo>
                    <a:pt x="889101" y="219900"/>
                  </a:lnTo>
                  <a:lnTo>
                    <a:pt x="889101" y="210375"/>
                  </a:lnTo>
                  <a:lnTo>
                    <a:pt x="891387" y="204470"/>
                  </a:lnTo>
                  <a:lnTo>
                    <a:pt x="893216" y="196316"/>
                  </a:lnTo>
                  <a:lnTo>
                    <a:pt x="996797" y="196316"/>
                  </a:lnTo>
                  <a:lnTo>
                    <a:pt x="999820" y="185305"/>
                  </a:lnTo>
                  <a:lnTo>
                    <a:pt x="1002449" y="173189"/>
                  </a:lnTo>
                  <a:lnTo>
                    <a:pt x="1003706" y="165481"/>
                  </a:lnTo>
                  <a:lnTo>
                    <a:pt x="1004303" y="161747"/>
                  </a:lnTo>
                  <a:lnTo>
                    <a:pt x="1005014" y="152781"/>
                  </a:lnTo>
                  <a:close/>
                </a:path>
                <a:path w="1532254" h="329565">
                  <a:moveTo>
                    <a:pt x="1007745" y="289280"/>
                  </a:moveTo>
                  <a:lnTo>
                    <a:pt x="965301" y="289280"/>
                  </a:lnTo>
                  <a:lnTo>
                    <a:pt x="953439" y="327825"/>
                  </a:lnTo>
                  <a:lnTo>
                    <a:pt x="996327" y="327825"/>
                  </a:lnTo>
                  <a:lnTo>
                    <a:pt x="998613" y="320116"/>
                  </a:lnTo>
                  <a:lnTo>
                    <a:pt x="973975" y="320116"/>
                  </a:lnTo>
                  <a:lnTo>
                    <a:pt x="976249" y="312407"/>
                  </a:lnTo>
                  <a:lnTo>
                    <a:pt x="999528" y="312407"/>
                  </a:lnTo>
                  <a:lnTo>
                    <a:pt x="1001814" y="304698"/>
                  </a:lnTo>
                  <a:lnTo>
                    <a:pt x="978535" y="304698"/>
                  </a:lnTo>
                  <a:lnTo>
                    <a:pt x="981278" y="296989"/>
                  </a:lnTo>
                  <a:lnTo>
                    <a:pt x="1005459" y="296989"/>
                  </a:lnTo>
                  <a:lnTo>
                    <a:pt x="1007745" y="289280"/>
                  </a:lnTo>
                  <a:close/>
                </a:path>
                <a:path w="1532254" h="329565">
                  <a:moveTo>
                    <a:pt x="1104950" y="288823"/>
                  </a:moveTo>
                  <a:lnTo>
                    <a:pt x="1088517" y="288823"/>
                  </a:lnTo>
                  <a:lnTo>
                    <a:pt x="1080757" y="314680"/>
                  </a:lnTo>
                  <a:lnTo>
                    <a:pt x="1073454" y="288823"/>
                  </a:lnTo>
                  <a:lnTo>
                    <a:pt x="1046073" y="289280"/>
                  </a:lnTo>
                  <a:lnTo>
                    <a:pt x="1034211" y="327825"/>
                  </a:lnTo>
                  <a:lnTo>
                    <a:pt x="1050645" y="327825"/>
                  </a:lnTo>
                  <a:lnTo>
                    <a:pt x="1059307" y="300164"/>
                  </a:lnTo>
                  <a:lnTo>
                    <a:pt x="1066609" y="327825"/>
                  </a:lnTo>
                  <a:lnTo>
                    <a:pt x="1093076" y="327825"/>
                  </a:lnTo>
                  <a:lnTo>
                    <a:pt x="1104950" y="288823"/>
                  </a:lnTo>
                  <a:close/>
                </a:path>
                <a:path w="1532254" h="329565">
                  <a:moveTo>
                    <a:pt x="1132789" y="49377"/>
                  </a:moveTo>
                  <a:lnTo>
                    <a:pt x="1057948" y="49377"/>
                  </a:lnTo>
                  <a:lnTo>
                    <a:pt x="997254" y="264795"/>
                  </a:lnTo>
                  <a:lnTo>
                    <a:pt x="1072095" y="264795"/>
                  </a:lnTo>
                  <a:lnTo>
                    <a:pt x="1132789" y="49377"/>
                  </a:lnTo>
                  <a:close/>
                </a:path>
                <a:path w="1532254" h="329565">
                  <a:moveTo>
                    <a:pt x="1185710" y="288823"/>
                  </a:moveTo>
                  <a:lnTo>
                    <a:pt x="1137805" y="289280"/>
                  </a:lnTo>
                  <a:lnTo>
                    <a:pt x="1135062" y="298348"/>
                  </a:lnTo>
                  <a:lnTo>
                    <a:pt x="1149667" y="298348"/>
                  </a:lnTo>
                  <a:lnTo>
                    <a:pt x="1140993" y="327825"/>
                  </a:lnTo>
                  <a:lnTo>
                    <a:pt x="1159243" y="327825"/>
                  </a:lnTo>
                  <a:lnTo>
                    <a:pt x="1168374" y="298348"/>
                  </a:lnTo>
                  <a:lnTo>
                    <a:pt x="1182979" y="298348"/>
                  </a:lnTo>
                  <a:lnTo>
                    <a:pt x="1185710" y="288823"/>
                  </a:lnTo>
                  <a:close/>
                </a:path>
                <a:path w="1532254" h="329565">
                  <a:moveTo>
                    <a:pt x="1215390" y="107429"/>
                  </a:moveTo>
                  <a:lnTo>
                    <a:pt x="1140548" y="107429"/>
                  </a:lnTo>
                  <a:lnTo>
                    <a:pt x="1096276" y="264795"/>
                  </a:lnTo>
                  <a:lnTo>
                    <a:pt x="1171117" y="264795"/>
                  </a:lnTo>
                  <a:lnTo>
                    <a:pt x="1215390" y="107429"/>
                  </a:lnTo>
                  <a:close/>
                </a:path>
                <a:path w="1532254" h="329565">
                  <a:moveTo>
                    <a:pt x="1231811" y="49377"/>
                  </a:moveTo>
                  <a:lnTo>
                    <a:pt x="1156970" y="49377"/>
                  </a:lnTo>
                  <a:lnTo>
                    <a:pt x="1144651" y="92456"/>
                  </a:lnTo>
                  <a:lnTo>
                    <a:pt x="1219492" y="92456"/>
                  </a:lnTo>
                  <a:lnTo>
                    <a:pt x="1231811" y="49377"/>
                  </a:lnTo>
                  <a:close/>
                </a:path>
                <a:path w="1532254" h="329565">
                  <a:moveTo>
                    <a:pt x="1265694" y="295071"/>
                  </a:moveTo>
                  <a:lnTo>
                    <a:pt x="1262773" y="291490"/>
                  </a:lnTo>
                  <a:lnTo>
                    <a:pt x="1256004" y="289191"/>
                  </a:lnTo>
                  <a:lnTo>
                    <a:pt x="1244574" y="288366"/>
                  </a:lnTo>
                  <a:lnTo>
                    <a:pt x="1232674" y="289140"/>
                  </a:lnTo>
                  <a:lnTo>
                    <a:pt x="1213091" y="305600"/>
                  </a:lnTo>
                  <a:lnTo>
                    <a:pt x="1214920" y="307416"/>
                  </a:lnTo>
                  <a:lnTo>
                    <a:pt x="1220851" y="310362"/>
                  </a:lnTo>
                  <a:lnTo>
                    <a:pt x="1229575" y="312635"/>
                  </a:lnTo>
                  <a:lnTo>
                    <a:pt x="1237703" y="314566"/>
                  </a:lnTo>
                  <a:lnTo>
                    <a:pt x="1241844" y="316484"/>
                  </a:lnTo>
                  <a:lnTo>
                    <a:pt x="1242301" y="316941"/>
                  </a:lnTo>
                  <a:lnTo>
                    <a:pt x="1242301" y="317855"/>
                  </a:lnTo>
                  <a:lnTo>
                    <a:pt x="1241386" y="321017"/>
                  </a:lnTo>
                  <a:lnTo>
                    <a:pt x="1236814" y="321932"/>
                  </a:lnTo>
                  <a:lnTo>
                    <a:pt x="1230426" y="321932"/>
                  </a:lnTo>
                  <a:lnTo>
                    <a:pt x="1227239" y="321475"/>
                  </a:lnTo>
                  <a:lnTo>
                    <a:pt x="1226324" y="320573"/>
                  </a:lnTo>
                  <a:lnTo>
                    <a:pt x="1225410" y="319214"/>
                  </a:lnTo>
                  <a:lnTo>
                    <a:pt x="1225410" y="317855"/>
                  </a:lnTo>
                  <a:lnTo>
                    <a:pt x="1226324" y="316941"/>
                  </a:lnTo>
                  <a:lnTo>
                    <a:pt x="1208989" y="316941"/>
                  </a:lnTo>
                  <a:lnTo>
                    <a:pt x="1208163" y="321348"/>
                  </a:lnTo>
                  <a:lnTo>
                    <a:pt x="1209954" y="325272"/>
                  </a:lnTo>
                  <a:lnTo>
                    <a:pt x="1216621" y="328104"/>
                  </a:lnTo>
                  <a:lnTo>
                    <a:pt x="1230426" y="329184"/>
                  </a:lnTo>
                  <a:lnTo>
                    <a:pt x="1243507" y="328282"/>
                  </a:lnTo>
                  <a:lnTo>
                    <a:pt x="1252905" y="325729"/>
                  </a:lnTo>
                  <a:lnTo>
                    <a:pt x="1259052" y="321729"/>
                  </a:lnTo>
                  <a:lnTo>
                    <a:pt x="1262380" y="316484"/>
                  </a:lnTo>
                  <a:lnTo>
                    <a:pt x="1263294" y="312864"/>
                  </a:lnTo>
                  <a:lnTo>
                    <a:pt x="1262380" y="310591"/>
                  </a:lnTo>
                  <a:lnTo>
                    <a:pt x="1261008" y="309232"/>
                  </a:lnTo>
                  <a:lnTo>
                    <a:pt x="1255191" y="306298"/>
                  </a:lnTo>
                  <a:lnTo>
                    <a:pt x="1246682" y="304076"/>
                  </a:lnTo>
                  <a:lnTo>
                    <a:pt x="1238605" y="302285"/>
                  </a:lnTo>
                  <a:lnTo>
                    <a:pt x="1234084" y="300621"/>
                  </a:lnTo>
                  <a:lnTo>
                    <a:pt x="1233627" y="300164"/>
                  </a:lnTo>
                  <a:lnTo>
                    <a:pt x="1233627" y="299707"/>
                  </a:lnTo>
                  <a:lnTo>
                    <a:pt x="1234084" y="298805"/>
                  </a:lnTo>
                  <a:lnTo>
                    <a:pt x="1234541" y="296989"/>
                  </a:lnTo>
                  <a:lnTo>
                    <a:pt x="1237272" y="295630"/>
                  </a:lnTo>
                  <a:lnTo>
                    <a:pt x="1243215" y="295630"/>
                  </a:lnTo>
                  <a:lnTo>
                    <a:pt x="1246860" y="296087"/>
                  </a:lnTo>
                  <a:lnTo>
                    <a:pt x="1247775" y="296532"/>
                  </a:lnTo>
                  <a:lnTo>
                    <a:pt x="1249146" y="297446"/>
                  </a:lnTo>
                  <a:lnTo>
                    <a:pt x="1249146" y="299707"/>
                  </a:lnTo>
                  <a:lnTo>
                    <a:pt x="1265567" y="299707"/>
                  </a:lnTo>
                  <a:lnTo>
                    <a:pt x="1265694" y="295071"/>
                  </a:lnTo>
                  <a:close/>
                </a:path>
                <a:path w="1532254" h="329565">
                  <a:moveTo>
                    <a:pt x="1482788" y="263880"/>
                  </a:moveTo>
                  <a:lnTo>
                    <a:pt x="1477581" y="255270"/>
                  </a:lnTo>
                  <a:lnTo>
                    <a:pt x="1477314" y="254812"/>
                  </a:lnTo>
                  <a:lnTo>
                    <a:pt x="1480045" y="254812"/>
                  </a:lnTo>
                  <a:lnTo>
                    <a:pt x="1482331" y="252996"/>
                  </a:lnTo>
                  <a:lnTo>
                    <a:pt x="1482331" y="252095"/>
                  </a:lnTo>
                  <a:lnTo>
                    <a:pt x="1482331" y="246202"/>
                  </a:lnTo>
                  <a:lnTo>
                    <a:pt x="1482331" y="245287"/>
                  </a:lnTo>
                  <a:lnTo>
                    <a:pt x="1480045" y="243027"/>
                  </a:lnTo>
                  <a:lnTo>
                    <a:pt x="1478686" y="243027"/>
                  </a:lnTo>
                  <a:lnTo>
                    <a:pt x="1478686" y="246202"/>
                  </a:lnTo>
                  <a:lnTo>
                    <a:pt x="1478686" y="252095"/>
                  </a:lnTo>
                  <a:lnTo>
                    <a:pt x="1470469" y="252095"/>
                  </a:lnTo>
                  <a:lnTo>
                    <a:pt x="1470469" y="246202"/>
                  </a:lnTo>
                  <a:lnTo>
                    <a:pt x="1478686" y="246202"/>
                  </a:lnTo>
                  <a:lnTo>
                    <a:pt x="1478686" y="243027"/>
                  </a:lnTo>
                  <a:lnTo>
                    <a:pt x="1466811" y="243027"/>
                  </a:lnTo>
                  <a:lnTo>
                    <a:pt x="1466811" y="263880"/>
                  </a:lnTo>
                  <a:lnTo>
                    <a:pt x="1470469" y="263880"/>
                  </a:lnTo>
                  <a:lnTo>
                    <a:pt x="1470469" y="255270"/>
                  </a:lnTo>
                  <a:lnTo>
                    <a:pt x="1473657" y="255270"/>
                  </a:lnTo>
                  <a:lnTo>
                    <a:pt x="1478686" y="263880"/>
                  </a:lnTo>
                  <a:lnTo>
                    <a:pt x="1482788" y="263880"/>
                  </a:lnTo>
                  <a:close/>
                </a:path>
                <a:path w="1532254" h="329565">
                  <a:moveTo>
                    <a:pt x="1494650" y="253453"/>
                  </a:moveTo>
                  <a:lnTo>
                    <a:pt x="1493050" y="245478"/>
                  </a:lnTo>
                  <a:lnTo>
                    <a:pt x="1491005" y="242455"/>
                  </a:lnTo>
                  <a:lnTo>
                    <a:pt x="1491005" y="244386"/>
                  </a:lnTo>
                  <a:lnTo>
                    <a:pt x="1491005" y="262521"/>
                  </a:lnTo>
                  <a:lnTo>
                    <a:pt x="1483245" y="270230"/>
                  </a:lnTo>
                  <a:lnTo>
                    <a:pt x="1464995" y="270230"/>
                  </a:lnTo>
                  <a:lnTo>
                    <a:pt x="1457236" y="262521"/>
                  </a:lnTo>
                  <a:lnTo>
                    <a:pt x="1457236" y="244386"/>
                  </a:lnTo>
                  <a:lnTo>
                    <a:pt x="1464995" y="236677"/>
                  </a:lnTo>
                  <a:lnTo>
                    <a:pt x="1483245" y="236677"/>
                  </a:lnTo>
                  <a:lnTo>
                    <a:pt x="1491005" y="244386"/>
                  </a:lnTo>
                  <a:lnTo>
                    <a:pt x="1491005" y="242455"/>
                  </a:lnTo>
                  <a:lnTo>
                    <a:pt x="1488668" y="239001"/>
                  </a:lnTo>
                  <a:lnTo>
                    <a:pt x="1485188" y="236677"/>
                  </a:lnTo>
                  <a:lnTo>
                    <a:pt x="1482140" y="234645"/>
                  </a:lnTo>
                  <a:lnTo>
                    <a:pt x="1474114" y="233045"/>
                  </a:lnTo>
                  <a:lnTo>
                    <a:pt x="1466100" y="234645"/>
                  </a:lnTo>
                  <a:lnTo>
                    <a:pt x="1459572" y="239001"/>
                  </a:lnTo>
                  <a:lnTo>
                    <a:pt x="1455191" y="245478"/>
                  </a:lnTo>
                  <a:lnTo>
                    <a:pt x="1453578" y="253453"/>
                  </a:lnTo>
                  <a:lnTo>
                    <a:pt x="1455191" y="261429"/>
                  </a:lnTo>
                  <a:lnTo>
                    <a:pt x="1459572" y="267906"/>
                  </a:lnTo>
                  <a:lnTo>
                    <a:pt x="1466100" y="272262"/>
                  </a:lnTo>
                  <a:lnTo>
                    <a:pt x="1474114" y="273862"/>
                  </a:lnTo>
                  <a:lnTo>
                    <a:pt x="1482140" y="272262"/>
                  </a:lnTo>
                  <a:lnTo>
                    <a:pt x="1485188" y="270230"/>
                  </a:lnTo>
                  <a:lnTo>
                    <a:pt x="1488668" y="267906"/>
                  </a:lnTo>
                  <a:lnTo>
                    <a:pt x="1493050" y="261429"/>
                  </a:lnTo>
                  <a:lnTo>
                    <a:pt x="1494650" y="253453"/>
                  </a:lnTo>
                  <a:close/>
                </a:path>
                <a:path w="1532254" h="329565">
                  <a:moveTo>
                    <a:pt x="1532077" y="107429"/>
                  </a:moveTo>
                  <a:lnTo>
                    <a:pt x="1455407" y="107429"/>
                  </a:lnTo>
                  <a:lnTo>
                    <a:pt x="1414792" y="194500"/>
                  </a:lnTo>
                  <a:lnTo>
                    <a:pt x="1416164" y="107429"/>
                  </a:lnTo>
                  <a:lnTo>
                    <a:pt x="1354112" y="107429"/>
                  </a:lnTo>
                  <a:lnTo>
                    <a:pt x="1339951" y="107429"/>
                  </a:lnTo>
                  <a:lnTo>
                    <a:pt x="1313497" y="107429"/>
                  </a:lnTo>
                  <a:lnTo>
                    <a:pt x="1323530" y="72504"/>
                  </a:lnTo>
                  <a:lnTo>
                    <a:pt x="1248702" y="72504"/>
                  </a:lnTo>
                  <a:lnTo>
                    <a:pt x="1208087" y="216268"/>
                  </a:lnTo>
                  <a:lnTo>
                    <a:pt x="1205801" y="223977"/>
                  </a:lnTo>
                  <a:lnTo>
                    <a:pt x="1204887" y="231228"/>
                  </a:lnTo>
                  <a:lnTo>
                    <a:pt x="1204887" y="238036"/>
                  </a:lnTo>
                  <a:lnTo>
                    <a:pt x="1206512" y="249097"/>
                  </a:lnTo>
                  <a:lnTo>
                    <a:pt x="1211732" y="257530"/>
                  </a:lnTo>
                  <a:lnTo>
                    <a:pt x="1221054" y="262902"/>
                  </a:lnTo>
                  <a:lnTo>
                    <a:pt x="1235011" y="264795"/>
                  </a:lnTo>
                  <a:lnTo>
                    <a:pt x="1302092" y="264795"/>
                  </a:lnTo>
                  <a:lnTo>
                    <a:pt x="1313040" y="226237"/>
                  </a:lnTo>
                  <a:lnTo>
                    <a:pt x="1287030" y="226237"/>
                  </a:lnTo>
                  <a:lnTo>
                    <a:pt x="1283830" y="223977"/>
                  </a:lnTo>
                  <a:lnTo>
                    <a:pt x="1283830" y="213093"/>
                  </a:lnTo>
                  <a:lnTo>
                    <a:pt x="1285201" y="207200"/>
                  </a:lnTo>
                  <a:lnTo>
                    <a:pt x="1286573" y="202666"/>
                  </a:lnTo>
                  <a:lnTo>
                    <a:pt x="1303451" y="143256"/>
                  </a:lnTo>
                  <a:lnTo>
                    <a:pt x="1343266" y="143256"/>
                  </a:lnTo>
                  <a:lnTo>
                    <a:pt x="1354556" y="264795"/>
                  </a:lnTo>
                  <a:lnTo>
                    <a:pt x="1330540" y="284124"/>
                  </a:lnTo>
                  <a:lnTo>
                    <a:pt x="1323327" y="284124"/>
                  </a:lnTo>
                  <a:lnTo>
                    <a:pt x="1318044" y="283832"/>
                  </a:lnTo>
                  <a:lnTo>
                    <a:pt x="1317142" y="283832"/>
                  </a:lnTo>
                  <a:lnTo>
                    <a:pt x="1305267" y="326466"/>
                  </a:lnTo>
                  <a:lnTo>
                    <a:pt x="1356385" y="326466"/>
                  </a:lnTo>
                  <a:lnTo>
                    <a:pt x="1376476" y="323608"/>
                  </a:lnTo>
                  <a:lnTo>
                    <a:pt x="1392948" y="314794"/>
                  </a:lnTo>
                  <a:lnTo>
                    <a:pt x="1407782" y="299681"/>
                  </a:lnTo>
                  <a:lnTo>
                    <a:pt x="1423009" y="277939"/>
                  </a:lnTo>
                  <a:lnTo>
                    <a:pt x="1532077" y="10742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973455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Medigap</a:t>
            </a:r>
            <a:r>
              <a:rPr dirty="0" spc="-75"/>
              <a:t> </a:t>
            </a:r>
            <a:r>
              <a:rPr dirty="0"/>
              <a:t>(Medicare</a:t>
            </a:r>
            <a:r>
              <a:rPr dirty="0" spc="-60"/>
              <a:t> </a:t>
            </a:r>
            <a:r>
              <a:rPr dirty="0"/>
              <a:t>Supplement)</a:t>
            </a:r>
            <a:r>
              <a:rPr dirty="0" spc="-70"/>
              <a:t> </a:t>
            </a:r>
            <a:r>
              <a:rPr dirty="0"/>
              <a:t>vs.</a:t>
            </a:r>
            <a:r>
              <a:rPr dirty="0" spc="-45"/>
              <a:t> </a:t>
            </a:r>
            <a:r>
              <a:rPr dirty="0"/>
              <a:t>Medicare</a:t>
            </a:r>
            <a:r>
              <a:rPr dirty="0" spc="-60"/>
              <a:t> </a:t>
            </a:r>
            <a:r>
              <a:rPr dirty="0" spc="-10"/>
              <a:t>Advantage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375187" y="1534383"/>
            <a:ext cx="39255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ORIGINAL</a:t>
            </a:r>
            <a:r>
              <a:rPr dirty="0" sz="1800" spc="-7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MEDICARE: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sz="1800" spc="-40">
                <a:latin typeface="Arial"/>
                <a:cs typeface="Arial"/>
              </a:rPr>
              <a:t>PARTS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1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&amp;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5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811686" y="2069247"/>
            <a:ext cx="432434" cy="436880"/>
            <a:chOff x="1811686" y="2069247"/>
            <a:chExt cx="432434" cy="43688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82723" y="2359152"/>
              <a:ext cx="251460" cy="137160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65179" y="2069247"/>
              <a:ext cx="161874" cy="163461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1820417" y="2114478"/>
              <a:ext cx="414655" cy="382905"/>
            </a:xfrm>
            <a:custGeom>
              <a:avLst/>
              <a:gdLst/>
              <a:ahLst/>
              <a:cxnLst/>
              <a:rect l="l" t="t" r="r" b="b"/>
              <a:pathLst>
                <a:path w="414655" h="382905">
                  <a:moveTo>
                    <a:pt x="251396" y="236588"/>
                  </a:moveTo>
                  <a:lnTo>
                    <a:pt x="251396" y="163576"/>
                  </a:lnTo>
                  <a:lnTo>
                    <a:pt x="251396" y="154114"/>
                  </a:lnTo>
                  <a:lnTo>
                    <a:pt x="243370" y="146011"/>
                  </a:lnTo>
                  <a:lnTo>
                    <a:pt x="234010" y="146011"/>
                  </a:lnTo>
                  <a:lnTo>
                    <a:pt x="17386" y="146011"/>
                  </a:lnTo>
                  <a:lnTo>
                    <a:pt x="8026" y="146011"/>
                  </a:lnTo>
                  <a:lnTo>
                    <a:pt x="0" y="154114"/>
                  </a:lnTo>
                  <a:lnTo>
                    <a:pt x="0" y="163576"/>
                  </a:lnTo>
                  <a:lnTo>
                    <a:pt x="0" y="382600"/>
                  </a:lnTo>
                </a:path>
                <a:path w="414655" h="382905">
                  <a:moveTo>
                    <a:pt x="414528" y="382600"/>
                  </a:moveTo>
                  <a:lnTo>
                    <a:pt x="414528" y="255511"/>
                  </a:lnTo>
                  <a:lnTo>
                    <a:pt x="413106" y="247995"/>
                  </a:lnTo>
                  <a:lnTo>
                    <a:pt x="409178" y="241996"/>
                  </a:lnTo>
                  <a:lnTo>
                    <a:pt x="403244" y="238025"/>
                  </a:lnTo>
                  <a:lnTo>
                    <a:pt x="395808" y="236588"/>
                  </a:lnTo>
                  <a:lnTo>
                    <a:pt x="180517" y="236588"/>
                  </a:lnTo>
                  <a:lnTo>
                    <a:pt x="173081" y="238025"/>
                  </a:lnTo>
                  <a:lnTo>
                    <a:pt x="167147" y="241996"/>
                  </a:lnTo>
                  <a:lnTo>
                    <a:pt x="163219" y="247995"/>
                  </a:lnTo>
                  <a:lnTo>
                    <a:pt x="161797" y="255511"/>
                  </a:lnTo>
                  <a:lnTo>
                    <a:pt x="161797" y="382600"/>
                  </a:lnTo>
                </a:path>
                <a:path w="414655" h="382905">
                  <a:moveTo>
                    <a:pt x="53492" y="200088"/>
                  </a:moveTo>
                  <a:lnTo>
                    <a:pt x="53492" y="200088"/>
                  </a:lnTo>
                  <a:lnTo>
                    <a:pt x="197904" y="200088"/>
                  </a:lnTo>
                </a:path>
                <a:path w="414655" h="382905">
                  <a:moveTo>
                    <a:pt x="53492" y="255511"/>
                  </a:moveTo>
                  <a:lnTo>
                    <a:pt x="53492" y="255511"/>
                  </a:lnTo>
                  <a:lnTo>
                    <a:pt x="161797" y="255511"/>
                  </a:lnTo>
                </a:path>
                <a:path w="414655" h="382905">
                  <a:moveTo>
                    <a:pt x="53492" y="309587"/>
                  </a:moveTo>
                  <a:lnTo>
                    <a:pt x="53492" y="309587"/>
                  </a:lnTo>
                  <a:lnTo>
                    <a:pt x="161797" y="309587"/>
                  </a:lnTo>
                </a:path>
                <a:path w="414655" h="382905">
                  <a:moveTo>
                    <a:pt x="125691" y="0"/>
                  </a:moveTo>
                  <a:lnTo>
                    <a:pt x="125691" y="0"/>
                  </a:lnTo>
                  <a:lnTo>
                    <a:pt x="125691" y="72999"/>
                  </a:lnTo>
                </a:path>
                <a:path w="414655" h="382905">
                  <a:moveTo>
                    <a:pt x="161797" y="36499"/>
                  </a:moveTo>
                  <a:lnTo>
                    <a:pt x="161797" y="36499"/>
                  </a:lnTo>
                  <a:lnTo>
                    <a:pt x="89585" y="36499"/>
                  </a:lnTo>
                </a:path>
                <a:path w="414655" h="382905">
                  <a:moveTo>
                    <a:pt x="125691" y="109499"/>
                  </a:moveTo>
                  <a:lnTo>
                    <a:pt x="125691" y="109499"/>
                  </a:lnTo>
                  <a:lnTo>
                    <a:pt x="125691" y="146011"/>
                  </a:lnTo>
                </a:path>
                <a:path w="414655" h="382905">
                  <a:moveTo>
                    <a:pt x="0" y="382600"/>
                  </a:moveTo>
                  <a:lnTo>
                    <a:pt x="0" y="382600"/>
                  </a:lnTo>
                  <a:lnTo>
                    <a:pt x="414528" y="382600"/>
                  </a:lnTo>
                </a:path>
                <a:path w="414655" h="382905">
                  <a:moveTo>
                    <a:pt x="306222" y="382600"/>
                  </a:moveTo>
                  <a:lnTo>
                    <a:pt x="270116" y="382600"/>
                  </a:lnTo>
                  <a:lnTo>
                    <a:pt x="270116" y="346087"/>
                  </a:lnTo>
                  <a:lnTo>
                    <a:pt x="306222" y="346087"/>
                  </a:lnTo>
                  <a:lnTo>
                    <a:pt x="306222" y="382600"/>
                  </a:lnTo>
                  <a:close/>
                </a:path>
                <a:path w="414655" h="382905">
                  <a:moveTo>
                    <a:pt x="197904" y="309587"/>
                  </a:moveTo>
                  <a:lnTo>
                    <a:pt x="197904" y="309587"/>
                  </a:lnTo>
                  <a:lnTo>
                    <a:pt x="215290" y="309587"/>
                  </a:lnTo>
                </a:path>
                <a:path w="414655" h="382905">
                  <a:moveTo>
                    <a:pt x="215290" y="273088"/>
                  </a:moveTo>
                  <a:lnTo>
                    <a:pt x="215290" y="273088"/>
                  </a:lnTo>
                  <a:lnTo>
                    <a:pt x="197904" y="273088"/>
                  </a:lnTo>
                </a:path>
                <a:path w="414655" h="382905">
                  <a:moveTo>
                    <a:pt x="251396" y="309587"/>
                  </a:moveTo>
                  <a:lnTo>
                    <a:pt x="251396" y="309587"/>
                  </a:lnTo>
                  <a:lnTo>
                    <a:pt x="270116" y="309587"/>
                  </a:lnTo>
                </a:path>
                <a:path w="414655" h="382905">
                  <a:moveTo>
                    <a:pt x="270116" y="273088"/>
                  </a:moveTo>
                  <a:lnTo>
                    <a:pt x="270116" y="273088"/>
                  </a:lnTo>
                  <a:lnTo>
                    <a:pt x="251396" y="273088"/>
                  </a:lnTo>
                </a:path>
                <a:path w="414655" h="382905">
                  <a:moveTo>
                    <a:pt x="306222" y="309587"/>
                  </a:moveTo>
                  <a:lnTo>
                    <a:pt x="306222" y="309587"/>
                  </a:lnTo>
                  <a:lnTo>
                    <a:pt x="323595" y="309587"/>
                  </a:lnTo>
                </a:path>
                <a:path w="414655" h="382905">
                  <a:moveTo>
                    <a:pt x="323595" y="273088"/>
                  </a:moveTo>
                  <a:lnTo>
                    <a:pt x="323595" y="273088"/>
                  </a:lnTo>
                  <a:lnTo>
                    <a:pt x="306222" y="273088"/>
                  </a:lnTo>
                </a:path>
                <a:path w="414655" h="382905">
                  <a:moveTo>
                    <a:pt x="359702" y="309587"/>
                  </a:moveTo>
                  <a:lnTo>
                    <a:pt x="359702" y="309587"/>
                  </a:lnTo>
                  <a:lnTo>
                    <a:pt x="378421" y="309587"/>
                  </a:lnTo>
                </a:path>
                <a:path w="414655" h="382905">
                  <a:moveTo>
                    <a:pt x="378421" y="273088"/>
                  </a:moveTo>
                  <a:lnTo>
                    <a:pt x="378421" y="273088"/>
                  </a:lnTo>
                  <a:lnTo>
                    <a:pt x="359702" y="273088"/>
                  </a:lnTo>
                </a:path>
              </a:pathLst>
            </a:custGeom>
            <a:ln w="17462">
              <a:solidFill>
                <a:srgbClr val="5D64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838200" y="2628900"/>
            <a:ext cx="2377440" cy="585470"/>
          </a:xfrm>
          <a:prstGeom prst="rect">
            <a:avLst/>
          </a:prstGeom>
          <a:solidFill>
            <a:srgbClr val="E3E7E9"/>
          </a:solidFill>
        </p:spPr>
        <p:txBody>
          <a:bodyPr wrap="square" lIns="0" tIns="40640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320"/>
              </a:spcBef>
            </a:pPr>
            <a:r>
              <a:rPr dirty="0" sz="1600" b="1">
                <a:latin typeface="Arial"/>
                <a:cs typeface="Arial"/>
              </a:rPr>
              <a:t>Part</a:t>
            </a:r>
            <a:r>
              <a:rPr dirty="0" sz="1600" spc="-70" b="1">
                <a:latin typeface="Arial"/>
                <a:cs typeface="Arial"/>
              </a:rPr>
              <a:t> </a:t>
            </a:r>
            <a:r>
              <a:rPr dirty="0" sz="1600" spc="-50" b="1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Hospital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Coverage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4458080" y="2095884"/>
            <a:ext cx="384810" cy="433705"/>
            <a:chOff x="4458080" y="2095884"/>
            <a:chExt cx="384810" cy="433705"/>
          </a:xfrm>
        </p:grpSpPr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50688" y="2240067"/>
              <a:ext cx="92201" cy="91135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58080" y="2122910"/>
              <a:ext cx="201930" cy="235330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4504181" y="2105409"/>
              <a:ext cx="292735" cy="414655"/>
            </a:xfrm>
            <a:custGeom>
              <a:avLst/>
              <a:gdLst/>
              <a:ahLst/>
              <a:cxnLst/>
              <a:rect l="l" t="t" r="r" b="b"/>
              <a:pathLst>
                <a:path w="292735" h="414655">
                  <a:moveTo>
                    <a:pt x="54864" y="243306"/>
                  </a:moveTo>
                  <a:lnTo>
                    <a:pt x="54864" y="378472"/>
                  </a:lnTo>
                  <a:lnTo>
                    <a:pt x="58007" y="391714"/>
                  </a:lnTo>
                  <a:lnTo>
                    <a:pt x="66294" y="403263"/>
                  </a:lnTo>
                  <a:lnTo>
                    <a:pt x="78009" y="411430"/>
                  </a:lnTo>
                  <a:lnTo>
                    <a:pt x="91440" y="414527"/>
                  </a:lnTo>
                  <a:lnTo>
                    <a:pt x="104870" y="411430"/>
                  </a:lnTo>
                  <a:lnTo>
                    <a:pt x="116586" y="403263"/>
                  </a:lnTo>
                  <a:lnTo>
                    <a:pt x="124872" y="391714"/>
                  </a:lnTo>
                  <a:lnTo>
                    <a:pt x="128016" y="378472"/>
                  </a:lnTo>
                  <a:lnTo>
                    <a:pt x="128016" y="288366"/>
                  </a:lnTo>
                  <a:lnTo>
                    <a:pt x="131302" y="269918"/>
                  </a:lnTo>
                  <a:lnTo>
                    <a:pt x="140589" y="255697"/>
                  </a:lnTo>
                  <a:lnTo>
                    <a:pt x="155019" y="246544"/>
                  </a:lnTo>
                  <a:lnTo>
                    <a:pt x="173736" y="243306"/>
                  </a:lnTo>
                  <a:lnTo>
                    <a:pt x="192452" y="246544"/>
                  </a:lnTo>
                  <a:lnTo>
                    <a:pt x="206883" y="255697"/>
                  </a:lnTo>
                  <a:lnTo>
                    <a:pt x="216169" y="269918"/>
                  </a:lnTo>
                  <a:lnTo>
                    <a:pt x="219456" y="288366"/>
                  </a:lnTo>
                  <a:lnTo>
                    <a:pt x="219456" y="342430"/>
                  </a:lnTo>
                  <a:lnTo>
                    <a:pt x="222599" y="355664"/>
                  </a:lnTo>
                  <a:lnTo>
                    <a:pt x="230886" y="367209"/>
                  </a:lnTo>
                  <a:lnTo>
                    <a:pt x="242601" y="375375"/>
                  </a:lnTo>
                  <a:lnTo>
                    <a:pt x="256032" y="378472"/>
                  </a:lnTo>
                  <a:lnTo>
                    <a:pt x="269462" y="375375"/>
                  </a:lnTo>
                  <a:lnTo>
                    <a:pt x="281178" y="367209"/>
                  </a:lnTo>
                  <a:lnTo>
                    <a:pt x="289464" y="355664"/>
                  </a:lnTo>
                  <a:lnTo>
                    <a:pt x="292608" y="342430"/>
                  </a:lnTo>
                  <a:lnTo>
                    <a:pt x="292608" y="216268"/>
                  </a:lnTo>
                </a:path>
                <a:path w="292735" h="414655">
                  <a:moveTo>
                    <a:pt x="0" y="0"/>
                  </a:moveTo>
                  <a:lnTo>
                    <a:pt x="0" y="54063"/>
                  </a:lnTo>
                  <a:lnTo>
                    <a:pt x="15859" y="53641"/>
                  </a:lnTo>
                  <a:lnTo>
                    <a:pt x="24003" y="50684"/>
                  </a:lnTo>
                  <a:lnTo>
                    <a:pt x="27003" y="42657"/>
                  </a:lnTo>
                  <a:lnTo>
                    <a:pt x="27432" y="27025"/>
                  </a:lnTo>
                  <a:lnTo>
                    <a:pt x="23145" y="11401"/>
                  </a:lnTo>
                  <a:lnTo>
                    <a:pt x="13716" y="3378"/>
                  </a:lnTo>
                  <a:lnTo>
                    <a:pt x="4286" y="422"/>
                  </a:lnTo>
                  <a:lnTo>
                    <a:pt x="0" y="0"/>
                  </a:lnTo>
                  <a:close/>
                </a:path>
                <a:path w="292735" h="414655">
                  <a:moveTo>
                    <a:pt x="109728" y="54063"/>
                  </a:moveTo>
                  <a:lnTo>
                    <a:pt x="109728" y="0"/>
                  </a:lnTo>
                  <a:lnTo>
                    <a:pt x="93868" y="422"/>
                  </a:lnTo>
                  <a:lnTo>
                    <a:pt x="85725" y="3378"/>
                  </a:lnTo>
                  <a:lnTo>
                    <a:pt x="82724" y="11401"/>
                  </a:lnTo>
                  <a:lnTo>
                    <a:pt x="82296" y="27025"/>
                  </a:lnTo>
                  <a:lnTo>
                    <a:pt x="86582" y="42657"/>
                  </a:lnTo>
                  <a:lnTo>
                    <a:pt x="96012" y="50684"/>
                  </a:lnTo>
                  <a:lnTo>
                    <a:pt x="105441" y="53641"/>
                  </a:lnTo>
                  <a:lnTo>
                    <a:pt x="109728" y="54063"/>
                  </a:lnTo>
                  <a:close/>
                </a:path>
              </a:pathLst>
            </a:custGeom>
            <a:ln w="19050">
              <a:solidFill>
                <a:srgbClr val="5D64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3461003" y="2628900"/>
            <a:ext cx="2377440" cy="585470"/>
          </a:xfrm>
          <a:prstGeom prst="rect">
            <a:avLst/>
          </a:prstGeom>
          <a:solidFill>
            <a:srgbClr val="E3E7E9"/>
          </a:solidFill>
        </p:spPr>
        <p:txBody>
          <a:bodyPr wrap="square" lIns="0" tIns="406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1600" b="1">
                <a:latin typeface="Arial"/>
                <a:cs typeface="Arial"/>
              </a:rPr>
              <a:t>Part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50" b="1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Outpatient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1802542" y="3485769"/>
            <a:ext cx="450850" cy="429895"/>
            <a:chOff x="1802542" y="3485769"/>
            <a:chExt cx="450850" cy="429895"/>
          </a:xfrm>
        </p:grpSpPr>
        <p:sp>
          <p:nvSpPr>
            <p:cNvPr id="16" name="object 16" descr=""/>
            <p:cNvSpPr/>
            <p:nvPr/>
          </p:nvSpPr>
          <p:spPr>
            <a:xfrm>
              <a:off x="1838121" y="3493769"/>
              <a:ext cx="379730" cy="412750"/>
            </a:xfrm>
            <a:custGeom>
              <a:avLst/>
              <a:gdLst/>
              <a:ahLst/>
              <a:cxnLst/>
              <a:rect l="l" t="t" r="r" b="b"/>
              <a:pathLst>
                <a:path w="379730" h="412750">
                  <a:moveTo>
                    <a:pt x="285857" y="0"/>
                  </a:moveTo>
                  <a:lnTo>
                    <a:pt x="249375" y="12000"/>
                  </a:lnTo>
                  <a:lnTo>
                    <a:pt x="215897" y="44392"/>
                  </a:lnTo>
                  <a:lnTo>
                    <a:pt x="189560" y="99060"/>
                  </a:lnTo>
                  <a:lnTo>
                    <a:pt x="177542" y="68824"/>
                  </a:lnTo>
                  <a:lnTo>
                    <a:pt x="147117" y="25529"/>
                  </a:lnTo>
                  <a:lnTo>
                    <a:pt x="111619" y="3568"/>
                  </a:lnTo>
                  <a:lnTo>
                    <a:pt x="93260" y="0"/>
                  </a:lnTo>
                  <a:lnTo>
                    <a:pt x="75184" y="1058"/>
                  </a:lnTo>
                  <a:lnTo>
                    <a:pt x="27822" y="29647"/>
                  </a:lnTo>
                  <a:lnTo>
                    <a:pt x="7141" y="67530"/>
                  </a:lnTo>
                  <a:lnTo>
                    <a:pt x="0" y="118276"/>
                  </a:lnTo>
                  <a:lnTo>
                    <a:pt x="2799" y="147884"/>
                  </a:lnTo>
                  <a:lnTo>
                    <a:pt x="23723" y="214395"/>
                  </a:lnTo>
                  <a:lnTo>
                    <a:pt x="42882" y="250827"/>
                  </a:lnTo>
                  <a:lnTo>
                    <a:pt x="68528" y="289063"/>
                  </a:lnTo>
                  <a:lnTo>
                    <a:pt x="101178" y="328868"/>
                  </a:lnTo>
                  <a:lnTo>
                    <a:pt x="141350" y="370006"/>
                  </a:lnTo>
                  <a:lnTo>
                    <a:pt x="189560" y="412242"/>
                  </a:lnTo>
                  <a:lnTo>
                    <a:pt x="237768" y="370006"/>
                  </a:lnTo>
                  <a:lnTo>
                    <a:pt x="277938" y="328868"/>
                  </a:lnTo>
                  <a:lnTo>
                    <a:pt x="310587" y="289063"/>
                  </a:lnTo>
                  <a:lnTo>
                    <a:pt x="336233" y="250827"/>
                  </a:lnTo>
                  <a:lnTo>
                    <a:pt x="355391" y="214395"/>
                  </a:lnTo>
                  <a:lnTo>
                    <a:pt x="376315" y="147884"/>
                  </a:lnTo>
                  <a:lnTo>
                    <a:pt x="379114" y="118276"/>
                  </a:lnTo>
                  <a:lnTo>
                    <a:pt x="377495" y="91413"/>
                  </a:lnTo>
                  <a:lnTo>
                    <a:pt x="363067" y="46863"/>
                  </a:lnTo>
                  <a:lnTo>
                    <a:pt x="337168" y="16117"/>
                  </a:lnTo>
                  <a:lnTo>
                    <a:pt x="285857" y="0"/>
                  </a:lnTo>
                  <a:close/>
                </a:path>
              </a:pathLst>
            </a:custGeom>
            <a:solidFill>
              <a:srgbClr val="6DA66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811273" y="3494501"/>
              <a:ext cx="433070" cy="412750"/>
            </a:xfrm>
            <a:custGeom>
              <a:avLst/>
              <a:gdLst/>
              <a:ahLst/>
              <a:cxnLst/>
              <a:rect l="l" t="t" r="r" b="b"/>
              <a:pathLst>
                <a:path w="433069" h="412750">
                  <a:moveTo>
                    <a:pt x="0" y="243818"/>
                  </a:moveTo>
                  <a:lnTo>
                    <a:pt x="112903" y="243818"/>
                  </a:lnTo>
                  <a:lnTo>
                    <a:pt x="141135" y="206087"/>
                  </a:lnTo>
                  <a:lnTo>
                    <a:pt x="178777" y="262690"/>
                  </a:lnTo>
                  <a:lnTo>
                    <a:pt x="225818" y="168355"/>
                  </a:lnTo>
                  <a:lnTo>
                    <a:pt x="263448" y="300422"/>
                  </a:lnTo>
                  <a:lnTo>
                    <a:pt x="291680" y="243818"/>
                  </a:lnTo>
                  <a:lnTo>
                    <a:pt x="432816" y="243818"/>
                  </a:lnTo>
                </a:path>
                <a:path w="433069" h="412750">
                  <a:moveTo>
                    <a:pt x="391147" y="206087"/>
                  </a:moveTo>
                  <a:lnTo>
                    <a:pt x="400953" y="183406"/>
                  </a:lnTo>
                  <a:lnTo>
                    <a:pt x="408114" y="160097"/>
                  </a:lnTo>
                  <a:lnTo>
                    <a:pt x="412503" y="136535"/>
                  </a:lnTo>
                  <a:lnTo>
                    <a:pt x="413994" y="113097"/>
                  </a:lnTo>
                  <a:lnTo>
                    <a:pt x="407970" y="70003"/>
                  </a:lnTo>
                  <a:lnTo>
                    <a:pt x="391691" y="36968"/>
                  </a:lnTo>
                  <a:lnTo>
                    <a:pt x="367845" y="14171"/>
                  </a:lnTo>
                  <a:lnTo>
                    <a:pt x="339120" y="1789"/>
                  </a:lnTo>
                  <a:lnTo>
                    <a:pt x="308205" y="0"/>
                  </a:lnTo>
                  <a:lnTo>
                    <a:pt x="277788" y="8980"/>
                  </a:lnTo>
                  <a:lnTo>
                    <a:pt x="250557" y="28907"/>
                  </a:lnTo>
                  <a:lnTo>
                    <a:pt x="229201" y="59960"/>
                  </a:lnTo>
                  <a:lnTo>
                    <a:pt x="216408" y="102315"/>
                  </a:lnTo>
                  <a:lnTo>
                    <a:pt x="203969" y="59975"/>
                  </a:lnTo>
                  <a:lnTo>
                    <a:pt x="182801" y="29026"/>
                  </a:lnTo>
                  <a:lnTo>
                    <a:pt x="155625" y="9379"/>
                  </a:lnTo>
                  <a:lnTo>
                    <a:pt x="125164" y="946"/>
                  </a:lnTo>
                  <a:lnTo>
                    <a:pt x="94138" y="3638"/>
                  </a:lnTo>
                  <a:lnTo>
                    <a:pt x="65269" y="17366"/>
                  </a:lnTo>
                  <a:lnTo>
                    <a:pt x="41279" y="42041"/>
                  </a:lnTo>
                  <a:lnTo>
                    <a:pt x="24889" y="77575"/>
                  </a:lnTo>
                  <a:lnTo>
                    <a:pt x="18821" y="123879"/>
                  </a:lnTo>
                  <a:lnTo>
                    <a:pt x="20039" y="145061"/>
                  </a:lnTo>
                  <a:lnTo>
                    <a:pt x="23525" y="165993"/>
                  </a:lnTo>
                  <a:lnTo>
                    <a:pt x="29028" y="186419"/>
                  </a:lnTo>
                  <a:lnTo>
                    <a:pt x="36296" y="206087"/>
                  </a:lnTo>
                </a:path>
                <a:path w="433069" h="412750">
                  <a:moveTo>
                    <a:pt x="79298" y="281550"/>
                  </a:moveTo>
                  <a:lnTo>
                    <a:pt x="125673" y="334952"/>
                  </a:lnTo>
                  <a:lnTo>
                    <a:pt x="170032" y="376224"/>
                  </a:lnTo>
                  <a:lnTo>
                    <a:pt x="203301" y="402838"/>
                  </a:lnTo>
                  <a:lnTo>
                    <a:pt x="216408" y="412271"/>
                  </a:lnTo>
                  <a:lnTo>
                    <a:pt x="258472" y="379146"/>
                  </a:lnTo>
                  <a:lnTo>
                    <a:pt x="285796" y="354488"/>
                  </a:lnTo>
                  <a:lnTo>
                    <a:pt x="310350" y="326041"/>
                  </a:lnTo>
                  <a:lnTo>
                    <a:pt x="344106" y="281550"/>
                  </a:lnTo>
                </a:path>
              </a:pathLst>
            </a:custGeom>
            <a:ln w="17462">
              <a:solidFill>
                <a:srgbClr val="5D64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838200" y="4064508"/>
            <a:ext cx="2377440" cy="584200"/>
          </a:xfrm>
          <a:prstGeom prst="rect">
            <a:avLst/>
          </a:prstGeom>
          <a:solidFill>
            <a:srgbClr val="E3E7E9"/>
          </a:solidFill>
        </p:spPr>
        <p:txBody>
          <a:bodyPr wrap="square" lIns="0" tIns="400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dirty="0" sz="1600" b="1">
                <a:latin typeface="Arial"/>
                <a:cs typeface="Arial"/>
              </a:rPr>
              <a:t>Medicare</a:t>
            </a:r>
            <a:r>
              <a:rPr dirty="0" sz="1600" spc="-4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Supplement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(Medigap)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4420779" y="3504846"/>
            <a:ext cx="452755" cy="452755"/>
            <a:chOff x="4420779" y="3504846"/>
            <a:chExt cx="452755" cy="452755"/>
          </a:xfrm>
        </p:grpSpPr>
        <p:pic>
          <p:nvPicPr>
            <p:cNvPr id="20" name="object 2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28743" y="3512819"/>
              <a:ext cx="249936" cy="249935"/>
            </a:xfrm>
            <a:prstGeom prst="rect">
              <a:avLst/>
            </a:prstGeom>
          </p:spPr>
        </p:pic>
        <p:sp>
          <p:nvSpPr>
            <p:cNvPr id="21" name="object 21" descr=""/>
            <p:cNvSpPr/>
            <p:nvPr/>
          </p:nvSpPr>
          <p:spPr>
            <a:xfrm>
              <a:off x="4429511" y="3513578"/>
              <a:ext cx="435609" cy="435609"/>
            </a:xfrm>
            <a:custGeom>
              <a:avLst/>
              <a:gdLst/>
              <a:ahLst/>
              <a:cxnLst/>
              <a:rect l="l" t="t" r="r" b="b"/>
              <a:pathLst>
                <a:path w="435610" h="435610">
                  <a:moveTo>
                    <a:pt x="245325" y="121691"/>
                  </a:moveTo>
                  <a:lnTo>
                    <a:pt x="235826" y="170008"/>
                  </a:lnTo>
                  <a:lnTo>
                    <a:pt x="209770" y="209070"/>
                  </a:lnTo>
                  <a:lnTo>
                    <a:pt x="170825" y="235202"/>
                  </a:lnTo>
                  <a:lnTo>
                    <a:pt x="122656" y="244729"/>
                  </a:lnTo>
                  <a:lnTo>
                    <a:pt x="75057" y="235202"/>
                  </a:lnTo>
                  <a:lnTo>
                    <a:pt x="36053" y="209070"/>
                  </a:lnTo>
                  <a:lnTo>
                    <a:pt x="9687" y="170008"/>
                  </a:lnTo>
                  <a:lnTo>
                    <a:pt x="0" y="121691"/>
                  </a:lnTo>
                  <a:lnTo>
                    <a:pt x="9687" y="74157"/>
                  </a:lnTo>
                  <a:lnTo>
                    <a:pt x="36053" y="35494"/>
                  </a:lnTo>
                  <a:lnTo>
                    <a:pt x="75057" y="9507"/>
                  </a:lnTo>
                  <a:lnTo>
                    <a:pt x="122656" y="0"/>
                  </a:lnTo>
                  <a:lnTo>
                    <a:pt x="170825" y="9507"/>
                  </a:lnTo>
                  <a:lnTo>
                    <a:pt x="209770" y="35494"/>
                  </a:lnTo>
                  <a:lnTo>
                    <a:pt x="235826" y="74157"/>
                  </a:lnTo>
                  <a:lnTo>
                    <a:pt x="245325" y="121691"/>
                  </a:lnTo>
                  <a:close/>
                </a:path>
                <a:path w="435610" h="435610">
                  <a:moveTo>
                    <a:pt x="316763" y="409689"/>
                  </a:moveTo>
                  <a:lnTo>
                    <a:pt x="288332" y="428698"/>
                  </a:lnTo>
                  <a:lnTo>
                    <a:pt x="256108" y="435035"/>
                  </a:lnTo>
                  <a:lnTo>
                    <a:pt x="223883" y="428698"/>
                  </a:lnTo>
                  <a:lnTo>
                    <a:pt x="195453" y="409689"/>
                  </a:lnTo>
                  <a:lnTo>
                    <a:pt x="177250" y="381377"/>
                  </a:lnTo>
                  <a:lnTo>
                    <a:pt x="171183" y="349516"/>
                  </a:lnTo>
                  <a:lnTo>
                    <a:pt x="177250" y="317656"/>
                  </a:lnTo>
                  <a:lnTo>
                    <a:pt x="195453" y="289344"/>
                  </a:lnTo>
                  <a:lnTo>
                    <a:pt x="289814" y="196049"/>
                  </a:lnTo>
                  <a:lnTo>
                    <a:pt x="317466" y="177040"/>
                  </a:lnTo>
                  <a:lnTo>
                    <a:pt x="349291" y="170703"/>
                  </a:lnTo>
                  <a:lnTo>
                    <a:pt x="381368" y="177040"/>
                  </a:lnTo>
                  <a:lnTo>
                    <a:pt x="409778" y="196049"/>
                  </a:lnTo>
                  <a:lnTo>
                    <a:pt x="428737" y="223794"/>
                  </a:lnTo>
                  <a:lnTo>
                    <a:pt x="435057" y="255717"/>
                  </a:lnTo>
                  <a:lnTo>
                    <a:pt x="428737" y="287893"/>
                  </a:lnTo>
                  <a:lnTo>
                    <a:pt x="409778" y="316395"/>
                  </a:lnTo>
                  <a:lnTo>
                    <a:pt x="316763" y="409689"/>
                  </a:lnTo>
                  <a:close/>
                </a:path>
              </a:pathLst>
            </a:custGeom>
            <a:ln w="17462">
              <a:solidFill>
                <a:srgbClr val="5D646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435601" y="3606545"/>
              <a:ext cx="230504" cy="56515"/>
            </a:xfrm>
            <a:custGeom>
              <a:avLst/>
              <a:gdLst/>
              <a:ahLst/>
              <a:cxnLst/>
              <a:rect l="l" t="t" r="r" b="b"/>
              <a:pathLst>
                <a:path w="230504" h="56514">
                  <a:moveTo>
                    <a:pt x="0" y="0"/>
                  </a:moveTo>
                  <a:lnTo>
                    <a:pt x="0" y="0"/>
                  </a:lnTo>
                  <a:lnTo>
                    <a:pt x="230124" y="0"/>
                  </a:lnTo>
                </a:path>
                <a:path w="230504" h="56514">
                  <a:moveTo>
                    <a:pt x="2692" y="56388"/>
                  </a:moveTo>
                  <a:lnTo>
                    <a:pt x="2692" y="56388"/>
                  </a:lnTo>
                  <a:lnTo>
                    <a:pt x="226085" y="56388"/>
                  </a:lnTo>
                </a:path>
              </a:pathLst>
            </a:custGeom>
            <a:ln w="17462">
              <a:solidFill>
                <a:srgbClr val="5D646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61566" y="3713466"/>
              <a:ext cx="157670" cy="171554"/>
            </a:xfrm>
            <a:prstGeom prst="rect">
              <a:avLst/>
            </a:prstGeom>
          </p:spPr>
        </p:pic>
      </p:grpSp>
      <p:sp>
        <p:nvSpPr>
          <p:cNvPr id="24" name="object 24" descr=""/>
          <p:cNvSpPr txBox="1"/>
          <p:nvPr/>
        </p:nvSpPr>
        <p:spPr>
          <a:xfrm>
            <a:off x="3461003" y="4064508"/>
            <a:ext cx="2377440" cy="830580"/>
          </a:xfrm>
          <a:prstGeom prst="rect">
            <a:avLst/>
          </a:prstGeom>
          <a:solidFill>
            <a:srgbClr val="E3E7E9"/>
          </a:solidFill>
        </p:spPr>
        <p:txBody>
          <a:bodyPr wrap="square" lIns="0" tIns="40005" rIns="0" bIns="0" rtlCol="0" vert="horz">
            <a:spAutoFit/>
          </a:bodyPr>
          <a:lstStyle/>
          <a:p>
            <a:pPr algn="ctr" marL="404495" marR="397510">
              <a:lnSpc>
                <a:spcPct val="100000"/>
              </a:lnSpc>
              <a:spcBef>
                <a:spcPts val="315"/>
              </a:spcBef>
            </a:pPr>
            <a:r>
              <a:rPr dirty="0" sz="1600" b="1">
                <a:latin typeface="Arial"/>
                <a:cs typeface="Arial"/>
              </a:rPr>
              <a:t>Part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50" b="1">
                <a:latin typeface="Arial"/>
                <a:cs typeface="Arial"/>
              </a:rPr>
              <a:t>D </a:t>
            </a:r>
            <a:r>
              <a:rPr dirty="0" sz="1600">
                <a:latin typeface="Arial"/>
                <a:cs typeface="Arial"/>
              </a:rPr>
              <a:t>Prescription</a:t>
            </a:r>
            <a:r>
              <a:rPr dirty="0" sz="1600" spc="-70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Drug </a:t>
            </a:r>
            <a:r>
              <a:rPr dirty="0" sz="1600" spc="-10">
                <a:latin typeface="Arial"/>
                <a:cs typeface="Arial"/>
              </a:rPr>
              <a:t>Coverage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6096761" y="1616202"/>
            <a:ext cx="0" cy="3298190"/>
          </a:xfrm>
          <a:custGeom>
            <a:avLst/>
            <a:gdLst/>
            <a:ahLst/>
            <a:cxnLst/>
            <a:rect l="l" t="t" r="r" b="b"/>
            <a:pathLst>
              <a:path w="0" h="3298190">
                <a:moveTo>
                  <a:pt x="0" y="0"/>
                </a:moveTo>
                <a:lnTo>
                  <a:pt x="0" y="3297948"/>
                </a:lnTo>
              </a:path>
            </a:pathLst>
          </a:custGeom>
          <a:ln w="38100">
            <a:solidFill>
              <a:srgbClr val="ACB1B6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7029293" y="1534816"/>
            <a:ext cx="36671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MEDICARE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-30" b="1">
                <a:latin typeface="Arial"/>
                <a:cs typeface="Arial"/>
              </a:rPr>
              <a:t>ADVANTAGE: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spc="-45">
                <a:latin typeface="Arial"/>
                <a:cs typeface="Arial"/>
              </a:rPr>
              <a:t>PART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5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7293517" y="2069247"/>
            <a:ext cx="433705" cy="436880"/>
            <a:chOff x="7293517" y="2069247"/>
            <a:chExt cx="433705" cy="436880"/>
          </a:xfrm>
        </p:grpSpPr>
        <p:pic>
          <p:nvPicPr>
            <p:cNvPr id="28" name="object 28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4553" y="2359152"/>
              <a:ext cx="252983" cy="137160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347200" y="2069247"/>
              <a:ext cx="162407" cy="163461"/>
            </a:xfrm>
            <a:prstGeom prst="rect">
              <a:avLst/>
            </a:prstGeom>
          </p:spPr>
        </p:pic>
        <p:sp>
          <p:nvSpPr>
            <p:cNvPr id="30" name="object 30" descr=""/>
            <p:cNvSpPr/>
            <p:nvPr/>
          </p:nvSpPr>
          <p:spPr>
            <a:xfrm>
              <a:off x="7302248" y="2114478"/>
              <a:ext cx="416559" cy="382905"/>
            </a:xfrm>
            <a:custGeom>
              <a:avLst/>
              <a:gdLst/>
              <a:ahLst/>
              <a:cxnLst/>
              <a:rect l="l" t="t" r="r" b="b"/>
              <a:pathLst>
                <a:path w="416559" h="382905">
                  <a:moveTo>
                    <a:pt x="252310" y="236588"/>
                  </a:moveTo>
                  <a:lnTo>
                    <a:pt x="252310" y="163576"/>
                  </a:lnTo>
                  <a:lnTo>
                    <a:pt x="252310" y="154114"/>
                  </a:lnTo>
                  <a:lnTo>
                    <a:pt x="244259" y="146011"/>
                  </a:lnTo>
                  <a:lnTo>
                    <a:pt x="234861" y="146011"/>
                  </a:lnTo>
                  <a:lnTo>
                    <a:pt x="17449" y="146011"/>
                  </a:lnTo>
                  <a:lnTo>
                    <a:pt x="8051" y="146011"/>
                  </a:lnTo>
                  <a:lnTo>
                    <a:pt x="0" y="154114"/>
                  </a:lnTo>
                  <a:lnTo>
                    <a:pt x="0" y="163576"/>
                  </a:lnTo>
                  <a:lnTo>
                    <a:pt x="0" y="382600"/>
                  </a:lnTo>
                </a:path>
                <a:path w="416559" h="382905">
                  <a:moveTo>
                    <a:pt x="416051" y="382600"/>
                  </a:moveTo>
                  <a:lnTo>
                    <a:pt x="416051" y="255511"/>
                  </a:lnTo>
                  <a:lnTo>
                    <a:pt x="414626" y="247995"/>
                  </a:lnTo>
                  <a:lnTo>
                    <a:pt x="410683" y="241996"/>
                  </a:lnTo>
                  <a:lnTo>
                    <a:pt x="404725" y="238025"/>
                  </a:lnTo>
                  <a:lnTo>
                    <a:pt x="397255" y="236588"/>
                  </a:lnTo>
                  <a:lnTo>
                    <a:pt x="181178" y="236588"/>
                  </a:lnTo>
                  <a:lnTo>
                    <a:pt x="173715" y="238025"/>
                  </a:lnTo>
                  <a:lnTo>
                    <a:pt x="167762" y="241996"/>
                  </a:lnTo>
                  <a:lnTo>
                    <a:pt x="163820" y="247995"/>
                  </a:lnTo>
                  <a:lnTo>
                    <a:pt x="162394" y="255511"/>
                  </a:lnTo>
                  <a:lnTo>
                    <a:pt x="162394" y="382600"/>
                  </a:lnTo>
                </a:path>
                <a:path w="416559" h="382905">
                  <a:moveTo>
                    <a:pt x="53682" y="200088"/>
                  </a:moveTo>
                  <a:lnTo>
                    <a:pt x="53682" y="200088"/>
                  </a:lnTo>
                  <a:lnTo>
                    <a:pt x="198627" y="200088"/>
                  </a:lnTo>
                </a:path>
                <a:path w="416559" h="382905">
                  <a:moveTo>
                    <a:pt x="53682" y="255511"/>
                  </a:moveTo>
                  <a:lnTo>
                    <a:pt x="53682" y="255511"/>
                  </a:lnTo>
                  <a:lnTo>
                    <a:pt x="162394" y="255511"/>
                  </a:lnTo>
                </a:path>
                <a:path w="416559" h="382905">
                  <a:moveTo>
                    <a:pt x="53682" y="309587"/>
                  </a:moveTo>
                  <a:lnTo>
                    <a:pt x="53682" y="309587"/>
                  </a:lnTo>
                  <a:lnTo>
                    <a:pt x="162394" y="309587"/>
                  </a:lnTo>
                </a:path>
                <a:path w="416559" h="382905">
                  <a:moveTo>
                    <a:pt x="126149" y="0"/>
                  </a:moveTo>
                  <a:lnTo>
                    <a:pt x="126149" y="0"/>
                  </a:lnTo>
                  <a:lnTo>
                    <a:pt x="126149" y="72999"/>
                  </a:lnTo>
                </a:path>
                <a:path w="416559" h="382905">
                  <a:moveTo>
                    <a:pt x="162394" y="36499"/>
                  </a:moveTo>
                  <a:lnTo>
                    <a:pt x="162394" y="36499"/>
                  </a:lnTo>
                  <a:lnTo>
                    <a:pt x="89915" y="36499"/>
                  </a:lnTo>
                </a:path>
                <a:path w="416559" h="382905">
                  <a:moveTo>
                    <a:pt x="126149" y="109499"/>
                  </a:moveTo>
                  <a:lnTo>
                    <a:pt x="126149" y="109499"/>
                  </a:lnTo>
                  <a:lnTo>
                    <a:pt x="126149" y="146011"/>
                  </a:lnTo>
                </a:path>
                <a:path w="416559" h="382905">
                  <a:moveTo>
                    <a:pt x="0" y="382600"/>
                  </a:moveTo>
                  <a:lnTo>
                    <a:pt x="0" y="382600"/>
                  </a:lnTo>
                  <a:lnTo>
                    <a:pt x="416051" y="382600"/>
                  </a:lnTo>
                </a:path>
                <a:path w="416559" h="382905">
                  <a:moveTo>
                    <a:pt x="307339" y="382600"/>
                  </a:moveTo>
                  <a:lnTo>
                    <a:pt x="271106" y="382600"/>
                  </a:lnTo>
                  <a:lnTo>
                    <a:pt x="271106" y="346087"/>
                  </a:lnTo>
                  <a:lnTo>
                    <a:pt x="307339" y="346087"/>
                  </a:lnTo>
                  <a:lnTo>
                    <a:pt x="307339" y="382600"/>
                  </a:lnTo>
                  <a:close/>
                </a:path>
                <a:path w="416559" h="382905">
                  <a:moveTo>
                    <a:pt x="198627" y="309587"/>
                  </a:moveTo>
                  <a:lnTo>
                    <a:pt x="198627" y="309587"/>
                  </a:lnTo>
                  <a:lnTo>
                    <a:pt x="216077" y="309587"/>
                  </a:lnTo>
                </a:path>
                <a:path w="416559" h="382905">
                  <a:moveTo>
                    <a:pt x="216077" y="273088"/>
                  </a:moveTo>
                  <a:lnTo>
                    <a:pt x="216077" y="273088"/>
                  </a:lnTo>
                  <a:lnTo>
                    <a:pt x="198627" y="273088"/>
                  </a:lnTo>
                </a:path>
                <a:path w="416559" h="382905">
                  <a:moveTo>
                    <a:pt x="252310" y="309587"/>
                  </a:moveTo>
                  <a:lnTo>
                    <a:pt x="252310" y="309587"/>
                  </a:lnTo>
                  <a:lnTo>
                    <a:pt x="271106" y="309587"/>
                  </a:lnTo>
                </a:path>
                <a:path w="416559" h="382905">
                  <a:moveTo>
                    <a:pt x="271106" y="273088"/>
                  </a:moveTo>
                  <a:lnTo>
                    <a:pt x="271106" y="273088"/>
                  </a:lnTo>
                  <a:lnTo>
                    <a:pt x="252310" y="273088"/>
                  </a:lnTo>
                </a:path>
                <a:path w="416559" h="382905">
                  <a:moveTo>
                    <a:pt x="307339" y="309587"/>
                  </a:moveTo>
                  <a:lnTo>
                    <a:pt x="307339" y="309587"/>
                  </a:lnTo>
                  <a:lnTo>
                    <a:pt x="324789" y="309587"/>
                  </a:lnTo>
                </a:path>
                <a:path w="416559" h="382905">
                  <a:moveTo>
                    <a:pt x="324789" y="273088"/>
                  </a:moveTo>
                  <a:lnTo>
                    <a:pt x="324789" y="273088"/>
                  </a:lnTo>
                  <a:lnTo>
                    <a:pt x="307339" y="273088"/>
                  </a:lnTo>
                </a:path>
                <a:path w="416559" h="382905">
                  <a:moveTo>
                    <a:pt x="361022" y="309587"/>
                  </a:moveTo>
                  <a:lnTo>
                    <a:pt x="361022" y="309587"/>
                  </a:lnTo>
                  <a:lnTo>
                    <a:pt x="379806" y="309587"/>
                  </a:lnTo>
                </a:path>
                <a:path w="416559" h="382905">
                  <a:moveTo>
                    <a:pt x="379806" y="273088"/>
                  </a:moveTo>
                  <a:lnTo>
                    <a:pt x="379806" y="273088"/>
                  </a:lnTo>
                  <a:lnTo>
                    <a:pt x="361022" y="273088"/>
                  </a:lnTo>
                </a:path>
              </a:pathLst>
            </a:custGeom>
            <a:ln w="17462">
              <a:solidFill>
                <a:srgbClr val="5D64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6362700" y="2628900"/>
            <a:ext cx="2377440" cy="585470"/>
          </a:xfrm>
          <a:prstGeom prst="rect">
            <a:avLst/>
          </a:prstGeom>
          <a:solidFill>
            <a:srgbClr val="E3E7E9"/>
          </a:solidFill>
        </p:spPr>
        <p:txBody>
          <a:bodyPr wrap="square" lIns="0" tIns="40640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320"/>
              </a:spcBef>
            </a:pPr>
            <a:r>
              <a:rPr dirty="0" sz="1600" b="1">
                <a:latin typeface="Arial"/>
                <a:cs typeface="Arial"/>
              </a:rPr>
              <a:t>Part</a:t>
            </a:r>
            <a:r>
              <a:rPr dirty="0" sz="1600" spc="-70" b="1">
                <a:latin typeface="Arial"/>
                <a:cs typeface="Arial"/>
              </a:rPr>
              <a:t> </a:t>
            </a:r>
            <a:r>
              <a:rPr dirty="0" sz="1600" spc="-50" b="1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Hospital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Coverage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9941432" y="2095884"/>
            <a:ext cx="384810" cy="433705"/>
            <a:chOff x="9941432" y="2095884"/>
            <a:chExt cx="384810" cy="433705"/>
          </a:xfrm>
        </p:grpSpPr>
        <p:pic>
          <p:nvPicPr>
            <p:cNvPr id="33" name="object 33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234040" y="2240067"/>
              <a:ext cx="92201" cy="91135"/>
            </a:xfrm>
            <a:prstGeom prst="rect">
              <a:avLst/>
            </a:prstGeom>
          </p:spPr>
        </p:pic>
        <p:pic>
          <p:nvPicPr>
            <p:cNvPr id="34" name="object 3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941432" y="2122910"/>
              <a:ext cx="201929" cy="235330"/>
            </a:xfrm>
            <a:prstGeom prst="rect">
              <a:avLst/>
            </a:prstGeom>
          </p:spPr>
        </p:pic>
        <p:sp>
          <p:nvSpPr>
            <p:cNvPr id="35" name="object 35" descr=""/>
            <p:cNvSpPr/>
            <p:nvPr/>
          </p:nvSpPr>
          <p:spPr>
            <a:xfrm>
              <a:off x="9987533" y="2105409"/>
              <a:ext cx="292735" cy="414655"/>
            </a:xfrm>
            <a:custGeom>
              <a:avLst/>
              <a:gdLst/>
              <a:ahLst/>
              <a:cxnLst/>
              <a:rect l="l" t="t" r="r" b="b"/>
              <a:pathLst>
                <a:path w="292734" h="414655">
                  <a:moveTo>
                    <a:pt x="54863" y="243306"/>
                  </a:moveTo>
                  <a:lnTo>
                    <a:pt x="54863" y="378472"/>
                  </a:lnTo>
                  <a:lnTo>
                    <a:pt x="58007" y="391714"/>
                  </a:lnTo>
                  <a:lnTo>
                    <a:pt x="66293" y="403263"/>
                  </a:lnTo>
                  <a:lnTo>
                    <a:pt x="78009" y="411430"/>
                  </a:lnTo>
                  <a:lnTo>
                    <a:pt x="91439" y="414527"/>
                  </a:lnTo>
                  <a:lnTo>
                    <a:pt x="104870" y="411430"/>
                  </a:lnTo>
                  <a:lnTo>
                    <a:pt x="116585" y="403263"/>
                  </a:lnTo>
                  <a:lnTo>
                    <a:pt x="124872" y="391714"/>
                  </a:lnTo>
                  <a:lnTo>
                    <a:pt x="128015" y="378472"/>
                  </a:lnTo>
                  <a:lnTo>
                    <a:pt x="128015" y="288366"/>
                  </a:lnTo>
                  <a:lnTo>
                    <a:pt x="131302" y="269918"/>
                  </a:lnTo>
                  <a:lnTo>
                    <a:pt x="140588" y="255697"/>
                  </a:lnTo>
                  <a:lnTo>
                    <a:pt x="155019" y="246544"/>
                  </a:lnTo>
                  <a:lnTo>
                    <a:pt x="173735" y="243306"/>
                  </a:lnTo>
                  <a:lnTo>
                    <a:pt x="192452" y="246544"/>
                  </a:lnTo>
                  <a:lnTo>
                    <a:pt x="206882" y="255697"/>
                  </a:lnTo>
                  <a:lnTo>
                    <a:pt x="216169" y="269918"/>
                  </a:lnTo>
                  <a:lnTo>
                    <a:pt x="219455" y="288366"/>
                  </a:lnTo>
                  <a:lnTo>
                    <a:pt x="219455" y="342430"/>
                  </a:lnTo>
                  <a:lnTo>
                    <a:pt x="222599" y="355664"/>
                  </a:lnTo>
                  <a:lnTo>
                    <a:pt x="230885" y="367209"/>
                  </a:lnTo>
                  <a:lnTo>
                    <a:pt x="242601" y="375375"/>
                  </a:lnTo>
                  <a:lnTo>
                    <a:pt x="256031" y="378472"/>
                  </a:lnTo>
                  <a:lnTo>
                    <a:pt x="269462" y="375375"/>
                  </a:lnTo>
                  <a:lnTo>
                    <a:pt x="281177" y="367209"/>
                  </a:lnTo>
                  <a:lnTo>
                    <a:pt x="289464" y="355664"/>
                  </a:lnTo>
                  <a:lnTo>
                    <a:pt x="292607" y="342430"/>
                  </a:lnTo>
                  <a:lnTo>
                    <a:pt x="292607" y="216268"/>
                  </a:lnTo>
                </a:path>
                <a:path w="292734" h="414655">
                  <a:moveTo>
                    <a:pt x="0" y="0"/>
                  </a:moveTo>
                  <a:lnTo>
                    <a:pt x="0" y="54063"/>
                  </a:lnTo>
                  <a:lnTo>
                    <a:pt x="15859" y="53641"/>
                  </a:lnTo>
                  <a:lnTo>
                    <a:pt x="24002" y="50684"/>
                  </a:lnTo>
                  <a:lnTo>
                    <a:pt x="27003" y="42657"/>
                  </a:lnTo>
                  <a:lnTo>
                    <a:pt x="27431" y="27025"/>
                  </a:lnTo>
                  <a:lnTo>
                    <a:pt x="23145" y="11401"/>
                  </a:lnTo>
                  <a:lnTo>
                    <a:pt x="13715" y="3378"/>
                  </a:lnTo>
                  <a:lnTo>
                    <a:pt x="4286" y="422"/>
                  </a:lnTo>
                  <a:lnTo>
                    <a:pt x="0" y="0"/>
                  </a:lnTo>
                  <a:close/>
                </a:path>
                <a:path w="292734" h="414655">
                  <a:moveTo>
                    <a:pt x="109727" y="54063"/>
                  </a:moveTo>
                  <a:lnTo>
                    <a:pt x="109727" y="0"/>
                  </a:lnTo>
                  <a:lnTo>
                    <a:pt x="93868" y="422"/>
                  </a:lnTo>
                  <a:lnTo>
                    <a:pt x="85724" y="3378"/>
                  </a:lnTo>
                  <a:lnTo>
                    <a:pt x="82724" y="11401"/>
                  </a:lnTo>
                  <a:lnTo>
                    <a:pt x="82295" y="27025"/>
                  </a:lnTo>
                  <a:lnTo>
                    <a:pt x="86582" y="42657"/>
                  </a:lnTo>
                  <a:lnTo>
                    <a:pt x="96011" y="50684"/>
                  </a:lnTo>
                  <a:lnTo>
                    <a:pt x="105441" y="53641"/>
                  </a:lnTo>
                  <a:lnTo>
                    <a:pt x="109727" y="54063"/>
                  </a:lnTo>
                  <a:close/>
                </a:path>
              </a:pathLst>
            </a:custGeom>
            <a:ln w="19050">
              <a:solidFill>
                <a:srgbClr val="5D646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985504" y="2628900"/>
            <a:ext cx="2377440" cy="585470"/>
          </a:xfrm>
          <a:prstGeom prst="rect">
            <a:avLst/>
          </a:prstGeom>
          <a:solidFill>
            <a:srgbClr val="E3E7E9"/>
          </a:solidFill>
        </p:spPr>
        <p:txBody>
          <a:bodyPr wrap="square" lIns="0" tIns="406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1600" b="1">
                <a:latin typeface="Arial"/>
                <a:cs typeface="Arial"/>
              </a:rPr>
              <a:t>Part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50" b="1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Outpatient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532076" y="4092306"/>
            <a:ext cx="465899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Arial"/>
                <a:cs typeface="Arial"/>
              </a:rPr>
              <a:t>Combines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Parts</a:t>
            </a:r>
            <a:r>
              <a:rPr dirty="0" sz="1600" spc="-7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</a:t>
            </a:r>
            <a:r>
              <a:rPr dirty="0" sz="1600" spc="-7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&amp;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spc="-50" b="1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Available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with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or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without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prescription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drug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coverage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dirty="0" spc="-25"/>
              <a:t>11</a:t>
            </a:fld>
          </a:p>
        </p:txBody>
      </p:sp>
      <p:sp>
        <p:nvSpPr>
          <p:cNvPr id="40" name="object 4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7467600" cy="79121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Medigap:</a:t>
            </a:r>
            <a:r>
              <a:rPr dirty="0" spc="-70"/>
              <a:t> </a:t>
            </a:r>
            <a:r>
              <a:rPr dirty="0"/>
              <a:t>Supplemental</a:t>
            </a:r>
            <a:r>
              <a:rPr dirty="0" spc="-70"/>
              <a:t> </a:t>
            </a:r>
            <a:r>
              <a:rPr dirty="0"/>
              <a:t>Medicare</a:t>
            </a:r>
            <a:r>
              <a:rPr dirty="0" spc="-75"/>
              <a:t> </a:t>
            </a:r>
            <a:r>
              <a:rPr dirty="0" spc="-10"/>
              <a:t>Insurance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Ten</a:t>
            </a:r>
            <a:r>
              <a:rPr dirty="0" sz="2000" spc="-2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standard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plans</a:t>
            </a:r>
            <a:r>
              <a:rPr dirty="0" sz="2000" spc="-3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offering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different</a:t>
            </a:r>
            <a:r>
              <a:rPr dirty="0" sz="2000" spc="-6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levels</a:t>
            </a:r>
            <a:r>
              <a:rPr dirty="0" sz="2000" spc="-2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of</a:t>
            </a:r>
            <a:r>
              <a:rPr dirty="0" sz="2000" spc="-1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368627"/>
                </a:solidFill>
                <a:latin typeface="Arial"/>
                <a:cs typeface="Arial"/>
              </a:rPr>
              <a:t>coverage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571500" y="1616963"/>
          <a:ext cx="9410700" cy="734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67250"/>
                <a:gridCol w="4667250"/>
              </a:tblGrid>
              <a:tr h="367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cost varies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insurance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company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state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coverage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dental,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hearing,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vision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Flexibility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see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doctor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who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accepts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Medicare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9144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prescription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drug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coverage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9144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571500" y="2473185"/>
          <a:ext cx="9410700" cy="3232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8704"/>
                <a:gridCol w="572135"/>
                <a:gridCol w="572135"/>
                <a:gridCol w="572135"/>
                <a:gridCol w="572135"/>
                <a:gridCol w="572135"/>
                <a:gridCol w="572135"/>
                <a:gridCol w="572134"/>
                <a:gridCol w="572134"/>
                <a:gridCol w="572134"/>
                <a:gridCol w="572134"/>
              </a:tblGrid>
              <a:tr h="2641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Medigap</a:t>
                      </a:r>
                      <a:r>
                        <a:rPr dirty="0" sz="11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Benefits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50495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Medigap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Plans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solidFill>
                      <a:srgbClr val="5D646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41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0495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50" b="1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50" b="1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50" b="1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50" b="1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F*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G*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50" b="1">
                          <a:latin typeface="Arial"/>
                          <a:cs typeface="Arial"/>
                        </a:rPr>
                        <a:t>K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50" b="1">
                          <a:latin typeface="Arial"/>
                          <a:cs typeface="Arial"/>
                        </a:rPr>
                        <a:t>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50" b="1">
                          <a:latin typeface="Arial"/>
                          <a:cs typeface="Arial"/>
                        </a:rPr>
                        <a:t>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100" spc="-50" b="1">
                          <a:latin typeface="Arial"/>
                          <a:cs typeface="Arial"/>
                        </a:rPr>
                        <a:t>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457834">
                <a:tc>
                  <a:txBody>
                    <a:bodyPr/>
                    <a:lstStyle/>
                    <a:p>
                      <a:pPr marL="9525" marR="418465">
                        <a:lnSpc>
                          <a:spcPct val="114999"/>
                        </a:lnSpc>
                        <a:spcBef>
                          <a:spcPts val="3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coinsurance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costs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additional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365</a:t>
                      </a:r>
                      <a:r>
                        <a:rPr dirty="0" sz="10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days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after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benefits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used</a:t>
                      </a:r>
                      <a:r>
                        <a:rPr dirty="0" sz="10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up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24955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coinsurance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copayment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50%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75%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24955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Blood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(first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pints)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50%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75%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24955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hospice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coinsurance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copayment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50%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75%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24955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Skilled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facility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10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coinsurance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50%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75%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24955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deductible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50%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75%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50%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24955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deductible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24955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excess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charge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Yes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24955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Foreign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travel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exchange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(up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limits)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80%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80%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80%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80%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80%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80%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24955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Out-of-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pocket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limit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$7,060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$3,530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552550" y="5841674"/>
            <a:ext cx="903859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*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Plans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offer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high-</a:t>
            </a:r>
            <a:r>
              <a:rPr dirty="0" sz="1000">
                <a:latin typeface="Arial"/>
                <a:cs typeface="Arial"/>
              </a:rPr>
              <a:t>deductible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plan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states.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option,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must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Medicare-</a:t>
            </a:r>
            <a:r>
              <a:rPr dirty="0" sz="1000">
                <a:latin typeface="Arial"/>
                <a:cs typeface="Arial"/>
              </a:rPr>
              <a:t>covered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costs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(coinsurance,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copayments,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deductibles)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deductible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amount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$2,800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2024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before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your policy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pays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anything.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(Plans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aren't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available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who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newly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eligible </a:t>
            </a:r>
            <a:r>
              <a:rPr dirty="0" sz="1000" spc="-25">
                <a:latin typeface="Arial"/>
                <a:cs typeface="Arial"/>
              </a:rPr>
              <a:t>for </a:t>
            </a:r>
            <a:r>
              <a:rPr dirty="0" sz="1000">
                <a:latin typeface="Arial"/>
                <a:cs typeface="Arial"/>
              </a:rPr>
              <a:t>Medicare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after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January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2020.)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Source: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https://</a:t>
            </a:r>
            <a:r>
              <a:rPr dirty="0" sz="1000" spc="-10">
                <a:latin typeface="Arial"/>
                <a:cs typeface="Arial"/>
                <a:hlinkClick r:id="rId2"/>
              </a:rPr>
              <a:t>www.medicare.gov/health-drug-plans/medigap/basics/compare-plan-benefits.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dirty="0" spc="-25"/>
              <a:t>11</a:t>
            </a:fld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648017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Medicare</a:t>
            </a:r>
            <a:r>
              <a:rPr dirty="0" spc="-45"/>
              <a:t> </a:t>
            </a:r>
            <a:r>
              <a:rPr dirty="0"/>
              <a:t>Part</a:t>
            </a:r>
            <a:r>
              <a:rPr dirty="0" spc="-25"/>
              <a:t> </a:t>
            </a:r>
            <a:r>
              <a:rPr dirty="0"/>
              <a:t>C:</a:t>
            </a:r>
            <a:r>
              <a:rPr dirty="0" spc="-25"/>
              <a:t> </a:t>
            </a:r>
            <a:r>
              <a:rPr dirty="0"/>
              <a:t>Medicare</a:t>
            </a:r>
            <a:r>
              <a:rPr dirty="0" spc="-45"/>
              <a:t> </a:t>
            </a:r>
            <a:r>
              <a:rPr dirty="0" spc="-10"/>
              <a:t>Advantage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4327836" y="1532195"/>
            <a:ext cx="35458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MEDICARE</a:t>
            </a:r>
            <a:r>
              <a:rPr dirty="0" sz="1800" spc="-114" b="1">
                <a:latin typeface="Arial"/>
                <a:cs typeface="Arial"/>
              </a:rPr>
              <a:t> </a:t>
            </a:r>
            <a:r>
              <a:rPr dirty="0" sz="1800" spc="-30" b="1">
                <a:latin typeface="Arial"/>
                <a:cs typeface="Arial"/>
              </a:rPr>
              <a:t>ADVANTAGE</a:t>
            </a:r>
            <a:r>
              <a:rPr dirty="0" sz="1800" spc="-5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PLANS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1408175" y="1975104"/>
          <a:ext cx="9424670" cy="3176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4235"/>
                <a:gridCol w="4674235"/>
              </a:tblGrid>
              <a:tr h="1589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21665" marR="382905" indent="-244475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HMOs,</a:t>
                      </a:r>
                      <a:r>
                        <a:rPr dirty="0" sz="1800" spc="-3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PPOs,</a:t>
                      </a:r>
                      <a:r>
                        <a:rPr dirty="0" sz="1800" spc="-4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private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fee-for-service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plans,</a:t>
                      </a:r>
                      <a:r>
                        <a:rPr dirty="0" sz="1800" spc="-5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800" spc="-3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specialty</a:t>
                      </a:r>
                      <a:r>
                        <a:rPr dirty="0" sz="1800" spc="-4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plans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37490">
                    <a:lnR w="28575">
                      <a:solidFill>
                        <a:srgbClr val="FFFFFF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454150" marR="403225" indent="-1028700">
                        <a:lnSpc>
                          <a:spcPct val="100000"/>
                        </a:lnSpc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Costs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increase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if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use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out-</a:t>
                      </a:r>
                      <a:r>
                        <a:rPr dirty="0" sz="1800" spc="-2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of-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network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doctors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37490">
                    <a:lnL w="28575">
                      <a:solidFill>
                        <a:srgbClr val="FFFFFF"/>
                      </a:solidFill>
                      <a:prstDash val="solid"/>
                    </a:lnL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158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30835" marR="111760" indent="-227329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Address</a:t>
                      </a:r>
                      <a:r>
                        <a:rPr dirty="0" sz="1800" spc="1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800" spc="-10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spc="-9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800" spc="-2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800" spc="-3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expenses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often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others,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prescription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drugs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67385" marR="202565" indent="-443865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Hearing,</a:t>
                      </a:r>
                      <a:r>
                        <a:rPr dirty="0" sz="1800" spc="-4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dental,</a:t>
                      </a:r>
                      <a:r>
                        <a:rPr dirty="0" sz="1800" spc="-5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800" spc="-5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vision</a:t>
                      </a:r>
                      <a:r>
                        <a:rPr dirty="0" sz="1800" spc="-2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(not</a:t>
                      </a:r>
                      <a:r>
                        <a:rPr dirty="0" sz="1800" spc="-4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covered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under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Medicare)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covered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6" name="object 6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dirty="0" spc="-25"/>
              <a:t>11</a:t>
            </a:fld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453390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Which</a:t>
            </a:r>
            <a:r>
              <a:rPr dirty="0" spc="-20"/>
              <a:t> </a:t>
            </a:r>
            <a:r>
              <a:rPr dirty="0"/>
              <a:t>one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right</a:t>
            </a:r>
            <a:r>
              <a:rPr dirty="0" spc="-20"/>
              <a:t> </a:t>
            </a:r>
            <a:r>
              <a:rPr dirty="0"/>
              <a:t>for</a:t>
            </a:r>
            <a:r>
              <a:rPr dirty="0" spc="5"/>
              <a:t> </a:t>
            </a:r>
            <a:r>
              <a:rPr dirty="0" spc="-20"/>
              <a:t>you?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635508" y="2756916"/>
            <a:ext cx="5244465" cy="2385060"/>
          </a:xfrm>
          <a:custGeom>
            <a:avLst/>
            <a:gdLst/>
            <a:ahLst/>
            <a:cxnLst/>
            <a:rect l="l" t="t" r="r" b="b"/>
            <a:pathLst>
              <a:path w="5244465" h="2385060">
                <a:moveTo>
                  <a:pt x="0" y="2385060"/>
                </a:moveTo>
                <a:lnTo>
                  <a:pt x="5244084" y="2385060"/>
                </a:lnTo>
                <a:lnTo>
                  <a:pt x="5244084" y="0"/>
                </a:lnTo>
                <a:lnTo>
                  <a:pt x="0" y="0"/>
                </a:lnTo>
                <a:lnTo>
                  <a:pt x="0" y="23850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376415" y="2756916"/>
            <a:ext cx="5245735" cy="2385060"/>
          </a:xfrm>
          <a:custGeom>
            <a:avLst/>
            <a:gdLst/>
            <a:ahLst/>
            <a:cxnLst/>
            <a:rect l="l" t="t" r="r" b="b"/>
            <a:pathLst>
              <a:path w="5245734" h="2385060">
                <a:moveTo>
                  <a:pt x="0" y="2385060"/>
                </a:moveTo>
                <a:lnTo>
                  <a:pt x="5245608" y="2385060"/>
                </a:lnTo>
                <a:lnTo>
                  <a:pt x="5245608" y="0"/>
                </a:lnTo>
                <a:lnTo>
                  <a:pt x="0" y="0"/>
                </a:lnTo>
                <a:lnTo>
                  <a:pt x="0" y="23850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606933" y="1618869"/>
          <a:ext cx="11120120" cy="411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3830"/>
                <a:gridCol w="496570"/>
                <a:gridCol w="5245100"/>
              </a:tblGrid>
              <a:tr h="110934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30"/>
                        </a:spcBef>
                      </a:pPr>
                      <a:r>
                        <a:rPr dirty="0" sz="20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Medigap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Original</a:t>
                      </a:r>
                      <a:r>
                        <a:rPr dirty="0"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Medigap</a:t>
                      </a:r>
                      <a:r>
                        <a:rPr dirty="0" sz="1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latin typeface="Arial"/>
                          <a:cs typeface="Arial"/>
                        </a:rPr>
                        <a:t>Supplement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57810">
                    <a:lnL w="57150">
                      <a:solidFill>
                        <a:srgbClr val="F1F1F1"/>
                      </a:solidFill>
                      <a:prstDash val="solid"/>
                    </a:lnL>
                    <a:lnR w="57150">
                      <a:solidFill>
                        <a:srgbClr val="F1F1F1"/>
                      </a:solidFill>
                      <a:prstDash val="solid"/>
                    </a:lnR>
                    <a:lnT w="57150">
                      <a:solidFill>
                        <a:srgbClr val="F1F1F1"/>
                      </a:solidFill>
                      <a:prstDash val="solid"/>
                    </a:lnT>
                    <a:lnB w="57150">
                      <a:solidFill>
                        <a:srgbClr val="F1F1F1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F1F1F1"/>
                      </a:solidFill>
                      <a:prstDash val="solid"/>
                    </a:lnL>
                    <a:lnR w="57150">
                      <a:solidFill>
                        <a:srgbClr val="F1F1F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30"/>
                        </a:spcBef>
                      </a:pPr>
                      <a:r>
                        <a:rPr dirty="0" sz="2000" b="1">
                          <a:solidFill>
                            <a:srgbClr val="298FC2"/>
                          </a:solidFill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2000" spc="-110" b="1">
                          <a:solidFill>
                            <a:srgbClr val="298FC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0" b="1">
                          <a:solidFill>
                            <a:srgbClr val="298FC2"/>
                          </a:solidFill>
                          <a:latin typeface="Arial"/>
                          <a:cs typeface="Arial"/>
                        </a:rPr>
                        <a:t>Advantage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8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Advantage </a:t>
                      </a:r>
                      <a:r>
                        <a:rPr dirty="0" sz="1800" spc="-20">
                          <a:latin typeface="Arial"/>
                          <a:cs typeface="Arial"/>
                        </a:rPr>
                        <a:t>Plan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57810">
                    <a:lnL w="57150">
                      <a:solidFill>
                        <a:srgbClr val="F1F1F1"/>
                      </a:solidFill>
                      <a:prstDash val="solid"/>
                    </a:lnL>
                    <a:lnR w="57150">
                      <a:solidFill>
                        <a:srgbClr val="F1F1F1"/>
                      </a:solidFill>
                      <a:prstDash val="solid"/>
                    </a:lnR>
                    <a:lnT w="57150">
                      <a:solidFill>
                        <a:srgbClr val="F1F1F1"/>
                      </a:solidFill>
                      <a:prstDash val="solid"/>
                    </a:lnT>
                    <a:lnB w="57150">
                      <a:solidFill>
                        <a:srgbClr val="F1F1F1"/>
                      </a:solidFill>
                      <a:prstDash val="solid"/>
                    </a:lnB>
                  </a:tcPr>
                </a:tc>
              </a:tr>
              <a:tr h="2384425">
                <a:tc>
                  <a:txBody>
                    <a:bodyPr/>
                    <a:lstStyle/>
                    <a:p>
                      <a:pPr marL="262890" marR="286385" indent="-172720">
                        <a:lnSpc>
                          <a:spcPct val="100000"/>
                        </a:lnSpc>
                        <a:spcBef>
                          <a:spcPts val="1505"/>
                        </a:spcBef>
                        <a:buClr>
                          <a:srgbClr val="368627"/>
                        </a:buClr>
                        <a:buChar char="•"/>
                        <a:tabLst>
                          <a:tab pos="262890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higher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premiums,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but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typically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lower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no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copays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3525" indent="-1727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368627"/>
                        </a:buClr>
                        <a:buChar char="•"/>
                        <a:tabLst>
                          <a:tab pos="263525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Freedom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choose</a:t>
                      </a:r>
                      <a:r>
                        <a:rPr dirty="0" sz="16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doctors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3525" indent="-1727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368627"/>
                        </a:buClr>
                        <a:buChar char="•"/>
                        <a:tabLst>
                          <a:tab pos="263525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referrals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necessary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2890" marR="102235" indent="-1727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368627"/>
                        </a:buClr>
                        <a:buChar char="•"/>
                        <a:tabLst>
                          <a:tab pos="262890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Some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routine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services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covered,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vision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hearing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3525" indent="-1727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368627"/>
                        </a:buClr>
                        <a:buChar char="•"/>
                        <a:tabLst>
                          <a:tab pos="263525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Covered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anywhere in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United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States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1135">
                    <a:lnL w="57150">
                      <a:solidFill>
                        <a:srgbClr val="F1F1F1"/>
                      </a:solidFill>
                      <a:prstDash val="solid"/>
                    </a:lnL>
                    <a:lnR w="57150">
                      <a:solidFill>
                        <a:srgbClr val="F1F1F1"/>
                      </a:solidFill>
                      <a:prstDash val="solid"/>
                    </a:lnR>
                    <a:lnT w="57150">
                      <a:solidFill>
                        <a:srgbClr val="F1F1F1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57150">
                      <a:solidFill>
                        <a:srgbClr val="F1F1F1"/>
                      </a:solidFill>
                      <a:prstDash val="solid"/>
                    </a:lnL>
                    <a:lnR w="57150">
                      <a:solidFill>
                        <a:srgbClr val="F1F1F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1205"/>
                        </a:spcBef>
                        <a:buClr>
                          <a:srgbClr val="298FC2"/>
                        </a:buClr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Generally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lower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premiums,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but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has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copays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298FC2"/>
                        </a:buClr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Usually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includes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prescription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drug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benefits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298FC2"/>
                        </a:buClr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restricted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network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298FC2"/>
                        </a:buClr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referrals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specialists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4160" marR="378460" indent="-1727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298FC2"/>
                        </a:buClr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include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extra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benefits,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vision,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hearing,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fitness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298FC2"/>
                        </a:buClr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Emergency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services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only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outside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service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area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3035">
                    <a:lnL w="57150">
                      <a:solidFill>
                        <a:srgbClr val="F1F1F1"/>
                      </a:solidFill>
                      <a:prstDash val="solid"/>
                    </a:lnL>
                    <a:lnR w="57150">
                      <a:solidFill>
                        <a:srgbClr val="F1F1F1"/>
                      </a:solidFill>
                      <a:prstDash val="solid"/>
                    </a:lnR>
                    <a:lnT w="57150">
                      <a:solidFill>
                        <a:srgbClr val="F1F1F1"/>
                      </a:solidFill>
                      <a:prstDash val="solid"/>
                    </a:lnT>
                  </a:tcPr>
                </a:tc>
              </a:tr>
              <a:tr h="624205">
                <a:tc gridSpan="3">
                  <a:txBody>
                    <a:bodyPr/>
                    <a:lstStyle/>
                    <a:p>
                      <a:pPr algn="ctr" marR="23495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It’s</a:t>
                      </a:r>
                      <a:r>
                        <a:rPr dirty="0" sz="20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2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always</a:t>
                      </a:r>
                      <a:r>
                        <a:rPr dirty="0" sz="2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easy</a:t>
                      </a:r>
                      <a:r>
                        <a:rPr dirty="0" sz="2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2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0" b="1">
                          <a:latin typeface="Arial"/>
                          <a:cs typeface="Arial"/>
                        </a:rPr>
                        <a:t>choose.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153035"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dirty="0" spc="-25"/>
              <a:t>11</a:t>
            </a:fld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848487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Questions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10"/>
              <a:t> </a:t>
            </a:r>
            <a:r>
              <a:rPr dirty="0"/>
              <a:t>weigh</a:t>
            </a:r>
            <a:r>
              <a:rPr dirty="0" spc="-45"/>
              <a:t> </a:t>
            </a:r>
            <a:r>
              <a:rPr dirty="0"/>
              <a:t>when</a:t>
            </a:r>
            <a:r>
              <a:rPr dirty="0" spc="-45"/>
              <a:t> </a:t>
            </a:r>
            <a:r>
              <a:rPr dirty="0"/>
              <a:t>considering</a:t>
            </a:r>
            <a:r>
              <a:rPr dirty="0" spc="-40"/>
              <a:t> </a:t>
            </a:r>
            <a:r>
              <a:rPr dirty="0"/>
              <a:t>plan</a:t>
            </a:r>
            <a:r>
              <a:rPr dirty="0" spc="-45"/>
              <a:t> </a:t>
            </a:r>
            <a:r>
              <a:rPr dirty="0" spc="-10"/>
              <a:t>options</a:t>
            </a: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571500" y="1507236"/>
          <a:ext cx="11125200" cy="3833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9000"/>
              </a:tblGrid>
              <a:tr h="7416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30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1800" spc="-4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coverage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800" spc="-4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dental,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hearing,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vision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care—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services</a:t>
                      </a:r>
                      <a:r>
                        <a:rPr dirty="0" sz="1800" spc="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covered</a:t>
                      </a:r>
                      <a:r>
                        <a:rPr dirty="0" sz="1800" spc="1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800" spc="-3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Medicare?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7010">
                    <a:lnB w="82296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7829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55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800" spc="-5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important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800" spc="-4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00" spc="-4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continue</a:t>
                      </a:r>
                      <a:r>
                        <a:rPr dirty="0" sz="1800" spc="-4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seeing</a:t>
                      </a:r>
                      <a:r>
                        <a:rPr dirty="0" sz="1800" spc="-3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1800" spc="-3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current</a:t>
                      </a:r>
                      <a:r>
                        <a:rPr dirty="0" sz="1800" spc="-1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physicians?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48285">
                    <a:lnT w="82296">
                      <a:solidFill>
                        <a:srgbClr val="FFFFFF"/>
                      </a:solidFill>
                      <a:prstDash val="solid"/>
                    </a:lnT>
                    <a:lnB w="82296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78359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55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800" spc="-4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out-of-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pocket</a:t>
                      </a:r>
                      <a:r>
                        <a:rPr dirty="0" sz="1800" spc="-4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costs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800" spc="-4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prescription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drugs?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48285">
                    <a:lnT w="82296">
                      <a:solidFill>
                        <a:srgbClr val="FFFFFF"/>
                      </a:solidFill>
                      <a:prstDash val="solid"/>
                    </a:lnT>
                    <a:lnB w="83819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7829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55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you want</a:t>
                      </a:r>
                      <a:r>
                        <a:rPr dirty="0" sz="1800" spc="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flexibility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00" spc="-3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choose</a:t>
                      </a:r>
                      <a:r>
                        <a:rPr dirty="0" sz="1800" spc="-2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providers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—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particularly</a:t>
                      </a:r>
                      <a:r>
                        <a:rPr dirty="0" sz="1800" spc="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specialists?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48285">
                    <a:lnT w="83819">
                      <a:solidFill>
                        <a:srgbClr val="FFFFFF"/>
                      </a:solidFill>
                      <a:prstDash val="solid"/>
                    </a:lnT>
                    <a:lnB w="83819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7423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55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1800" spc="-5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800" spc="-4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protection</a:t>
                      </a:r>
                      <a:r>
                        <a:rPr dirty="0" sz="1800" spc="-5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1800" spc="-4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catastrophic</a:t>
                      </a:r>
                      <a:r>
                        <a:rPr dirty="0" sz="1800" spc="-3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illness?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48285">
                    <a:lnT w="83819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dirty="0" spc="-25"/>
              <a:t>11</a:t>
            </a:fld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10386695" cy="79121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Create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health</a:t>
            </a:r>
            <a:r>
              <a:rPr dirty="0" spc="-35"/>
              <a:t> </a:t>
            </a:r>
            <a:r>
              <a:rPr dirty="0"/>
              <a:t>care</a:t>
            </a:r>
            <a:r>
              <a:rPr dirty="0" spc="-20"/>
              <a:t> </a:t>
            </a:r>
            <a:r>
              <a:rPr dirty="0"/>
              <a:t>coverage</a:t>
            </a:r>
            <a:r>
              <a:rPr dirty="0" spc="-35"/>
              <a:t> </a:t>
            </a:r>
            <a:r>
              <a:rPr dirty="0" spc="-20"/>
              <a:t>plan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Hypothetical</a:t>
            </a:r>
            <a:r>
              <a:rPr dirty="0" sz="20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example</a:t>
            </a:r>
            <a:r>
              <a:rPr dirty="0" sz="2000" spc="-5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of</a:t>
            </a:r>
            <a:r>
              <a:rPr dirty="0" sz="20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Medicare</a:t>
            </a:r>
            <a:r>
              <a:rPr dirty="0" sz="2000" spc="-5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costs</a:t>
            </a:r>
            <a:r>
              <a:rPr dirty="0" sz="2000" spc="-5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for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65-</a:t>
            </a:r>
            <a:r>
              <a:rPr dirty="0" sz="2000" spc="-10" b="1">
                <a:solidFill>
                  <a:srgbClr val="368627"/>
                </a:solidFill>
                <a:latin typeface="Arial"/>
                <a:cs typeface="Arial"/>
              </a:rPr>
              <a:t>year-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old</a:t>
            </a:r>
            <a:r>
              <a:rPr dirty="0" sz="2000" spc="-3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couple</a:t>
            </a:r>
            <a:r>
              <a:rPr dirty="0" sz="2000" spc="-5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with</a:t>
            </a:r>
            <a:r>
              <a:rPr dirty="0" sz="2000" spc="-6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income</a:t>
            </a:r>
            <a:r>
              <a:rPr dirty="0" sz="20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368627"/>
                </a:solidFill>
                <a:latin typeface="Arial"/>
                <a:cs typeface="Arial"/>
              </a:rPr>
              <a:t>&lt;$206,000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484631" y="1501139"/>
          <a:ext cx="9370060" cy="4028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3000"/>
                <a:gridCol w="6879590"/>
              </a:tblGrid>
              <a:tr h="7950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30"/>
                        </a:spcBef>
                      </a:pP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800" spc="-3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800" spc="-10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45110">
                    <a:lnR w="5715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$0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Deductible</a:t>
                      </a:r>
                      <a:r>
                        <a:rPr dirty="0" sz="1800" spc="-25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800" spc="-35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copayments</a:t>
                      </a:r>
                      <a:r>
                        <a:rPr dirty="0" sz="1800" spc="-1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covered</a:t>
                      </a:r>
                      <a:r>
                        <a:rPr dirty="0" sz="1800" spc="-35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800" spc="-4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Medigap</a:t>
                      </a:r>
                      <a:r>
                        <a:rPr dirty="0" sz="1800" spc="-35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800" spc="-35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07950">
                    <a:lnL w="5715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8147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70"/>
                        </a:spcBef>
                      </a:pP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800" spc="-3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62890">
                    <a:lnR w="571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$2,336.40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premium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Coinsurance</a:t>
                      </a:r>
                      <a:r>
                        <a:rPr dirty="0" sz="1800" spc="-2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covered</a:t>
                      </a:r>
                      <a:r>
                        <a:rPr dirty="0" sz="1800" spc="-3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800" spc="-4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Medigap</a:t>
                      </a:r>
                      <a:r>
                        <a:rPr dirty="0" sz="1800" spc="-1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800" spc="-3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>
                          <a:solidFill>
                            <a:srgbClr val="5D646C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25730">
                    <a:lnL w="5715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810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800" spc="-3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3,300.00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out-of-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pocket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average</a:t>
                      </a:r>
                      <a:r>
                        <a:rPr dirty="0" baseline="25462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8102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35"/>
                        </a:spcBef>
                      </a:pP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Medigap</a:t>
                      </a:r>
                      <a:r>
                        <a:rPr dirty="0" sz="1800" spc="-5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800" spc="-4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58445">
                    <a:lnR w="5715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Bef>
                          <a:spcPts val="2035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$1,776.00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baseline="25462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258445">
                    <a:lnL w="5715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798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Annual</a:t>
                      </a:r>
                      <a:r>
                        <a:rPr dirty="0" sz="1800" spc="-7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$7,412.40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person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$14,824.80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couple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571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524263" y="5650776"/>
            <a:ext cx="9166860" cy="825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dirty="0" baseline="25641" sz="975">
                <a:latin typeface="Arial"/>
                <a:cs typeface="Arial"/>
              </a:rPr>
              <a:t>1</a:t>
            </a:r>
            <a:r>
              <a:rPr dirty="0" baseline="25641" sz="975" spc="97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Actual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monthly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premiums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paid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enrollees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vary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considerably. 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2024,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PDP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monthly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premiums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range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$0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less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$1)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PDP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available </a:t>
            </a:r>
            <a:r>
              <a:rPr dirty="0" sz="1000">
                <a:latin typeface="Arial"/>
                <a:cs typeface="Arial"/>
              </a:rPr>
              <a:t>nationwide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nearly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$200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PDP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available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Pennsylvania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</a:t>
            </a:r>
            <a:r>
              <a:rPr dirty="0" sz="1000" spc="-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Virginia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(unweighted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plan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enrollment).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addition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monthly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premium,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D </a:t>
            </a:r>
            <a:r>
              <a:rPr dirty="0" sz="1000">
                <a:latin typeface="Arial"/>
                <a:cs typeface="Arial"/>
              </a:rPr>
              <a:t>enrollees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higher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incomes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($103,000/individual;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$206,000/couple)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income-</a:t>
            </a:r>
            <a:r>
              <a:rPr dirty="0" sz="1000">
                <a:latin typeface="Arial"/>
                <a:cs typeface="Arial"/>
              </a:rPr>
              <a:t>related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premium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surcharge,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ranging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$12.90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$81.00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month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2024 </a:t>
            </a:r>
            <a:r>
              <a:rPr dirty="0" sz="1000" spc="-10">
                <a:latin typeface="Arial"/>
                <a:cs typeface="Arial"/>
              </a:rPr>
              <a:t>(depending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income).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Source: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Overview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Medicare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Prescription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Drug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Benefit,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KFF.org.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00"/>
              </a:spcBef>
            </a:pPr>
            <a:r>
              <a:rPr dirty="0" baseline="25641" sz="975">
                <a:latin typeface="Arial"/>
                <a:cs typeface="Arial"/>
              </a:rPr>
              <a:t>2</a:t>
            </a:r>
            <a:r>
              <a:rPr dirty="0" baseline="25641" sz="975" spc="82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Average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2024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annual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premium,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ValuePenguin,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“How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Much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Medicare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Cost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2024?”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dirty="0" spc="-25"/>
              <a:t>11</a:t>
            </a:fld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10991850" cy="79121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Take</a:t>
            </a:r>
            <a:r>
              <a:rPr dirty="0" spc="-30"/>
              <a:t> </a:t>
            </a:r>
            <a:r>
              <a:rPr dirty="0"/>
              <a:t>stock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your</a:t>
            </a:r>
            <a:r>
              <a:rPr dirty="0" spc="-30"/>
              <a:t> </a:t>
            </a:r>
            <a:r>
              <a:rPr dirty="0"/>
              <a:t>funding</a:t>
            </a:r>
            <a:r>
              <a:rPr dirty="0" spc="-40"/>
              <a:t> </a:t>
            </a:r>
            <a:r>
              <a:rPr dirty="0" spc="-10"/>
              <a:t>sources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Use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your</a:t>
            </a:r>
            <a:r>
              <a:rPr dirty="0" sz="2000" spc="-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sources</a:t>
            </a:r>
            <a:r>
              <a:rPr dirty="0" sz="20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of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dependable</a:t>
            </a:r>
            <a:r>
              <a:rPr dirty="0" sz="20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income</a:t>
            </a:r>
            <a:r>
              <a:rPr dirty="0" sz="20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to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cover</a:t>
            </a:r>
            <a:r>
              <a:rPr dirty="0" sz="2000" spc="-2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health</a:t>
            </a:r>
            <a:r>
              <a:rPr dirty="0" sz="2000" spc="-5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care</a:t>
            </a:r>
            <a:r>
              <a:rPr dirty="0" sz="20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and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other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essential</a:t>
            </a:r>
            <a:r>
              <a:rPr dirty="0" sz="2000" spc="-7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368627"/>
                </a:solidFill>
                <a:latin typeface="Arial"/>
                <a:cs typeface="Arial"/>
              </a:rPr>
              <a:t>expenses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700271" y="4418073"/>
            <a:ext cx="2452370" cy="76200"/>
            <a:chOff x="3700271" y="4418073"/>
            <a:chExt cx="2452370" cy="76200"/>
          </a:xfrm>
        </p:grpSpPr>
        <p:sp>
          <p:nvSpPr>
            <p:cNvPr id="5" name="object 5" descr=""/>
            <p:cNvSpPr/>
            <p:nvPr/>
          </p:nvSpPr>
          <p:spPr>
            <a:xfrm>
              <a:off x="3700271" y="4456175"/>
              <a:ext cx="2388870" cy="0"/>
            </a:xfrm>
            <a:custGeom>
              <a:avLst/>
              <a:gdLst/>
              <a:ahLst/>
              <a:cxnLst/>
              <a:rect l="l" t="t" r="r" b="b"/>
              <a:pathLst>
                <a:path w="2388870" h="0">
                  <a:moveTo>
                    <a:pt x="0" y="0"/>
                  </a:moveTo>
                  <a:lnTo>
                    <a:pt x="2388870" y="0"/>
                  </a:lnTo>
                </a:path>
              </a:pathLst>
            </a:custGeom>
            <a:ln w="15875">
              <a:solidFill>
                <a:srgbClr val="A6A6A6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076443" y="4418073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0" y="76200"/>
                  </a:lnTo>
                  <a:lnTo>
                    <a:pt x="76200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3700271" y="2584701"/>
            <a:ext cx="2452370" cy="76200"/>
            <a:chOff x="3700271" y="2584701"/>
            <a:chExt cx="2452370" cy="76200"/>
          </a:xfrm>
        </p:grpSpPr>
        <p:sp>
          <p:nvSpPr>
            <p:cNvPr id="8" name="object 8" descr=""/>
            <p:cNvSpPr/>
            <p:nvPr/>
          </p:nvSpPr>
          <p:spPr>
            <a:xfrm>
              <a:off x="3700271" y="2622804"/>
              <a:ext cx="2388870" cy="0"/>
            </a:xfrm>
            <a:custGeom>
              <a:avLst/>
              <a:gdLst/>
              <a:ahLst/>
              <a:cxnLst/>
              <a:rect l="l" t="t" r="r" b="b"/>
              <a:pathLst>
                <a:path w="2388870" h="0">
                  <a:moveTo>
                    <a:pt x="0" y="0"/>
                  </a:moveTo>
                  <a:lnTo>
                    <a:pt x="2388717" y="0"/>
                  </a:lnTo>
                </a:path>
              </a:pathLst>
            </a:custGeom>
            <a:ln w="15875">
              <a:solidFill>
                <a:srgbClr val="A6A6A6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076293" y="2584701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0"/>
                  </a:moveTo>
                  <a:lnTo>
                    <a:pt x="0" y="76200"/>
                  </a:lnTo>
                  <a:lnTo>
                    <a:pt x="76200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3346393" y="3235446"/>
            <a:ext cx="3182620" cy="747395"/>
            <a:chOff x="3346393" y="3235446"/>
            <a:chExt cx="3182620" cy="747395"/>
          </a:xfrm>
        </p:grpSpPr>
        <p:sp>
          <p:nvSpPr>
            <p:cNvPr id="11" name="object 11" descr=""/>
            <p:cNvSpPr/>
            <p:nvPr/>
          </p:nvSpPr>
          <p:spPr>
            <a:xfrm>
              <a:off x="3354330" y="3298949"/>
              <a:ext cx="3136265" cy="675640"/>
            </a:xfrm>
            <a:custGeom>
              <a:avLst/>
              <a:gdLst/>
              <a:ahLst/>
              <a:cxnLst/>
              <a:rect l="l" t="t" r="r" b="b"/>
              <a:pathLst>
                <a:path w="3136265" h="675639">
                  <a:moveTo>
                    <a:pt x="3136138" y="0"/>
                  </a:moveTo>
                  <a:lnTo>
                    <a:pt x="3136138" y="675614"/>
                  </a:lnTo>
                  <a:lnTo>
                    <a:pt x="0" y="675614"/>
                  </a:lnTo>
                </a:path>
              </a:pathLst>
            </a:custGeom>
            <a:ln w="15875">
              <a:solidFill>
                <a:srgbClr val="A6A6A6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452477" y="3235446"/>
              <a:ext cx="76200" cy="76835"/>
            </a:xfrm>
            <a:custGeom>
              <a:avLst/>
              <a:gdLst/>
              <a:ahLst/>
              <a:cxnLst/>
              <a:rect l="l" t="t" r="r" b="b"/>
              <a:pathLst>
                <a:path w="76200" h="76835">
                  <a:moveTo>
                    <a:pt x="37465" y="0"/>
                  </a:moveTo>
                  <a:lnTo>
                    <a:pt x="0" y="76517"/>
                  </a:lnTo>
                  <a:lnTo>
                    <a:pt x="76200" y="75882"/>
                  </a:lnTo>
                  <a:lnTo>
                    <a:pt x="37465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6256273" y="2306066"/>
            <a:ext cx="478155" cy="636905"/>
            <a:chOff x="6256273" y="2306066"/>
            <a:chExt cx="478155" cy="636905"/>
          </a:xfrm>
        </p:grpSpPr>
        <p:pic>
          <p:nvPicPr>
            <p:cNvPr id="14" name="object 1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44665" y="2425446"/>
              <a:ext cx="114680" cy="238061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6268973" y="2318766"/>
              <a:ext cx="452755" cy="611505"/>
            </a:xfrm>
            <a:custGeom>
              <a:avLst/>
              <a:gdLst/>
              <a:ahLst/>
              <a:cxnLst/>
              <a:rect l="l" t="t" r="r" b="b"/>
              <a:pathLst>
                <a:path w="452754" h="611505">
                  <a:moveTo>
                    <a:pt x="452627" y="611124"/>
                  </a:moveTo>
                  <a:lnTo>
                    <a:pt x="0" y="611124"/>
                  </a:lnTo>
                  <a:lnTo>
                    <a:pt x="0" y="0"/>
                  </a:lnTo>
                  <a:lnTo>
                    <a:pt x="292874" y="0"/>
                  </a:lnTo>
                  <a:lnTo>
                    <a:pt x="452627" y="159423"/>
                  </a:lnTo>
                  <a:lnTo>
                    <a:pt x="452627" y="611124"/>
                  </a:lnTo>
                  <a:close/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561581" y="2318766"/>
              <a:ext cx="160020" cy="158750"/>
            </a:xfrm>
            <a:custGeom>
              <a:avLst/>
              <a:gdLst/>
              <a:ahLst/>
              <a:cxnLst/>
              <a:rect l="l" t="t" r="r" b="b"/>
              <a:pathLst>
                <a:path w="160020" h="158750">
                  <a:moveTo>
                    <a:pt x="0" y="0"/>
                  </a:moveTo>
                  <a:lnTo>
                    <a:pt x="0" y="158496"/>
                  </a:lnTo>
                  <a:lnTo>
                    <a:pt x="160020" y="158496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351269" y="2743962"/>
              <a:ext cx="290195" cy="0"/>
            </a:xfrm>
            <a:custGeom>
              <a:avLst/>
              <a:gdLst/>
              <a:ahLst/>
              <a:cxnLst/>
              <a:rect l="l" t="t" r="r" b="b"/>
              <a:pathLst>
                <a:path w="290195" h="0">
                  <a:moveTo>
                    <a:pt x="0" y="0"/>
                  </a:moveTo>
                  <a:lnTo>
                    <a:pt x="2895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509765" y="2690622"/>
              <a:ext cx="131445" cy="0"/>
            </a:xfrm>
            <a:custGeom>
              <a:avLst/>
              <a:gdLst/>
              <a:ahLst/>
              <a:cxnLst/>
              <a:rect l="l" t="t" r="r" b="b"/>
              <a:pathLst>
                <a:path w="131445" h="0">
                  <a:moveTo>
                    <a:pt x="0" y="0"/>
                  </a:moveTo>
                  <a:lnTo>
                    <a:pt x="130924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561581" y="2637282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79" h="0">
                  <a:moveTo>
                    <a:pt x="0" y="0"/>
                  </a:moveTo>
                  <a:lnTo>
                    <a:pt x="807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561581" y="2583942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79" h="0">
                  <a:moveTo>
                    <a:pt x="0" y="0"/>
                  </a:moveTo>
                  <a:lnTo>
                    <a:pt x="807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351269" y="2797302"/>
              <a:ext cx="290195" cy="0"/>
            </a:xfrm>
            <a:custGeom>
              <a:avLst/>
              <a:gdLst/>
              <a:ahLst/>
              <a:cxnLst/>
              <a:rect l="l" t="t" r="r" b="b"/>
              <a:pathLst>
                <a:path w="290195" h="0">
                  <a:moveTo>
                    <a:pt x="0" y="0"/>
                  </a:moveTo>
                  <a:lnTo>
                    <a:pt x="2895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351269" y="2850642"/>
              <a:ext cx="290195" cy="0"/>
            </a:xfrm>
            <a:custGeom>
              <a:avLst/>
              <a:gdLst/>
              <a:ahLst/>
              <a:cxnLst/>
              <a:rect l="l" t="t" r="r" b="b"/>
              <a:pathLst>
                <a:path w="290195" h="0">
                  <a:moveTo>
                    <a:pt x="0" y="0"/>
                  </a:moveTo>
                  <a:lnTo>
                    <a:pt x="2895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 descr=""/>
          <p:cNvGrpSpPr/>
          <p:nvPr/>
        </p:nvGrpSpPr>
        <p:grpSpPr>
          <a:xfrm>
            <a:off x="6256273" y="4139438"/>
            <a:ext cx="478155" cy="636905"/>
            <a:chOff x="6256273" y="4139438"/>
            <a:chExt cx="478155" cy="636905"/>
          </a:xfrm>
        </p:grpSpPr>
        <p:pic>
          <p:nvPicPr>
            <p:cNvPr id="24" name="object 2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44665" y="4258818"/>
              <a:ext cx="114680" cy="238061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6268973" y="4152138"/>
              <a:ext cx="452755" cy="611505"/>
            </a:xfrm>
            <a:custGeom>
              <a:avLst/>
              <a:gdLst/>
              <a:ahLst/>
              <a:cxnLst/>
              <a:rect l="l" t="t" r="r" b="b"/>
              <a:pathLst>
                <a:path w="452754" h="611504">
                  <a:moveTo>
                    <a:pt x="452627" y="611124"/>
                  </a:moveTo>
                  <a:lnTo>
                    <a:pt x="0" y="611124"/>
                  </a:lnTo>
                  <a:lnTo>
                    <a:pt x="0" y="0"/>
                  </a:lnTo>
                  <a:lnTo>
                    <a:pt x="292874" y="0"/>
                  </a:lnTo>
                  <a:lnTo>
                    <a:pt x="452627" y="159423"/>
                  </a:lnTo>
                  <a:lnTo>
                    <a:pt x="452627" y="611124"/>
                  </a:lnTo>
                  <a:close/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6561581" y="4152138"/>
              <a:ext cx="160020" cy="158750"/>
            </a:xfrm>
            <a:custGeom>
              <a:avLst/>
              <a:gdLst/>
              <a:ahLst/>
              <a:cxnLst/>
              <a:rect l="l" t="t" r="r" b="b"/>
              <a:pathLst>
                <a:path w="160020" h="158750">
                  <a:moveTo>
                    <a:pt x="0" y="0"/>
                  </a:moveTo>
                  <a:lnTo>
                    <a:pt x="0" y="158496"/>
                  </a:lnTo>
                  <a:lnTo>
                    <a:pt x="160020" y="158496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6351269" y="4577334"/>
              <a:ext cx="290195" cy="0"/>
            </a:xfrm>
            <a:custGeom>
              <a:avLst/>
              <a:gdLst/>
              <a:ahLst/>
              <a:cxnLst/>
              <a:rect l="l" t="t" r="r" b="b"/>
              <a:pathLst>
                <a:path w="290195" h="0">
                  <a:moveTo>
                    <a:pt x="0" y="0"/>
                  </a:moveTo>
                  <a:lnTo>
                    <a:pt x="2895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6509765" y="4523994"/>
              <a:ext cx="131445" cy="0"/>
            </a:xfrm>
            <a:custGeom>
              <a:avLst/>
              <a:gdLst/>
              <a:ahLst/>
              <a:cxnLst/>
              <a:rect l="l" t="t" r="r" b="b"/>
              <a:pathLst>
                <a:path w="131445" h="0">
                  <a:moveTo>
                    <a:pt x="0" y="0"/>
                  </a:moveTo>
                  <a:lnTo>
                    <a:pt x="130924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561581" y="4470654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79" h="0">
                  <a:moveTo>
                    <a:pt x="0" y="0"/>
                  </a:moveTo>
                  <a:lnTo>
                    <a:pt x="807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6561581" y="4417314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79" h="0">
                  <a:moveTo>
                    <a:pt x="0" y="0"/>
                  </a:moveTo>
                  <a:lnTo>
                    <a:pt x="807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6351269" y="4630674"/>
              <a:ext cx="290195" cy="0"/>
            </a:xfrm>
            <a:custGeom>
              <a:avLst/>
              <a:gdLst/>
              <a:ahLst/>
              <a:cxnLst/>
              <a:rect l="l" t="t" r="r" b="b"/>
              <a:pathLst>
                <a:path w="290195" h="0">
                  <a:moveTo>
                    <a:pt x="0" y="0"/>
                  </a:moveTo>
                  <a:lnTo>
                    <a:pt x="2895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351269" y="4684014"/>
              <a:ext cx="290195" cy="0"/>
            </a:xfrm>
            <a:custGeom>
              <a:avLst/>
              <a:gdLst/>
              <a:ahLst/>
              <a:cxnLst/>
              <a:rect l="l" t="t" r="r" b="b"/>
              <a:pathLst>
                <a:path w="290195" h="0">
                  <a:moveTo>
                    <a:pt x="0" y="0"/>
                  </a:moveTo>
                  <a:lnTo>
                    <a:pt x="289572" y="0"/>
                  </a:lnTo>
                </a:path>
              </a:pathLst>
            </a:custGeom>
            <a:ln w="25400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583691" y="1962911"/>
            <a:ext cx="3116580" cy="134429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endParaRPr sz="1800">
              <a:latin typeface="Times New Roman"/>
              <a:cs typeface="Times New Roman"/>
            </a:endParaRPr>
          </a:p>
          <a:p>
            <a:pPr marL="182880">
              <a:lnSpc>
                <a:spcPct val="100000"/>
              </a:lnSpc>
              <a:spcBef>
                <a:spcPts val="5"/>
              </a:spcBef>
            </a:pPr>
            <a:r>
              <a:rPr dirty="0" sz="1800" b="1">
                <a:solidFill>
                  <a:srgbClr val="368627"/>
                </a:solidFill>
                <a:latin typeface="Arial"/>
                <a:cs typeface="Arial"/>
              </a:rPr>
              <a:t>Reliable</a:t>
            </a:r>
            <a:r>
              <a:rPr dirty="0" sz="18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68627"/>
                </a:solidFill>
                <a:latin typeface="Arial"/>
                <a:cs typeface="Arial"/>
              </a:rPr>
              <a:t>income</a:t>
            </a:r>
            <a:r>
              <a:rPr dirty="0" sz="18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68627"/>
                </a:solidFill>
                <a:latin typeface="Arial"/>
                <a:cs typeface="Arial"/>
              </a:rPr>
              <a:t>sources</a:t>
            </a:r>
            <a:endParaRPr sz="1800">
              <a:latin typeface="Arial"/>
              <a:cs typeface="Arial"/>
            </a:endParaRPr>
          </a:p>
          <a:p>
            <a:pPr marL="182880" marR="216535">
              <a:lnSpc>
                <a:spcPct val="100000"/>
              </a:lnSpc>
              <a:spcBef>
                <a:spcPts val="340"/>
              </a:spcBef>
            </a:pP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e.g.,</a:t>
            </a:r>
            <a:r>
              <a:rPr dirty="0" sz="1400" spc="-50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pension</a:t>
            </a:r>
            <a:r>
              <a:rPr dirty="0" sz="1400" spc="-45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plan,</a:t>
            </a:r>
            <a:r>
              <a:rPr dirty="0" sz="1400" spc="-40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Social</a:t>
            </a:r>
            <a:r>
              <a:rPr dirty="0" sz="1400" spc="-35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33E47"/>
                </a:solidFill>
                <a:latin typeface="Arial"/>
                <a:cs typeface="Arial"/>
              </a:rPr>
              <a:t>Security, annuities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3839217" y="2367786"/>
            <a:ext cx="4978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333E47"/>
                </a:solidFill>
                <a:latin typeface="Arial"/>
                <a:cs typeface="Arial"/>
              </a:rPr>
              <a:t>Cover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871986" y="2258754"/>
            <a:ext cx="2736850" cy="61150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800" b="1">
                <a:latin typeface="Arial"/>
                <a:cs typeface="Arial"/>
              </a:rPr>
              <a:t>Essential</a:t>
            </a:r>
            <a:r>
              <a:rPr dirty="0" sz="1800" spc="-50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expenses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400">
                <a:latin typeface="Arial"/>
                <a:cs typeface="Arial"/>
              </a:rPr>
              <a:t>Food,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clothing,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shelter,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health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care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583691" y="3561588"/>
            <a:ext cx="3116580" cy="134302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endParaRPr sz="1800">
              <a:latin typeface="Times New Roman"/>
              <a:cs typeface="Times New Roman"/>
            </a:endParaRPr>
          </a:p>
          <a:p>
            <a:pPr marL="182880">
              <a:lnSpc>
                <a:spcPct val="100000"/>
              </a:lnSpc>
            </a:pPr>
            <a:r>
              <a:rPr dirty="0" sz="1800" b="1">
                <a:solidFill>
                  <a:srgbClr val="004F6B"/>
                </a:solidFill>
                <a:latin typeface="Arial"/>
                <a:cs typeface="Arial"/>
              </a:rPr>
              <a:t>Other</a:t>
            </a:r>
            <a:r>
              <a:rPr dirty="0" sz="1800" spc="-35" b="1">
                <a:solidFill>
                  <a:srgbClr val="004F6B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4F6B"/>
                </a:solidFill>
                <a:latin typeface="Arial"/>
                <a:cs typeface="Arial"/>
              </a:rPr>
              <a:t>income</a:t>
            </a:r>
            <a:r>
              <a:rPr dirty="0" sz="1800" spc="-40" b="1">
                <a:solidFill>
                  <a:srgbClr val="004F6B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4F6B"/>
                </a:solidFill>
                <a:latin typeface="Arial"/>
                <a:cs typeface="Arial"/>
              </a:rPr>
              <a:t>sources</a:t>
            </a:r>
            <a:endParaRPr sz="1800">
              <a:latin typeface="Arial"/>
              <a:cs typeface="Arial"/>
            </a:endParaRPr>
          </a:p>
          <a:p>
            <a:pPr marL="182880" marR="329565">
              <a:lnSpc>
                <a:spcPct val="100000"/>
              </a:lnSpc>
              <a:spcBef>
                <a:spcPts val="340"/>
              </a:spcBef>
            </a:pP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e.g.,</a:t>
            </a:r>
            <a:r>
              <a:rPr dirty="0" sz="1400" spc="-45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mutual</a:t>
            </a:r>
            <a:r>
              <a:rPr dirty="0" sz="1400" spc="-30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funds,</a:t>
            </a:r>
            <a:r>
              <a:rPr dirty="0" sz="1400" spc="-50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33E47"/>
                </a:solidFill>
                <a:latin typeface="Arial"/>
                <a:cs typeface="Arial"/>
              </a:rPr>
              <a:t>stocks/bonds, </a:t>
            </a: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CDs,</a:t>
            </a:r>
            <a:r>
              <a:rPr dirty="0" sz="1400" spc="-20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IRAs,</a:t>
            </a:r>
            <a:r>
              <a:rPr dirty="0" sz="1400" spc="-35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33E47"/>
                </a:solidFill>
                <a:latin typeface="Arial"/>
                <a:cs typeface="Arial"/>
              </a:rPr>
              <a:t>401(k)s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839217" y="3707580"/>
            <a:ext cx="1270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Cover</a:t>
            </a:r>
            <a:r>
              <a:rPr dirty="0" sz="1400" spc="-25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gaps</a:t>
            </a:r>
            <a:r>
              <a:rPr dirty="0" sz="1400" spc="-50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33E47"/>
                </a:solidFill>
                <a:latin typeface="Arial"/>
                <a:cs typeface="Arial"/>
              </a:rPr>
              <a:t>first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3839217" y="4200423"/>
            <a:ext cx="8255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333E47"/>
                </a:solidFill>
                <a:latin typeface="Arial"/>
                <a:cs typeface="Arial"/>
              </a:rPr>
              <a:t>Then</a:t>
            </a:r>
            <a:r>
              <a:rPr dirty="0" sz="1400" spc="-40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33E47"/>
                </a:solidFill>
                <a:latin typeface="Arial"/>
                <a:cs typeface="Arial"/>
              </a:rPr>
              <a:t>fund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871986" y="4097859"/>
            <a:ext cx="2859405" cy="61150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800" b="1">
                <a:latin typeface="Arial"/>
                <a:cs typeface="Arial"/>
              </a:rPr>
              <a:t>Discretionary</a:t>
            </a:r>
            <a:r>
              <a:rPr dirty="0" sz="1800" spc="-80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expenses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400">
                <a:latin typeface="Arial"/>
                <a:cs typeface="Arial"/>
              </a:rPr>
              <a:t>Travel,</a:t>
            </a:r>
            <a:r>
              <a:rPr dirty="0" sz="1400" spc="-10">
                <a:latin typeface="Arial"/>
                <a:cs typeface="Arial"/>
              </a:rPr>
              <a:t> entertainment,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memberships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548929" y="6298524"/>
            <a:ext cx="16656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illustrative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purposes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only.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25"/>
              <a:t>16</a:t>
            </a:fld>
          </a:p>
        </p:txBody>
      </p:sp>
      <p:sp>
        <p:nvSpPr>
          <p:cNvPr id="43" name="object 4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994600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Create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health</a:t>
            </a:r>
            <a:r>
              <a:rPr dirty="0" spc="-30"/>
              <a:t> </a:t>
            </a:r>
            <a:r>
              <a:rPr dirty="0"/>
              <a:t>care</a:t>
            </a:r>
            <a:r>
              <a:rPr dirty="0" spc="-25"/>
              <a:t> </a:t>
            </a:r>
            <a:r>
              <a:rPr dirty="0"/>
              <a:t>plan</a:t>
            </a:r>
            <a:r>
              <a:rPr dirty="0" spc="-30"/>
              <a:t> </a:t>
            </a:r>
            <a:r>
              <a:rPr dirty="0"/>
              <a:t>with</a:t>
            </a:r>
            <a:r>
              <a:rPr dirty="0" spc="-30"/>
              <a:t> </a:t>
            </a:r>
            <a:r>
              <a:rPr dirty="0"/>
              <a:t>your</a:t>
            </a:r>
            <a:r>
              <a:rPr dirty="0" spc="-15"/>
              <a:t> </a:t>
            </a:r>
            <a:r>
              <a:rPr dirty="0"/>
              <a:t>financial</a:t>
            </a:r>
            <a:r>
              <a:rPr dirty="0" spc="-30"/>
              <a:t> </a:t>
            </a:r>
            <a:r>
              <a:rPr dirty="0" spc="-10"/>
              <a:t>representative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85216" y="1266444"/>
            <a:ext cx="9334500" cy="675640"/>
          </a:xfrm>
          <a:prstGeom prst="rect">
            <a:avLst/>
          </a:prstGeom>
          <a:solidFill>
            <a:srgbClr val="368627"/>
          </a:solidFill>
        </p:spPr>
        <p:txBody>
          <a:bodyPr wrap="square" lIns="0" tIns="19367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525"/>
              </a:spcBef>
            </a:pP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dirty="0" sz="18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representative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dirty="0" sz="18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help</a:t>
            </a:r>
            <a:r>
              <a:rPr dirty="0" sz="18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you: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5216" y="2679192"/>
            <a:ext cx="9334500" cy="0"/>
          </a:xfrm>
          <a:custGeom>
            <a:avLst/>
            <a:gdLst/>
            <a:ahLst/>
            <a:cxnLst/>
            <a:rect l="l" t="t" r="r" b="b"/>
            <a:pathLst>
              <a:path w="9334500" h="0">
                <a:moveTo>
                  <a:pt x="0" y="0"/>
                </a:moveTo>
                <a:lnTo>
                  <a:pt x="9334500" y="0"/>
                </a:lnTo>
              </a:path>
            </a:pathLst>
          </a:custGeom>
          <a:ln w="12700">
            <a:solidFill>
              <a:srgbClr val="ACB1B6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85216" y="3418332"/>
            <a:ext cx="9334500" cy="0"/>
          </a:xfrm>
          <a:custGeom>
            <a:avLst/>
            <a:gdLst/>
            <a:ahLst/>
            <a:cxnLst/>
            <a:rect l="l" t="t" r="r" b="b"/>
            <a:pathLst>
              <a:path w="9334500" h="0">
                <a:moveTo>
                  <a:pt x="0" y="0"/>
                </a:moveTo>
                <a:lnTo>
                  <a:pt x="9334500" y="0"/>
                </a:lnTo>
              </a:path>
            </a:pathLst>
          </a:custGeom>
          <a:ln w="12700">
            <a:solidFill>
              <a:srgbClr val="ACB1B6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85216" y="4186428"/>
            <a:ext cx="9334500" cy="0"/>
          </a:xfrm>
          <a:custGeom>
            <a:avLst/>
            <a:gdLst/>
            <a:ahLst/>
            <a:cxnLst/>
            <a:rect l="l" t="t" r="r" b="b"/>
            <a:pathLst>
              <a:path w="9334500" h="0">
                <a:moveTo>
                  <a:pt x="0" y="0"/>
                </a:moveTo>
                <a:lnTo>
                  <a:pt x="9334500" y="0"/>
                </a:lnTo>
              </a:path>
            </a:pathLst>
          </a:custGeom>
          <a:ln w="12700">
            <a:solidFill>
              <a:srgbClr val="ACB1B6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85216" y="4925567"/>
            <a:ext cx="9334500" cy="0"/>
          </a:xfrm>
          <a:custGeom>
            <a:avLst/>
            <a:gdLst/>
            <a:ahLst/>
            <a:cxnLst/>
            <a:rect l="l" t="t" r="r" b="b"/>
            <a:pathLst>
              <a:path w="9334500" h="0">
                <a:moveTo>
                  <a:pt x="0" y="0"/>
                </a:moveTo>
                <a:lnTo>
                  <a:pt x="9334500" y="0"/>
                </a:lnTo>
              </a:path>
            </a:pathLst>
          </a:custGeom>
          <a:ln w="12700">
            <a:solidFill>
              <a:srgbClr val="ACB1B6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663887" y="2155590"/>
            <a:ext cx="8378190" cy="3260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368627"/>
                </a:solidFill>
                <a:latin typeface="Arial"/>
                <a:cs typeface="Arial"/>
              </a:rPr>
              <a:t>Check</a:t>
            </a:r>
            <a:r>
              <a:rPr dirty="0" sz="1800" spc="-3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health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care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expense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estimates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90"/>
              </a:spcBef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368627"/>
                </a:solidFill>
                <a:latin typeface="Arial"/>
                <a:cs typeface="Arial"/>
              </a:rPr>
              <a:t>Categorize</a:t>
            </a:r>
            <a:r>
              <a:rPr dirty="0" sz="1800" spc="-5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essential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discretionary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expenses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14"/>
              </a:spcBef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368627"/>
                </a:solidFill>
                <a:latin typeface="Arial"/>
                <a:cs typeface="Arial"/>
              </a:rPr>
              <a:t>Review</a:t>
            </a:r>
            <a:r>
              <a:rPr dirty="0" sz="1800" spc="-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sources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income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90"/>
              </a:spcBef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368627"/>
                </a:solidFill>
                <a:latin typeface="Arial"/>
                <a:cs typeface="Arial"/>
              </a:rPr>
              <a:t>Create</a:t>
            </a:r>
            <a:r>
              <a:rPr dirty="0" sz="1800" spc="-2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plan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ensure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that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health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care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other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essential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expenses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are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covered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95"/>
              </a:spcBef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368627"/>
                </a:solidFill>
                <a:latin typeface="Arial"/>
                <a:cs typeface="Arial"/>
              </a:rPr>
              <a:t>Develop</a:t>
            </a:r>
            <a:r>
              <a:rPr dirty="0" sz="1800" spc="-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financial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strategy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discretionary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spending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585216" y="5638800"/>
            <a:ext cx="9334500" cy="0"/>
          </a:xfrm>
          <a:custGeom>
            <a:avLst/>
            <a:gdLst/>
            <a:ahLst/>
            <a:cxnLst/>
            <a:rect l="l" t="t" r="r" b="b"/>
            <a:pathLst>
              <a:path w="9334500" h="0">
                <a:moveTo>
                  <a:pt x="0" y="0"/>
                </a:moveTo>
                <a:lnTo>
                  <a:pt x="9334500" y="0"/>
                </a:lnTo>
              </a:path>
            </a:pathLst>
          </a:custGeom>
          <a:ln w="12700">
            <a:solidFill>
              <a:srgbClr val="ACB1B6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25"/>
              <a:t>16</a:t>
            </a:fld>
          </a:p>
        </p:txBody>
      </p:sp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40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dirty="0" sz="3200" spc="-10"/>
              <a:t>Appendix</a:t>
            </a:r>
            <a:endParaRPr sz="3200"/>
          </a:p>
          <a:p>
            <a:pPr marL="13970">
              <a:lnSpc>
                <a:spcPct val="100000"/>
              </a:lnSpc>
              <a:spcBef>
                <a:spcPts val="755"/>
              </a:spcBef>
            </a:pPr>
            <a:r>
              <a:rPr dirty="0" sz="2400" b="1">
                <a:solidFill>
                  <a:srgbClr val="368627"/>
                </a:solidFill>
                <a:latin typeface="Arial"/>
                <a:cs typeface="Arial"/>
              </a:rPr>
              <a:t>Additional</a:t>
            </a:r>
            <a:r>
              <a:rPr dirty="0" sz="2400" spc="-7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368627"/>
                </a:solidFill>
                <a:latin typeface="Arial"/>
                <a:cs typeface="Arial"/>
              </a:rPr>
              <a:t>health</a:t>
            </a:r>
            <a:r>
              <a:rPr dirty="0" sz="2400" spc="-5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368627"/>
                </a:solidFill>
                <a:latin typeface="Arial"/>
                <a:cs typeface="Arial"/>
              </a:rPr>
              <a:t>care</a:t>
            </a:r>
            <a:r>
              <a:rPr dirty="0" sz="2400" spc="-3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368627"/>
                </a:solidFill>
                <a:latin typeface="Arial"/>
                <a:cs typeface="Arial"/>
              </a:rPr>
              <a:t>topics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Key</a:t>
            </a:r>
            <a:r>
              <a:rPr dirty="0" spc="-20"/>
              <a:t> </a:t>
            </a:r>
            <a:r>
              <a:rPr dirty="0"/>
              <a:t>dates</a:t>
            </a:r>
            <a:r>
              <a:rPr dirty="0" spc="-20"/>
              <a:t> </a:t>
            </a:r>
            <a:r>
              <a:rPr dirty="0"/>
              <a:t>for</a:t>
            </a:r>
            <a:r>
              <a:rPr dirty="0" spc="5"/>
              <a:t> </a:t>
            </a:r>
            <a:r>
              <a:rPr dirty="0" spc="-10"/>
              <a:t>Medicare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630936" y="1601724"/>
            <a:ext cx="3571240" cy="931544"/>
          </a:xfrm>
          <a:custGeom>
            <a:avLst/>
            <a:gdLst/>
            <a:ahLst/>
            <a:cxnLst/>
            <a:rect l="l" t="t" r="r" b="b"/>
            <a:pathLst>
              <a:path w="3571240" h="931544">
                <a:moveTo>
                  <a:pt x="0" y="0"/>
                </a:moveTo>
                <a:lnTo>
                  <a:pt x="3570732" y="0"/>
                </a:lnTo>
                <a:lnTo>
                  <a:pt x="3570732" y="931163"/>
                </a:lnTo>
                <a:lnTo>
                  <a:pt x="0" y="931163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ACB1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635698" y="1757113"/>
            <a:ext cx="3561715" cy="606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7165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Parts</a:t>
            </a:r>
            <a:r>
              <a:rPr dirty="0" sz="2000" spc="-114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A</a:t>
            </a:r>
            <a:r>
              <a:rPr dirty="0" sz="2000" spc="-9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&amp;</a:t>
            </a:r>
            <a:r>
              <a:rPr dirty="0" sz="2000" spc="-3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spc="-50" b="1">
                <a:solidFill>
                  <a:srgbClr val="368627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77165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solidFill>
                  <a:srgbClr val="368627"/>
                </a:solidFill>
                <a:latin typeface="Arial"/>
                <a:cs typeface="Arial"/>
              </a:rPr>
              <a:t>Regular</a:t>
            </a:r>
            <a:r>
              <a:rPr dirty="0" sz="1800" spc="-40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368627"/>
                </a:solidFill>
                <a:latin typeface="Arial"/>
                <a:cs typeface="Arial"/>
              </a:rPr>
              <a:t>Medicare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835152" y="1604772"/>
            <a:ext cx="722630" cy="0"/>
          </a:xfrm>
          <a:custGeom>
            <a:avLst/>
            <a:gdLst/>
            <a:ahLst/>
            <a:cxnLst/>
            <a:rect l="l" t="t" r="r" b="b"/>
            <a:pathLst>
              <a:path w="722630" h="0">
                <a:moveTo>
                  <a:pt x="0" y="0"/>
                </a:moveTo>
                <a:lnTo>
                  <a:pt x="722376" y="0"/>
                </a:lnTo>
              </a:path>
            </a:pathLst>
          </a:custGeom>
          <a:ln w="57150">
            <a:solidFill>
              <a:srgbClr val="36862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30936" y="2532888"/>
            <a:ext cx="3571240" cy="2981325"/>
          </a:xfrm>
          <a:prstGeom prst="rect">
            <a:avLst/>
          </a:prstGeom>
          <a:ln w="9525">
            <a:solidFill>
              <a:srgbClr val="ACB1B6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209550" marR="236220" indent="-119380">
              <a:lnSpc>
                <a:spcPct val="100000"/>
              </a:lnSpc>
              <a:spcBef>
                <a:spcPts val="320"/>
              </a:spcBef>
              <a:buClr>
                <a:srgbClr val="368627"/>
              </a:buClr>
              <a:buChar char="•"/>
              <a:tabLst>
                <a:tab pos="209550" algn="l"/>
              </a:tabLst>
            </a:pPr>
            <a:r>
              <a:rPr dirty="0" sz="1600">
                <a:latin typeface="Arial"/>
                <a:cs typeface="Arial"/>
              </a:rPr>
              <a:t>Three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months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before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reaching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age </a:t>
            </a:r>
            <a:r>
              <a:rPr dirty="0" sz="1600">
                <a:latin typeface="Arial"/>
                <a:cs typeface="Arial"/>
              </a:rPr>
              <a:t>65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(seven-</a:t>
            </a:r>
            <a:r>
              <a:rPr dirty="0" sz="1600">
                <a:latin typeface="Arial"/>
                <a:cs typeface="Arial"/>
              </a:rPr>
              <a:t>month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enrollment window)</a:t>
            </a:r>
            <a:endParaRPr sz="1600">
              <a:latin typeface="Arial"/>
              <a:cs typeface="Arial"/>
            </a:endParaRPr>
          </a:p>
          <a:p>
            <a:pPr marL="209550" marR="621665" indent="-119380">
              <a:lnSpc>
                <a:spcPct val="100000"/>
              </a:lnSpc>
              <a:spcBef>
                <a:spcPts val="380"/>
              </a:spcBef>
              <a:buClr>
                <a:srgbClr val="368627"/>
              </a:buClr>
              <a:buChar char="•"/>
              <a:tabLst>
                <a:tab pos="209550" algn="l"/>
              </a:tabLst>
            </a:pPr>
            <a:r>
              <a:rPr dirty="0" sz="1600">
                <a:latin typeface="Arial"/>
                <a:cs typeface="Arial"/>
              </a:rPr>
              <a:t>Late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enrollment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penalty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(some </a:t>
            </a:r>
            <a:r>
              <a:rPr dirty="0" sz="1600">
                <a:latin typeface="Arial"/>
                <a:cs typeface="Arial"/>
              </a:rPr>
              <a:t>exceptions</a:t>
            </a:r>
            <a:r>
              <a:rPr dirty="0" sz="1600" spc="-9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apply)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4357115" y="1601724"/>
            <a:ext cx="3571240" cy="931544"/>
          </a:xfrm>
          <a:custGeom>
            <a:avLst/>
            <a:gdLst/>
            <a:ahLst/>
            <a:cxnLst/>
            <a:rect l="l" t="t" r="r" b="b"/>
            <a:pathLst>
              <a:path w="3571240" h="931544">
                <a:moveTo>
                  <a:pt x="0" y="0"/>
                </a:moveTo>
                <a:lnTo>
                  <a:pt x="3570732" y="0"/>
                </a:lnTo>
                <a:lnTo>
                  <a:pt x="3570732" y="931163"/>
                </a:lnTo>
                <a:lnTo>
                  <a:pt x="0" y="931163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ACB1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4361878" y="1757113"/>
            <a:ext cx="3561715" cy="606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7165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4F6B"/>
                </a:solidFill>
                <a:latin typeface="Arial"/>
                <a:cs typeface="Arial"/>
              </a:rPr>
              <a:t>Part</a:t>
            </a:r>
            <a:r>
              <a:rPr dirty="0" sz="2000" spc="-20" b="1">
                <a:solidFill>
                  <a:srgbClr val="004F6B"/>
                </a:solidFill>
                <a:latin typeface="Arial"/>
                <a:cs typeface="Arial"/>
              </a:rPr>
              <a:t> </a:t>
            </a:r>
            <a:r>
              <a:rPr dirty="0" sz="2000" spc="-50" b="1">
                <a:solidFill>
                  <a:srgbClr val="004F6B"/>
                </a:solidFill>
                <a:latin typeface="Arial"/>
                <a:cs typeface="Arial"/>
              </a:rPr>
              <a:t>D</a:t>
            </a:r>
            <a:endParaRPr sz="2000">
              <a:latin typeface="Arial"/>
              <a:cs typeface="Arial"/>
            </a:endParaRPr>
          </a:p>
          <a:p>
            <a:pPr marL="177165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solidFill>
                  <a:srgbClr val="004F6B"/>
                </a:solidFill>
                <a:latin typeface="Arial"/>
                <a:cs typeface="Arial"/>
              </a:rPr>
              <a:t>Prescription</a:t>
            </a:r>
            <a:r>
              <a:rPr dirty="0" sz="1800" spc="-35">
                <a:solidFill>
                  <a:srgbClr val="004F6B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04F6B"/>
                </a:solidFill>
                <a:latin typeface="Arial"/>
                <a:cs typeface="Arial"/>
              </a:rPr>
              <a:t>drug</a:t>
            </a:r>
            <a:r>
              <a:rPr dirty="0" sz="1800" spc="-35">
                <a:solidFill>
                  <a:srgbClr val="004F6B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04F6B"/>
                </a:solidFill>
                <a:latin typeface="Arial"/>
                <a:cs typeface="Arial"/>
              </a:rPr>
              <a:t>coverage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4575047" y="1604772"/>
            <a:ext cx="722630" cy="0"/>
          </a:xfrm>
          <a:custGeom>
            <a:avLst/>
            <a:gdLst/>
            <a:ahLst/>
            <a:cxnLst/>
            <a:rect l="l" t="t" r="r" b="b"/>
            <a:pathLst>
              <a:path w="722629" h="0">
                <a:moveTo>
                  <a:pt x="0" y="0"/>
                </a:moveTo>
                <a:lnTo>
                  <a:pt x="722376" y="0"/>
                </a:lnTo>
              </a:path>
            </a:pathLst>
          </a:custGeom>
          <a:ln w="57150">
            <a:solidFill>
              <a:srgbClr val="004F6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4357115" y="2532888"/>
            <a:ext cx="3571240" cy="2981325"/>
          </a:xfrm>
          <a:prstGeom prst="rect">
            <a:avLst/>
          </a:prstGeom>
          <a:ln w="9525">
            <a:solidFill>
              <a:srgbClr val="ACB1B6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209550" marR="512445" indent="-119380">
              <a:lnSpc>
                <a:spcPct val="100000"/>
              </a:lnSpc>
              <a:spcBef>
                <a:spcPts val="320"/>
              </a:spcBef>
              <a:buClr>
                <a:srgbClr val="004F6B"/>
              </a:buClr>
              <a:buChar char="•"/>
              <a:tabLst>
                <a:tab pos="209550" algn="l"/>
              </a:tabLst>
            </a:pPr>
            <a:r>
              <a:rPr dirty="0" sz="1600">
                <a:latin typeface="Arial"/>
                <a:cs typeface="Arial"/>
              </a:rPr>
              <a:t>Initial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enrollment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deadline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is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the </a:t>
            </a:r>
            <a:r>
              <a:rPr dirty="0" sz="1600">
                <a:latin typeface="Arial"/>
                <a:cs typeface="Arial"/>
              </a:rPr>
              <a:t>same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as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Parts</a:t>
            </a:r>
            <a:r>
              <a:rPr dirty="0" sz="1600" spc="-9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</a:t>
            </a:r>
            <a:r>
              <a:rPr dirty="0" sz="1600" spc="-9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&amp;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50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  <a:p>
            <a:pPr marL="209550" marR="692785" indent="-119380">
              <a:lnSpc>
                <a:spcPct val="100000"/>
              </a:lnSpc>
              <a:spcBef>
                <a:spcPts val="380"/>
              </a:spcBef>
              <a:buClr>
                <a:srgbClr val="004F6B"/>
              </a:buClr>
              <a:buChar char="•"/>
              <a:tabLst>
                <a:tab pos="209550" algn="l"/>
              </a:tabLst>
            </a:pPr>
            <a:r>
              <a:rPr dirty="0" sz="1600">
                <a:latin typeface="Arial"/>
                <a:cs typeface="Arial"/>
              </a:rPr>
              <a:t>Annual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enrollment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window</a:t>
            </a:r>
            <a:r>
              <a:rPr dirty="0" sz="1600" spc="-25">
                <a:latin typeface="Arial"/>
                <a:cs typeface="Arial"/>
              </a:rPr>
              <a:t> for </a:t>
            </a:r>
            <a:r>
              <a:rPr dirty="0" sz="1600" spc="-10">
                <a:latin typeface="Arial"/>
                <a:cs typeface="Arial"/>
              </a:rPr>
              <a:t>changes:</a:t>
            </a:r>
            <a:endParaRPr sz="1600">
              <a:latin typeface="Arial"/>
              <a:cs typeface="Arial"/>
            </a:endParaRPr>
          </a:p>
          <a:p>
            <a:pPr marL="209550">
              <a:lnSpc>
                <a:spcPct val="100000"/>
              </a:lnSpc>
            </a:pPr>
            <a:r>
              <a:rPr dirty="0" sz="1600" b="1">
                <a:latin typeface="Arial"/>
                <a:cs typeface="Arial"/>
              </a:rPr>
              <a:t>October</a:t>
            </a:r>
            <a:r>
              <a:rPr dirty="0" sz="1600" spc="-6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15–December</a:t>
            </a:r>
            <a:r>
              <a:rPr dirty="0" sz="1600" spc="-85" b="1">
                <a:latin typeface="Arial"/>
                <a:cs typeface="Arial"/>
              </a:rPr>
              <a:t> </a:t>
            </a:r>
            <a:r>
              <a:rPr dirty="0" sz="1600" spc="-50" b="1">
                <a:latin typeface="Arial"/>
                <a:cs typeface="Arial"/>
              </a:rPr>
              <a:t>7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8095488" y="1601724"/>
            <a:ext cx="3572510" cy="931544"/>
          </a:xfrm>
          <a:custGeom>
            <a:avLst/>
            <a:gdLst/>
            <a:ahLst/>
            <a:cxnLst/>
            <a:rect l="l" t="t" r="r" b="b"/>
            <a:pathLst>
              <a:path w="3572509" h="931544">
                <a:moveTo>
                  <a:pt x="0" y="0"/>
                </a:moveTo>
                <a:lnTo>
                  <a:pt x="3572255" y="0"/>
                </a:lnTo>
                <a:lnTo>
                  <a:pt x="3572255" y="931163"/>
                </a:lnTo>
                <a:lnTo>
                  <a:pt x="0" y="93116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ACB1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8100250" y="1757113"/>
            <a:ext cx="3562985" cy="606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8435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333E47"/>
                </a:solidFill>
                <a:latin typeface="Arial"/>
                <a:cs typeface="Arial"/>
              </a:rPr>
              <a:t>Part</a:t>
            </a:r>
            <a:r>
              <a:rPr dirty="0" sz="2000" spc="-20" b="1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2000" spc="-50" b="1">
                <a:solidFill>
                  <a:srgbClr val="333E47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  <a:p>
            <a:pPr marL="178435">
              <a:lnSpc>
                <a:spcPct val="100000"/>
              </a:lnSpc>
              <a:spcBef>
                <a:spcPts val="5"/>
              </a:spcBef>
            </a:pPr>
            <a:r>
              <a:rPr dirty="0" sz="1800" spc="-10">
                <a:solidFill>
                  <a:srgbClr val="333E47"/>
                </a:solidFill>
                <a:latin typeface="Arial"/>
                <a:cs typeface="Arial"/>
              </a:rPr>
              <a:t>Medicare</a:t>
            </a:r>
            <a:r>
              <a:rPr dirty="0" sz="1800" spc="-105">
                <a:solidFill>
                  <a:srgbClr val="333E47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333E47"/>
                </a:solidFill>
                <a:latin typeface="Arial"/>
                <a:cs typeface="Arial"/>
              </a:rPr>
              <a:t>Advantage </a:t>
            </a:r>
            <a:r>
              <a:rPr dirty="0" sz="1800" spc="-10">
                <a:solidFill>
                  <a:srgbClr val="333E47"/>
                </a:solidFill>
                <a:latin typeface="Arial"/>
                <a:cs typeface="Arial"/>
              </a:rPr>
              <a:t>plans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8298180" y="1604772"/>
            <a:ext cx="722630" cy="0"/>
          </a:xfrm>
          <a:custGeom>
            <a:avLst/>
            <a:gdLst/>
            <a:ahLst/>
            <a:cxnLst/>
            <a:rect l="l" t="t" r="r" b="b"/>
            <a:pathLst>
              <a:path w="722629" h="0">
                <a:moveTo>
                  <a:pt x="0" y="0"/>
                </a:moveTo>
                <a:lnTo>
                  <a:pt x="722376" y="0"/>
                </a:lnTo>
              </a:path>
            </a:pathLst>
          </a:custGeom>
          <a:ln w="57150">
            <a:solidFill>
              <a:srgbClr val="333E4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8095488" y="2532888"/>
            <a:ext cx="3572510" cy="2981325"/>
          </a:xfrm>
          <a:prstGeom prst="rect">
            <a:avLst/>
          </a:prstGeom>
          <a:ln w="9525">
            <a:solidFill>
              <a:srgbClr val="ACB1B6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208915" marR="927735" indent="-117475">
              <a:lnSpc>
                <a:spcPct val="100000"/>
              </a:lnSpc>
              <a:spcBef>
                <a:spcPts val="320"/>
              </a:spcBef>
              <a:buClr>
                <a:srgbClr val="333E47"/>
              </a:buClr>
              <a:buChar char="•"/>
              <a:tabLst>
                <a:tab pos="208915" algn="l"/>
              </a:tabLst>
            </a:pPr>
            <a:r>
              <a:rPr dirty="0" sz="1600">
                <a:latin typeface="Arial"/>
                <a:cs typeface="Arial"/>
              </a:rPr>
              <a:t>Similar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regular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Medicare (Parts</a:t>
            </a:r>
            <a:r>
              <a:rPr dirty="0" sz="1600" spc="-7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</a:t>
            </a:r>
            <a:r>
              <a:rPr dirty="0" sz="1600" spc="-8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&amp;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B)</a:t>
            </a:r>
            <a:endParaRPr sz="1600">
              <a:latin typeface="Arial"/>
              <a:cs typeface="Arial"/>
            </a:endParaRPr>
          </a:p>
          <a:p>
            <a:pPr marL="208915" indent="-117475">
              <a:lnSpc>
                <a:spcPct val="100000"/>
              </a:lnSpc>
              <a:spcBef>
                <a:spcPts val="600"/>
              </a:spcBef>
              <a:buClr>
                <a:srgbClr val="333E47"/>
              </a:buClr>
              <a:buChar char="•"/>
              <a:tabLst>
                <a:tab pos="208915" algn="l"/>
              </a:tabLst>
            </a:pPr>
            <a:r>
              <a:rPr dirty="0" sz="1600">
                <a:latin typeface="Arial"/>
                <a:cs typeface="Arial"/>
              </a:rPr>
              <a:t>Window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add,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drop,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or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change:</a:t>
            </a:r>
            <a:endParaRPr sz="160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</a:pPr>
            <a:r>
              <a:rPr dirty="0" sz="1600" b="1">
                <a:latin typeface="Arial"/>
                <a:cs typeface="Arial"/>
              </a:rPr>
              <a:t>October</a:t>
            </a:r>
            <a:r>
              <a:rPr dirty="0" sz="1600" spc="-6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15–December</a:t>
            </a:r>
            <a:r>
              <a:rPr dirty="0" sz="1600" spc="-85" b="1">
                <a:latin typeface="Arial"/>
                <a:cs typeface="Arial"/>
              </a:rPr>
              <a:t> </a:t>
            </a:r>
            <a:r>
              <a:rPr dirty="0" sz="1600" spc="-50" b="1">
                <a:latin typeface="Arial"/>
                <a:cs typeface="Arial"/>
              </a:rPr>
              <a:t>7</a:t>
            </a:r>
            <a:endParaRPr sz="1600">
              <a:latin typeface="Arial"/>
              <a:cs typeface="Arial"/>
            </a:endParaRPr>
          </a:p>
          <a:p>
            <a:pPr marL="208915" marR="182245" indent="-117475">
              <a:lnSpc>
                <a:spcPct val="100000"/>
              </a:lnSpc>
              <a:spcBef>
                <a:spcPts val="600"/>
              </a:spcBef>
              <a:buClr>
                <a:srgbClr val="333E47"/>
              </a:buClr>
              <a:buChar char="•"/>
              <a:tabLst>
                <a:tab pos="208915" algn="l"/>
              </a:tabLst>
            </a:pPr>
            <a:r>
              <a:rPr dirty="0" sz="1600">
                <a:latin typeface="Arial"/>
                <a:cs typeface="Arial"/>
              </a:rPr>
              <a:t>Window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drop existing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plan</a:t>
            </a:r>
            <a:r>
              <a:rPr dirty="0" sz="1600" spc="-25">
                <a:latin typeface="Arial"/>
                <a:cs typeface="Arial"/>
              </a:rPr>
              <a:t> and </a:t>
            </a:r>
            <a:r>
              <a:rPr dirty="0" sz="1600">
                <a:latin typeface="Arial"/>
                <a:cs typeface="Arial"/>
              </a:rPr>
              <a:t>switch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regular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Medicare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if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plan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is </a:t>
            </a:r>
            <a:r>
              <a:rPr dirty="0" sz="1600" spc="-10">
                <a:latin typeface="Arial"/>
                <a:cs typeface="Arial"/>
              </a:rPr>
              <a:t>non-renewing:</a:t>
            </a:r>
            <a:endParaRPr sz="160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</a:pPr>
            <a:r>
              <a:rPr dirty="0" sz="1600" b="1">
                <a:latin typeface="Arial"/>
                <a:cs typeface="Arial"/>
              </a:rPr>
              <a:t>January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1–March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spc="-25" b="1">
                <a:latin typeface="Arial"/>
                <a:cs typeface="Arial"/>
              </a:rPr>
              <a:t>31</a:t>
            </a:r>
            <a:endParaRPr sz="1600">
              <a:latin typeface="Arial"/>
              <a:cs typeface="Arial"/>
            </a:endParaRPr>
          </a:p>
          <a:p>
            <a:pPr marL="208915" indent="-117475">
              <a:lnSpc>
                <a:spcPct val="100000"/>
              </a:lnSpc>
              <a:spcBef>
                <a:spcPts val="600"/>
              </a:spcBef>
              <a:buClr>
                <a:srgbClr val="333E47"/>
              </a:buClr>
              <a:buChar char="•"/>
              <a:tabLst>
                <a:tab pos="208915" algn="l"/>
              </a:tabLst>
            </a:pPr>
            <a:r>
              <a:rPr dirty="0" sz="1600" spc="-10">
                <a:latin typeface="Arial"/>
                <a:cs typeface="Arial"/>
              </a:rPr>
              <a:t>Calendar-</a:t>
            </a:r>
            <a:r>
              <a:rPr dirty="0" sz="1600">
                <a:latin typeface="Arial"/>
                <a:cs typeface="Arial"/>
              </a:rPr>
              <a:t>year </a:t>
            </a:r>
            <a:r>
              <a:rPr dirty="0" sz="1600" spc="-10">
                <a:latin typeface="Arial"/>
                <a:cs typeface="Arial"/>
              </a:rPr>
              <a:t>enrollment</a:t>
            </a:r>
            <a:endParaRPr sz="1600">
              <a:latin typeface="Arial"/>
              <a:cs typeface="Arial"/>
            </a:endParaRPr>
          </a:p>
          <a:p>
            <a:pPr marL="208915" indent="-117475">
              <a:lnSpc>
                <a:spcPct val="100000"/>
              </a:lnSpc>
              <a:spcBef>
                <a:spcPts val="600"/>
              </a:spcBef>
              <a:buClr>
                <a:srgbClr val="333E47"/>
              </a:buClr>
              <a:buChar char="•"/>
              <a:tabLst>
                <a:tab pos="208915" algn="l"/>
              </a:tabLst>
            </a:pPr>
            <a:r>
              <a:rPr dirty="0" sz="1600">
                <a:latin typeface="Arial"/>
                <a:cs typeface="Arial"/>
              </a:rPr>
              <a:t>Limited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ability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make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changes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25"/>
              <a:t>20</a:t>
            </a:fld>
          </a:p>
        </p:txBody>
      </p:sp>
      <p:sp>
        <p:nvSpPr>
          <p:cNvPr id="17" name="object 1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Health</a:t>
            </a:r>
            <a:r>
              <a:rPr dirty="0" spc="-30"/>
              <a:t> </a:t>
            </a:r>
            <a:r>
              <a:rPr dirty="0"/>
              <a:t>care</a:t>
            </a:r>
            <a:r>
              <a:rPr dirty="0" spc="-20"/>
              <a:t> </a:t>
            </a:r>
            <a:r>
              <a:rPr dirty="0"/>
              <a:t>continues</a:t>
            </a:r>
            <a:r>
              <a:rPr dirty="0" spc="-40"/>
              <a:t> </a:t>
            </a:r>
            <a:r>
              <a:rPr dirty="0"/>
              <a:t>to be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5"/>
              <a:t> </a:t>
            </a:r>
            <a:r>
              <a:rPr dirty="0" spc="-10"/>
              <a:t>concern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954288" y="1862552"/>
            <a:ext cx="94170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solidFill>
                  <a:srgbClr val="368627"/>
                </a:solidFill>
                <a:latin typeface="Arial"/>
                <a:cs typeface="Arial"/>
              </a:rPr>
              <a:t>38%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577405" y="2469642"/>
          <a:ext cx="11133455" cy="1735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9190"/>
                <a:gridCol w="3679190"/>
                <a:gridCol w="3689985"/>
              </a:tblGrid>
              <a:tr h="1735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149860" marR="132715" indent="-1270">
                        <a:lnSpc>
                          <a:spcPct val="100000"/>
                        </a:lnSpc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investors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concerned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about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having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enough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savings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meet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unexpected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health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1800" spc="-4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long-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term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costs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later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life.</a:t>
                      </a:r>
                      <a:r>
                        <a:rPr dirty="0" baseline="25462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9525">
                      <a:solidFill>
                        <a:srgbClr val="858B91"/>
                      </a:solidFill>
                      <a:prstDash val="solid"/>
                    </a:lnL>
                    <a:lnR w="9525">
                      <a:solidFill>
                        <a:srgbClr val="858B91"/>
                      </a:solidFill>
                      <a:prstDash val="solid"/>
                    </a:lnR>
                    <a:lnT w="38100">
                      <a:solidFill>
                        <a:srgbClr val="858B91"/>
                      </a:solidFill>
                      <a:prstDash val="solid"/>
                    </a:lnT>
                    <a:lnB w="9525">
                      <a:solidFill>
                        <a:srgbClr val="858B91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4325" marR="29908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investors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believe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managing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health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costs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most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important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financial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advisor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can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provide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support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them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later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life.</a:t>
                      </a:r>
                      <a:r>
                        <a:rPr dirty="0" baseline="25462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175895">
                    <a:lnL w="9525">
                      <a:solidFill>
                        <a:srgbClr val="858B91"/>
                      </a:solidFill>
                      <a:prstDash val="solid"/>
                    </a:lnL>
                    <a:lnR w="9525">
                      <a:solidFill>
                        <a:srgbClr val="858B91"/>
                      </a:solidFill>
                      <a:prstDash val="solid"/>
                    </a:lnR>
                    <a:lnT w="38100">
                      <a:solidFill>
                        <a:srgbClr val="858B91"/>
                      </a:solidFill>
                      <a:prstDash val="solid"/>
                    </a:lnT>
                    <a:lnB w="9525">
                      <a:solidFill>
                        <a:srgbClr val="858B91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614680" marR="608330">
                        <a:lnSpc>
                          <a:spcPct val="100000"/>
                        </a:lnSpc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Projected</a:t>
                      </a:r>
                      <a:r>
                        <a:rPr dirty="0" sz="1800" spc="-4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annual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growth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health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spending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through</a:t>
                      </a:r>
                      <a:r>
                        <a:rPr dirty="0" sz="1800" spc="-3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2030.</a:t>
                      </a:r>
                      <a:r>
                        <a:rPr dirty="0" baseline="25462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187325">
                    <a:lnL w="9525">
                      <a:solidFill>
                        <a:srgbClr val="858B91"/>
                      </a:solidFill>
                      <a:prstDash val="solid"/>
                    </a:lnL>
                    <a:lnR w="9525">
                      <a:solidFill>
                        <a:srgbClr val="858B91"/>
                      </a:solidFill>
                      <a:prstDash val="solid"/>
                    </a:lnR>
                    <a:lnT w="38100">
                      <a:solidFill>
                        <a:srgbClr val="858B91"/>
                      </a:solidFill>
                      <a:prstDash val="solid"/>
                    </a:lnT>
                    <a:lnB w="9525">
                      <a:solidFill>
                        <a:srgbClr val="858B91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5622645" y="1862552"/>
            <a:ext cx="94170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solidFill>
                  <a:srgbClr val="004F6B"/>
                </a:solidFill>
                <a:latin typeface="Arial"/>
                <a:cs typeface="Arial"/>
              </a:rPr>
              <a:t>42%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250034" y="1862552"/>
            <a:ext cx="106870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0" b="1">
                <a:solidFill>
                  <a:srgbClr val="333E47"/>
                </a:solidFill>
                <a:latin typeface="Arial"/>
                <a:cs typeface="Arial"/>
              </a:rPr>
              <a:t>5.1%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23534" y="5613496"/>
            <a:ext cx="9534525" cy="863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 indent="-635">
              <a:lnSpc>
                <a:spcPct val="100000"/>
              </a:lnSpc>
              <a:spcBef>
                <a:spcPts val="95"/>
              </a:spcBef>
            </a:pPr>
            <a:r>
              <a:rPr dirty="0" baseline="25641" sz="975">
                <a:latin typeface="Arial"/>
                <a:cs typeface="Arial"/>
              </a:rPr>
              <a:t>1</a:t>
            </a:r>
            <a:r>
              <a:rPr dirty="0" baseline="25641" sz="975" spc="8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2022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Fidelity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Investor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Insights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conducted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during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period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August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8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through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September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2,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2022.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surveyed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total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2,490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investors,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including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673 </a:t>
            </a:r>
            <a:r>
              <a:rPr dirty="0" sz="1000">
                <a:latin typeface="Arial"/>
                <a:cs typeface="Arial"/>
              </a:rPr>
              <a:t>millionaires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1,520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investors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advisors.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study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conducted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25-</a:t>
            </a:r>
            <a:r>
              <a:rPr dirty="0" sz="1000">
                <a:latin typeface="Arial"/>
                <a:cs typeface="Arial"/>
              </a:rPr>
              <a:t>minute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online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survey, with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sample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provided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Brookmark,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third-</a:t>
            </a:r>
            <a:r>
              <a:rPr dirty="0" sz="1000">
                <a:latin typeface="Arial"/>
                <a:cs typeface="Arial"/>
              </a:rPr>
              <a:t>party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firm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not </a:t>
            </a:r>
            <a:r>
              <a:rPr dirty="0" sz="1000">
                <a:latin typeface="Arial"/>
                <a:cs typeface="Arial"/>
              </a:rPr>
              <a:t>affiliated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Fidelity.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Respondents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screened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minimum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level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investable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assets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(excluding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retirement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assets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primary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residence),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age,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income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levels.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00"/>
              </a:spcBef>
            </a:pPr>
            <a:r>
              <a:rPr dirty="0" baseline="25641" sz="975">
                <a:latin typeface="Arial"/>
                <a:cs typeface="Arial"/>
              </a:rPr>
              <a:t>2</a:t>
            </a:r>
            <a:r>
              <a:rPr dirty="0" baseline="25641" sz="975" spc="142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Ibid.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00"/>
              </a:spcBef>
            </a:pPr>
            <a:r>
              <a:rPr dirty="0" baseline="25641" sz="975">
                <a:latin typeface="Arial"/>
                <a:cs typeface="Arial"/>
              </a:rPr>
              <a:t>3</a:t>
            </a:r>
            <a:r>
              <a:rPr dirty="0" baseline="25641" sz="975" spc="8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Centers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Medicare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Medicaid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Studies,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National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Health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Expenditures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Projections,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2021–2030.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353061" y="6494693"/>
            <a:ext cx="9588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Medicare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40"/>
              <a:t> </a:t>
            </a:r>
            <a:r>
              <a:rPr dirty="0"/>
              <a:t>working</a:t>
            </a:r>
            <a:r>
              <a:rPr dirty="0" spc="-45"/>
              <a:t> </a:t>
            </a:r>
            <a:r>
              <a:rPr dirty="0"/>
              <a:t>beyond</a:t>
            </a:r>
            <a:r>
              <a:rPr dirty="0" spc="-40"/>
              <a:t> </a:t>
            </a:r>
            <a:r>
              <a:rPr dirty="0"/>
              <a:t>age</a:t>
            </a:r>
            <a:r>
              <a:rPr dirty="0" spc="-35"/>
              <a:t> </a:t>
            </a:r>
            <a:r>
              <a:rPr dirty="0" spc="-25"/>
              <a:t>65</a:t>
            </a:r>
          </a:p>
          <a:p>
            <a:pPr marL="25400">
              <a:lnSpc>
                <a:spcPct val="100000"/>
              </a:lnSpc>
              <a:spcBef>
                <a:spcPts val="25"/>
              </a:spcBef>
            </a:pP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What</a:t>
            </a:r>
            <a:r>
              <a:rPr dirty="0" sz="2000" spc="-5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you</a:t>
            </a:r>
            <a:r>
              <a:rPr dirty="0" sz="2000" spc="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need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to</a:t>
            </a:r>
            <a:r>
              <a:rPr dirty="0" sz="2000" spc="-4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spc="-20" b="1">
                <a:solidFill>
                  <a:srgbClr val="368627"/>
                </a:solidFill>
                <a:latin typeface="Arial"/>
                <a:cs typeface="Arial"/>
              </a:rPr>
              <a:t>know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71500" y="1581911"/>
            <a:ext cx="4328160" cy="1134110"/>
          </a:xfrm>
          <a:prstGeom prst="rect">
            <a:avLst/>
          </a:prstGeom>
          <a:solidFill>
            <a:srgbClr val="368627"/>
          </a:solidFill>
        </p:spPr>
        <p:txBody>
          <a:bodyPr wrap="square" lIns="0" tIns="228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80"/>
              </a:spcBef>
            </a:pPr>
            <a:endParaRPr sz="18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dirty="0" sz="1800" spc="-20">
                <a:solidFill>
                  <a:srgbClr val="F1F1F1"/>
                </a:solidFill>
                <a:latin typeface="Arial"/>
                <a:cs typeface="Arial"/>
              </a:rPr>
              <a:t>Working</a:t>
            </a:r>
            <a:r>
              <a:rPr dirty="0" sz="1800" spc="-6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1F1F1"/>
                </a:solidFill>
                <a:latin typeface="Arial"/>
                <a:cs typeface="Arial"/>
              </a:rPr>
              <a:t>at</a:t>
            </a:r>
            <a:r>
              <a:rPr dirty="0" sz="1800" spc="-85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1F1F1"/>
                </a:solidFill>
                <a:latin typeface="Arial"/>
                <a:cs typeface="Arial"/>
              </a:rPr>
              <a:t>a</a:t>
            </a:r>
            <a:r>
              <a:rPr dirty="0" sz="1800" spc="-9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1F1F1"/>
                </a:solidFill>
                <a:latin typeface="Arial"/>
                <a:cs typeface="Arial"/>
              </a:rPr>
              <a:t>company</a:t>
            </a:r>
            <a:r>
              <a:rPr dirty="0" sz="1800" spc="-6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F1F1F1"/>
                </a:solidFill>
                <a:latin typeface="Arial"/>
                <a:cs typeface="Arial"/>
              </a:rPr>
              <a:t>with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dirty="0" sz="1800" spc="-10" b="1">
                <a:solidFill>
                  <a:srgbClr val="F1F1F1"/>
                </a:solidFill>
                <a:latin typeface="Arial"/>
                <a:cs typeface="Arial"/>
              </a:rPr>
              <a:t>fewer</a:t>
            </a:r>
            <a:r>
              <a:rPr dirty="0" sz="1800" spc="-114" b="1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1F1F1"/>
                </a:solidFill>
                <a:latin typeface="Arial"/>
                <a:cs typeface="Arial"/>
              </a:rPr>
              <a:t>than</a:t>
            </a:r>
            <a:r>
              <a:rPr dirty="0" sz="1800" spc="-85" b="1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1F1F1"/>
                </a:solidFill>
                <a:latin typeface="Arial"/>
                <a:cs typeface="Arial"/>
              </a:rPr>
              <a:t>20</a:t>
            </a:r>
            <a:r>
              <a:rPr dirty="0" sz="1800" spc="-75" b="1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1F1F1"/>
                </a:solidFill>
                <a:latin typeface="Arial"/>
                <a:cs typeface="Arial"/>
              </a:rPr>
              <a:t>employees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74548" y="2695955"/>
            <a:ext cx="4328160" cy="3103245"/>
          </a:xfrm>
          <a:prstGeom prst="rect">
            <a:avLst/>
          </a:prstGeom>
          <a:ln w="9525">
            <a:solidFill>
              <a:srgbClr val="ACB1B6"/>
            </a:solidFill>
          </a:ln>
        </p:spPr>
        <p:txBody>
          <a:bodyPr wrap="square" lIns="0" tIns="12509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85"/>
              </a:spcBef>
            </a:pPr>
            <a:endParaRPr sz="14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Arial"/>
                <a:cs typeface="Arial"/>
              </a:rPr>
              <a:t>Enroll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in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Medicare</a:t>
            </a:r>
            <a:r>
              <a:rPr dirty="0" sz="1400" spc="-5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Parts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&amp;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spc="-25" b="1">
                <a:latin typeface="Arial"/>
                <a:cs typeface="Arial"/>
              </a:rPr>
              <a:t>B.</a:t>
            </a:r>
            <a:endParaRPr sz="1400">
              <a:latin typeface="Arial"/>
              <a:cs typeface="Arial"/>
            </a:endParaRPr>
          </a:p>
          <a:p>
            <a:pPr marL="91440" marR="325120">
              <a:lnSpc>
                <a:spcPct val="100000"/>
              </a:lnSpc>
              <a:spcBef>
                <a:spcPts val="600"/>
              </a:spcBef>
            </a:pPr>
            <a:r>
              <a:rPr dirty="0" sz="1400">
                <a:latin typeface="Arial"/>
                <a:cs typeface="Arial"/>
              </a:rPr>
              <a:t>Medicare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will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now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your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primary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coverage,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and </a:t>
            </a:r>
            <a:r>
              <a:rPr dirty="0" sz="1400">
                <a:latin typeface="Arial"/>
                <a:cs typeface="Arial"/>
              </a:rPr>
              <a:t>your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employer-</a:t>
            </a:r>
            <a:r>
              <a:rPr dirty="0" sz="1400">
                <a:latin typeface="Arial"/>
                <a:cs typeface="Arial"/>
              </a:rPr>
              <a:t>based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coverage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will be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secondary.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5093017" y="1577149"/>
          <a:ext cx="6605905" cy="4215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545"/>
              </a:tblGrid>
              <a:tr h="1118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20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Working</a:t>
                      </a:r>
                      <a:r>
                        <a:rPr dirty="0" sz="1800" spc="-60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800" spc="-85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spc="-90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company</a:t>
                      </a:r>
                      <a:r>
                        <a:rPr dirty="0" sz="1800" spc="-60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0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with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1800" spc="-90" b="1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800" spc="-85" b="1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more</a:t>
                      </a:r>
                      <a:r>
                        <a:rPr dirty="0" sz="1800" spc="-75" b="1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1F1F1"/>
                          </a:solidFill>
                          <a:latin typeface="Arial"/>
                          <a:cs typeface="Arial"/>
                        </a:rPr>
                        <a:t>employees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B w="9525">
                      <a:solidFill>
                        <a:srgbClr val="ACB1B6"/>
                      </a:solidFill>
                      <a:prstDash val="solid"/>
                    </a:lnB>
                    <a:solidFill>
                      <a:srgbClr val="298FC2"/>
                    </a:solidFill>
                  </a:tcPr>
                </a:tc>
              </a:tr>
              <a:tr h="313690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already</a:t>
                      </a:r>
                      <a:r>
                        <a:rPr dirty="0" sz="1400" spc="-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collecting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Social</a:t>
                      </a:r>
                      <a:r>
                        <a:rPr dirty="0" sz="14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Security?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9525">
                      <a:solidFill>
                        <a:srgbClr val="ACB1B6"/>
                      </a:solidFill>
                      <a:prstDash val="solid"/>
                    </a:lnL>
                    <a:lnR w="9525">
                      <a:solidFill>
                        <a:srgbClr val="ACB1B6"/>
                      </a:solidFill>
                      <a:prstDash val="solid"/>
                    </a:lnR>
                    <a:lnT w="9525">
                      <a:solidFill>
                        <a:srgbClr val="ACB1B6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1183640">
                <a:tc>
                  <a:txBody>
                    <a:bodyPr/>
                    <a:lstStyle/>
                    <a:p>
                      <a:pPr marL="942975" marR="110489" indent="-684530">
                        <a:lnSpc>
                          <a:spcPts val="1440"/>
                        </a:lnSpc>
                        <a:spcBef>
                          <a:spcPts val="550"/>
                        </a:spcBef>
                        <a:tabLst>
                          <a:tab pos="942975" algn="l"/>
                        </a:tabLst>
                      </a:pPr>
                      <a:r>
                        <a:rPr dirty="0" baseline="-31746" sz="2100" spc="-37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Yes</a:t>
                      </a:r>
                      <a:r>
                        <a:rPr dirty="0" baseline="-31746" sz="21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will be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automatically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enrolled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Parts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 &amp;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upon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reaching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age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65,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but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can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opt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out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B.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42975">
                        <a:lnSpc>
                          <a:spcPts val="1375"/>
                        </a:lnSpc>
                        <a:spcBef>
                          <a:spcPts val="104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 enroll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 any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parts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 Medicare.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You can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enroll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later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during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your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42975" marR="62230" indent="-684530">
                        <a:lnSpc>
                          <a:spcPts val="1370"/>
                        </a:lnSpc>
                        <a:spcBef>
                          <a:spcPts val="240"/>
                        </a:spcBef>
                        <a:tabLst>
                          <a:tab pos="942975" algn="l"/>
                        </a:tabLst>
                      </a:pPr>
                      <a:r>
                        <a:rPr dirty="0" sz="1400" spc="-25" b="1">
                          <a:solidFill>
                            <a:srgbClr val="DE5E06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400" b="1">
                          <a:solidFill>
                            <a:srgbClr val="DE5E0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314" sz="1800">
                          <a:latin typeface="Arial"/>
                          <a:cs typeface="Arial"/>
                        </a:rPr>
                        <a:t>special</a:t>
                      </a:r>
                      <a:r>
                        <a:rPr dirty="0" baseline="2314" sz="18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>
                          <a:latin typeface="Arial"/>
                          <a:cs typeface="Arial"/>
                        </a:rPr>
                        <a:t>enrollment</a:t>
                      </a:r>
                      <a:r>
                        <a:rPr dirty="0" baseline="2314" sz="1800" spc="-52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>
                          <a:latin typeface="Arial"/>
                          <a:cs typeface="Arial"/>
                        </a:rPr>
                        <a:t>period</a:t>
                      </a:r>
                      <a:r>
                        <a:rPr dirty="0" baseline="2314" sz="1800" spc="-44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baseline="2314"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baseline="2314" sz="1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>
                          <a:latin typeface="Arial"/>
                          <a:cs typeface="Arial"/>
                        </a:rPr>
                        <a:t>be</a:t>
                      </a:r>
                      <a:r>
                        <a:rPr dirty="0" baseline="2314"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>
                          <a:latin typeface="Arial"/>
                          <a:cs typeface="Arial"/>
                        </a:rPr>
                        <a:t>subject</a:t>
                      </a:r>
                      <a:r>
                        <a:rPr dirty="0" baseline="2314"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baseline="2314" sz="1800" spc="7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 spc="-15">
                          <a:latin typeface="Arial"/>
                          <a:cs typeface="Arial"/>
                        </a:rPr>
                        <a:t>late-enrollment</a:t>
                      </a:r>
                      <a:r>
                        <a:rPr dirty="0" baseline="2314" sz="1800" spc="-52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>
                          <a:latin typeface="Arial"/>
                          <a:cs typeface="Arial"/>
                        </a:rPr>
                        <a:t>penalties,</a:t>
                      </a:r>
                      <a:r>
                        <a:rPr dirty="0" baseline="2314" sz="1800" spc="-52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314" sz="1800" spc="-15">
                          <a:latin typeface="Arial"/>
                          <a:cs typeface="Arial"/>
                        </a:rPr>
                        <a:t>provided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creditable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health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insurance.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9850">
                    <a:lnL w="9525">
                      <a:solidFill>
                        <a:srgbClr val="ACB1B6"/>
                      </a:solidFill>
                      <a:prstDash val="solid"/>
                    </a:lnL>
                    <a:lnR w="9525">
                      <a:solidFill>
                        <a:srgbClr val="ACB1B6"/>
                      </a:solidFill>
                      <a:prstDash val="solid"/>
                    </a:lnR>
                  </a:tcPr>
                </a:tc>
              </a:tr>
              <a:tr h="592455">
                <a:tc>
                  <a:txBody>
                    <a:bodyPr/>
                    <a:lstStyle/>
                    <a:p>
                      <a:pPr marL="101600" marR="9182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If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I’m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collecting</a:t>
                      </a:r>
                      <a:r>
                        <a:rPr dirty="0" sz="14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Social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Security</a:t>
                      </a:r>
                      <a:r>
                        <a:rPr dirty="0" sz="14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4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“free,”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shouldn’t</a:t>
                      </a:r>
                      <a:r>
                        <a:rPr dirty="0" sz="14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go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ahead</a:t>
                      </a:r>
                      <a:r>
                        <a:rPr dirty="0" sz="14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enroll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A?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7470">
                    <a:lnL w="9525">
                      <a:solidFill>
                        <a:srgbClr val="ACB1B6"/>
                      </a:solidFill>
                      <a:prstDash val="solid"/>
                    </a:lnL>
                    <a:lnR w="9525">
                      <a:solidFill>
                        <a:srgbClr val="ACB1B6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</a:tr>
              <a:tr h="1007110">
                <a:tc>
                  <a:txBody>
                    <a:bodyPr/>
                    <a:lstStyle/>
                    <a:p>
                      <a:pPr marL="942975" marR="659765" indent="-684530">
                        <a:lnSpc>
                          <a:spcPts val="1440"/>
                        </a:lnSpc>
                        <a:spcBef>
                          <a:spcPts val="400"/>
                        </a:spcBef>
                        <a:tabLst>
                          <a:tab pos="942975" algn="l"/>
                        </a:tabLst>
                      </a:pPr>
                      <a:r>
                        <a:rPr dirty="0" baseline="-31746" sz="2100" spc="-37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Pro</a:t>
                      </a:r>
                      <a:r>
                        <a:rPr dirty="0" baseline="-31746" sz="21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can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enroll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Part A,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Part A may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pick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some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hospital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expenses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covered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your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employer-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coverage.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42975" marR="224790" indent="-684530">
                        <a:lnSpc>
                          <a:spcPts val="1440"/>
                        </a:lnSpc>
                        <a:spcBef>
                          <a:spcPts val="1060"/>
                        </a:spcBef>
                        <a:tabLst>
                          <a:tab pos="942975" algn="l"/>
                        </a:tabLst>
                      </a:pPr>
                      <a:r>
                        <a:rPr dirty="0" baseline="-31746" sz="2100" spc="-37" b="1">
                          <a:solidFill>
                            <a:srgbClr val="DE5E06"/>
                          </a:solidFill>
                          <a:latin typeface="Arial"/>
                          <a:cs typeface="Arial"/>
                        </a:rPr>
                        <a:t>Con</a:t>
                      </a:r>
                      <a:r>
                        <a:rPr dirty="0" baseline="-31746" sz="2100" b="1">
                          <a:solidFill>
                            <a:srgbClr val="DE5E0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Once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enrolled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Part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(and/or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B), you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can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longer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contribute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HSA,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considered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high-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deductible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insurance.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L w="9525">
                      <a:solidFill>
                        <a:srgbClr val="ACB1B6"/>
                      </a:solidFill>
                      <a:prstDash val="solid"/>
                    </a:lnL>
                    <a:lnR w="9525">
                      <a:solidFill>
                        <a:srgbClr val="ACB1B6"/>
                      </a:solidFill>
                      <a:prstDash val="solid"/>
                    </a:lnR>
                    <a:lnB w="9525">
                      <a:solidFill>
                        <a:srgbClr val="ACB1B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552264" y="6299390"/>
            <a:ext cx="12877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Source: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Medicare.gov.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25"/>
              <a:t>20</a:t>
            </a:fld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Medicare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Health</a:t>
            </a:r>
            <a:r>
              <a:rPr dirty="0" spc="-35"/>
              <a:t> </a:t>
            </a:r>
            <a:r>
              <a:rPr dirty="0"/>
              <a:t>Savings</a:t>
            </a:r>
            <a:r>
              <a:rPr dirty="0" spc="-50"/>
              <a:t> </a:t>
            </a:r>
            <a:r>
              <a:rPr dirty="0"/>
              <a:t>Accounts</a:t>
            </a:r>
            <a:r>
              <a:rPr dirty="0" spc="-25"/>
              <a:t> </a:t>
            </a:r>
            <a:r>
              <a:rPr dirty="0" spc="-10"/>
              <a:t>(HSAs)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88900" rIns="0" bIns="0" rtlCol="0" vert="horz">
            <a:spAutoFit/>
          </a:bodyPr>
          <a:lstStyle/>
          <a:p>
            <a:pPr marL="158115" indent="-141605">
              <a:lnSpc>
                <a:spcPct val="100000"/>
              </a:lnSpc>
              <a:spcBef>
                <a:spcPts val="700"/>
              </a:spcBef>
              <a:buClr>
                <a:srgbClr val="368627"/>
              </a:buClr>
              <a:buChar char="•"/>
              <a:tabLst>
                <a:tab pos="158115" algn="l"/>
              </a:tabLst>
            </a:pPr>
            <a:r>
              <a:rPr dirty="0"/>
              <a:t>No</a:t>
            </a:r>
            <a:r>
              <a:rPr dirty="0" spc="-35"/>
              <a:t> </a:t>
            </a:r>
            <a:r>
              <a:rPr dirty="0"/>
              <a:t>contributions</a:t>
            </a:r>
            <a:r>
              <a:rPr dirty="0" spc="-5"/>
              <a:t>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/>
              <a:t>HSA</a:t>
            </a:r>
            <a:r>
              <a:rPr dirty="0" spc="-30"/>
              <a:t> </a:t>
            </a:r>
            <a:r>
              <a:rPr dirty="0"/>
              <a:t>after</a:t>
            </a:r>
            <a:r>
              <a:rPr dirty="0" spc="-40"/>
              <a:t> </a:t>
            </a:r>
            <a:r>
              <a:rPr dirty="0"/>
              <a:t>enrollment in</a:t>
            </a:r>
            <a:r>
              <a:rPr dirty="0" spc="-35"/>
              <a:t> </a:t>
            </a:r>
            <a:r>
              <a:rPr dirty="0" spc="-10"/>
              <a:t>Medicare</a:t>
            </a:r>
          </a:p>
          <a:p>
            <a:pPr marL="158115" indent="-141605">
              <a:lnSpc>
                <a:spcPct val="100000"/>
              </a:lnSpc>
              <a:spcBef>
                <a:spcPts val="595"/>
              </a:spcBef>
              <a:buClr>
                <a:srgbClr val="368627"/>
              </a:buClr>
              <a:buChar char="•"/>
              <a:tabLst>
                <a:tab pos="158115" algn="l"/>
              </a:tabLst>
            </a:pPr>
            <a:r>
              <a:rPr dirty="0"/>
              <a:t>Once</a:t>
            </a:r>
            <a:r>
              <a:rPr dirty="0" spc="-40"/>
              <a:t> </a:t>
            </a:r>
            <a:r>
              <a:rPr dirty="0"/>
              <a:t>Social</a:t>
            </a:r>
            <a:r>
              <a:rPr dirty="0" spc="-20"/>
              <a:t> </a:t>
            </a:r>
            <a:r>
              <a:rPr dirty="0"/>
              <a:t>Security</a:t>
            </a:r>
            <a:r>
              <a:rPr dirty="0" spc="-30"/>
              <a:t> </a:t>
            </a:r>
            <a:r>
              <a:rPr dirty="0"/>
              <a:t>starts,</a:t>
            </a:r>
            <a:r>
              <a:rPr dirty="0" spc="-40"/>
              <a:t> </a:t>
            </a:r>
            <a:r>
              <a:rPr dirty="0"/>
              <a:t>Medicare</a:t>
            </a:r>
            <a:r>
              <a:rPr dirty="0" spc="-10"/>
              <a:t> </a:t>
            </a:r>
            <a:r>
              <a:rPr dirty="0"/>
              <a:t>(Part</a:t>
            </a:r>
            <a:r>
              <a:rPr dirty="0" spc="-40"/>
              <a:t> </a:t>
            </a:r>
            <a:r>
              <a:rPr dirty="0"/>
              <a:t>A)</a:t>
            </a:r>
            <a:r>
              <a:rPr dirty="0" spc="-30"/>
              <a:t> </a:t>
            </a:r>
            <a:r>
              <a:rPr dirty="0"/>
              <a:t>enrollment is</a:t>
            </a:r>
            <a:r>
              <a:rPr dirty="0" spc="-35"/>
              <a:t> </a:t>
            </a:r>
            <a:r>
              <a:rPr dirty="0"/>
              <a:t>automatic</a:t>
            </a:r>
            <a:r>
              <a:rPr dirty="0" spc="-3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/>
              <a:t>HSA</a:t>
            </a:r>
            <a:r>
              <a:rPr dirty="0" spc="-30"/>
              <a:t> </a:t>
            </a:r>
            <a:r>
              <a:rPr dirty="0"/>
              <a:t>contributions</a:t>
            </a:r>
            <a:r>
              <a:rPr dirty="0" spc="-5"/>
              <a:t> </a:t>
            </a:r>
            <a:r>
              <a:rPr dirty="0"/>
              <a:t>must</a:t>
            </a:r>
            <a:r>
              <a:rPr dirty="0" spc="-40"/>
              <a:t> </a:t>
            </a:r>
            <a:r>
              <a:rPr dirty="0" spc="-20"/>
              <a:t>stop</a:t>
            </a:r>
          </a:p>
          <a:p>
            <a:pPr marL="158115" marR="5080" indent="-142240">
              <a:lnSpc>
                <a:spcPct val="100000"/>
              </a:lnSpc>
              <a:spcBef>
                <a:spcPts val="600"/>
              </a:spcBef>
              <a:buClr>
                <a:srgbClr val="368627"/>
              </a:buClr>
              <a:buChar char="•"/>
              <a:tabLst>
                <a:tab pos="158115" algn="l"/>
              </a:tabLst>
            </a:pPr>
            <a:r>
              <a:rPr dirty="0"/>
              <a:t>When</a:t>
            </a:r>
            <a:r>
              <a:rPr dirty="0" spc="-50"/>
              <a:t> </a:t>
            </a:r>
            <a:r>
              <a:rPr dirty="0"/>
              <a:t>you receive</a:t>
            </a:r>
            <a:r>
              <a:rPr dirty="0" spc="-25"/>
              <a:t> </a:t>
            </a:r>
            <a:r>
              <a:rPr dirty="0"/>
              <a:t>Social</a:t>
            </a:r>
            <a:r>
              <a:rPr dirty="0" spc="-20"/>
              <a:t> </a:t>
            </a:r>
            <a:r>
              <a:rPr dirty="0"/>
              <a:t>Security</a:t>
            </a:r>
            <a:r>
              <a:rPr dirty="0" spc="-35"/>
              <a:t> </a:t>
            </a:r>
            <a:r>
              <a:rPr dirty="0"/>
              <a:t>retirement</a:t>
            </a:r>
            <a:r>
              <a:rPr dirty="0" spc="-10"/>
              <a:t> </a:t>
            </a:r>
            <a:r>
              <a:rPr dirty="0"/>
              <a:t>benefits,</a:t>
            </a:r>
            <a:r>
              <a:rPr dirty="0" spc="-30"/>
              <a:t> </a:t>
            </a:r>
            <a:r>
              <a:rPr dirty="0"/>
              <a:t>your</a:t>
            </a:r>
            <a:r>
              <a:rPr dirty="0" spc="-5"/>
              <a:t> </a:t>
            </a:r>
            <a:r>
              <a:rPr dirty="0"/>
              <a:t>Part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/>
              <a:t>coverage</a:t>
            </a:r>
            <a:r>
              <a:rPr dirty="0" spc="-20"/>
              <a:t> </a:t>
            </a:r>
            <a:r>
              <a:rPr dirty="0"/>
              <a:t>is</a:t>
            </a:r>
            <a:r>
              <a:rPr dirty="0" spc="-35"/>
              <a:t> </a:t>
            </a:r>
            <a:r>
              <a:rPr dirty="0"/>
              <a:t>backdated</a:t>
            </a:r>
            <a:r>
              <a:rPr dirty="0" spc="-20"/>
              <a:t> </a:t>
            </a:r>
            <a:r>
              <a:rPr dirty="0"/>
              <a:t>six</a:t>
            </a:r>
            <a:r>
              <a:rPr dirty="0" spc="-35"/>
              <a:t> </a:t>
            </a:r>
            <a:r>
              <a:rPr dirty="0"/>
              <a:t>months</a:t>
            </a:r>
            <a:r>
              <a:rPr dirty="0" spc="-15"/>
              <a:t> </a:t>
            </a:r>
            <a:r>
              <a:rPr dirty="0"/>
              <a:t>(but</a:t>
            </a:r>
            <a:r>
              <a:rPr dirty="0" spc="-25"/>
              <a:t> no </a:t>
            </a:r>
            <a:r>
              <a:rPr dirty="0"/>
              <a:t>earlier</a:t>
            </a:r>
            <a:r>
              <a:rPr dirty="0" spc="-15"/>
              <a:t> </a:t>
            </a:r>
            <a:r>
              <a:rPr dirty="0"/>
              <a:t>than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first</a:t>
            </a:r>
            <a:r>
              <a:rPr dirty="0" spc="-35"/>
              <a:t> </a:t>
            </a:r>
            <a:r>
              <a:rPr dirty="0"/>
              <a:t>month</a:t>
            </a:r>
            <a:r>
              <a:rPr dirty="0" spc="-30"/>
              <a:t> </a:t>
            </a:r>
            <a:r>
              <a:rPr dirty="0"/>
              <a:t>you're</a:t>
            </a:r>
            <a:r>
              <a:rPr dirty="0" spc="-10"/>
              <a:t> </a:t>
            </a:r>
            <a:r>
              <a:rPr dirty="0"/>
              <a:t>eligible</a:t>
            </a:r>
            <a:r>
              <a:rPr dirty="0" spc="-10"/>
              <a:t> </a:t>
            </a:r>
            <a:r>
              <a:rPr dirty="0"/>
              <a:t>for</a:t>
            </a:r>
            <a:r>
              <a:rPr dirty="0" spc="-30"/>
              <a:t> </a:t>
            </a:r>
            <a:r>
              <a:rPr dirty="0"/>
              <a:t>Medicare)</a:t>
            </a:r>
            <a:r>
              <a:rPr dirty="0" spc="-15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give</a:t>
            </a:r>
            <a:r>
              <a:rPr dirty="0" spc="-20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/>
              <a:t>six</a:t>
            </a:r>
            <a:r>
              <a:rPr dirty="0" spc="-30"/>
              <a:t> </a:t>
            </a:r>
            <a:r>
              <a:rPr dirty="0"/>
              <a:t>months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backdated</a:t>
            </a:r>
            <a:r>
              <a:rPr dirty="0" spc="-20"/>
              <a:t> </a:t>
            </a:r>
            <a:r>
              <a:rPr dirty="0"/>
              <a:t>benefits.</a:t>
            </a:r>
            <a:r>
              <a:rPr dirty="0" spc="-10"/>
              <a:t> </a:t>
            </a:r>
            <a:r>
              <a:rPr dirty="0"/>
              <a:t>If</a:t>
            </a:r>
            <a:r>
              <a:rPr dirty="0" spc="-35"/>
              <a:t> </a:t>
            </a:r>
            <a:r>
              <a:rPr dirty="0" spc="-25"/>
              <a:t>you </a:t>
            </a:r>
            <a:r>
              <a:rPr dirty="0"/>
              <a:t>contribute</a:t>
            </a:r>
            <a:r>
              <a:rPr dirty="0" spc="-15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/>
              <a:t>your</a:t>
            </a:r>
            <a:r>
              <a:rPr dirty="0" spc="5"/>
              <a:t> </a:t>
            </a:r>
            <a:r>
              <a:rPr dirty="0"/>
              <a:t>HSA</a:t>
            </a:r>
            <a:r>
              <a:rPr dirty="0" spc="-25"/>
              <a:t> </a:t>
            </a:r>
            <a:r>
              <a:rPr dirty="0"/>
              <a:t>during</a:t>
            </a:r>
            <a:r>
              <a:rPr dirty="0" spc="-10"/>
              <a:t> </a:t>
            </a:r>
            <a:r>
              <a:rPr dirty="0"/>
              <a:t>those</a:t>
            </a:r>
            <a:r>
              <a:rPr dirty="0" spc="-10"/>
              <a:t> </a:t>
            </a:r>
            <a:r>
              <a:rPr dirty="0"/>
              <a:t>six</a:t>
            </a:r>
            <a:r>
              <a:rPr dirty="0" spc="-20"/>
              <a:t> </a:t>
            </a:r>
            <a:r>
              <a:rPr dirty="0"/>
              <a:t>months,</a:t>
            </a:r>
            <a:r>
              <a:rPr dirty="0" spc="-20"/>
              <a:t> </a:t>
            </a:r>
            <a:r>
              <a:rPr dirty="0"/>
              <a:t>you may</a:t>
            </a:r>
            <a:r>
              <a:rPr dirty="0" spc="-20"/>
              <a:t> </a:t>
            </a:r>
            <a:r>
              <a:rPr dirty="0"/>
              <a:t>face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6%</a:t>
            </a:r>
            <a:r>
              <a:rPr dirty="0" spc="-25"/>
              <a:t> </a:t>
            </a:r>
            <a:r>
              <a:rPr dirty="0"/>
              <a:t>excise tax</a:t>
            </a:r>
            <a:r>
              <a:rPr dirty="0" spc="-25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/>
              <a:t>an</a:t>
            </a:r>
            <a:r>
              <a:rPr dirty="0" spc="-10"/>
              <a:t> </a:t>
            </a:r>
            <a:r>
              <a:rPr dirty="0"/>
              <a:t>income</a:t>
            </a:r>
            <a:r>
              <a:rPr dirty="0" spc="-10"/>
              <a:t> </a:t>
            </a:r>
            <a:r>
              <a:rPr dirty="0"/>
              <a:t>tax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25"/>
              <a:t> </a:t>
            </a:r>
            <a:r>
              <a:rPr dirty="0" spc="-10"/>
              <a:t>those contributions.</a:t>
            </a:r>
          </a:p>
          <a:p>
            <a:pPr marL="158115" indent="-141605">
              <a:lnSpc>
                <a:spcPct val="100000"/>
              </a:lnSpc>
              <a:spcBef>
                <a:spcPts val="600"/>
              </a:spcBef>
              <a:buClr>
                <a:srgbClr val="368627"/>
              </a:buClr>
              <a:buChar char="•"/>
              <a:tabLst>
                <a:tab pos="158115" algn="l"/>
              </a:tabLst>
            </a:pPr>
            <a:r>
              <a:rPr dirty="0"/>
              <a:t>If</a:t>
            </a:r>
            <a:r>
              <a:rPr dirty="0" spc="-35"/>
              <a:t> </a:t>
            </a:r>
            <a:r>
              <a:rPr dirty="0"/>
              <a:t>not</a:t>
            </a:r>
            <a:r>
              <a:rPr dirty="0" spc="-25"/>
              <a:t> </a:t>
            </a:r>
            <a:r>
              <a:rPr dirty="0"/>
              <a:t>receiving</a:t>
            </a:r>
            <a:r>
              <a:rPr dirty="0" spc="-5"/>
              <a:t> </a:t>
            </a:r>
            <a:r>
              <a:rPr dirty="0"/>
              <a:t>Social</a:t>
            </a:r>
            <a:r>
              <a:rPr dirty="0" spc="-20"/>
              <a:t> </a:t>
            </a:r>
            <a:r>
              <a:rPr dirty="0"/>
              <a:t>Security, you</a:t>
            </a:r>
            <a:r>
              <a:rPr dirty="0" spc="-5"/>
              <a:t> </a:t>
            </a:r>
            <a:r>
              <a:rPr dirty="0"/>
              <a:t>can</a:t>
            </a:r>
            <a:r>
              <a:rPr dirty="0" spc="-35"/>
              <a:t> </a:t>
            </a:r>
            <a:r>
              <a:rPr dirty="0"/>
              <a:t>defer</a:t>
            </a:r>
            <a:r>
              <a:rPr dirty="0" spc="-15"/>
              <a:t> </a:t>
            </a:r>
            <a:r>
              <a:rPr dirty="0"/>
              <a:t>Medicare</a:t>
            </a:r>
            <a:r>
              <a:rPr dirty="0" spc="-15"/>
              <a:t>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/>
              <a:t>keep</a:t>
            </a:r>
            <a:r>
              <a:rPr dirty="0" spc="-30"/>
              <a:t> </a:t>
            </a:r>
            <a:r>
              <a:rPr dirty="0" spc="-25"/>
              <a:t>HSA</a:t>
            </a:r>
          </a:p>
          <a:p>
            <a:pPr marL="158115">
              <a:lnSpc>
                <a:spcPct val="100000"/>
              </a:lnSpc>
              <a:spcBef>
                <a:spcPts val="610"/>
              </a:spcBef>
            </a:pPr>
            <a:r>
              <a:rPr dirty="0" sz="1600">
                <a:solidFill>
                  <a:srgbClr val="768592"/>
                </a:solidFill>
              </a:rPr>
              <a:t>–</a:t>
            </a:r>
            <a:r>
              <a:rPr dirty="0" sz="1600" spc="-220">
                <a:solidFill>
                  <a:srgbClr val="768592"/>
                </a:solidFill>
              </a:rPr>
              <a:t> </a:t>
            </a:r>
            <a:r>
              <a:rPr dirty="0" sz="1600"/>
              <a:t>Compare</a:t>
            </a:r>
            <a:r>
              <a:rPr dirty="0" sz="1600" spc="-25"/>
              <a:t> </a:t>
            </a:r>
            <a:r>
              <a:rPr dirty="0" sz="1600" spc="-10"/>
              <a:t>HSA/High-</a:t>
            </a:r>
            <a:r>
              <a:rPr dirty="0" sz="1600"/>
              <a:t>Deductible</a:t>
            </a:r>
            <a:r>
              <a:rPr dirty="0" sz="1600" spc="-45"/>
              <a:t> </a:t>
            </a:r>
            <a:r>
              <a:rPr dirty="0" sz="1600"/>
              <a:t>Health</a:t>
            </a:r>
            <a:r>
              <a:rPr dirty="0" sz="1600" spc="-30"/>
              <a:t> </a:t>
            </a:r>
            <a:r>
              <a:rPr dirty="0" sz="1600"/>
              <a:t>Plan</a:t>
            </a:r>
            <a:r>
              <a:rPr dirty="0" sz="1600" spc="-35"/>
              <a:t> </a:t>
            </a:r>
            <a:r>
              <a:rPr dirty="0" sz="1600"/>
              <a:t>to</a:t>
            </a:r>
            <a:r>
              <a:rPr dirty="0" sz="1600" spc="-10"/>
              <a:t> </a:t>
            </a:r>
            <a:r>
              <a:rPr dirty="0" sz="1600"/>
              <a:t>Medicare</a:t>
            </a:r>
            <a:r>
              <a:rPr dirty="0" sz="1600" spc="-15"/>
              <a:t> </a:t>
            </a:r>
            <a:r>
              <a:rPr dirty="0" sz="1600"/>
              <a:t>(benefits</a:t>
            </a:r>
            <a:r>
              <a:rPr dirty="0" sz="1600" spc="-5"/>
              <a:t> </a:t>
            </a:r>
            <a:r>
              <a:rPr dirty="0" sz="1600"/>
              <a:t>and</a:t>
            </a:r>
            <a:r>
              <a:rPr dirty="0" sz="1600" spc="-30"/>
              <a:t> </a:t>
            </a:r>
            <a:r>
              <a:rPr dirty="0" sz="1600" spc="-10"/>
              <a:t>costs)</a:t>
            </a:r>
            <a:endParaRPr sz="1600"/>
          </a:p>
        </p:txBody>
      </p:sp>
      <p:sp>
        <p:nvSpPr>
          <p:cNvPr id="4" name="object 4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549859" y="6311640"/>
            <a:ext cx="1851025" cy="354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04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Source:</a:t>
            </a:r>
            <a:r>
              <a:rPr dirty="0" sz="1000" spc="-10">
                <a:latin typeface="Arial"/>
                <a:cs typeface="Arial"/>
              </a:rPr>
              <a:t> Medicare.gov,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SSA.gov.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investor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use.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25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54977" y="684034"/>
            <a:ext cx="1361440" cy="328295"/>
          </a:xfrm>
          <a:custGeom>
            <a:avLst/>
            <a:gdLst/>
            <a:ahLst/>
            <a:cxnLst/>
            <a:rect l="l" t="t" r="r" b="b"/>
            <a:pathLst>
              <a:path w="1361439" h="328294">
                <a:moveTo>
                  <a:pt x="315480" y="170967"/>
                </a:moveTo>
                <a:lnTo>
                  <a:pt x="314921" y="138036"/>
                </a:lnTo>
                <a:lnTo>
                  <a:pt x="313740" y="132816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81"/>
                </a:lnTo>
                <a:lnTo>
                  <a:pt x="276453" y="52717"/>
                </a:lnTo>
                <a:lnTo>
                  <a:pt x="261962" y="39395"/>
                </a:lnTo>
                <a:lnTo>
                  <a:pt x="254571" y="32588"/>
                </a:lnTo>
                <a:lnTo>
                  <a:pt x="229616" y="16891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86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35"/>
                </a:lnTo>
                <a:lnTo>
                  <a:pt x="73063" y="24396"/>
                </a:lnTo>
                <a:lnTo>
                  <a:pt x="26898" y="68783"/>
                </a:lnTo>
                <a:lnTo>
                  <a:pt x="3035" y="125044"/>
                </a:lnTo>
                <a:lnTo>
                  <a:pt x="0" y="155714"/>
                </a:lnTo>
                <a:lnTo>
                  <a:pt x="63" y="156400"/>
                </a:lnTo>
                <a:lnTo>
                  <a:pt x="11569" y="215353"/>
                </a:lnTo>
                <a:lnTo>
                  <a:pt x="46431" y="266877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25"/>
                </a:lnTo>
                <a:lnTo>
                  <a:pt x="119722" y="174993"/>
                </a:lnTo>
                <a:lnTo>
                  <a:pt x="131127" y="182702"/>
                </a:lnTo>
                <a:lnTo>
                  <a:pt x="114706" y="182702"/>
                </a:lnTo>
                <a:lnTo>
                  <a:pt x="100558" y="205371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82" y="184061"/>
                </a:lnTo>
                <a:lnTo>
                  <a:pt x="114706" y="172720"/>
                </a:lnTo>
                <a:lnTo>
                  <a:pt x="17957" y="184061"/>
                </a:lnTo>
                <a:lnTo>
                  <a:pt x="17957" y="183159"/>
                </a:lnTo>
                <a:lnTo>
                  <a:pt x="111506" y="155943"/>
                </a:lnTo>
                <a:lnTo>
                  <a:pt x="17500" y="128739"/>
                </a:lnTo>
                <a:lnTo>
                  <a:pt x="17043" y="128282"/>
                </a:lnTo>
                <a:lnTo>
                  <a:pt x="17500" y="127825"/>
                </a:lnTo>
                <a:lnTo>
                  <a:pt x="114706" y="138264"/>
                </a:lnTo>
                <a:lnTo>
                  <a:pt x="101917" y="127825"/>
                </a:lnTo>
                <a:lnTo>
                  <a:pt x="38493" y="76123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20"/>
                </a:lnTo>
                <a:lnTo>
                  <a:pt x="80022" y="36220"/>
                </a:lnTo>
                <a:lnTo>
                  <a:pt x="139801" y="113766"/>
                </a:lnTo>
                <a:lnTo>
                  <a:pt x="139776" y="113322"/>
                </a:lnTo>
                <a:lnTo>
                  <a:pt x="134150" y="36220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891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395"/>
                </a:lnTo>
                <a:lnTo>
                  <a:pt x="239737" y="39852"/>
                </a:lnTo>
                <a:lnTo>
                  <a:pt x="191376" y="124650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16"/>
                </a:lnTo>
                <a:lnTo>
                  <a:pt x="301345" y="132816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53"/>
                </a:lnTo>
                <a:lnTo>
                  <a:pt x="297243" y="189953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198"/>
                </a:lnTo>
                <a:lnTo>
                  <a:pt x="274421" y="241198"/>
                </a:lnTo>
                <a:lnTo>
                  <a:pt x="216471" y="208546"/>
                </a:lnTo>
                <a:lnTo>
                  <a:pt x="258000" y="277939"/>
                </a:lnTo>
                <a:lnTo>
                  <a:pt x="289534" y="244144"/>
                </a:lnTo>
                <a:lnTo>
                  <a:pt x="309105" y="203568"/>
                </a:lnTo>
                <a:lnTo>
                  <a:pt x="311759" y="189953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361439" h="328294">
                <a:moveTo>
                  <a:pt x="356565" y="288823"/>
                </a:moveTo>
                <a:lnTo>
                  <a:pt x="338315" y="288823"/>
                </a:lnTo>
                <a:lnTo>
                  <a:pt x="326440" y="327825"/>
                </a:lnTo>
                <a:lnTo>
                  <a:pt x="344703" y="327825"/>
                </a:lnTo>
                <a:lnTo>
                  <a:pt x="356565" y="288823"/>
                </a:lnTo>
                <a:close/>
              </a:path>
              <a:path w="1361439" h="328294">
                <a:moveTo>
                  <a:pt x="461975" y="288823"/>
                </a:moveTo>
                <a:lnTo>
                  <a:pt x="445554" y="288823"/>
                </a:lnTo>
                <a:lnTo>
                  <a:pt x="437794" y="314667"/>
                </a:lnTo>
                <a:lnTo>
                  <a:pt x="430491" y="288823"/>
                </a:lnTo>
                <a:lnTo>
                  <a:pt x="403110" y="289280"/>
                </a:lnTo>
                <a:lnTo>
                  <a:pt x="391706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44" y="300164"/>
                </a:lnTo>
                <a:lnTo>
                  <a:pt x="423646" y="327825"/>
                </a:lnTo>
                <a:lnTo>
                  <a:pt x="450113" y="327825"/>
                </a:lnTo>
                <a:lnTo>
                  <a:pt x="461975" y="288823"/>
                </a:lnTo>
                <a:close/>
              </a:path>
              <a:path w="1361439" h="328294">
                <a:moveTo>
                  <a:pt x="555523" y="49377"/>
                </a:moveTo>
                <a:lnTo>
                  <a:pt x="400367" y="49377"/>
                </a:lnTo>
                <a:lnTo>
                  <a:pt x="339674" y="264782"/>
                </a:lnTo>
                <a:lnTo>
                  <a:pt x="415429" y="264782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50"/>
                </a:lnTo>
                <a:lnTo>
                  <a:pt x="451485" y="137350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361439" h="328294">
                <a:moveTo>
                  <a:pt x="559181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109" y="289280"/>
                </a:lnTo>
                <a:lnTo>
                  <a:pt x="497116" y="289280"/>
                </a:lnTo>
                <a:lnTo>
                  <a:pt x="505333" y="327825"/>
                </a:lnTo>
                <a:lnTo>
                  <a:pt x="528142" y="327825"/>
                </a:lnTo>
                <a:lnTo>
                  <a:pt x="559181" y="288823"/>
                </a:lnTo>
                <a:close/>
              </a:path>
              <a:path w="1361439" h="328294">
                <a:moveTo>
                  <a:pt x="635381" y="107416"/>
                </a:moveTo>
                <a:lnTo>
                  <a:pt x="560539" y="107416"/>
                </a:lnTo>
                <a:lnTo>
                  <a:pt x="515823" y="264782"/>
                </a:lnTo>
                <a:lnTo>
                  <a:pt x="590664" y="264782"/>
                </a:lnTo>
                <a:lnTo>
                  <a:pt x="635381" y="107416"/>
                </a:lnTo>
                <a:close/>
              </a:path>
              <a:path w="1361439" h="328294">
                <a:moveTo>
                  <a:pt x="637667" y="289280"/>
                </a:moveTo>
                <a:lnTo>
                  <a:pt x="595223" y="289280"/>
                </a:lnTo>
                <a:lnTo>
                  <a:pt x="583361" y="327825"/>
                </a:lnTo>
                <a:lnTo>
                  <a:pt x="625805" y="327825"/>
                </a:lnTo>
                <a:lnTo>
                  <a:pt x="628535" y="320116"/>
                </a:lnTo>
                <a:lnTo>
                  <a:pt x="603897" y="320116"/>
                </a:lnTo>
                <a:lnTo>
                  <a:pt x="606183" y="312407"/>
                </a:lnTo>
                <a:lnTo>
                  <a:pt x="628992" y="312407"/>
                </a:lnTo>
                <a:lnTo>
                  <a:pt x="631278" y="304698"/>
                </a:lnTo>
                <a:lnTo>
                  <a:pt x="608457" y="304698"/>
                </a:lnTo>
                <a:lnTo>
                  <a:pt x="610743" y="296989"/>
                </a:lnTo>
                <a:lnTo>
                  <a:pt x="635381" y="296989"/>
                </a:lnTo>
                <a:lnTo>
                  <a:pt x="637667" y="289280"/>
                </a:lnTo>
                <a:close/>
              </a:path>
              <a:path w="1361439" h="328294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361439" h="328294">
                <a:moveTo>
                  <a:pt x="813816" y="289280"/>
                </a:moveTo>
                <a:lnTo>
                  <a:pt x="765898" y="289280"/>
                </a:lnTo>
                <a:lnTo>
                  <a:pt x="763155" y="298348"/>
                </a:lnTo>
                <a:lnTo>
                  <a:pt x="777760" y="298348"/>
                </a:lnTo>
                <a:lnTo>
                  <a:pt x="768629" y="327825"/>
                </a:lnTo>
                <a:lnTo>
                  <a:pt x="787349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16" y="289280"/>
                </a:lnTo>
                <a:close/>
              </a:path>
              <a:path w="1361439" h="328294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22"/>
                </a:lnTo>
                <a:lnTo>
                  <a:pt x="740803" y="115277"/>
                </a:lnTo>
                <a:lnTo>
                  <a:pt x="740803" y="160477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55"/>
                </a:lnTo>
                <a:lnTo>
                  <a:pt x="705662" y="216255"/>
                </a:lnTo>
                <a:lnTo>
                  <a:pt x="701103" y="210820"/>
                </a:lnTo>
                <a:lnTo>
                  <a:pt x="701103" y="204927"/>
                </a:lnTo>
                <a:lnTo>
                  <a:pt x="711593" y="165468"/>
                </a:lnTo>
                <a:lnTo>
                  <a:pt x="722083" y="154127"/>
                </a:lnTo>
                <a:lnTo>
                  <a:pt x="733501" y="154127"/>
                </a:lnTo>
                <a:lnTo>
                  <a:pt x="738060" y="156857"/>
                </a:lnTo>
                <a:lnTo>
                  <a:pt x="740803" y="160477"/>
                </a:lnTo>
                <a:lnTo>
                  <a:pt x="740803" y="115277"/>
                </a:lnTo>
                <a:lnTo>
                  <a:pt x="734301" y="110705"/>
                </a:lnTo>
                <a:lnTo>
                  <a:pt x="721944" y="106299"/>
                </a:lnTo>
                <a:lnTo>
                  <a:pt x="707034" y="104698"/>
                </a:lnTo>
                <a:lnTo>
                  <a:pt x="689330" y="106730"/>
                </a:lnTo>
                <a:lnTo>
                  <a:pt x="649986" y="136893"/>
                </a:lnTo>
                <a:lnTo>
                  <a:pt x="630542" y="185077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65"/>
                </a:lnTo>
                <a:lnTo>
                  <a:pt x="693343" y="262521"/>
                </a:lnTo>
                <a:lnTo>
                  <a:pt x="705637" y="255790"/>
                </a:lnTo>
                <a:lnTo>
                  <a:pt x="717067" y="247103"/>
                </a:lnTo>
                <a:lnTo>
                  <a:pt x="711593" y="264782"/>
                </a:lnTo>
                <a:lnTo>
                  <a:pt x="785063" y="264782"/>
                </a:lnTo>
                <a:lnTo>
                  <a:pt x="790041" y="247103"/>
                </a:lnTo>
                <a:lnTo>
                  <a:pt x="798741" y="216255"/>
                </a:lnTo>
                <a:lnTo>
                  <a:pt x="816241" y="154127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361439" h="328294">
                <a:moveTo>
                  <a:pt x="927442" y="288823"/>
                </a:moveTo>
                <a:lnTo>
                  <a:pt x="899147" y="288823"/>
                </a:lnTo>
                <a:lnTo>
                  <a:pt x="882269" y="314667"/>
                </a:lnTo>
                <a:lnTo>
                  <a:pt x="881811" y="314667"/>
                </a:lnTo>
                <a:lnTo>
                  <a:pt x="880440" y="288823"/>
                </a:lnTo>
                <a:lnTo>
                  <a:pt x="852144" y="288823"/>
                </a:lnTo>
                <a:lnTo>
                  <a:pt x="840740" y="327825"/>
                </a:lnTo>
                <a:lnTo>
                  <a:pt x="856246" y="327825"/>
                </a:lnTo>
                <a:lnTo>
                  <a:pt x="865378" y="298805"/>
                </a:lnTo>
                <a:lnTo>
                  <a:pt x="868121" y="327825"/>
                </a:lnTo>
                <a:lnTo>
                  <a:pt x="885913" y="327825"/>
                </a:lnTo>
                <a:lnTo>
                  <a:pt x="906907" y="298348"/>
                </a:lnTo>
                <a:lnTo>
                  <a:pt x="907364" y="298348"/>
                </a:lnTo>
                <a:lnTo>
                  <a:pt x="898232" y="327825"/>
                </a:lnTo>
                <a:lnTo>
                  <a:pt x="915581" y="327825"/>
                </a:lnTo>
                <a:lnTo>
                  <a:pt x="927442" y="288823"/>
                </a:lnTo>
                <a:close/>
              </a:path>
              <a:path w="1361439" h="328294">
                <a:moveTo>
                  <a:pt x="1005014" y="152768"/>
                </a:moveTo>
                <a:lnTo>
                  <a:pt x="984135" y="113487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02"/>
                </a:lnTo>
                <a:lnTo>
                  <a:pt x="933831" y="162293"/>
                </a:lnTo>
                <a:lnTo>
                  <a:pt x="932916" y="165468"/>
                </a:lnTo>
                <a:lnTo>
                  <a:pt x="901890" y="165468"/>
                </a:lnTo>
                <a:lnTo>
                  <a:pt x="905408" y="155295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69" y="143243"/>
                </a:lnTo>
                <a:lnTo>
                  <a:pt x="929716" y="143243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50"/>
                </a:lnTo>
                <a:lnTo>
                  <a:pt x="826706" y="177774"/>
                </a:lnTo>
                <a:lnTo>
                  <a:pt x="818832" y="219887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75" y="267208"/>
                </a:lnTo>
                <a:lnTo>
                  <a:pt x="897775" y="268871"/>
                </a:lnTo>
                <a:lnTo>
                  <a:pt x="925258" y="265760"/>
                </a:lnTo>
                <a:lnTo>
                  <a:pt x="954366" y="255600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03"/>
                </a:lnTo>
                <a:lnTo>
                  <a:pt x="919683" y="209003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77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77"/>
                </a:lnTo>
                <a:lnTo>
                  <a:pt x="889114" y="219887"/>
                </a:lnTo>
                <a:lnTo>
                  <a:pt x="889114" y="210362"/>
                </a:lnTo>
                <a:lnTo>
                  <a:pt x="891387" y="204470"/>
                </a:lnTo>
                <a:lnTo>
                  <a:pt x="893216" y="196303"/>
                </a:lnTo>
                <a:lnTo>
                  <a:pt x="996797" y="196303"/>
                </a:lnTo>
                <a:lnTo>
                  <a:pt x="999820" y="185293"/>
                </a:lnTo>
                <a:lnTo>
                  <a:pt x="1002449" y="173177"/>
                </a:lnTo>
                <a:lnTo>
                  <a:pt x="1003706" y="165468"/>
                </a:lnTo>
                <a:lnTo>
                  <a:pt x="1004316" y="161747"/>
                </a:lnTo>
                <a:lnTo>
                  <a:pt x="1005014" y="152768"/>
                </a:lnTo>
                <a:close/>
              </a:path>
              <a:path w="1361439" h="328294">
                <a:moveTo>
                  <a:pt x="1104950" y="288823"/>
                </a:moveTo>
                <a:lnTo>
                  <a:pt x="1088529" y="288823"/>
                </a:lnTo>
                <a:lnTo>
                  <a:pt x="1080770" y="314667"/>
                </a:lnTo>
                <a:lnTo>
                  <a:pt x="1073467" y="288823"/>
                </a:lnTo>
                <a:lnTo>
                  <a:pt x="1046086" y="289280"/>
                </a:lnTo>
                <a:lnTo>
                  <a:pt x="1034224" y="327825"/>
                </a:lnTo>
                <a:lnTo>
                  <a:pt x="1050645" y="327825"/>
                </a:lnTo>
                <a:lnTo>
                  <a:pt x="1059319" y="300164"/>
                </a:lnTo>
                <a:lnTo>
                  <a:pt x="1066622" y="327825"/>
                </a:lnTo>
                <a:lnTo>
                  <a:pt x="1093089" y="327825"/>
                </a:lnTo>
                <a:lnTo>
                  <a:pt x="1104950" y="288823"/>
                </a:lnTo>
                <a:close/>
              </a:path>
              <a:path w="1361439" h="328294">
                <a:moveTo>
                  <a:pt x="1132789" y="49377"/>
                </a:moveTo>
                <a:lnTo>
                  <a:pt x="1057948" y="49377"/>
                </a:lnTo>
                <a:lnTo>
                  <a:pt x="997254" y="264782"/>
                </a:lnTo>
                <a:lnTo>
                  <a:pt x="1072095" y="264782"/>
                </a:lnTo>
                <a:lnTo>
                  <a:pt x="1132789" y="49377"/>
                </a:lnTo>
                <a:close/>
              </a:path>
              <a:path w="1361439" h="328294">
                <a:moveTo>
                  <a:pt x="1185722" y="288823"/>
                </a:moveTo>
                <a:lnTo>
                  <a:pt x="1137805" y="289280"/>
                </a:lnTo>
                <a:lnTo>
                  <a:pt x="1135075" y="298348"/>
                </a:lnTo>
                <a:lnTo>
                  <a:pt x="1149680" y="298348"/>
                </a:lnTo>
                <a:lnTo>
                  <a:pt x="1141006" y="327825"/>
                </a:lnTo>
                <a:lnTo>
                  <a:pt x="1159256" y="327825"/>
                </a:lnTo>
                <a:lnTo>
                  <a:pt x="1168387" y="298348"/>
                </a:lnTo>
                <a:lnTo>
                  <a:pt x="1182992" y="298348"/>
                </a:lnTo>
                <a:lnTo>
                  <a:pt x="1185722" y="288823"/>
                </a:lnTo>
                <a:close/>
              </a:path>
              <a:path w="1361439" h="328294">
                <a:moveTo>
                  <a:pt x="1215390" y="107429"/>
                </a:moveTo>
                <a:lnTo>
                  <a:pt x="1140548" y="107429"/>
                </a:lnTo>
                <a:lnTo>
                  <a:pt x="1096289" y="264782"/>
                </a:lnTo>
                <a:lnTo>
                  <a:pt x="1171130" y="264782"/>
                </a:lnTo>
                <a:lnTo>
                  <a:pt x="1215390" y="107429"/>
                </a:lnTo>
                <a:close/>
              </a:path>
              <a:path w="1361439" h="328294">
                <a:moveTo>
                  <a:pt x="1231811" y="49377"/>
                </a:moveTo>
                <a:lnTo>
                  <a:pt x="1156982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361439" h="328294">
                <a:moveTo>
                  <a:pt x="1360957" y="143256"/>
                </a:moveTo>
                <a:lnTo>
                  <a:pt x="1354112" y="107429"/>
                </a:lnTo>
                <a:lnTo>
                  <a:pt x="1313497" y="107429"/>
                </a:lnTo>
                <a:lnTo>
                  <a:pt x="1323543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66" y="262902"/>
                </a:lnTo>
                <a:lnTo>
                  <a:pt x="1235011" y="264782"/>
                </a:lnTo>
                <a:lnTo>
                  <a:pt x="1302092" y="264782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43" y="223977"/>
                </a:lnTo>
                <a:lnTo>
                  <a:pt x="1283843" y="213093"/>
                </a:lnTo>
                <a:lnTo>
                  <a:pt x="1285201" y="207187"/>
                </a:lnTo>
                <a:lnTo>
                  <a:pt x="1286573" y="202653"/>
                </a:lnTo>
                <a:lnTo>
                  <a:pt x="1303464" y="143256"/>
                </a:lnTo>
                <a:lnTo>
                  <a:pt x="1360957" y="143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008568" y="917079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9210" y="30835"/>
                </a:moveTo>
                <a:lnTo>
                  <a:pt x="24003" y="22225"/>
                </a:lnTo>
                <a:lnTo>
                  <a:pt x="23736" y="21767"/>
                </a:lnTo>
                <a:lnTo>
                  <a:pt x="26466" y="21767"/>
                </a:lnTo>
                <a:lnTo>
                  <a:pt x="28752" y="19951"/>
                </a:lnTo>
                <a:lnTo>
                  <a:pt x="28752" y="19050"/>
                </a:lnTo>
                <a:lnTo>
                  <a:pt x="28752" y="13157"/>
                </a:lnTo>
                <a:lnTo>
                  <a:pt x="28752" y="12242"/>
                </a:lnTo>
                <a:lnTo>
                  <a:pt x="26466" y="9982"/>
                </a:lnTo>
                <a:lnTo>
                  <a:pt x="25107" y="9982"/>
                </a:lnTo>
                <a:lnTo>
                  <a:pt x="25107" y="13157"/>
                </a:lnTo>
                <a:lnTo>
                  <a:pt x="25107" y="19050"/>
                </a:lnTo>
                <a:lnTo>
                  <a:pt x="16891" y="19050"/>
                </a:lnTo>
                <a:lnTo>
                  <a:pt x="16891" y="13157"/>
                </a:lnTo>
                <a:lnTo>
                  <a:pt x="25107" y="13157"/>
                </a:lnTo>
                <a:lnTo>
                  <a:pt x="25107" y="9982"/>
                </a:lnTo>
                <a:lnTo>
                  <a:pt x="13233" y="9982"/>
                </a:lnTo>
                <a:lnTo>
                  <a:pt x="13233" y="30835"/>
                </a:lnTo>
                <a:lnTo>
                  <a:pt x="16891" y="30835"/>
                </a:lnTo>
                <a:lnTo>
                  <a:pt x="16891" y="22225"/>
                </a:lnTo>
                <a:lnTo>
                  <a:pt x="20078" y="22225"/>
                </a:lnTo>
                <a:lnTo>
                  <a:pt x="25107" y="30835"/>
                </a:lnTo>
                <a:lnTo>
                  <a:pt x="29210" y="30835"/>
                </a:lnTo>
                <a:close/>
              </a:path>
              <a:path w="41275" h="41275">
                <a:moveTo>
                  <a:pt x="41071" y="20408"/>
                </a:moveTo>
                <a:lnTo>
                  <a:pt x="39471" y="12433"/>
                </a:lnTo>
                <a:lnTo>
                  <a:pt x="37426" y="9410"/>
                </a:lnTo>
                <a:lnTo>
                  <a:pt x="37426" y="11341"/>
                </a:lnTo>
                <a:lnTo>
                  <a:pt x="37426" y="29476"/>
                </a:lnTo>
                <a:lnTo>
                  <a:pt x="29667" y="37185"/>
                </a:lnTo>
                <a:lnTo>
                  <a:pt x="11417" y="37185"/>
                </a:lnTo>
                <a:lnTo>
                  <a:pt x="3657" y="29476"/>
                </a:lnTo>
                <a:lnTo>
                  <a:pt x="3657" y="11341"/>
                </a:lnTo>
                <a:lnTo>
                  <a:pt x="11417" y="3632"/>
                </a:lnTo>
                <a:lnTo>
                  <a:pt x="29667" y="3632"/>
                </a:lnTo>
                <a:lnTo>
                  <a:pt x="37426" y="11341"/>
                </a:lnTo>
                <a:lnTo>
                  <a:pt x="37426" y="9410"/>
                </a:lnTo>
                <a:lnTo>
                  <a:pt x="35090" y="5956"/>
                </a:lnTo>
                <a:lnTo>
                  <a:pt x="31610" y="3632"/>
                </a:lnTo>
                <a:lnTo>
                  <a:pt x="28562" y="1600"/>
                </a:lnTo>
                <a:lnTo>
                  <a:pt x="20535" y="0"/>
                </a:lnTo>
                <a:lnTo>
                  <a:pt x="12522" y="1600"/>
                </a:lnTo>
                <a:lnTo>
                  <a:pt x="5994" y="5956"/>
                </a:lnTo>
                <a:lnTo>
                  <a:pt x="1612" y="12433"/>
                </a:lnTo>
                <a:lnTo>
                  <a:pt x="0" y="20408"/>
                </a:lnTo>
                <a:lnTo>
                  <a:pt x="1612" y="28384"/>
                </a:lnTo>
                <a:lnTo>
                  <a:pt x="5994" y="34861"/>
                </a:lnTo>
                <a:lnTo>
                  <a:pt x="12522" y="39217"/>
                </a:lnTo>
                <a:lnTo>
                  <a:pt x="20535" y="40817"/>
                </a:lnTo>
                <a:lnTo>
                  <a:pt x="28562" y="39217"/>
                </a:lnTo>
                <a:lnTo>
                  <a:pt x="31610" y="37185"/>
                </a:lnTo>
                <a:lnTo>
                  <a:pt x="35090" y="34861"/>
                </a:lnTo>
                <a:lnTo>
                  <a:pt x="39471" y="28384"/>
                </a:lnTo>
                <a:lnTo>
                  <a:pt x="41071" y="204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223774" y="972854"/>
            <a:ext cx="57785" cy="40640"/>
          </a:xfrm>
          <a:custGeom>
            <a:avLst/>
            <a:gdLst/>
            <a:ahLst/>
            <a:cxnLst/>
            <a:rect l="l" t="t" r="r" b="b"/>
            <a:pathLst>
              <a:path w="57784" h="40640">
                <a:moveTo>
                  <a:pt x="22267" y="40361"/>
                </a:moveTo>
                <a:lnTo>
                  <a:pt x="8456" y="39277"/>
                </a:lnTo>
                <a:lnTo>
                  <a:pt x="1789" y="36449"/>
                </a:lnTo>
                <a:lnTo>
                  <a:pt x="0" y="32517"/>
                </a:lnTo>
                <a:lnTo>
                  <a:pt x="819" y="28116"/>
                </a:lnTo>
                <a:lnTo>
                  <a:pt x="18160" y="28116"/>
                </a:lnTo>
                <a:lnTo>
                  <a:pt x="17704" y="29023"/>
                </a:lnTo>
                <a:lnTo>
                  <a:pt x="17704" y="30837"/>
                </a:lnTo>
                <a:lnTo>
                  <a:pt x="18160" y="31744"/>
                </a:lnTo>
                <a:lnTo>
                  <a:pt x="19073" y="32651"/>
                </a:lnTo>
                <a:lnTo>
                  <a:pt x="22267" y="33105"/>
                </a:lnTo>
                <a:lnTo>
                  <a:pt x="28656" y="33105"/>
                </a:lnTo>
                <a:lnTo>
                  <a:pt x="33219" y="32198"/>
                </a:lnTo>
                <a:lnTo>
                  <a:pt x="34132" y="29477"/>
                </a:lnTo>
                <a:lnTo>
                  <a:pt x="34588" y="28570"/>
                </a:lnTo>
                <a:lnTo>
                  <a:pt x="33676" y="27663"/>
                </a:lnTo>
                <a:lnTo>
                  <a:pt x="29533" y="25735"/>
                </a:lnTo>
                <a:lnTo>
                  <a:pt x="21412" y="23808"/>
                </a:lnTo>
                <a:lnTo>
                  <a:pt x="12691" y="21541"/>
                </a:lnTo>
                <a:lnTo>
                  <a:pt x="6752" y="18593"/>
                </a:lnTo>
                <a:lnTo>
                  <a:pt x="4927" y="16779"/>
                </a:lnTo>
                <a:lnTo>
                  <a:pt x="5383" y="14058"/>
                </a:lnTo>
                <a:lnTo>
                  <a:pt x="36414" y="0"/>
                </a:lnTo>
                <a:lnTo>
                  <a:pt x="47844" y="751"/>
                </a:lnTo>
                <a:lnTo>
                  <a:pt x="54610" y="2947"/>
                </a:lnTo>
                <a:lnTo>
                  <a:pt x="57526" y="6504"/>
                </a:lnTo>
                <a:lnTo>
                  <a:pt x="57405" y="11337"/>
                </a:lnTo>
                <a:lnTo>
                  <a:pt x="40977" y="11337"/>
                </a:lnTo>
                <a:lnTo>
                  <a:pt x="41433" y="9976"/>
                </a:lnTo>
                <a:lnTo>
                  <a:pt x="40977" y="8616"/>
                </a:lnTo>
                <a:lnTo>
                  <a:pt x="39608" y="8162"/>
                </a:lnTo>
                <a:lnTo>
                  <a:pt x="38695" y="7255"/>
                </a:lnTo>
                <a:lnTo>
                  <a:pt x="35045" y="6802"/>
                </a:lnTo>
                <a:lnTo>
                  <a:pt x="29112" y="6802"/>
                </a:lnTo>
                <a:lnTo>
                  <a:pt x="26374" y="8162"/>
                </a:lnTo>
                <a:lnTo>
                  <a:pt x="25918" y="10430"/>
                </a:lnTo>
                <a:lnTo>
                  <a:pt x="25462" y="10883"/>
                </a:lnTo>
                <a:lnTo>
                  <a:pt x="25462" y="11337"/>
                </a:lnTo>
                <a:lnTo>
                  <a:pt x="25918" y="11790"/>
                </a:lnTo>
                <a:lnTo>
                  <a:pt x="30446" y="13654"/>
                </a:lnTo>
                <a:lnTo>
                  <a:pt x="38524" y="15475"/>
                </a:lnTo>
                <a:lnTo>
                  <a:pt x="47031" y="17721"/>
                </a:lnTo>
                <a:lnTo>
                  <a:pt x="52842" y="20860"/>
                </a:lnTo>
                <a:lnTo>
                  <a:pt x="54211" y="21767"/>
                </a:lnTo>
                <a:lnTo>
                  <a:pt x="55124" y="24035"/>
                </a:lnTo>
                <a:lnTo>
                  <a:pt x="54211" y="27663"/>
                </a:lnTo>
                <a:lnTo>
                  <a:pt x="50888" y="32899"/>
                </a:lnTo>
                <a:lnTo>
                  <a:pt x="44742" y="36903"/>
                </a:lnTo>
                <a:lnTo>
                  <a:pt x="35344" y="39461"/>
                </a:lnTo>
                <a:lnTo>
                  <a:pt x="22267" y="403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508435" y="973308"/>
            <a:ext cx="54610" cy="38735"/>
          </a:xfrm>
          <a:custGeom>
            <a:avLst/>
            <a:gdLst/>
            <a:ahLst/>
            <a:cxnLst/>
            <a:rect l="l" t="t" r="r" b="b"/>
            <a:pathLst>
              <a:path w="54609" h="38734">
                <a:moveTo>
                  <a:pt x="42895" y="38547"/>
                </a:moveTo>
                <a:lnTo>
                  <a:pt x="0" y="38547"/>
                </a:lnTo>
                <a:lnTo>
                  <a:pt x="11864" y="0"/>
                </a:lnTo>
                <a:lnTo>
                  <a:pt x="54304" y="0"/>
                </a:lnTo>
                <a:lnTo>
                  <a:pt x="52022" y="7709"/>
                </a:lnTo>
                <a:lnTo>
                  <a:pt x="27836" y="7709"/>
                </a:lnTo>
                <a:lnTo>
                  <a:pt x="25098" y="15418"/>
                </a:lnTo>
                <a:lnTo>
                  <a:pt x="48371" y="15418"/>
                </a:lnTo>
                <a:lnTo>
                  <a:pt x="46089" y="23128"/>
                </a:lnTo>
                <a:lnTo>
                  <a:pt x="22816" y="23128"/>
                </a:lnTo>
                <a:lnTo>
                  <a:pt x="20535" y="30837"/>
                </a:lnTo>
                <a:lnTo>
                  <a:pt x="45177" y="30837"/>
                </a:lnTo>
                <a:lnTo>
                  <a:pt x="42895" y="38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763153" y="791463"/>
            <a:ext cx="324485" cy="222250"/>
          </a:xfrm>
          <a:custGeom>
            <a:avLst/>
            <a:gdLst/>
            <a:ahLst/>
            <a:cxnLst/>
            <a:rect l="l" t="t" r="r" b="b"/>
            <a:pathLst>
              <a:path w="324485" h="222250">
                <a:moveTo>
                  <a:pt x="57531" y="187642"/>
                </a:moveTo>
                <a:lnTo>
                  <a:pt x="54610" y="184061"/>
                </a:lnTo>
                <a:lnTo>
                  <a:pt x="47853" y="181762"/>
                </a:lnTo>
                <a:lnTo>
                  <a:pt x="36423" y="180949"/>
                </a:lnTo>
                <a:lnTo>
                  <a:pt x="24523" y="181711"/>
                </a:lnTo>
                <a:lnTo>
                  <a:pt x="4927" y="198183"/>
                </a:lnTo>
                <a:lnTo>
                  <a:pt x="6756" y="199986"/>
                </a:lnTo>
                <a:lnTo>
                  <a:pt x="12700" y="202933"/>
                </a:lnTo>
                <a:lnTo>
                  <a:pt x="21412" y="205206"/>
                </a:lnTo>
                <a:lnTo>
                  <a:pt x="29540" y="207137"/>
                </a:lnTo>
                <a:lnTo>
                  <a:pt x="33680" y="209067"/>
                </a:lnTo>
                <a:lnTo>
                  <a:pt x="34137" y="209511"/>
                </a:lnTo>
                <a:lnTo>
                  <a:pt x="34137" y="210426"/>
                </a:lnTo>
                <a:lnTo>
                  <a:pt x="33223" y="213601"/>
                </a:lnTo>
                <a:lnTo>
                  <a:pt x="28663" y="214503"/>
                </a:lnTo>
                <a:lnTo>
                  <a:pt x="22275" y="214503"/>
                </a:lnTo>
                <a:lnTo>
                  <a:pt x="19075" y="214045"/>
                </a:lnTo>
                <a:lnTo>
                  <a:pt x="18161" y="213144"/>
                </a:lnTo>
                <a:lnTo>
                  <a:pt x="17246" y="211785"/>
                </a:lnTo>
                <a:lnTo>
                  <a:pt x="17246" y="210426"/>
                </a:lnTo>
                <a:lnTo>
                  <a:pt x="18161" y="209511"/>
                </a:lnTo>
                <a:lnTo>
                  <a:pt x="825" y="209511"/>
                </a:lnTo>
                <a:lnTo>
                  <a:pt x="0" y="213918"/>
                </a:lnTo>
                <a:lnTo>
                  <a:pt x="1790" y="217843"/>
                </a:lnTo>
                <a:lnTo>
                  <a:pt x="8458" y="220675"/>
                </a:lnTo>
                <a:lnTo>
                  <a:pt x="22275" y="221754"/>
                </a:lnTo>
                <a:lnTo>
                  <a:pt x="35344" y="220865"/>
                </a:lnTo>
                <a:lnTo>
                  <a:pt x="44742" y="218300"/>
                </a:lnTo>
                <a:lnTo>
                  <a:pt x="50888" y="214299"/>
                </a:lnTo>
                <a:lnTo>
                  <a:pt x="54216" y="209067"/>
                </a:lnTo>
                <a:lnTo>
                  <a:pt x="55130" y="205435"/>
                </a:lnTo>
                <a:lnTo>
                  <a:pt x="54216" y="203161"/>
                </a:lnTo>
                <a:lnTo>
                  <a:pt x="52844" y="201803"/>
                </a:lnTo>
                <a:lnTo>
                  <a:pt x="47040" y="198869"/>
                </a:lnTo>
                <a:lnTo>
                  <a:pt x="38531" y="196646"/>
                </a:lnTo>
                <a:lnTo>
                  <a:pt x="30454" y="194856"/>
                </a:lnTo>
                <a:lnTo>
                  <a:pt x="25920" y="193192"/>
                </a:lnTo>
                <a:lnTo>
                  <a:pt x="25463" y="192735"/>
                </a:lnTo>
                <a:lnTo>
                  <a:pt x="25463" y="192278"/>
                </a:lnTo>
                <a:lnTo>
                  <a:pt x="25920" y="191376"/>
                </a:lnTo>
                <a:lnTo>
                  <a:pt x="26377" y="189560"/>
                </a:lnTo>
                <a:lnTo>
                  <a:pt x="29121" y="188201"/>
                </a:lnTo>
                <a:lnTo>
                  <a:pt x="35052" y="188201"/>
                </a:lnTo>
                <a:lnTo>
                  <a:pt x="38696" y="188658"/>
                </a:lnTo>
                <a:lnTo>
                  <a:pt x="39611" y="189103"/>
                </a:lnTo>
                <a:lnTo>
                  <a:pt x="40982" y="190017"/>
                </a:lnTo>
                <a:lnTo>
                  <a:pt x="40982" y="192278"/>
                </a:lnTo>
                <a:lnTo>
                  <a:pt x="57404" y="192278"/>
                </a:lnTo>
                <a:lnTo>
                  <a:pt x="57531" y="187642"/>
                </a:lnTo>
                <a:close/>
              </a:path>
              <a:path w="324485" h="222250">
                <a:moveTo>
                  <a:pt x="323913" y="0"/>
                </a:moveTo>
                <a:lnTo>
                  <a:pt x="247243" y="0"/>
                </a:lnTo>
                <a:lnTo>
                  <a:pt x="206629" y="87071"/>
                </a:lnTo>
                <a:lnTo>
                  <a:pt x="208000" y="0"/>
                </a:lnTo>
                <a:lnTo>
                  <a:pt x="131787" y="0"/>
                </a:lnTo>
                <a:lnTo>
                  <a:pt x="146392" y="157365"/>
                </a:lnTo>
                <a:lnTo>
                  <a:pt x="144564" y="166433"/>
                </a:lnTo>
                <a:lnTo>
                  <a:pt x="141376" y="171869"/>
                </a:lnTo>
                <a:lnTo>
                  <a:pt x="135902" y="174599"/>
                </a:lnTo>
                <a:lnTo>
                  <a:pt x="129844" y="176085"/>
                </a:lnTo>
                <a:lnTo>
                  <a:pt x="122377" y="176695"/>
                </a:lnTo>
                <a:lnTo>
                  <a:pt x="115176" y="176695"/>
                </a:lnTo>
                <a:lnTo>
                  <a:pt x="109893" y="176415"/>
                </a:lnTo>
                <a:lnTo>
                  <a:pt x="108978" y="176415"/>
                </a:lnTo>
                <a:lnTo>
                  <a:pt x="97104" y="219036"/>
                </a:lnTo>
                <a:lnTo>
                  <a:pt x="148221" y="219036"/>
                </a:lnTo>
                <a:lnTo>
                  <a:pt x="168325" y="216179"/>
                </a:lnTo>
                <a:lnTo>
                  <a:pt x="184785" y="207365"/>
                </a:lnTo>
                <a:lnTo>
                  <a:pt x="199618" y="192252"/>
                </a:lnTo>
                <a:lnTo>
                  <a:pt x="214845" y="170510"/>
                </a:lnTo>
                <a:lnTo>
                  <a:pt x="3239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94803" y="6625404"/>
            <a:ext cx="59182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latin typeface="Arial"/>
                <a:cs typeface="Arial"/>
              </a:rPr>
              <a:t>608971.43.0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0763" y="1299339"/>
            <a:ext cx="11107420" cy="5380355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70"/>
              </a:spcBef>
            </a:pPr>
            <a:r>
              <a:rPr dirty="0" sz="1200" b="1">
                <a:latin typeface="Arial"/>
                <a:cs typeface="Arial"/>
              </a:rPr>
              <a:t>For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investor</a:t>
            </a:r>
            <a:r>
              <a:rPr dirty="0" sz="1200" spc="-40" b="1">
                <a:latin typeface="Arial"/>
                <a:cs typeface="Arial"/>
              </a:rPr>
              <a:t> </a:t>
            </a:r>
            <a:r>
              <a:rPr dirty="0" sz="1200" spc="-20" b="1">
                <a:latin typeface="Arial"/>
                <a:cs typeface="Arial"/>
              </a:rPr>
              <a:t>use.</a:t>
            </a:r>
            <a:endParaRPr sz="1200">
              <a:latin typeface="Arial"/>
              <a:cs typeface="Arial"/>
            </a:endParaRPr>
          </a:p>
          <a:p>
            <a:pPr marL="42545" marR="105410">
              <a:lnSpc>
                <a:spcPct val="100000"/>
              </a:lnSpc>
              <a:spcBef>
                <a:spcPts val="475"/>
              </a:spcBef>
            </a:pPr>
            <a:r>
              <a:rPr dirty="0" sz="1200" b="1">
                <a:latin typeface="Arial"/>
                <a:cs typeface="Arial"/>
              </a:rPr>
              <a:t>Information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provided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in,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and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presentation</a:t>
            </a:r>
            <a:r>
              <a:rPr dirty="0" sz="1200" spc="-4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of,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this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document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are</a:t>
            </a:r>
            <a:r>
              <a:rPr dirty="0" sz="1200" spc="-5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for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informational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and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educational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purposes</a:t>
            </a:r>
            <a:r>
              <a:rPr dirty="0" sz="1200" spc="-3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only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and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are</a:t>
            </a:r>
            <a:r>
              <a:rPr dirty="0" sz="1200" spc="-5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not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recommendation</a:t>
            </a:r>
            <a:r>
              <a:rPr dirty="0" sz="1200" spc="-4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to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spc="-20" b="1">
                <a:latin typeface="Arial"/>
                <a:cs typeface="Arial"/>
              </a:rPr>
              <a:t>take </a:t>
            </a:r>
            <a:r>
              <a:rPr dirty="0" sz="1200" b="1">
                <a:latin typeface="Arial"/>
                <a:cs typeface="Arial"/>
              </a:rPr>
              <a:t>any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particular</a:t>
            </a:r>
            <a:r>
              <a:rPr dirty="0" sz="1200" spc="-4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action,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or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any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action</a:t>
            </a:r>
            <a:r>
              <a:rPr dirty="0" sz="1200" spc="-3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at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all,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nor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an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offer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or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solicitation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to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buy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or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sell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any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securities</a:t>
            </a:r>
            <a:r>
              <a:rPr dirty="0" sz="1200" spc="-6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or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services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presented.</a:t>
            </a:r>
            <a:r>
              <a:rPr dirty="0" sz="1200" spc="28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It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is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not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investment</a:t>
            </a:r>
            <a:r>
              <a:rPr dirty="0" sz="1200" spc="-10" b="1">
                <a:latin typeface="Arial"/>
                <a:cs typeface="Arial"/>
              </a:rPr>
              <a:t> advice.</a:t>
            </a:r>
            <a:endParaRPr sz="1200">
              <a:latin typeface="Arial"/>
              <a:cs typeface="Arial"/>
            </a:endParaRPr>
          </a:p>
          <a:p>
            <a:pPr marL="42545">
              <a:lnSpc>
                <a:spcPct val="100000"/>
              </a:lnSpc>
            </a:pPr>
            <a:r>
              <a:rPr dirty="0" sz="1200" b="1">
                <a:latin typeface="Arial"/>
                <a:cs typeface="Arial"/>
              </a:rPr>
              <a:t>Fidelity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does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not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provide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legal</a:t>
            </a:r>
            <a:r>
              <a:rPr dirty="0" sz="1200" spc="-3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or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tax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advice.</a:t>
            </a:r>
            <a:endParaRPr sz="1200">
              <a:latin typeface="Arial"/>
              <a:cs typeface="Arial"/>
            </a:endParaRPr>
          </a:p>
          <a:p>
            <a:pPr marL="42545" marR="102870">
              <a:lnSpc>
                <a:spcPct val="100000"/>
              </a:lnSpc>
              <a:spcBef>
                <a:spcPts val="405"/>
              </a:spcBef>
            </a:pPr>
            <a:r>
              <a:rPr dirty="0" sz="1200">
                <a:latin typeface="Arial"/>
                <a:cs typeface="Arial"/>
              </a:rPr>
              <a:t>Before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making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any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investment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decisions,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you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should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consult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 your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own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professional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advisers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take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into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account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all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particular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facts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circumstances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your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individual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situation.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Fidelity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its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representatives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may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have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conflict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interest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products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services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mentioned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these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materials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because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they</a:t>
            </a:r>
            <a:r>
              <a:rPr dirty="0" sz="1200" spc="5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have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financial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interest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them,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receive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compensation,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directly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indirectly,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connection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management,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distribution,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and/or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servicing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these</a:t>
            </a:r>
            <a:r>
              <a:rPr dirty="0" sz="1200" spc="5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products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services,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including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Fidelity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funds,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certain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third-</a:t>
            </a:r>
            <a:r>
              <a:rPr dirty="0" sz="1200">
                <a:latin typeface="Arial"/>
                <a:cs typeface="Arial"/>
              </a:rPr>
              <a:t>party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funds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products,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certain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investment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services.</a:t>
            </a:r>
            <a:endParaRPr sz="1200">
              <a:latin typeface="Arial"/>
              <a:cs typeface="Arial"/>
            </a:endParaRPr>
          </a:p>
          <a:p>
            <a:pPr marL="42545">
              <a:lnSpc>
                <a:spcPct val="100000"/>
              </a:lnSpc>
              <a:spcBef>
                <a:spcPts val="400"/>
              </a:spcBef>
            </a:pPr>
            <a:r>
              <a:rPr dirty="0" sz="1200">
                <a:latin typeface="Arial"/>
                <a:cs typeface="Arial"/>
              </a:rPr>
              <a:t>Not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NCUA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NCUSIF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insured.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May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lose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value.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No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credit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union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guarantee.</a:t>
            </a:r>
            <a:endParaRPr sz="1200">
              <a:latin typeface="Arial"/>
              <a:cs typeface="Arial"/>
            </a:endParaRPr>
          </a:p>
          <a:p>
            <a:pPr marL="42545" marR="72390">
              <a:lnSpc>
                <a:spcPct val="100000"/>
              </a:lnSpc>
              <a:spcBef>
                <a:spcPts val="395"/>
              </a:spcBef>
            </a:pPr>
            <a:r>
              <a:rPr dirty="0" sz="1200">
                <a:latin typeface="Arial"/>
                <a:cs typeface="Arial"/>
              </a:rPr>
              <a:t>2023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Retiree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Health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Care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Cost estimate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based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on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single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person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retiring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2023,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65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years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old,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 life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expectancy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that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aligns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 Society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Actuaries'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RP-</a:t>
            </a:r>
            <a:r>
              <a:rPr dirty="0" sz="1200" spc="-20">
                <a:latin typeface="Arial"/>
                <a:cs typeface="Arial"/>
              </a:rPr>
              <a:t>2014 </a:t>
            </a:r>
            <a:r>
              <a:rPr dirty="0" sz="1200" spc="-10">
                <a:latin typeface="Arial"/>
                <a:cs typeface="Arial"/>
              </a:rPr>
              <a:t>Healthy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Annuitant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rates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projected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Mortality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Improvements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Scale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MP-</a:t>
            </a:r>
            <a:r>
              <a:rPr dirty="0" sz="1200">
                <a:latin typeface="Arial"/>
                <a:cs typeface="Arial"/>
              </a:rPr>
              <a:t>2020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as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-10">
                <a:latin typeface="Arial"/>
                <a:cs typeface="Arial"/>
              </a:rPr>
              <a:t>2022.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Actual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assets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needed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may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more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less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depending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on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actual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health </a:t>
            </a:r>
            <a:r>
              <a:rPr dirty="0" sz="1200">
                <a:latin typeface="Arial"/>
                <a:cs typeface="Arial"/>
              </a:rPr>
              <a:t>status,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area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residence,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longevity.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Estimate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is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net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taxes.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Fidelity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Retiree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Health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Care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Cost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Estimate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assumes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individuals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do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not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have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employer- </a:t>
            </a:r>
            <a:r>
              <a:rPr dirty="0" sz="1200">
                <a:latin typeface="Arial"/>
                <a:cs typeface="Arial"/>
              </a:rPr>
              <a:t>provided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retiree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health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care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coverage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but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do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qualify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for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federal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government’s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insurance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program,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original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Medicare.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calculation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takes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into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account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Medicare </a:t>
            </a:r>
            <a:r>
              <a:rPr dirty="0" sz="1200">
                <a:latin typeface="Arial"/>
                <a:cs typeface="Arial"/>
              </a:rPr>
              <a:t>Part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base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premiums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cost-</a:t>
            </a:r>
            <a:r>
              <a:rPr dirty="0" sz="1200">
                <a:latin typeface="Arial"/>
                <a:cs typeface="Arial"/>
              </a:rPr>
              <a:t>sharing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provisions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(such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deductibles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coinsurance)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associated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Medicare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Part</a:t>
            </a:r>
            <a:r>
              <a:rPr dirty="0" sz="1200" spc="-8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6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Part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(inpatient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outpatient </a:t>
            </a:r>
            <a:r>
              <a:rPr dirty="0" sz="1200">
                <a:latin typeface="Arial"/>
                <a:cs typeface="Arial"/>
              </a:rPr>
              <a:t>medical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insurance).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It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also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considers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Medicare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Part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(prescription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drug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coverage)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premiums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out-</a:t>
            </a:r>
            <a:r>
              <a:rPr dirty="0" sz="1200">
                <a:latin typeface="Arial"/>
                <a:cs typeface="Arial"/>
              </a:rPr>
              <a:t>of-pocket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costs,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well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as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certain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services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excluded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by </a:t>
            </a:r>
            <a:r>
              <a:rPr dirty="0" sz="1200">
                <a:latin typeface="Arial"/>
                <a:cs typeface="Arial"/>
              </a:rPr>
              <a:t>original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Medicare.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estimate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does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not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include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other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health-</a:t>
            </a:r>
            <a:r>
              <a:rPr dirty="0" sz="1200">
                <a:latin typeface="Arial"/>
                <a:cs typeface="Arial"/>
              </a:rPr>
              <a:t>related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expenses,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such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as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over-the-</a:t>
            </a:r>
            <a:r>
              <a:rPr dirty="0" sz="1200">
                <a:latin typeface="Arial"/>
                <a:cs typeface="Arial"/>
              </a:rPr>
              <a:t>counter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medications,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most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dental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services,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long-</a:t>
            </a:r>
            <a:r>
              <a:rPr dirty="0" sz="1200">
                <a:latin typeface="Arial"/>
                <a:cs typeface="Arial"/>
              </a:rPr>
              <a:t>term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care.</a:t>
            </a:r>
            <a:endParaRPr sz="1200">
              <a:latin typeface="Arial"/>
              <a:cs typeface="Arial"/>
            </a:endParaRPr>
          </a:p>
          <a:p>
            <a:pPr marL="42545" marR="92075">
              <a:lnSpc>
                <a:spcPct val="100000"/>
              </a:lnSpc>
              <a:spcBef>
                <a:spcPts val="405"/>
              </a:spcBef>
            </a:pP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information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contained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herein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is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general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nature,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is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provided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for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informational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purposes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only,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should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not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construed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legal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tax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advice.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Fidelity</a:t>
            </a:r>
            <a:r>
              <a:rPr dirty="0" sz="1200" spc="-20">
                <a:latin typeface="Arial"/>
                <a:cs typeface="Arial"/>
              </a:rPr>
              <a:t> does </a:t>
            </a:r>
            <a:r>
              <a:rPr dirty="0" sz="1200">
                <a:latin typeface="Arial"/>
                <a:cs typeface="Arial"/>
              </a:rPr>
              <a:t>not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provide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legal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tax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advice.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Fidelity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cannot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guarantee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that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such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information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is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accurate,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complete,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timely.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Laws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particular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state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laws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that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may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be </a:t>
            </a:r>
            <a:r>
              <a:rPr dirty="0" sz="1200">
                <a:latin typeface="Arial"/>
                <a:cs typeface="Arial"/>
              </a:rPr>
              <a:t>applicable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to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particular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situation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may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have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impact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on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applicability,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accuracy,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completeness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such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information.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Federal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state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laws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regulations </a:t>
            </a:r>
            <a:r>
              <a:rPr dirty="0" sz="1200">
                <a:latin typeface="Arial"/>
                <a:cs typeface="Arial"/>
              </a:rPr>
              <a:t>are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complex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are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subject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to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change.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Changes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such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laws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regulations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may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have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material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impact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on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pre-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and/or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after-</a:t>
            </a:r>
            <a:r>
              <a:rPr dirty="0" sz="1200">
                <a:latin typeface="Arial"/>
                <a:cs typeface="Arial"/>
              </a:rPr>
              <a:t>tax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investment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results.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Fidelity </a:t>
            </a:r>
            <a:r>
              <a:rPr dirty="0" sz="1200">
                <a:latin typeface="Arial"/>
                <a:cs typeface="Arial"/>
              </a:rPr>
              <a:t>makes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no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warranties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regard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to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such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information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results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obtained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by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its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use.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Fidelity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disclaims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any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liability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arising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out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your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use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any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tax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position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taken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reliance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on,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such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information.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Always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consult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attorney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tax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professional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regarding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your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specific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legal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tax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situation.</a:t>
            </a:r>
            <a:endParaRPr sz="1200">
              <a:latin typeface="Arial"/>
              <a:cs typeface="Arial"/>
            </a:endParaRPr>
          </a:p>
          <a:p>
            <a:pPr marL="42545" marR="266065">
              <a:lnSpc>
                <a:spcPct val="100000"/>
              </a:lnSpc>
              <a:spcBef>
                <a:spcPts val="400"/>
              </a:spcBef>
            </a:pPr>
            <a:r>
              <a:rPr dirty="0" sz="1200" spc="-10">
                <a:latin typeface="Arial"/>
                <a:cs typeface="Arial"/>
              </a:rPr>
              <a:t>Third-</a:t>
            </a:r>
            <a:r>
              <a:rPr dirty="0" sz="1200">
                <a:latin typeface="Arial"/>
                <a:cs typeface="Arial"/>
              </a:rPr>
              <a:t>party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trademarks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service marks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are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property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 their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respective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owners.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All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other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trademarks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service marks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are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property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 FMR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LLC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an </a:t>
            </a:r>
            <a:r>
              <a:rPr dirty="0" sz="1200">
                <a:latin typeface="Arial"/>
                <a:cs typeface="Arial"/>
              </a:rPr>
              <a:t>affiliated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company.</a:t>
            </a:r>
            <a:endParaRPr sz="1200">
              <a:latin typeface="Arial"/>
              <a:cs typeface="Arial"/>
            </a:endParaRPr>
          </a:p>
          <a:p>
            <a:pPr marL="43180" marR="400685" indent="-635">
              <a:lnSpc>
                <a:spcPct val="100000"/>
              </a:lnSpc>
              <a:spcBef>
                <a:spcPts val="395"/>
              </a:spcBef>
            </a:pPr>
            <a:r>
              <a:rPr dirty="0" sz="1200">
                <a:latin typeface="Arial"/>
                <a:cs typeface="Arial"/>
              </a:rPr>
              <a:t>Fidelity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Investments</a:t>
            </a:r>
            <a:r>
              <a:rPr dirty="0" baseline="24305" sz="1200">
                <a:latin typeface="Arial"/>
                <a:cs typeface="Arial"/>
              </a:rPr>
              <a:t>®</a:t>
            </a:r>
            <a:r>
              <a:rPr dirty="0" baseline="24305" sz="1200" spc="7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provides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investment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products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through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Fidelity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Distributors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Company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LLC;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clearing,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custody,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other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brokerage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services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through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National </a:t>
            </a:r>
            <a:r>
              <a:rPr dirty="0" sz="1200">
                <a:latin typeface="Arial"/>
                <a:cs typeface="Arial"/>
              </a:rPr>
              <a:t>Financial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Services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LLC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Fidelity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Brokerage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Services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LLC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(Members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NYSE,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SIPC).</a:t>
            </a:r>
            <a:endParaRPr sz="1200">
              <a:latin typeface="Arial"/>
              <a:cs typeface="Arial"/>
            </a:endParaRPr>
          </a:p>
          <a:p>
            <a:pPr algn="r" marR="30480">
              <a:lnSpc>
                <a:spcPct val="100000"/>
              </a:lnSpc>
              <a:spcBef>
                <a:spcPts val="415"/>
              </a:spcBef>
            </a:pPr>
            <a:r>
              <a:rPr dirty="0" sz="800" spc="-10">
                <a:latin typeface="Arial"/>
                <a:cs typeface="Arial"/>
              </a:rPr>
              <a:t>1.939776.139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1391396" y="6653586"/>
            <a:ext cx="2514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0">
                <a:latin typeface="Arial"/>
                <a:cs typeface="Arial"/>
              </a:rPr>
              <a:t>0124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Where</a:t>
            </a:r>
            <a:r>
              <a:rPr dirty="0" spc="-30"/>
              <a:t> </a:t>
            </a:r>
            <a:r>
              <a:rPr dirty="0"/>
              <a:t>does</a:t>
            </a:r>
            <a:r>
              <a:rPr dirty="0" spc="-30"/>
              <a:t> </a:t>
            </a:r>
            <a:r>
              <a:rPr dirty="0"/>
              <a:t>retiree</a:t>
            </a:r>
            <a:r>
              <a:rPr dirty="0" spc="-25"/>
              <a:t> </a:t>
            </a:r>
            <a:r>
              <a:rPr dirty="0"/>
              <a:t>health</a:t>
            </a:r>
            <a:r>
              <a:rPr dirty="0" spc="-40"/>
              <a:t> </a:t>
            </a:r>
            <a:r>
              <a:rPr dirty="0"/>
              <a:t>care</a:t>
            </a:r>
            <a:r>
              <a:rPr dirty="0" spc="-30"/>
              <a:t> </a:t>
            </a:r>
            <a:r>
              <a:rPr dirty="0"/>
              <a:t>money</a:t>
            </a:r>
            <a:r>
              <a:rPr dirty="0" spc="-25"/>
              <a:t> go?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425003" y="1705571"/>
            <a:ext cx="3399154" cy="3408045"/>
            <a:chOff x="4425003" y="1705571"/>
            <a:chExt cx="3399154" cy="3408045"/>
          </a:xfrm>
        </p:grpSpPr>
        <p:sp>
          <p:nvSpPr>
            <p:cNvPr id="4" name="object 4" descr=""/>
            <p:cNvSpPr/>
            <p:nvPr/>
          </p:nvSpPr>
          <p:spPr>
            <a:xfrm>
              <a:off x="6129226" y="1715100"/>
              <a:ext cx="1694814" cy="3000375"/>
            </a:xfrm>
            <a:custGeom>
              <a:avLst/>
              <a:gdLst/>
              <a:ahLst/>
              <a:cxnLst/>
              <a:rect l="l" t="t" r="r" b="b"/>
              <a:pathLst>
                <a:path w="1694815" h="3000375">
                  <a:moveTo>
                    <a:pt x="0" y="0"/>
                  </a:moveTo>
                  <a:lnTo>
                    <a:pt x="0" y="593013"/>
                  </a:lnTo>
                  <a:lnTo>
                    <a:pt x="49095" y="594106"/>
                  </a:lnTo>
                  <a:lnTo>
                    <a:pt x="97871" y="597366"/>
                  </a:lnTo>
                  <a:lnTo>
                    <a:pt x="146263" y="602761"/>
                  </a:lnTo>
                  <a:lnTo>
                    <a:pt x="194207" y="610263"/>
                  </a:lnTo>
                  <a:lnTo>
                    <a:pt x="241641" y="619841"/>
                  </a:lnTo>
                  <a:lnTo>
                    <a:pt x="288499" y="631465"/>
                  </a:lnTo>
                  <a:lnTo>
                    <a:pt x="334720" y="645106"/>
                  </a:lnTo>
                  <a:lnTo>
                    <a:pt x="380239" y="660733"/>
                  </a:lnTo>
                  <a:lnTo>
                    <a:pt x="424992" y="678317"/>
                  </a:lnTo>
                  <a:lnTo>
                    <a:pt x="468917" y="697828"/>
                  </a:lnTo>
                  <a:lnTo>
                    <a:pt x="511949" y="719235"/>
                  </a:lnTo>
                  <a:lnTo>
                    <a:pt x="554024" y="742509"/>
                  </a:lnTo>
                  <a:lnTo>
                    <a:pt x="595080" y="767620"/>
                  </a:lnTo>
                  <a:lnTo>
                    <a:pt x="635053" y="794538"/>
                  </a:lnTo>
                  <a:lnTo>
                    <a:pt x="673878" y="823233"/>
                  </a:lnTo>
                  <a:lnTo>
                    <a:pt x="711493" y="853675"/>
                  </a:lnTo>
                  <a:lnTo>
                    <a:pt x="747834" y="885834"/>
                  </a:lnTo>
                  <a:lnTo>
                    <a:pt x="782837" y="919680"/>
                  </a:lnTo>
                  <a:lnTo>
                    <a:pt x="816439" y="955183"/>
                  </a:lnTo>
                  <a:lnTo>
                    <a:pt x="848575" y="992314"/>
                  </a:lnTo>
                  <a:lnTo>
                    <a:pt x="878243" y="1029772"/>
                  </a:lnTo>
                  <a:lnTo>
                    <a:pt x="906032" y="1068109"/>
                  </a:lnTo>
                  <a:lnTo>
                    <a:pt x="931949" y="1107267"/>
                  </a:lnTo>
                  <a:lnTo>
                    <a:pt x="955998" y="1147188"/>
                  </a:lnTo>
                  <a:lnTo>
                    <a:pt x="978186" y="1187813"/>
                  </a:lnTo>
                  <a:lnTo>
                    <a:pt x="998518" y="1229085"/>
                  </a:lnTo>
                  <a:lnTo>
                    <a:pt x="1016999" y="1270944"/>
                  </a:lnTo>
                  <a:lnTo>
                    <a:pt x="1033635" y="1313334"/>
                  </a:lnTo>
                  <a:lnTo>
                    <a:pt x="1048432" y="1356196"/>
                  </a:lnTo>
                  <a:lnTo>
                    <a:pt x="1061394" y="1399471"/>
                  </a:lnTo>
                  <a:lnTo>
                    <a:pt x="1072528" y="1443101"/>
                  </a:lnTo>
                  <a:lnTo>
                    <a:pt x="1081838" y="1487029"/>
                  </a:lnTo>
                  <a:lnTo>
                    <a:pt x="1089331" y="1531196"/>
                  </a:lnTo>
                  <a:lnTo>
                    <a:pt x="1095012" y="1575544"/>
                  </a:lnTo>
                  <a:lnTo>
                    <a:pt x="1098886" y="1620015"/>
                  </a:lnTo>
                  <a:lnTo>
                    <a:pt x="1100959" y="1664550"/>
                  </a:lnTo>
                  <a:lnTo>
                    <a:pt x="1101236" y="1709091"/>
                  </a:lnTo>
                  <a:lnTo>
                    <a:pt x="1099723" y="1753581"/>
                  </a:lnTo>
                  <a:lnTo>
                    <a:pt x="1096425" y="1797961"/>
                  </a:lnTo>
                  <a:lnTo>
                    <a:pt x="1091349" y="1842172"/>
                  </a:lnTo>
                  <a:lnTo>
                    <a:pt x="1084498" y="1886157"/>
                  </a:lnTo>
                  <a:lnTo>
                    <a:pt x="1075880" y="1929858"/>
                  </a:lnTo>
                  <a:lnTo>
                    <a:pt x="1065499" y="1973216"/>
                  </a:lnTo>
                  <a:lnTo>
                    <a:pt x="1053361" y="2016173"/>
                  </a:lnTo>
                  <a:lnTo>
                    <a:pt x="1039471" y="2058671"/>
                  </a:lnTo>
                  <a:lnTo>
                    <a:pt x="1023835" y="2100651"/>
                  </a:lnTo>
                  <a:lnTo>
                    <a:pt x="1006458" y="2142057"/>
                  </a:lnTo>
                  <a:lnTo>
                    <a:pt x="987346" y="2182828"/>
                  </a:lnTo>
                  <a:lnTo>
                    <a:pt x="966505" y="2222908"/>
                  </a:lnTo>
                  <a:lnTo>
                    <a:pt x="943939" y="2262238"/>
                  </a:lnTo>
                  <a:lnTo>
                    <a:pt x="919655" y="2300759"/>
                  </a:lnTo>
                  <a:lnTo>
                    <a:pt x="893658" y="2338415"/>
                  </a:lnTo>
                  <a:lnTo>
                    <a:pt x="865952" y="2375145"/>
                  </a:lnTo>
                  <a:lnTo>
                    <a:pt x="836545" y="2410893"/>
                  </a:lnTo>
                  <a:lnTo>
                    <a:pt x="805441" y="2445601"/>
                  </a:lnTo>
                  <a:lnTo>
                    <a:pt x="772646" y="2479209"/>
                  </a:lnTo>
                  <a:lnTo>
                    <a:pt x="738166" y="2511660"/>
                  </a:lnTo>
                  <a:lnTo>
                    <a:pt x="702005" y="2542895"/>
                  </a:lnTo>
                  <a:lnTo>
                    <a:pt x="1079995" y="2999816"/>
                  </a:lnTo>
                  <a:lnTo>
                    <a:pt x="1118355" y="2967110"/>
                  </a:lnTo>
                  <a:lnTo>
                    <a:pt x="1155610" y="2933388"/>
                  </a:lnTo>
                  <a:lnTo>
                    <a:pt x="1191745" y="2898679"/>
                  </a:lnTo>
                  <a:lnTo>
                    <a:pt x="1226746" y="2863011"/>
                  </a:lnTo>
                  <a:lnTo>
                    <a:pt x="1260601" y="2826415"/>
                  </a:lnTo>
                  <a:lnTo>
                    <a:pt x="1293295" y="2788918"/>
                  </a:lnTo>
                  <a:lnTo>
                    <a:pt x="1324815" y="2750550"/>
                  </a:lnTo>
                  <a:lnTo>
                    <a:pt x="1355147" y="2711340"/>
                  </a:lnTo>
                  <a:lnTo>
                    <a:pt x="1384278" y="2671317"/>
                  </a:lnTo>
                  <a:lnTo>
                    <a:pt x="1412193" y="2630510"/>
                  </a:lnTo>
                  <a:lnTo>
                    <a:pt x="1438880" y="2588947"/>
                  </a:lnTo>
                  <a:lnTo>
                    <a:pt x="1464324" y="2546658"/>
                  </a:lnTo>
                  <a:lnTo>
                    <a:pt x="1488512" y="2503672"/>
                  </a:lnTo>
                  <a:lnTo>
                    <a:pt x="1511431" y="2460017"/>
                  </a:lnTo>
                  <a:lnTo>
                    <a:pt x="1533066" y="2415724"/>
                  </a:lnTo>
                  <a:lnTo>
                    <a:pt x="1553404" y="2370820"/>
                  </a:lnTo>
                  <a:lnTo>
                    <a:pt x="1572432" y="2325334"/>
                  </a:lnTo>
                  <a:lnTo>
                    <a:pt x="1590135" y="2279297"/>
                  </a:lnTo>
                  <a:lnTo>
                    <a:pt x="1606500" y="2232736"/>
                  </a:lnTo>
                  <a:lnTo>
                    <a:pt x="1621514" y="2185681"/>
                  </a:lnTo>
                  <a:lnTo>
                    <a:pt x="1635163" y="2138160"/>
                  </a:lnTo>
                  <a:lnTo>
                    <a:pt x="1647433" y="2090203"/>
                  </a:lnTo>
                  <a:lnTo>
                    <a:pt x="1658311" y="2041839"/>
                  </a:lnTo>
                  <a:lnTo>
                    <a:pt x="1667782" y="1993097"/>
                  </a:lnTo>
                  <a:lnTo>
                    <a:pt x="1675834" y="1944005"/>
                  </a:lnTo>
                  <a:lnTo>
                    <a:pt x="1682452" y="1894592"/>
                  </a:lnTo>
                  <a:lnTo>
                    <a:pt x="1687624" y="1844889"/>
                  </a:lnTo>
                  <a:lnTo>
                    <a:pt x="1691334" y="1794923"/>
                  </a:lnTo>
                  <a:lnTo>
                    <a:pt x="1693571" y="1744723"/>
                  </a:lnTo>
                  <a:lnTo>
                    <a:pt x="1694319" y="1694319"/>
                  </a:lnTo>
                  <a:lnTo>
                    <a:pt x="1693646" y="1646079"/>
                  </a:lnTo>
                  <a:lnTo>
                    <a:pt x="1691637" y="1598173"/>
                  </a:lnTo>
                  <a:lnTo>
                    <a:pt x="1688311" y="1550619"/>
                  </a:lnTo>
                  <a:lnTo>
                    <a:pt x="1683686" y="1503435"/>
                  </a:lnTo>
                  <a:lnTo>
                    <a:pt x="1677779" y="1456638"/>
                  </a:lnTo>
                  <a:lnTo>
                    <a:pt x="1670609" y="1410246"/>
                  </a:lnTo>
                  <a:lnTo>
                    <a:pt x="1662193" y="1364278"/>
                  </a:lnTo>
                  <a:lnTo>
                    <a:pt x="1652549" y="1318751"/>
                  </a:lnTo>
                  <a:lnTo>
                    <a:pt x="1641696" y="1273683"/>
                  </a:lnTo>
                  <a:lnTo>
                    <a:pt x="1629650" y="1229092"/>
                  </a:lnTo>
                  <a:lnTo>
                    <a:pt x="1616430" y="1184995"/>
                  </a:lnTo>
                  <a:lnTo>
                    <a:pt x="1602054" y="1141412"/>
                  </a:lnTo>
                  <a:lnTo>
                    <a:pt x="1586539" y="1098359"/>
                  </a:lnTo>
                  <a:lnTo>
                    <a:pt x="1569904" y="1055854"/>
                  </a:lnTo>
                  <a:lnTo>
                    <a:pt x="1552166" y="1013915"/>
                  </a:lnTo>
                  <a:lnTo>
                    <a:pt x="1533343" y="972561"/>
                  </a:lnTo>
                  <a:lnTo>
                    <a:pt x="1513453" y="931809"/>
                  </a:lnTo>
                  <a:lnTo>
                    <a:pt x="1492515" y="891677"/>
                  </a:lnTo>
                  <a:lnTo>
                    <a:pt x="1470545" y="852183"/>
                  </a:lnTo>
                  <a:lnTo>
                    <a:pt x="1447561" y="813344"/>
                  </a:lnTo>
                  <a:lnTo>
                    <a:pt x="1423583" y="775179"/>
                  </a:lnTo>
                  <a:lnTo>
                    <a:pt x="1398627" y="737706"/>
                  </a:lnTo>
                  <a:lnTo>
                    <a:pt x="1372711" y="700941"/>
                  </a:lnTo>
                  <a:lnTo>
                    <a:pt x="1345854" y="664904"/>
                  </a:lnTo>
                  <a:lnTo>
                    <a:pt x="1318072" y="629613"/>
                  </a:lnTo>
                  <a:lnTo>
                    <a:pt x="1289385" y="595084"/>
                  </a:lnTo>
                  <a:lnTo>
                    <a:pt x="1259809" y="561336"/>
                  </a:lnTo>
                  <a:lnTo>
                    <a:pt x="1229363" y="528386"/>
                  </a:lnTo>
                  <a:lnTo>
                    <a:pt x="1198065" y="496254"/>
                  </a:lnTo>
                  <a:lnTo>
                    <a:pt x="1165932" y="464955"/>
                  </a:lnTo>
                  <a:lnTo>
                    <a:pt x="1132983" y="434510"/>
                  </a:lnTo>
                  <a:lnTo>
                    <a:pt x="1099235" y="404934"/>
                  </a:lnTo>
                  <a:lnTo>
                    <a:pt x="1064706" y="376247"/>
                  </a:lnTo>
                  <a:lnTo>
                    <a:pt x="1029414" y="348465"/>
                  </a:lnTo>
                  <a:lnTo>
                    <a:pt x="993377" y="321608"/>
                  </a:lnTo>
                  <a:lnTo>
                    <a:pt x="956613" y="295692"/>
                  </a:lnTo>
                  <a:lnTo>
                    <a:pt x="919140" y="270736"/>
                  </a:lnTo>
                  <a:lnTo>
                    <a:pt x="880975" y="246757"/>
                  </a:lnTo>
                  <a:lnTo>
                    <a:pt x="842136" y="223774"/>
                  </a:lnTo>
                  <a:lnTo>
                    <a:pt x="802642" y="201804"/>
                  </a:lnTo>
                  <a:lnTo>
                    <a:pt x="762509" y="180865"/>
                  </a:lnTo>
                  <a:lnTo>
                    <a:pt x="721757" y="160976"/>
                  </a:lnTo>
                  <a:lnTo>
                    <a:pt x="680403" y="142153"/>
                  </a:lnTo>
                  <a:lnTo>
                    <a:pt x="638465" y="124415"/>
                  </a:lnTo>
                  <a:lnTo>
                    <a:pt x="595960" y="107780"/>
                  </a:lnTo>
                  <a:lnTo>
                    <a:pt x="552907" y="92265"/>
                  </a:lnTo>
                  <a:lnTo>
                    <a:pt x="509323" y="77889"/>
                  </a:lnTo>
                  <a:lnTo>
                    <a:pt x="465227" y="64669"/>
                  </a:lnTo>
                  <a:lnTo>
                    <a:pt x="420636" y="52623"/>
                  </a:lnTo>
                  <a:lnTo>
                    <a:pt x="375568" y="41769"/>
                  </a:lnTo>
                  <a:lnTo>
                    <a:pt x="330041" y="32125"/>
                  </a:lnTo>
                  <a:lnTo>
                    <a:pt x="284072" y="23710"/>
                  </a:lnTo>
                  <a:lnTo>
                    <a:pt x="237681" y="16539"/>
                  </a:lnTo>
                  <a:lnTo>
                    <a:pt x="190884" y="10633"/>
                  </a:lnTo>
                  <a:lnTo>
                    <a:pt x="143699" y="6007"/>
                  </a:lnTo>
                  <a:lnTo>
                    <a:pt x="96145" y="2682"/>
                  </a:lnTo>
                  <a:lnTo>
                    <a:pt x="48239" y="6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862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505508" y="4258000"/>
              <a:ext cx="1704339" cy="845819"/>
            </a:xfrm>
            <a:custGeom>
              <a:avLst/>
              <a:gdLst/>
              <a:ahLst/>
              <a:cxnLst/>
              <a:rect l="l" t="t" r="r" b="b"/>
              <a:pathLst>
                <a:path w="1704340" h="845820">
                  <a:moveTo>
                    <a:pt x="1325714" y="0"/>
                  </a:moveTo>
                  <a:lnTo>
                    <a:pt x="1286438" y="31021"/>
                  </a:lnTo>
                  <a:lnTo>
                    <a:pt x="1246036" y="60065"/>
                  </a:lnTo>
                  <a:lnTo>
                    <a:pt x="1204582" y="87118"/>
                  </a:lnTo>
                  <a:lnTo>
                    <a:pt x="1162148" y="112170"/>
                  </a:lnTo>
                  <a:lnTo>
                    <a:pt x="1118805" y="135210"/>
                  </a:lnTo>
                  <a:lnTo>
                    <a:pt x="1074625" y="156225"/>
                  </a:lnTo>
                  <a:lnTo>
                    <a:pt x="1029680" y="175205"/>
                  </a:lnTo>
                  <a:lnTo>
                    <a:pt x="984042" y="192139"/>
                  </a:lnTo>
                  <a:lnTo>
                    <a:pt x="937783" y="207014"/>
                  </a:lnTo>
                  <a:lnTo>
                    <a:pt x="890976" y="219819"/>
                  </a:lnTo>
                  <a:lnTo>
                    <a:pt x="843691" y="230544"/>
                  </a:lnTo>
                  <a:lnTo>
                    <a:pt x="796001" y="239175"/>
                  </a:lnTo>
                  <a:lnTo>
                    <a:pt x="747977" y="245704"/>
                  </a:lnTo>
                  <a:lnTo>
                    <a:pt x="699693" y="250116"/>
                  </a:lnTo>
                  <a:lnTo>
                    <a:pt x="651219" y="252403"/>
                  </a:lnTo>
                  <a:lnTo>
                    <a:pt x="602627" y="252551"/>
                  </a:lnTo>
                  <a:lnTo>
                    <a:pt x="553990" y="250550"/>
                  </a:lnTo>
                  <a:lnTo>
                    <a:pt x="505380" y="246387"/>
                  </a:lnTo>
                  <a:lnTo>
                    <a:pt x="456868" y="240053"/>
                  </a:lnTo>
                  <a:lnTo>
                    <a:pt x="408526" y="231535"/>
                  </a:lnTo>
                  <a:lnTo>
                    <a:pt x="360426" y="220822"/>
                  </a:lnTo>
                  <a:lnTo>
                    <a:pt x="312641" y="207903"/>
                  </a:lnTo>
                  <a:lnTo>
                    <a:pt x="265241" y="192766"/>
                  </a:lnTo>
                  <a:lnTo>
                    <a:pt x="218300" y="175399"/>
                  </a:lnTo>
                  <a:lnTo>
                    <a:pt x="0" y="726757"/>
                  </a:lnTo>
                  <a:lnTo>
                    <a:pt x="46756" y="744479"/>
                  </a:lnTo>
                  <a:lnTo>
                    <a:pt x="93826" y="760756"/>
                  </a:lnTo>
                  <a:lnTo>
                    <a:pt x="141178" y="775592"/>
                  </a:lnTo>
                  <a:lnTo>
                    <a:pt x="188783" y="788992"/>
                  </a:lnTo>
                  <a:lnTo>
                    <a:pt x="236611" y="800961"/>
                  </a:lnTo>
                  <a:lnTo>
                    <a:pt x="284630" y="811503"/>
                  </a:lnTo>
                  <a:lnTo>
                    <a:pt x="332812" y="820624"/>
                  </a:lnTo>
                  <a:lnTo>
                    <a:pt x="381125" y="828328"/>
                  </a:lnTo>
                  <a:lnTo>
                    <a:pt x="429540" y="834620"/>
                  </a:lnTo>
                  <a:lnTo>
                    <a:pt x="478026" y="839505"/>
                  </a:lnTo>
                  <a:lnTo>
                    <a:pt x="526553" y="842987"/>
                  </a:lnTo>
                  <a:lnTo>
                    <a:pt x="575091" y="845071"/>
                  </a:lnTo>
                  <a:lnTo>
                    <a:pt x="623610" y="845763"/>
                  </a:lnTo>
                  <a:lnTo>
                    <a:pt x="672079" y="845066"/>
                  </a:lnTo>
                  <a:lnTo>
                    <a:pt x="720469" y="842986"/>
                  </a:lnTo>
                  <a:lnTo>
                    <a:pt x="768748" y="839528"/>
                  </a:lnTo>
                  <a:lnTo>
                    <a:pt x="816888" y="834696"/>
                  </a:lnTo>
                  <a:lnTo>
                    <a:pt x="864857" y="828494"/>
                  </a:lnTo>
                  <a:lnTo>
                    <a:pt x="912625" y="820929"/>
                  </a:lnTo>
                  <a:lnTo>
                    <a:pt x="960163" y="812004"/>
                  </a:lnTo>
                  <a:lnTo>
                    <a:pt x="1007439" y="801724"/>
                  </a:lnTo>
                  <a:lnTo>
                    <a:pt x="1054425" y="790095"/>
                  </a:lnTo>
                  <a:lnTo>
                    <a:pt x="1101089" y="777120"/>
                  </a:lnTo>
                  <a:lnTo>
                    <a:pt x="1147401" y="762806"/>
                  </a:lnTo>
                  <a:lnTo>
                    <a:pt x="1193331" y="747155"/>
                  </a:lnTo>
                  <a:lnTo>
                    <a:pt x="1238850" y="730174"/>
                  </a:lnTo>
                  <a:lnTo>
                    <a:pt x="1283926" y="711867"/>
                  </a:lnTo>
                  <a:lnTo>
                    <a:pt x="1328530" y="692239"/>
                  </a:lnTo>
                  <a:lnTo>
                    <a:pt x="1372631" y="671294"/>
                  </a:lnTo>
                  <a:lnTo>
                    <a:pt x="1416199" y="649038"/>
                  </a:lnTo>
                  <a:lnTo>
                    <a:pt x="1459204" y="625475"/>
                  </a:lnTo>
                  <a:lnTo>
                    <a:pt x="1501616" y="600609"/>
                  </a:lnTo>
                  <a:lnTo>
                    <a:pt x="1543404" y="574447"/>
                  </a:lnTo>
                  <a:lnTo>
                    <a:pt x="1584538" y="546992"/>
                  </a:lnTo>
                  <a:lnTo>
                    <a:pt x="1624989" y="518249"/>
                  </a:lnTo>
                  <a:lnTo>
                    <a:pt x="1664725" y="488224"/>
                  </a:lnTo>
                  <a:lnTo>
                    <a:pt x="1703717" y="456920"/>
                  </a:lnTo>
                  <a:lnTo>
                    <a:pt x="1325714" y="0"/>
                  </a:lnTo>
                  <a:close/>
                </a:path>
              </a:pathLst>
            </a:custGeom>
            <a:solidFill>
              <a:srgbClr val="298FC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505508" y="4258000"/>
              <a:ext cx="1704339" cy="845819"/>
            </a:xfrm>
            <a:custGeom>
              <a:avLst/>
              <a:gdLst/>
              <a:ahLst/>
              <a:cxnLst/>
              <a:rect l="l" t="t" r="r" b="b"/>
              <a:pathLst>
                <a:path w="1704340" h="845820">
                  <a:moveTo>
                    <a:pt x="1703717" y="456920"/>
                  </a:moveTo>
                  <a:lnTo>
                    <a:pt x="1664725" y="488224"/>
                  </a:lnTo>
                  <a:lnTo>
                    <a:pt x="1624989" y="518249"/>
                  </a:lnTo>
                  <a:lnTo>
                    <a:pt x="1584538" y="546992"/>
                  </a:lnTo>
                  <a:lnTo>
                    <a:pt x="1543404" y="574447"/>
                  </a:lnTo>
                  <a:lnTo>
                    <a:pt x="1501616" y="600609"/>
                  </a:lnTo>
                  <a:lnTo>
                    <a:pt x="1459204" y="625475"/>
                  </a:lnTo>
                  <a:lnTo>
                    <a:pt x="1416199" y="649038"/>
                  </a:lnTo>
                  <a:lnTo>
                    <a:pt x="1372631" y="671294"/>
                  </a:lnTo>
                  <a:lnTo>
                    <a:pt x="1328530" y="692239"/>
                  </a:lnTo>
                  <a:lnTo>
                    <a:pt x="1283926" y="711867"/>
                  </a:lnTo>
                  <a:lnTo>
                    <a:pt x="1238850" y="730174"/>
                  </a:lnTo>
                  <a:lnTo>
                    <a:pt x="1193331" y="747155"/>
                  </a:lnTo>
                  <a:lnTo>
                    <a:pt x="1147401" y="762806"/>
                  </a:lnTo>
                  <a:lnTo>
                    <a:pt x="1101089" y="777120"/>
                  </a:lnTo>
                  <a:lnTo>
                    <a:pt x="1054425" y="790095"/>
                  </a:lnTo>
                  <a:lnTo>
                    <a:pt x="1007439" y="801724"/>
                  </a:lnTo>
                  <a:lnTo>
                    <a:pt x="960163" y="812004"/>
                  </a:lnTo>
                  <a:lnTo>
                    <a:pt x="912625" y="820929"/>
                  </a:lnTo>
                  <a:lnTo>
                    <a:pt x="864857" y="828494"/>
                  </a:lnTo>
                  <a:lnTo>
                    <a:pt x="816888" y="834696"/>
                  </a:lnTo>
                  <a:lnTo>
                    <a:pt x="768748" y="839528"/>
                  </a:lnTo>
                  <a:lnTo>
                    <a:pt x="720469" y="842986"/>
                  </a:lnTo>
                  <a:lnTo>
                    <a:pt x="672079" y="845066"/>
                  </a:lnTo>
                  <a:lnTo>
                    <a:pt x="623610" y="845763"/>
                  </a:lnTo>
                  <a:lnTo>
                    <a:pt x="575091" y="845071"/>
                  </a:lnTo>
                  <a:lnTo>
                    <a:pt x="526553" y="842987"/>
                  </a:lnTo>
                  <a:lnTo>
                    <a:pt x="478026" y="839505"/>
                  </a:lnTo>
                  <a:lnTo>
                    <a:pt x="429540" y="834620"/>
                  </a:lnTo>
                  <a:lnTo>
                    <a:pt x="381125" y="828328"/>
                  </a:lnTo>
                  <a:lnTo>
                    <a:pt x="332812" y="820624"/>
                  </a:lnTo>
                  <a:lnTo>
                    <a:pt x="284630" y="811503"/>
                  </a:lnTo>
                  <a:lnTo>
                    <a:pt x="236611" y="800961"/>
                  </a:lnTo>
                  <a:lnTo>
                    <a:pt x="188783" y="788992"/>
                  </a:lnTo>
                  <a:lnTo>
                    <a:pt x="141178" y="775592"/>
                  </a:lnTo>
                  <a:lnTo>
                    <a:pt x="93826" y="760756"/>
                  </a:lnTo>
                  <a:lnTo>
                    <a:pt x="46756" y="744479"/>
                  </a:lnTo>
                  <a:lnTo>
                    <a:pt x="0" y="726757"/>
                  </a:lnTo>
                  <a:lnTo>
                    <a:pt x="218300" y="175399"/>
                  </a:lnTo>
                  <a:lnTo>
                    <a:pt x="265241" y="192766"/>
                  </a:lnTo>
                  <a:lnTo>
                    <a:pt x="312641" y="207903"/>
                  </a:lnTo>
                  <a:lnTo>
                    <a:pt x="360426" y="220822"/>
                  </a:lnTo>
                  <a:lnTo>
                    <a:pt x="408526" y="231535"/>
                  </a:lnTo>
                  <a:lnTo>
                    <a:pt x="456868" y="240053"/>
                  </a:lnTo>
                  <a:lnTo>
                    <a:pt x="505380" y="246387"/>
                  </a:lnTo>
                  <a:lnTo>
                    <a:pt x="553990" y="250550"/>
                  </a:lnTo>
                  <a:lnTo>
                    <a:pt x="602627" y="252551"/>
                  </a:lnTo>
                  <a:lnTo>
                    <a:pt x="651219" y="252403"/>
                  </a:lnTo>
                  <a:lnTo>
                    <a:pt x="699693" y="250116"/>
                  </a:lnTo>
                  <a:lnTo>
                    <a:pt x="747977" y="245704"/>
                  </a:lnTo>
                  <a:lnTo>
                    <a:pt x="796001" y="239175"/>
                  </a:lnTo>
                  <a:lnTo>
                    <a:pt x="843691" y="230544"/>
                  </a:lnTo>
                  <a:lnTo>
                    <a:pt x="890976" y="219819"/>
                  </a:lnTo>
                  <a:lnTo>
                    <a:pt x="937783" y="207014"/>
                  </a:lnTo>
                  <a:lnTo>
                    <a:pt x="984042" y="192139"/>
                  </a:lnTo>
                  <a:lnTo>
                    <a:pt x="1029680" y="175205"/>
                  </a:lnTo>
                  <a:lnTo>
                    <a:pt x="1074625" y="156225"/>
                  </a:lnTo>
                  <a:lnTo>
                    <a:pt x="1118805" y="135210"/>
                  </a:lnTo>
                  <a:lnTo>
                    <a:pt x="1162148" y="112170"/>
                  </a:lnTo>
                  <a:lnTo>
                    <a:pt x="1204582" y="87118"/>
                  </a:lnTo>
                  <a:lnTo>
                    <a:pt x="1246036" y="60065"/>
                  </a:lnTo>
                  <a:lnTo>
                    <a:pt x="1286438" y="31021"/>
                  </a:lnTo>
                  <a:lnTo>
                    <a:pt x="1325714" y="0"/>
                  </a:lnTo>
                  <a:lnTo>
                    <a:pt x="1703717" y="456920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434528" y="1715096"/>
              <a:ext cx="1694814" cy="3270250"/>
            </a:xfrm>
            <a:custGeom>
              <a:avLst/>
              <a:gdLst/>
              <a:ahLst/>
              <a:cxnLst/>
              <a:rect l="l" t="t" r="r" b="b"/>
              <a:pathLst>
                <a:path w="1694814" h="3270250">
                  <a:moveTo>
                    <a:pt x="1694697" y="0"/>
                  </a:moveTo>
                  <a:lnTo>
                    <a:pt x="1645178" y="719"/>
                  </a:lnTo>
                  <a:lnTo>
                    <a:pt x="1595924" y="2865"/>
                  </a:lnTo>
                  <a:lnTo>
                    <a:pt x="1546957" y="6422"/>
                  </a:lnTo>
                  <a:lnTo>
                    <a:pt x="1498303" y="11373"/>
                  </a:lnTo>
                  <a:lnTo>
                    <a:pt x="1449984" y="17703"/>
                  </a:lnTo>
                  <a:lnTo>
                    <a:pt x="1402027" y="25394"/>
                  </a:lnTo>
                  <a:lnTo>
                    <a:pt x="1354454" y="34430"/>
                  </a:lnTo>
                  <a:lnTo>
                    <a:pt x="1307290" y="44795"/>
                  </a:lnTo>
                  <a:lnTo>
                    <a:pt x="1260558" y="56472"/>
                  </a:lnTo>
                  <a:lnTo>
                    <a:pt x="1214284" y="69445"/>
                  </a:lnTo>
                  <a:lnTo>
                    <a:pt x="1168491" y="83697"/>
                  </a:lnTo>
                  <a:lnTo>
                    <a:pt x="1123203" y="99213"/>
                  </a:lnTo>
                  <a:lnTo>
                    <a:pt x="1078445" y="115975"/>
                  </a:lnTo>
                  <a:lnTo>
                    <a:pt x="1034241" y="133968"/>
                  </a:lnTo>
                  <a:lnTo>
                    <a:pt x="990614" y="153174"/>
                  </a:lnTo>
                  <a:lnTo>
                    <a:pt x="947590" y="173578"/>
                  </a:lnTo>
                  <a:lnTo>
                    <a:pt x="905191" y="195163"/>
                  </a:lnTo>
                  <a:lnTo>
                    <a:pt x="863443" y="217912"/>
                  </a:lnTo>
                  <a:lnTo>
                    <a:pt x="822369" y="241810"/>
                  </a:lnTo>
                  <a:lnTo>
                    <a:pt x="781994" y="266839"/>
                  </a:lnTo>
                  <a:lnTo>
                    <a:pt x="742341" y="292984"/>
                  </a:lnTo>
                  <a:lnTo>
                    <a:pt x="703436" y="320227"/>
                  </a:lnTo>
                  <a:lnTo>
                    <a:pt x="665301" y="348554"/>
                  </a:lnTo>
                  <a:lnTo>
                    <a:pt x="627962" y="377946"/>
                  </a:lnTo>
                  <a:lnTo>
                    <a:pt x="591441" y="408388"/>
                  </a:lnTo>
                  <a:lnTo>
                    <a:pt x="555765" y="439864"/>
                  </a:lnTo>
                  <a:lnTo>
                    <a:pt x="520955" y="472356"/>
                  </a:lnTo>
                  <a:lnTo>
                    <a:pt x="487038" y="505849"/>
                  </a:lnTo>
                  <a:lnTo>
                    <a:pt x="454036" y="540326"/>
                  </a:lnTo>
                  <a:lnTo>
                    <a:pt x="421975" y="575770"/>
                  </a:lnTo>
                  <a:lnTo>
                    <a:pt x="390878" y="612166"/>
                  </a:lnTo>
                  <a:lnTo>
                    <a:pt x="360769" y="649497"/>
                  </a:lnTo>
                  <a:lnTo>
                    <a:pt x="331672" y="687746"/>
                  </a:lnTo>
                  <a:lnTo>
                    <a:pt x="303613" y="726897"/>
                  </a:lnTo>
                  <a:lnTo>
                    <a:pt x="276614" y="766934"/>
                  </a:lnTo>
                  <a:lnTo>
                    <a:pt x="250699" y="807840"/>
                  </a:lnTo>
                  <a:lnTo>
                    <a:pt x="225894" y="849599"/>
                  </a:lnTo>
                  <a:lnTo>
                    <a:pt x="202223" y="892194"/>
                  </a:lnTo>
                  <a:lnTo>
                    <a:pt x="179708" y="935609"/>
                  </a:lnTo>
                  <a:lnTo>
                    <a:pt x="158375" y="979827"/>
                  </a:lnTo>
                  <a:lnTo>
                    <a:pt x="138248" y="1024833"/>
                  </a:lnTo>
                  <a:lnTo>
                    <a:pt x="119351" y="1070609"/>
                  </a:lnTo>
                  <a:lnTo>
                    <a:pt x="102219" y="1115709"/>
                  </a:lnTo>
                  <a:lnTo>
                    <a:pt x="86452" y="1160990"/>
                  </a:lnTo>
                  <a:lnTo>
                    <a:pt x="72039" y="1206428"/>
                  </a:lnTo>
                  <a:lnTo>
                    <a:pt x="58970" y="1252002"/>
                  </a:lnTo>
                  <a:lnTo>
                    <a:pt x="47235" y="1297686"/>
                  </a:lnTo>
                  <a:lnTo>
                    <a:pt x="36824" y="1343459"/>
                  </a:lnTo>
                  <a:lnTo>
                    <a:pt x="27728" y="1389297"/>
                  </a:lnTo>
                  <a:lnTo>
                    <a:pt x="19935" y="1435177"/>
                  </a:lnTo>
                  <a:lnTo>
                    <a:pt x="13436" y="1481075"/>
                  </a:lnTo>
                  <a:lnTo>
                    <a:pt x="8221" y="1526969"/>
                  </a:lnTo>
                  <a:lnTo>
                    <a:pt x="4280" y="1572835"/>
                  </a:lnTo>
                  <a:lnTo>
                    <a:pt x="1603" y="1618650"/>
                  </a:lnTo>
                  <a:lnTo>
                    <a:pt x="179" y="1664391"/>
                  </a:lnTo>
                  <a:lnTo>
                    <a:pt x="0" y="1710035"/>
                  </a:lnTo>
                  <a:lnTo>
                    <a:pt x="1053" y="1755557"/>
                  </a:lnTo>
                  <a:lnTo>
                    <a:pt x="3331" y="1800936"/>
                  </a:lnTo>
                  <a:lnTo>
                    <a:pt x="6822" y="1846149"/>
                  </a:lnTo>
                  <a:lnTo>
                    <a:pt x="11517" y="1891170"/>
                  </a:lnTo>
                  <a:lnTo>
                    <a:pt x="17406" y="1935979"/>
                  </a:lnTo>
                  <a:lnTo>
                    <a:pt x="24477" y="1980551"/>
                  </a:lnTo>
                  <a:lnTo>
                    <a:pt x="32723" y="2024862"/>
                  </a:lnTo>
                  <a:lnTo>
                    <a:pt x="42132" y="2068891"/>
                  </a:lnTo>
                  <a:lnTo>
                    <a:pt x="52694" y="2112614"/>
                  </a:lnTo>
                  <a:lnTo>
                    <a:pt x="64399" y="2156007"/>
                  </a:lnTo>
                  <a:lnTo>
                    <a:pt x="77238" y="2199048"/>
                  </a:lnTo>
                  <a:lnTo>
                    <a:pt x="91200" y="2241712"/>
                  </a:lnTo>
                  <a:lnTo>
                    <a:pt x="106275" y="2283978"/>
                  </a:lnTo>
                  <a:lnTo>
                    <a:pt x="122453" y="2325821"/>
                  </a:lnTo>
                  <a:lnTo>
                    <a:pt x="139725" y="2367219"/>
                  </a:lnTo>
                  <a:lnTo>
                    <a:pt x="158079" y="2408148"/>
                  </a:lnTo>
                  <a:lnTo>
                    <a:pt x="177507" y="2448586"/>
                  </a:lnTo>
                  <a:lnTo>
                    <a:pt x="197998" y="2488508"/>
                  </a:lnTo>
                  <a:lnTo>
                    <a:pt x="219541" y="2527892"/>
                  </a:lnTo>
                  <a:lnTo>
                    <a:pt x="242128" y="2566714"/>
                  </a:lnTo>
                  <a:lnTo>
                    <a:pt x="265747" y="2604952"/>
                  </a:lnTo>
                  <a:lnTo>
                    <a:pt x="290389" y="2642581"/>
                  </a:lnTo>
                  <a:lnTo>
                    <a:pt x="316044" y="2679580"/>
                  </a:lnTo>
                  <a:lnTo>
                    <a:pt x="342702" y="2715924"/>
                  </a:lnTo>
                  <a:lnTo>
                    <a:pt x="370353" y="2751591"/>
                  </a:lnTo>
                  <a:lnTo>
                    <a:pt x="398986" y="2786557"/>
                  </a:lnTo>
                  <a:lnTo>
                    <a:pt x="428592" y="2820799"/>
                  </a:lnTo>
                  <a:lnTo>
                    <a:pt x="459160" y="2854294"/>
                  </a:lnTo>
                  <a:lnTo>
                    <a:pt x="490681" y="2887019"/>
                  </a:lnTo>
                  <a:lnTo>
                    <a:pt x="523145" y="2918950"/>
                  </a:lnTo>
                  <a:lnTo>
                    <a:pt x="556541" y="2950064"/>
                  </a:lnTo>
                  <a:lnTo>
                    <a:pt x="590859" y="2980338"/>
                  </a:lnTo>
                  <a:lnTo>
                    <a:pt x="626090" y="3009749"/>
                  </a:lnTo>
                  <a:lnTo>
                    <a:pt x="662223" y="3038274"/>
                  </a:lnTo>
                  <a:lnTo>
                    <a:pt x="699248" y="3065889"/>
                  </a:lnTo>
                  <a:lnTo>
                    <a:pt x="737156" y="3092572"/>
                  </a:lnTo>
                  <a:lnTo>
                    <a:pt x="775936" y="3118298"/>
                  </a:lnTo>
                  <a:lnTo>
                    <a:pt x="815578" y="3143045"/>
                  </a:lnTo>
                  <a:lnTo>
                    <a:pt x="856072" y="3166790"/>
                  </a:lnTo>
                  <a:lnTo>
                    <a:pt x="897409" y="3189509"/>
                  </a:lnTo>
                  <a:lnTo>
                    <a:pt x="939577" y="3211179"/>
                  </a:lnTo>
                  <a:lnTo>
                    <a:pt x="982568" y="3231778"/>
                  </a:lnTo>
                  <a:lnTo>
                    <a:pt x="1026370" y="3251281"/>
                  </a:lnTo>
                  <a:lnTo>
                    <a:pt x="1070975" y="3269665"/>
                  </a:lnTo>
                  <a:lnTo>
                    <a:pt x="1289275" y="2718295"/>
                  </a:lnTo>
                  <a:lnTo>
                    <a:pt x="1243206" y="2698841"/>
                  </a:lnTo>
                  <a:lnTo>
                    <a:pt x="1198365" y="2677475"/>
                  </a:lnTo>
                  <a:lnTo>
                    <a:pt x="1154789" y="2654254"/>
                  </a:lnTo>
                  <a:lnTo>
                    <a:pt x="1112521" y="2629238"/>
                  </a:lnTo>
                  <a:lnTo>
                    <a:pt x="1071600" y="2602486"/>
                  </a:lnTo>
                  <a:lnTo>
                    <a:pt x="1032066" y="2574058"/>
                  </a:lnTo>
                  <a:lnTo>
                    <a:pt x="993959" y="2544011"/>
                  </a:lnTo>
                  <a:lnTo>
                    <a:pt x="957319" y="2512406"/>
                  </a:lnTo>
                  <a:lnTo>
                    <a:pt x="922187" y="2479301"/>
                  </a:lnTo>
                  <a:lnTo>
                    <a:pt x="888603" y="2444755"/>
                  </a:lnTo>
                  <a:lnTo>
                    <a:pt x="856607" y="2408828"/>
                  </a:lnTo>
                  <a:lnTo>
                    <a:pt x="826239" y="2371578"/>
                  </a:lnTo>
                  <a:lnTo>
                    <a:pt x="797539" y="2333065"/>
                  </a:lnTo>
                  <a:lnTo>
                    <a:pt x="770548" y="2293348"/>
                  </a:lnTo>
                  <a:lnTo>
                    <a:pt x="745305" y="2252486"/>
                  </a:lnTo>
                  <a:lnTo>
                    <a:pt x="721851" y="2210538"/>
                  </a:lnTo>
                  <a:lnTo>
                    <a:pt x="700225" y="2167562"/>
                  </a:lnTo>
                  <a:lnTo>
                    <a:pt x="680469" y="2123619"/>
                  </a:lnTo>
                  <a:lnTo>
                    <a:pt x="662622" y="2078766"/>
                  </a:lnTo>
                  <a:lnTo>
                    <a:pt x="646724" y="2033064"/>
                  </a:lnTo>
                  <a:lnTo>
                    <a:pt x="632815" y="1986572"/>
                  </a:lnTo>
                  <a:lnTo>
                    <a:pt x="620936" y="1939347"/>
                  </a:lnTo>
                  <a:lnTo>
                    <a:pt x="611127" y="1891450"/>
                  </a:lnTo>
                  <a:lnTo>
                    <a:pt x="603428" y="1842940"/>
                  </a:lnTo>
                  <a:lnTo>
                    <a:pt x="597879" y="1793875"/>
                  </a:lnTo>
                  <a:lnTo>
                    <a:pt x="594520" y="1744315"/>
                  </a:lnTo>
                  <a:lnTo>
                    <a:pt x="593391" y="1694319"/>
                  </a:lnTo>
                  <a:lnTo>
                    <a:pt x="594409" y="1646547"/>
                  </a:lnTo>
                  <a:lnTo>
                    <a:pt x="597433" y="1599295"/>
                  </a:lnTo>
                  <a:lnTo>
                    <a:pt x="602424" y="1552604"/>
                  </a:lnTo>
                  <a:lnTo>
                    <a:pt x="609340" y="1506516"/>
                  </a:lnTo>
                  <a:lnTo>
                    <a:pt x="618140" y="1461071"/>
                  </a:lnTo>
                  <a:lnTo>
                    <a:pt x="628781" y="1416311"/>
                  </a:lnTo>
                  <a:lnTo>
                    <a:pt x="641223" y="1372278"/>
                  </a:lnTo>
                  <a:lnTo>
                    <a:pt x="655425" y="1329012"/>
                  </a:lnTo>
                  <a:lnTo>
                    <a:pt x="671345" y="1286556"/>
                  </a:lnTo>
                  <a:lnTo>
                    <a:pt x="688942" y="1244950"/>
                  </a:lnTo>
                  <a:lnTo>
                    <a:pt x="708174" y="1204235"/>
                  </a:lnTo>
                  <a:lnTo>
                    <a:pt x="729000" y="1164454"/>
                  </a:lnTo>
                  <a:lnTo>
                    <a:pt x="751380" y="1125647"/>
                  </a:lnTo>
                  <a:lnTo>
                    <a:pt x="775271" y="1087856"/>
                  </a:lnTo>
                  <a:lnTo>
                    <a:pt x="800632" y="1051121"/>
                  </a:lnTo>
                  <a:lnTo>
                    <a:pt x="827422" y="1015485"/>
                  </a:lnTo>
                  <a:lnTo>
                    <a:pt x="855600" y="980989"/>
                  </a:lnTo>
                  <a:lnTo>
                    <a:pt x="885124" y="947674"/>
                  </a:lnTo>
                  <a:lnTo>
                    <a:pt x="915954" y="915581"/>
                  </a:lnTo>
                  <a:lnTo>
                    <a:pt x="948046" y="884751"/>
                  </a:lnTo>
                  <a:lnTo>
                    <a:pt x="981362" y="855227"/>
                  </a:lnTo>
                  <a:lnTo>
                    <a:pt x="1015858" y="827049"/>
                  </a:lnTo>
                  <a:lnTo>
                    <a:pt x="1051494" y="800258"/>
                  </a:lnTo>
                  <a:lnTo>
                    <a:pt x="1088228" y="774896"/>
                  </a:lnTo>
                  <a:lnTo>
                    <a:pt x="1126019" y="751005"/>
                  </a:lnTo>
                  <a:lnTo>
                    <a:pt x="1164826" y="728625"/>
                  </a:lnTo>
                  <a:lnTo>
                    <a:pt x="1204607" y="707798"/>
                  </a:lnTo>
                  <a:lnTo>
                    <a:pt x="1245322" y="688566"/>
                  </a:lnTo>
                  <a:lnTo>
                    <a:pt x="1286928" y="670969"/>
                  </a:lnTo>
                  <a:lnTo>
                    <a:pt x="1329385" y="655048"/>
                  </a:lnTo>
                  <a:lnTo>
                    <a:pt x="1372651" y="640846"/>
                  </a:lnTo>
                  <a:lnTo>
                    <a:pt x="1416685" y="628404"/>
                  </a:lnTo>
                  <a:lnTo>
                    <a:pt x="1461445" y="617762"/>
                  </a:lnTo>
                  <a:lnTo>
                    <a:pt x="1506890" y="608963"/>
                  </a:lnTo>
                  <a:lnTo>
                    <a:pt x="1552979" y="602047"/>
                  </a:lnTo>
                  <a:lnTo>
                    <a:pt x="1599671" y="597056"/>
                  </a:lnTo>
                  <a:lnTo>
                    <a:pt x="1646924" y="594031"/>
                  </a:lnTo>
                  <a:lnTo>
                    <a:pt x="1694697" y="593013"/>
                  </a:lnTo>
                  <a:lnTo>
                    <a:pt x="1694697" y="0"/>
                  </a:lnTo>
                  <a:close/>
                </a:path>
              </a:pathLst>
            </a:custGeom>
            <a:solidFill>
              <a:srgbClr val="004F6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434528" y="1715096"/>
              <a:ext cx="1694814" cy="3270250"/>
            </a:xfrm>
            <a:custGeom>
              <a:avLst/>
              <a:gdLst/>
              <a:ahLst/>
              <a:cxnLst/>
              <a:rect l="l" t="t" r="r" b="b"/>
              <a:pathLst>
                <a:path w="1694814" h="3270250">
                  <a:moveTo>
                    <a:pt x="1070975" y="3269665"/>
                  </a:moveTo>
                  <a:lnTo>
                    <a:pt x="1026370" y="3251281"/>
                  </a:lnTo>
                  <a:lnTo>
                    <a:pt x="982568" y="3231778"/>
                  </a:lnTo>
                  <a:lnTo>
                    <a:pt x="939577" y="3211179"/>
                  </a:lnTo>
                  <a:lnTo>
                    <a:pt x="897409" y="3189509"/>
                  </a:lnTo>
                  <a:lnTo>
                    <a:pt x="856072" y="3166790"/>
                  </a:lnTo>
                  <a:lnTo>
                    <a:pt x="815578" y="3143045"/>
                  </a:lnTo>
                  <a:lnTo>
                    <a:pt x="775936" y="3118298"/>
                  </a:lnTo>
                  <a:lnTo>
                    <a:pt x="737156" y="3092572"/>
                  </a:lnTo>
                  <a:lnTo>
                    <a:pt x="699248" y="3065889"/>
                  </a:lnTo>
                  <a:lnTo>
                    <a:pt x="662223" y="3038274"/>
                  </a:lnTo>
                  <a:lnTo>
                    <a:pt x="626090" y="3009749"/>
                  </a:lnTo>
                  <a:lnTo>
                    <a:pt x="590859" y="2980338"/>
                  </a:lnTo>
                  <a:lnTo>
                    <a:pt x="556541" y="2950064"/>
                  </a:lnTo>
                  <a:lnTo>
                    <a:pt x="523145" y="2918950"/>
                  </a:lnTo>
                  <a:lnTo>
                    <a:pt x="490681" y="2887019"/>
                  </a:lnTo>
                  <a:lnTo>
                    <a:pt x="459160" y="2854294"/>
                  </a:lnTo>
                  <a:lnTo>
                    <a:pt x="428592" y="2820799"/>
                  </a:lnTo>
                  <a:lnTo>
                    <a:pt x="398986" y="2786557"/>
                  </a:lnTo>
                  <a:lnTo>
                    <a:pt x="370353" y="2751591"/>
                  </a:lnTo>
                  <a:lnTo>
                    <a:pt x="342702" y="2715924"/>
                  </a:lnTo>
                  <a:lnTo>
                    <a:pt x="316044" y="2679580"/>
                  </a:lnTo>
                  <a:lnTo>
                    <a:pt x="290389" y="2642581"/>
                  </a:lnTo>
                  <a:lnTo>
                    <a:pt x="265747" y="2604952"/>
                  </a:lnTo>
                  <a:lnTo>
                    <a:pt x="242128" y="2566714"/>
                  </a:lnTo>
                  <a:lnTo>
                    <a:pt x="219541" y="2527892"/>
                  </a:lnTo>
                  <a:lnTo>
                    <a:pt x="197998" y="2488508"/>
                  </a:lnTo>
                  <a:lnTo>
                    <a:pt x="177507" y="2448586"/>
                  </a:lnTo>
                  <a:lnTo>
                    <a:pt x="158079" y="2408148"/>
                  </a:lnTo>
                  <a:lnTo>
                    <a:pt x="139725" y="2367219"/>
                  </a:lnTo>
                  <a:lnTo>
                    <a:pt x="122453" y="2325821"/>
                  </a:lnTo>
                  <a:lnTo>
                    <a:pt x="106275" y="2283978"/>
                  </a:lnTo>
                  <a:lnTo>
                    <a:pt x="91200" y="2241712"/>
                  </a:lnTo>
                  <a:lnTo>
                    <a:pt x="77238" y="2199048"/>
                  </a:lnTo>
                  <a:lnTo>
                    <a:pt x="64399" y="2156007"/>
                  </a:lnTo>
                  <a:lnTo>
                    <a:pt x="52694" y="2112614"/>
                  </a:lnTo>
                  <a:lnTo>
                    <a:pt x="42132" y="2068891"/>
                  </a:lnTo>
                  <a:lnTo>
                    <a:pt x="32723" y="2024862"/>
                  </a:lnTo>
                  <a:lnTo>
                    <a:pt x="24477" y="1980551"/>
                  </a:lnTo>
                  <a:lnTo>
                    <a:pt x="17406" y="1935979"/>
                  </a:lnTo>
                  <a:lnTo>
                    <a:pt x="11517" y="1891170"/>
                  </a:lnTo>
                  <a:lnTo>
                    <a:pt x="6822" y="1846149"/>
                  </a:lnTo>
                  <a:lnTo>
                    <a:pt x="3331" y="1800936"/>
                  </a:lnTo>
                  <a:lnTo>
                    <a:pt x="1053" y="1755557"/>
                  </a:lnTo>
                  <a:lnTo>
                    <a:pt x="0" y="1710035"/>
                  </a:lnTo>
                  <a:lnTo>
                    <a:pt x="179" y="1664391"/>
                  </a:lnTo>
                  <a:lnTo>
                    <a:pt x="1603" y="1618650"/>
                  </a:lnTo>
                  <a:lnTo>
                    <a:pt x="4280" y="1572835"/>
                  </a:lnTo>
                  <a:lnTo>
                    <a:pt x="8221" y="1526969"/>
                  </a:lnTo>
                  <a:lnTo>
                    <a:pt x="13436" y="1481075"/>
                  </a:lnTo>
                  <a:lnTo>
                    <a:pt x="19935" y="1435177"/>
                  </a:lnTo>
                  <a:lnTo>
                    <a:pt x="27728" y="1389297"/>
                  </a:lnTo>
                  <a:lnTo>
                    <a:pt x="36824" y="1343459"/>
                  </a:lnTo>
                  <a:lnTo>
                    <a:pt x="47235" y="1297686"/>
                  </a:lnTo>
                  <a:lnTo>
                    <a:pt x="58970" y="1252002"/>
                  </a:lnTo>
                  <a:lnTo>
                    <a:pt x="72039" y="1206428"/>
                  </a:lnTo>
                  <a:lnTo>
                    <a:pt x="86452" y="1160990"/>
                  </a:lnTo>
                  <a:lnTo>
                    <a:pt x="102219" y="1115709"/>
                  </a:lnTo>
                  <a:lnTo>
                    <a:pt x="119351" y="1070609"/>
                  </a:lnTo>
                  <a:lnTo>
                    <a:pt x="138248" y="1024833"/>
                  </a:lnTo>
                  <a:lnTo>
                    <a:pt x="158375" y="979827"/>
                  </a:lnTo>
                  <a:lnTo>
                    <a:pt x="179708" y="935609"/>
                  </a:lnTo>
                  <a:lnTo>
                    <a:pt x="202223" y="892194"/>
                  </a:lnTo>
                  <a:lnTo>
                    <a:pt x="225894" y="849599"/>
                  </a:lnTo>
                  <a:lnTo>
                    <a:pt x="250699" y="807840"/>
                  </a:lnTo>
                  <a:lnTo>
                    <a:pt x="276614" y="766934"/>
                  </a:lnTo>
                  <a:lnTo>
                    <a:pt x="303613" y="726897"/>
                  </a:lnTo>
                  <a:lnTo>
                    <a:pt x="331672" y="687746"/>
                  </a:lnTo>
                  <a:lnTo>
                    <a:pt x="360769" y="649497"/>
                  </a:lnTo>
                  <a:lnTo>
                    <a:pt x="390878" y="612166"/>
                  </a:lnTo>
                  <a:lnTo>
                    <a:pt x="421975" y="575770"/>
                  </a:lnTo>
                  <a:lnTo>
                    <a:pt x="454036" y="540326"/>
                  </a:lnTo>
                  <a:lnTo>
                    <a:pt x="487038" y="505849"/>
                  </a:lnTo>
                  <a:lnTo>
                    <a:pt x="520955" y="472356"/>
                  </a:lnTo>
                  <a:lnTo>
                    <a:pt x="555765" y="439864"/>
                  </a:lnTo>
                  <a:lnTo>
                    <a:pt x="591441" y="408388"/>
                  </a:lnTo>
                  <a:lnTo>
                    <a:pt x="627962" y="377946"/>
                  </a:lnTo>
                  <a:lnTo>
                    <a:pt x="665301" y="348554"/>
                  </a:lnTo>
                  <a:lnTo>
                    <a:pt x="703436" y="320227"/>
                  </a:lnTo>
                  <a:lnTo>
                    <a:pt x="742341" y="292984"/>
                  </a:lnTo>
                  <a:lnTo>
                    <a:pt x="781994" y="266839"/>
                  </a:lnTo>
                  <a:lnTo>
                    <a:pt x="822369" y="241810"/>
                  </a:lnTo>
                  <a:lnTo>
                    <a:pt x="863443" y="217912"/>
                  </a:lnTo>
                  <a:lnTo>
                    <a:pt x="905191" y="195163"/>
                  </a:lnTo>
                  <a:lnTo>
                    <a:pt x="947590" y="173578"/>
                  </a:lnTo>
                  <a:lnTo>
                    <a:pt x="990614" y="153174"/>
                  </a:lnTo>
                  <a:lnTo>
                    <a:pt x="1034241" y="133968"/>
                  </a:lnTo>
                  <a:lnTo>
                    <a:pt x="1078445" y="115975"/>
                  </a:lnTo>
                  <a:lnTo>
                    <a:pt x="1123203" y="99213"/>
                  </a:lnTo>
                  <a:lnTo>
                    <a:pt x="1168491" y="83697"/>
                  </a:lnTo>
                  <a:lnTo>
                    <a:pt x="1214284" y="69445"/>
                  </a:lnTo>
                  <a:lnTo>
                    <a:pt x="1260558" y="56472"/>
                  </a:lnTo>
                  <a:lnTo>
                    <a:pt x="1307290" y="44795"/>
                  </a:lnTo>
                  <a:lnTo>
                    <a:pt x="1354454" y="34430"/>
                  </a:lnTo>
                  <a:lnTo>
                    <a:pt x="1402027" y="25394"/>
                  </a:lnTo>
                  <a:lnTo>
                    <a:pt x="1449984" y="17703"/>
                  </a:lnTo>
                  <a:lnTo>
                    <a:pt x="1498303" y="11373"/>
                  </a:lnTo>
                  <a:lnTo>
                    <a:pt x="1546957" y="6422"/>
                  </a:lnTo>
                  <a:lnTo>
                    <a:pt x="1595924" y="2865"/>
                  </a:lnTo>
                  <a:lnTo>
                    <a:pt x="1645178" y="719"/>
                  </a:lnTo>
                  <a:lnTo>
                    <a:pt x="1694697" y="0"/>
                  </a:lnTo>
                  <a:lnTo>
                    <a:pt x="1694697" y="593013"/>
                  </a:lnTo>
                  <a:lnTo>
                    <a:pt x="1646924" y="594031"/>
                  </a:lnTo>
                  <a:lnTo>
                    <a:pt x="1599671" y="597056"/>
                  </a:lnTo>
                  <a:lnTo>
                    <a:pt x="1552979" y="602047"/>
                  </a:lnTo>
                  <a:lnTo>
                    <a:pt x="1506890" y="608963"/>
                  </a:lnTo>
                  <a:lnTo>
                    <a:pt x="1461445" y="617762"/>
                  </a:lnTo>
                  <a:lnTo>
                    <a:pt x="1416685" y="628404"/>
                  </a:lnTo>
                  <a:lnTo>
                    <a:pt x="1372651" y="640846"/>
                  </a:lnTo>
                  <a:lnTo>
                    <a:pt x="1329385" y="655048"/>
                  </a:lnTo>
                  <a:lnTo>
                    <a:pt x="1286928" y="670969"/>
                  </a:lnTo>
                  <a:lnTo>
                    <a:pt x="1245322" y="688566"/>
                  </a:lnTo>
                  <a:lnTo>
                    <a:pt x="1204607" y="707798"/>
                  </a:lnTo>
                  <a:lnTo>
                    <a:pt x="1164826" y="728625"/>
                  </a:lnTo>
                  <a:lnTo>
                    <a:pt x="1126019" y="751005"/>
                  </a:lnTo>
                  <a:lnTo>
                    <a:pt x="1088228" y="774896"/>
                  </a:lnTo>
                  <a:lnTo>
                    <a:pt x="1051494" y="800258"/>
                  </a:lnTo>
                  <a:lnTo>
                    <a:pt x="1015858" y="827049"/>
                  </a:lnTo>
                  <a:lnTo>
                    <a:pt x="981362" y="855227"/>
                  </a:lnTo>
                  <a:lnTo>
                    <a:pt x="948046" y="884751"/>
                  </a:lnTo>
                  <a:lnTo>
                    <a:pt x="915954" y="915581"/>
                  </a:lnTo>
                  <a:lnTo>
                    <a:pt x="885124" y="947674"/>
                  </a:lnTo>
                  <a:lnTo>
                    <a:pt x="855600" y="980989"/>
                  </a:lnTo>
                  <a:lnTo>
                    <a:pt x="827422" y="1015485"/>
                  </a:lnTo>
                  <a:lnTo>
                    <a:pt x="800632" y="1051121"/>
                  </a:lnTo>
                  <a:lnTo>
                    <a:pt x="775271" y="1087856"/>
                  </a:lnTo>
                  <a:lnTo>
                    <a:pt x="751380" y="1125647"/>
                  </a:lnTo>
                  <a:lnTo>
                    <a:pt x="729000" y="1164454"/>
                  </a:lnTo>
                  <a:lnTo>
                    <a:pt x="708174" y="1204235"/>
                  </a:lnTo>
                  <a:lnTo>
                    <a:pt x="688942" y="1244950"/>
                  </a:lnTo>
                  <a:lnTo>
                    <a:pt x="671345" y="1286556"/>
                  </a:lnTo>
                  <a:lnTo>
                    <a:pt x="655425" y="1329012"/>
                  </a:lnTo>
                  <a:lnTo>
                    <a:pt x="641223" y="1372278"/>
                  </a:lnTo>
                  <a:lnTo>
                    <a:pt x="628781" y="1416311"/>
                  </a:lnTo>
                  <a:lnTo>
                    <a:pt x="618140" y="1461071"/>
                  </a:lnTo>
                  <a:lnTo>
                    <a:pt x="609340" y="1506516"/>
                  </a:lnTo>
                  <a:lnTo>
                    <a:pt x="602424" y="1552604"/>
                  </a:lnTo>
                  <a:lnTo>
                    <a:pt x="597433" y="1599295"/>
                  </a:lnTo>
                  <a:lnTo>
                    <a:pt x="594409" y="1646547"/>
                  </a:lnTo>
                  <a:lnTo>
                    <a:pt x="593391" y="1694319"/>
                  </a:lnTo>
                  <a:lnTo>
                    <a:pt x="594520" y="1744315"/>
                  </a:lnTo>
                  <a:lnTo>
                    <a:pt x="597879" y="1793875"/>
                  </a:lnTo>
                  <a:lnTo>
                    <a:pt x="603428" y="1842940"/>
                  </a:lnTo>
                  <a:lnTo>
                    <a:pt x="611127" y="1891450"/>
                  </a:lnTo>
                  <a:lnTo>
                    <a:pt x="620936" y="1939347"/>
                  </a:lnTo>
                  <a:lnTo>
                    <a:pt x="632815" y="1986572"/>
                  </a:lnTo>
                  <a:lnTo>
                    <a:pt x="646724" y="2033064"/>
                  </a:lnTo>
                  <a:lnTo>
                    <a:pt x="662622" y="2078766"/>
                  </a:lnTo>
                  <a:lnTo>
                    <a:pt x="680469" y="2123619"/>
                  </a:lnTo>
                  <a:lnTo>
                    <a:pt x="700225" y="2167562"/>
                  </a:lnTo>
                  <a:lnTo>
                    <a:pt x="721851" y="2210538"/>
                  </a:lnTo>
                  <a:lnTo>
                    <a:pt x="745305" y="2252486"/>
                  </a:lnTo>
                  <a:lnTo>
                    <a:pt x="770548" y="2293348"/>
                  </a:lnTo>
                  <a:lnTo>
                    <a:pt x="797539" y="2333065"/>
                  </a:lnTo>
                  <a:lnTo>
                    <a:pt x="826239" y="2371578"/>
                  </a:lnTo>
                  <a:lnTo>
                    <a:pt x="856607" y="2408828"/>
                  </a:lnTo>
                  <a:lnTo>
                    <a:pt x="888603" y="2444755"/>
                  </a:lnTo>
                  <a:lnTo>
                    <a:pt x="922187" y="2479301"/>
                  </a:lnTo>
                  <a:lnTo>
                    <a:pt x="957319" y="2512406"/>
                  </a:lnTo>
                  <a:lnTo>
                    <a:pt x="993959" y="2544011"/>
                  </a:lnTo>
                  <a:lnTo>
                    <a:pt x="1032066" y="2574058"/>
                  </a:lnTo>
                  <a:lnTo>
                    <a:pt x="1071600" y="2602486"/>
                  </a:lnTo>
                  <a:lnTo>
                    <a:pt x="1112521" y="2629238"/>
                  </a:lnTo>
                  <a:lnTo>
                    <a:pt x="1154789" y="2654254"/>
                  </a:lnTo>
                  <a:lnTo>
                    <a:pt x="1198365" y="2677475"/>
                  </a:lnTo>
                  <a:lnTo>
                    <a:pt x="1243206" y="2698841"/>
                  </a:lnTo>
                  <a:lnTo>
                    <a:pt x="1289275" y="2718295"/>
                  </a:lnTo>
                  <a:lnTo>
                    <a:pt x="1070975" y="326966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5222433" y="2849949"/>
            <a:ext cx="1812925" cy="1247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Arial"/>
                <a:cs typeface="Arial"/>
              </a:rPr>
              <a:t>$315,000</a:t>
            </a:r>
            <a:endParaRPr sz="24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  <a:spcBef>
                <a:spcPts val="15"/>
              </a:spcBef>
            </a:pPr>
            <a:r>
              <a:rPr dirty="0" sz="1400">
                <a:latin typeface="Arial"/>
                <a:cs typeface="Arial"/>
              </a:rPr>
              <a:t>Out-</a:t>
            </a:r>
            <a:r>
              <a:rPr dirty="0" sz="1400" spc="-10">
                <a:latin typeface="Arial"/>
                <a:cs typeface="Arial"/>
              </a:rPr>
              <a:t>of-</a:t>
            </a:r>
            <a:r>
              <a:rPr dirty="0" sz="1400">
                <a:latin typeface="Arial"/>
                <a:cs typeface="Arial"/>
              </a:rPr>
              <a:t>pocket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health </a:t>
            </a:r>
            <a:r>
              <a:rPr dirty="0" sz="1400">
                <a:latin typeface="Arial"/>
                <a:cs typeface="Arial"/>
              </a:rPr>
              <a:t>care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expense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estimate </a:t>
            </a:r>
            <a:r>
              <a:rPr dirty="0" sz="1400">
                <a:latin typeface="Arial"/>
                <a:cs typeface="Arial"/>
              </a:rPr>
              <a:t>for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65-year-</a:t>
            </a:r>
            <a:r>
              <a:rPr dirty="0" sz="1400" spc="-25">
                <a:latin typeface="Arial"/>
                <a:cs typeface="Arial"/>
              </a:rPr>
              <a:t>old </a:t>
            </a:r>
            <a:r>
              <a:rPr dirty="0" sz="1400" spc="-10">
                <a:latin typeface="Arial"/>
                <a:cs typeface="Arial"/>
              </a:rPr>
              <a:t>couple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916784" y="2378271"/>
            <a:ext cx="2294255" cy="1671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3114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44%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Other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medical expenses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Including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copayments, </a:t>
            </a:r>
            <a:r>
              <a:rPr dirty="0" sz="1800">
                <a:latin typeface="Arial"/>
                <a:cs typeface="Arial"/>
              </a:rPr>
              <a:t>coinsurance,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and </a:t>
            </a:r>
            <a:r>
              <a:rPr dirty="0" sz="1800">
                <a:latin typeface="Arial"/>
                <a:cs typeface="Arial"/>
              </a:rPr>
              <a:t>deductibles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doctor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hospital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visits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044178" y="2655335"/>
            <a:ext cx="274320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39%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Medicare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Part</a:t>
            </a:r>
            <a:r>
              <a:rPr dirty="0" sz="1800" spc="-1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B</a:t>
            </a:r>
            <a:r>
              <a:rPr dirty="0" sz="1800" spc="-25" b="1">
                <a:latin typeface="Arial"/>
                <a:cs typeface="Arial"/>
              </a:rPr>
              <a:t> and </a:t>
            </a:r>
            <a:r>
              <a:rPr dirty="0" sz="1800" b="1">
                <a:latin typeface="Arial"/>
                <a:cs typeface="Arial"/>
              </a:rPr>
              <a:t>Part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premiums</a:t>
            </a:r>
            <a:endParaRPr sz="1800">
              <a:latin typeface="Arial"/>
              <a:cs typeface="Arial"/>
            </a:endParaRPr>
          </a:p>
          <a:p>
            <a:pPr marL="12700" marR="172085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Doctor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appointments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and </a:t>
            </a:r>
            <a:r>
              <a:rPr dirty="0" sz="1800">
                <a:latin typeface="Arial"/>
                <a:cs typeface="Arial"/>
              </a:rPr>
              <a:t>hospital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visits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802069" y="5211768"/>
            <a:ext cx="2552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17%</a:t>
            </a:r>
            <a:r>
              <a:rPr dirty="0" sz="1800" spc="-2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Generics,</a:t>
            </a:r>
            <a:r>
              <a:rPr dirty="0" sz="1800" spc="-2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branded </a:t>
            </a:r>
            <a:r>
              <a:rPr dirty="0" sz="1800" b="1">
                <a:latin typeface="Arial"/>
                <a:cs typeface="Arial"/>
              </a:rPr>
              <a:t>drugs,</a:t>
            </a:r>
            <a:r>
              <a:rPr dirty="0" sz="1800" spc="-5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specialty</a:t>
            </a:r>
            <a:r>
              <a:rPr dirty="0" sz="1800" spc="-50" b="1">
                <a:latin typeface="Arial"/>
                <a:cs typeface="Arial"/>
              </a:rPr>
              <a:t> </a:t>
            </a:r>
            <a:r>
              <a:rPr dirty="0" sz="1800" spc="-20" b="1">
                <a:latin typeface="Arial"/>
                <a:cs typeface="Arial"/>
              </a:rPr>
              <a:t>drugs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3695" y="6300433"/>
            <a:ext cx="71335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Source: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2023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Fidelity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Retiree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Health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Care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Cost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Estimate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Fidelity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Benefits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Consulting,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2022.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last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slide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methodology.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3</a:t>
            </a:fld>
          </a:p>
        </p:txBody>
      </p:sp>
      <p:sp>
        <p:nvSpPr>
          <p:cNvPr id="16" name="object 1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Your</a:t>
            </a:r>
            <a:r>
              <a:rPr dirty="0" spc="-15"/>
              <a:t> </a:t>
            </a:r>
            <a:r>
              <a:rPr dirty="0" spc="-10"/>
              <a:t>out-of-</a:t>
            </a:r>
            <a:r>
              <a:rPr dirty="0"/>
              <a:t>pocket</a:t>
            </a:r>
            <a:r>
              <a:rPr dirty="0" spc="-5"/>
              <a:t> </a:t>
            </a:r>
            <a:r>
              <a:rPr dirty="0"/>
              <a:t>costs may </a:t>
            </a:r>
            <a:r>
              <a:rPr dirty="0" spc="-20"/>
              <a:t>vary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256944" y="1532216"/>
            <a:ext cx="367855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Arial"/>
                <a:cs typeface="Arial"/>
              </a:rPr>
              <a:t>INDIVIDUAL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COSTS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DEPEND</a:t>
            </a:r>
            <a:r>
              <a:rPr dirty="0" sz="1800" spc="-50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ON: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2281237"/>
            <a:ext cx="12192000" cy="1482090"/>
            <a:chOff x="0" y="2281237"/>
            <a:chExt cx="12192000" cy="1482090"/>
          </a:xfrm>
        </p:grpSpPr>
        <p:sp>
          <p:nvSpPr>
            <p:cNvPr id="5" name="object 5" descr=""/>
            <p:cNvSpPr/>
            <p:nvPr/>
          </p:nvSpPr>
          <p:spPr>
            <a:xfrm>
              <a:off x="0" y="2286000"/>
              <a:ext cx="12192000" cy="0"/>
            </a:xfrm>
            <a:custGeom>
              <a:avLst/>
              <a:gdLst/>
              <a:ahLst/>
              <a:cxnLst/>
              <a:rect l="l" t="t" r="r" b="b"/>
              <a:pathLst>
                <a:path w="12192000" h="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ln w="9525">
              <a:solidFill>
                <a:srgbClr val="ACB6BD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79420" y="2298191"/>
              <a:ext cx="1920239" cy="1463040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99019" y="2299716"/>
              <a:ext cx="1920239" cy="1463040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2716580" y="3827177"/>
            <a:ext cx="2104390" cy="1313180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Personal</a:t>
            </a:r>
            <a:r>
              <a:rPr dirty="0" sz="2000" spc="-5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368627"/>
                </a:solidFill>
                <a:latin typeface="Arial"/>
                <a:cs typeface="Arial"/>
              </a:rPr>
              <a:t>factors</a:t>
            </a:r>
            <a:endParaRPr sz="20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309"/>
              </a:spcBef>
              <a:buClr>
                <a:srgbClr val="368627"/>
              </a:buClr>
              <a:buChar char="•"/>
              <a:tabLst>
                <a:tab pos="184785" algn="l"/>
              </a:tabLst>
            </a:pPr>
            <a:r>
              <a:rPr dirty="0" sz="1800">
                <a:latin typeface="Arial"/>
                <a:cs typeface="Arial"/>
              </a:rPr>
              <a:t>Age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retirement</a:t>
            </a:r>
            <a:endParaRPr sz="18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300"/>
              </a:spcBef>
              <a:buClr>
                <a:srgbClr val="368627"/>
              </a:buClr>
              <a:buChar char="•"/>
              <a:tabLst>
                <a:tab pos="184785" algn="l"/>
              </a:tabLst>
            </a:pPr>
            <a:r>
              <a:rPr dirty="0" sz="1800" spc="-20">
                <a:latin typeface="Arial"/>
                <a:cs typeface="Arial"/>
              </a:rPr>
              <a:t>Years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retirement</a:t>
            </a:r>
            <a:endParaRPr sz="18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300"/>
              </a:spcBef>
              <a:buClr>
                <a:srgbClr val="368627"/>
              </a:buClr>
              <a:buChar char="•"/>
              <a:tabLst>
                <a:tab pos="184785" algn="l"/>
              </a:tabLst>
            </a:pPr>
            <a:r>
              <a:rPr dirty="0" sz="1800">
                <a:latin typeface="Arial"/>
                <a:cs typeface="Arial"/>
              </a:rPr>
              <a:t>General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health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979658" y="3830786"/>
            <a:ext cx="2753995" cy="962025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dirty="0" sz="2000" spc="-20" b="1">
                <a:solidFill>
                  <a:srgbClr val="004F6B"/>
                </a:solidFill>
                <a:latin typeface="Arial"/>
                <a:cs typeface="Arial"/>
              </a:rPr>
              <a:t>Your</a:t>
            </a:r>
            <a:r>
              <a:rPr dirty="0" sz="2000" spc="-45" b="1">
                <a:solidFill>
                  <a:srgbClr val="004F6B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4F6B"/>
                </a:solidFill>
                <a:latin typeface="Arial"/>
                <a:cs typeface="Arial"/>
              </a:rPr>
              <a:t>risk</a:t>
            </a:r>
            <a:r>
              <a:rPr dirty="0" sz="2000" spc="-70" b="1">
                <a:solidFill>
                  <a:srgbClr val="004F6B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4F6B"/>
                </a:solidFill>
                <a:latin typeface="Arial"/>
                <a:cs typeface="Arial"/>
              </a:rPr>
              <a:t>comfort</a:t>
            </a:r>
            <a:r>
              <a:rPr dirty="0" sz="2000" spc="-60" b="1">
                <a:solidFill>
                  <a:srgbClr val="004F6B"/>
                </a:solidFill>
                <a:latin typeface="Arial"/>
                <a:cs typeface="Arial"/>
              </a:rPr>
              <a:t> </a:t>
            </a:r>
            <a:r>
              <a:rPr dirty="0" sz="2000" spc="-20" b="1">
                <a:solidFill>
                  <a:srgbClr val="004F6B"/>
                </a:solidFill>
                <a:latin typeface="Arial"/>
                <a:cs typeface="Arial"/>
              </a:rPr>
              <a:t>level</a:t>
            </a:r>
            <a:endParaRPr sz="2000">
              <a:latin typeface="Arial"/>
              <a:cs typeface="Arial"/>
            </a:endParaRPr>
          </a:p>
          <a:p>
            <a:pPr algn="ctr" marL="337185" marR="328930">
              <a:lnSpc>
                <a:spcPct val="100000"/>
              </a:lnSpc>
              <a:spcBef>
                <a:spcPts val="309"/>
              </a:spcBef>
            </a:pPr>
            <a:r>
              <a:rPr dirty="0" sz="1800">
                <a:latin typeface="Arial"/>
                <a:cs typeface="Arial"/>
              </a:rPr>
              <a:t>How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much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coverage </a:t>
            </a:r>
            <a:r>
              <a:rPr dirty="0" sz="1800">
                <a:latin typeface="Arial"/>
                <a:cs typeface="Arial"/>
              </a:rPr>
              <a:t>will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plan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for?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0" y="533704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 h="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9525">
            <a:solidFill>
              <a:srgbClr val="ACB6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3</a:t>
            </a:fld>
          </a:p>
        </p:txBody>
      </p:sp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10"/>
              <a:t> </a:t>
            </a:r>
            <a:r>
              <a:rPr dirty="0"/>
              <a:t>we’ll</a:t>
            </a:r>
            <a:r>
              <a:rPr dirty="0" spc="-35"/>
              <a:t> </a:t>
            </a:r>
            <a:r>
              <a:rPr dirty="0"/>
              <a:t>cover</a:t>
            </a:r>
            <a:r>
              <a:rPr dirty="0" spc="5"/>
              <a:t> </a:t>
            </a:r>
            <a:r>
              <a:rPr dirty="0" spc="-10"/>
              <a:t>today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298236" y="1534424"/>
            <a:ext cx="39541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STEPS</a:t>
            </a:r>
            <a:r>
              <a:rPr dirty="0" sz="1800" spc="-9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YOU</a:t>
            </a:r>
            <a:r>
              <a:rPr dirty="0" sz="1800" spc="-8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CAN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spc="-20" b="1">
                <a:latin typeface="Arial"/>
                <a:cs typeface="Arial"/>
              </a:rPr>
              <a:t>TAKE </a:t>
            </a:r>
            <a:r>
              <a:rPr dirty="0" sz="1800" b="1">
                <a:latin typeface="Arial"/>
                <a:cs typeface="Arial"/>
              </a:rPr>
              <a:t>RIGHT</a:t>
            </a:r>
            <a:r>
              <a:rPr dirty="0" sz="1800" spc="-65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NOW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2310383" y="2043493"/>
          <a:ext cx="7665720" cy="2559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6115"/>
                <a:gridCol w="6923405"/>
              </a:tblGrid>
              <a:tr h="640080">
                <a:tc>
                  <a:txBody>
                    <a:bodyPr/>
                    <a:lstStyle/>
                    <a:p>
                      <a:pPr algn="ctr" marL="3937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2800" spc="-50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0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Get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know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Medicare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88595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639445"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2800" spc="-50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0">
                        <a:lnSpc>
                          <a:spcPct val="100000"/>
                        </a:lnSpc>
                        <a:spcBef>
                          <a:spcPts val="1495"/>
                        </a:spcBef>
                      </a:pP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Estimate</a:t>
                      </a:r>
                      <a:r>
                        <a:rPr dirty="0" sz="1800" spc="-5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1800" spc="-2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annual</a:t>
                      </a:r>
                      <a:r>
                        <a:rPr dirty="0" sz="1800" spc="-2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Medicare</a:t>
                      </a:r>
                      <a:r>
                        <a:rPr dirty="0" sz="1800" spc="-3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costs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89865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2800" spc="-50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0"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r>
                        <a:rPr dirty="0" sz="1800" spc="-2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Take</a:t>
                      </a:r>
                      <a:r>
                        <a:rPr dirty="0" sz="1800" spc="-5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stock</a:t>
                      </a:r>
                      <a:r>
                        <a:rPr dirty="0" sz="1800" spc="-3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800" spc="-4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1800" spc="-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funding</a:t>
                      </a:r>
                      <a:r>
                        <a:rPr dirty="0" sz="1800" spc="-3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sources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1135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2800" spc="-50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0">
                        <a:lnSpc>
                          <a:spcPct val="100000"/>
                        </a:lnSpc>
                        <a:spcBef>
                          <a:spcPts val="1515"/>
                        </a:spcBef>
                      </a:pP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Create</a:t>
                      </a:r>
                      <a:r>
                        <a:rPr dirty="0" sz="1800" spc="-3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health</a:t>
                      </a:r>
                      <a:r>
                        <a:rPr dirty="0" sz="1800" spc="-3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1800" spc="-25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800" spc="-40" b="1">
                          <a:solidFill>
                            <a:srgbClr val="36862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financial</a:t>
                      </a:r>
                      <a:r>
                        <a:rPr dirty="0" sz="1800" spc="-15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333E47"/>
                          </a:solidFill>
                          <a:latin typeface="Arial"/>
                          <a:cs typeface="Arial"/>
                        </a:rPr>
                        <a:t>representative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2405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/>
          <p:nvPr/>
        </p:nvSpPr>
        <p:spPr>
          <a:xfrm>
            <a:off x="0" y="4902695"/>
            <a:ext cx="12192000" cy="815975"/>
          </a:xfrm>
          <a:custGeom>
            <a:avLst/>
            <a:gdLst/>
            <a:ahLst/>
            <a:cxnLst/>
            <a:rect l="l" t="t" r="r" b="b"/>
            <a:pathLst>
              <a:path w="12192000" h="815975">
                <a:moveTo>
                  <a:pt x="12192000" y="0"/>
                </a:moveTo>
                <a:lnTo>
                  <a:pt x="0" y="0"/>
                </a:lnTo>
                <a:lnTo>
                  <a:pt x="0" y="815352"/>
                </a:lnTo>
                <a:lnTo>
                  <a:pt x="12192000" y="815352"/>
                </a:lnTo>
                <a:lnTo>
                  <a:pt x="12192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2769311" y="5017043"/>
            <a:ext cx="6880859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The</a:t>
            </a:r>
            <a:r>
              <a:rPr dirty="0" sz="1800" spc="-5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confidence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of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knowing</a:t>
            </a:r>
            <a:r>
              <a:rPr dirty="0" sz="1800" spc="-6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your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health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care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is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covered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is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one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of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the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most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valuable things</a:t>
            </a:r>
            <a:r>
              <a:rPr dirty="0" sz="1800" spc="-5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you</a:t>
            </a:r>
            <a:r>
              <a:rPr dirty="0" sz="1800" spc="-1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can</a:t>
            </a:r>
            <a:r>
              <a:rPr dirty="0" sz="1800" spc="-2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take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into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retirement.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3</a:t>
            </a:fld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4032250" cy="79121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Get</a:t>
            </a:r>
            <a:r>
              <a:rPr dirty="0" spc="-15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/>
              <a:t>know</a:t>
            </a:r>
            <a:r>
              <a:rPr dirty="0" spc="-40"/>
              <a:t> </a:t>
            </a:r>
            <a:r>
              <a:rPr dirty="0" spc="-10"/>
              <a:t>Medicare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What</a:t>
            </a:r>
            <a:r>
              <a:rPr dirty="0" sz="2000" spc="-5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are</a:t>
            </a:r>
            <a:r>
              <a:rPr dirty="0" sz="2000" spc="-3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your Medicare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368627"/>
                </a:solidFill>
                <a:latin typeface="Arial"/>
                <a:cs typeface="Arial"/>
              </a:rPr>
              <a:t>options?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571500" y="1600200"/>
            <a:ext cx="5524500" cy="692150"/>
          </a:xfrm>
          <a:custGeom>
            <a:avLst/>
            <a:gdLst/>
            <a:ahLst/>
            <a:cxnLst/>
            <a:rect l="l" t="t" r="r" b="b"/>
            <a:pathLst>
              <a:path w="5524500" h="692150">
                <a:moveTo>
                  <a:pt x="5524500" y="0"/>
                </a:moveTo>
                <a:lnTo>
                  <a:pt x="0" y="0"/>
                </a:lnTo>
                <a:lnTo>
                  <a:pt x="0" y="691896"/>
                </a:lnTo>
                <a:lnTo>
                  <a:pt x="5524500" y="691896"/>
                </a:lnTo>
                <a:lnTo>
                  <a:pt x="55245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66573" y="1796732"/>
            <a:ext cx="6781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317A22"/>
                </a:solidFill>
                <a:latin typeface="Arial"/>
                <a:cs typeface="Arial"/>
              </a:rPr>
              <a:t>Part</a:t>
            </a:r>
            <a:r>
              <a:rPr dirty="0" sz="1800" spc="-90" b="1">
                <a:solidFill>
                  <a:srgbClr val="317A22"/>
                </a:solidFill>
                <a:latin typeface="Arial"/>
                <a:cs typeface="Arial"/>
              </a:rPr>
              <a:t> </a:t>
            </a:r>
            <a:r>
              <a:rPr dirty="0" sz="1800" spc="-50" b="1">
                <a:solidFill>
                  <a:srgbClr val="317A22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182293" y="1796732"/>
            <a:ext cx="18897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Hospital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insurance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565150" y="2285745"/>
            <a:ext cx="5537200" cy="704850"/>
            <a:chOff x="565150" y="2285745"/>
            <a:chExt cx="5537200" cy="704850"/>
          </a:xfrm>
        </p:grpSpPr>
        <p:sp>
          <p:nvSpPr>
            <p:cNvPr id="8" name="object 8" descr=""/>
            <p:cNvSpPr/>
            <p:nvPr/>
          </p:nvSpPr>
          <p:spPr>
            <a:xfrm>
              <a:off x="571500" y="2292095"/>
              <a:ext cx="5524500" cy="692150"/>
            </a:xfrm>
            <a:custGeom>
              <a:avLst/>
              <a:gdLst/>
              <a:ahLst/>
              <a:cxnLst/>
              <a:rect l="l" t="t" r="r" b="b"/>
              <a:pathLst>
                <a:path w="5524500" h="692150">
                  <a:moveTo>
                    <a:pt x="5524500" y="0"/>
                  </a:moveTo>
                  <a:lnTo>
                    <a:pt x="0" y="0"/>
                  </a:lnTo>
                  <a:lnTo>
                    <a:pt x="0" y="691896"/>
                  </a:lnTo>
                  <a:lnTo>
                    <a:pt x="5524500" y="691896"/>
                  </a:lnTo>
                  <a:lnTo>
                    <a:pt x="55245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71500" y="2292095"/>
              <a:ext cx="5524500" cy="692150"/>
            </a:xfrm>
            <a:custGeom>
              <a:avLst/>
              <a:gdLst/>
              <a:ahLst/>
              <a:cxnLst/>
              <a:rect l="l" t="t" r="r" b="b"/>
              <a:pathLst>
                <a:path w="5524500" h="692150">
                  <a:moveTo>
                    <a:pt x="0" y="0"/>
                  </a:moveTo>
                  <a:lnTo>
                    <a:pt x="5524500" y="0"/>
                  </a:lnTo>
                  <a:lnTo>
                    <a:pt x="5524500" y="691896"/>
                  </a:lnTo>
                  <a:lnTo>
                    <a:pt x="0" y="69189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766573" y="2488628"/>
            <a:ext cx="6858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317A22"/>
                </a:solidFill>
                <a:latin typeface="Arial"/>
                <a:cs typeface="Arial"/>
              </a:rPr>
              <a:t>Part</a:t>
            </a:r>
            <a:r>
              <a:rPr dirty="0" sz="1800" spc="-30" b="1">
                <a:solidFill>
                  <a:srgbClr val="317A22"/>
                </a:solidFill>
                <a:latin typeface="Arial"/>
                <a:cs typeface="Arial"/>
              </a:rPr>
              <a:t> </a:t>
            </a:r>
            <a:r>
              <a:rPr dirty="0" sz="1800" spc="-50" b="1">
                <a:solidFill>
                  <a:srgbClr val="317A22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182293" y="2488628"/>
            <a:ext cx="18510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Medical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insurance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571500" y="3313176"/>
            <a:ext cx="5524500" cy="692150"/>
          </a:xfrm>
          <a:custGeom>
            <a:avLst/>
            <a:gdLst/>
            <a:ahLst/>
            <a:cxnLst/>
            <a:rect l="l" t="t" r="r" b="b"/>
            <a:pathLst>
              <a:path w="5524500" h="692150">
                <a:moveTo>
                  <a:pt x="5524500" y="0"/>
                </a:moveTo>
                <a:lnTo>
                  <a:pt x="0" y="0"/>
                </a:lnTo>
                <a:lnTo>
                  <a:pt x="0" y="691895"/>
                </a:lnTo>
                <a:lnTo>
                  <a:pt x="5524500" y="691895"/>
                </a:lnTo>
                <a:lnTo>
                  <a:pt x="55245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571500" y="3313176"/>
            <a:ext cx="1372870" cy="69215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209550" rIns="0" bIns="0" rtlCol="0" vert="horz">
            <a:spAutoFit/>
          </a:bodyPr>
          <a:lstStyle/>
          <a:p>
            <a:pPr marL="194945">
              <a:lnSpc>
                <a:spcPct val="100000"/>
              </a:lnSpc>
              <a:spcBef>
                <a:spcPts val="1650"/>
              </a:spcBef>
            </a:pPr>
            <a:r>
              <a:rPr dirty="0" sz="1800" b="1">
                <a:solidFill>
                  <a:srgbClr val="317A22"/>
                </a:solidFill>
                <a:latin typeface="Arial"/>
                <a:cs typeface="Arial"/>
              </a:rPr>
              <a:t>Part</a:t>
            </a:r>
            <a:r>
              <a:rPr dirty="0" sz="1800" spc="-30" b="1">
                <a:solidFill>
                  <a:srgbClr val="317A22"/>
                </a:solidFill>
                <a:latin typeface="Arial"/>
                <a:cs typeface="Arial"/>
              </a:rPr>
              <a:t> </a:t>
            </a:r>
            <a:r>
              <a:rPr dirty="0" sz="1800" spc="-50" b="1">
                <a:solidFill>
                  <a:srgbClr val="317A22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957070" y="3313176"/>
            <a:ext cx="4138929" cy="69215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209550" rIns="0" bIns="0" rtlCol="0" vert="horz">
            <a:spAutoFit/>
          </a:bodyPr>
          <a:lstStyle/>
          <a:p>
            <a:pPr marL="224790">
              <a:lnSpc>
                <a:spcPct val="100000"/>
              </a:lnSpc>
              <a:spcBef>
                <a:spcPts val="1650"/>
              </a:spcBef>
            </a:pPr>
            <a:r>
              <a:rPr dirty="0" sz="1800">
                <a:latin typeface="Arial"/>
                <a:cs typeface="Arial"/>
              </a:rPr>
              <a:t>Prescription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drug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coverage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571500" y="4329684"/>
            <a:ext cx="5524500" cy="692150"/>
          </a:xfrm>
          <a:custGeom>
            <a:avLst/>
            <a:gdLst/>
            <a:ahLst/>
            <a:cxnLst/>
            <a:rect l="l" t="t" r="r" b="b"/>
            <a:pathLst>
              <a:path w="5524500" h="692150">
                <a:moveTo>
                  <a:pt x="5524500" y="0"/>
                </a:moveTo>
                <a:lnTo>
                  <a:pt x="0" y="0"/>
                </a:lnTo>
                <a:lnTo>
                  <a:pt x="0" y="691896"/>
                </a:lnTo>
                <a:lnTo>
                  <a:pt x="5524500" y="691896"/>
                </a:lnTo>
                <a:lnTo>
                  <a:pt x="55245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766573" y="4526555"/>
            <a:ext cx="9398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317A22"/>
                </a:solidFill>
                <a:latin typeface="Arial"/>
                <a:cs typeface="Arial"/>
              </a:rPr>
              <a:t>Medigap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182293" y="4526555"/>
            <a:ext cx="34264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Medicare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supplemental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insurance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565150" y="5015229"/>
            <a:ext cx="5537200" cy="704850"/>
            <a:chOff x="565150" y="5015229"/>
            <a:chExt cx="5537200" cy="704850"/>
          </a:xfrm>
        </p:grpSpPr>
        <p:sp>
          <p:nvSpPr>
            <p:cNvPr id="19" name="object 19" descr=""/>
            <p:cNvSpPr/>
            <p:nvPr/>
          </p:nvSpPr>
          <p:spPr>
            <a:xfrm>
              <a:off x="571500" y="5021579"/>
              <a:ext cx="5524500" cy="692150"/>
            </a:xfrm>
            <a:custGeom>
              <a:avLst/>
              <a:gdLst/>
              <a:ahLst/>
              <a:cxnLst/>
              <a:rect l="l" t="t" r="r" b="b"/>
              <a:pathLst>
                <a:path w="5524500" h="692150">
                  <a:moveTo>
                    <a:pt x="5524500" y="0"/>
                  </a:moveTo>
                  <a:lnTo>
                    <a:pt x="0" y="0"/>
                  </a:lnTo>
                  <a:lnTo>
                    <a:pt x="0" y="691896"/>
                  </a:lnTo>
                  <a:lnTo>
                    <a:pt x="5524500" y="691896"/>
                  </a:lnTo>
                  <a:lnTo>
                    <a:pt x="55245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71500" y="5021579"/>
              <a:ext cx="5524500" cy="692150"/>
            </a:xfrm>
            <a:custGeom>
              <a:avLst/>
              <a:gdLst/>
              <a:ahLst/>
              <a:cxnLst/>
              <a:rect l="l" t="t" r="r" b="b"/>
              <a:pathLst>
                <a:path w="5524500" h="692150">
                  <a:moveTo>
                    <a:pt x="0" y="0"/>
                  </a:moveTo>
                  <a:lnTo>
                    <a:pt x="5524500" y="0"/>
                  </a:lnTo>
                  <a:lnTo>
                    <a:pt x="5524500" y="691896"/>
                  </a:lnTo>
                  <a:lnTo>
                    <a:pt x="0" y="69189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766573" y="5218450"/>
            <a:ext cx="6858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317A22"/>
                </a:solidFill>
                <a:latin typeface="Arial"/>
                <a:cs typeface="Arial"/>
              </a:rPr>
              <a:t>Part</a:t>
            </a:r>
            <a:r>
              <a:rPr dirty="0" sz="1800" spc="-30" b="1">
                <a:solidFill>
                  <a:srgbClr val="317A22"/>
                </a:solidFill>
                <a:latin typeface="Arial"/>
                <a:cs typeface="Arial"/>
              </a:rPr>
              <a:t> </a:t>
            </a:r>
            <a:r>
              <a:rPr dirty="0" sz="1800" spc="-50" b="1">
                <a:solidFill>
                  <a:srgbClr val="317A22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182293" y="5218450"/>
            <a:ext cx="27012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Medicare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Advantage </a:t>
            </a:r>
            <a:r>
              <a:rPr dirty="0" sz="1800" spc="-10">
                <a:latin typeface="Arial"/>
                <a:cs typeface="Arial"/>
              </a:rPr>
              <a:t>plans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1950720" y="1600200"/>
            <a:ext cx="0" cy="4114165"/>
          </a:xfrm>
          <a:custGeom>
            <a:avLst/>
            <a:gdLst/>
            <a:ahLst/>
            <a:cxnLst/>
            <a:rect l="l" t="t" r="r" b="b"/>
            <a:pathLst>
              <a:path w="0" h="4114165">
                <a:moveTo>
                  <a:pt x="0" y="0"/>
                </a:moveTo>
                <a:lnTo>
                  <a:pt x="0" y="411361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3</a:t>
            </a:fld>
          </a:p>
        </p:txBody>
      </p:sp>
      <p:sp>
        <p:nvSpPr>
          <p:cNvPr id="26" name="object 2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609917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Medicare</a:t>
            </a:r>
            <a:r>
              <a:rPr dirty="0" spc="-45"/>
              <a:t> </a:t>
            </a:r>
            <a:r>
              <a:rPr dirty="0"/>
              <a:t>Part</a:t>
            </a:r>
            <a:r>
              <a:rPr dirty="0" spc="-25"/>
              <a:t> </a:t>
            </a:r>
            <a:r>
              <a:rPr dirty="0"/>
              <a:t>A:</a:t>
            </a:r>
            <a:r>
              <a:rPr dirty="0" spc="-20"/>
              <a:t> </a:t>
            </a:r>
            <a:r>
              <a:rPr dirty="0"/>
              <a:t>Hospital</a:t>
            </a:r>
            <a:r>
              <a:rPr dirty="0" spc="-50"/>
              <a:t> </a:t>
            </a:r>
            <a:r>
              <a:rPr dirty="0" spc="-10"/>
              <a:t>insurance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449900" y="2500764"/>
            <a:ext cx="5528310" cy="0"/>
          </a:xfrm>
          <a:custGeom>
            <a:avLst/>
            <a:gdLst/>
            <a:ahLst/>
            <a:cxnLst/>
            <a:rect l="l" t="t" r="r" b="b"/>
            <a:pathLst>
              <a:path w="5528310" h="0">
                <a:moveTo>
                  <a:pt x="0" y="0"/>
                </a:moveTo>
                <a:lnTo>
                  <a:pt x="5527852" y="0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49900" y="2951045"/>
            <a:ext cx="5528310" cy="0"/>
          </a:xfrm>
          <a:custGeom>
            <a:avLst/>
            <a:gdLst/>
            <a:ahLst/>
            <a:cxnLst/>
            <a:rect l="l" t="t" r="r" b="b"/>
            <a:pathLst>
              <a:path w="5528310" h="0">
                <a:moveTo>
                  <a:pt x="0" y="0"/>
                </a:moveTo>
                <a:lnTo>
                  <a:pt x="5527852" y="0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49900" y="3401328"/>
            <a:ext cx="5528310" cy="0"/>
          </a:xfrm>
          <a:custGeom>
            <a:avLst/>
            <a:gdLst/>
            <a:ahLst/>
            <a:cxnLst/>
            <a:rect l="l" t="t" r="r" b="b"/>
            <a:pathLst>
              <a:path w="5528310" h="0">
                <a:moveTo>
                  <a:pt x="0" y="0"/>
                </a:moveTo>
                <a:lnTo>
                  <a:pt x="5527852" y="0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49900" y="3851610"/>
            <a:ext cx="5528310" cy="0"/>
          </a:xfrm>
          <a:custGeom>
            <a:avLst/>
            <a:gdLst/>
            <a:ahLst/>
            <a:cxnLst/>
            <a:rect l="l" t="t" r="r" b="b"/>
            <a:pathLst>
              <a:path w="5528310" h="0">
                <a:moveTo>
                  <a:pt x="0" y="0"/>
                </a:moveTo>
                <a:lnTo>
                  <a:pt x="5527852" y="0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449897" y="1600200"/>
            <a:ext cx="5528310" cy="450850"/>
          </a:xfrm>
          <a:prstGeom prst="rect">
            <a:avLst/>
          </a:prstGeom>
          <a:solidFill>
            <a:srgbClr val="5D646C"/>
          </a:solidFill>
        </p:spPr>
        <p:txBody>
          <a:bodyPr wrap="square" lIns="0" tIns="97790" rIns="0" bIns="0" rtlCol="0" vert="horz">
            <a:spAutoFit/>
          </a:bodyPr>
          <a:lstStyle/>
          <a:p>
            <a:pPr marL="154305">
              <a:lnSpc>
                <a:spcPct val="100000"/>
              </a:lnSpc>
              <a:spcBef>
                <a:spcPts val="770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In-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hospital</a:t>
            </a:r>
            <a:r>
              <a:rPr dirty="0" sz="16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stay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6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r>
              <a:rPr dirty="0" sz="16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(per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benefit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period)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92030" y="2136531"/>
            <a:ext cx="4387850" cy="1619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21155" algn="l"/>
              </a:tabLst>
            </a:pPr>
            <a:r>
              <a:rPr dirty="0" sz="1600" b="1">
                <a:latin typeface="Arial"/>
                <a:cs typeface="Arial"/>
              </a:rPr>
              <a:t>Days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1–60</a:t>
            </a:r>
            <a:r>
              <a:rPr dirty="0" sz="1600" b="1">
                <a:latin typeface="Arial"/>
                <a:cs typeface="Arial"/>
              </a:rPr>
              <a:t>	</a:t>
            </a:r>
            <a:r>
              <a:rPr dirty="0" sz="1600">
                <a:latin typeface="Arial"/>
                <a:cs typeface="Arial"/>
              </a:rPr>
              <a:t>$1,632</a:t>
            </a:r>
            <a:r>
              <a:rPr dirty="0" sz="1600" spc="-6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deductible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84700"/>
              </a:lnSpc>
              <a:tabLst>
                <a:tab pos="1621155" algn="l"/>
              </a:tabLst>
            </a:pPr>
            <a:r>
              <a:rPr dirty="0" sz="1600" b="1">
                <a:latin typeface="Arial"/>
                <a:cs typeface="Arial"/>
              </a:rPr>
              <a:t>Days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61–90</a:t>
            </a:r>
            <a:r>
              <a:rPr dirty="0" sz="1600" b="1">
                <a:latin typeface="Arial"/>
                <a:cs typeface="Arial"/>
              </a:rPr>
              <a:t>	</a:t>
            </a:r>
            <a:r>
              <a:rPr dirty="0" sz="1600">
                <a:latin typeface="Arial"/>
                <a:cs typeface="Arial"/>
              </a:rPr>
              <a:t>$408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per-</a:t>
            </a:r>
            <a:r>
              <a:rPr dirty="0" sz="1600">
                <a:latin typeface="Arial"/>
                <a:cs typeface="Arial"/>
              </a:rPr>
              <a:t>day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copayment</a:t>
            </a:r>
            <a:r>
              <a:rPr dirty="0" sz="1600" spc="500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Days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91–150</a:t>
            </a:r>
            <a:r>
              <a:rPr dirty="0" sz="1600" b="1">
                <a:latin typeface="Arial"/>
                <a:cs typeface="Arial"/>
              </a:rPr>
              <a:t>	</a:t>
            </a:r>
            <a:r>
              <a:rPr dirty="0" sz="1600">
                <a:latin typeface="Arial"/>
                <a:cs typeface="Arial"/>
              </a:rPr>
              <a:t>$816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per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“lifetime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reserve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day” </a:t>
            </a:r>
            <a:r>
              <a:rPr dirty="0" sz="1600" b="1">
                <a:latin typeface="Arial"/>
                <a:cs typeface="Arial"/>
              </a:rPr>
              <a:t>Days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150+</a:t>
            </a:r>
            <a:r>
              <a:rPr dirty="0" sz="1600" b="1">
                <a:latin typeface="Arial"/>
                <a:cs typeface="Arial"/>
              </a:rPr>
              <a:t>	</a:t>
            </a:r>
            <a:r>
              <a:rPr dirty="0" sz="1600">
                <a:latin typeface="Arial"/>
                <a:cs typeface="Arial"/>
              </a:rPr>
              <a:t>All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costs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6214250" y="2500764"/>
            <a:ext cx="5528310" cy="0"/>
          </a:xfrm>
          <a:custGeom>
            <a:avLst/>
            <a:gdLst/>
            <a:ahLst/>
            <a:cxnLst/>
            <a:rect l="l" t="t" r="r" b="b"/>
            <a:pathLst>
              <a:path w="5528309" h="0">
                <a:moveTo>
                  <a:pt x="0" y="0"/>
                </a:moveTo>
                <a:lnTo>
                  <a:pt x="5527852" y="0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6214250" y="2951045"/>
            <a:ext cx="5528310" cy="0"/>
          </a:xfrm>
          <a:custGeom>
            <a:avLst/>
            <a:gdLst/>
            <a:ahLst/>
            <a:cxnLst/>
            <a:rect l="l" t="t" r="r" b="b"/>
            <a:pathLst>
              <a:path w="5528309" h="0">
                <a:moveTo>
                  <a:pt x="0" y="0"/>
                </a:moveTo>
                <a:lnTo>
                  <a:pt x="5527852" y="0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6214250" y="3401328"/>
            <a:ext cx="5528310" cy="0"/>
          </a:xfrm>
          <a:custGeom>
            <a:avLst/>
            <a:gdLst/>
            <a:ahLst/>
            <a:cxnLst/>
            <a:rect l="l" t="t" r="r" b="b"/>
            <a:pathLst>
              <a:path w="5528309" h="0">
                <a:moveTo>
                  <a:pt x="0" y="0"/>
                </a:moveTo>
                <a:lnTo>
                  <a:pt x="5527852" y="0"/>
                </a:lnTo>
              </a:path>
            </a:pathLst>
          </a:custGeom>
          <a:ln w="9525">
            <a:solidFill>
              <a:srgbClr val="BEBEBE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6214249" y="1600200"/>
            <a:ext cx="5528310" cy="450850"/>
          </a:xfrm>
          <a:prstGeom prst="rect">
            <a:avLst/>
          </a:prstGeom>
          <a:solidFill>
            <a:srgbClr val="5D646C"/>
          </a:solidFill>
        </p:spPr>
        <p:txBody>
          <a:bodyPr wrap="square" lIns="0" tIns="97790" rIns="0" bIns="0" rtlCol="0" vert="horz">
            <a:spAutoFit/>
          </a:bodyPr>
          <a:lstStyle/>
          <a:p>
            <a:pPr marL="154305">
              <a:lnSpc>
                <a:spcPct val="100000"/>
              </a:lnSpc>
              <a:spcBef>
                <a:spcPts val="770"/>
              </a:spcBef>
            </a:pP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Skilled</a:t>
            </a: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nursing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facility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stay</a:t>
            </a:r>
            <a:r>
              <a:rPr dirty="0" sz="16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r>
              <a:rPr dirty="0" sz="16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(per</a:t>
            </a:r>
            <a:r>
              <a:rPr dirty="0" sz="16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benefit</a:t>
            </a:r>
            <a:r>
              <a:rPr dirty="0" sz="16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period)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356381" y="2136531"/>
            <a:ext cx="3879215" cy="11696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21155" algn="l"/>
              </a:tabLst>
            </a:pPr>
            <a:r>
              <a:rPr dirty="0" sz="1600" b="1">
                <a:latin typeface="Arial"/>
                <a:cs typeface="Arial"/>
              </a:rPr>
              <a:t>Days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1–20</a:t>
            </a:r>
            <a:r>
              <a:rPr dirty="0" sz="1600" b="1">
                <a:latin typeface="Arial"/>
                <a:cs typeface="Arial"/>
              </a:rPr>
              <a:t>	</a:t>
            </a:r>
            <a:r>
              <a:rPr dirty="0" sz="1600">
                <a:latin typeface="Arial"/>
                <a:cs typeface="Arial"/>
              </a:rPr>
              <a:t>$0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copayment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25"/>
              </a:spcBef>
              <a:tabLst>
                <a:tab pos="1621155" algn="l"/>
              </a:tabLst>
            </a:pPr>
            <a:r>
              <a:rPr dirty="0" sz="1600" b="1">
                <a:latin typeface="Arial"/>
                <a:cs typeface="Arial"/>
              </a:rPr>
              <a:t>Days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21–100</a:t>
            </a:r>
            <a:r>
              <a:rPr dirty="0" sz="1600" b="1">
                <a:latin typeface="Arial"/>
                <a:cs typeface="Arial"/>
              </a:rPr>
              <a:t>	</a:t>
            </a:r>
            <a:r>
              <a:rPr dirty="0" sz="1600">
                <a:latin typeface="Arial"/>
                <a:cs typeface="Arial"/>
              </a:rPr>
              <a:t>$204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per-</a:t>
            </a:r>
            <a:r>
              <a:rPr dirty="0" sz="1600">
                <a:latin typeface="Arial"/>
                <a:cs typeface="Arial"/>
              </a:rPr>
              <a:t>day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copayment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25"/>
              </a:spcBef>
              <a:tabLst>
                <a:tab pos="1621155" algn="l"/>
              </a:tabLst>
            </a:pPr>
            <a:r>
              <a:rPr dirty="0" sz="1600" b="1">
                <a:latin typeface="Arial"/>
                <a:cs typeface="Arial"/>
              </a:rPr>
              <a:t>Days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101+</a:t>
            </a:r>
            <a:r>
              <a:rPr dirty="0" sz="1600" b="1">
                <a:latin typeface="Arial"/>
                <a:cs typeface="Arial"/>
              </a:rPr>
              <a:t>	</a:t>
            </a:r>
            <a:r>
              <a:rPr dirty="0" sz="1600">
                <a:latin typeface="Arial"/>
                <a:cs typeface="Arial"/>
              </a:rPr>
              <a:t>All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costs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52134" y="6070614"/>
            <a:ext cx="8658860" cy="4064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>
                <a:latin typeface="Arial"/>
                <a:cs typeface="Arial"/>
              </a:rPr>
              <a:t>Source: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https://</a:t>
            </a:r>
            <a:r>
              <a:rPr dirty="0" sz="1000" spc="-10">
                <a:latin typeface="Arial"/>
                <a:cs typeface="Arial"/>
                <a:hlinkClick r:id="rId2"/>
              </a:rPr>
              <a:t>www.medicare.gov/coverage/inpatient-hospital-care.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Benefit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period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period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begins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day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 are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admitted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hospital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ends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been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hospital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60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consecutive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days.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fld id="{81D60167-4931-47E6-BA6A-407CBD079E47}" type="slidenum">
              <a:rPr dirty="0" spc="-50"/>
              <a:t>3</a:t>
            </a:fld>
          </a:p>
        </p:txBody>
      </p:sp>
      <p:sp>
        <p:nvSpPr>
          <p:cNvPr id="18" name="object 1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971" y="273158"/>
            <a:ext cx="603504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Medicare</a:t>
            </a:r>
            <a:r>
              <a:rPr dirty="0" spc="-50"/>
              <a:t> </a:t>
            </a:r>
            <a:r>
              <a:rPr dirty="0"/>
              <a:t>Part</a:t>
            </a:r>
            <a:r>
              <a:rPr dirty="0" spc="-25"/>
              <a:t> </a:t>
            </a:r>
            <a:r>
              <a:rPr dirty="0"/>
              <a:t>B:</a:t>
            </a:r>
            <a:r>
              <a:rPr dirty="0" spc="-30"/>
              <a:t> </a:t>
            </a:r>
            <a:r>
              <a:rPr dirty="0"/>
              <a:t>Medical</a:t>
            </a:r>
            <a:r>
              <a:rPr dirty="0" spc="-50"/>
              <a:t> </a:t>
            </a:r>
            <a:r>
              <a:rPr dirty="0" spc="-10"/>
              <a:t>insurance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2194750" y="1456093"/>
            <a:ext cx="7800975" cy="72644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dirty="0" sz="1800" b="1">
                <a:latin typeface="Arial"/>
                <a:cs typeface="Arial"/>
              </a:rPr>
              <a:t>IN</a:t>
            </a:r>
            <a:r>
              <a:rPr dirty="0" sz="1800" spc="-6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2024,</a:t>
            </a:r>
            <a:r>
              <a:rPr dirty="0" sz="1800" spc="-5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INDIVIDUALS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CAN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EXPECT</a:t>
            </a:r>
            <a:r>
              <a:rPr dirty="0" sz="1800" spc="-5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TO</a:t>
            </a:r>
            <a:r>
              <a:rPr dirty="0" sz="1800" spc="-60" b="1">
                <a:latin typeface="Arial"/>
                <a:cs typeface="Arial"/>
              </a:rPr>
              <a:t> </a:t>
            </a:r>
            <a:r>
              <a:rPr dirty="0" sz="1800" spc="-20" b="1">
                <a:latin typeface="Arial"/>
                <a:cs typeface="Arial"/>
              </a:rPr>
              <a:t>PAY: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95"/>
              </a:spcBef>
              <a:tabLst>
                <a:tab pos="1739900" algn="l"/>
              </a:tabLst>
            </a:pPr>
            <a:r>
              <a:rPr dirty="0" sz="1800" b="1">
                <a:latin typeface="Arial"/>
                <a:cs typeface="Arial"/>
              </a:rPr>
              <a:t>$240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deductible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>
                <a:solidFill>
                  <a:srgbClr val="768592"/>
                </a:solidFill>
                <a:latin typeface="Arial"/>
                <a:cs typeface="Arial"/>
              </a:rPr>
              <a:t>l</a:t>
            </a:r>
            <a:r>
              <a:rPr dirty="0" sz="1800" spc="434">
                <a:solidFill>
                  <a:srgbClr val="768592"/>
                </a:solidFill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20%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coinsurance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doctors’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services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outpatient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care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571498" y="2409126"/>
          <a:ext cx="11125200" cy="3302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83000"/>
                <a:gridCol w="3683000"/>
                <a:gridCol w="3683000"/>
              </a:tblGrid>
              <a:tr h="471805">
                <a:tc>
                  <a:txBody>
                    <a:bodyPr/>
                    <a:lstStyle/>
                    <a:p>
                      <a:pPr algn="r" marR="91313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Individual</a:t>
                      </a:r>
                      <a:r>
                        <a:rPr dirty="0" sz="16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Filer</a:t>
                      </a:r>
                      <a:r>
                        <a:rPr dirty="0" sz="1600" spc="-1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R w="76200">
                      <a:solidFill>
                        <a:srgbClr val="FFFFFF"/>
                      </a:solidFill>
                      <a:prstDash val="solid"/>
                    </a:lnR>
                    <a:solidFill>
                      <a:srgbClr val="36862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Joint</a:t>
                      </a:r>
                      <a:r>
                        <a:rPr dirty="0" sz="16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Filer</a:t>
                      </a:r>
                      <a:r>
                        <a:rPr dirty="0" sz="16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L w="762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solidFill>
                      <a:srgbClr val="004F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r>
                        <a:rPr dirty="0" sz="16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Monthly</a:t>
                      </a:r>
                      <a:r>
                        <a:rPr dirty="0" sz="16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baseline="26455" sz="1575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baseline="26455" sz="1575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L w="76200">
                      <a:solidFill>
                        <a:srgbClr val="FFFFFF"/>
                      </a:solidFill>
                      <a:prstDash val="solid"/>
                    </a:lnL>
                    <a:solidFill>
                      <a:srgbClr val="5D646C"/>
                    </a:solidFill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marL="1042669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$103,000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less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$206,000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less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$174.70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r" marR="89281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$103,001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$129,000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$206,001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$258,000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$244.60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r" marR="89281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$129,001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$161,000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$258,001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$322,000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$349.40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r" marR="89281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$161,001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$193,000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$322,001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$386,000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$454.20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r" marR="893444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$193,001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$499,999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$386,001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$749,999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$559.00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marL="94805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$500,000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above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$750,000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above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636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$594.00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526644" y="6069270"/>
            <a:ext cx="666369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25000"/>
              </a:lnSpc>
              <a:spcBef>
                <a:spcPts val="100"/>
              </a:spcBef>
            </a:pPr>
            <a:r>
              <a:rPr dirty="0" baseline="25641" sz="975">
                <a:latin typeface="Arial"/>
                <a:cs typeface="Arial"/>
              </a:rPr>
              <a:t>1</a:t>
            </a:r>
            <a:r>
              <a:rPr dirty="0" baseline="25641" sz="975" spc="8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Medicare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premiums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calculated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based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recipient's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adjusted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gross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income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(AGI)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two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years </a:t>
            </a:r>
            <a:r>
              <a:rPr dirty="0" sz="1000" spc="-10">
                <a:latin typeface="Arial"/>
                <a:cs typeface="Arial"/>
              </a:rPr>
              <a:t>prior. </a:t>
            </a:r>
            <a:r>
              <a:rPr dirty="0" sz="1000">
                <a:latin typeface="Arial"/>
                <a:cs typeface="Arial"/>
              </a:rPr>
              <a:t>Source: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https://</a:t>
            </a:r>
            <a:r>
              <a:rPr dirty="0" sz="1000" spc="-10">
                <a:latin typeface="Arial"/>
                <a:cs typeface="Arial"/>
                <a:hlinkClick r:id="rId2"/>
              </a:rPr>
              <a:t>www.medicare.gov/basics/costs/medicare-costs.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353072" y="6494628"/>
            <a:ext cx="9588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2927" y="101520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368627"/>
                </a:solidFill>
                <a:latin typeface="Arial"/>
                <a:cs typeface="Arial"/>
              </a:rPr>
              <a:t>STEP</a:t>
            </a:r>
            <a:r>
              <a:rPr dirty="0" sz="12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68627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271" y="273158"/>
            <a:ext cx="9510395" cy="79121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/>
              <a:t>Medicare</a:t>
            </a:r>
            <a:r>
              <a:rPr dirty="0" spc="-40"/>
              <a:t> </a:t>
            </a:r>
            <a:r>
              <a:rPr dirty="0"/>
              <a:t>Part</a:t>
            </a:r>
            <a:r>
              <a:rPr dirty="0" spc="-20"/>
              <a:t> </a:t>
            </a:r>
            <a:r>
              <a:rPr dirty="0"/>
              <a:t>D:</a:t>
            </a:r>
            <a:r>
              <a:rPr dirty="0" spc="-20"/>
              <a:t> </a:t>
            </a:r>
            <a:r>
              <a:rPr dirty="0"/>
              <a:t>Prescription</a:t>
            </a:r>
            <a:r>
              <a:rPr dirty="0" spc="-45"/>
              <a:t> </a:t>
            </a:r>
            <a:r>
              <a:rPr dirty="0"/>
              <a:t>drug</a:t>
            </a:r>
            <a:r>
              <a:rPr dirty="0" spc="-30"/>
              <a:t> </a:t>
            </a:r>
            <a:r>
              <a:rPr dirty="0" spc="-10"/>
              <a:t>coverage</a:t>
            </a:r>
          </a:p>
          <a:p>
            <a:pPr marL="25400">
              <a:lnSpc>
                <a:spcPct val="100000"/>
              </a:lnSpc>
              <a:spcBef>
                <a:spcPts val="25"/>
              </a:spcBef>
            </a:pPr>
            <a:r>
              <a:rPr dirty="0" sz="2000" spc="-10" b="1">
                <a:solidFill>
                  <a:srgbClr val="368627"/>
                </a:solidFill>
                <a:latin typeface="Arial"/>
                <a:cs typeface="Arial"/>
              </a:rPr>
              <a:t>Higher-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income</a:t>
            </a:r>
            <a:r>
              <a:rPr dirty="0" sz="2000" spc="-4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beneficiaries</a:t>
            </a:r>
            <a:r>
              <a:rPr dirty="0" sz="2000" spc="-6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pay</a:t>
            </a:r>
            <a:r>
              <a:rPr dirty="0" sz="2000" spc="-2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higher</a:t>
            </a:r>
            <a:r>
              <a:rPr dirty="0" sz="2000" spc="-1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Medicare</a:t>
            </a:r>
            <a:r>
              <a:rPr dirty="0" sz="2000" spc="-5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Part</a:t>
            </a:r>
            <a:r>
              <a:rPr dirty="0" sz="2000" spc="-2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B</a:t>
            </a:r>
            <a:r>
              <a:rPr dirty="0" sz="2000" spc="-10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and</a:t>
            </a:r>
            <a:r>
              <a:rPr dirty="0" sz="2000" spc="-3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Part</a:t>
            </a:r>
            <a:r>
              <a:rPr dirty="0" sz="2000" spc="-25" b="1">
                <a:solidFill>
                  <a:srgbClr val="368627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68627"/>
                </a:solidFill>
                <a:latin typeface="Arial"/>
                <a:cs typeface="Arial"/>
              </a:rPr>
              <a:t>D</a:t>
            </a:r>
            <a:r>
              <a:rPr dirty="0" sz="2000" spc="-10" b="1">
                <a:solidFill>
                  <a:srgbClr val="368627"/>
                </a:solidFill>
                <a:latin typeface="Arial"/>
                <a:cs typeface="Arial"/>
              </a:rPr>
              <a:t> premiums</a:t>
            </a:r>
            <a:r>
              <a:rPr dirty="0" baseline="25641" sz="1950" spc="-15">
                <a:solidFill>
                  <a:srgbClr val="368627"/>
                </a:solidFill>
              </a:rPr>
              <a:t>1</a:t>
            </a:r>
            <a:endParaRPr baseline="25641" sz="195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216398" y="1609725"/>
            <a:ext cx="3759200" cy="3310254"/>
            <a:chOff x="4216398" y="1609725"/>
            <a:chExt cx="3759200" cy="3310254"/>
          </a:xfrm>
        </p:grpSpPr>
        <p:sp>
          <p:nvSpPr>
            <p:cNvPr id="5" name="object 5" descr=""/>
            <p:cNvSpPr/>
            <p:nvPr/>
          </p:nvSpPr>
          <p:spPr>
            <a:xfrm>
              <a:off x="4292598" y="1609725"/>
              <a:ext cx="3606800" cy="472440"/>
            </a:xfrm>
            <a:custGeom>
              <a:avLst/>
              <a:gdLst/>
              <a:ahLst/>
              <a:cxnLst/>
              <a:rect l="l" t="t" r="r" b="b"/>
              <a:pathLst>
                <a:path w="3606800" h="472439">
                  <a:moveTo>
                    <a:pt x="0" y="471919"/>
                  </a:moveTo>
                  <a:lnTo>
                    <a:pt x="3606800" y="471919"/>
                  </a:lnTo>
                  <a:lnTo>
                    <a:pt x="3606800" y="0"/>
                  </a:lnTo>
                  <a:lnTo>
                    <a:pt x="0" y="0"/>
                  </a:lnTo>
                  <a:lnTo>
                    <a:pt x="0" y="471919"/>
                  </a:lnTo>
                  <a:close/>
                </a:path>
              </a:pathLst>
            </a:custGeom>
            <a:solidFill>
              <a:srgbClr val="004F6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254498" y="1609725"/>
              <a:ext cx="0" cy="3310254"/>
            </a:xfrm>
            <a:custGeom>
              <a:avLst/>
              <a:gdLst/>
              <a:ahLst/>
              <a:cxnLst/>
              <a:rect l="l" t="t" r="r" b="b"/>
              <a:pathLst>
                <a:path w="0" h="3310254">
                  <a:moveTo>
                    <a:pt x="0" y="0"/>
                  </a:moveTo>
                  <a:lnTo>
                    <a:pt x="0" y="3309810"/>
                  </a:lnTo>
                </a:path>
              </a:pathLst>
            </a:custGeom>
            <a:ln w="762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7937498" y="1609725"/>
              <a:ext cx="0" cy="3310254"/>
            </a:xfrm>
            <a:custGeom>
              <a:avLst/>
              <a:gdLst/>
              <a:ahLst/>
              <a:cxnLst/>
              <a:rect l="l" t="t" r="r" b="b"/>
              <a:pathLst>
                <a:path w="0" h="3310254">
                  <a:moveTo>
                    <a:pt x="0" y="0"/>
                  </a:moveTo>
                  <a:lnTo>
                    <a:pt x="0" y="3309810"/>
                  </a:lnTo>
                </a:path>
              </a:pathLst>
            </a:custGeom>
            <a:ln w="762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571498" y="1603375"/>
          <a:ext cx="11125200" cy="3302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4900"/>
                <a:gridCol w="3683000"/>
                <a:gridCol w="76200"/>
                <a:gridCol w="3644900"/>
              </a:tblGrid>
              <a:tr h="471805">
                <a:tc>
                  <a:txBody>
                    <a:bodyPr/>
                    <a:lstStyle/>
                    <a:p>
                      <a:pPr algn="ctr" marL="3746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Individual</a:t>
                      </a:r>
                      <a:r>
                        <a:rPr dirty="0" sz="16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Filer</a:t>
                      </a:r>
                      <a:r>
                        <a:rPr dirty="0" sz="1600" spc="-1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solidFill>
                      <a:srgbClr val="36862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556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Joint</a:t>
                      </a:r>
                      <a:r>
                        <a:rPr dirty="0" sz="16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Filer</a:t>
                      </a:r>
                      <a:r>
                        <a:rPr dirty="0" sz="16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solidFill>
                      <a:srgbClr val="004F6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11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2024</a:t>
                      </a:r>
                      <a:r>
                        <a:rPr dirty="0" sz="16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r>
                        <a:rPr dirty="0" sz="16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Monthly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baseline="26455" sz="1575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baseline="26455" sz="1575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solidFill>
                      <a:srgbClr val="5D646C"/>
                    </a:solidFill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ctr" marR="4889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$103,000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less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L="7493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$206,000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less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29209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Average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$34.70</a:t>
                      </a:r>
                      <a:r>
                        <a:rPr dirty="0" baseline="26455" sz="1575" spc="-15">
                          <a:latin typeface="Arial"/>
                          <a:cs typeface="Arial"/>
                        </a:rPr>
                        <a:t>2</a:t>
                      </a:r>
                      <a:endParaRPr baseline="26455" sz="1575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$103,001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$129,000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L="7556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$206,001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$258,000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3048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$12.90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ctr" marR="4762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$129,001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$161,000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$258,001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$322,000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3048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$33.30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ctr" marR="4699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$161,001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$193,000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L="7683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$322,001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$386,000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2984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$53.80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ctr" marR="4762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$193,001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$499,999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$386,001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$749,999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ctr" marR="29209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$74.20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ysDot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algn="ctr" marR="4508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$500,000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above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556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$750,000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above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9209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Plan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premium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$81.00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8585">
                    <a:lnT w="12700">
                      <a:solidFill>
                        <a:srgbClr val="ACB1B6"/>
                      </a:solidFill>
                      <a:prstDash val="sysDot"/>
                    </a:lnT>
                    <a:lnB w="12700">
                      <a:solidFill>
                        <a:srgbClr val="ACB1B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 descr=""/>
          <p:cNvSpPr txBox="1"/>
          <p:nvPr/>
        </p:nvSpPr>
        <p:spPr>
          <a:xfrm>
            <a:off x="524263" y="5956427"/>
            <a:ext cx="667321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dirty="0" baseline="25641" sz="975">
                <a:latin typeface="Arial"/>
                <a:cs typeface="Arial"/>
              </a:rPr>
              <a:t>1</a:t>
            </a:r>
            <a:r>
              <a:rPr dirty="0" baseline="25641" sz="975" spc="8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Medicare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premiums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calculated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based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recipient's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adjusted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gross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income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(AGI)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two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years </a:t>
            </a:r>
            <a:r>
              <a:rPr dirty="0" sz="1000" spc="-10">
                <a:latin typeface="Arial"/>
                <a:cs typeface="Arial"/>
              </a:rPr>
              <a:t>prior. https://</a:t>
            </a:r>
            <a:r>
              <a:rPr dirty="0" sz="1000" spc="-10">
                <a:latin typeface="Arial"/>
                <a:cs typeface="Arial"/>
                <a:hlinkClick r:id="rId2"/>
              </a:rPr>
              <a:t>www.medicare.gov/basics/costs/medicare-</a:t>
            </a:r>
            <a:r>
              <a:rPr dirty="0" sz="1000" spc="-20">
                <a:latin typeface="Arial"/>
                <a:cs typeface="Arial"/>
                <a:hlinkClick r:id="rId2"/>
              </a:rPr>
              <a:t>costs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baseline="25641" sz="975">
                <a:latin typeface="Arial"/>
                <a:cs typeface="Arial"/>
              </a:rPr>
              <a:t>2</a:t>
            </a:r>
            <a:r>
              <a:rPr dirty="0" baseline="25641" sz="975" spc="97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Source: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u="sng" sz="1000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Centers</a:t>
            </a:r>
            <a:r>
              <a:rPr dirty="0" u="sng" sz="1000" spc="-15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000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for</a:t>
            </a:r>
            <a:r>
              <a:rPr dirty="0" u="sng" sz="1000" spc="-30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000" spc="-10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Medicare</a:t>
            </a:r>
            <a:r>
              <a:rPr dirty="0" u="sng" sz="1000" spc="-25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000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&amp;</a:t>
            </a:r>
            <a:r>
              <a:rPr dirty="0" u="sng" sz="1000" spc="-15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000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Medicaid</a:t>
            </a:r>
            <a:r>
              <a:rPr dirty="0" u="sng" sz="1000" spc="-15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000" spc="-10">
                <a:solidFill>
                  <a:srgbClr val="227CA9"/>
                </a:solidFill>
                <a:uFill>
                  <a:solidFill>
                    <a:srgbClr val="227CA9"/>
                  </a:solidFill>
                </a:uFill>
                <a:latin typeface="Arial"/>
                <a:cs typeface="Arial"/>
                <a:hlinkClick r:id="rId3"/>
              </a:rPr>
              <a:t>Services</a:t>
            </a:r>
            <a:r>
              <a:rPr dirty="0" u="none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0211041" y="6299961"/>
            <a:ext cx="1532255" cy="329565"/>
          </a:xfrm>
          <a:custGeom>
            <a:avLst/>
            <a:gdLst/>
            <a:ahLst/>
            <a:cxnLst/>
            <a:rect l="l" t="t" r="r" b="b"/>
            <a:pathLst>
              <a:path w="1532254" h="329565">
                <a:moveTo>
                  <a:pt x="315480" y="170967"/>
                </a:moveTo>
                <a:lnTo>
                  <a:pt x="314921" y="138036"/>
                </a:lnTo>
                <a:lnTo>
                  <a:pt x="313740" y="132829"/>
                </a:lnTo>
                <a:lnTo>
                  <a:pt x="307695" y="106121"/>
                </a:lnTo>
                <a:lnTo>
                  <a:pt x="295719" y="80213"/>
                </a:lnTo>
                <a:lnTo>
                  <a:pt x="294043" y="76593"/>
                </a:lnTo>
                <a:lnTo>
                  <a:pt x="276453" y="52730"/>
                </a:lnTo>
                <a:lnTo>
                  <a:pt x="261962" y="39408"/>
                </a:lnTo>
                <a:lnTo>
                  <a:pt x="254571" y="32600"/>
                </a:lnTo>
                <a:lnTo>
                  <a:pt x="229616" y="16903"/>
                </a:lnTo>
                <a:lnTo>
                  <a:pt x="228041" y="16268"/>
                </a:lnTo>
                <a:lnTo>
                  <a:pt x="221145" y="13550"/>
                </a:lnTo>
                <a:lnTo>
                  <a:pt x="202780" y="6299"/>
                </a:lnTo>
                <a:lnTo>
                  <a:pt x="177571" y="1130"/>
                </a:lnTo>
                <a:lnTo>
                  <a:pt x="151041" y="0"/>
                </a:lnTo>
                <a:lnTo>
                  <a:pt x="124942" y="3048"/>
                </a:lnTo>
                <a:lnTo>
                  <a:pt x="73063" y="24409"/>
                </a:lnTo>
                <a:lnTo>
                  <a:pt x="26898" y="68795"/>
                </a:lnTo>
                <a:lnTo>
                  <a:pt x="3035" y="125056"/>
                </a:lnTo>
                <a:lnTo>
                  <a:pt x="0" y="155727"/>
                </a:lnTo>
                <a:lnTo>
                  <a:pt x="63" y="156400"/>
                </a:lnTo>
                <a:lnTo>
                  <a:pt x="2857" y="186397"/>
                </a:lnTo>
                <a:lnTo>
                  <a:pt x="26022" y="242595"/>
                </a:lnTo>
                <a:lnTo>
                  <a:pt x="71196" y="286854"/>
                </a:lnTo>
                <a:lnTo>
                  <a:pt x="98729" y="301066"/>
                </a:lnTo>
                <a:lnTo>
                  <a:pt x="119570" y="237578"/>
                </a:lnTo>
                <a:lnTo>
                  <a:pt x="132956" y="196761"/>
                </a:lnTo>
                <a:lnTo>
                  <a:pt x="208711" y="196761"/>
                </a:lnTo>
                <a:lnTo>
                  <a:pt x="191820" y="185877"/>
                </a:lnTo>
                <a:lnTo>
                  <a:pt x="135242" y="185877"/>
                </a:lnTo>
                <a:lnTo>
                  <a:pt x="157607" y="115138"/>
                </a:lnTo>
                <a:lnTo>
                  <a:pt x="119722" y="174993"/>
                </a:lnTo>
                <a:lnTo>
                  <a:pt x="131140" y="182702"/>
                </a:lnTo>
                <a:lnTo>
                  <a:pt x="114706" y="182702"/>
                </a:lnTo>
                <a:lnTo>
                  <a:pt x="100558" y="205384"/>
                </a:lnTo>
                <a:lnTo>
                  <a:pt x="39865" y="237121"/>
                </a:lnTo>
                <a:lnTo>
                  <a:pt x="38493" y="237578"/>
                </a:lnTo>
                <a:lnTo>
                  <a:pt x="38493" y="237121"/>
                </a:lnTo>
                <a:lnTo>
                  <a:pt x="101295" y="184073"/>
                </a:lnTo>
                <a:lnTo>
                  <a:pt x="114706" y="172732"/>
                </a:lnTo>
                <a:lnTo>
                  <a:pt x="17957" y="184073"/>
                </a:lnTo>
                <a:lnTo>
                  <a:pt x="17957" y="183159"/>
                </a:lnTo>
                <a:lnTo>
                  <a:pt x="111506" y="155956"/>
                </a:lnTo>
                <a:lnTo>
                  <a:pt x="17500" y="128739"/>
                </a:lnTo>
                <a:lnTo>
                  <a:pt x="17056" y="128282"/>
                </a:lnTo>
                <a:lnTo>
                  <a:pt x="17500" y="127838"/>
                </a:lnTo>
                <a:lnTo>
                  <a:pt x="114706" y="138264"/>
                </a:lnTo>
                <a:lnTo>
                  <a:pt x="101917" y="127838"/>
                </a:lnTo>
                <a:lnTo>
                  <a:pt x="38493" y="76136"/>
                </a:lnTo>
                <a:lnTo>
                  <a:pt x="38950" y="75679"/>
                </a:lnTo>
                <a:lnTo>
                  <a:pt x="124739" y="122389"/>
                </a:lnTo>
                <a:lnTo>
                  <a:pt x="99872" y="75679"/>
                </a:lnTo>
                <a:lnTo>
                  <a:pt x="79108" y="36677"/>
                </a:lnTo>
                <a:lnTo>
                  <a:pt x="79565" y="36233"/>
                </a:lnTo>
                <a:lnTo>
                  <a:pt x="80022" y="36233"/>
                </a:lnTo>
                <a:lnTo>
                  <a:pt x="139801" y="113779"/>
                </a:lnTo>
                <a:lnTo>
                  <a:pt x="139776" y="113322"/>
                </a:lnTo>
                <a:lnTo>
                  <a:pt x="134150" y="36233"/>
                </a:lnTo>
                <a:lnTo>
                  <a:pt x="132499" y="13550"/>
                </a:lnTo>
                <a:lnTo>
                  <a:pt x="133413" y="13550"/>
                </a:lnTo>
                <a:lnTo>
                  <a:pt x="158965" y="110147"/>
                </a:lnTo>
                <a:lnTo>
                  <a:pt x="187718" y="16268"/>
                </a:lnTo>
                <a:lnTo>
                  <a:pt x="188175" y="16268"/>
                </a:lnTo>
                <a:lnTo>
                  <a:pt x="188150" y="16903"/>
                </a:lnTo>
                <a:lnTo>
                  <a:pt x="176314" y="113322"/>
                </a:lnTo>
                <a:lnTo>
                  <a:pt x="239280" y="39852"/>
                </a:lnTo>
                <a:lnTo>
                  <a:pt x="239737" y="39408"/>
                </a:lnTo>
                <a:lnTo>
                  <a:pt x="239737" y="39852"/>
                </a:lnTo>
                <a:lnTo>
                  <a:pt x="191376" y="124663"/>
                </a:lnTo>
                <a:lnTo>
                  <a:pt x="278536" y="80670"/>
                </a:lnTo>
                <a:lnTo>
                  <a:pt x="278980" y="80213"/>
                </a:lnTo>
                <a:lnTo>
                  <a:pt x="279438" y="80213"/>
                </a:lnTo>
                <a:lnTo>
                  <a:pt x="279438" y="80670"/>
                </a:lnTo>
                <a:lnTo>
                  <a:pt x="201866" y="139166"/>
                </a:lnTo>
                <a:lnTo>
                  <a:pt x="300888" y="132829"/>
                </a:lnTo>
                <a:lnTo>
                  <a:pt x="301345" y="132829"/>
                </a:lnTo>
                <a:lnTo>
                  <a:pt x="301345" y="133273"/>
                </a:lnTo>
                <a:lnTo>
                  <a:pt x="300888" y="133273"/>
                </a:lnTo>
                <a:lnTo>
                  <a:pt x="204152" y="156400"/>
                </a:lnTo>
                <a:lnTo>
                  <a:pt x="297243" y="189052"/>
                </a:lnTo>
                <a:lnTo>
                  <a:pt x="297700" y="189509"/>
                </a:lnTo>
                <a:lnTo>
                  <a:pt x="297700" y="189966"/>
                </a:lnTo>
                <a:lnTo>
                  <a:pt x="297243" y="189966"/>
                </a:lnTo>
                <a:lnTo>
                  <a:pt x="198666" y="174993"/>
                </a:lnTo>
                <a:lnTo>
                  <a:pt x="274878" y="240296"/>
                </a:lnTo>
                <a:lnTo>
                  <a:pt x="274878" y="241211"/>
                </a:lnTo>
                <a:lnTo>
                  <a:pt x="274421" y="241211"/>
                </a:lnTo>
                <a:lnTo>
                  <a:pt x="216471" y="208559"/>
                </a:lnTo>
                <a:lnTo>
                  <a:pt x="258000" y="277939"/>
                </a:lnTo>
                <a:lnTo>
                  <a:pt x="289534" y="244157"/>
                </a:lnTo>
                <a:lnTo>
                  <a:pt x="309105" y="203568"/>
                </a:lnTo>
                <a:lnTo>
                  <a:pt x="311848" y="189509"/>
                </a:lnTo>
                <a:lnTo>
                  <a:pt x="311937" y="189052"/>
                </a:lnTo>
                <a:lnTo>
                  <a:pt x="315480" y="170967"/>
                </a:lnTo>
                <a:close/>
              </a:path>
              <a:path w="1532254" h="329565">
                <a:moveTo>
                  <a:pt x="356552" y="288823"/>
                </a:moveTo>
                <a:lnTo>
                  <a:pt x="338302" y="288823"/>
                </a:lnTo>
                <a:lnTo>
                  <a:pt x="326440" y="327825"/>
                </a:lnTo>
                <a:lnTo>
                  <a:pt x="344690" y="327825"/>
                </a:lnTo>
                <a:lnTo>
                  <a:pt x="356552" y="288823"/>
                </a:lnTo>
                <a:close/>
              </a:path>
              <a:path w="1532254" h="329565">
                <a:moveTo>
                  <a:pt x="461975" y="288823"/>
                </a:moveTo>
                <a:lnTo>
                  <a:pt x="445541" y="288823"/>
                </a:lnTo>
                <a:lnTo>
                  <a:pt x="437781" y="314680"/>
                </a:lnTo>
                <a:lnTo>
                  <a:pt x="430479" y="288823"/>
                </a:lnTo>
                <a:lnTo>
                  <a:pt x="403098" y="289280"/>
                </a:lnTo>
                <a:lnTo>
                  <a:pt x="391693" y="327825"/>
                </a:lnTo>
                <a:lnTo>
                  <a:pt x="407670" y="327825"/>
                </a:lnTo>
                <a:lnTo>
                  <a:pt x="415886" y="300164"/>
                </a:lnTo>
                <a:lnTo>
                  <a:pt x="416331" y="300164"/>
                </a:lnTo>
                <a:lnTo>
                  <a:pt x="423633" y="327825"/>
                </a:lnTo>
                <a:lnTo>
                  <a:pt x="450100" y="327825"/>
                </a:lnTo>
                <a:lnTo>
                  <a:pt x="461975" y="288823"/>
                </a:lnTo>
                <a:close/>
              </a:path>
              <a:path w="1532254" h="329565">
                <a:moveTo>
                  <a:pt x="555523" y="49377"/>
                </a:moveTo>
                <a:lnTo>
                  <a:pt x="400367" y="49377"/>
                </a:lnTo>
                <a:lnTo>
                  <a:pt x="339674" y="264795"/>
                </a:lnTo>
                <a:lnTo>
                  <a:pt x="415429" y="264795"/>
                </a:lnTo>
                <a:lnTo>
                  <a:pt x="438251" y="184518"/>
                </a:lnTo>
                <a:lnTo>
                  <a:pt x="517194" y="184518"/>
                </a:lnTo>
                <a:lnTo>
                  <a:pt x="530885" y="137363"/>
                </a:lnTo>
                <a:lnTo>
                  <a:pt x="451485" y="137363"/>
                </a:lnTo>
                <a:lnTo>
                  <a:pt x="461518" y="100622"/>
                </a:lnTo>
                <a:lnTo>
                  <a:pt x="540918" y="100622"/>
                </a:lnTo>
                <a:lnTo>
                  <a:pt x="555523" y="49377"/>
                </a:lnTo>
                <a:close/>
              </a:path>
              <a:path w="1532254" h="329565">
                <a:moveTo>
                  <a:pt x="559168" y="288823"/>
                </a:moveTo>
                <a:lnTo>
                  <a:pt x="540461" y="288823"/>
                </a:lnTo>
                <a:lnTo>
                  <a:pt x="521296" y="313309"/>
                </a:lnTo>
                <a:lnTo>
                  <a:pt x="518096" y="289280"/>
                </a:lnTo>
                <a:lnTo>
                  <a:pt x="497103" y="289280"/>
                </a:lnTo>
                <a:lnTo>
                  <a:pt x="505320" y="327825"/>
                </a:lnTo>
                <a:lnTo>
                  <a:pt x="528142" y="327825"/>
                </a:lnTo>
                <a:lnTo>
                  <a:pt x="559168" y="288823"/>
                </a:lnTo>
                <a:close/>
              </a:path>
              <a:path w="1532254" h="329565">
                <a:moveTo>
                  <a:pt x="635381" y="107429"/>
                </a:moveTo>
                <a:lnTo>
                  <a:pt x="560539" y="107429"/>
                </a:lnTo>
                <a:lnTo>
                  <a:pt x="515823" y="264795"/>
                </a:lnTo>
                <a:lnTo>
                  <a:pt x="590664" y="264795"/>
                </a:lnTo>
                <a:lnTo>
                  <a:pt x="635381" y="107429"/>
                </a:lnTo>
                <a:close/>
              </a:path>
              <a:path w="1532254" h="329565">
                <a:moveTo>
                  <a:pt x="637654" y="289280"/>
                </a:moveTo>
                <a:lnTo>
                  <a:pt x="595223" y="289280"/>
                </a:lnTo>
                <a:lnTo>
                  <a:pt x="583349" y="327825"/>
                </a:lnTo>
                <a:lnTo>
                  <a:pt x="625792" y="327825"/>
                </a:lnTo>
                <a:lnTo>
                  <a:pt x="628535" y="320116"/>
                </a:lnTo>
                <a:lnTo>
                  <a:pt x="603885" y="320116"/>
                </a:lnTo>
                <a:lnTo>
                  <a:pt x="606171" y="312407"/>
                </a:lnTo>
                <a:lnTo>
                  <a:pt x="628992" y="312407"/>
                </a:lnTo>
                <a:lnTo>
                  <a:pt x="631266" y="304698"/>
                </a:lnTo>
                <a:lnTo>
                  <a:pt x="608457" y="304698"/>
                </a:lnTo>
                <a:lnTo>
                  <a:pt x="610730" y="296989"/>
                </a:lnTo>
                <a:lnTo>
                  <a:pt x="635381" y="296989"/>
                </a:lnTo>
                <a:lnTo>
                  <a:pt x="637654" y="289280"/>
                </a:lnTo>
                <a:close/>
              </a:path>
              <a:path w="1532254" h="329565">
                <a:moveTo>
                  <a:pt x="651357" y="49377"/>
                </a:moveTo>
                <a:lnTo>
                  <a:pt x="576516" y="49377"/>
                </a:lnTo>
                <a:lnTo>
                  <a:pt x="564197" y="92456"/>
                </a:lnTo>
                <a:lnTo>
                  <a:pt x="639495" y="92456"/>
                </a:lnTo>
                <a:lnTo>
                  <a:pt x="651357" y="49377"/>
                </a:lnTo>
                <a:close/>
              </a:path>
              <a:path w="1532254" h="329565">
                <a:moveTo>
                  <a:pt x="726300" y="295325"/>
                </a:moveTo>
                <a:lnTo>
                  <a:pt x="723392" y="291769"/>
                </a:lnTo>
                <a:lnTo>
                  <a:pt x="716622" y="289572"/>
                </a:lnTo>
                <a:lnTo>
                  <a:pt x="705192" y="288823"/>
                </a:lnTo>
                <a:lnTo>
                  <a:pt x="693293" y="289521"/>
                </a:lnTo>
                <a:lnTo>
                  <a:pt x="673709" y="305600"/>
                </a:lnTo>
                <a:lnTo>
                  <a:pt x="675525" y="307416"/>
                </a:lnTo>
                <a:lnTo>
                  <a:pt x="681469" y="310362"/>
                </a:lnTo>
                <a:lnTo>
                  <a:pt x="690194" y="312635"/>
                </a:lnTo>
                <a:lnTo>
                  <a:pt x="698309" y="314566"/>
                </a:lnTo>
                <a:lnTo>
                  <a:pt x="702449" y="316484"/>
                </a:lnTo>
                <a:lnTo>
                  <a:pt x="703364" y="317398"/>
                </a:lnTo>
                <a:lnTo>
                  <a:pt x="702906" y="318300"/>
                </a:lnTo>
                <a:lnTo>
                  <a:pt x="701992" y="321017"/>
                </a:lnTo>
                <a:lnTo>
                  <a:pt x="697433" y="321932"/>
                </a:lnTo>
                <a:lnTo>
                  <a:pt x="691045" y="321932"/>
                </a:lnTo>
                <a:lnTo>
                  <a:pt x="687844" y="321475"/>
                </a:lnTo>
                <a:lnTo>
                  <a:pt x="686943" y="320573"/>
                </a:lnTo>
                <a:lnTo>
                  <a:pt x="686485" y="319659"/>
                </a:lnTo>
                <a:lnTo>
                  <a:pt x="686485" y="317855"/>
                </a:lnTo>
                <a:lnTo>
                  <a:pt x="686943" y="316941"/>
                </a:lnTo>
                <a:lnTo>
                  <a:pt x="669594" y="316941"/>
                </a:lnTo>
                <a:lnTo>
                  <a:pt x="668782" y="321348"/>
                </a:lnTo>
                <a:lnTo>
                  <a:pt x="670572" y="325272"/>
                </a:lnTo>
                <a:lnTo>
                  <a:pt x="677227" y="328104"/>
                </a:lnTo>
                <a:lnTo>
                  <a:pt x="691045" y="329184"/>
                </a:lnTo>
                <a:lnTo>
                  <a:pt x="704126" y="328282"/>
                </a:lnTo>
                <a:lnTo>
                  <a:pt x="713524" y="325729"/>
                </a:lnTo>
                <a:lnTo>
                  <a:pt x="719670" y="321729"/>
                </a:lnTo>
                <a:lnTo>
                  <a:pt x="722985" y="316484"/>
                </a:lnTo>
                <a:lnTo>
                  <a:pt x="723900" y="312864"/>
                </a:lnTo>
                <a:lnTo>
                  <a:pt x="722985" y="310591"/>
                </a:lnTo>
                <a:lnTo>
                  <a:pt x="721614" y="309689"/>
                </a:lnTo>
                <a:lnTo>
                  <a:pt x="715810" y="306552"/>
                </a:lnTo>
                <a:lnTo>
                  <a:pt x="707301" y="304304"/>
                </a:lnTo>
                <a:lnTo>
                  <a:pt x="699223" y="302475"/>
                </a:lnTo>
                <a:lnTo>
                  <a:pt x="694690" y="300621"/>
                </a:lnTo>
                <a:lnTo>
                  <a:pt x="694245" y="300164"/>
                </a:lnTo>
                <a:lnTo>
                  <a:pt x="694245" y="299707"/>
                </a:lnTo>
                <a:lnTo>
                  <a:pt x="694690" y="299250"/>
                </a:lnTo>
                <a:lnTo>
                  <a:pt x="695147" y="296989"/>
                </a:lnTo>
                <a:lnTo>
                  <a:pt x="697890" y="295630"/>
                </a:lnTo>
                <a:lnTo>
                  <a:pt x="703821" y="295630"/>
                </a:lnTo>
                <a:lnTo>
                  <a:pt x="707478" y="296087"/>
                </a:lnTo>
                <a:lnTo>
                  <a:pt x="708380" y="296989"/>
                </a:lnTo>
                <a:lnTo>
                  <a:pt x="709752" y="297446"/>
                </a:lnTo>
                <a:lnTo>
                  <a:pt x="710209" y="298805"/>
                </a:lnTo>
                <a:lnTo>
                  <a:pt x="709752" y="300164"/>
                </a:lnTo>
                <a:lnTo>
                  <a:pt x="726186" y="300164"/>
                </a:lnTo>
                <a:lnTo>
                  <a:pt x="726300" y="295325"/>
                </a:lnTo>
                <a:close/>
              </a:path>
              <a:path w="1532254" h="329565">
                <a:moveTo>
                  <a:pt x="813803" y="289280"/>
                </a:moveTo>
                <a:lnTo>
                  <a:pt x="765886" y="289280"/>
                </a:lnTo>
                <a:lnTo>
                  <a:pt x="763155" y="298348"/>
                </a:lnTo>
                <a:lnTo>
                  <a:pt x="777748" y="298348"/>
                </a:lnTo>
                <a:lnTo>
                  <a:pt x="768629" y="327825"/>
                </a:lnTo>
                <a:lnTo>
                  <a:pt x="787336" y="327825"/>
                </a:lnTo>
                <a:lnTo>
                  <a:pt x="796467" y="298348"/>
                </a:lnTo>
                <a:lnTo>
                  <a:pt x="810615" y="298348"/>
                </a:lnTo>
                <a:lnTo>
                  <a:pt x="813803" y="289280"/>
                </a:lnTo>
                <a:close/>
              </a:path>
              <a:path w="1532254" h="329565">
                <a:moveTo>
                  <a:pt x="845756" y="49377"/>
                </a:moveTo>
                <a:lnTo>
                  <a:pt x="770915" y="49377"/>
                </a:lnTo>
                <a:lnTo>
                  <a:pt x="749922" y="125564"/>
                </a:lnTo>
                <a:lnTo>
                  <a:pt x="743737" y="117335"/>
                </a:lnTo>
                <a:lnTo>
                  <a:pt x="740791" y="115277"/>
                </a:lnTo>
                <a:lnTo>
                  <a:pt x="740791" y="160489"/>
                </a:lnTo>
                <a:lnTo>
                  <a:pt x="725741" y="212178"/>
                </a:lnTo>
                <a:lnTo>
                  <a:pt x="722541" y="214452"/>
                </a:lnTo>
                <a:lnTo>
                  <a:pt x="718896" y="216268"/>
                </a:lnTo>
                <a:lnTo>
                  <a:pt x="705662" y="216268"/>
                </a:lnTo>
                <a:lnTo>
                  <a:pt x="701090" y="210820"/>
                </a:lnTo>
                <a:lnTo>
                  <a:pt x="701090" y="204927"/>
                </a:lnTo>
                <a:lnTo>
                  <a:pt x="711593" y="165481"/>
                </a:lnTo>
                <a:lnTo>
                  <a:pt x="722083" y="154139"/>
                </a:lnTo>
                <a:lnTo>
                  <a:pt x="733501" y="154139"/>
                </a:lnTo>
                <a:lnTo>
                  <a:pt x="738060" y="156857"/>
                </a:lnTo>
                <a:lnTo>
                  <a:pt x="740791" y="160489"/>
                </a:lnTo>
                <a:lnTo>
                  <a:pt x="740791" y="115277"/>
                </a:lnTo>
                <a:lnTo>
                  <a:pt x="734288" y="110718"/>
                </a:lnTo>
                <a:lnTo>
                  <a:pt x="721944" y="106311"/>
                </a:lnTo>
                <a:lnTo>
                  <a:pt x="707034" y="104711"/>
                </a:lnTo>
                <a:lnTo>
                  <a:pt x="689317" y="106743"/>
                </a:lnTo>
                <a:lnTo>
                  <a:pt x="649986" y="136906"/>
                </a:lnTo>
                <a:lnTo>
                  <a:pt x="630529" y="185089"/>
                </a:lnTo>
                <a:lnTo>
                  <a:pt x="624967" y="210820"/>
                </a:lnTo>
                <a:lnTo>
                  <a:pt x="624840" y="212178"/>
                </a:lnTo>
                <a:lnTo>
                  <a:pt x="633844" y="259689"/>
                </a:lnTo>
                <a:lnTo>
                  <a:pt x="662762" y="268414"/>
                </a:lnTo>
                <a:lnTo>
                  <a:pt x="679335" y="266877"/>
                </a:lnTo>
                <a:lnTo>
                  <a:pt x="693343" y="262521"/>
                </a:lnTo>
                <a:lnTo>
                  <a:pt x="705624" y="255790"/>
                </a:lnTo>
                <a:lnTo>
                  <a:pt x="717067" y="247103"/>
                </a:lnTo>
                <a:lnTo>
                  <a:pt x="711593" y="264795"/>
                </a:lnTo>
                <a:lnTo>
                  <a:pt x="785063" y="264795"/>
                </a:lnTo>
                <a:lnTo>
                  <a:pt x="790041" y="247103"/>
                </a:lnTo>
                <a:lnTo>
                  <a:pt x="798728" y="216268"/>
                </a:lnTo>
                <a:lnTo>
                  <a:pt x="816241" y="154139"/>
                </a:lnTo>
                <a:lnTo>
                  <a:pt x="824293" y="125564"/>
                </a:lnTo>
                <a:lnTo>
                  <a:pt x="845756" y="49377"/>
                </a:lnTo>
                <a:close/>
              </a:path>
              <a:path w="1532254" h="329565">
                <a:moveTo>
                  <a:pt x="927430" y="288823"/>
                </a:moveTo>
                <a:lnTo>
                  <a:pt x="899134" y="288823"/>
                </a:lnTo>
                <a:lnTo>
                  <a:pt x="882256" y="314680"/>
                </a:lnTo>
                <a:lnTo>
                  <a:pt x="881799" y="314680"/>
                </a:lnTo>
                <a:lnTo>
                  <a:pt x="880427" y="288823"/>
                </a:lnTo>
                <a:lnTo>
                  <a:pt x="852131" y="288823"/>
                </a:lnTo>
                <a:lnTo>
                  <a:pt x="840727" y="327825"/>
                </a:lnTo>
                <a:lnTo>
                  <a:pt x="856246" y="327825"/>
                </a:lnTo>
                <a:lnTo>
                  <a:pt x="865365" y="298805"/>
                </a:lnTo>
                <a:lnTo>
                  <a:pt x="868108" y="327825"/>
                </a:lnTo>
                <a:lnTo>
                  <a:pt x="885901" y="327825"/>
                </a:lnTo>
                <a:lnTo>
                  <a:pt x="906894" y="298348"/>
                </a:lnTo>
                <a:lnTo>
                  <a:pt x="907351" y="298348"/>
                </a:lnTo>
                <a:lnTo>
                  <a:pt x="898220" y="327825"/>
                </a:lnTo>
                <a:lnTo>
                  <a:pt x="915568" y="327825"/>
                </a:lnTo>
                <a:lnTo>
                  <a:pt x="927430" y="288823"/>
                </a:lnTo>
                <a:close/>
              </a:path>
              <a:path w="1532254" h="329565">
                <a:moveTo>
                  <a:pt x="1005014" y="152781"/>
                </a:moveTo>
                <a:lnTo>
                  <a:pt x="1002880" y="143256"/>
                </a:lnTo>
                <a:lnTo>
                  <a:pt x="999578" y="128473"/>
                </a:lnTo>
                <a:lnTo>
                  <a:pt x="984135" y="113487"/>
                </a:lnTo>
                <a:lnTo>
                  <a:pt x="959967" y="105905"/>
                </a:lnTo>
                <a:lnTo>
                  <a:pt x="934745" y="104228"/>
                </a:lnTo>
                <a:lnTo>
                  <a:pt x="934745" y="145973"/>
                </a:lnTo>
                <a:lnTo>
                  <a:pt x="934745" y="157314"/>
                </a:lnTo>
                <a:lnTo>
                  <a:pt x="933831" y="162306"/>
                </a:lnTo>
                <a:lnTo>
                  <a:pt x="932916" y="165481"/>
                </a:lnTo>
                <a:lnTo>
                  <a:pt x="901877" y="165481"/>
                </a:lnTo>
                <a:lnTo>
                  <a:pt x="905408" y="155308"/>
                </a:lnTo>
                <a:lnTo>
                  <a:pt x="909866" y="148412"/>
                </a:lnTo>
                <a:lnTo>
                  <a:pt x="915365" y="144487"/>
                </a:lnTo>
                <a:lnTo>
                  <a:pt x="921956" y="143256"/>
                </a:lnTo>
                <a:lnTo>
                  <a:pt x="929716" y="143256"/>
                </a:lnTo>
                <a:lnTo>
                  <a:pt x="934745" y="145973"/>
                </a:lnTo>
                <a:lnTo>
                  <a:pt x="934745" y="104228"/>
                </a:lnTo>
                <a:lnTo>
                  <a:pt x="883170" y="111391"/>
                </a:lnTo>
                <a:lnTo>
                  <a:pt x="846213" y="137363"/>
                </a:lnTo>
                <a:lnTo>
                  <a:pt x="826706" y="177774"/>
                </a:lnTo>
                <a:lnTo>
                  <a:pt x="818832" y="219900"/>
                </a:lnTo>
                <a:lnTo>
                  <a:pt x="824941" y="245529"/>
                </a:lnTo>
                <a:lnTo>
                  <a:pt x="841705" y="260362"/>
                </a:lnTo>
                <a:lnTo>
                  <a:pt x="866762" y="267208"/>
                </a:lnTo>
                <a:lnTo>
                  <a:pt x="897775" y="268871"/>
                </a:lnTo>
                <a:lnTo>
                  <a:pt x="925258" y="265772"/>
                </a:lnTo>
                <a:lnTo>
                  <a:pt x="954366" y="255612"/>
                </a:lnTo>
                <a:lnTo>
                  <a:pt x="979017" y="237109"/>
                </a:lnTo>
                <a:lnTo>
                  <a:pt x="983576" y="228053"/>
                </a:lnTo>
                <a:lnTo>
                  <a:pt x="993152" y="209016"/>
                </a:lnTo>
                <a:lnTo>
                  <a:pt x="919683" y="209016"/>
                </a:lnTo>
                <a:lnTo>
                  <a:pt x="916432" y="218300"/>
                </a:lnTo>
                <a:lnTo>
                  <a:pt x="912495" y="224142"/>
                </a:lnTo>
                <a:lnTo>
                  <a:pt x="907364" y="227190"/>
                </a:lnTo>
                <a:lnTo>
                  <a:pt x="900518" y="228053"/>
                </a:lnTo>
                <a:lnTo>
                  <a:pt x="890016" y="228053"/>
                </a:lnTo>
                <a:lnTo>
                  <a:pt x="889927" y="227190"/>
                </a:lnTo>
                <a:lnTo>
                  <a:pt x="889101" y="219900"/>
                </a:lnTo>
                <a:lnTo>
                  <a:pt x="889101" y="210375"/>
                </a:lnTo>
                <a:lnTo>
                  <a:pt x="891387" y="204470"/>
                </a:lnTo>
                <a:lnTo>
                  <a:pt x="893216" y="196316"/>
                </a:lnTo>
                <a:lnTo>
                  <a:pt x="996797" y="196316"/>
                </a:lnTo>
                <a:lnTo>
                  <a:pt x="999820" y="185305"/>
                </a:lnTo>
                <a:lnTo>
                  <a:pt x="1002449" y="173189"/>
                </a:lnTo>
                <a:lnTo>
                  <a:pt x="1003706" y="165481"/>
                </a:lnTo>
                <a:lnTo>
                  <a:pt x="1004303" y="161747"/>
                </a:lnTo>
                <a:lnTo>
                  <a:pt x="1005014" y="152781"/>
                </a:lnTo>
                <a:close/>
              </a:path>
              <a:path w="1532254" h="329565">
                <a:moveTo>
                  <a:pt x="1007745" y="289280"/>
                </a:moveTo>
                <a:lnTo>
                  <a:pt x="965301" y="289280"/>
                </a:lnTo>
                <a:lnTo>
                  <a:pt x="953439" y="327825"/>
                </a:lnTo>
                <a:lnTo>
                  <a:pt x="996327" y="327825"/>
                </a:lnTo>
                <a:lnTo>
                  <a:pt x="998613" y="320116"/>
                </a:lnTo>
                <a:lnTo>
                  <a:pt x="973975" y="320116"/>
                </a:lnTo>
                <a:lnTo>
                  <a:pt x="976249" y="312407"/>
                </a:lnTo>
                <a:lnTo>
                  <a:pt x="999528" y="312407"/>
                </a:lnTo>
                <a:lnTo>
                  <a:pt x="1001814" y="304698"/>
                </a:lnTo>
                <a:lnTo>
                  <a:pt x="978535" y="304698"/>
                </a:lnTo>
                <a:lnTo>
                  <a:pt x="981278" y="296989"/>
                </a:lnTo>
                <a:lnTo>
                  <a:pt x="1005459" y="296989"/>
                </a:lnTo>
                <a:lnTo>
                  <a:pt x="1007745" y="289280"/>
                </a:lnTo>
                <a:close/>
              </a:path>
              <a:path w="1532254" h="329565">
                <a:moveTo>
                  <a:pt x="1104950" y="288823"/>
                </a:moveTo>
                <a:lnTo>
                  <a:pt x="1088517" y="288823"/>
                </a:lnTo>
                <a:lnTo>
                  <a:pt x="1080757" y="314680"/>
                </a:lnTo>
                <a:lnTo>
                  <a:pt x="1073454" y="288823"/>
                </a:lnTo>
                <a:lnTo>
                  <a:pt x="1046073" y="289280"/>
                </a:lnTo>
                <a:lnTo>
                  <a:pt x="1034211" y="327825"/>
                </a:lnTo>
                <a:lnTo>
                  <a:pt x="1050645" y="327825"/>
                </a:lnTo>
                <a:lnTo>
                  <a:pt x="1059307" y="300164"/>
                </a:lnTo>
                <a:lnTo>
                  <a:pt x="1066609" y="327825"/>
                </a:lnTo>
                <a:lnTo>
                  <a:pt x="1093076" y="327825"/>
                </a:lnTo>
                <a:lnTo>
                  <a:pt x="1104950" y="288823"/>
                </a:lnTo>
                <a:close/>
              </a:path>
              <a:path w="1532254" h="329565">
                <a:moveTo>
                  <a:pt x="1132789" y="49377"/>
                </a:moveTo>
                <a:lnTo>
                  <a:pt x="1057948" y="49377"/>
                </a:lnTo>
                <a:lnTo>
                  <a:pt x="997254" y="264795"/>
                </a:lnTo>
                <a:lnTo>
                  <a:pt x="1072095" y="264795"/>
                </a:lnTo>
                <a:lnTo>
                  <a:pt x="1132789" y="49377"/>
                </a:lnTo>
                <a:close/>
              </a:path>
              <a:path w="1532254" h="329565">
                <a:moveTo>
                  <a:pt x="1185710" y="288823"/>
                </a:moveTo>
                <a:lnTo>
                  <a:pt x="1137805" y="289280"/>
                </a:lnTo>
                <a:lnTo>
                  <a:pt x="1135062" y="298348"/>
                </a:lnTo>
                <a:lnTo>
                  <a:pt x="1149667" y="298348"/>
                </a:lnTo>
                <a:lnTo>
                  <a:pt x="1140993" y="327825"/>
                </a:lnTo>
                <a:lnTo>
                  <a:pt x="1159243" y="327825"/>
                </a:lnTo>
                <a:lnTo>
                  <a:pt x="1168374" y="298348"/>
                </a:lnTo>
                <a:lnTo>
                  <a:pt x="1182979" y="298348"/>
                </a:lnTo>
                <a:lnTo>
                  <a:pt x="1185710" y="288823"/>
                </a:lnTo>
                <a:close/>
              </a:path>
              <a:path w="1532254" h="329565">
                <a:moveTo>
                  <a:pt x="1215390" y="107429"/>
                </a:moveTo>
                <a:lnTo>
                  <a:pt x="1140548" y="107429"/>
                </a:lnTo>
                <a:lnTo>
                  <a:pt x="1096276" y="264795"/>
                </a:lnTo>
                <a:lnTo>
                  <a:pt x="1171117" y="264795"/>
                </a:lnTo>
                <a:lnTo>
                  <a:pt x="1215390" y="107429"/>
                </a:lnTo>
                <a:close/>
              </a:path>
              <a:path w="1532254" h="329565">
                <a:moveTo>
                  <a:pt x="1231811" y="49377"/>
                </a:moveTo>
                <a:lnTo>
                  <a:pt x="1156970" y="49377"/>
                </a:lnTo>
                <a:lnTo>
                  <a:pt x="1144651" y="92456"/>
                </a:lnTo>
                <a:lnTo>
                  <a:pt x="1219492" y="92456"/>
                </a:lnTo>
                <a:lnTo>
                  <a:pt x="1231811" y="49377"/>
                </a:lnTo>
                <a:close/>
              </a:path>
              <a:path w="1532254" h="329565">
                <a:moveTo>
                  <a:pt x="1265694" y="295071"/>
                </a:moveTo>
                <a:lnTo>
                  <a:pt x="1262773" y="291490"/>
                </a:lnTo>
                <a:lnTo>
                  <a:pt x="1256004" y="289191"/>
                </a:lnTo>
                <a:lnTo>
                  <a:pt x="1244574" y="288366"/>
                </a:lnTo>
                <a:lnTo>
                  <a:pt x="1232674" y="289140"/>
                </a:lnTo>
                <a:lnTo>
                  <a:pt x="1213091" y="305600"/>
                </a:lnTo>
                <a:lnTo>
                  <a:pt x="1214920" y="307416"/>
                </a:lnTo>
                <a:lnTo>
                  <a:pt x="1220851" y="310362"/>
                </a:lnTo>
                <a:lnTo>
                  <a:pt x="1229575" y="312635"/>
                </a:lnTo>
                <a:lnTo>
                  <a:pt x="1237703" y="314566"/>
                </a:lnTo>
                <a:lnTo>
                  <a:pt x="1241844" y="316484"/>
                </a:lnTo>
                <a:lnTo>
                  <a:pt x="1242301" y="316941"/>
                </a:lnTo>
                <a:lnTo>
                  <a:pt x="1242301" y="317855"/>
                </a:lnTo>
                <a:lnTo>
                  <a:pt x="1241386" y="321017"/>
                </a:lnTo>
                <a:lnTo>
                  <a:pt x="1236814" y="321932"/>
                </a:lnTo>
                <a:lnTo>
                  <a:pt x="1230426" y="321932"/>
                </a:lnTo>
                <a:lnTo>
                  <a:pt x="1227239" y="321475"/>
                </a:lnTo>
                <a:lnTo>
                  <a:pt x="1226324" y="320573"/>
                </a:lnTo>
                <a:lnTo>
                  <a:pt x="1225410" y="319214"/>
                </a:lnTo>
                <a:lnTo>
                  <a:pt x="1225410" y="317855"/>
                </a:lnTo>
                <a:lnTo>
                  <a:pt x="1226324" y="316941"/>
                </a:lnTo>
                <a:lnTo>
                  <a:pt x="1208989" y="316941"/>
                </a:lnTo>
                <a:lnTo>
                  <a:pt x="1208163" y="321348"/>
                </a:lnTo>
                <a:lnTo>
                  <a:pt x="1209954" y="325272"/>
                </a:lnTo>
                <a:lnTo>
                  <a:pt x="1216621" y="328104"/>
                </a:lnTo>
                <a:lnTo>
                  <a:pt x="1230426" y="329184"/>
                </a:lnTo>
                <a:lnTo>
                  <a:pt x="1243507" y="328282"/>
                </a:lnTo>
                <a:lnTo>
                  <a:pt x="1252905" y="325729"/>
                </a:lnTo>
                <a:lnTo>
                  <a:pt x="1259052" y="321729"/>
                </a:lnTo>
                <a:lnTo>
                  <a:pt x="1262380" y="316484"/>
                </a:lnTo>
                <a:lnTo>
                  <a:pt x="1263294" y="312864"/>
                </a:lnTo>
                <a:lnTo>
                  <a:pt x="1262380" y="310591"/>
                </a:lnTo>
                <a:lnTo>
                  <a:pt x="1261008" y="309232"/>
                </a:lnTo>
                <a:lnTo>
                  <a:pt x="1255191" y="306298"/>
                </a:lnTo>
                <a:lnTo>
                  <a:pt x="1246682" y="304076"/>
                </a:lnTo>
                <a:lnTo>
                  <a:pt x="1238605" y="302285"/>
                </a:lnTo>
                <a:lnTo>
                  <a:pt x="1234084" y="300621"/>
                </a:lnTo>
                <a:lnTo>
                  <a:pt x="1233627" y="300164"/>
                </a:lnTo>
                <a:lnTo>
                  <a:pt x="1233627" y="299707"/>
                </a:lnTo>
                <a:lnTo>
                  <a:pt x="1234084" y="298805"/>
                </a:lnTo>
                <a:lnTo>
                  <a:pt x="1234541" y="296989"/>
                </a:lnTo>
                <a:lnTo>
                  <a:pt x="1237272" y="295630"/>
                </a:lnTo>
                <a:lnTo>
                  <a:pt x="1243215" y="295630"/>
                </a:lnTo>
                <a:lnTo>
                  <a:pt x="1246860" y="296087"/>
                </a:lnTo>
                <a:lnTo>
                  <a:pt x="1247775" y="296532"/>
                </a:lnTo>
                <a:lnTo>
                  <a:pt x="1249146" y="297446"/>
                </a:lnTo>
                <a:lnTo>
                  <a:pt x="1249146" y="299707"/>
                </a:lnTo>
                <a:lnTo>
                  <a:pt x="1265567" y="299707"/>
                </a:lnTo>
                <a:lnTo>
                  <a:pt x="1265694" y="295071"/>
                </a:lnTo>
                <a:close/>
              </a:path>
              <a:path w="1532254" h="329565">
                <a:moveTo>
                  <a:pt x="1482788" y="263880"/>
                </a:moveTo>
                <a:lnTo>
                  <a:pt x="1477581" y="255270"/>
                </a:lnTo>
                <a:lnTo>
                  <a:pt x="1477314" y="254812"/>
                </a:lnTo>
                <a:lnTo>
                  <a:pt x="1480045" y="254812"/>
                </a:lnTo>
                <a:lnTo>
                  <a:pt x="1482331" y="252996"/>
                </a:lnTo>
                <a:lnTo>
                  <a:pt x="1482331" y="252095"/>
                </a:lnTo>
                <a:lnTo>
                  <a:pt x="1482331" y="246202"/>
                </a:lnTo>
                <a:lnTo>
                  <a:pt x="1482331" y="245287"/>
                </a:lnTo>
                <a:lnTo>
                  <a:pt x="1480045" y="243027"/>
                </a:lnTo>
                <a:lnTo>
                  <a:pt x="1478686" y="243027"/>
                </a:lnTo>
                <a:lnTo>
                  <a:pt x="1478686" y="246202"/>
                </a:lnTo>
                <a:lnTo>
                  <a:pt x="1478686" y="252095"/>
                </a:lnTo>
                <a:lnTo>
                  <a:pt x="1470469" y="252095"/>
                </a:lnTo>
                <a:lnTo>
                  <a:pt x="1470469" y="246202"/>
                </a:lnTo>
                <a:lnTo>
                  <a:pt x="1478686" y="246202"/>
                </a:lnTo>
                <a:lnTo>
                  <a:pt x="1478686" y="243027"/>
                </a:lnTo>
                <a:lnTo>
                  <a:pt x="1466811" y="243027"/>
                </a:lnTo>
                <a:lnTo>
                  <a:pt x="1466811" y="263880"/>
                </a:lnTo>
                <a:lnTo>
                  <a:pt x="1470469" y="263880"/>
                </a:lnTo>
                <a:lnTo>
                  <a:pt x="1470469" y="255270"/>
                </a:lnTo>
                <a:lnTo>
                  <a:pt x="1473657" y="255270"/>
                </a:lnTo>
                <a:lnTo>
                  <a:pt x="1478686" y="263880"/>
                </a:lnTo>
                <a:lnTo>
                  <a:pt x="1482788" y="263880"/>
                </a:lnTo>
                <a:close/>
              </a:path>
              <a:path w="1532254" h="329565">
                <a:moveTo>
                  <a:pt x="1494650" y="253453"/>
                </a:moveTo>
                <a:lnTo>
                  <a:pt x="1493050" y="245478"/>
                </a:lnTo>
                <a:lnTo>
                  <a:pt x="1491005" y="242455"/>
                </a:lnTo>
                <a:lnTo>
                  <a:pt x="1491005" y="244386"/>
                </a:lnTo>
                <a:lnTo>
                  <a:pt x="1491005" y="262521"/>
                </a:lnTo>
                <a:lnTo>
                  <a:pt x="1483245" y="270230"/>
                </a:lnTo>
                <a:lnTo>
                  <a:pt x="1464995" y="270230"/>
                </a:lnTo>
                <a:lnTo>
                  <a:pt x="1457236" y="262521"/>
                </a:lnTo>
                <a:lnTo>
                  <a:pt x="1457236" y="244386"/>
                </a:lnTo>
                <a:lnTo>
                  <a:pt x="1464995" y="236677"/>
                </a:lnTo>
                <a:lnTo>
                  <a:pt x="1483245" y="236677"/>
                </a:lnTo>
                <a:lnTo>
                  <a:pt x="1491005" y="244386"/>
                </a:lnTo>
                <a:lnTo>
                  <a:pt x="1491005" y="242455"/>
                </a:lnTo>
                <a:lnTo>
                  <a:pt x="1488668" y="239001"/>
                </a:lnTo>
                <a:lnTo>
                  <a:pt x="1485188" y="236677"/>
                </a:lnTo>
                <a:lnTo>
                  <a:pt x="1482140" y="234645"/>
                </a:lnTo>
                <a:lnTo>
                  <a:pt x="1474114" y="233045"/>
                </a:lnTo>
                <a:lnTo>
                  <a:pt x="1466100" y="234645"/>
                </a:lnTo>
                <a:lnTo>
                  <a:pt x="1459572" y="239001"/>
                </a:lnTo>
                <a:lnTo>
                  <a:pt x="1455191" y="245478"/>
                </a:lnTo>
                <a:lnTo>
                  <a:pt x="1453578" y="253453"/>
                </a:lnTo>
                <a:lnTo>
                  <a:pt x="1455191" y="261429"/>
                </a:lnTo>
                <a:lnTo>
                  <a:pt x="1459572" y="267906"/>
                </a:lnTo>
                <a:lnTo>
                  <a:pt x="1466100" y="272262"/>
                </a:lnTo>
                <a:lnTo>
                  <a:pt x="1474114" y="273862"/>
                </a:lnTo>
                <a:lnTo>
                  <a:pt x="1482140" y="272262"/>
                </a:lnTo>
                <a:lnTo>
                  <a:pt x="1485188" y="270230"/>
                </a:lnTo>
                <a:lnTo>
                  <a:pt x="1488668" y="267906"/>
                </a:lnTo>
                <a:lnTo>
                  <a:pt x="1493050" y="261429"/>
                </a:lnTo>
                <a:lnTo>
                  <a:pt x="1494650" y="253453"/>
                </a:lnTo>
                <a:close/>
              </a:path>
              <a:path w="1532254" h="329565">
                <a:moveTo>
                  <a:pt x="1532077" y="107429"/>
                </a:moveTo>
                <a:lnTo>
                  <a:pt x="1455407" y="107429"/>
                </a:lnTo>
                <a:lnTo>
                  <a:pt x="1414792" y="194500"/>
                </a:lnTo>
                <a:lnTo>
                  <a:pt x="1416164" y="107429"/>
                </a:lnTo>
                <a:lnTo>
                  <a:pt x="1354112" y="107429"/>
                </a:lnTo>
                <a:lnTo>
                  <a:pt x="1339951" y="107429"/>
                </a:lnTo>
                <a:lnTo>
                  <a:pt x="1313497" y="107429"/>
                </a:lnTo>
                <a:lnTo>
                  <a:pt x="1323530" y="72504"/>
                </a:lnTo>
                <a:lnTo>
                  <a:pt x="1248702" y="72504"/>
                </a:lnTo>
                <a:lnTo>
                  <a:pt x="1208087" y="216268"/>
                </a:lnTo>
                <a:lnTo>
                  <a:pt x="1205801" y="223977"/>
                </a:lnTo>
                <a:lnTo>
                  <a:pt x="1204887" y="231228"/>
                </a:lnTo>
                <a:lnTo>
                  <a:pt x="1204887" y="238036"/>
                </a:lnTo>
                <a:lnTo>
                  <a:pt x="1206512" y="249097"/>
                </a:lnTo>
                <a:lnTo>
                  <a:pt x="1211732" y="257530"/>
                </a:lnTo>
                <a:lnTo>
                  <a:pt x="1221054" y="262902"/>
                </a:lnTo>
                <a:lnTo>
                  <a:pt x="1235011" y="264795"/>
                </a:lnTo>
                <a:lnTo>
                  <a:pt x="1302092" y="264795"/>
                </a:lnTo>
                <a:lnTo>
                  <a:pt x="1313040" y="226237"/>
                </a:lnTo>
                <a:lnTo>
                  <a:pt x="1287030" y="226237"/>
                </a:lnTo>
                <a:lnTo>
                  <a:pt x="1283830" y="223977"/>
                </a:lnTo>
                <a:lnTo>
                  <a:pt x="1283830" y="213093"/>
                </a:lnTo>
                <a:lnTo>
                  <a:pt x="1285201" y="207200"/>
                </a:lnTo>
                <a:lnTo>
                  <a:pt x="1286573" y="202666"/>
                </a:lnTo>
                <a:lnTo>
                  <a:pt x="1303451" y="143256"/>
                </a:lnTo>
                <a:lnTo>
                  <a:pt x="1343266" y="143256"/>
                </a:lnTo>
                <a:lnTo>
                  <a:pt x="1354556" y="264795"/>
                </a:lnTo>
                <a:lnTo>
                  <a:pt x="1330540" y="284124"/>
                </a:lnTo>
                <a:lnTo>
                  <a:pt x="1323327" y="284124"/>
                </a:lnTo>
                <a:lnTo>
                  <a:pt x="1318044" y="283832"/>
                </a:lnTo>
                <a:lnTo>
                  <a:pt x="1317142" y="283832"/>
                </a:lnTo>
                <a:lnTo>
                  <a:pt x="1305267" y="326466"/>
                </a:lnTo>
                <a:lnTo>
                  <a:pt x="1356385" y="326466"/>
                </a:lnTo>
                <a:lnTo>
                  <a:pt x="1376476" y="323608"/>
                </a:lnTo>
                <a:lnTo>
                  <a:pt x="1392948" y="314794"/>
                </a:lnTo>
                <a:lnTo>
                  <a:pt x="1407782" y="299681"/>
                </a:lnTo>
                <a:lnTo>
                  <a:pt x="1423009" y="277939"/>
                </a:lnTo>
                <a:lnTo>
                  <a:pt x="1532077" y="107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dirty="0" spc="-25"/>
              <a:t>11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investor</a:t>
            </a:r>
            <a:r>
              <a:rPr dirty="0" spc="-35"/>
              <a:t> </a:t>
            </a:r>
            <a:r>
              <a:rPr dirty="0" spc="-20"/>
              <a:t>use.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Allison Associates</dc:creator>
  <cp:keywords>9997 FIDL 4225354_Planning for HealthCare in Retirement dg r1.pptx</cp:keywords>
  <dc:title>Planning for health care in retirement</dc:title>
  <dcterms:created xsi:type="dcterms:W3CDTF">2024-09-05T18:46:39Z</dcterms:created>
  <dcterms:modified xsi:type="dcterms:W3CDTF">2024-09-05T18:46:39Z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CBEC8BA9-8E2C-4F43-8280-85EB8683F35C</vt:lpwstr>
  </property>
  <property fmtid="{D5CDD505-2E9C-101B-9397-08002B2CF9AE}" pid="3" name="ArticulatePath">
    <vt:lpwstr>https://brightcarbon.sharepoint.com/sites/Intranet/Projects/EFGH/Fidelity/Templates &amp; Toolkit/FCCS_Onscreen_Presentation_16x9</vt:lpwstr>
  </property>
  <property fmtid="{D5CDD505-2E9C-101B-9397-08002B2CF9AE}" pid="4" name="Categories0">
    <vt:lpwstr>13;#|#!Standard Discipline Presentations!#|;#18;#|#!Standard Discipline Presentations!#||#!Pyramis Firm Level!#|;#1;#|#!_internal!#|</vt:lpwstr>
  </property>
  <property fmtid="{D5CDD505-2E9C-101B-9397-08002B2CF9AE}" pid="5" name="ContentFileType">
    <vt:lpwstr>Content File</vt:lpwstr>
  </property>
  <property fmtid="{D5CDD505-2E9C-101B-9397-08002B2CF9AE}" pid="6" name="ContentType">
    <vt:lpwstr>PowerPoint Document</vt:lpwstr>
  </property>
  <property fmtid="{D5CDD505-2E9C-101B-9397-08002B2CF9AE}" pid="7" name="ContentTypeId">
    <vt:lpwstr>0x010100D991ADB07F6C964EA1E68DC9A2E47ABB</vt:lpwstr>
  </property>
  <property fmtid="{D5CDD505-2E9C-101B-9397-08002B2CF9AE}" pid="8" name="Created">
    <vt:filetime>2024-02-05T00:00:00Z</vt:filetime>
  </property>
  <property fmtid="{D5CDD505-2E9C-101B-9397-08002B2CF9AE}" pid="9" name="Creator">
    <vt:lpwstr>Acrobat PDFMaker 23 for PowerPoint</vt:lpwstr>
  </property>
  <property fmtid="{D5CDD505-2E9C-101B-9397-08002B2CF9AE}" pid="10" name="Expiration Date0">
    <vt:lpwstr>2010-10-31T00:00:00Z</vt:lpwstr>
  </property>
  <property fmtid="{D5CDD505-2E9C-101B-9397-08002B2CF9AE}" pid="11" name="Job Number">
    <vt:lpwstr>201007-7986</vt:lpwstr>
  </property>
  <property fmtid="{D5CDD505-2E9C-101B-9397-08002B2CF9AE}" pid="12" name="LastSaved">
    <vt:filetime>2024-09-05T00:00:00Z</vt:filetime>
  </property>
  <property fmtid="{D5CDD505-2E9C-101B-9397-08002B2CF9AE}" pid="13" name="LibraryContentId">
    <vt:lpwstr>1249</vt:lpwstr>
  </property>
  <property fmtid="{D5CDD505-2E9C-101B-9397-08002B2CF9AE}" pid="14" name="PreviewPrefix">
    <vt:lpwstr>https://pyramis.xidocs.net/Content/contentpreview/standard discipline presentations/pyramis firm level/Pyramis Overview_1_256_320X240.jpg</vt:lpwstr>
  </property>
  <property fmtid="{D5CDD505-2E9C-101B-9397-08002B2CF9AE}" pid="15" name="PreviewStatus">
    <vt:lpwstr>Preview Created</vt:lpwstr>
  </property>
  <property fmtid="{D5CDD505-2E9C-101B-9397-08002B2CF9AE}" pid="16" name="Producer">
    <vt:lpwstr>Adobe PDF Library 23.8.246</vt:lpwstr>
  </property>
  <property fmtid="{D5CDD505-2E9C-101B-9397-08002B2CF9AE}" pid="17" name="Status">
    <vt:lpwstr>Q2</vt:lpwstr>
  </property>
  <property fmtid="{D5CDD505-2E9C-101B-9397-08002B2CF9AE}" pid="18" name="UpdateSource">
    <vt:lpwstr>0</vt:lpwstr>
  </property>
</Properties>
</file>