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8" r:id="rId4"/>
  </p:sldMasterIdLst>
  <p:notesMasterIdLst>
    <p:notesMasterId r:id="rId28"/>
  </p:notesMasterIdLst>
  <p:handoutMasterIdLst>
    <p:handoutMasterId r:id="rId29"/>
  </p:handoutMasterIdLst>
  <p:sldIdLst>
    <p:sldId id="467" r:id="rId5"/>
    <p:sldId id="347" r:id="rId6"/>
    <p:sldId id="331" r:id="rId7"/>
    <p:sldId id="332" r:id="rId8"/>
    <p:sldId id="293" r:id="rId9"/>
    <p:sldId id="333" r:id="rId10"/>
    <p:sldId id="334" r:id="rId11"/>
    <p:sldId id="335" r:id="rId12"/>
    <p:sldId id="336" r:id="rId13"/>
    <p:sldId id="348" r:id="rId14"/>
    <p:sldId id="345" r:id="rId15"/>
    <p:sldId id="337" r:id="rId16"/>
    <p:sldId id="304" r:id="rId17"/>
    <p:sldId id="344" r:id="rId18"/>
    <p:sldId id="325" r:id="rId19"/>
    <p:sldId id="346" r:id="rId20"/>
    <p:sldId id="339" r:id="rId21"/>
    <p:sldId id="310" r:id="rId22"/>
    <p:sldId id="469" r:id="rId23"/>
    <p:sldId id="323" r:id="rId24"/>
    <p:sldId id="327" r:id="rId25"/>
    <p:sldId id="349" r:id="rId26"/>
    <p:sldId id="287" r:id="rId27"/>
  </p:sldIdLst>
  <p:sldSz cx="12192000" cy="6858000"/>
  <p:notesSz cx="7315200" cy="9601200"/>
  <p:custDataLst>
    <p:tags r:id="rId30"/>
  </p:custDataLst>
  <p:defaultTextStyle>
    <a:defPPr>
      <a:defRPr lang="en-US"/>
    </a:defPPr>
    <a:lvl1pPr algn="l" rtl="0" fontAlgn="base">
      <a:spcBef>
        <a:spcPct val="0"/>
      </a:spcBef>
      <a:spcAft>
        <a:spcPct val="0"/>
      </a:spcAft>
      <a:defRPr sz="1500" kern="1200">
        <a:solidFill>
          <a:schemeClr val="tx1"/>
        </a:solidFill>
        <a:latin typeface="Arial" pitchFamily="34" charset="0"/>
        <a:ea typeface="ＭＳ Ｐゴシック"/>
        <a:cs typeface="ＭＳ Ｐゴシック"/>
      </a:defRPr>
    </a:lvl1pPr>
    <a:lvl2pPr marL="566038" algn="l" rtl="0" fontAlgn="base">
      <a:spcBef>
        <a:spcPct val="0"/>
      </a:spcBef>
      <a:spcAft>
        <a:spcPct val="0"/>
      </a:spcAft>
      <a:defRPr sz="1500" kern="1200">
        <a:solidFill>
          <a:schemeClr val="tx1"/>
        </a:solidFill>
        <a:latin typeface="Arial" pitchFamily="34" charset="0"/>
        <a:ea typeface="ＭＳ Ｐゴシック"/>
        <a:cs typeface="ＭＳ Ｐゴシック"/>
      </a:defRPr>
    </a:lvl2pPr>
    <a:lvl3pPr marL="1132076" algn="l" rtl="0" fontAlgn="base">
      <a:spcBef>
        <a:spcPct val="0"/>
      </a:spcBef>
      <a:spcAft>
        <a:spcPct val="0"/>
      </a:spcAft>
      <a:defRPr sz="1500" kern="1200">
        <a:solidFill>
          <a:schemeClr val="tx1"/>
        </a:solidFill>
        <a:latin typeface="Arial" pitchFamily="34" charset="0"/>
        <a:ea typeface="ＭＳ Ｐゴシック"/>
        <a:cs typeface="ＭＳ Ｐゴシック"/>
      </a:defRPr>
    </a:lvl3pPr>
    <a:lvl4pPr marL="1698112" algn="l" rtl="0" fontAlgn="base">
      <a:spcBef>
        <a:spcPct val="0"/>
      </a:spcBef>
      <a:spcAft>
        <a:spcPct val="0"/>
      </a:spcAft>
      <a:defRPr sz="1500" kern="1200">
        <a:solidFill>
          <a:schemeClr val="tx1"/>
        </a:solidFill>
        <a:latin typeface="Arial" pitchFamily="34" charset="0"/>
        <a:ea typeface="ＭＳ Ｐゴシック"/>
        <a:cs typeface="ＭＳ Ｐゴシック"/>
      </a:defRPr>
    </a:lvl4pPr>
    <a:lvl5pPr marL="2264150" algn="l" rtl="0" fontAlgn="base">
      <a:spcBef>
        <a:spcPct val="0"/>
      </a:spcBef>
      <a:spcAft>
        <a:spcPct val="0"/>
      </a:spcAft>
      <a:defRPr sz="1500" kern="1200">
        <a:solidFill>
          <a:schemeClr val="tx1"/>
        </a:solidFill>
        <a:latin typeface="Arial" pitchFamily="34" charset="0"/>
        <a:ea typeface="ＭＳ Ｐゴシック"/>
        <a:cs typeface="ＭＳ Ｐゴシック"/>
      </a:defRPr>
    </a:lvl5pPr>
    <a:lvl6pPr marL="2830188" algn="l" defTabSz="1132076" rtl="0" eaLnBrk="1" latinLnBrk="0" hangingPunct="1">
      <a:defRPr sz="1500" kern="1200">
        <a:solidFill>
          <a:schemeClr val="tx1"/>
        </a:solidFill>
        <a:latin typeface="Arial" pitchFamily="34" charset="0"/>
        <a:ea typeface="ＭＳ Ｐゴシック"/>
        <a:cs typeface="ＭＳ Ｐゴシック"/>
      </a:defRPr>
    </a:lvl6pPr>
    <a:lvl7pPr marL="3396226" algn="l" defTabSz="1132076" rtl="0" eaLnBrk="1" latinLnBrk="0" hangingPunct="1">
      <a:defRPr sz="1500" kern="1200">
        <a:solidFill>
          <a:schemeClr val="tx1"/>
        </a:solidFill>
        <a:latin typeface="Arial" pitchFamily="34" charset="0"/>
        <a:ea typeface="ＭＳ Ｐゴシック"/>
        <a:cs typeface="ＭＳ Ｐゴシック"/>
      </a:defRPr>
    </a:lvl7pPr>
    <a:lvl8pPr marL="3962262" algn="l" defTabSz="1132076" rtl="0" eaLnBrk="1" latinLnBrk="0" hangingPunct="1">
      <a:defRPr sz="1500" kern="1200">
        <a:solidFill>
          <a:schemeClr val="tx1"/>
        </a:solidFill>
        <a:latin typeface="Arial" pitchFamily="34" charset="0"/>
        <a:ea typeface="ＭＳ Ｐゴシック"/>
        <a:cs typeface="ＭＳ Ｐゴシック"/>
      </a:defRPr>
    </a:lvl8pPr>
    <a:lvl9pPr marL="4528300" algn="l" defTabSz="1132076" rtl="0" eaLnBrk="1" latinLnBrk="0" hangingPunct="1">
      <a:defRPr sz="1500" kern="1200">
        <a:solidFill>
          <a:schemeClr val="tx1"/>
        </a:solidFill>
        <a:latin typeface="Arial" pitchFamily="34" charset="0"/>
        <a:ea typeface="ＭＳ Ｐゴシック"/>
        <a:cs typeface="ＭＳ Ｐゴシック"/>
      </a:defRPr>
    </a:lvl9pPr>
  </p:defaultTextStyle>
  <p:extLst>
    <p:ext uri="{EFAFB233-063F-42B5-8137-9DF3F51BA10A}">
      <p15:sldGuideLst xmlns:p15="http://schemas.microsoft.com/office/powerpoint/2012/main">
        <p15:guide id="1" orient="horz" pos="4056" userDrawn="1">
          <p15:clr>
            <a:srgbClr val="A4A3A4"/>
          </p15:clr>
        </p15:guide>
        <p15:guide id="2" orient="horz" pos="168" userDrawn="1">
          <p15:clr>
            <a:srgbClr val="A4A3A4"/>
          </p15:clr>
        </p15:guide>
        <p15:guide id="3" orient="horz" pos="1008" userDrawn="1">
          <p15:clr>
            <a:srgbClr val="A4A3A4"/>
          </p15:clr>
        </p15:guide>
        <p15:guide id="4" orient="horz" pos="628" userDrawn="1">
          <p15:clr>
            <a:srgbClr val="A4A3A4"/>
          </p15:clr>
        </p15:guide>
        <p15:guide id="5" orient="horz" pos="4176" userDrawn="1">
          <p15:clr>
            <a:srgbClr val="A4A3A4"/>
          </p15:clr>
        </p15:guide>
        <p15:guide id="6" orient="horz" pos="419" userDrawn="1">
          <p15:clr>
            <a:srgbClr val="A4A3A4"/>
          </p15:clr>
        </p15:guide>
        <p15:guide id="7" orient="horz" pos="1560" userDrawn="1">
          <p15:clr>
            <a:srgbClr val="A4A3A4"/>
          </p15:clr>
        </p15:guide>
        <p15:guide id="10" orient="horz" pos="3600" userDrawn="1">
          <p15:clr>
            <a:srgbClr val="A4A3A4"/>
          </p15:clr>
        </p15:guide>
        <p15:guide id="13" pos="7368" userDrawn="1">
          <p15:clr>
            <a:srgbClr val="A4A3A4"/>
          </p15:clr>
        </p15:guide>
        <p15:guide id="15" pos="360" userDrawn="1">
          <p15:clr>
            <a:srgbClr val="A4A3A4"/>
          </p15:clr>
        </p15:guide>
        <p15:guide id="17" pos="312" userDrawn="1">
          <p15:clr>
            <a:srgbClr val="A4A3A4"/>
          </p15:clr>
        </p15:guide>
        <p15:guide id="18" pos="7320" userDrawn="1">
          <p15:clr>
            <a:srgbClr val="A4A3A4"/>
          </p15:clr>
        </p15:guide>
        <p15:guide id="20" pos="6240" userDrawn="1">
          <p15:clr>
            <a:srgbClr val="A4A3A4"/>
          </p15:clr>
        </p15:guide>
        <p15:guide id="21" pos="3840" userDrawn="1">
          <p15:clr>
            <a:srgbClr val="A4A3A4"/>
          </p15:clr>
        </p15:guide>
        <p15:guide id="23" pos="1392"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cDonel, Erica" initials="ME" lastIdx="1" clrIdx="0">
    <p:extLst>
      <p:ext uri="{19B8F6BF-5375-455C-9EA6-DF929625EA0E}">
        <p15:presenceInfo xmlns:p15="http://schemas.microsoft.com/office/powerpoint/2012/main" userId="S::a436844@im.fmrco.com::9e7c02f5-2821-4184-8411-1218f9a1882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E7E9"/>
    <a:srgbClr val="CC0066"/>
    <a:srgbClr val="47525B"/>
    <a:srgbClr val="000000"/>
    <a:srgbClr val="858C91"/>
    <a:srgbClr val="7A9B3D"/>
    <a:srgbClr val="343E48"/>
    <a:srgbClr val="F6F7DD"/>
    <a:srgbClr val="E4E799"/>
    <a:srgbClr val="D2D75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E29580C-CADA-4A24-B9C6-090C76043067}" v="12" dt="2022-12-20T16:21:38.96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76" autoAdjust="0"/>
    <p:restoredTop sz="96344" autoAdjust="0"/>
  </p:normalViewPr>
  <p:slideViewPr>
    <p:cSldViewPr snapToGrid="0" showGuides="1">
      <p:cViewPr varScale="1">
        <p:scale>
          <a:sx n="74" d="100"/>
          <a:sy n="74" d="100"/>
        </p:scale>
        <p:origin x="484" y="56"/>
      </p:cViewPr>
      <p:guideLst>
        <p:guide orient="horz" pos="4056"/>
        <p:guide orient="horz" pos="168"/>
        <p:guide orient="horz" pos="1008"/>
        <p:guide orient="horz" pos="628"/>
        <p:guide orient="horz" pos="4176"/>
        <p:guide orient="horz" pos="419"/>
        <p:guide orient="horz" pos="1560"/>
        <p:guide orient="horz" pos="3600"/>
        <p:guide pos="7368"/>
        <p:guide pos="360"/>
        <p:guide pos="312"/>
        <p:guide pos="7320"/>
        <p:guide pos="6240"/>
        <p:guide pos="3840"/>
        <p:guide pos="1392"/>
      </p:guideLst>
    </p:cSldViewPr>
  </p:slideViewPr>
  <p:outlineViewPr>
    <p:cViewPr>
      <p:scale>
        <a:sx n="33" d="100"/>
        <a:sy n="33" d="100"/>
      </p:scale>
      <p:origin x="0" y="5964"/>
    </p:cViewPr>
  </p:outlineViewPr>
  <p:notesTextViewPr>
    <p:cViewPr>
      <p:scale>
        <a:sx n="3" d="2"/>
        <a:sy n="3" d="2"/>
      </p:scale>
      <p:origin x="0" y="0"/>
    </p:cViewPr>
  </p:notesTextViewPr>
  <p:sorterViewPr>
    <p:cViewPr>
      <p:scale>
        <a:sx n="66" d="100"/>
        <a:sy n="66" d="100"/>
      </p:scale>
      <p:origin x="0" y="0"/>
    </p:cViewPr>
  </p:sorterViewPr>
  <p:notesViewPr>
    <p:cSldViewPr snapToGrid="0" showGuides="1">
      <p:cViewPr varScale="1">
        <p:scale>
          <a:sx n="73" d="100"/>
          <a:sy n="73" d="100"/>
        </p:scale>
        <p:origin x="3210" y="6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tags" Target="tags/tag1.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7712654220655101E-2"/>
          <c:y val="1.6824633031982113E-3"/>
          <c:w val="0.80661554309708294"/>
          <c:h val="0.99831753669680179"/>
        </c:manualLayout>
      </c:layout>
      <c:doughnutChart>
        <c:varyColors val="1"/>
        <c:ser>
          <c:idx val="0"/>
          <c:order val="0"/>
          <c:tx>
            <c:strRef>
              <c:f>Sheet1!$B$1</c:f>
              <c:strCache>
                <c:ptCount val="1"/>
                <c:pt idx="0">
                  <c:v>Sales</c:v>
                </c:pt>
              </c:strCache>
            </c:strRef>
          </c:tx>
          <c:spPr>
            <a:ln>
              <a:noFill/>
            </a:ln>
          </c:spPr>
          <c:dPt>
            <c:idx val="0"/>
            <c:bubble3D val="0"/>
            <c:spPr>
              <a:solidFill>
                <a:srgbClr val="7A9A3D"/>
              </a:solidFill>
              <a:ln w="19050">
                <a:noFill/>
              </a:ln>
              <a:effectLst/>
            </c:spPr>
            <c:extLst>
              <c:ext xmlns:c16="http://schemas.microsoft.com/office/drawing/2014/chart" uri="{C3380CC4-5D6E-409C-BE32-E72D297353CC}">
                <c16:uniqueId val="{00000001-030C-4675-BA11-4BF043237933}"/>
              </c:ext>
            </c:extLst>
          </c:dPt>
          <c:dPt>
            <c:idx val="1"/>
            <c:bubble3D val="0"/>
            <c:spPr>
              <a:solidFill>
                <a:srgbClr val="298FC2"/>
              </a:solidFill>
              <a:ln w="19050">
                <a:noFill/>
              </a:ln>
              <a:effectLst/>
            </c:spPr>
            <c:extLst>
              <c:ext xmlns:c16="http://schemas.microsoft.com/office/drawing/2014/chart" uri="{C3380CC4-5D6E-409C-BE32-E72D297353CC}">
                <c16:uniqueId val="{00000003-030C-4675-BA11-4BF043237933}"/>
              </c:ext>
            </c:extLst>
          </c:dPt>
          <c:dPt>
            <c:idx val="2"/>
            <c:bubble3D val="0"/>
            <c:spPr>
              <a:solidFill>
                <a:srgbClr val="004F6B"/>
              </a:solidFill>
              <a:ln w="19050">
                <a:noFill/>
              </a:ln>
              <a:effectLst/>
            </c:spPr>
            <c:extLst>
              <c:ext xmlns:c16="http://schemas.microsoft.com/office/drawing/2014/chart" uri="{C3380CC4-5D6E-409C-BE32-E72D297353CC}">
                <c16:uniqueId val="{00000005-030C-4675-BA11-4BF043237933}"/>
              </c:ext>
            </c:extLst>
          </c:dPt>
          <c:dLbls>
            <c:spPr>
              <a:noFill/>
              <a:ln>
                <a:noFill/>
              </a:ln>
              <a:effectLst/>
            </c:spPr>
            <c:txPr>
              <a:bodyPr rot="0" spcFirstLastPara="1" vertOverflow="ellipsis" vert="horz" wrap="square" anchor="ctr" anchorCtr="1"/>
              <a:lstStyle/>
              <a:p>
                <a:pPr>
                  <a:defRPr sz="20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2"/>
                <c:pt idx="0">
                  <c:v>1st Qtr</c:v>
                </c:pt>
                <c:pt idx="1">
                  <c:v>3rd Qtr</c:v>
                </c:pt>
              </c:strCache>
            </c:strRef>
          </c:cat>
          <c:val>
            <c:numRef>
              <c:f>Sheet1!$B$2:$B$4</c:f>
              <c:numCache>
                <c:formatCode>0%</c:formatCode>
                <c:ptCount val="3"/>
                <c:pt idx="0">
                  <c:v>0.39</c:v>
                </c:pt>
                <c:pt idx="1">
                  <c:v>0.17</c:v>
                </c:pt>
                <c:pt idx="2">
                  <c:v>0.44</c:v>
                </c:pt>
              </c:numCache>
            </c:numRef>
          </c:val>
          <c:extLst>
            <c:ext xmlns:c16="http://schemas.microsoft.com/office/drawing/2014/chart" uri="{C3380CC4-5D6E-409C-BE32-E72D297353CC}">
              <c16:uniqueId val="{00000006-030C-4675-BA11-4BF043237933}"/>
            </c:ext>
          </c:extLst>
        </c:ser>
        <c:dLbls>
          <c:showLegendKey val="0"/>
          <c:showVal val="1"/>
          <c:showCatName val="0"/>
          <c:showSerName val="0"/>
          <c:showPercent val="0"/>
          <c:showBubbleSize val="0"/>
          <c:showLeaderLines val="1"/>
        </c:dLbls>
        <c:firstSliceAng val="0"/>
        <c:holeSize val="70"/>
      </c:doughnutChart>
      <c:spPr>
        <a:noFill/>
        <a:ln>
          <a:noFill/>
        </a:ln>
        <a:effectLst/>
      </c:spPr>
    </c:plotArea>
    <c:plotVisOnly val="1"/>
    <c:dispBlanksAs val="gap"/>
    <c:showDLblsOverMax val="0"/>
  </c:chart>
  <c:spPr>
    <a:noFill/>
    <a:ln>
      <a:noFill/>
    </a:ln>
    <a:effectLst/>
  </c:spPr>
  <c:txPr>
    <a:bodyPr/>
    <a:lstStyle/>
    <a:p>
      <a:pPr>
        <a:defRPr>
          <a:solidFill>
            <a:schemeClr val="bg1"/>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960629921259842"/>
          <c:y val="6.9236041162604747E-2"/>
          <c:w val="0.81590524029323919"/>
          <c:h val="0.93076395883739538"/>
        </c:manualLayout>
      </c:layout>
      <c:barChart>
        <c:barDir val="bar"/>
        <c:grouping val="stacked"/>
        <c:varyColors val="0"/>
        <c:ser>
          <c:idx val="1"/>
          <c:order val="0"/>
          <c:tx>
            <c:strRef>
              <c:f>Sheet1!$C$1</c:f>
              <c:strCache>
                <c:ptCount val="1"/>
                <c:pt idx="0">
                  <c:v>Enrollees</c:v>
                </c:pt>
              </c:strCache>
            </c:strRef>
          </c:tx>
          <c:spPr>
            <a:solidFill>
              <a:srgbClr val="7A9A3D"/>
            </a:solidFill>
            <a:ln>
              <a:noFill/>
            </a:ln>
            <a:effectLst/>
          </c:spPr>
          <c:invertIfNegative val="0"/>
          <c:dLbls>
            <c:dLbl>
              <c:idx val="0"/>
              <c:dLblPos val="ctr"/>
              <c:showLegendKey val="0"/>
              <c:showVal val="1"/>
              <c:showCatName val="0"/>
              <c:showSerName val="0"/>
              <c:showPercent val="0"/>
              <c:showBubbleSize val="0"/>
              <c:extLst>
                <c:ext xmlns:c15="http://schemas.microsoft.com/office/drawing/2012/chart" uri="{CE6537A1-D6FC-4f65-9D91-7224C49458BB}">
                  <c15:layout>
                    <c:manualLayout>
                      <c:w val="4.1133997775308365E-2"/>
                      <c:h val="5.2374999999999991E-2"/>
                    </c:manualLayout>
                  </c15:layout>
                </c:ext>
                <c:ext xmlns:c16="http://schemas.microsoft.com/office/drawing/2014/chart" uri="{C3380CC4-5D6E-409C-BE32-E72D297353CC}">
                  <c16:uniqueId val="{00000005-892E-49C1-ABF3-4861A52EBAAB}"/>
                </c:ext>
              </c:extLst>
            </c:dLbl>
            <c:numFmt formatCode="0%" sourceLinked="0"/>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Catastrophic Coverage*</c:v>
                </c:pt>
                <c:pt idx="1">
                  <c:v>Coverage Gap Phase</c:v>
                </c:pt>
                <c:pt idx="2">
                  <c:v>Initial Coverage Phase</c:v>
                </c:pt>
                <c:pt idx="3">
                  <c:v>Deductible</c:v>
                </c:pt>
              </c:strCache>
            </c:strRef>
          </c:cat>
          <c:val>
            <c:numRef>
              <c:f>Sheet1!$C$2:$C$5</c:f>
              <c:numCache>
                <c:formatCode>0%</c:formatCode>
                <c:ptCount val="4"/>
                <c:pt idx="0">
                  <c:v>0.05</c:v>
                </c:pt>
                <c:pt idx="1">
                  <c:v>0.25</c:v>
                </c:pt>
                <c:pt idx="2">
                  <c:v>0.25</c:v>
                </c:pt>
                <c:pt idx="3">
                  <c:v>1</c:v>
                </c:pt>
              </c:numCache>
            </c:numRef>
          </c:val>
          <c:extLst>
            <c:ext xmlns:c16="http://schemas.microsoft.com/office/drawing/2014/chart" uri="{C3380CC4-5D6E-409C-BE32-E72D297353CC}">
              <c16:uniqueId val="{00000001-892E-49C1-ABF3-4861A52EBAAB}"/>
            </c:ext>
          </c:extLst>
        </c:ser>
        <c:ser>
          <c:idx val="2"/>
          <c:order val="1"/>
          <c:tx>
            <c:strRef>
              <c:f>Sheet1!$D$1</c:f>
              <c:strCache>
                <c:ptCount val="1"/>
                <c:pt idx="0">
                  <c:v>Medicare</c:v>
                </c:pt>
              </c:strCache>
            </c:strRef>
          </c:tx>
          <c:spPr>
            <a:solidFill>
              <a:srgbClr val="298FC2"/>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Catastrophic Coverage*</c:v>
                </c:pt>
                <c:pt idx="1">
                  <c:v>Coverage Gap Phase</c:v>
                </c:pt>
                <c:pt idx="2">
                  <c:v>Initial Coverage Phase</c:v>
                </c:pt>
                <c:pt idx="3">
                  <c:v>Deductible</c:v>
                </c:pt>
              </c:strCache>
            </c:strRef>
          </c:cat>
          <c:val>
            <c:numRef>
              <c:f>Sheet1!$D$2:$D$5</c:f>
              <c:numCache>
                <c:formatCode>General</c:formatCode>
                <c:ptCount val="4"/>
                <c:pt idx="0" formatCode="0%">
                  <c:v>0.8</c:v>
                </c:pt>
              </c:numCache>
            </c:numRef>
          </c:val>
          <c:extLst>
            <c:ext xmlns:c16="http://schemas.microsoft.com/office/drawing/2014/chart" uri="{C3380CC4-5D6E-409C-BE32-E72D297353CC}">
              <c16:uniqueId val="{00000002-892E-49C1-ABF3-4861A52EBAAB}"/>
            </c:ext>
          </c:extLst>
        </c:ser>
        <c:ser>
          <c:idx val="0"/>
          <c:order val="2"/>
          <c:tx>
            <c:strRef>
              <c:f>Sheet1!$B$1</c:f>
              <c:strCache>
                <c:ptCount val="1"/>
                <c:pt idx="0">
                  <c:v>Plans</c:v>
                </c:pt>
              </c:strCache>
            </c:strRef>
          </c:tx>
          <c:spPr>
            <a:solidFill>
              <a:srgbClr val="004F6B"/>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Catastrophic Coverage*</c:v>
                </c:pt>
                <c:pt idx="1">
                  <c:v>Coverage Gap Phase</c:v>
                </c:pt>
                <c:pt idx="2">
                  <c:v>Initial Coverage Phase</c:v>
                </c:pt>
                <c:pt idx="3">
                  <c:v>Deductible</c:v>
                </c:pt>
              </c:strCache>
            </c:strRef>
          </c:cat>
          <c:val>
            <c:numRef>
              <c:f>Sheet1!$B$2:$B$5</c:f>
              <c:numCache>
                <c:formatCode>0%</c:formatCode>
                <c:ptCount val="4"/>
                <c:pt idx="0">
                  <c:v>0.15</c:v>
                </c:pt>
                <c:pt idx="1">
                  <c:v>0.05</c:v>
                </c:pt>
                <c:pt idx="2">
                  <c:v>0.75</c:v>
                </c:pt>
              </c:numCache>
            </c:numRef>
          </c:val>
          <c:extLst>
            <c:ext xmlns:c16="http://schemas.microsoft.com/office/drawing/2014/chart" uri="{C3380CC4-5D6E-409C-BE32-E72D297353CC}">
              <c16:uniqueId val="{00000000-892E-49C1-ABF3-4861A52EBAAB}"/>
            </c:ext>
          </c:extLst>
        </c:ser>
        <c:ser>
          <c:idx val="3"/>
          <c:order val="3"/>
          <c:tx>
            <c:strRef>
              <c:f>Sheet1!$E$1</c:f>
              <c:strCache>
                <c:ptCount val="1"/>
                <c:pt idx="0">
                  <c:v>Manufacturers</c:v>
                </c:pt>
              </c:strCache>
            </c:strRef>
          </c:tx>
          <c:spPr>
            <a:solidFill>
              <a:srgbClr val="768692"/>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Catastrophic Coverage*</c:v>
                </c:pt>
                <c:pt idx="1">
                  <c:v>Coverage Gap Phase</c:v>
                </c:pt>
                <c:pt idx="2">
                  <c:v>Initial Coverage Phase</c:v>
                </c:pt>
                <c:pt idx="3">
                  <c:v>Deductible</c:v>
                </c:pt>
              </c:strCache>
            </c:strRef>
          </c:cat>
          <c:val>
            <c:numRef>
              <c:f>Sheet1!$E$2:$E$5</c:f>
              <c:numCache>
                <c:formatCode>0%</c:formatCode>
                <c:ptCount val="4"/>
                <c:pt idx="1">
                  <c:v>0.7</c:v>
                </c:pt>
              </c:numCache>
            </c:numRef>
          </c:val>
          <c:extLst>
            <c:ext xmlns:c16="http://schemas.microsoft.com/office/drawing/2014/chart" uri="{C3380CC4-5D6E-409C-BE32-E72D297353CC}">
              <c16:uniqueId val="{00000003-892E-49C1-ABF3-4861A52EBAAB}"/>
            </c:ext>
          </c:extLst>
        </c:ser>
        <c:dLbls>
          <c:showLegendKey val="0"/>
          <c:showVal val="0"/>
          <c:showCatName val="0"/>
          <c:showSerName val="0"/>
          <c:showPercent val="0"/>
          <c:showBubbleSize val="0"/>
        </c:dLbls>
        <c:gapWidth val="75"/>
        <c:overlap val="100"/>
        <c:axId val="1256580472"/>
        <c:axId val="1256581456"/>
      </c:barChart>
      <c:catAx>
        <c:axId val="1256580472"/>
        <c:scaling>
          <c:orientation val="maxMin"/>
        </c:scaling>
        <c:delete val="0"/>
        <c:axPos val="l"/>
        <c:numFmt formatCode="General" sourceLinked="1"/>
        <c:majorTickMark val="none"/>
        <c:minorTickMark val="none"/>
        <c:tickLblPos val="nextTo"/>
        <c:spPr>
          <a:noFill/>
          <a:ln w="9525" cap="flat" cmpd="sng" algn="ctr">
            <a:solidFill>
              <a:srgbClr val="768692"/>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256581456"/>
        <c:crosses val="autoZero"/>
        <c:auto val="1"/>
        <c:lblAlgn val="ctr"/>
        <c:lblOffset val="100"/>
        <c:noMultiLvlLbl val="0"/>
      </c:catAx>
      <c:valAx>
        <c:axId val="1256581456"/>
        <c:scaling>
          <c:orientation val="minMax"/>
          <c:max val="1"/>
        </c:scaling>
        <c:delete val="0"/>
        <c:axPos val="t"/>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256580472"/>
        <c:crosses val="autoZero"/>
        <c:crossBetween val="between"/>
      </c:valAx>
      <c:spPr>
        <a:noFill/>
        <a:ln>
          <a:noFill/>
        </a:ln>
        <a:effectLst/>
      </c:spPr>
    </c:plotArea>
    <c:legend>
      <c:legendPos val="b"/>
      <c:layout>
        <c:manualLayout>
          <c:xMode val="edge"/>
          <c:yMode val="edge"/>
          <c:x val="0.32964702688026065"/>
          <c:y val="3.5404616774489116E-3"/>
          <c:w val="0.33955643044619421"/>
          <c:h val="6.3421459797925253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2338" name="Rectangle 2"/>
          <p:cNvSpPr>
            <a:spLocks noGrp="1" noChangeArrowheads="1"/>
          </p:cNvSpPr>
          <p:nvPr>
            <p:ph type="hdr" sz="quarter"/>
          </p:nvPr>
        </p:nvSpPr>
        <p:spPr bwMode="auto">
          <a:xfrm>
            <a:off x="1" y="1"/>
            <a:ext cx="3170238" cy="479425"/>
          </a:xfrm>
          <a:prstGeom prst="rect">
            <a:avLst/>
          </a:prstGeom>
          <a:noFill/>
          <a:ln w="9525">
            <a:noFill/>
            <a:miter lim="800000"/>
            <a:headEnd/>
            <a:tailEnd/>
          </a:ln>
        </p:spPr>
        <p:txBody>
          <a:bodyPr vert="horz" wrap="square" lIns="91389" tIns="45695" rIns="91389" bIns="45695" numCol="1" anchor="t" anchorCtr="0" compatLnSpc="1">
            <a:prstTxWarp prst="textNoShape">
              <a:avLst/>
            </a:prstTxWarp>
          </a:bodyPr>
          <a:lstStyle>
            <a:lvl1pPr algn="l" eaLnBrk="1" hangingPunct="1">
              <a:defRPr>
                <a:latin typeface="Arial" charset="0"/>
                <a:ea typeface="ＭＳ Ｐゴシック" pitchFamily="1" charset="-128"/>
                <a:cs typeface="+mn-cs"/>
              </a:defRPr>
            </a:lvl1pPr>
          </a:lstStyle>
          <a:p>
            <a:pPr>
              <a:defRPr/>
            </a:pPr>
            <a:endParaRPr lang="en-US"/>
          </a:p>
        </p:txBody>
      </p:sp>
      <p:sp>
        <p:nvSpPr>
          <p:cNvPr id="142339" name="Rectangle 3"/>
          <p:cNvSpPr>
            <a:spLocks noGrp="1" noChangeArrowheads="1"/>
          </p:cNvSpPr>
          <p:nvPr>
            <p:ph type="dt" sz="quarter" idx="1"/>
          </p:nvPr>
        </p:nvSpPr>
        <p:spPr bwMode="auto">
          <a:xfrm>
            <a:off x="4143376" y="1"/>
            <a:ext cx="3170238" cy="479425"/>
          </a:xfrm>
          <a:prstGeom prst="rect">
            <a:avLst/>
          </a:prstGeom>
          <a:noFill/>
          <a:ln w="9525">
            <a:noFill/>
            <a:miter lim="800000"/>
            <a:headEnd/>
            <a:tailEnd/>
          </a:ln>
        </p:spPr>
        <p:txBody>
          <a:bodyPr vert="horz" wrap="square" lIns="91389" tIns="45695" rIns="91389" bIns="45695" numCol="1" anchor="t" anchorCtr="0" compatLnSpc="1">
            <a:prstTxWarp prst="textNoShape">
              <a:avLst/>
            </a:prstTxWarp>
          </a:bodyPr>
          <a:lstStyle>
            <a:lvl1pPr algn="r" eaLnBrk="1" hangingPunct="1">
              <a:defRPr>
                <a:latin typeface="Arial" charset="0"/>
                <a:ea typeface="ＭＳ Ｐゴシック" pitchFamily="1" charset="-128"/>
                <a:cs typeface="+mn-cs"/>
              </a:defRPr>
            </a:lvl1pPr>
          </a:lstStyle>
          <a:p>
            <a:pPr>
              <a:defRPr/>
            </a:pPr>
            <a:endParaRPr lang="en-US"/>
          </a:p>
        </p:txBody>
      </p:sp>
      <p:sp>
        <p:nvSpPr>
          <p:cNvPr id="142340" name="Rectangle 4"/>
          <p:cNvSpPr>
            <a:spLocks noGrp="1" noChangeArrowheads="1"/>
          </p:cNvSpPr>
          <p:nvPr>
            <p:ph type="ftr" sz="quarter" idx="2"/>
          </p:nvPr>
        </p:nvSpPr>
        <p:spPr bwMode="auto">
          <a:xfrm>
            <a:off x="1" y="9120189"/>
            <a:ext cx="3170238" cy="479425"/>
          </a:xfrm>
          <a:prstGeom prst="rect">
            <a:avLst/>
          </a:prstGeom>
          <a:noFill/>
          <a:ln w="9525">
            <a:noFill/>
            <a:miter lim="800000"/>
            <a:headEnd/>
            <a:tailEnd/>
          </a:ln>
        </p:spPr>
        <p:txBody>
          <a:bodyPr vert="horz" wrap="square" lIns="91389" tIns="45695" rIns="91389" bIns="45695" numCol="1" anchor="b" anchorCtr="0" compatLnSpc="1">
            <a:prstTxWarp prst="textNoShape">
              <a:avLst/>
            </a:prstTxWarp>
          </a:bodyPr>
          <a:lstStyle>
            <a:lvl1pPr algn="l" eaLnBrk="1" hangingPunct="1">
              <a:defRPr>
                <a:latin typeface="Arial" charset="0"/>
                <a:ea typeface="ＭＳ Ｐゴシック" pitchFamily="1" charset="-128"/>
                <a:cs typeface="+mn-cs"/>
              </a:defRPr>
            </a:lvl1pPr>
          </a:lstStyle>
          <a:p>
            <a:pPr>
              <a:defRPr/>
            </a:pPr>
            <a:endParaRPr lang="en-US"/>
          </a:p>
        </p:txBody>
      </p:sp>
      <p:sp>
        <p:nvSpPr>
          <p:cNvPr id="142341" name="Rectangle 5"/>
          <p:cNvSpPr>
            <a:spLocks noGrp="1" noChangeArrowheads="1"/>
          </p:cNvSpPr>
          <p:nvPr>
            <p:ph type="sldNum" sz="quarter" idx="3"/>
          </p:nvPr>
        </p:nvSpPr>
        <p:spPr bwMode="auto">
          <a:xfrm>
            <a:off x="4143376" y="9120189"/>
            <a:ext cx="3170238" cy="479425"/>
          </a:xfrm>
          <a:prstGeom prst="rect">
            <a:avLst/>
          </a:prstGeom>
          <a:noFill/>
          <a:ln w="9525">
            <a:noFill/>
            <a:miter lim="800000"/>
            <a:headEnd/>
            <a:tailEnd/>
          </a:ln>
        </p:spPr>
        <p:txBody>
          <a:bodyPr vert="horz" wrap="square" lIns="91389" tIns="45695" rIns="91389" bIns="45695" numCol="1" anchor="b" anchorCtr="0" compatLnSpc="1">
            <a:prstTxWarp prst="textNoShape">
              <a:avLst/>
            </a:prstTxWarp>
          </a:bodyPr>
          <a:lstStyle>
            <a:lvl1pPr algn="r" eaLnBrk="1" hangingPunct="1">
              <a:defRPr>
                <a:latin typeface="Arial" charset="0"/>
                <a:ea typeface="ＭＳ Ｐゴシック" pitchFamily="1" charset="-128"/>
                <a:cs typeface="+mn-cs"/>
              </a:defRPr>
            </a:lvl1pPr>
          </a:lstStyle>
          <a:p>
            <a:pPr>
              <a:defRPr/>
            </a:pPr>
            <a:fld id="{FCE8AFCD-0F02-46B4-AB12-05EFAED838FF}" type="slidenum">
              <a:rPr lang="en-US"/>
              <a:pPr>
                <a:defRPr/>
              </a:pPr>
              <a:t>‹#›</a:t>
            </a:fld>
            <a:endParaRPr lang="en-US"/>
          </a:p>
        </p:txBody>
      </p:sp>
    </p:spTree>
    <p:extLst>
      <p:ext uri="{BB962C8B-B14F-4D97-AF65-F5344CB8AC3E}">
        <p14:creationId xmlns:p14="http://schemas.microsoft.com/office/powerpoint/2010/main" val="4894861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1" y="1"/>
            <a:ext cx="3170238" cy="479425"/>
          </a:xfrm>
          <a:prstGeom prst="rect">
            <a:avLst/>
          </a:prstGeom>
          <a:noFill/>
          <a:ln w="9525">
            <a:noFill/>
            <a:miter lim="800000"/>
            <a:headEnd/>
            <a:tailEnd/>
          </a:ln>
        </p:spPr>
        <p:txBody>
          <a:bodyPr vert="horz" wrap="square" lIns="96604" tIns="48302" rIns="96604" bIns="48302" numCol="1" anchor="t" anchorCtr="0" compatLnSpc="1">
            <a:prstTxWarp prst="textNoShape">
              <a:avLst/>
            </a:prstTxWarp>
          </a:bodyPr>
          <a:lstStyle>
            <a:lvl1pPr algn="l" defTabSz="966764" eaLnBrk="1" hangingPunct="1">
              <a:defRPr>
                <a:latin typeface="Arial" charset="0"/>
                <a:ea typeface="ＭＳ Ｐゴシック" pitchFamily="1" charset="-128"/>
                <a:cs typeface="+mn-cs"/>
              </a:defRPr>
            </a:lvl1pPr>
          </a:lstStyle>
          <a:p>
            <a:pPr>
              <a:defRPr/>
            </a:pPr>
            <a:endParaRPr lang="en-US"/>
          </a:p>
        </p:txBody>
      </p:sp>
      <p:sp>
        <p:nvSpPr>
          <p:cNvPr id="18435" name="Rectangle 3"/>
          <p:cNvSpPr>
            <a:spLocks noGrp="1" noChangeArrowheads="1"/>
          </p:cNvSpPr>
          <p:nvPr>
            <p:ph type="dt" idx="1"/>
          </p:nvPr>
        </p:nvSpPr>
        <p:spPr bwMode="auto">
          <a:xfrm>
            <a:off x="4143376" y="1"/>
            <a:ext cx="3170238" cy="479425"/>
          </a:xfrm>
          <a:prstGeom prst="rect">
            <a:avLst/>
          </a:prstGeom>
          <a:noFill/>
          <a:ln w="9525">
            <a:noFill/>
            <a:miter lim="800000"/>
            <a:headEnd/>
            <a:tailEnd/>
          </a:ln>
        </p:spPr>
        <p:txBody>
          <a:bodyPr vert="horz" wrap="square" lIns="96604" tIns="48302" rIns="96604" bIns="48302" numCol="1" anchor="t" anchorCtr="0" compatLnSpc="1">
            <a:prstTxWarp prst="textNoShape">
              <a:avLst/>
            </a:prstTxWarp>
          </a:bodyPr>
          <a:lstStyle>
            <a:lvl1pPr algn="r" defTabSz="966764" eaLnBrk="1" hangingPunct="1">
              <a:defRPr>
                <a:latin typeface="Arial" charset="0"/>
                <a:ea typeface="ＭＳ Ｐゴシック" pitchFamily="1" charset="-128"/>
                <a:cs typeface="+mn-cs"/>
              </a:defRPr>
            </a:lvl1pPr>
          </a:lstStyle>
          <a:p>
            <a:pPr>
              <a:defRPr/>
            </a:pPr>
            <a:endParaRPr lang="en-US"/>
          </a:p>
        </p:txBody>
      </p:sp>
      <p:sp>
        <p:nvSpPr>
          <p:cNvPr id="52228" name="Rectangle 4"/>
          <p:cNvSpPr>
            <a:spLocks noGrp="1" noRot="1" noChangeAspect="1" noChangeArrowheads="1" noTextEdit="1"/>
          </p:cNvSpPr>
          <p:nvPr>
            <p:ph type="sldImg" idx="2"/>
          </p:nvPr>
        </p:nvSpPr>
        <p:spPr bwMode="auto">
          <a:xfrm>
            <a:off x="457200" y="720725"/>
            <a:ext cx="6400800" cy="3600450"/>
          </a:xfrm>
          <a:prstGeom prst="rect">
            <a:avLst/>
          </a:prstGeom>
          <a:noFill/>
          <a:ln w="9525">
            <a:solidFill>
              <a:srgbClr val="000000"/>
            </a:solidFill>
            <a:miter lim="800000"/>
            <a:headEnd/>
            <a:tailEnd/>
          </a:ln>
        </p:spPr>
      </p:sp>
      <p:sp>
        <p:nvSpPr>
          <p:cNvPr id="18437" name="Rectangle 5"/>
          <p:cNvSpPr>
            <a:spLocks noGrp="1" noChangeArrowheads="1"/>
          </p:cNvSpPr>
          <p:nvPr>
            <p:ph type="body" sz="quarter" idx="3"/>
          </p:nvPr>
        </p:nvSpPr>
        <p:spPr bwMode="auto">
          <a:xfrm>
            <a:off x="731839" y="4560888"/>
            <a:ext cx="5851525" cy="4319588"/>
          </a:xfrm>
          <a:prstGeom prst="rect">
            <a:avLst/>
          </a:prstGeom>
          <a:noFill/>
          <a:ln w="9525">
            <a:noFill/>
            <a:miter lim="800000"/>
            <a:headEnd/>
            <a:tailEnd/>
          </a:ln>
        </p:spPr>
        <p:txBody>
          <a:bodyPr vert="horz" wrap="square" lIns="96604" tIns="48302" rIns="96604" bIns="4830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8438" name="Rectangle 6"/>
          <p:cNvSpPr>
            <a:spLocks noGrp="1" noChangeArrowheads="1"/>
          </p:cNvSpPr>
          <p:nvPr>
            <p:ph type="ftr" sz="quarter" idx="4"/>
          </p:nvPr>
        </p:nvSpPr>
        <p:spPr bwMode="auto">
          <a:xfrm>
            <a:off x="1" y="9120189"/>
            <a:ext cx="3170238" cy="479425"/>
          </a:xfrm>
          <a:prstGeom prst="rect">
            <a:avLst/>
          </a:prstGeom>
          <a:noFill/>
          <a:ln w="9525">
            <a:noFill/>
            <a:miter lim="800000"/>
            <a:headEnd/>
            <a:tailEnd/>
          </a:ln>
        </p:spPr>
        <p:txBody>
          <a:bodyPr vert="horz" wrap="square" lIns="96604" tIns="48302" rIns="96604" bIns="48302" numCol="1" anchor="b" anchorCtr="0" compatLnSpc="1">
            <a:prstTxWarp prst="textNoShape">
              <a:avLst/>
            </a:prstTxWarp>
          </a:bodyPr>
          <a:lstStyle>
            <a:lvl1pPr algn="l" defTabSz="966764" eaLnBrk="1" hangingPunct="1">
              <a:defRPr>
                <a:latin typeface="Arial" charset="0"/>
                <a:ea typeface="ＭＳ Ｐゴシック" pitchFamily="1" charset="-128"/>
                <a:cs typeface="+mn-cs"/>
              </a:defRPr>
            </a:lvl1pPr>
          </a:lstStyle>
          <a:p>
            <a:pPr>
              <a:defRPr/>
            </a:pPr>
            <a:endParaRPr lang="en-US"/>
          </a:p>
        </p:txBody>
      </p:sp>
      <p:sp>
        <p:nvSpPr>
          <p:cNvPr id="18439" name="Rectangle 7"/>
          <p:cNvSpPr>
            <a:spLocks noGrp="1" noChangeArrowheads="1"/>
          </p:cNvSpPr>
          <p:nvPr>
            <p:ph type="sldNum" sz="quarter" idx="5"/>
          </p:nvPr>
        </p:nvSpPr>
        <p:spPr bwMode="auto">
          <a:xfrm>
            <a:off x="4143376" y="9120189"/>
            <a:ext cx="3170238" cy="479425"/>
          </a:xfrm>
          <a:prstGeom prst="rect">
            <a:avLst/>
          </a:prstGeom>
          <a:noFill/>
          <a:ln w="9525">
            <a:noFill/>
            <a:miter lim="800000"/>
            <a:headEnd/>
            <a:tailEnd/>
          </a:ln>
        </p:spPr>
        <p:txBody>
          <a:bodyPr vert="horz" wrap="square" lIns="96604" tIns="48302" rIns="96604" bIns="48302" numCol="1" anchor="b" anchorCtr="0" compatLnSpc="1">
            <a:prstTxWarp prst="textNoShape">
              <a:avLst/>
            </a:prstTxWarp>
          </a:bodyPr>
          <a:lstStyle>
            <a:lvl1pPr algn="r" defTabSz="966764" eaLnBrk="1" hangingPunct="1">
              <a:defRPr>
                <a:latin typeface="Arial" charset="0"/>
                <a:ea typeface="ＭＳ Ｐゴシック" pitchFamily="1" charset="-128"/>
                <a:cs typeface="+mn-cs"/>
              </a:defRPr>
            </a:lvl1pPr>
          </a:lstStyle>
          <a:p>
            <a:pPr>
              <a:defRPr/>
            </a:pPr>
            <a:fld id="{8203C9FA-C4BE-486E-85AA-ABBD1B25667F}" type="slidenum">
              <a:rPr lang="en-US"/>
              <a:pPr>
                <a:defRPr/>
              </a:pPr>
              <a:t>‹#›</a:t>
            </a:fld>
            <a:endParaRPr lang="en-US"/>
          </a:p>
        </p:txBody>
      </p:sp>
    </p:spTree>
    <p:extLst>
      <p:ext uri="{BB962C8B-B14F-4D97-AF65-F5344CB8AC3E}">
        <p14:creationId xmlns:p14="http://schemas.microsoft.com/office/powerpoint/2010/main" val="166554259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500" kern="1200">
        <a:solidFill>
          <a:schemeClr val="tx1"/>
        </a:solidFill>
        <a:latin typeface="Arial" charset="0"/>
        <a:ea typeface="+mn-ea"/>
        <a:cs typeface="+mn-cs"/>
      </a:defRPr>
    </a:lvl1pPr>
    <a:lvl2pPr marL="566038" algn="l" rtl="0" eaLnBrk="0" fontAlgn="base" hangingPunct="0">
      <a:spcBef>
        <a:spcPct val="30000"/>
      </a:spcBef>
      <a:spcAft>
        <a:spcPct val="0"/>
      </a:spcAft>
      <a:defRPr sz="1500" kern="1200">
        <a:solidFill>
          <a:schemeClr val="tx1"/>
        </a:solidFill>
        <a:latin typeface="Arial" charset="0"/>
        <a:ea typeface="+mn-ea"/>
        <a:cs typeface="+mn-cs"/>
      </a:defRPr>
    </a:lvl2pPr>
    <a:lvl3pPr marL="1132076" algn="l" rtl="0" eaLnBrk="0" fontAlgn="base" hangingPunct="0">
      <a:spcBef>
        <a:spcPct val="30000"/>
      </a:spcBef>
      <a:spcAft>
        <a:spcPct val="0"/>
      </a:spcAft>
      <a:defRPr sz="1500" kern="1200">
        <a:solidFill>
          <a:schemeClr val="tx1"/>
        </a:solidFill>
        <a:latin typeface="Arial" charset="0"/>
        <a:ea typeface="+mn-ea"/>
        <a:cs typeface="+mn-cs"/>
      </a:defRPr>
    </a:lvl3pPr>
    <a:lvl4pPr marL="1698112" algn="l" rtl="0" eaLnBrk="0" fontAlgn="base" hangingPunct="0">
      <a:spcBef>
        <a:spcPct val="30000"/>
      </a:spcBef>
      <a:spcAft>
        <a:spcPct val="0"/>
      </a:spcAft>
      <a:defRPr sz="1500" kern="1200">
        <a:solidFill>
          <a:schemeClr val="tx1"/>
        </a:solidFill>
        <a:latin typeface="Arial" charset="0"/>
        <a:ea typeface="+mn-ea"/>
        <a:cs typeface="+mn-cs"/>
      </a:defRPr>
    </a:lvl4pPr>
    <a:lvl5pPr marL="2264150" algn="l" rtl="0" eaLnBrk="0" fontAlgn="base" hangingPunct="0">
      <a:spcBef>
        <a:spcPct val="30000"/>
      </a:spcBef>
      <a:spcAft>
        <a:spcPct val="0"/>
      </a:spcAft>
      <a:defRPr sz="1500" kern="1200">
        <a:solidFill>
          <a:schemeClr val="tx1"/>
        </a:solidFill>
        <a:latin typeface="Arial" charset="0"/>
        <a:ea typeface="+mn-ea"/>
        <a:cs typeface="+mn-cs"/>
      </a:defRPr>
    </a:lvl5pPr>
    <a:lvl6pPr marL="2830188" algn="l" defTabSz="1132076" rtl="0" eaLnBrk="1" latinLnBrk="0" hangingPunct="1">
      <a:defRPr sz="1500" kern="1200">
        <a:solidFill>
          <a:schemeClr val="tx1"/>
        </a:solidFill>
        <a:latin typeface="+mn-lt"/>
        <a:ea typeface="+mn-ea"/>
        <a:cs typeface="+mn-cs"/>
      </a:defRPr>
    </a:lvl6pPr>
    <a:lvl7pPr marL="3396226" algn="l" defTabSz="1132076" rtl="0" eaLnBrk="1" latinLnBrk="0" hangingPunct="1">
      <a:defRPr sz="1500" kern="1200">
        <a:solidFill>
          <a:schemeClr val="tx1"/>
        </a:solidFill>
        <a:latin typeface="+mn-lt"/>
        <a:ea typeface="+mn-ea"/>
        <a:cs typeface="+mn-cs"/>
      </a:defRPr>
    </a:lvl7pPr>
    <a:lvl8pPr marL="3962262" algn="l" defTabSz="1132076" rtl="0" eaLnBrk="1" latinLnBrk="0" hangingPunct="1">
      <a:defRPr sz="1500" kern="1200">
        <a:solidFill>
          <a:schemeClr val="tx1"/>
        </a:solidFill>
        <a:latin typeface="+mn-lt"/>
        <a:ea typeface="+mn-ea"/>
        <a:cs typeface="+mn-cs"/>
      </a:defRPr>
    </a:lvl8pPr>
    <a:lvl9pPr marL="4528300" algn="l" defTabSz="1132076" rtl="0" eaLnBrk="1" latinLnBrk="0" hangingPunct="1">
      <a:defRPr sz="15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8203C9FA-C4BE-486E-85AA-ABBD1B25667F}" type="slidenum">
              <a:rPr lang="en-US" smtClean="0"/>
              <a:pPr>
                <a:defRPr/>
              </a:pPr>
              <a:t>1</a:t>
            </a:fld>
            <a:endParaRPr lang="en-US"/>
          </a:p>
        </p:txBody>
      </p:sp>
    </p:spTree>
    <p:extLst>
      <p:ext uri="{BB962C8B-B14F-4D97-AF65-F5344CB8AC3E}">
        <p14:creationId xmlns:p14="http://schemas.microsoft.com/office/powerpoint/2010/main" val="39732020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defTabSz="950793">
              <a:defRPr/>
            </a:pPr>
            <a:r>
              <a:rPr lang="en-US" sz="1900" dirty="0">
                <a:latin typeface="Calibri" panose="020F0502020204030204" pitchFamily="34" charset="0"/>
                <a:ea typeface="Calibri" panose="020F0502020204030204" pitchFamily="34" charset="0"/>
              </a:rPr>
              <a:t>The Part D defined standard benefit has several phases, including a deductible, an initial coverage phase, a coverage gap phase, and catastrophic coverage. Between 2022 and 2023, the parameters of the standard benefit are rising, which means Part D enrollees will face higher out-of-pocket costs for the deductible and in the initial coverage phase, as they have in prior years, and will have to pay more out-of-pocket before qualifying for catastrophic coverage. This, however, is offset by the “Donut Hole” in coverage now being closed as shown on the charts above. While some people will pay more, those with moderate prescription costs will likely have more comprehensive and predictable coverage under the new model.</a:t>
            </a:r>
          </a:p>
          <a:p>
            <a:endParaRPr lang="en-US" dirty="0"/>
          </a:p>
        </p:txBody>
      </p:sp>
      <p:sp>
        <p:nvSpPr>
          <p:cNvPr id="4" name="Slide Number Placeholder 3"/>
          <p:cNvSpPr>
            <a:spLocks noGrp="1"/>
          </p:cNvSpPr>
          <p:nvPr>
            <p:ph type="sldNum" sz="quarter" idx="5"/>
          </p:nvPr>
        </p:nvSpPr>
        <p:spPr/>
        <p:txBody>
          <a:bodyPr/>
          <a:lstStyle/>
          <a:p>
            <a:fld id="{8203C9FA-C4BE-486E-85AA-ABBD1B25667F}" type="slidenum">
              <a:rPr lang="en-US" smtClean="0"/>
              <a:pPr/>
              <a:t>10</a:t>
            </a:fld>
            <a:endParaRPr lang="en-US" dirty="0"/>
          </a:p>
        </p:txBody>
      </p:sp>
      <p:sp>
        <p:nvSpPr>
          <p:cNvPr id="7" name="Slide Image Placeholder 6">
            <a:extLst>
              <a:ext uri="{FF2B5EF4-FFF2-40B4-BE49-F238E27FC236}">
                <a16:creationId xmlns:a16="http://schemas.microsoft.com/office/drawing/2014/main" id="{95185071-424F-46E9-9AA5-39866BAE588F}"/>
              </a:ext>
            </a:extLst>
          </p:cNvPr>
          <p:cNvSpPr>
            <a:spLocks noGrp="1" noRot="1" noChangeAspect="1"/>
          </p:cNvSpPr>
          <p:nvPr>
            <p:ph type="sldImg"/>
          </p:nvPr>
        </p:nvSpPr>
        <p:spPr/>
      </p:sp>
    </p:spTree>
    <p:extLst>
      <p:ext uri="{BB962C8B-B14F-4D97-AF65-F5344CB8AC3E}">
        <p14:creationId xmlns:p14="http://schemas.microsoft.com/office/powerpoint/2010/main" val="17224568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Image Placeholder 6">
            <a:extLst>
              <a:ext uri="{FF2B5EF4-FFF2-40B4-BE49-F238E27FC236}">
                <a16:creationId xmlns:a16="http://schemas.microsoft.com/office/drawing/2014/main" id="{5240C69A-A2CE-4592-9D5B-EECF9DC6FAF9}"/>
              </a:ext>
            </a:extLst>
          </p:cNvPr>
          <p:cNvSpPr>
            <a:spLocks noGrp="1" noRot="1" noChangeAspect="1"/>
          </p:cNvSpPr>
          <p:nvPr>
            <p:ph type="sldImg"/>
          </p:nvPr>
        </p:nvSpPr>
        <p:spPr/>
      </p:sp>
      <p:sp>
        <p:nvSpPr>
          <p:cNvPr id="9" name="Slide Number Placeholder 3">
            <a:extLst>
              <a:ext uri="{FF2B5EF4-FFF2-40B4-BE49-F238E27FC236}">
                <a16:creationId xmlns:a16="http://schemas.microsoft.com/office/drawing/2014/main" id="{15580BCF-1075-4357-B3E6-B36EB6038D69}"/>
              </a:ext>
            </a:extLst>
          </p:cNvPr>
          <p:cNvSpPr>
            <a:spLocks noGrp="1"/>
          </p:cNvSpPr>
          <p:nvPr>
            <p:ph type="sldNum" sz="quarter" idx="5"/>
          </p:nvPr>
        </p:nvSpPr>
        <p:spPr>
          <a:xfrm>
            <a:off x="4143376" y="9120189"/>
            <a:ext cx="3170238" cy="479425"/>
          </a:xfrm>
        </p:spPr>
        <p:txBody>
          <a:bodyPr/>
          <a:lstStyle/>
          <a:p>
            <a:fld id="{8203C9FA-C4BE-486E-85AA-ABBD1B25667F}" type="slidenum">
              <a:rPr lang="en-US" smtClean="0"/>
              <a:pPr/>
              <a:t>11</a:t>
            </a:fld>
            <a:endParaRPr lang="en-US" dirty="0"/>
          </a:p>
        </p:txBody>
      </p:sp>
      <p:sp>
        <p:nvSpPr>
          <p:cNvPr id="2" name="Notes Placeholder 1">
            <a:extLst>
              <a:ext uri="{FF2B5EF4-FFF2-40B4-BE49-F238E27FC236}">
                <a16:creationId xmlns:a16="http://schemas.microsoft.com/office/drawing/2014/main" id="{12F185AC-514F-4B64-B8E1-DBEDFAB686AA}"/>
              </a:ext>
            </a:extLst>
          </p:cNvPr>
          <p:cNvSpPr>
            <a:spLocks noGrp="1"/>
          </p:cNvSpPr>
          <p:nvPr>
            <p:ph type="body" idx="1"/>
          </p:nvPr>
        </p:nvSpPr>
        <p:spPr/>
        <p:txBody>
          <a:bodyPr/>
          <a:lstStyle/>
          <a:p>
            <a:r>
              <a:rPr lang="en-US" dirty="0"/>
              <a:t>Many people evaluating supplemental Medicare coverage, whether through Medigap or Medicare Advantage plans often ask which one is the “better” plan. In reality, there is no such thing as a “better plan” because each has benefits and drawbacks. By having a more complete understanding of how the two options work, individuals can help make an educated decision as to the plan that will more likely cover the concerns they care about most.</a:t>
            </a:r>
          </a:p>
          <a:p>
            <a:endParaRPr lang="en-US" dirty="0"/>
          </a:p>
          <a:p>
            <a:r>
              <a:rPr lang="en-US" dirty="0"/>
              <a:t>Let’s talk more about each option. </a:t>
            </a:r>
          </a:p>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8203C9FA-C4BE-486E-85AA-ABBD1B25667F}" type="slidenum">
              <a:rPr lang="en-US" smtClean="0"/>
              <a:pPr>
                <a:defRPr/>
              </a:pPr>
              <a:t>12</a:t>
            </a:fld>
            <a:endParaRPr lang="en-US"/>
          </a:p>
        </p:txBody>
      </p:sp>
    </p:spTree>
    <p:extLst>
      <p:ext uri="{BB962C8B-B14F-4D97-AF65-F5344CB8AC3E}">
        <p14:creationId xmlns:p14="http://schemas.microsoft.com/office/powerpoint/2010/main" val="7162066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altLang="en-US" dirty="0"/>
              <a:t>SLIDE OBJECTIVE</a:t>
            </a:r>
          </a:p>
          <a:p>
            <a:r>
              <a:rPr lang="en-US" altLang="en-US" dirty="0"/>
              <a:t>Briefly introduce Medicare Advantage (MA) plans as an alternative to Medicare.</a:t>
            </a:r>
          </a:p>
          <a:p>
            <a:r>
              <a:rPr lang="en-US" altLang="en-US" dirty="0"/>
              <a:t>NOTE TO PRESENTER</a:t>
            </a:r>
          </a:p>
          <a:p>
            <a:r>
              <a:rPr lang="en-US" altLang="en-US" dirty="0"/>
              <a:t>There may be confusion as to whether the cost of these plans should be included in the total cost of Medicare. The following points may help:</a:t>
            </a:r>
          </a:p>
          <a:p>
            <a:pPr marL="179925" indent="-179925">
              <a:buFont typeface="Arial" panose="020B0604020202020204" pitchFamily="34" charset="0"/>
              <a:buChar char="•"/>
            </a:pPr>
            <a:r>
              <a:rPr lang="en-US" altLang="en-US" dirty="0"/>
              <a:t>MA plans are private insurer plans, such as HMOs and PPOs, subsidized by the federal government.</a:t>
            </a:r>
          </a:p>
          <a:p>
            <a:pPr marL="179925" indent="-179925">
              <a:buFont typeface="Arial" panose="020B0604020202020204" pitchFamily="34" charset="0"/>
              <a:buChar char="•"/>
            </a:pPr>
            <a:r>
              <a:rPr lang="en-US" altLang="en-US" dirty="0"/>
              <a:t>MA plans serve as an alternative rather than a complement to Medicare.</a:t>
            </a:r>
          </a:p>
          <a:p>
            <a:pPr marL="179925" indent="-179925">
              <a:buFont typeface="Arial" panose="020B0604020202020204" pitchFamily="34" charset="0"/>
              <a:buChar char="•"/>
            </a:pPr>
            <a:r>
              <a:rPr lang="en-US" altLang="en-US" dirty="0"/>
              <a:t>These plans establish the amount they charge for premiums, deductibles and services, not Medicare. Changes to what clients pay under the plan are permitted only once per year on January 1.</a:t>
            </a:r>
          </a:p>
        </p:txBody>
      </p:sp>
      <p:sp>
        <p:nvSpPr>
          <p:cNvPr id="4" name="Slide Number Placeholder 3"/>
          <p:cNvSpPr>
            <a:spLocks noGrp="1"/>
          </p:cNvSpPr>
          <p:nvPr>
            <p:ph type="sldNum" sz="quarter" idx="10"/>
          </p:nvPr>
        </p:nvSpPr>
        <p:spPr/>
        <p:txBody>
          <a:bodyPr/>
          <a:lstStyle/>
          <a:p>
            <a:fld id="{8203C9FA-C4BE-486E-85AA-ABBD1B25667F}" type="slidenum">
              <a:rPr lang="en-US" smtClean="0"/>
              <a:pPr/>
              <a:t>13</a:t>
            </a:fld>
            <a:endParaRPr lang="en-US"/>
          </a:p>
        </p:txBody>
      </p:sp>
      <p:sp>
        <p:nvSpPr>
          <p:cNvPr id="7" name="Slide Image Placeholder 6">
            <a:extLst>
              <a:ext uri="{FF2B5EF4-FFF2-40B4-BE49-F238E27FC236}">
                <a16:creationId xmlns:a16="http://schemas.microsoft.com/office/drawing/2014/main" id="{B18531A1-F1FC-4DD2-BF20-C5C79DDC12CA}"/>
              </a:ext>
            </a:extLst>
          </p:cNvPr>
          <p:cNvSpPr>
            <a:spLocks noGrp="1" noRot="1" noChangeAspect="1"/>
          </p:cNvSpPr>
          <p:nvPr>
            <p:ph type="sldImg"/>
          </p:nvPr>
        </p:nvSpPr>
        <p:spPr/>
      </p:sp>
    </p:spTree>
    <p:extLst>
      <p:ext uri="{BB962C8B-B14F-4D97-AF65-F5344CB8AC3E}">
        <p14:creationId xmlns:p14="http://schemas.microsoft.com/office/powerpoint/2010/main" val="7162066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pPr>
              <a:defRPr/>
            </a:pPr>
            <a:fld id="{8203C9FA-C4BE-486E-85AA-ABBD1B25667F}" type="slidenum">
              <a:rPr lang="en-US" smtClean="0"/>
              <a:pPr>
                <a:defRPr/>
              </a:pPr>
              <a:t>14</a:t>
            </a:fld>
            <a:endParaRPr lang="en-US"/>
          </a:p>
        </p:txBody>
      </p:sp>
    </p:spTree>
    <p:extLst>
      <p:ext uri="{BB962C8B-B14F-4D97-AF65-F5344CB8AC3E}">
        <p14:creationId xmlns:p14="http://schemas.microsoft.com/office/powerpoint/2010/main" val="37664636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altLang="en-US" dirty="0"/>
              <a:t>SLIDE OBJECTIVE  </a:t>
            </a:r>
          </a:p>
          <a:p>
            <a:r>
              <a:rPr lang="en-US" altLang="en-US" dirty="0"/>
              <a:t>Suggest questions for audience to consider when weighing coverage options.</a:t>
            </a:r>
          </a:p>
          <a:p>
            <a:r>
              <a:rPr lang="en-US" altLang="en-US" dirty="0"/>
              <a:t>NOTE TO PRESENTER</a:t>
            </a:r>
          </a:p>
          <a:p>
            <a:r>
              <a:rPr lang="en-US" altLang="en-US" dirty="0"/>
              <a:t>There are questions that the audience needs to think about when comparing coverage options, particularly when weighing Medigap versus Medicare Advantage plans (Medicare Part C).</a:t>
            </a:r>
          </a:p>
          <a:p>
            <a:pPr marL="179925" indent="-179925">
              <a:buFont typeface="Arial" panose="020B0604020202020204" pitchFamily="34" charset="0"/>
              <a:buChar char="•"/>
            </a:pPr>
            <a:r>
              <a:rPr lang="en-US" altLang="en-US" dirty="0"/>
              <a:t>Review questions on the slide.</a:t>
            </a:r>
          </a:p>
          <a:p>
            <a:pPr marL="179925" indent="-179925">
              <a:buFont typeface="Arial" panose="020B0604020202020204" pitchFamily="34" charset="0"/>
              <a:buChar char="•"/>
            </a:pPr>
            <a:r>
              <a:rPr lang="en-US" altLang="en-US" dirty="0"/>
              <a:t>Now that we have talked about step 1, let's move on to step 2.</a:t>
            </a:r>
            <a:endParaRPr lang="en-US" dirty="0"/>
          </a:p>
          <a:p>
            <a:endParaRPr lang="en-US" dirty="0"/>
          </a:p>
        </p:txBody>
      </p:sp>
      <p:sp>
        <p:nvSpPr>
          <p:cNvPr id="4" name="Slide Number Placeholder 3"/>
          <p:cNvSpPr>
            <a:spLocks noGrp="1"/>
          </p:cNvSpPr>
          <p:nvPr>
            <p:ph type="sldNum" sz="quarter" idx="10"/>
          </p:nvPr>
        </p:nvSpPr>
        <p:spPr/>
        <p:txBody>
          <a:bodyPr/>
          <a:lstStyle/>
          <a:p>
            <a:fld id="{8203C9FA-C4BE-486E-85AA-ABBD1B25667F}" type="slidenum">
              <a:rPr lang="en-US" smtClean="0"/>
              <a:pPr/>
              <a:t>15</a:t>
            </a:fld>
            <a:endParaRPr lang="en-US"/>
          </a:p>
        </p:txBody>
      </p:sp>
      <p:sp>
        <p:nvSpPr>
          <p:cNvPr id="7" name="Slide Image Placeholder 6">
            <a:extLst>
              <a:ext uri="{FF2B5EF4-FFF2-40B4-BE49-F238E27FC236}">
                <a16:creationId xmlns:a16="http://schemas.microsoft.com/office/drawing/2014/main" id="{2B7C546F-4BE3-4537-81C4-2CB765DC63BD}"/>
              </a:ext>
            </a:extLst>
          </p:cNvPr>
          <p:cNvSpPr>
            <a:spLocks noGrp="1" noRot="1" noChangeAspect="1"/>
          </p:cNvSpPr>
          <p:nvPr>
            <p:ph type="sldImg"/>
          </p:nvPr>
        </p:nvSpPr>
        <p:spPr/>
      </p:sp>
    </p:spTree>
    <p:extLst>
      <p:ext uri="{BB962C8B-B14F-4D97-AF65-F5344CB8AC3E}">
        <p14:creationId xmlns:p14="http://schemas.microsoft.com/office/powerpoint/2010/main" val="7162066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C38520C3-0E2C-4528-A7F9-68737100D84D}"/>
              </a:ext>
            </a:extLst>
          </p:cNvPr>
          <p:cNvSpPr>
            <a:spLocks noGrp="1"/>
          </p:cNvSpPr>
          <p:nvPr>
            <p:ph type="body" idx="1"/>
          </p:nvPr>
        </p:nvSpPr>
        <p:spPr/>
        <p:txBody>
          <a:bodyPr/>
          <a:lstStyle/>
          <a:p>
            <a:pPr lvl="0"/>
            <a:r>
              <a:rPr lang="en-US" dirty="0"/>
              <a:t>Medicare Part B: $164.90/month x 12 + $226 deductible</a:t>
            </a:r>
          </a:p>
          <a:p>
            <a:r>
              <a:rPr lang="en-US" altLang="en-US" dirty="0"/>
              <a:t>SLIDE OBJECTIVE</a:t>
            </a:r>
          </a:p>
          <a:p>
            <a:r>
              <a:rPr lang="en-US" altLang="en-US" dirty="0"/>
              <a:t>Show a hypothetical example of how health care expenses would break down, and what a hypothetical total would be.</a:t>
            </a:r>
          </a:p>
          <a:p>
            <a:r>
              <a:rPr lang="en-US" altLang="en-US" dirty="0"/>
              <a:t>NOTE TO THE PRESENTER</a:t>
            </a:r>
          </a:p>
          <a:p>
            <a:r>
              <a:rPr lang="en-US" altLang="en-US" dirty="0"/>
              <a:t>Multiply annual total by a 30-year retirement to emphasize your point. This example is based on U.S. averages and data provided to DHHS from the National Association of Insurance Commissioners:</a:t>
            </a:r>
          </a:p>
          <a:p>
            <a:pPr marL="179925" indent="-179925">
              <a:buFont typeface="Arial" panose="020B0604020202020204" pitchFamily="34" charset="0"/>
              <a:buChar char="•"/>
            </a:pPr>
            <a:r>
              <a:rPr lang="en-US" altLang="en-US" dirty="0"/>
              <a:t>Individual = $194,316 over 30 years</a:t>
            </a:r>
          </a:p>
          <a:p>
            <a:pPr marL="179925" indent="-179925">
              <a:buFont typeface="Arial" panose="020B0604020202020204" pitchFamily="34" charset="0"/>
              <a:buChar char="•"/>
            </a:pPr>
            <a:r>
              <a:rPr lang="en-US" altLang="en-US" dirty="0"/>
              <a:t>Couple = $388,632 over 30 years</a:t>
            </a:r>
          </a:p>
        </p:txBody>
      </p:sp>
      <p:sp>
        <p:nvSpPr>
          <p:cNvPr id="5" name="Slide Image Placeholder 4">
            <a:extLst>
              <a:ext uri="{FF2B5EF4-FFF2-40B4-BE49-F238E27FC236}">
                <a16:creationId xmlns:a16="http://schemas.microsoft.com/office/drawing/2014/main" id="{4BCB17EA-B0EB-4CC9-A8F3-F282C8E26ADA}"/>
              </a:ext>
            </a:extLst>
          </p:cNvPr>
          <p:cNvSpPr>
            <a:spLocks noGrp="1" noRot="1" noChangeAspect="1"/>
          </p:cNvSpPr>
          <p:nvPr>
            <p:ph type="sldImg"/>
          </p:nvPr>
        </p:nvSpPr>
        <p:spPr/>
      </p:sp>
      <p:sp>
        <p:nvSpPr>
          <p:cNvPr id="6" name="Slide Number Placeholder 3">
            <a:extLst>
              <a:ext uri="{FF2B5EF4-FFF2-40B4-BE49-F238E27FC236}">
                <a16:creationId xmlns:a16="http://schemas.microsoft.com/office/drawing/2014/main" id="{DF74BA8C-0415-46DD-A087-B40A9902F1D5}"/>
              </a:ext>
            </a:extLst>
          </p:cNvPr>
          <p:cNvSpPr txBox="1">
            <a:spLocks/>
          </p:cNvSpPr>
          <p:nvPr/>
        </p:nvSpPr>
        <p:spPr bwMode="auto">
          <a:xfrm>
            <a:off x="4143376" y="9120189"/>
            <a:ext cx="3170238" cy="479425"/>
          </a:xfrm>
          <a:prstGeom prst="rect">
            <a:avLst/>
          </a:prstGeom>
          <a:noFill/>
          <a:ln w="9525">
            <a:noFill/>
            <a:miter lim="800000"/>
            <a:headEnd/>
            <a:tailEnd/>
          </a:ln>
        </p:spPr>
        <p:txBody>
          <a:bodyPr vert="horz" wrap="square" lIns="96604" tIns="48302" rIns="96604" bIns="48302" numCol="1" anchor="b" anchorCtr="0" compatLnSpc="1">
            <a:prstTxWarp prst="textNoShape">
              <a:avLst/>
            </a:prstTxWarp>
          </a:bodyPr>
          <a:lstStyle>
            <a:defPPr>
              <a:defRPr lang="en-US"/>
            </a:defPPr>
            <a:lvl1pPr algn="r" defTabSz="929760" rtl="0" eaLnBrk="1" fontAlgn="base" hangingPunct="1">
              <a:spcBef>
                <a:spcPct val="0"/>
              </a:spcBef>
              <a:spcAft>
                <a:spcPct val="0"/>
              </a:spcAft>
              <a:defRPr sz="1500" kern="1200">
                <a:solidFill>
                  <a:schemeClr val="tx1"/>
                </a:solidFill>
                <a:latin typeface="Arial" charset="0"/>
                <a:ea typeface="ＭＳ Ｐゴシック" pitchFamily="1" charset="-128"/>
                <a:cs typeface="+mn-cs"/>
              </a:defRPr>
            </a:lvl1pPr>
            <a:lvl2pPr marL="566038" algn="l" rtl="0" fontAlgn="base">
              <a:spcBef>
                <a:spcPct val="0"/>
              </a:spcBef>
              <a:spcAft>
                <a:spcPct val="0"/>
              </a:spcAft>
              <a:defRPr sz="1500" kern="1200">
                <a:solidFill>
                  <a:schemeClr val="tx1"/>
                </a:solidFill>
                <a:latin typeface="Arial" pitchFamily="34" charset="0"/>
                <a:ea typeface="ＭＳ Ｐゴシック"/>
                <a:cs typeface="ＭＳ Ｐゴシック"/>
              </a:defRPr>
            </a:lvl2pPr>
            <a:lvl3pPr marL="1132076" algn="l" rtl="0" fontAlgn="base">
              <a:spcBef>
                <a:spcPct val="0"/>
              </a:spcBef>
              <a:spcAft>
                <a:spcPct val="0"/>
              </a:spcAft>
              <a:defRPr sz="1500" kern="1200">
                <a:solidFill>
                  <a:schemeClr val="tx1"/>
                </a:solidFill>
                <a:latin typeface="Arial" pitchFamily="34" charset="0"/>
                <a:ea typeface="ＭＳ Ｐゴシック"/>
                <a:cs typeface="ＭＳ Ｐゴシック"/>
              </a:defRPr>
            </a:lvl3pPr>
            <a:lvl4pPr marL="1698112" algn="l" rtl="0" fontAlgn="base">
              <a:spcBef>
                <a:spcPct val="0"/>
              </a:spcBef>
              <a:spcAft>
                <a:spcPct val="0"/>
              </a:spcAft>
              <a:defRPr sz="1500" kern="1200">
                <a:solidFill>
                  <a:schemeClr val="tx1"/>
                </a:solidFill>
                <a:latin typeface="Arial" pitchFamily="34" charset="0"/>
                <a:ea typeface="ＭＳ Ｐゴシック"/>
                <a:cs typeface="ＭＳ Ｐゴシック"/>
              </a:defRPr>
            </a:lvl4pPr>
            <a:lvl5pPr marL="2264150" algn="l" rtl="0" fontAlgn="base">
              <a:spcBef>
                <a:spcPct val="0"/>
              </a:spcBef>
              <a:spcAft>
                <a:spcPct val="0"/>
              </a:spcAft>
              <a:defRPr sz="1500" kern="1200">
                <a:solidFill>
                  <a:schemeClr val="tx1"/>
                </a:solidFill>
                <a:latin typeface="Arial" pitchFamily="34" charset="0"/>
                <a:ea typeface="ＭＳ Ｐゴシック"/>
                <a:cs typeface="ＭＳ Ｐゴシック"/>
              </a:defRPr>
            </a:lvl5pPr>
            <a:lvl6pPr marL="2830188" algn="l" defTabSz="1132076" rtl="0" eaLnBrk="1" latinLnBrk="0" hangingPunct="1">
              <a:defRPr sz="1500" kern="1200">
                <a:solidFill>
                  <a:schemeClr val="tx1"/>
                </a:solidFill>
                <a:latin typeface="Arial" pitchFamily="34" charset="0"/>
                <a:ea typeface="ＭＳ Ｐゴシック"/>
                <a:cs typeface="ＭＳ Ｐゴシック"/>
              </a:defRPr>
            </a:lvl6pPr>
            <a:lvl7pPr marL="3396226" algn="l" defTabSz="1132076" rtl="0" eaLnBrk="1" latinLnBrk="0" hangingPunct="1">
              <a:defRPr sz="1500" kern="1200">
                <a:solidFill>
                  <a:schemeClr val="tx1"/>
                </a:solidFill>
                <a:latin typeface="Arial" pitchFamily="34" charset="0"/>
                <a:ea typeface="ＭＳ Ｐゴシック"/>
                <a:cs typeface="ＭＳ Ｐゴシック"/>
              </a:defRPr>
            </a:lvl7pPr>
            <a:lvl8pPr marL="3962262" algn="l" defTabSz="1132076" rtl="0" eaLnBrk="1" latinLnBrk="0" hangingPunct="1">
              <a:defRPr sz="1500" kern="1200">
                <a:solidFill>
                  <a:schemeClr val="tx1"/>
                </a:solidFill>
                <a:latin typeface="Arial" pitchFamily="34" charset="0"/>
                <a:ea typeface="ＭＳ Ｐゴシック"/>
                <a:cs typeface="ＭＳ Ｐゴシック"/>
              </a:defRPr>
            </a:lvl8pPr>
            <a:lvl9pPr marL="4528300" algn="l" defTabSz="1132076" rtl="0" eaLnBrk="1" latinLnBrk="0" hangingPunct="1">
              <a:defRPr sz="1500" kern="1200">
                <a:solidFill>
                  <a:schemeClr val="tx1"/>
                </a:solidFill>
                <a:latin typeface="Arial" pitchFamily="34" charset="0"/>
                <a:ea typeface="ＭＳ Ｐゴシック"/>
                <a:cs typeface="ＭＳ Ｐゴシック"/>
              </a:defRPr>
            </a:lvl9pPr>
          </a:lstStyle>
          <a:p>
            <a:fld id="{8203C9FA-C4BE-486E-85AA-ABBD1B25667F}"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altLang="en-US" dirty="0"/>
              <a:t>SLIDE OBJECTIVE  </a:t>
            </a:r>
          </a:p>
          <a:p>
            <a:r>
              <a:rPr lang="en-US" altLang="en-US" dirty="0"/>
              <a:t>Illustrate how dependable and other income sources should be matched up with essential and discretionary expenses.</a:t>
            </a:r>
          </a:p>
          <a:p>
            <a:r>
              <a:rPr lang="en-US" altLang="en-US" dirty="0"/>
              <a:t>NOTE TO PRESENTER</a:t>
            </a:r>
          </a:p>
          <a:p>
            <a:r>
              <a:rPr lang="en-US" altLang="en-US" dirty="0"/>
              <a:t>Discuss the strategy shown on the slide, keeping primary focus on covering health care with dependable income.</a:t>
            </a:r>
          </a:p>
          <a:p>
            <a:r>
              <a:rPr lang="en-US" altLang="en-US" dirty="0"/>
              <a:t>Health care is an essential expense.</a:t>
            </a:r>
          </a:p>
        </p:txBody>
      </p:sp>
      <p:sp>
        <p:nvSpPr>
          <p:cNvPr id="4" name="Slide Number Placeholder 3"/>
          <p:cNvSpPr>
            <a:spLocks noGrp="1"/>
          </p:cNvSpPr>
          <p:nvPr>
            <p:ph type="sldNum" sz="quarter" idx="10"/>
          </p:nvPr>
        </p:nvSpPr>
        <p:spPr/>
        <p:txBody>
          <a:bodyPr/>
          <a:lstStyle/>
          <a:p>
            <a:fld id="{8203C9FA-C4BE-486E-85AA-ABBD1B25667F}" type="slidenum">
              <a:rPr lang="en-US" smtClean="0"/>
              <a:pPr/>
              <a:t>17</a:t>
            </a:fld>
            <a:endParaRPr lang="en-US"/>
          </a:p>
        </p:txBody>
      </p:sp>
      <p:sp>
        <p:nvSpPr>
          <p:cNvPr id="7" name="Slide Image Placeholder 6">
            <a:extLst>
              <a:ext uri="{FF2B5EF4-FFF2-40B4-BE49-F238E27FC236}">
                <a16:creationId xmlns:a16="http://schemas.microsoft.com/office/drawing/2014/main" id="{0E0BD13E-C2AE-4014-89B6-40458B405EA2}"/>
              </a:ext>
            </a:extLst>
          </p:cNvPr>
          <p:cNvSpPr>
            <a:spLocks noGrp="1" noRot="1" noChangeAspect="1"/>
          </p:cNvSpPr>
          <p:nvPr>
            <p:ph type="sldImg"/>
          </p:nvPr>
        </p:nvSpPr>
        <p:spPr/>
      </p:sp>
    </p:spTree>
    <p:extLst>
      <p:ext uri="{BB962C8B-B14F-4D97-AF65-F5344CB8AC3E}">
        <p14:creationId xmlns:p14="http://schemas.microsoft.com/office/powerpoint/2010/main" val="7162066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altLang="en-US" dirty="0"/>
              <a:t>Reiterate that planning for health care coverage is complicated but that their </a:t>
            </a:r>
            <a:r>
              <a:rPr lang="en-US" dirty="0"/>
              <a:t>representative</a:t>
            </a:r>
            <a:r>
              <a:rPr lang="en-US" altLang="en-US" dirty="0"/>
              <a:t> is there to help them think through their decisions.</a:t>
            </a:r>
          </a:p>
          <a:p>
            <a:pPr marL="179925" indent="-179925">
              <a:buFont typeface="Arial" panose="020B0604020202020204" pitchFamily="34" charset="0"/>
              <a:buChar char="•"/>
            </a:pPr>
            <a:r>
              <a:rPr lang="en-US" altLang="en-US" dirty="0"/>
              <a:t>Check their expense estimates.</a:t>
            </a:r>
          </a:p>
          <a:p>
            <a:pPr marL="179925" indent="-179925">
              <a:buFont typeface="Arial" panose="020B0604020202020204" pitchFamily="34" charset="0"/>
              <a:buChar char="•"/>
            </a:pPr>
            <a:r>
              <a:rPr lang="en-US" altLang="en-US" dirty="0"/>
              <a:t>Identify and categorize funding.</a:t>
            </a:r>
          </a:p>
          <a:p>
            <a:pPr marL="179925" indent="-179925">
              <a:buFont typeface="Arial" panose="020B0604020202020204" pitchFamily="34" charset="0"/>
              <a:buChar char="•"/>
            </a:pPr>
            <a:r>
              <a:rPr lang="en-US" altLang="en-US" dirty="0"/>
              <a:t>Match up funding with expenses.</a:t>
            </a:r>
          </a:p>
          <a:p>
            <a:pPr marL="179925" indent="-179925">
              <a:buFont typeface="Arial" panose="020B0604020202020204" pitchFamily="34" charset="0"/>
              <a:buChar char="•"/>
            </a:pPr>
            <a:r>
              <a:rPr lang="en-US" altLang="en-US" dirty="0"/>
              <a:t>Create a financial plan to make sure health care and other essential expenses are covered first.</a:t>
            </a:r>
          </a:p>
          <a:p>
            <a:pPr marL="179925" indent="-179925">
              <a:buFont typeface="Arial" panose="020B0604020202020204" pitchFamily="34" charset="0"/>
              <a:buChar char="•"/>
            </a:pPr>
            <a:r>
              <a:rPr lang="en-US" altLang="en-US" dirty="0"/>
              <a:t>Develop a strategy for discretionary spending</a:t>
            </a:r>
          </a:p>
          <a:p>
            <a:r>
              <a:rPr lang="en-US" altLang="en-US" dirty="0"/>
              <a:t>Important takeaway is to realize that planning for health care expenses in retirement is absolutely doable.</a:t>
            </a:r>
          </a:p>
          <a:p>
            <a:r>
              <a:rPr lang="en-US" altLang="en-US" dirty="0"/>
              <a:t>Working with a </a:t>
            </a:r>
            <a:r>
              <a:rPr lang="en-US" dirty="0"/>
              <a:t>representative</a:t>
            </a:r>
            <a:r>
              <a:rPr lang="en-US" altLang="en-US" dirty="0"/>
              <a:t> can turn it into a straightforward process that is not only achievable, but ultimately rewarding.</a:t>
            </a:r>
          </a:p>
        </p:txBody>
      </p:sp>
      <p:sp>
        <p:nvSpPr>
          <p:cNvPr id="4" name="Slide Number Placeholder 3"/>
          <p:cNvSpPr>
            <a:spLocks noGrp="1"/>
          </p:cNvSpPr>
          <p:nvPr>
            <p:ph type="sldNum" sz="quarter" idx="10"/>
          </p:nvPr>
        </p:nvSpPr>
        <p:spPr/>
        <p:txBody>
          <a:bodyPr/>
          <a:lstStyle/>
          <a:p>
            <a:fld id="{8203C9FA-C4BE-486E-85AA-ABBD1B25667F}" type="slidenum">
              <a:rPr lang="en-US" smtClean="0"/>
              <a:pPr/>
              <a:t>18</a:t>
            </a:fld>
            <a:endParaRPr lang="en-US"/>
          </a:p>
        </p:txBody>
      </p:sp>
      <p:sp>
        <p:nvSpPr>
          <p:cNvPr id="7" name="Slide Image Placeholder 6">
            <a:extLst>
              <a:ext uri="{FF2B5EF4-FFF2-40B4-BE49-F238E27FC236}">
                <a16:creationId xmlns:a16="http://schemas.microsoft.com/office/drawing/2014/main" id="{57B72D2E-3BE2-4DBB-857E-4B04CF61A6A9}"/>
              </a:ext>
            </a:extLst>
          </p:cNvPr>
          <p:cNvSpPr>
            <a:spLocks noGrp="1" noRot="1" noChangeAspect="1"/>
          </p:cNvSpPr>
          <p:nvPr>
            <p:ph type="sldImg"/>
          </p:nvPr>
        </p:nvSpPr>
        <p:spPr/>
      </p:sp>
    </p:spTree>
    <p:extLst>
      <p:ext uri="{BB962C8B-B14F-4D97-AF65-F5344CB8AC3E}">
        <p14:creationId xmlns:p14="http://schemas.microsoft.com/office/powerpoint/2010/main" val="7162066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pPr>
              <a:defRPr/>
            </a:pPr>
            <a:fld id="{8203C9FA-C4BE-486E-85AA-ABBD1B25667F}" type="slidenum">
              <a:rPr lang="en-US" smtClean="0"/>
              <a:pPr>
                <a:defRPr/>
              </a:pPr>
              <a:t>19</a:t>
            </a:fld>
            <a:endParaRPr lang="en-US"/>
          </a:p>
        </p:txBody>
      </p:sp>
    </p:spTree>
    <p:extLst>
      <p:ext uri="{BB962C8B-B14F-4D97-AF65-F5344CB8AC3E}">
        <p14:creationId xmlns:p14="http://schemas.microsoft.com/office/powerpoint/2010/main" val="4747878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8351051D-9145-4FDF-B6C5-165FE41EBFDF}"/>
              </a:ext>
            </a:extLst>
          </p:cNvPr>
          <p:cNvSpPr>
            <a:spLocks noGrp="1"/>
          </p:cNvSpPr>
          <p:nvPr>
            <p:ph type="body" idx="1"/>
          </p:nvPr>
        </p:nvSpPr>
        <p:spPr/>
        <p:txBody>
          <a:bodyPr/>
          <a:lstStyle/>
          <a:p>
            <a:r>
              <a:rPr lang="en-US" altLang="en-US" dirty="0"/>
              <a:t>SLIDE OBJECTIVE</a:t>
            </a:r>
          </a:p>
          <a:p>
            <a:r>
              <a:rPr lang="en-US" altLang="en-US" dirty="0"/>
              <a:t>Provide a benefit statement, recognizing the importance of health care coverage to quality of life in retirement.</a:t>
            </a:r>
          </a:p>
          <a:p>
            <a:r>
              <a:rPr lang="en-US" altLang="en-US" dirty="0"/>
              <a:t>NOTE TO PRESENTER</a:t>
            </a:r>
          </a:p>
          <a:p>
            <a:r>
              <a:rPr lang="en-US" altLang="en-US" dirty="0"/>
              <a:t>Before we begin to talk about Medicare and steps to creating a health care plan, level set the importance of health care, how health care continues to be a concern for investors, and that spending is expected to continue to increase. </a:t>
            </a:r>
          </a:p>
          <a:p>
            <a:endParaRPr lang="en-US" altLang="en-US" dirty="0"/>
          </a:p>
          <a:p>
            <a:r>
              <a:rPr lang="en-US" altLang="en-US" dirty="0"/>
              <a:t>Point out that confidence of knowing their medical expenses will be met may be one of the most valuable things they can take with them into retirement.</a:t>
            </a:r>
          </a:p>
          <a:p>
            <a:endParaRPr lang="en-US" altLang="en-US" dirty="0"/>
          </a:p>
          <a:p>
            <a:r>
              <a:rPr lang="en-US" altLang="en-US" dirty="0"/>
              <a:t>Reconfirm that you can get there and that a </a:t>
            </a:r>
            <a:r>
              <a:rPr lang="en-US" dirty="0"/>
              <a:t>financial representative</a:t>
            </a:r>
            <a:r>
              <a:rPr lang="en-US" altLang="en-US" dirty="0"/>
              <a:t> can help smooth the way. </a:t>
            </a:r>
          </a:p>
        </p:txBody>
      </p:sp>
      <p:sp>
        <p:nvSpPr>
          <p:cNvPr id="5" name="Slide Image Placeholder 4">
            <a:extLst>
              <a:ext uri="{FF2B5EF4-FFF2-40B4-BE49-F238E27FC236}">
                <a16:creationId xmlns:a16="http://schemas.microsoft.com/office/drawing/2014/main" id="{77C57947-9605-4656-B2B6-2C9FCB01C7F9}"/>
              </a:ext>
            </a:extLst>
          </p:cNvPr>
          <p:cNvSpPr>
            <a:spLocks noGrp="1" noRot="1" noChangeAspect="1"/>
          </p:cNvSpPr>
          <p:nvPr>
            <p:ph type="sldImg"/>
          </p:nvPr>
        </p:nvSpPr>
        <p:spPr/>
      </p:sp>
      <p:sp>
        <p:nvSpPr>
          <p:cNvPr id="6" name="Slide Number Placeholder 3">
            <a:extLst>
              <a:ext uri="{FF2B5EF4-FFF2-40B4-BE49-F238E27FC236}">
                <a16:creationId xmlns:a16="http://schemas.microsoft.com/office/drawing/2014/main" id="{916EE8DE-E663-4460-8657-3AA58A53C7F3}"/>
              </a:ext>
            </a:extLst>
          </p:cNvPr>
          <p:cNvSpPr txBox="1">
            <a:spLocks/>
          </p:cNvSpPr>
          <p:nvPr/>
        </p:nvSpPr>
        <p:spPr bwMode="auto">
          <a:xfrm>
            <a:off x="4143376" y="9120189"/>
            <a:ext cx="3170238" cy="479425"/>
          </a:xfrm>
          <a:prstGeom prst="rect">
            <a:avLst/>
          </a:prstGeom>
          <a:noFill/>
          <a:ln w="9525">
            <a:noFill/>
            <a:miter lim="800000"/>
            <a:headEnd/>
            <a:tailEnd/>
          </a:ln>
        </p:spPr>
        <p:txBody>
          <a:bodyPr vert="horz" wrap="square" lIns="96604" tIns="48302" rIns="96604" bIns="48302" numCol="1" anchor="b" anchorCtr="0" compatLnSpc="1">
            <a:prstTxWarp prst="textNoShape">
              <a:avLst/>
            </a:prstTxWarp>
          </a:bodyPr>
          <a:lstStyle>
            <a:defPPr>
              <a:defRPr lang="en-US"/>
            </a:defPPr>
            <a:lvl1pPr algn="r" defTabSz="929760" rtl="0" eaLnBrk="1" fontAlgn="base" hangingPunct="1">
              <a:spcBef>
                <a:spcPct val="0"/>
              </a:spcBef>
              <a:spcAft>
                <a:spcPct val="0"/>
              </a:spcAft>
              <a:defRPr sz="1500" kern="1200">
                <a:solidFill>
                  <a:schemeClr val="tx1"/>
                </a:solidFill>
                <a:latin typeface="Arial" charset="0"/>
                <a:ea typeface="ＭＳ Ｐゴシック" pitchFamily="1" charset="-128"/>
                <a:cs typeface="+mn-cs"/>
              </a:defRPr>
            </a:lvl1pPr>
            <a:lvl2pPr marL="566038" algn="l" rtl="0" fontAlgn="base">
              <a:spcBef>
                <a:spcPct val="0"/>
              </a:spcBef>
              <a:spcAft>
                <a:spcPct val="0"/>
              </a:spcAft>
              <a:defRPr sz="1500" kern="1200">
                <a:solidFill>
                  <a:schemeClr val="tx1"/>
                </a:solidFill>
                <a:latin typeface="Arial" pitchFamily="34" charset="0"/>
                <a:ea typeface="ＭＳ Ｐゴシック"/>
                <a:cs typeface="ＭＳ Ｐゴシック"/>
              </a:defRPr>
            </a:lvl2pPr>
            <a:lvl3pPr marL="1132076" algn="l" rtl="0" fontAlgn="base">
              <a:spcBef>
                <a:spcPct val="0"/>
              </a:spcBef>
              <a:spcAft>
                <a:spcPct val="0"/>
              </a:spcAft>
              <a:defRPr sz="1500" kern="1200">
                <a:solidFill>
                  <a:schemeClr val="tx1"/>
                </a:solidFill>
                <a:latin typeface="Arial" pitchFamily="34" charset="0"/>
                <a:ea typeface="ＭＳ Ｐゴシック"/>
                <a:cs typeface="ＭＳ Ｐゴシック"/>
              </a:defRPr>
            </a:lvl3pPr>
            <a:lvl4pPr marL="1698112" algn="l" rtl="0" fontAlgn="base">
              <a:spcBef>
                <a:spcPct val="0"/>
              </a:spcBef>
              <a:spcAft>
                <a:spcPct val="0"/>
              </a:spcAft>
              <a:defRPr sz="1500" kern="1200">
                <a:solidFill>
                  <a:schemeClr val="tx1"/>
                </a:solidFill>
                <a:latin typeface="Arial" pitchFamily="34" charset="0"/>
                <a:ea typeface="ＭＳ Ｐゴシック"/>
                <a:cs typeface="ＭＳ Ｐゴシック"/>
              </a:defRPr>
            </a:lvl4pPr>
            <a:lvl5pPr marL="2264150" algn="l" rtl="0" fontAlgn="base">
              <a:spcBef>
                <a:spcPct val="0"/>
              </a:spcBef>
              <a:spcAft>
                <a:spcPct val="0"/>
              </a:spcAft>
              <a:defRPr sz="1500" kern="1200">
                <a:solidFill>
                  <a:schemeClr val="tx1"/>
                </a:solidFill>
                <a:latin typeface="Arial" pitchFamily="34" charset="0"/>
                <a:ea typeface="ＭＳ Ｐゴシック"/>
                <a:cs typeface="ＭＳ Ｐゴシック"/>
              </a:defRPr>
            </a:lvl5pPr>
            <a:lvl6pPr marL="2830188" algn="l" defTabSz="1132076" rtl="0" eaLnBrk="1" latinLnBrk="0" hangingPunct="1">
              <a:defRPr sz="1500" kern="1200">
                <a:solidFill>
                  <a:schemeClr val="tx1"/>
                </a:solidFill>
                <a:latin typeface="Arial" pitchFamily="34" charset="0"/>
                <a:ea typeface="ＭＳ Ｐゴシック"/>
                <a:cs typeface="ＭＳ Ｐゴシック"/>
              </a:defRPr>
            </a:lvl6pPr>
            <a:lvl7pPr marL="3396226" algn="l" defTabSz="1132076" rtl="0" eaLnBrk="1" latinLnBrk="0" hangingPunct="1">
              <a:defRPr sz="1500" kern="1200">
                <a:solidFill>
                  <a:schemeClr val="tx1"/>
                </a:solidFill>
                <a:latin typeface="Arial" pitchFamily="34" charset="0"/>
                <a:ea typeface="ＭＳ Ｐゴシック"/>
                <a:cs typeface="ＭＳ Ｐゴシック"/>
              </a:defRPr>
            </a:lvl7pPr>
            <a:lvl8pPr marL="3962262" algn="l" defTabSz="1132076" rtl="0" eaLnBrk="1" latinLnBrk="0" hangingPunct="1">
              <a:defRPr sz="1500" kern="1200">
                <a:solidFill>
                  <a:schemeClr val="tx1"/>
                </a:solidFill>
                <a:latin typeface="Arial" pitchFamily="34" charset="0"/>
                <a:ea typeface="ＭＳ Ｐゴシック"/>
                <a:cs typeface="ＭＳ Ｐゴシック"/>
              </a:defRPr>
            </a:lvl8pPr>
            <a:lvl9pPr marL="4528300" algn="l" defTabSz="1132076" rtl="0" eaLnBrk="1" latinLnBrk="0" hangingPunct="1">
              <a:defRPr sz="1500" kern="1200">
                <a:solidFill>
                  <a:schemeClr val="tx1"/>
                </a:solidFill>
                <a:latin typeface="Arial" pitchFamily="34" charset="0"/>
                <a:ea typeface="ＭＳ Ｐゴシック"/>
                <a:cs typeface="ＭＳ Ｐゴシック"/>
              </a:defRPr>
            </a:lvl9pPr>
          </a:lstStyle>
          <a:p>
            <a:fld id="{8203C9FA-C4BE-486E-85AA-ABBD1B25667F}"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8203C9FA-C4BE-486E-85AA-ABBD1B25667F}" type="slidenum">
              <a:rPr lang="en-US" smtClean="0"/>
              <a:pPr>
                <a:defRPr/>
              </a:pPr>
              <a:t>20</a:t>
            </a:fld>
            <a:endParaRPr lang="en-US"/>
          </a:p>
        </p:txBody>
      </p:sp>
    </p:spTree>
    <p:extLst>
      <p:ext uri="{BB962C8B-B14F-4D97-AF65-F5344CB8AC3E}">
        <p14:creationId xmlns:p14="http://schemas.microsoft.com/office/powerpoint/2010/main" val="38948061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8203C9FA-C4BE-486E-85AA-ABBD1B25667F}" type="slidenum">
              <a:rPr lang="en-US" smtClean="0"/>
              <a:pPr>
                <a:defRPr/>
              </a:pPr>
              <a:t>21</a:t>
            </a:fld>
            <a:endParaRPr lang="en-US"/>
          </a:p>
        </p:txBody>
      </p:sp>
    </p:spTree>
    <p:extLst>
      <p:ext uri="{BB962C8B-B14F-4D97-AF65-F5344CB8AC3E}">
        <p14:creationId xmlns:p14="http://schemas.microsoft.com/office/powerpoint/2010/main" val="9745639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sz="1000" dirty="0"/>
              <a:t>Health Savings Accounts (HSA): You can’t contribute to your HSA once your Medicare coverage begins. However, you may use money that’s already in your HSA after you enroll in Medicare to help pay for premiums (if you’re billed directly), deductibles, coinsurance, or copayments. </a:t>
            </a:r>
          </a:p>
          <a:p>
            <a:r>
              <a:rPr lang="en-US" sz="1000" dirty="0"/>
              <a:t>If you or your employer contribute to your HSA after your Medicare coverage begins, you may have to pay a tax penalty. </a:t>
            </a:r>
          </a:p>
          <a:p>
            <a:r>
              <a:rPr lang="en-US" sz="1000" dirty="0"/>
              <a:t>If you’d like to continue contributing to your employer-sponsored HSA without penalty after you turn 65, you shouldn’t apply for Medicare, Social Security, or Railroad Retirement Board (RRB) benefits. </a:t>
            </a:r>
          </a:p>
          <a:p>
            <a:r>
              <a:rPr lang="en-US" sz="1000" dirty="0"/>
              <a:t>To avoid a tax penalty, you should stop contributing to your HSA at least 6 months before you apply for Medicare. Remember, premium-free Part A coverage begins 6 months before the month you apply for Medicare (or Social Security/RRB benefits), but no earlier than the month you turn 65.</a:t>
            </a:r>
          </a:p>
          <a:p>
            <a:r>
              <a:rPr lang="en-US" sz="1000" dirty="0"/>
              <a:t>If you have a Health Savings Account (HSA) You can’t contribute to your HSA once Medicare Part A or Part B coverage begins. However, you may use money that’s already in your HSA after you enroll in Medicare to help pay for deductibles, premiums, copayments, or coinsurance. If you contribute to your HSA after your Medicare Part A or Part B coverage starts, you may have to pay a tax penalty. </a:t>
            </a:r>
          </a:p>
          <a:p>
            <a:r>
              <a:rPr lang="en-US" sz="1000" dirty="0"/>
              <a:t>Remember, premium-free Part A coverage begins six months before the date you apply for Medicare (or Social Security/RRB benefits), but no earlier than the first month you were eligible for Medicare. </a:t>
            </a:r>
          </a:p>
          <a:p>
            <a:r>
              <a:rPr lang="en-US" sz="1000" dirty="0"/>
              <a:t>To avoid a tax penalty, you should stop contributing to your HSA at least six months before you apply for Medicare. If you are unsure of how Medicare Parts A or B will work with your employer coverage, talk with your employer about your HSA options up to six months before you turn age 65.</a:t>
            </a:r>
          </a:p>
        </p:txBody>
      </p:sp>
      <p:sp>
        <p:nvSpPr>
          <p:cNvPr id="4" name="Slide Number Placeholder 3"/>
          <p:cNvSpPr>
            <a:spLocks noGrp="1"/>
          </p:cNvSpPr>
          <p:nvPr>
            <p:ph type="sldNum" sz="quarter" idx="5"/>
          </p:nvPr>
        </p:nvSpPr>
        <p:spPr/>
        <p:txBody>
          <a:bodyPr/>
          <a:lstStyle/>
          <a:p>
            <a:fld id="{8203C9FA-C4BE-486E-85AA-ABBD1B25667F}" type="slidenum">
              <a:rPr lang="en-US" smtClean="0"/>
              <a:pPr/>
              <a:t>22</a:t>
            </a:fld>
            <a:endParaRPr lang="en-US"/>
          </a:p>
        </p:txBody>
      </p:sp>
      <p:sp>
        <p:nvSpPr>
          <p:cNvPr id="7" name="Slide Image Placeholder 6">
            <a:extLst>
              <a:ext uri="{FF2B5EF4-FFF2-40B4-BE49-F238E27FC236}">
                <a16:creationId xmlns:a16="http://schemas.microsoft.com/office/drawing/2014/main" id="{FA7DC5A5-1689-440D-B2D9-E6B5972133E4}"/>
              </a:ext>
            </a:extLst>
          </p:cNvPr>
          <p:cNvSpPr>
            <a:spLocks noGrp="1" noRot="1" noChangeAspect="1"/>
          </p:cNvSpPr>
          <p:nvPr>
            <p:ph type="sldImg"/>
          </p:nvPr>
        </p:nvSpPr>
        <p:spPr/>
      </p:sp>
    </p:spTree>
    <p:extLst>
      <p:ext uri="{BB962C8B-B14F-4D97-AF65-F5344CB8AC3E}">
        <p14:creationId xmlns:p14="http://schemas.microsoft.com/office/powerpoint/2010/main" val="22124572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4" name="Slide Number Placeholder 3"/>
          <p:cNvSpPr>
            <a:spLocks noGrp="1"/>
          </p:cNvSpPr>
          <p:nvPr>
            <p:ph type="sldNum" sz="quarter" idx="10"/>
          </p:nvPr>
        </p:nvSpPr>
        <p:spPr/>
        <p:txBody>
          <a:bodyPr/>
          <a:lstStyle/>
          <a:p>
            <a:pPr>
              <a:defRPr/>
            </a:pPr>
            <a:fld id="{8203C9FA-C4BE-486E-85AA-ABBD1B25667F}" type="slidenum">
              <a:rPr lang="en-US" smtClean="0"/>
              <a:pPr>
                <a:defRPr/>
              </a:pPr>
              <a:t>23</a:t>
            </a:fld>
            <a:endParaRPr lang="en-US"/>
          </a:p>
        </p:txBody>
      </p:sp>
      <p:sp>
        <p:nvSpPr>
          <p:cNvPr id="3" name="Notes Placeholder 2">
            <a:extLst>
              <a:ext uri="{FF2B5EF4-FFF2-40B4-BE49-F238E27FC236}">
                <a16:creationId xmlns:a16="http://schemas.microsoft.com/office/drawing/2014/main" id="{CB0A78A8-B176-4710-B811-F161BD777179}"/>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828277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altLang="en-US" sz="1100" dirty="0"/>
              <a:t>SLIDE OBJECTIVE</a:t>
            </a:r>
          </a:p>
          <a:p>
            <a:endParaRPr lang="en-US" altLang="en-US" sz="1100" dirty="0"/>
          </a:p>
          <a:p>
            <a:endParaRPr lang="en-US" altLang="en-US" sz="1100" dirty="0"/>
          </a:p>
          <a:p>
            <a:r>
              <a:rPr lang="en-US" altLang="en-US" sz="1100" dirty="0"/>
              <a:t>Medicare may only cover a portion of health care expenses.</a:t>
            </a:r>
          </a:p>
          <a:p>
            <a:r>
              <a:rPr lang="en-US" altLang="en-US" sz="1100" dirty="0"/>
              <a:t>NOTE TO PRESENTER</a:t>
            </a:r>
          </a:p>
          <a:p>
            <a:r>
              <a:rPr lang="en-US" altLang="en-US" sz="1100" dirty="0"/>
              <a:t>Information in the pie chart assumes that no employer-sponsored retiree health coverage is available and does not include other anticipated future health-related expenses, such as over-the-counter medications, most dental services, and long-term care.</a:t>
            </a:r>
          </a:p>
          <a:p>
            <a:r>
              <a:rPr lang="en-US" altLang="en-US" sz="1100" dirty="0"/>
              <a:t>Out-of-pocket expenses for a retiring couple could add up to $315</a:t>
            </a:r>
            <a:r>
              <a:rPr lang="en-US" sz="1100" dirty="0"/>
              <a:t>,000</a:t>
            </a:r>
            <a:r>
              <a:rPr lang="en-US" altLang="en-US" sz="1100" dirty="0"/>
              <a:t>, based on Fidelity estimates of expenses that will be incurred during retirement – confirmation that health care still represents one of the largest retirement expenses and must be part of an overall retirement savings strategy.</a:t>
            </a:r>
          </a:p>
          <a:p>
            <a:r>
              <a:rPr lang="en-US" altLang="en-US" sz="1100" dirty="0"/>
              <a:t>The calculation takes into account cost-sharing provisions (such as deductibles and coinsurance) associated with Medicare Part A and Part B (inpatient and outpatient medical insurance). It also considers Medicare Part D (prescription drug coverage) premiums and out-of-pocket costs, as well as certain services excluded by Medicare. It does not include other health-related expenses, such as over-the-counter medications, most dental services, nursing homes, or long-term care.</a:t>
            </a:r>
          </a:p>
        </p:txBody>
      </p:sp>
      <p:sp>
        <p:nvSpPr>
          <p:cNvPr id="4" name="Slide Number Placeholder 3"/>
          <p:cNvSpPr>
            <a:spLocks noGrp="1"/>
          </p:cNvSpPr>
          <p:nvPr>
            <p:ph type="sldNum" sz="quarter" idx="10"/>
          </p:nvPr>
        </p:nvSpPr>
        <p:spPr/>
        <p:txBody>
          <a:bodyPr/>
          <a:lstStyle/>
          <a:p>
            <a:fld id="{8203C9FA-C4BE-486E-85AA-ABBD1B25667F}" type="slidenum">
              <a:rPr lang="en-US" smtClean="0"/>
              <a:pPr/>
              <a:t>3</a:t>
            </a:fld>
            <a:endParaRPr lang="en-US"/>
          </a:p>
        </p:txBody>
      </p:sp>
      <p:sp>
        <p:nvSpPr>
          <p:cNvPr id="7" name="Slide Image Placeholder 6">
            <a:extLst>
              <a:ext uri="{FF2B5EF4-FFF2-40B4-BE49-F238E27FC236}">
                <a16:creationId xmlns:a16="http://schemas.microsoft.com/office/drawing/2014/main" id="{6F4F705D-C620-4CF7-A50B-678CA1ADE841}"/>
              </a:ext>
            </a:extLst>
          </p:cNvPr>
          <p:cNvSpPr>
            <a:spLocks noGrp="1" noRot="1" noChangeAspect="1"/>
          </p:cNvSpPr>
          <p:nvPr>
            <p:ph type="sldImg"/>
          </p:nvPr>
        </p:nvSpPr>
        <p:spPr/>
      </p:sp>
    </p:spTree>
    <p:extLst>
      <p:ext uri="{BB962C8B-B14F-4D97-AF65-F5344CB8AC3E}">
        <p14:creationId xmlns:p14="http://schemas.microsoft.com/office/powerpoint/2010/main" val="28051143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altLang="en-US" dirty="0"/>
              <a:t>SLIDE OBJECTIVE</a:t>
            </a:r>
          </a:p>
          <a:p>
            <a:r>
              <a:rPr lang="en-US" altLang="en-US" dirty="0"/>
              <a:t>Defray audience anxiety about health coverage by showing that actual individual costs vary widely depending on personal factors and risk choices.</a:t>
            </a:r>
          </a:p>
          <a:p>
            <a:r>
              <a:rPr lang="en-US" altLang="en-US" dirty="0"/>
              <a:t>NOTE TO PRESENTER</a:t>
            </a:r>
          </a:p>
          <a:p>
            <a:r>
              <a:rPr lang="en-US" altLang="en-US" dirty="0"/>
              <a:t>Explain the risk choices that allow them some control over health care expenses:</a:t>
            </a:r>
          </a:p>
          <a:p>
            <a:pPr marL="179925" indent="-179925">
              <a:buFont typeface="Arial" panose="020B0604020202020204" pitchFamily="34" charset="0"/>
              <a:buChar char="•"/>
            </a:pPr>
            <a:r>
              <a:rPr lang="en-US" altLang="en-US" dirty="0"/>
              <a:t>How much coverage do I want to pay for: 50%? 75%? 100%?</a:t>
            </a:r>
          </a:p>
          <a:p>
            <a:pPr marL="179925" indent="-179925">
              <a:buFont typeface="Arial" panose="020B0604020202020204" pitchFamily="34" charset="0"/>
              <a:buChar char="•"/>
            </a:pPr>
            <a:r>
              <a:rPr lang="en-US" altLang="en-US" dirty="0"/>
              <a:t>How much risk am I willing to take so I will be able to afford that amount of coverage: 50%? 75%? 100%?</a:t>
            </a:r>
          </a:p>
        </p:txBody>
      </p:sp>
      <p:sp>
        <p:nvSpPr>
          <p:cNvPr id="4" name="Slide Number Placeholder 3"/>
          <p:cNvSpPr>
            <a:spLocks noGrp="1"/>
          </p:cNvSpPr>
          <p:nvPr>
            <p:ph type="sldNum" sz="quarter" idx="10"/>
          </p:nvPr>
        </p:nvSpPr>
        <p:spPr/>
        <p:txBody>
          <a:bodyPr/>
          <a:lstStyle/>
          <a:p>
            <a:fld id="{8203C9FA-C4BE-486E-85AA-ABBD1B25667F}" type="slidenum">
              <a:rPr lang="en-US" smtClean="0"/>
              <a:pPr/>
              <a:t>4</a:t>
            </a:fld>
            <a:endParaRPr lang="en-US"/>
          </a:p>
        </p:txBody>
      </p:sp>
      <p:sp>
        <p:nvSpPr>
          <p:cNvPr id="7" name="Slide Image Placeholder 6">
            <a:extLst>
              <a:ext uri="{FF2B5EF4-FFF2-40B4-BE49-F238E27FC236}">
                <a16:creationId xmlns:a16="http://schemas.microsoft.com/office/drawing/2014/main" id="{6F86FBD4-EC84-4FE0-B574-2FE87059A905}"/>
              </a:ext>
            </a:extLst>
          </p:cNvPr>
          <p:cNvSpPr>
            <a:spLocks noGrp="1" noRot="1" noChangeAspect="1"/>
          </p:cNvSpPr>
          <p:nvPr>
            <p:ph type="sldImg"/>
          </p:nvPr>
        </p:nvSpPr>
        <p:spPr/>
      </p:sp>
    </p:spTree>
    <p:extLst>
      <p:ext uri="{BB962C8B-B14F-4D97-AF65-F5344CB8AC3E}">
        <p14:creationId xmlns:p14="http://schemas.microsoft.com/office/powerpoint/2010/main" val="8998201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altLang="en-US" sz="1200" dirty="0"/>
              <a:t>SLIDE OBJECTIVE </a:t>
            </a:r>
          </a:p>
          <a:p>
            <a:r>
              <a:rPr lang="en-US" altLang="en-US" sz="1200" dirty="0"/>
              <a:t>Set up review of Medicare options, each of which will be introduced and briefly discussed by presenter. </a:t>
            </a:r>
          </a:p>
          <a:p>
            <a:r>
              <a:rPr lang="en-US" altLang="en-US" sz="1200" dirty="0"/>
              <a:t>NOTE TO PRESENTER</a:t>
            </a:r>
          </a:p>
          <a:p>
            <a:r>
              <a:rPr lang="en-US" altLang="en-US" sz="1200" dirty="0"/>
              <a:t>Now we are going to talk about step 1 – get to know Medicare.</a:t>
            </a:r>
          </a:p>
          <a:p>
            <a:pPr marL="179925" indent="-179925">
              <a:buFont typeface="Arial" panose="020B0604020202020204" pitchFamily="34" charset="0"/>
              <a:buChar char="•"/>
            </a:pPr>
            <a:r>
              <a:rPr lang="en-US" altLang="en-US" sz="1200" dirty="0"/>
              <a:t>Remind audience that Medicare eligibility starts at age 65.</a:t>
            </a:r>
          </a:p>
          <a:p>
            <a:pPr marL="179925" indent="-179925">
              <a:buFont typeface="Arial" panose="020B0604020202020204" pitchFamily="34" charset="0"/>
              <a:buChar char="•"/>
            </a:pPr>
            <a:r>
              <a:rPr lang="en-US" altLang="en-US" sz="1200" dirty="0"/>
              <a:t>If you retire before age 65, you need to do additional planning to cover health care expenses until you are eligible for Medicare.</a:t>
            </a:r>
          </a:p>
          <a:p>
            <a:pPr marL="179925" indent="-179925">
              <a:buFont typeface="Arial" panose="020B0604020202020204" pitchFamily="34" charset="0"/>
              <a:buChar char="•"/>
            </a:pPr>
            <a:r>
              <a:rPr lang="en-US" altLang="en-US" sz="1200" dirty="0"/>
              <a:t>Medicare Advantage plans (Part C) – Provides additional ways to obtain coverage under Medicare and covers all medically necessary procedures covered by original Medicare except hospice care. These plans may also include vision or dental coverage.</a:t>
            </a:r>
          </a:p>
          <a:p>
            <a:pPr marL="179925" indent="-179925">
              <a:buFont typeface="Arial" panose="020B0604020202020204" pitchFamily="34" charset="0"/>
              <a:buChar char="•"/>
            </a:pPr>
            <a:r>
              <a:rPr lang="en-US" altLang="en-US" sz="1200" dirty="0"/>
              <a:t>Medigap coverage – Available to help meet expenses not covered by either Medicare Part A or Part B, including copayments, coinsurance, or deductibles. Medigap coverage is not compatible (cannot be used) with Medicare Advantage plans Part C.</a:t>
            </a:r>
          </a:p>
        </p:txBody>
      </p:sp>
      <p:sp>
        <p:nvSpPr>
          <p:cNvPr id="4" name="Slide Number Placeholder 3"/>
          <p:cNvSpPr>
            <a:spLocks noGrp="1"/>
          </p:cNvSpPr>
          <p:nvPr>
            <p:ph type="sldNum" sz="quarter" idx="10"/>
          </p:nvPr>
        </p:nvSpPr>
        <p:spPr/>
        <p:txBody>
          <a:bodyPr/>
          <a:lstStyle/>
          <a:p>
            <a:fld id="{8203C9FA-C4BE-486E-85AA-ABBD1B25667F}" type="slidenum">
              <a:rPr lang="en-US" smtClean="0"/>
              <a:pPr/>
              <a:t>5</a:t>
            </a:fld>
            <a:endParaRPr lang="en-US"/>
          </a:p>
        </p:txBody>
      </p:sp>
      <p:sp>
        <p:nvSpPr>
          <p:cNvPr id="7" name="Slide Image Placeholder 6">
            <a:extLst>
              <a:ext uri="{FF2B5EF4-FFF2-40B4-BE49-F238E27FC236}">
                <a16:creationId xmlns:a16="http://schemas.microsoft.com/office/drawing/2014/main" id="{87E88892-B47A-4DB8-9501-BA22AD596A5B}"/>
              </a:ext>
            </a:extLst>
          </p:cNvPr>
          <p:cNvSpPr>
            <a:spLocks noGrp="1" noRot="1" noChangeAspect="1"/>
          </p:cNvSpPr>
          <p:nvPr>
            <p:ph type="sldImg"/>
          </p:nvPr>
        </p:nvSpPr>
        <p:spPr/>
      </p:sp>
    </p:spTree>
    <p:extLst>
      <p:ext uri="{BB962C8B-B14F-4D97-AF65-F5344CB8AC3E}">
        <p14:creationId xmlns:p14="http://schemas.microsoft.com/office/powerpoint/2010/main" val="14654586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altLang="en-US" sz="1100" dirty="0"/>
              <a:t>Most people need to contact the SSA 3 months before reaching age 65 to enroll. A special enrollment period exists for those still covered by a group health plan. Enrollment can be completed anytime while still covered and ends 9 months after employment or group health coverage ends, whichever is first. Automatic enrollment in regular Medicare is available in certain instances, such as for people who are already receiving Social Security disability payments. Dates do not change year to year.</a:t>
            </a:r>
          </a:p>
          <a:p>
            <a:r>
              <a:rPr lang="en-US" altLang="en-US" sz="1100" b="1" dirty="0"/>
              <a:t>Part A&amp;B – Regular Medicare: </a:t>
            </a:r>
            <a:r>
              <a:rPr lang="en-US" altLang="en-US" sz="1100" dirty="0"/>
              <a:t>7-month normal enrollment window, including 3 months before reaching age 65 and three months after. Late enrollment penalty is a 10% increase to premiums (for twice the number of years you should have enrolled but did not). Exceptions may apply, for those still working and covered by a group health plan or family member's plan if disabled or for other reasons.</a:t>
            </a:r>
          </a:p>
          <a:p>
            <a:r>
              <a:rPr lang="en-US" altLang="en-US" sz="1100" b="1" dirty="0"/>
              <a:t>Part D – Prescription drug coverage: </a:t>
            </a:r>
            <a:r>
              <a:rPr lang="en-US" altLang="en-US" sz="1100" dirty="0"/>
              <a:t>October 15–December 7: annual enrollment window to make changes to coverage. </a:t>
            </a:r>
          </a:p>
          <a:p>
            <a:r>
              <a:rPr lang="en-US" altLang="en-US" sz="1100" b="1" dirty="0"/>
              <a:t>Part C – Medicare Advantage plans: </a:t>
            </a:r>
            <a:r>
              <a:rPr lang="en-US" altLang="en-US" sz="1100" dirty="0"/>
              <a:t>Calendar-year enrollment with limited ability to make changes. October 15–December 7: anyone can join, drop, or change a Medicare Advantage plan. January </a:t>
            </a:r>
            <a:r>
              <a:rPr lang="en-US" altLang="en-US" sz="1100"/>
              <a:t>1–March 31: </a:t>
            </a:r>
            <a:r>
              <a:rPr lang="en-US" altLang="en-US" sz="1100" dirty="0"/>
              <a:t>anyone covered can drop their Medicare Advantage plan and switch to another Medicare plan if their current plan is not renewing with Medicare.</a:t>
            </a:r>
          </a:p>
          <a:p>
            <a:pPr defTabSz="950793">
              <a:defRPr/>
            </a:pPr>
            <a:r>
              <a:rPr lang="en-US" altLang="en-US" sz="1100" dirty="0"/>
              <a:t>In all cases, clients should review their own personal situation against current Medicare rules governing enrollment or changes to coverage if already enrolled. These are general rules and other exceptions or rules may apply based on client circumstances. </a:t>
            </a:r>
          </a:p>
        </p:txBody>
      </p:sp>
      <p:sp>
        <p:nvSpPr>
          <p:cNvPr id="4" name="Slide Number Placeholder 3"/>
          <p:cNvSpPr>
            <a:spLocks noGrp="1"/>
          </p:cNvSpPr>
          <p:nvPr>
            <p:ph type="sldNum" sz="quarter" idx="10"/>
          </p:nvPr>
        </p:nvSpPr>
        <p:spPr/>
        <p:txBody>
          <a:bodyPr/>
          <a:lstStyle/>
          <a:p>
            <a:fld id="{8203C9FA-C4BE-486E-85AA-ABBD1B25667F}" type="slidenum">
              <a:rPr lang="en-US" smtClean="0"/>
              <a:pPr/>
              <a:t>6</a:t>
            </a:fld>
            <a:endParaRPr lang="en-US"/>
          </a:p>
        </p:txBody>
      </p:sp>
      <p:sp>
        <p:nvSpPr>
          <p:cNvPr id="7" name="Slide Image Placeholder 6">
            <a:extLst>
              <a:ext uri="{FF2B5EF4-FFF2-40B4-BE49-F238E27FC236}">
                <a16:creationId xmlns:a16="http://schemas.microsoft.com/office/drawing/2014/main" id="{3E0CC290-A578-4A42-85B6-DD48B9994A5E}"/>
              </a:ext>
            </a:extLst>
          </p:cNvPr>
          <p:cNvSpPr>
            <a:spLocks noGrp="1" noRot="1" noChangeAspect="1"/>
          </p:cNvSpPr>
          <p:nvPr>
            <p:ph type="sldImg"/>
          </p:nvPr>
        </p:nvSpPr>
        <p:spPr/>
      </p:sp>
    </p:spTree>
    <p:extLst>
      <p:ext uri="{BB962C8B-B14F-4D97-AF65-F5344CB8AC3E}">
        <p14:creationId xmlns:p14="http://schemas.microsoft.com/office/powerpoint/2010/main" val="38948061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altLang="en-US" dirty="0"/>
              <a:t>SLIDE OBJECTIVE </a:t>
            </a:r>
          </a:p>
          <a:p>
            <a:r>
              <a:rPr lang="en-US" altLang="en-US" dirty="0"/>
              <a:t>Briefly describe Medicare Part A and show the cost structure. </a:t>
            </a:r>
          </a:p>
          <a:p>
            <a:r>
              <a:rPr lang="en-US" altLang="en-US" dirty="0"/>
              <a:t>NOTE TO PRESENTER</a:t>
            </a:r>
          </a:p>
          <a:p>
            <a:pPr marL="179925" indent="-179925">
              <a:buFont typeface="Arial" panose="020B0604020202020204" pitchFamily="34" charset="0"/>
              <a:buChar char="•"/>
            </a:pPr>
            <a:r>
              <a:rPr lang="en-US" altLang="en-US" dirty="0"/>
              <a:t>Review information on slide</a:t>
            </a:r>
          </a:p>
          <a:p>
            <a:pPr marL="179925" indent="-179925">
              <a:buFont typeface="Arial" panose="020B0604020202020204" pitchFamily="34" charset="0"/>
              <a:buChar char="•"/>
            </a:pPr>
            <a:r>
              <a:rPr lang="en-US" altLang="en-US" dirty="0"/>
              <a:t>Define "benefit period" as a period that begins on the day you are admitted to the hospital and ends when you have been out of the hospital for 60 consecutive days</a:t>
            </a:r>
          </a:p>
          <a:p>
            <a:pPr marL="179925" indent="-179925">
              <a:buFont typeface="Arial" panose="020B0604020202020204" pitchFamily="34" charset="0"/>
              <a:buChar char="•"/>
            </a:pPr>
            <a:r>
              <a:rPr lang="en-US" altLang="en-US" dirty="0"/>
              <a:t>Note that you pay the in-patient hospital deductible for each benefit period, but there is no limit to the number of benefit periods.</a:t>
            </a:r>
          </a:p>
        </p:txBody>
      </p:sp>
      <p:sp>
        <p:nvSpPr>
          <p:cNvPr id="4" name="Slide Number Placeholder 3"/>
          <p:cNvSpPr>
            <a:spLocks noGrp="1"/>
          </p:cNvSpPr>
          <p:nvPr>
            <p:ph type="sldNum" sz="quarter" idx="10"/>
          </p:nvPr>
        </p:nvSpPr>
        <p:spPr/>
        <p:txBody>
          <a:bodyPr/>
          <a:lstStyle/>
          <a:p>
            <a:fld id="{8203C9FA-C4BE-486E-85AA-ABBD1B25667F}" type="slidenum">
              <a:rPr lang="en-US" smtClean="0"/>
              <a:pPr/>
              <a:t>7</a:t>
            </a:fld>
            <a:endParaRPr lang="en-US"/>
          </a:p>
        </p:txBody>
      </p:sp>
      <p:sp>
        <p:nvSpPr>
          <p:cNvPr id="7" name="Slide Image Placeholder 6">
            <a:extLst>
              <a:ext uri="{FF2B5EF4-FFF2-40B4-BE49-F238E27FC236}">
                <a16:creationId xmlns:a16="http://schemas.microsoft.com/office/drawing/2014/main" id="{83174C8F-6485-47BA-8020-08003602030B}"/>
              </a:ext>
            </a:extLst>
          </p:cNvPr>
          <p:cNvSpPr>
            <a:spLocks noGrp="1" noRot="1" noChangeAspect="1"/>
          </p:cNvSpPr>
          <p:nvPr>
            <p:ph type="sldImg"/>
          </p:nvPr>
        </p:nvSpPr>
        <p:spPr/>
      </p:sp>
    </p:spTree>
    <p:extLst>
      <p:ext uri="{BB962C8B-B14F-4D97-AF65-F5344CB8AC3E}">
        <p14:creationId xmlns:p14="http://schemas.microsoft.com/office/powerpoint/2010/main" val="38948061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8203C9FA-C4BE-486E-85AA-ABBD1B25667F}" type="slidenum">
              <a:rPr lang="en-US" smtClean="0"/>
              <a:pPr>
                <a:defRPr/>
              </a:pPr>
              <a:t>8</a:t>
            </a:fld>
            <a:endParaRPr lang="en-US"/>
          </a:p>
        </p:txBody>
      </p:sp>
    </p:spTree>
    <p:extLst>
      <p:ext uri="{BB962C8B-B14F-4D97-AF65-F5344CB8AC3E}">
        <p14:creationId xmlns:p14="http://schemas.microsoft.com/office/powerpoint/2010/main" val="38948061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8203C9FA-C4BE-486E-85AA-ABBD1B25667F}" type="slidenum">
              <a:rPr lang="en-US" smtClean="0"/>
              <a:pPr>
                <a:defRPr/>
              </a:pPr>
              <a:t>9</a:t>
            </a:fld>
            <a:endParaRPr lang="en-US"/>
          </a:p>
        </p:txBody>
      </p:sp>
      <p:sp>
        <p:nvSpPr>
          <p:cNvPr id="3" name="Notes Placeholder 2">
            <a:extLst>
              <a:ext uri="{FF2B5EF4-FFF2-40B4-BE49-F238E27FC236}">
                <a16:creationId xmlns:a16="http://schemas.microsoft.com/office/drawing/2014/main" id="{10D137D1-DFD0-4B5E-BA19-C661F0B6BAF6}"/>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9480612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FIAM_External_Onscreen_Cover">
    <p:spTree>
      <p:nvGrpSpPr>
        <p:cNvPr id="1" name=""/>
        <p:cNvGrpSpPr/>
        <p:nvPr/>
      </p:nvGrpSpPr>
      <p:grpSpPr>
        <a:xfrm>
          <a:off x="0" y="0"/>
          <a:ext cx="0" cy="0"/>
          <a:chOff x="0" y="0"/>
          <a:chExt cx="0" cy="0"/>
        </a:xfrm>
      </p:grpSpPr>
      <p:pic>
        <p:nvPicPr>
          <p:cNvPr id="3" name="Picture 2" descr="A picture containing person, person&#10;&#10;Description automatically generated">
            <a:extLst>
              <a:ext uri="{FF2B5EF4-FFF2-40B4-BE49-F238E27FC236}">
                <a16:creationId xmlns:a16="http://schemas.microsoft.com/office/drawing/2014/main" id="{9BE102D2-3244-4A5A-9FD8-B209BA9C08B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b="4129"/>
          <a:stretch/>
        </p:blipFill>
        <p:spPr>
          <a:xfrm>
            <a:off x="-187659" y="-1141232"/>
            <a:ext cx="12516756" cy="7999232"/>
          </a:xfrm>
          <a:prstGeom prst="rect">
            <a:avLst/>
          </a:prstGeom>
        </p:spPr>
      </p:pic>
      <p:sp>
        <p:nvSpPr>
          <p:cNvPr id="4" name="Rectangle 3">
            <a:extLst>
              <a:ext uri="{FF2B5EF4-FFF2-40B4-BE49-F238E27FC236}">
                <a16:creationId xmlns:a16="http://schemas.microsoft.com/office/drawing/2014/main" id="{1F16B19B-07AE-4F72-9F41-F2E4C51821E4}"/>
              </a:ext>
            </a:extLst>
          </p:cNvPr>
          <p:cNvSpPr/>
          <p:nvPr userDrawn="1"/>
        </p:nvSpPr>
        <p:spPr bwMode="auto">
          <a:xfrm>
            <a:off x="-632" y="3268470"/>
            <a:ext cx="12256799" cy="3814031"/>
          </a:xfrm>
          <a:custGeom>
            <a:avLst/>
            <a:gdLst>
              <a:gd name="connsiteX0" fmla="*/ 0 w 12192000"/>
              <a:gd name="connsiteY0" fmla="*/ 0 h 3447150"/>
              <a:gd name="connsiteX1" fmla="*/ 12192000 w 12192000"/>
              <a:gd name="connsiteY1" fmla="*/ 0 h 3447150"/>
              <a:gd name="connsiteX2" fmla="*/ 12192000 w 12192000"/>
              <a:gd name="connsiteY2" fmla="*/ 3447150 h 3447150"/>
              <a:gd name="connsiteX3" fmla="*/ 0 w 12192000"/>
              <a:gd name="connsiteY3" fmla="*/ 3447150 h 3447150"/>
              <a:gd name="connsiteX4" fmla="*/ 0 w 12192000"/>
              <a:gd name="connsiteY4" fmla="*/ 0 h 3447150"/>
              <a:gd name="connsiteX0" fmla="*/ 0 w 12192000"/>
              <a:gd name="connsiteY0" fmla="*/ 0 h 3447150"/>
              <a:gd name="connsiteX1" fmla="*/ 6677526 w 12192000"/>
              <a:gd name="connsiteY1" fmla="*/ 2087 h 3447150"/>
              <a:gd name="connsiteX2" fmla="*/ 12192000 w 12192000"/>
              <a:gd name="connsiteY2" fmla="*/ 0 h 3447150"/>
              <a:gd name="connsiteX3" fmla="*/ 12192000 w 12192000"/>
              <a:gd name="connsiteY3" fmla="*/ 3447150 h 3447150"/>
              <a:gd name="connsiteX4" fmla="*/ 0 w 12192000"/>
              <a:gd name="connsiteY4" fmla="*/ 3447150 h 3447150"/>
              <a:gd name="connsiteX5" fmla="*/ 0 w 12192000"/>
              <a:gd name="connsiteY5" fmla="*/ 0 h 3447150"/>
              <a:gd name="connsiteX0" fmla="*/ 0 w 12204031"/>
              <a:gd name="connsiteY0" fmla="*/ 0 h 3543403"/>
              <a:gd name="connsiteX1" fmla="*/ 6689557 w 12204031"/>
              <a:gd name="connsiteY1" fmla="*/ 98340 h 3543403"/>
              <a:gd name="connsiteX2" fmla="*/ 12204031 w 12204031"/>
              <a:gd name="connsiteY2" fmla="*/ 96253 h 3543403"/>
              <a:gd name="connsiteX3" fmla="*/ 12204031 w 12204031"/>
              <a:gd name="connsiteY3" fmla="*/ 3543403 h 3543403"/>
              <a:gd name="connsiteX4" fmla="*/ 12031 w 12204031"/>
              <a:gd name="connsiteY4" fmla="*/ 3543403 h 3543403"/>
              <a:gd name="connsiteX5" fmla="*/ 0 w 12204031"/>
              <a:gd name="connsiteY5" fmla="*/ 0 h 3543403"/>
              <a:gd name="connsiteX0" fmla="*/ 9195 w 12192631"/>
              <a:gd name="connsiteY0" fmla="*/ 0 h 3514571"/>
              <a:gd name="connsiteX1" fmla="*/ 6678157 w 12192631"/>
              <a:gd name="connsiteY1" fmla="*/ 69508 h 3514571"/>
              <a:gd name="connsiteX2" fmla="*/ 12192631 w 12192631"/>
              <a:gd name="connsiteY2" fmla="*/ 67421 h 3514571"/>
              <a:gd name="connsiteX3" fmla="*/ 12192631 w 12192631"/>
              <a:gd name="connsiteY3" fmla="*/ 3514571 h 3514571"/>
              <a:gd name="connsiteX4" fmla="*/ 631 w 12192631"/>
              <a:gd name="connsiteY4" fmla="*/ 3514571 h 3514571"/>
              <a:gd name="connsiteX5" fmla="*/ 9195 w 12192631"/>
              <a:gd name="connsiteY5" fmla="*/ 0 h 3514571"/>
              <a:gd name="connsiteX0" fmla="*/ 9195 w 12192631"/>
              <a:gd name="connsiteY0" fmla="*/ 0 h 3526928"/>
              <a:gd name="connsiteX1" fmla="*/ 6678157 w 12192631"/>
              <a:gd name="connsiteY1" fmla="*/ 81865 h 3526928"/>
              <a:gd name="connsiteX2" fmla="*/ 12192631 w 12192631"/>
              <a:gd name="connsiteY2" fmla="*/ 79778 h 3526928"/>
              <a:gd name="connsiteX3" fmla="*/ 12192631 w 12192631"/>
              <a:gd name="connsiteY3" fmla="*/ 3526928 h 3526928"/>
              <a:gd name="connsiteX4" fmla="*/ 631 w 12192631"/>
              <a:gd name="connsiteY4" fmla="*/ 3526928 h 3526928"/>
              <a:gd name="connsiteX5" fmla="*/ 9195 w 12192631"/>
              <a:gd name="connsiteY5" fmla="*/ 0 h 3526928"/>
              <a:gd name="connsiteX0" fmla="*/ 9195 w 12192631"/>
              <a:gd name="connsiteY0" fmla="*/ 0 h 3510452"/>
              <a:gd name="connsiteX1" fmla="*/ 6678157 w 12192631"/>
              <a:gd name="connsiteY1" fmla="*/ 65389 h 3510452"/>
              <a:gd name="connsiteX2" fmla="*/ 12192631 w 12192631"/>
              <a:gd name="connsiteY2" fmla="*/ 63302 h 3510452"/>
              <a:gd name="connsiteX3" fmla="*/ 12192631 w 12192631"/>
              <a:gd name="connsiteY3" fmla="*/ 3510452 h 3510452"/>
              <a:gd name="connsiteX4" fmla="*/ 631 w 12192631"/>
              <a:gd name="connsiteY4" fmla="*/ 3510452 h 3510452"/>
              <a:gd name="connsiteX5" fmla="*/ 9195 w 12192631"/>
              <a:gd name="connsiteY5" fmla="*/ 0 h 3510452"/>
              <a:gd name="connsiteX0" fmla="*/ 9195 w 12192631"/>
              <a:gd name="connsiteY0" fmla="*/ 0 h 3518690"/>
              <a:gd name="connsiteX1" fmla="*/ 6678157 w 12192631"/>
              <a:gd name="connsiteY1" fmla="*/ 73627 h 3518690"/>
              <a:gd name="connsiteX2" fmla="*/ 12192631 w 12192631"/>
              <a:gd name="connsiteY2" fmla="*/ 71540 h 3518690"/>
              <a:gd name="connsiteX3" fmla="*/ 12192631 w 12192631"/>
              <a:gd name="connsiteY3" fmla="*/ 3518690 h 3518690"/>
              <a:gd name="connsiteX4" fmla="*/ 631 w 12192631"/>
              <a:gd name="connsiteY4" fmla="*/ 3518690 h 3518690"/>
              <a:gd name="connsiteX5" fmla="*/ 9195 w 12192631"/>
              <a:gd name="connsiteY5" fmla="*/ 0 h 3518690"/>
              <a:gd name="connsiteX0" fmla="*/ 9195 w 12192631"/>
              <a:gd name="connsiteY0" fmla="*/ 0 h 3727237"/>
              <a:gd name="connsiteX1" fmla="*/ 6678157 w 12192631"/>
              <a:gd name="connsiteY1" fmla="*/ 73627 h 3727237"/>
              <a:gd name="connsiteX2" fmla="*/ 12192631 w 12192631"/>
              <a:gd name="connsiteY2" fmla="*/ 71540 h 3727237"/>
              <a:gd name="connsiteX3" fmla="*/ 12192631 w 12192631"/>
              <a:gd name="connsiteY3" fmla="*/ 3518690 h 3727237"/>
              <a:gd name="connsiteX4" fmla="*/ 631 w 12192631"/>
              <a:gd name="connsiteY4" fmla="*/ 3727237 h 3727237"/>
              <a:gd name="connsiteX5" fmla="*/ 9195 w 12192631"/>
              <a:gd name="connsiteY5" fmla="*/ 0 h 3727237"/>
              <a:gd name="connsiteX0" fmla="*/ 9195 w 12256799"/>
              <a:gd name="connsiteY0" fmla="*/ 0 h 3887658"/>
              <a:gd name="connsiteX1" fmla="*/ 6678157 w 12256799"/>
              <a:gd name="connsiteY1" fmla="*/ 73627 h 3887658"/>
              <a:gd name="connsiteX2" fmla="*/ 12192631 w 12256799"/>
              <a:gd name="connsiteY2" fmla="*/ 71540 h 3887658"/>
              <a:gd name="connsiteX3" fmla="*/ 12256799 w 12256799"/>
              <a:gd name="connsiteY3" fmla="*/ 3887658 h 3887658"/>
              <a:gd name="connsiteX4" fmla="*/ 631 w 12256799"/>
              <a:gd name="connsiteY4" fmla="*/ 3727237 h 3887658"/>
              <a:gd name="connsiteX5" fmla="*/ 9195 w 12256799"/>
              <a:gd name="connsiteY5" fmla="*/ 0 h 3887658"/>
              <a:gd name="connsiteX0" fmla="*/ 9195 w 12256799"/>
              <a:gd name="connsiteY0" fmla="*/ 0 h 3887658"/>
              <a:gd name="connsiteX1" fmla="*/ 6678157 w 12256799"/>
              <a:gd name="connsiteY1" fmla="*/ 73627 h 3887658"/>
              <a:gd name="connsiteX2" fmla="*/ 12192631 w 12256799"/>
              <a:gd name="connsiteY2" fmla="*/ 71540 h 3887658"/>
              <a:gd name="connsiteX3" fmla="*/ 12256799 w 12256799"/>
              <a:gd name="connsiteY3" fmla="*/ 3887658 h 3887658"/>
              <a:gd name="connsiteX4" fmla="*/ 631 w 12256799"/>
              <a:gd name="connsiteY4" fmla="*/ 3839531 h 3887658"/>
              <a:gd name="connsiteX5" fmla="*/ 9195 w 12256799"/>
              <a:gd name="connsiteY5" fmla="*/ 0 h 3887658"/>
              <a:gd name="connsiteX0" fmla="*/ 9195 w 12256799"/>
              <a:gd name="connsiteY0" fmla="*/ 2414986 h 3816118"/>
              <a:gd name="connsiteX1" fmla="*/ 6678157 w 12256799"/>
              <a:gd name="connsiteY1" fmla="*/ 2087 h 3816118"/>
              <a:gd name="connsiteX2" fmla="*/ 12192631 w 12256799"/>
              <a:gd name="connsiteY2" fmla="*/ 0 h 3816118"/>
              <a:gd name="connsiteX3" fmla="*/ 12256799 w 12256799"/>
              <a:gd name="connsiteY3" fmla="*/ 3816118 h 3816118"/>
              <a:gd name="connsiteX4" fmla="*/ 631 w 12256799"/>
              <a:gd name="connsiteY4" fmla="*/ 3767991 h 3816118"/>
              <a:gd name="connsiteX5" fmla="*/ 9195 w 12256799"/>
              <a:gd name="connsiteY5" fmla="*/ 2414986 h 3816118"/>
              <a:gd name="connsiteX0" fmla="*/ 9195 w 12256799"/>
              <a:gd name="connsiteY0" fmla="*/ 2414986 h 3816118"/>
              <a:gd name="connsiteX1" fmla="*/ 6628150 w 12256799"/>
              <a:gd name="connsiteY1" fmla="*/ 2087 h 3816118"/>
              <a:gd name="connsiteX2" fmla="*/ 12192631 w 12256799"/>
              <a:gd name="connsiteY2" fmla="*/ 0 h 3816118"/>
              <a:gd name="connsiteX3" fmla="*/ 12256799 w 12256799"/>
              <a:gd name="connsiteY3" fmla="*/ 3816118 h 3816118"/>
              <a:gd name="connsiteX4" fmla="*/ 631 w 12256799"/>
              <a:gd name="connsiteY4" fmla="*/ 3767991 h 3816118"/>
              <a:gd name="connsiteX5" fmla="*/ 9195 w 12256799"/>
              <a:gd name="connsiteY5" fmla="*/ 2414986 h 3816118"/>
              <a:gd name="connsiteX0" fmla="*/ 9195 w 12256799"/>
              <a:gd name="connsiteY0" fmla="*/ 2412899 h 3814031"/>
              <a:gd name="connsiteX1" fmla="*/ 6628150 w 12256799"/>
              <a:gd name="connsiteY1" fmla="*/ 0 h 3814031"/>
              <a:gd name="connsiteX2" fmla="*/ 12192631 w 12256799"/>
              <a:gd name="connsiteY2" fmla="*/ 55063 h 3814031"/>
              <a:gd name="connsiteX3" fmla="*/ 12256799 w 12256799"/>
              <a:gd name="connsiteY3" fmla="*/ 3814031 h 3814031"/>
              <a:gd name="connsiteX4" fmla="*/ 631 w 12256799"/>
              <a:gd name="connsiteY4" fmla="*/ 3765904 h 3814031"/>
              <a:gd name="connsiteX5" fmla="*/ 9195 w 12256799"/>
              <a:gd name="connsiteY5" fmla="*/ 2412899 h 3814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56799" h="3814031">
                <a:moveTo>
                  <a:pt x="9195" y="2412899"/>
                </a:moveTo>
                <a:lnTo>
                  <a:pt x="6628150" y="0"/>
                </a:lnTo>
                <a:lnTo>
                  <a:pt x="12192631" y="55063"/>
                </a:lnTo>
                <a:lnTo>
                  <a:pt x="12256799" y="3814031"/>
                </a:lnTo>
                <a:lnTo>
                  <a:pt x="631" y="3765904"/>
                </a:lnTo>
                <a:cubicBezTo>
                  <a:pt x="-3379" y="2584770"/>
                  <a:pt x="13205" y="3594033"/>
                  <a:pt x="9195" y="2412899"/>
                </a:cubicBezTo>
                <a:close/>
              </a:path>
            </a:pathLst>
          </a:cu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Arial" charset="0"/>
              <a:ea typeface="ＭＳ Ｐゴシック" charset="-128"/>
            </a:endParaRPr>
          </a:p>
        </p:txBody>
      </p:sp>
      <p:pic>
        <p:nvPicPr>
          <p:cNvPr id="17" name="Picture 16">
            <a:extLst>
              <a:ext uri="{FF2B5EF4-FFF2-40B4-BE49-F238E27FC236}">
                <a16:creationId xmlns:a16="http://schemas.microsoft.com/office/drawing/2014/main" id="{15FA1790-9EC3-492A-90E4-B2FCDC258C88}"/>
              </a:ext>
            </a:extLst>
          </p:cNvPr>
          <p:cNvPicPr>
            <a:picLocks noChangeAspect="1"/>
          </p:cNvPicPr>
          <p:nvPr userDrawn="1"/>
        </p:nvPicPr>
        <p:blipFill>
          <a:blip r:embed="rId4"/>
          <a:stretch>
            <a:fillRect/>
          </a:stretch>
        </p:blipFill>
        <p:spPr>
          <a:xfrm>
            <a:off x="10223209" y="6299067"/>
            <a:ext cx="1524000" cy="335008"/>
          </a:xfrm>
          <a:prstGeom prst="rect">
            <a:avLst/>
          </a:prstGeom>
        </p:spPr>
      </p:pic>
      <p:sp>
        <p:nvSpPr>
          <p:cNvPr id="20" name="Rectangle 176">
            <a:extLst>
              <a:ext uri="{FF2B5EF4-FFF2-40B4-BE49-F238E27FC236}">
                <a16:creationId xmlns:a16="http://schemas.microsoft.com/office/drawing/2014/main" id="{08441CF6-1E56-46A6-B43A-67051547107B}"/>
              </a:ext>
            </a:extLst>
          </p:cNvPr>
          <p:cNvSpPr>
            <a:spLocks noGrp="1" noChangeArrowheads="1"/>
          </p:cNvSpPr>
          <p:nvPr>
            <p:ph type="ftr" sz="quarter" idx="10"/>
          </p:nvPr>
        </p:nvSpPr>
        <p:spPr>
          <a:xfrm>
            <a:off x="421228" y="6213319"/>
            <a:ext cx="8130851" cy="442040"/>
          </a:xfrm>
          <a:prstGeom prst="rect">
            <a:avLst/>
          </a:prstGeom>
        </p:spPr>
        <p:txBody>
          <a:bodyPr anchor="b" anchorCtr="0"/>
          <a:lstStyle>
            <a:lvl1pPr algn="l" rtl="0" eaLnBrk="0" fontAlgn="base" hangingPunct="0">
              <a:lnSpc>
                <a:spcPct val="100000"/>
              </a:lnSpc>
              <a:spcBef>
                <a:spcPct val="0"/>
              </a:spcBef>
              <a:spcAft>
                <a:spcPct val="0"/>
              </a:spcAft>
              <a:defRPr lang="en-US" sz="917" b="1" kern="1200" dirty="0">
                <a:solidFill>
                  <a:schemeClr val="tx1"/>
                </a:solidFill>
                <a:latin typeface="Arial"/>
                <a:ea typeface="ＭＳ Ｐゴシック" pitchFamily="34" charset="-128"/>
                <a:cs typeface="+mn-cs"/>
              </a:defRPr>
            </a:lvl1pPr>
          </a:lstStyle>
          <a:p>
            <a:pPr>
              <a:defRPr/>
            </a:pPr>
            <a:r>
              <a:rPr lang="en-US"/>
              <a:t>For investor use.</a:t>
            </a:r>
            <a:endParaRPr lang="en-US" sz="1000" b="0" dirty="0"/>
          </a:p>
        </p:txBody>
      </p:sp>
      <p:sp>
        <p:nvSpPr>
          <p:cNvPr id="21" name="Freeform 32">
            <a:extLst>
              <a:ext uri="{FF2B5EF4-FFF2-40B4-BE49-F238E27FC236}">
                <a16:creationId xmlns:a16="http://schemas.microsoft.com/office/drawing/2014/main" id="{9EF7884F-2861-4AE4-A662-DF1DD5A65933}"/>
              </a:ext>
            </a:extLst>
          </p:cNvPr>
          <p:cNvSpPr/>
          <p:nvPr userDrawn="1"/>
        </p:nvSpPr>
        <p:spPr bwMode="auto">
          <a:xfrm>
            <a:off x="-187659" y="1000370"/>
            <a:ext cx="9372374" cy="4277978"/>
          </a:xfrm>
          <a:custGeom>
            <a:avLst/>
            <a:gdLst>
              <a:gd name="connsiteX0" fmla="*/ 250213 w 12496499"/>
              <a:gd name="connsiteY0" fmla="*/ 0 h 5703971"/>
              <a:gd name="connsiteX1" fmla="*/ 12442213 w 12496499"/>
              <a:gd name="connsiteY1" fmla="*/ 0 h 5703971"/>
              <a:gd name="connsiteX2" fmla="*/ 12442213 w 12496499"/>
              <a:gd name="connsiteY2" fmla="*/ 1420065 h 5703971"/>
              <a:gd name="connsiteX3" fmla="*/ 12478382 w 12496499"/>
              <a:gd name="connsiteY3" fmla="*/ 1415010 h 5703971"/>
              <a:gd name="connsiteX4" fmla="*/ 12496499 w 12496499"/>
              <a:gd name="connsiteY4" fmla="*/ 3224627 h 5703971"/>
              <a:gd name="connsiteX5" fmla="*/ 7720985 w 12496499"/>
              <a:gd name="connsiteY5" fmla="*/ 3173950 h 5703971"/>
              <a:gd name="connsiteX6" fmla="*/ 6963225 w 12496499"/>
              <a:gd name="connsiteY6" fmla="*/ 3173950 h 5703971"/>
              <a:gd name="connsiteX7" fmla="*/ 123181 w 12496499"/>
              <a:gd name="connsiteY7" fmla="*/ 5703971 h 5703971"/>
              <a:gd name="connsiteX8" fmla="*/ 0 w 12496499"/>
              <a:gd name="connsiteY8" fmla="*/ 3160429 h 5703971"/>
              <a:gd name="connsiteX9" fmla="*/ 250213 w 12496499"/>
              <a:gd name="connsiteY9" fmla="*/ 3125647 h 5703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496499" h="5703971">
                <a:moveTo>
                  <a:pt x="250213" y="0"/>
                </a:moveTo>
                <a:lnTo>
                  <a:pt x="12442213" y="0"/>
                </a:lnTo>
                <a:lnTo>
                  <a:pt x="12442213" y="1420065"/>
                </a:lnTo>
                <a:lnTo>
                  <a:pt x="12478382" y="1415010"/>
                </a:lnTo>
                <a:lnTo>
                  <a:pt x="12496499" y="3224627"/>
                </a:lnTo>
                <a:lnTo>
                  <a:pt x="7720985" y="3173950"/>
                </a:lnTo>
                <a:lnTo>
                  <a:pt x="6963225" y="3173950"/>
                </a:lnTo>
                <a:lnTo>
                  <a:pt x="123181" y="5703971"/>
                </a:lnTo>
                <a:lnTo>
                  <a:pt x="0" y="3160429"/>
                </a:lnTo>
                <a:lnTo>
                  <a:pt x="250213" y="3125647"/>
                </a:lnTo>
                <a:close/>
              </a:path>
            </a:pathLst>
          </a:custGeom>
          <a:noFill/>
          <a:ln w="9525" cap="flat" cmpd="sng" algn="ctr">
            <a:no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algn="ctr" defTabSz="685800" eaLnBrk="0" hangingPunct="0"/>
            <a:endParaRPr lang="en-US" sz="900">
              <a:latin typeface="Arial" charset="0"/>
              <a:ea typeface="ＭＳ Ｐゴシック" charset="-128"/>
            </a:endParaRPr>
          </a:p>
        </p:txBody>
      </p:sp>
      <p:grpSp>
        <p:nvGrpSpPr>
          <p:cNvPr id="22" name="Group 21">
            <a:extLst>
              <a:ext uri="{FF2B5EF4-FFF2-40B4-BE49-F238E27FC236}">
                <a16:creationId xmlns:a16="http://schemas.microsoft.com/office/drawing/2014/main" id="{F28A0EFA-93FA-43A8-A633-FDE840A951AF}"/>
              </a:ext>
            </a:extLst>
          </p:cNvPr>
          <p:cNvGrpSpPr/>
          <p:nvPr userDrawn="1"/>
        </p:nvGrpSpPr>
        <p:grpSpPr>
          <a:xfrm>
            <a:off x="2283" y="1530309"/>
            <a:ext cx="12189717" cy="4161376"/>
            <a:chOff x="2283" y="2183072"/>
            <a:chExt cx="9170491" cy="3130660"/>
          </a:xfrm>
        </p:grpSpPr>
        <p:sp>
          <p:nvSpPr>
            <p:cNvPr id="23" name="Triangle 2">
              <a:extLst>
                <a:ext uri="{FF2B5EF4-FFF2-40B4-BE49-F238E27FC236}">
                  <a16:creationId xmlns:a16="http://schemas.microsoft.com/office/drawing/2014/main" id="{EB955D4A-C18F-4C3B-87C0-E2466A8FE602}"/>
                </a:ext>
              </a:extLst>
            </p:cNvPr>
            <p:cNvSpPr/>
            <p:nvPr userDrawn="1"/>
          </p:nvSpPr>
          <p:spPr bwMode="auto">
            <a:xfrm>
              <a:off x="134282" y="2183072"/>
              <a:ext cx="9038492" cy="1350844"/>
            </a:xfrm>
            <a:custGeom>
              <a:avLst/>
              <a:gdLst>
                <a:gd name="connsiteX0" fmla="*/ 0 w 12006562"/>
                <a:gd name="connsiteY0" fmla="*/ 1713701 h 1713701"/>
                <a:gd name="connsiteX1" fmla="*/ 6003281 w 12006562"/>
                <a:gd name="connsiteY1" fmla="*/ 0 h 1713701"/>
                <a:gd name="connsiteX2" fmla="*/ 12006562 w 12006562"/>
                <a:gd name="connsiteY2" fmla="*/ 1713701 h 1713701"/>
                <a:gd name="connsiteX3" fmla="*/ 0 w 12006562"/>
                <a:gd name="connsiteY3" fmla="*/ 1713701 h 1713701"/>
                <a:gd name="connsiteX0" fmla="*/ 0 w 12044928"/>
                <a:gd name="connsiteY0" fmla="*/ 1713701 h 1828800"/>
                <a:gd name="connsiteX1" fmla="*/ 6003281 w 12044928"/>
                <a:gd name="connsiteY1" fmla="*/ 0 h 1828800"/>
                <a:gd name="connsiteX2" fmla="*/ 12044928 w 12044928"/>
                <a:gd name="connsiteY2" fmla="*/ 1828800 h 1828800"/>
                <a:gd name="connsiteX3" fmla="*/ 0 w 12044928"/>
                <a:gd name="connsiteY3" fmla="*/ 1713701 h 1828800"/>
                <a:gd name="connsiteX0" fmla="*/ 0 w 12044928"/>
                <a:gd name="connsiteY0" fmla="*/ 1694518 h 1809617"/>
                <a:gd name="connsiteX1" fmla="*/ 12026811 w 12044928"/>
                <a:gd name="connsiteY1" fmla="*/ 0 h 1809617"/>
                <a:gd name="connsiteX2" fmla="*/ 12044928 w 12044928"/>
                <a:gd name="connsiteY2" fmla="*/ 1809617 h 1809617"/>
                <a:gd name="connsiteX3" fmla="*/ 0 w 12044928"/>
                <a:gd name="connsiteY3" fmla="*/ 1694518 h 1809617"/>
                <a:gd name="connsiteX0" fmla="*/ 0 w 12051323"/>
                <a:gd name="connsiteY0" fmla="*/ 1681729 h 1809617"/>
                <a:gd name="connsiteX1" fmla="*/ 12033206 w 12051323"/>
                <a:gd name="connsiteY1" fmla="*/ 0 h 1809617"/>
                <a:gd name="connsiteX2" fmla="*/ 12051323 w 12051323"/>
                <a:gd name="connsiteY2" fmla="*/ 1809617 h 1809617"/>
                <a:gd name="connsiteX3" fmla="*/ 0 w 12051323"/>
                <a:gd name="connsiteY3" fmla="*/ 1681729 h 1809617"/>
                <a:gd name="connsiteX0" fmla="*/ 0 w 12051323"/>
                <a:gd name="connsiteY0" fmla="*/ 1673237 h 1801125"/>
                <a:gd name="connsiteX1" fmla="*/ 12041699 w 12051323"/>
                <a:gd name="connsiteY1" fmla="*/ 0 h 1801125"/>
                <a:gd name="connsiteX2" fmla="*/ 12051323 w 12051323"/>
                <a:gd name="connsiteY2" fmla="*/ 1801125 h 1801125"/>
                <a:gd name="connsiteX3" fmla="*/ 0 w 12051323"/>
                <a:gd name="connsiteY3" fmla="*/ 1673237 h 1801125"/>
                <a:gd name="connsiteX0" fmla="*/ 0 w 12051323"/>
                <a:gd name="connsiteY0" fmla="*/ 1673237 h 1801125"/>
                <a:gd name="connsiteX1" fmla="*/ 12050193 w 12051323"/>
                <a:gd name="connsiteY1" fmla="*/ 0 h 1801125"/>
                <a:gd name="connsiteX2" fmla="*/ 12051323 w 12051323"/>
                <a:gd name="connsiteY2" fmla="*/ 1801125 h 1801125"/>
                <a:gd name="connsiteX3" fmla="*/ 0 w 12051323"/>
                <a:gd name="connsiteY3" fmla="*/ 1673237 h 1801125"/>
              </a:gdLst>
              <a:ahLst/>
              <a:cxnLst>
                <a:cxn ang="0">
                  <a:pos x="connsiteX0" y="connsiteY0"/>
                </a:cxn>
                <a:cxn ang="0">
                  <a:pos x="connsiteX1" y="connsiteY1"/>
                </a:cxn>
                <a:cxn ang="0">
                  <a:pos x="connsiteX2" y="connsiteY2"/>
                </a:cxn>
                <a:cxn ang="0">
                  <a:pos x="connsiteX3" y="connsiteY3"/>
                </a:cxn>
              </a:cxnLst>
              <a:rect l="l" t="t" r="r" b="b"/>
              <a:pathLst>
                <a:path w="12051323" h="1801125">
                  <a:moveTo>
                    <a:pt x="0" y="1673237"/>
                  </a:moveTo>
                  <a:lnTo>
                    <a:pt x="12050193" y="0"/>
                  </a:lnTo>
                  <a:cubicBezTo>
                    <a:pt x="12050570" y="600375"/>
                    <a:pt x="12050946" y="1200750"/>
                    <a:pt x="12051323" y="1801125"/>
                  </a:cubicBezTo>
                  <a:lnTo>
                    <a:pt x="0" y="1673237"/>
                  </a:lnTo>
                  <a:close/>
                </a:path>
              </a:pathLst>
            </a:custGeom>
            <a:solidFill>
              <a:srgbClr val="333F48">
                <a:alpha val="80000"/>
              </a:srgbClr>
            </a:solidFill>
            <a:ln w="9525" cap="flat" cmpd="sng" algn="ctr">
              <a:no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algn="ctr" defTabSz="685800" eaLnBrk="0" hangingPunct="0"/>
              <a:endParaRPr lang="en-US" sz="900" dirty="0">
                <a:latin typeface="Arial" charset="0"/>
                <a:ea typeface="ＭＳ Ｐゴシック" charset="-128"/>
              </a:endParaRPr>
            </a:p>
          </p:txBody>
        </p:sp>
        <p:sp>
          <p:nvSpPr>
            <p:cNvPr id="24" name="Triangle 2">
              <a:extLst>
                <a:ext uri="{FF2B5EF4-FFF2-40B4-BE49-F238E27FC236}">
                  <a16:creationId xmlns:a16="http://schemas.microsoft.com/office/drawing/2014/main" id="{48533055-B69E-4ED3-B451-880BF27C67EE}"/>
                </a:ext>
              </a:extLst>
            </p:cNvPr>
            <p:cNvSpPr/>
            <p:nvPr userDrawn="1"/>
          </p:nvSpPr>
          <p:spPr bwMode="auto">
            <a:xfrm>
              <a:off x="2283" y="2306127"/>
              <a:ext cx="8221010" cy="3007605"/>
            </a:xfrm>
            <a:custGeom>
              <a:avLst/>
              <a:gdLst>
                <a:gd name="connsiteX0" fmla="*/ 0 w 12006562"/>
                <a:gd name="connsiteY0" fmla="*/ 1713701 h 1713701"/>
                <a:gd name="connsiteX1" fmla="*/ 6003281 w 12006562"/>
                <a:gd name="connsiteY1" fmla="*/ 0 h 1713701"/>
                <a:gd name="connsiteX2" fmla="*/ 12006562 w 12006562"/>
                <a:gd name="connsiteY2" fmla="*/ 1713701 h 1713701"/>
                <a:gd name="connsiteX3" fmla="*/ 0 w 12006562"/>
                <a:gd name="connsiteY3" fmla="*/ 1713701 h 1713701"/>
                <a:gd name="connsiteX0" fmla="*/ 0 w 12044928"/>
                <a:gd name="connsiteY0" fmla="*/ 1713701 h 1828800"/>
                <a:gd name="connsiteX1" fmla="*/ 6003281 w 12044928"/>
                <a:gd name="connsiteY1" fmla="*/ 0 h 1828800"/>
                <a:gd name="connsiteX2" fmla="*/ 12044928 w 12044928"/>
                <a:gd name="connsiteY2" fmla="*/ 1828800 h 1828800"/>
                <a:gd name="connsiteX3" fmla="*/ 0 w 12044928"/>
                <a:gd name="connsiteY3" fmla="*/ 1713701 h 1828800"/>
                <a:gd name="connsiteX0" fmla="*/ 0 w 12044928"/>
                <a:gd name="connsiteY0" fmla="*/ 1694518 h 1809617"/>
                <a:gd name="connsiteX1" fmla="*/ 12026811 w 12044928"/>
                <a:gd name="connsiteY1" fmla="*/ 0 h 1809617"/>
                <a:gd name="connsiteX2" fmla="*/ 12044928 w 12044928"/>
                <a:gd name="connsiteY2" fmla="*/ 1809617 h 1809617"/>
                <a:gd name="connsiteX3" fmla="*/ 0 w 12044928"/>
                <a:gd name="connsiteY3" fmla="*/ 1694518 h 1809617"/>
                <a:gd name="connsiteX0" fmla="*/ 0 w 12051323"/>
                <a:gd name="connsiteY0" fmla="*/ 1681729 h 1809617"/>
                <a:gd name="connsiteX1" fmla="*/ 12033206 w 12051323"/>
                <a:gd name="connsiteY1" fmla="*/ 0 h 1809617"/>
                <a:gd name="connsiteX2" fmla="*/ 12051323 w 12051323"/>
                <a:gd name="connsiteY2" fmla="*/ 1809617 h 1809617"/>
                <a:gd name="connsiteX3" fmla="*/ 0 w 12051323"/>
                <a:gd name="connsiteY3" fmla="*/ 1681729 h 1809617"/>
                <a:gd name="connsiteX0" fmla="*/ 142951 w 12176157"/>
                <a:gd name="connsiteY0" fmla="*/ 1681729 h 4266214"/>
                <a:gd name="connsiteX1" fmla="*/ 12176157 w 12176157"/>
                <a:gd name="connsiteY1" fmla="*/ 0 h 4266214"/>
                <a:gd name="connsiteX2" fmla="*/ 0 w 12176157"/>
                <a:gd name="connsiteY2" fmla="*/ 4266214 h 4266214"/>
                <a:gd name="connsiteX3" fmla="*/ 142951 w 12176157"/>
                <a:gd name="connsiteY3" fmla="*/ 1681729 h 4266214"/>
                <a:gd name="connsiteX0" fmla="*/ 142951 w 11091160"/>
                <a:gd name="connsiteY0" fmla="*/ 1517956 h 4102441"/>
                <a:gd name="connsiteX1" fmla="*/ 11091160 w 11091160"/>
                <a:gd name="connsiteY1" fmla="*/ 0 h 4102441"/>
                <a:gd name="connsiteX2" fmla="*/ 0 w 11091160"/>
                <a:gd name="connsiteY2" fmla="*/ 4102441 h 4102441"/>
                <a:gd name="connsiteX3" fmla="*/ 142951 w 11091160"/>
                <a:gd name="connsiteY3" fmla="*/ 1517956 h 4102441"/>
                <a:gd name="connsiteX0" fmla="*/ 0 w 11214341"/>
                <a:gd name="connsiteY0" fmla="*/ 1558899 h 4102441"/>
                <a:gd name="connsiteX1" fmla="*/ 11214341 w 11214341"/>
                <a:gd name="connsiteY1" fmla="*/ 0 h 4102441"/>
                <a:gd name="connsiteX2" fmla="*/ 123181 w 11214341"/>
                <a:gd name="connsiteY2" fmla="*/ 4102441 h 4102441"/>
                <a:gd name="connsiteX3" fmla="*/ 0 w 11214341"/>
                <a:gd name="connsiteY3" fmla="*/ 1558899 h 4102441"/>
                <a:gd name="connsiteX0" fmla="*/ 0 w 11236566"/>
                <a:gd name="connsiteY0" fmla="*/ 1565249 h 4108791"/>
                <a:gd name="connsiteX1" fmla="*/ 11236566 w 11236566"/>
                <a:gd name="connsiteY1" fmla="*/ 0 h 4108791"/>
                <a:gd name="connsiteX2" fmla="*/ 123181 w 11236566"/>
                <a:gd name="connsiteY2" fmla="*/ 4108791 h 4108791"/>
                <a:gd name="connsiteX3" fmla="*/ 0 w 11236566"/>
                <a:gd name="connsiteY3" fmla="*/ 1565249 h 4108791"/>
                <a:gd name="connsiteX0" fmla="*/ 0 w 11236566"/>
                <a:gd name="connsiteY0" fmla="*/ 1565249 h 4066262"/>
                <a:gd name="connsiteX1" fmla="*/ 11236566 w 11236566"/>
                <a:gd name="connsiteY1" fmla="*/ 0 h 4066262"/>
                <a:gd name="connsiteX2" fmla="*/ 222419 w 11236566"/>
                <a:gd name="connsiteY2" fmla="*/ 4066262 h 4066262"/>
                <a:gd name="connsiteX3" fmla="*/ 0 w 11236566"/>
                <a:gd name="connsiteY3" fmla="*/ 1565249 h 4066262"/>
                <a:gd name="connsiteX0" fmla="*/ 18586 w 11014147"/>
                <a:gd name="connsiteY0" fmla="*/ 1551074 h 4066262"/>
                <a:gd name="connsiteX1" fmla="*/ 11014147 w 11014147"/>
                <a:gd name="connsiteY1" fmla="*/ 0 h 4066262"/>
                <a:gd name="connsiteX2" fmla="*/ 0 w 11014147"/>
                <a:gd name="connsiteY2" fmla="*/ 4066262 h 4066262"/>
                <a:gd name="connsiteX3" fmla="*/ 18586 w 11014147"/>
                <a:gd name="connsiteY3" fmla="*/ 1551074 h 4066262"/>
                <a:gd name="connsiteX0" fmla="*/ -1 w 10995560"/>
                <a:gd name="connsiteY0" fmla="*/ 1551074 h 4066262"/>
                <a:gd name="connsiteX1" fmla="*/ 10995560 w 10995560"/>
                <a:gd name="connsiteY1" fmla="*/ 0 h 4066262"/>
                <a:gd name="connsiteX2" fmla="*/ 38120 w 10995560"/>
                <a:gd name="connsiteY2" fmla="*/ 4066262 h 4066262"/>
                <a:gd name="connsiteX3" fmla="*/ -1 w 10995560"/>
                <a:gd name="connsiteY3" fmla="*/ 1551074 h 4066262"/>
                <a:gd name="connsiteX0" fmla="*/ 0 w 10995561"/>
                <a:gd name="connsiteY0" fmla="*/ 1551074 h 4033965"/>
                <a:gd name="connsiteX1" fmla="*/ 10995561 w 10995561"/>
                <a:gd name="connsiteY1" fmla="*/ 0 h 4033965"/>
                <a:gd name="connsiteX2" fmla="*/ 38121 w 10995561"/>
                <a:gd name="connsiteY2" fmla="*/ 4033965 h 4033965"/>
                <a:gd name="connsiteX3" fmla="*/ 0 w 10995561"/>
                <a:gd name="connsiteY3" fmla="*/ 1551074 h 4033965"/>
                <a:gd name="connsiteX0" fmla="*/ 0 w 10971338"/>
                <a:gd name="connsiteY0" fmla="*/ 1559148 h 4033965"/>
                <a:gd name="connsiteX1" fmla="*/ 10971338 w 10971338"/>
                <a:gd name="connsiteY1" fmla="*/ 0 h 4033965"/>
                <a:gd name="connsiteX2" fmla="*/ 13898 w 10971338"/>
                <a:gd name="connsiteY2" fmla="*/ 4033965 h 4033965"/>
                <a:gd name="connsiteX3" fmla="*/ 0 w 10971338"/>
                <a:gd name="connsiteY3" fmla="*/ 1559148 h 4033965"/>
                <a:gd name="connsiteX0" fmla="*/ 0 w 10971338"/>
                <a:gd name="connsiteY0" fmla="*/ 1559148 h 4050114"/>
                <a:gd name="connsiteX1" fmla="*/ 10971338 w 10971338"/>
                <a:gd name="connsiteY1" fmla="*/ 0 h 4050114"/>
                <a:gd name="connsiteX2" fmla="*/ 5824 w 10971338"/>
                <a:gd name="connsiteY2" fmla="*/ 4050114 h 4050114"/>
                <a:gd name="connsiteX3" fmla="*/ 0 w 10971338"/>
                <a:gd name="connsiteY3" fmla="*/ 1559148 h 4050114"/>
                <a:gd name="connsiteX0" fmla="*/ 0 w 10961345"/>
                <a:gd name="connsiteY0" fmla="*/ 1519175 h 4010141"/>
                <a:gd name="connsiteX1" fmla="*/ 10961345 w 10961345"/>
                <a:gd name="connsiteY1" fmla="*/ 0 h 4010141"/>
                <a:gd name="connsiteX2" fmla="*/ 5824 w 10961345"/>
                <a:gd name="connsiteY2" fmla="*/ 4010141 h 4010141"/>
                <a:gd name="connsiteX3" fmla="*/ 0 w 10961345"/>
                <a:gd name="connsiteY3" fmla="*/ 1519175 h 4010141"/>
              </a:gdLst>
              <a:ahLst/>
              <a:cxnLst>
                <a:cxn ang="0">
                  <a:pos x="connsiteX0" y="connsiteY0"/>
                </a:cxn>
                <a:cxn ang="0">
                  <a:pos x="connsiteX1" y="connsiteY1"/>
                </a:cxn>
                <a:cxn ang="0">
                  <a:pos x="connsiteX2" y="connsiteY2"/>
                </a:cxn>
                <a:cxn ang="0">
                  <a:pos x="connsiteX3" y="connsiteY3"/>
                </a:cxn>
              </a:cxnLst>
              <a:rect l="l" t="t" r="r" b="b"/>
              <a:pathLst>
                <a:path w="10961345" h="4010141">
                  <a:moveTo>
                    <a:pt x="0" y="1519175"/>
                  </a:moveTo>
                  <a:lnTo>
                    <a:pt x="10961345" y="0"/>
                  </a:lnTo>
                  <a:lnTo>
                    <a:pt x="5824" y="4010141"/>
                  </a:lnTo>
                  <a:cubicBezTo>
                    <a:pt x="1191" y="3185202"/>
                    <a:pt x="4633" y="2344114"/>
                    <a:pt x="0" y="1519175"/>
                  </a:cubicBezTo>
                  <a:close/>
                </a:path>
              </a:pathLst>
            </a:custGeom>
            <a:solidFill>
              <a:srgbClr val="D3D75F">
                <a:alpha val="50000"/>
              </a:srgbClr>
            </a:solidFill>
            <a:ln w="9525" cap="flat" cmpd="sng" algn="ctr">
              <a:no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algn="ctr" defTabSz="685800" eaLnBrk="0" hangingPunct="0"/>
              <a:endParaRPr lang="en-US" sz="900">
                <a:latin typeface="Arial" charset="0"/>
                <a:ea typeface="ＭＳ Ｐゴシック" charset="-128"/>
              </a:endParaRPr>
            </a:p>
          </p:txBody>
        </p:sp>
        <p:sp>
          <p:nvSpPr>
            <p:cNvPr id="25" name="Freeform 36">
              <a:extLst>
                <a:ext uri="{FF2B5EF4-FFF2-40B4-BE49-F238E27FC236}">
                  <a16:creationId xmlns:a16="http://schemas.microsoft.com/office/drawing/2014/main" id="{2FEA43D4-3B5B-434B-B3BE-14972F50728A}"/>
                </a:ext>
              </a:extLst>
            </p:cNvPr>
            <p:cNvSpPr/>
            <p:nvPr userDrawn="1"/>
          </p:nvSpPr>
          <p:spPr bwMode="auto">
            <a:xfrm>
              <a:off x="158187" y="2331323"/>
              <a:ext cx="7997221" cy="1160920"/>
            </a:xfrm>
            <a:custGeom>
              <a:avLst/>
              <a:gdLst>
                <a:gd name="connsiteX0" fmla="*/ 10791391 w 10791391"/>
                <a:gd name="connsiteY0" fmla="*/ 0 h 1573293"/>
                <a:gd name="connsiteX1" fmla="*/ 6535978 w 10791391"/>
                <a:gd name="connsiteY1" fmla="*/ 1573293 h 1573293"/>
                <a:gd name="connsiteX2" fmla="*/ 0 w 10791391"/>
                <a:gd name="connsiteY2" fmla="*/ 1503933 h 1573293"/>
                <a:gd name="connsiteX3" fmla="*/ 1522013 w 10791391"/>
                <a:gd name="connsiteY3" fmla="*/ 1291221 h 1573293"/>
                <a:gd name="connsiteX0" fmla="*/ 10843049 w 10843049"/>
                <a:gd name="connsiteY0" fmla="*/ 0 h 1539426"/>
                <a:gd name="connsiteX1" fmla="*/ 6535978 w 10843049"/>
                <a:gd name="connsiteY1" fmla="*/ 1539426 h 1539426"/>
                <a:gd name="connsiteX2" fmla="*/ 0 w 10843049"/>
                <a:gd name="connsiteY2" fmla="*/ 1470066 h 1539426"/>
                <a:gd name="connsiteX3" fmla="*/ 1522013 w 10843049"/>
                <a:gd name="connsiteY3" fmla="*/ 1257354 h 1539426"/>
                <a:gd name="connsiteX4" fmla="*/ 10843049 w 10843049"/>
                <a:gd name="connsiteY4" fmla="*/ 0 h 1539426"/>
                <a:gd name="connsiteX0" fmla="*/ 10843049 w 10843049"/>
                <a:gd name="connsiteY0" fmla="*/ 0 h 1547893"/>
                <a:gd name="connsiteX1" fmla="*/ 6561808 w 10843049"/>
                <a:gd name="connsiteY1" fmla="*/ 1547893 h 1547893"/>
                <a:gd name="connsiteX2" fmla="*/ 0 w 10843049"/>
                <a:gd name="connsiteY2" fmla="*/ 1470066 h 1547893"/>
                <a:gd name="connsiteX3" fmla="*/ 1522013 w 10843049"/>
                <a:gd name="connsiteY3" fmla="*/ 1257354 h 1547893"/>
                <a:gd name="connsiteX4" fmla="*/ 10843049 w 10843049"/>
                <a:gd name="connsiteY4" fmla="*/ 0 h 15478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43049" h="1547893">
                  <a:moveTo>
                    <a:pt x="10843049" y="0"/>
                  </a:moveTo>
                  <a:lnTo>
                    <a:pt x="6561808" y="1547893"/>
                  </a:lnTo>
                  <a:lnTo>
                    <a:pt x="0" y="1470066"/>
                  </a:lnTo>
                  <a:lnTo>
                    <a:pt x="1522013" y="1257354"/>
                  </a:lnTo>
                  <a:lnTo>
                    <a:pt x="10843049" y="0"/>
                  </a:lnTo>
                  <a:close/>
                </a:path>
              </a:pathLst>
            </a:custGeom>
            <a:solidFill>
              <a:srgbClr val="7A9B3D"/>
            </a:solidFill>
            <a:ln w="9525" cap="flat" cmpd="sng" algn="ctr">
              <a:no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noAutofit/>
            </a:bodyPr>
            <a:lstStyle/>
            <a:p>
              <a:pPr algn="ctr" defTabSz="685800" eaLnBrk="0" hangingPunct="0"/>
              <a:endParaRPr lang="en-US" sz="900" dirty="0">
                <a:latin typeface="Arial" charset="0"/>
                <a:ea typeface="ＭＳ Ｐゴシック" charset="-128"/>
              </a:endParaRPr>
            </a:p>
          </p:txBody>
        </p:sp>
      </p:grpSp>
      <p:sp>
        <p:nvSpPr>
          <p:cNvPr id="26" name="Rectangle 6">
            <a:extLst>
              <a:ext uri="{FF2B5EF4-FFF2-40B4-BE49-F238E27FC236}">
                <a16:creationId xmlns:a16="http://schemas.microsoft.com/office/drawing/2014/main" id="{C8B4CB05-ABCB-42B6-BB09-B8B714EFEF87}"/>
              </a:ext>
            </a:extLst>
          </p:cNvPr>
          <p:cNvSpPr>
            <a:spLocks noGrp="1" noChangeArrowheads="1"/>
          </p:cNvSpPr>
          <p:nvPr>
            <p:ph type="subTitle" idx="1"/>
          </p:nvPr>
        </p:nvSpPr>
        <p:spPr>
          <a:xfrm>
            <a:off x="4400955" y="5151403"/>
            <a:ext cx="7415896" cy="563076"/>
          </a:xfrm>
          <a:prstGeom prst="rect">
            <a:avLst/>
          </a:prstGeom>
        </p:spPr>
        <p:txBody>
          <a:bodyPr lIns="100584" rIns="100584"/>
          <a:lstStyle>
            <a:lvl1pPr marL="0" indent="0">
              <a:spcBef>
                <a:spcPts val="0"/>
              </a:spcBef>
              <a:defRPr sz="2400" b="0">
                <a:solidFill>
                  <a:srgbClr val="7A9A3D"/>
                </a:solidFill>
              </a:defRPr>
            </a:lvl1pPr>
          </a:lstStyle>
          <a:p>
            <a:r>
              <a:rPr lang="en-US"/>
              <a:t>Click to edit Master subtitle style</a:t>
            </a:r>
            <a:endParaRPr lang="en-US" dirty="0"/>
          </a:p>
        </p:txBody>
      </p:sp>
      <p:sp>
        <p:nvSpPr>
          <p:cNvPr id="27" name="Rectangle 9">
            <a:extLst>
              <a:ext uri="{FF2B5EF4-FFF2-40B4-BE49-F238E27FC236}">
                <a16:creationId xmlns:a16="http://schemas.microsoft.com/office/drawing/2014/main" id="{1945971C-3530-4207-AAAC-768E43B83FEF}"/>
              </a:ext>
            </a:extLst>
          </p:cNvPr>
          <p:cNvSpPr>
            <a:spLocks noGrp="1" noChangeArrowheads="1"/>
          </p:cNvSpPr>
          <p:nvPr>
            <p:ph type="title" hasCustomPrompt="1"/>
          </p:nvPr>
        </p:nvSpPr>
        <p:spPr bwMode="auto">
          <a:xfrm>
            <a:off x="4400955" y="4351862"/>
            <a:ext cx="7415897" cy="789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0" numCol="1" anchor="b" anchorCtr="0" compatLnSpc="1">
            <a:prstTxWarp prst="textNoShape">
              <a:avLst/>
            </a:prstTxWarp>
          </a:bodyPr>
          <a:lstStyle>
            <a:lvl1pPr>
              <a:defRPr sz="3800">
                <a:solidFill>
                  <a:srgbClr val="333F48"/>
                </a:solidFill>
              </a:defRPr>
            </a:lvl1pPr>
          </a:lstStyle>
          <a:p>
            <a:pPr lvl="0"/>
            <a:r>
              <a:rPr lang="en-US" altLang="en-US" dirty="0"/>
              <a:t>Click To Edit Master Title Style</a:t>
            </a:r>
          </a:p>
        </p:txBody>
      </p:sp>
      <p:grpSp>
        <p:nvGrpSpPr>
          <p:cNvPr id="28" name="Group 27">
            <a:extLst>
              <a:ext uri="{FF2B5EF4-FFF2-40B4-BE49-F238E27FC236}">
                <a16:creationId xmlns:a16="http://schemas.microsoft.com/office/drawing/2014/main" id="{F2CA7744-01A5-42AD-82A6-C407E277368C}"/>
              </a:ext>
            </a:extLst>
          </p:cNvPr>
          <p:cNvGrpSpPr/>
          <p:nvPr userDrawn="1"/>
        </p:nvGrpSpPr>
        <p:grpSpPr>
          <a:xfrm>
            <a:off x="10215053" y="6295153"/>
            <a:ext cx="1527048" cy="338328"/>
            <a:chOff x="6923088" y="4475163"/>
            <a:chExt cx="1873251" cy="403225"/>
          </a:xfrm>
        </p:grpSpPr>
        <p:sp>
          <p:nvSpPr>
            <p:cNvPr id="29" name="AutoShape 4">
              <a:extLst>
                <a:ext uri="{FF2B5EF4-FFF2-40B4-BE49-F238E27FC236}">
                  <a16:creationId xmlns:a16="http://schemas.microsoft.com/office/drawing/2014/main" id="{0EF5C1E7-37C6-4C8A-BA9F-F6564394B1CD}"/>
                </a:ext>
              </a:extLst>
            </p:cNvPr>
            <p:cNvSpPr>
              <a:spLocks noChangeAspect="1" noChangeArrowheads="1" noTextEdit="1"/>
            </p:cNvSpPr>
            <p:nvPr userDrawn="1"/>
          </p:nvSpPr>
          <p:spPr bwMode="auto">
            <a:xfrm>
              <a:off x="6923088" y="4475163"/>
              <a:ext cx="187325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30" name="Freeform 6">
              <a:extLst>
                <a:ext uri="{FF2B5EF4-FFF2-40B4-BE49-F238E27FC236}">
                  <a16:creationId xmlns:a16="http://schemas.microsoft.com/office/drawing/2014/main" id="{8FA79A22-017E-45A9-B1DB-4C5037F0BADC}"/>
                </a:ext>
              </a:extLst>
            </p:cNvPr>
            <p:cNvSpPr>
              <a:spLocks/>
            </p:cNvSpPr>
            <p:nvPr userDrawn="1"/>
          </p:nvSpPr>
          <p:spPr bwMode="auto">
            <a:xfrm>
              <a:off x="6929438" y="4483101"/>
              <a:ext cx="376238" cy="376238"/>
            </a:xfrm>
            <a:custGeom>
              <a:avLst/>
              <a:gdLst>
                <a:gd name="T0" fmla="*/ 118 w 237"/>
                <a:gd name="T1" fmla="*/ 237 h 237"/>
                <a:gd name="T2" fmla="*/ 142 w 237"/>
                <a:gd name="T3" fmla="*/ 235 h 237"/>
                <a:gd name="T4" fmla="*/ 165 w 237"/>
                <a:gd name="T5" fmla="*/ 228 h 237"/>
                <a:gd name="T6" fmla="*/ 185 w 237"/>
                <a:gd name="T7" fmla="*/ 217 h 237"/>
                <a:gd name="T8" fmla="*/ 202 w 237"/>
                <a:gd name="T9" fmla="*/ 202 h 237"/>
                <a:gd name="T10" fmla="*/ 217 w 237"/>
                <a:gd name="T11" fmla="*/ 185 h 237"/>
                <a:gd name="T12" fmla="*/ 228 w 237"/>
                <a:gd name="T13" fmla="*/ 165 h 237"/>
                <a:gd name="T14" fmla="*/ 235 w 237"/>
                <a:gd name="T15" fmla="*/ 142 h 237"/>
                <a:gd name="T16" fmla="*/ 237 w 237"/>
                <a:gd name="T17" fmla="*/ 119 h 237"/>
                <a:gd name="T18" fmla="*/ 236 w 237"/>
                <a:gd name="T19" fmla="*/ 106 h 237"/>
                <a:gd name="T20" fmla="*/ 232 w 237"/>
                <a:gd name="T21" fmla="*/ 84 h 237"/>
                <a:gd name="T22" fmla="*/ 223 w 237"/>
                <a:gd name="T23" fmla="*/ 62 h 237"/>
                <a:gd name="T24" fmla="*/ 210 w 237"/>
                <a:gd name="T25" fmla="*/ 43 h 237"/>
                <a:gd name="T26" fmla="*/ 194 w 237"/>
                <a:gd name="T27" fmla="*/ 27 h 237"/>
                <a:gd name="T28" fmla="*/ 175 w 237"/>
                <a:gd name="T29" fmla="*/ 15 h 237"/>
                <a:gd name="T30" fmla="*/ 154 w 237"/>
                <a:gd name="T31" fmla="*/ 6 h 237"/>
                <a:gd name="T32" fmla="*/ 131 w 237"/>
                <a:gd name="T33" fmla="*/ 1 h 237"/>
                <a:gd name="T34" fmla="*/ 118 w 237"/>
                <a:gd name="T35" fmla="*/ 0 h 237"/>
                <a:gd name="T36" fmla="*/ 94 w 237"/>
                <a:gd name="T37" fmla="*/ 2 h 237"/>
                <a:gd name="T38" fmla="*/ 72 w 237"/>
                <a:gd name="T39" fmla="*/ 9 h 237"/>
                <a:gd name="T40" fmla="*/ 52 w 237"/>
                <a:gd name="T41" fmla="*/ 21 h 237"/>
                <a:gd name="T42" fmla="*/ 35 w 237"/>
                <a:gd name="T43" fmla="*/ 35 h 237"/>
                <a:gd name="T44" fmla="*/ 19 w 237"/>
                <a:gd name="T45" fmla="*/ 52 h 237"/>
                <a:gd name="T46" fmla="*/ 9 w 237"/>
                <a:gd name="T47" fmla="*/ 72 h 237"/>
                <a:gd name="T48" fmla="*/ 2 w 237"/>
                <a:gd name="T49" fmla="*/ 94 h 237"/>
                <a:gd name="T50" fmla="*/ 0 w 237"/>
                <a:gd name="T51" fmla="*/ 119 h 237"/>
                <a:gd name="T52" fmla="*/ 1 w 237"/>
                <a:gd name="T53" fmla="*/ 131 h 237"/>
                <a:gd name="T54" fmla="*/ 5 w 237"/>
                <a:gd name="T55" fmla="*/ 154 h 237"/>
                <a:gd name="T56" fmla="*/ 14 w 237"/>
                <a:gd name="T57" fmla="*/ 175 h 237"/>
                <a:gd name="T58" fmla="*/ 26 w 237"/>
                <a:gd name="T59" fmla="*/ 194 h 237"/>
                <a:gd name="T60" fmla="*/ 43 w 237"/>
                <a:gd name="T61" fmla="*/ 210 h 237"/>
                <a:gd name="T62" fmla="*/ 62 w 237"/>
                <a:gd name="T63" fmla="*/ 223 h 237"/>
                <a:gd name="T64" fmla="*/ 83 w 237"/>
                <a:gd name="T65" fmla="*/ 233 h 237"/>
                <a:gd name="T66" fmla="*/ 106 w 237"/>
                <a:gd name="T67" fmla="*/ 237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7" h="237">
                  <a:moveTo>
                    <a:pt x="118" y="237"/>
                  </a:moveTo>
                  <a:lnTo>
                    <a:pt x="118" y="237"/>
                  </a:lnTo>
                  <a:lnTo>
                    <a:pt x="131" y="237"/>
                  </a:lnTo>
                  <a:lnTo>
                    <a:pt x="142" y="235"/>
                  </a:lnTo>
                  <a:lnTo>
                    <a:pt x="154" y="233"/>
                  </a:lnTo>
                  <a:lnTo>
                    <a:pt x="165" y="228"/>
                  </a:lnTo>
                  <a:lnTo>
                    <a:pt x="175" y="223"/>
                  </a:lnTo>
                  <a:lnTo>
                    <a:pt x="185" y="217"/>
                  </a:lnTo>
                  <a:lnTo>
                    <a:pt x="194" y="210"/>
                  </a:lnTo>
                  <a:lnTo>
                    <a:pt x="202" y="202"/>
                  </a:lnTo>
                  <a:lnTo>
                    <a:pt x="210" y="194"/>
                  </a:lnTo>
                  <a:lnTo>
                    <a:pt x="217" y="185"/>
                  </a:lnTo>
                  <a:lnTo>
                    <a:pt x="223" y="175"/>
                  </a:lnTo>
                  <a:lnTo>
                    <a:pt x="228" y="165"/>
                  </a:lnTo>
                  <a:lnTo>
                    <a:pt x="232" y="154"/>
                  </a:lnTo>
                  <a:lnTo>
                    <a:pt x="235" y="142"/>
                  </a:lnTo>
                  <a:lnTo>
                    <a:pt x="236" y="131"/>
                  </a:lnTo>
                  <a:lnTo>
                    <a:pt x="237" y="119"/>
                  </a:lnTo>
                  <a:lnTo>
                    <a:pt x="237" y="119"/>
                  </a:lnTo>
                  <a:lnTo>
                    <a:pt x="236" y="106"/>
                  </a:lnTo>
                  <a:lnTo>
                    <a:pt x="235" y="94"/>
                  </a:lnTo>
                  <a:lnTo>
                    <a:pt x="232" y="84"/>
                  </a:lnTo>
                  <a:lnTo>
                    <a:pt x="228" y="72"/>
                  </a:lnTo>
                  <a:lnTo>
                    <a:pt x="223" y="62"/>
                  </a:lnTo>
                  <a:lnTo>
                    <a:pt x="217" y="52"/>
                  </a:lnTo>
                  <a:lnTo>
                    <a:pt x="210" y="43"/>
                  </a:lnTo>
                  <a:lnTo>
                    <a:pt x="202" y="35"/>
                  </a:lnTo>
                  <a:lnTo>
                    <a:pt x="194" y="27"/>
                  </a:lnTo>
                  <a:lnTo>
                    <a:pt x="185" y="21"/>
                  </a:lnTo>
                  <a:lnTo>
                    <a:pt x="175" y="15"/>
                  </a:lnTo>
                  <a:lnTo>
                    <a:pt x="165" y="9"/>
                  </a:lnTo>
                  <a:lnTo>
                    <a:pt x="154" y="6"/>
                  </a:lnTo>
                  <a:lnTo>
                    <a:pt x="142" y="2"/>
                  </a:lnTo>
                  <a:lnTo>
                    <a:pt x="131" y="1"/>
                  </a:lnTo>
                  <a:lnTo>
                    <a:pt x="118" y="0"/>
                  </a:lnTo>
                  <a:lnTo>
                    <a:pt x="118" y="0"/>
                  </a:lnTo>
                  <a:lnTo>
                    <a:pt x="106" y="1"/>
                  </a:lnTo>
                  <a:lnTo>
                    <a:pt x="94" y="2"/>
                  </a:lnTo>
                  <a:lnTo>
                    <a:pt x="83" y="6"/>
                  </a:lnTo>
                  <a:lnTo>
                    <a:pt x="72" y="9"/>
                  </a:lnTo>
                  <a:lnTo>
                    <a:pt x="62" y="15"/>
                  </a:lnTo>
                  <a:lnTo>
                    <a:pt x="52" y="21"/>
                  </a:lnTo>
                  <a:lnTo>
                    <a:pt x="43" y="27"/>
                  </a:lnTo>
                  <a:lnTo>
                    <a:pt x="35" y="35"/>
                  </a:lnTo>
                  <a:lnTo>
                    <a:pt x="26" y="43"/>
                  </a:lnTo>
                  <a:lnTo>
                    <a:pt x="19" y="52"/>
                  </a:lnTo>
                  <a:lnTo>
                    <a:pt x="14" y="62"/>
                  </a:lnTo>
                  <a:lnTo>
                    <a:pt x="9" y="72"/>
                  </a:lnTo>
                  <a:lnTo>
                    <a:pt x="5" y="84"/>
                  </a:lnTo>
                  <a:lnTo>
                    <a:pt x="2" y="94"/>
                  </a:lnTo>
                  <a:lnTo>
                    <a:pt x="1" y="106"/>
                  </a:lnTo>
                  <a:lnTo>
                    <a:pt x="0" y="119"/>
                  </a:lnTo>
                  <a:lnTo>
                    <a:pt x="0" y="119"/>
                  </a:lnTo>
                  <a:lnTo>
                    <a:pt x="1" y="131"/>
                  </a:lnTo>
                  <a:lnTo>
                    <a:pt x="2" y="142"/>
                  </a:lnTo>
                  <a:lnTo>
                    <a:pt x="5" y="154"/>
                  </a:lnTo>
                  <a:lnTo>
                    <a:pt x="9" y="165"/>
                  </a:lnTo>
                  <a:lnTo>
                    <a:pt x="14" y="175"/>
                  </a:lnTo>
                  <a:lnTo>
                    <a:pt x="19" y="185"/>
                  </a:lnTo>
                  <a:lnTo>
                    <a:pt x="26" y="194"/>
                  </a:lnTo>
                  <a:lnTo>
                    <a:pt x="35" y="202"/>
                  </a:lnTo>
                  <a:lnTo>
                    <a:pt x="43" y="210"/>
                  </a:lnTo>
                  <a:lnTo>
                    <a:pt x="52" y="217"/>
                  </a:lnTo>
                  <a:lnTo>
                    <a:pt x="62" y="223"/>
                  </a:lnTo>
                  <a:lnTo>
                    <a:pt x="72" y="228"/>
                  </a:lnTo>
                  <a:lnTo>
                    <a:pt x="83" y="233"/>
                  </a:lnTo>
                  <a:lnTo>
                    <a:pt x="94" y="235"/>
                  </a:lnTo>
                  <a:lnTo>
                    <a:pt x="106" y="237"/>
                  </a:lnTo>
                  <a:lnTo>
                    <a:pt x="118" y="2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31" name="Freeform 7">
              <a:extLst>
                <a:ext uri="{FF2B5EF4-FFF2-40B4-BE49-F238E27FC236}">
                  <a16:creationId xmlns:a16="http://schemas.microsoft.com/office/drawing/2014/main" id="{D3FA57C3-DF83-440F-BAE5-6A96E7E3F42C}"/>
                </a:ext>
              </a:extLst>
            </p:cNvPr>
            <p:cNvSpPr>
              <a:spLocks/>
            </p:cNvSpPr>
            <p:nvPr userDrawn="1"/>
          </p:nvSpPr>
          <p:spPr bwMode="auto">
            <a:xfrm>
              <a:off x="6929438" y="4483101"/>
              <a:ext cx="376238" cy="376238"/>
            </a:xfrm>
            <a:custGeom>
              <a:avLst/>
              <a:gdLst>
                <a:gd name="T0" fmla="*/ 118 w 237"/>
                <a:gd name="T1" fmla="*/ 237 h 237"/>
                <a:gd name="T2" fmla="*/ 142 w 237"/>
                <a:gd name="T3" fmla="*/ 235 h 237"/>
                <a:gd name="T4" fmla="*/ 165 w 237"/>
                <a:gd name="T5" fmla="*/ 228 h 237"/>
                <a:gd name="T6" fmla="*/ 185 w 237"/>
                <a:gd name="T7" fmla="*/ 217 h 237"/>
                <a:gd name="T8" fmla="*/ 202 w 237"/>
                <a:gd name="T9" fmla="*/ 202 h 237"/>
                <a:gd name="T10" fmla="*/ 217 w 237"/>
                <a:gd name="T11" fmla="*/ 185 h 237"/>
                <a:gd name="T12" fmla="*/ 228 w 237"/>
                <a:gd name="T13" fmla="*/ 165 h 237"/>
                <a:gd name="T14" fmla="*/ 235 w 237"/>
                <a:gd name="T15" fmla="*/ 142 h 237"/>
                <a:gd name="T16" fmla="*/ 237 w 237"/>
                <a:gd name="T17" fmla="*/ 119 h 237"/>
                <a:gd name="T18" fmla="*/ 236 w 237"/>
                <a:gd name="T19" fmla="*/ 106 h 237"/>
                <a:gd name="T20" fmla="*/ 232 w 237"/>
                <a:gd name="T21" fmla="*/ 84 h 237"/>
                <a:gd name="T22" fmla="*/ 223 w 237"/>
                <a:gd name="T23" fmla="*/ 62 h 237"/>
                <a:gd name="T24" fmla="*/ 210 w 237"/>
                <a:gd name="T25" fmla="*/ 43 h 237"/>
                <a:gd name="T26" fmla="*/ 194 w 237"/>
                <a:gd name="T27" fmla="*/ 27 h 237"/>
                <a:gd name="T28" fmla="*/ 175 w 237"/>
                <a:gd name="T29" fmla="*/ 15 h 237"/>
                <a:gd name="T30" fmla="*/ 154 w 237"/>
                <a:gd name="T31" fmla="*/ 6 h 237"/>
                <a:gd name="T32" fmla="*/ 131 w 237"/>
                <a:gd name="T33" fmla="*/ 1 h 237"/>
                <a:gd name="T34" fmla="*/ 118 w 237"/>
                <a:gd name="T35" fmla="*/ 0 h 237"/>
                <a:gd name="T36" fmla="*/ 94 w 237"/>
                <a:gd name="T37" fmla="*/ 2 h 237"/>
                <a:gd name="T38" fmla="*/ 72 w 237"/>
                <a:gd name="T39" fmla="*/ 9 h 237"/>
                <a:gd name="T40" fmla="*/ 52 w 237"/>
                <a:gd name="T41" fmla="*/ 21 h 237"/>
                <a:gd name="T42" fmla="*/ 35 w 237"/>
                <a:gd name="T43" fmla="*/ 35 h 237"/>
                <a:gd name="T44" fmla="*/ 19 w 237"/>
                <a:gd name="T45" fmla="*/ 52 h 237"/>
                <a:gd name="T46" fmla="*/ 9 w 237"/>
                <a:gd name="T47" fmla="*/ 72 h 237"/>
                <a:gd name="T48" fmla="*/ 2 w 237"/>
                <a:gd name="T49" fmla="*/ 94 h 237"/>
                <a:gd name="T50" fmla="*/ 0 w 237"/>
                <a:gd name="T51" fmla="*/ 119 h 237"/>
                <a:gd name="T52" fmla="*/ 1 w 237"/>
                <a:gd name="T53" fmla="*/ 131 h 237"/>
                <a:gd name="T54" fmla="*/ 5 w 237"/>
                <a:gd name="T55" fmla="*/ 154 h 237"/>
                <a:gd name="T56" fmla="*/ 14 w 237"/>
                <a:gd name="T57" fmla="*/ 175 h 237"/>
                <a:gd name="T58" fmla="*/ 26 w 237"/>
                <a:gd name="T59" fmla="*/ 194 h 237"/>
                <a:gd name="T60" fmla="*/ 43 w 237"/>
                <a:gd name="T61" fmla="*/ 210 h 237"/>
                <a:gd name="T62" fmla="*/ 62 w 237"/>
                <a:gd name="T63" fmla="*/ 223 h 237"/>
                <a:gd name="T64" fmla="*/ 83 w 237"/>
                <a:gd name="T65" fmla="*/ 233 h 237"/>
                <a:gd name="T66" fmla="*/ 106 w 237"/>
                <a:gd name="T67" fmla="*/ 237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7" h="237">
                  <a:moveTo>
                    <a:pt x="118" y="237"/>
                  </a:moveTo>
                  <a:lnTo>
                    <a:pt x="118" y="237"/>
                  </a:lnTo>
                  <a:lnTo>
                    <a:pt x="131" y="237"/>
                  </a:lnTo>
                  <a:lnTo>
                    <a:pt x="142" y="235"/>
                  </a:lnTo>
                  <a:lnTo>
                    <a:pt x="154" y="233"/>
                  </a:lnTo>
                  <a:lnTo>
                    <a:pt x="165" y="228"/>
                  </a:lnTo>
                  <a:lnTo>
                    <a:pt x="175" y="223"/>
                  </a:lnTo>
                  <a:lnTo>
                    <a:pt x="185" y="217"/>
                  </a:lnTo>
                  <a:lnTo>
                    <a:pt x="194" y="210"/>
                  </a:lnTo>
                  <a:lnTo>
                    <a:pt x="202" y="202"/>
                  </a:lnTo>
                  <a:lnTo>
                    <a:pt x="210" y="194"/>
                  </a:lnTo>
                  <a:lnTo>
                    <a:pt x="217" y="185"/>
                  </a:lnTo>
                  <a:lnTo>
                    <a:pt x="223" y="175"/>
                  </a:lnTo>
                  <a:lnTo>
                    <a:pt x="228" y="165"/>
                  </a:lnTo>
                  <a:lnTo>
                    <a:pt x="232" y="154"/>
                  </a:lnTo>
                  <a:lnTo>
                    <a:pt x="235" y="142"/>
                  </a:lnTo>
                  <a:lnTo>
                    <a:pt x="236" y="131"/>
                  </a:lnTo>
                  <a:lnTo>
                    <a:pt x="237" y="119"/>
                  </a:lnTo>
                  <a:lnTo>
                    <a:pt x="237" y="119"/>
                  </a:lnTo>
                  <a:lnTo>
                    <a:pt x="236" y="106"/>
                  </a:lnTo>
                  <a:lnTo>
                    <a:pt x="235" y="94"/>
                  </a:lnTo>
                  <a:lnTo>
                    <a:pt x="232" y="84"/>
                  </a:lnTo>
                  <a:lnTo>
                    <a:pt x="228" y="72"/>
                  </a:lnTo>
                  <a:lnTo>
                    <a:pt x="223" y="62"/>
                  </a:lnTo>
                  <a:lnTo>
                    <a:pt x="217" y="52"/>
                  </a:lnTo>
                  <a:lnTo>
                    <a:pt x="210" y="43"/>
                  </a:lnTo>
                  <a:lnTo>
                    <a:pt x="202" y="35"/>
                  </a:lnTo>
                  <a:lnTo>
                    <a:pt x="194" y="27"/>
                  </a:lnTo>
                  <a:lnTo>
                    <a:pt x="185" y="21"/>
                  </a:lnTo>
                  <a:lnTo>
                    <a:pt x="175" y="15"/>
                  </a:lnTo>
                  <a:lnTo>
                    <a:pt x="165" y="9"/>
                  </a:lnTo>
                  <a:lnTo>
                    <a:pt x="154" y="6"/>
                  </a:lnTo>
                  <a:lnTo>
                    <a:pt x="142" y="2"/>
                  </a:lnTo>
                  <a:lnTo>
                    <a:pt x="131" y="1"/>
                  </a:lnTo>
                  <a:lnTo>
                    <a:pt x="118" y="0"/>
                  </a:lnTo>
                  <a:lnTo>
                    <a:pt x="118" y="0"/>
                  </a:lnTo>
                  <a:lnTo>
                    <a:pt x="106" y="1"/>
                  </a:lnTo>
                  <a:lnTo>
                    <a:pt x="94" y="2"/>
                  </a:lnTo>
                  <a:lnTo>
                    <a:pt x="83" y="6"/>
                  </a:lnTo>
                  <a:lnTo>
                    <a:pt x="72" y="9"/>
                  </a:lnTo>
                  <a:lnTo>
                    <a:pt x="62" y="15"/>
                  </a:lnTo>
                  <a:lnTo>
                    <a:pt x="52" y="21"/>
                  </a:lnTo>
                  <a:lnTo>
                    <a:pt x="43" y="27"/>
                  </a:lnTo>
                  <a:lnTo>
                    <a:pt x="35" y="35"/>
                  </a:lnTo>
                  <a:lnTo>
                    <a:pt x="26" y="43"/>
                  </a:lnTo>
                  <a:lnTo>
                    <a:pt x="19" y="52"/>
                  </a:lnTo>
                  <a:lnTo>
                    <a:pt x="14" y="62"/>
                  </a:lnTo>
                  <a:lnTo>
                    <a:pt x="9" y="72"/>
                  </a:lnTo>
                  <a:lnTo>
                    <a:pt x="5" y="84"/>
                  </a:lnTo>
                  <a:lnTo>
                    <a:pt x="2" y="94"/>
                  </a:lnTo>
                  <a:lnTo>
                    <a:pt x="1" y="106"/>
                  </a:lnTo>
                  <a:lnTo>
                    <a:pt x="0" y="119"/>
                  </a:lnTo>
                  <a:lnTo>
                    <a:pt x="0" y="119"/>
                  </a:lnTo>
                  <a:lnTo>
                    <a:pt x="1" y="131"/>
                  </a:lnTo>
                  <a:lnTo>
                    <a:pt x="2" y="142"/>
                  </a:lnTo>
                  <a:lnTo>
                    <a:pt x="5" y="154"/>
                  </a:lnTo>
                  <a:lnTo>
                    <a:pt x="9" y="165"/>
                  </a:lnTo>
                  <a:lnTo>
                    <a:pt x="14" y="175"/>
                  </a:lnTo>
                  <a:lnTo>
                    <a:pt x="19" y="185"/>
                  </a:lnTo>
                  <a:lnTo>
                    <a:pt x="26" y="194"/>
                  </a:lnTo>
                  <a:lnTo>
                    <a:pt x="35" y="202"/>
                  </a:lnTo>
                  <a:lnTo>
                    <a:pt x="43" y="210"/>
                  </a:lnTo>
                  <a:lnTo>
                    <a:pt x="52" y="217"/>
                  </a:lnTo>
                  <a:lnTo>
                    <a:pt x="62" y="223"/>
                  </a:lnTo>
                  <a:lnTo>
                    <a:pt x="72" y="228"/>
                  </a:lnTo>
                  <a:lnTo>
                    <a:pt x="83" y="233"/>
                  </a:lnTo>
                  <a:lnTo>
                    <a:pt x="94" y="235"/>
                  </a:lnTo>
                  <a:lnTo>
                    <a:pt x="106" y="237"/>
                  </a:lnTo>
                  <a:lnTo>
                    <a:pt x="118" y="23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32" name="Freeform 83">
              <a:extLst>
                <a:ext uri="{FF2B5EF4-FFF2-40B4-BE49-F238E27FC236}">
                  <a16:creationId xmlns:a16="http://schemas.microsoft.com/office/drawing/2014/main" id="{78E52120-B5EC-4ED3-8D58-E2DD813B1DF6}"/>
                </a:ext>
              </a:extLst>
            </p:cNvPr>
            <p:cNvSpPr>
              <a:spLocks/>
            </p:cNvSpPr>
            <p:nvPr userDrawn="1"/>
          </p:nvSpPr>
          <p:spPr bwMode="auto">
            <a:xfrm>
              <a:off x="6923088" y="4475163"/>
              <a:ext cx="387350" cy="369888"/>
            </a:xfrm>
            <a:custGeom>
              <a:avLst/>
              <a:gdLst>
                <a:gd name="T0" fmla="*/ 161 w 244"/>
                <a:gd name="T1" fmla="*/ 152 h 233"/>
                <a:gd name="T2" fmla="*/ 76 w 244"/>
                <a:gd name="T3" fmla="*/ 233 h 233"/>
                <a:gd name="T4" fmla="*/ 55 w 244"/>
                <a:gd name="T5" fmla="*/ 221 h 233"/>
                <a:gd name="T6" fmla="*/ 27 w 244"/>
                <a:gd name="T7" fmla="*/ 197 h 233"/>
                <a:gd name="T8" fmla="*/ 9 w 244"/>
                <a:gd name="T9" fmla="*/ 166 h 233"/>
                <a:gd name="T10" fmla="*/ 2 w 244"/>
                <a:gd name="T11" fmla="*/ 144 h 233"/>
                <a:gd name="T12" fmla="*/ 1 w 244"/>
                <a:gd name="T13" fmla="*/ 108 h 233"/>
                <a:gd name="T14" fmla="*/ 9 w 244"/>
                <a:gd name="T15" fmla="*/ 74 h 233"/>
                <a:gd name="T16" fmla="*/ 21 w 244"/>
                <a:gd name="T17" fmla="*/ 53 h 233"/>
                <a:gd name="T18" fmla="*/ 46 w 244"/>
                <a:gd name="T19" fmla="*/ 26 h 233"/>
                <a:gd name="T20" fmla="*/ 77 w 244"/>
                <a:gd name="T21" fmla="*/ 7 h 233"/>
                <a:gd name="T22" fmla="*/ 96 w 244"/>
                <a:gd name="T23" fmla="*/ 2 h 233"/>
                <a:gd name="T24" fmla="*/ 127 w 244"/>
                <a:gd name="T25" fmla="*/ 0 h 233"/>
                <a:gd name="T26" fmla="*/ 156 w 244"/>
                <a:gd name="T27" fmla="*/ 5 h 233"/>
                <a:gd name="T28" fmla="*/ 177 w 244"/>
                <a:gd name="T29" fmla="*/ 13 h 233"/>
                <a:gd name="T30" fmla="*/ 205 w 244"/>
                <a:gd name="T31" fmla="*/ 33 h 233"/>
                <a:gd name="T32" fmla="*/ 226 w 244"/>
                <a:gd name="T33" fmla="*/ 59 h 233"/>
                <a:gd name="T34" fmla="*/ 237 w 244"/>
                <a:gd name="T35" fmla="*/ 82 h 233"/>
                <a:gd name="T36" fmla="*/ 244 w 244"/>
                <a:gd name="T37" fmla="*/ 119 h 233"/>
                <a:gd name="T38" fmla="*/ 238 w 244"/>
                <a:gd name="T39" fmla="*/ 157 h 233"/>
                <a:gd name="T40" fmla="*/ 223 w 244"/>
                <a:gd name="T41" fmla="*/ 188 h 233"/>
                <a:gd name="T42" fmla="*/ 199 w 244"/>
                <a:gd name="T43" fmla="*/ 215 h 233"/>
                <a:gd name="T44" fmla="*/ 211 w 244"/>
                <a:gd name="T45" fmla="*/ 186 h 233"/>
                <a:gd name="T46" fmla="*/ 152 w 244"/>
                <a:gd name="T47" fmla="*/ 135 h 233"/>
                <a:gd name="T48" fmla="*/ 230 w 244"/>
                <a:gd name="T49" fmla="*/ 146 h 233"/>
                <a:gd name="T50" fmla="*/ 232 w 244"/>
                <a:gd name="T51" fmla="*/ 103 h 233"/>
                <a:gd name="T52" fmla="*/ 156 w 244"/>
                <a:gd name="T53" fmla="*/ 108 h 233"/>
                <a:gd name="T54" fmla="*/ 216 w 244"/>
                <a:gd name="T55" fmla="*/ 62 h 233"/>
                <a:gd name="T56" fmla="*/ 148 w 244"/>
                <a:gd name="T57" fmla="*/ 96 h 233"/>
                <a:gd name="T58" fmla="*/ 184 w 244"/>
                <a:gd name="T59" fmla="*/ 30 h 233"/>
                <a:gd name="T60" fmla="*/ 145 w 244"/>
                <a:gd name="T61" fmla="*/ 13 h 233"/>
                <a:gd name="T62" fmla="*/ 116 w 244"/>
                <a:gd name="T63" fmla="*/ 62 h 233"/>
                <a:gd name="T64" fmla="*/ 102 w 244"/>
                <a:gd name="T65" fmla="*/ 11 h 233"/>
                <a:gd name="T66" fmla="*/ 61 w 244"/>
                <a:gd name="T67" fmla="*/ 28 h 233"/>
                <a:gd name="T68" fmla="*/ 96 w 244"/>
                <a:gd name="T69" fmla="*/ 94 h 233"/>
                <a:gd name="T70" fmla="*/ 29 w 244"/>
                <a:gd name="T71" fmla="*/ 59 h 233"/>
                <a:gd name="T72" fmla="*/ 13 w 244"/>
                <a:gd name="T73" fmla="*/ 98 h 233"/>
                <a:gd name="T74" fmla="*/ 86 w 244"/>
                <a:gd name="T75" fmla="*/ 121 h 233"/>
                <a:gd name="T76" fmla="*/ 14 w 244"/>
                <a:gd name="T77" fmla="*/ 142 h 233"/>
                <a:gd name="T78" fmla="*/ 29 w 244"/>
                <a:gd name="T79" fmla="*/ 183 h 233"/>
                <a:gd name="T80" fmla="*/ 77 w 244"/>
                <a:gd name="T81" fmla="*/ 159 h 233"/>
                <a:gd name="T82" fmla="*/ 93 w 244"/>
                <a:gd name="T83" fmla="*/ 135 h 233"/>
                <a:gd name="T84" fmla="*/ 104 w 244"/>
                <a:gd name="T85" fmla="*/ 144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44" h="233">
                  <a:moveTo>
                    <a:pt x="104" y="144"/>
                  </a:moveTo>
                  <a:lnTo>
                    <a:pt x="148" y="144"/>
                  </a:lnTo>
                  <a:lnTo>
                    <a:pt x="161" y="152"/>
                  </a:lnTo>
                  <a:lnTo>
                    <a:pt x="102" y="152"/>
                  </a:lnTo>
                  <a:lnTo>
                    <a:pt x="79" y="225"/>
                  </a:lnTo>
                  <a:lnTo>
                    <a:pt x="76" y="233"/>
                  </a:lnTo>
                  <a:lnTo>
                    <a:pt x="76" y="233"/>
                  </a:lnTo>
                  <a:lnTo>
                    <a:pt x="66" y="228"/>
                  </a:lnTo>
                  <a:lnTo>
                    <a:pt x="55" y="221"/>
                  </a:lnTo>
                  <a:lnTo>
                    <a:pt x="45" y="214"/>
                  </a:lnTo>
                  <a:lnTo>
                    <a:pt x="36" y="206"/>
                  </a:lnTo>
                  <a:lnTo>
                    <a:pt x="27" y="197"/>
                  </a:lnTo>
                  <a:lnTo>
                    <a:pt x="20" y="187"/>
                  </a:lnTo>
                  <a:lnTo>
                    <a:pt x="14" y="177"/>
                  </a:lnTo>
                  <a:lnTo>
                    <a:pt x="9" y="166"/>
                  </a:lnTo>
                  <a:lnTo>
                    <a:pt x="9" y="166"/>
                  </a:lnTo>
                  <a:lnTo>
                    <a:pt x="5" y="156"/>
                  </a:lnTo>
                  <a:lnTo>
                    <a:pt x="2" y="144"/>
                  </a:lnTo>
                  <a:lnTo>
                    <a:pt x="0" y="132"/>
                  </a:lnTo>
                  <a:lnTo>
                    <a:pt x="0" y="121"/>
                  </a:lnTo>
                  <a:lnTo>
                    <a:pt x="1" y="108"/>
                  </a:lnTo>
                  <a:lnTo>
                    <a:pt x="2" y="96"/>
                  </a:lnTo>
                  <a:lnTo>
                    <a:pt x="5" y="85"/>
                  </a:lnTo>
                  <a:lnTo>
                    <a:pt x="9" y="74"/>
                  </a:lnTo>
                  <a:lnTo>
                    <a:pt x="9" y="74"/>
                  </a:lnTo>
                  <a:lnTo>
                    <a:pt x="14" y="63"/>
                  </a:lnTo>
                  <a:lnTo>
                    <a:pt x="21" y="53"/>
                  </a:lnTo>
                  <a:lnTo>
                    <a:pt x="28" y="43"/>
                  </a:lnTo>
                  <a:lnTo>
                    <a:pt x="36" y="34"/>
                  </a:lnTo>
                  <a:lnTo>
                    <a:pt x="46" y="26"/>
                  </a:lnTo>
                  <a:lnTo>
                    <a:pt x="56" y="19"/>
                  </a:lnTo>
                  <a:lnTo>
                    <a:pt x="67" y="12"/>
                  </a:lnTo>
                  <a:lnTo>
                    <a:pt x="77" y="7"/>
                  </a:lnTo>
                  <a:lnTo>
                    <a:pt x="77" y="7"/>
                  </a:lnTo>
                  <a:lnTo>
                    <a:pt x="87" y="5"/>
                  </a:lnTo>
                  <a:lnTo>
                    <a:pt x="96" y="2"/>
                  </a:lnTo>
                  <a:lnTo>
                    <a:pt x="107" y="0"/>
                  </a:lnTo>
                  <a:lnTo>
                    <a:pt x="116" y="0"/>
                  </a:lnTo>
                  <a:lnTo>
                    <a:pt x="127" y="0"/>
                  </a:lnTo>
                  <a:lnTo>
                    <a:pt x="137" y="0"/>
                  </a:lnTo>
                  <a:lnTo>
                    <a:pt x="146" y="2"/>
                  </a:lnTo>
                  <a:lnTo>
                    <a:pt x="156" y="5"/>
                  </a:lnTo>
                  <a:lnTo>
                    <a:pt x="156" y="5"/>
                  </a:lnTo>
                  <a:lnTo>
                    <a:pt x="166" y="8"/>
                  </a:lnTo>
                  <a:lnTo>
                    <a:pt x="177" y="13"/>
                  </a:lnTo>
                  <a:lnTo>
                    <a:pt x="186" y="19"/>
                  </a:lnTo>
                  <a:lnTo>
                    <a:pt x="196" y="25"/>
                  </a:lnTo>
                  <a:lnTo>
                    <a:pt x="205" y="33"/>
                  </a:lnTo>
                  <a:lnTo>
                    <a:pt x="213" y="41"/>
                  </a:lnTo>
                  <a:lnTo>
                    <a:pt x="220" y="49"/>
                  </a:lnTo>
                  <a:lnTo>
                    <a:pt x="226" y="59"/>
                  </a:lnTo>
                  <a:lnTo>
                    <a:pt x="226" y="59"/>
                  </a:lnTo>
                  <a:lnTo>
                    <a:pt x="232" y="70"/>
                  </a:lnTo>
                  <a:lnTo>
                    <a:pt x="237" y="82"/>
                  </a:lnTo>
                  <a:lnTo>
                    <a:pt x="240" y="94"/>
                  </a:lnTo>
                  <a:lnTo>
                    <a:pt x="243" y="107"/>
                  </a:lnTo>
                  <a:lnTo>
                    <a:pt x="244" y="119"/>
                  </a:lnTo>
                  <a:lnTo>
                    <a:pt x="243" y="132"/>
                  </a:lnTo>
                  <a:lnTo>
                    <a:pt x="241" y="145"/>
                  </a:lnTo>
                  <a:lnTo>
                    <a:pt x="238" y="157"/>
                  </a:lnTo>
                  <a:lnTo>
                    <a:pt x="238" y="157"/>
                  </a:lnTo>
                  <a:lnTo>
                    <a:pt x="232" y="173"/>
                  </a:lnTo>
                  <a:lnTo>
                    <a:pt x="223" y="188"/>
                  </a:lnTo>
                  <a:lnTo>
                    <a:pt x="212" y="202"/>
                  </a:lnTo>
                  <a:lnTo>
                    <a:pt x="206" y="210"/>
                  </a:lnTo>
                  <a:lnTo>
                    <a:pt x="199" y="215"/>
                  </a:lnTo>
                  <a:lnTo>
                    <a:pt x="196" y="210"/>
                  </a:lnTo>
                  <a:lnTo>
                    <a:pt x="166" y="162"/>
                  </a:lnTo>
                  <a:lnTo>
                    <a:pt x="211" y="186"/>
                  </a:lnTo>
                  <a:lnTo>
                    <a:pt x="211" y="186"/>
                  </a:lnTo>
                  <a:lnTo>
                    <a:pt x="212" y="186"/>
                  </a:lnTo>
                  <a:lnTo>
                    <a:pt x="152" y="135"/>
                  </a:lnTo>
                  <a:lnTo>
                    <a:pt x="229" y="146"/>
                  </a:lnTo>
                  <a:lnTo>
                    <a:pt x="229" y="146"/>
                  </a:lnTo>
                  <a:lnTo>
                    <a:pt x="230" y="146"/>
                  </a:lnTo>
                  <a:lnTo>
                    <a:pt x="229" y="146"/>
                  </a:lnTo>
                  <a:lnTo>
                    <a:pt x="157" y="121"/>
                  </a:lnTo>
                  <a:lnTo>
                    <a:pt x="232" y="103"/>
                  </a:lnTo>
                  <a:lnTo>
                    <a:pt x="232" y="103"/>
                  </a:lnTo>
                  <a:lnTo>
                    <a:pt x="232" y="102"/>
                  </a:lnTo>
                  <a:lnTo>
                    <a:pt x="156" y="108"/>
                  </a:lnTo>
                  <a:lnTo>
                    <a:pt x="210" y="67"/>
                  </a:lnTo>
                  <a:lnTo>
                    <a:pt x="216" y="62"/>
                  </a:lnTo>
                  <a:lnTo>
                    <a:pt x="216" y="62"/>
                  </a:lnTo>
                  <a:lnTo>
                    <a:pt x="214" y="62"/>
                  </a:lnTo>
                  <a:lnTo>
                    <a:pt x="158" y="91"/>
                  </a:lnTo>
                  <a:lnTo>
                    <a:pt x="148" y="96"/>
                  </a:lnTo>
                  <a:lnTo>
                    <a:pt x="185" y="30"/>
                  </a:lnTo>
                  <a:lnTo>
                    <a:pt x="185" y="30"/>
                  </a:lnTo>
                  <a:lnTo>
                    <a:pt x="184" y="30"/>
                  </a:lnTo>
                  <a:lnTo>
                    <a:pt x="136" y="88"/>
                  </a:lnTo>
                  <a:lnTo>
                    <a:pt x="145" y="13"/>
                  </a:lnTo>
                  <a:lnTo>
                    <a:pt x="145" y="13"/>
                  </a:lnTo>
                  <a:lnTo>
                    <a:pt x="144" y="13"/>
                  </a:lnTo>
                  <a:lnTo>
                    <a:pt x="122" y="85"/>
                  </a:lnTo>
                  <a:lnTo>
                    <a:pt x="116" y="62"/>
                  </a:lnTo>
                  <a:lnTo>
                    <a:pt x="103" y="11"/>
                  </a:lnTo>
                  <a:lnTo>
                    <a:pt x="103" y="11"/>
                  </a:lnTo>
                  <a:lnTo>
                    <a:pt x="102" y="11"/>
                  </a:lnTo>
                  <a:lnTo>
                    <a:pt x="103" y="16"/>
                  </a:lnTo>
                  <a:lnTo>
                    <a:pt x="108" y="88"/>
                  </a:lnTo>
                  <a:lnTo>
                    <a:pt x="61" y="28"/>
                  </a:lnTo>
                  <a:lnTo>
                    <a:pt x="61" y="28"/>
                  </a:lnTo>
                  <a:lnTo>
                    <a:pt x="61" y="28"/>
                  </a:lnTo>
                  <a:lnTo>
                    <a:pt x="96" y="94"/>
                  </a:lnTo>
                  <a:lnTo>
                    <a:pt x="30" y="59"/>
                  </a:lnTo>
                  <a:lnTo>
                    <a:pt x="30" y="59"/>
                  </a:lnTo>
                  <a:lnTo>
                    <a:pt x="29" y="59"/>
                  </a:lnTo>
                  <a:lnTo>
                    <a:pt x="82" y="102"/>
                  </a:lnTo>
                  <a:lnTo>
                    <a:pt x="88" y="107"/>
                  </a:lnTo>
                  <a:lnTo>
                    <a:pt x="13" y="98"/>
                  </a:lnTo>
                  <a:lnTo>
                    <a:pt x="13" y="98"/>
                  </a:lnTo>
                  <a:lnTo>
                    <a:pt x="13" y="99"/>
                  </a:lnTo>
                  <a:lnTo>
                    <a:pt x="86" y="121"/>
                  </a:lnTo>
                  <a:lnTo>
                    <a:pt x="14" y="142"/>
                  </a:lnTo>
                  <a:lnTo>
                    <a:pt x="14" y="142"/>
                  </a:lnTo>
                  <a:lnTo>
                    <a:pt x="14" y="142"/>
                  </a:lnTo>
                  <a:lnTo>
                    <a:pt x="88" y="133"/>
                  </a:lnTo>
                  <a:lnTo>
                    <a:pt x="29" y="183"/>
                  </a:lnTo>
                  <a:lnTo>
                    <a:pt x="29" y="183"/>
                  </a:lnTo>
                  <a:lnTo>
                    <a:pt x="29" y="184"/>
                  </a:lnTo>
                  <a:lnTo>
                    <a:pt x="30" y="183"/>
                  </a:lnTo>
                  <a:lnTo>
                    <a:pt x="77" y="159"/>
                  </a:lnTo>
                  <a:lnTo>
                    <a:pt x="88" y="142"/>
                  </a:lnTo>
                  <a:lnTo>
                    <a:pt x="101" y="142"/>
                  </a:lnTo>
                  <a:lnTo>
                    <a:pt x="93" y="135"/>
                  </a:lnTo>
                  <a:lnTo>
                    <a:pt x="121" y="89"/>
                  </a:lnTo>
                  <a:lnTo>
                    <a:pt x="104" y="144"/>
                  </a:lnTo>
                  <a:lnTo>
                    <a:pt x="104" y="1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33" name="Freeform 84">
              <a:extLst>
                <a:ext uri="{FF2B5EF4-FFF2-40B4-BE49-F238E27FC236}">
                  <a16:creationId xmlns:a16="http://schemas.microsoft.com/office/drawing/2014/main" id="{6CD25375-FC52-4EC6-9A0A-BDC81EDCB6B4}"/>
                </a:ext>
              </a:extLst>
            </p:cNvPr>
            <p:cNvSpPr>
              <a:spLocks/>
            </p:cNvSpPr>
            <p:nvPr userDrawn="1"/>
          </p:nvSpPr>
          <p:spPr bwMode="auto">
            <a:xfrm>
              <a:off x="6923088" y="4475163"/>
              <a:ext cx="387350" cy="369888"/>
            </a:xfrm>
            <a:custGeom>
              <a:avLst/>
              <a:gdLst>
                <a:gd name="T0" fmla="*/ 161 w 244"/>
                <a:gd name="T1" fmla="*/ 152 h 233"/>
                <a:gd name="T2" fmla="*/ 76 w 244"/>
                <a:gd name="T3" fmla="*/ 233 h 233"/>
                <a:gd name="T4" fmla="*/ 55 w 244"/>
                <a:gd name="T5" fmla="*/ 221 h 233"/>
                <a:gd name="T6" fmla="*/ 27 w 244"/>
                <a:gd name="T7" fmla="*/ 197 h 233"/>
                <a:gd name="T8" fmla="*/ 9 w 244"/>
                <a:gd name="T9" fmla="*/ 166 h 233"/>
                <a:gd name="T10" fmla="*/ 2 w 244"/>
                <a:gd name="T11" fmla="*/ 144 h 233"/>
                <a:gd name="T12" fmla="*/ 1 w 244"/>
                <a:gd name="T13" fmla="*/ 108 h 233"/>
                <a:gd name="T14" fmla="*/ 9 w 244"/>
                <a:gd name="T15" fmla="*/ 74 h 233"/>
                <a:gd name="T16" fmla="*/ 21 w 244"/>
                <a:gd name="T17" fmla="*/ 53 h 233"/>
                <a:gd name="T18" fmla="*/ 46 w 244"/>
                <a:gd name="T19" fmla="*/ 26 h 233"/>
                <a:gd name="T20" fmla="*/ 77 w 244"/>
                <a:gd name="T21" fmla="*/ 7 h 233"/>
                <a:gd name="T22" fmla="*/ 96 w 244"/>
                <a:gd name="T23" fmla="*/ 2 h 233"/>
                <a:gd name="T24" fmla="*/ 127 w 244"/>
                <a:gd name="T25" fmla="*/ 0 h 233"/>
                <a:gd name="T26" fmla="*/ 156 w 244"/>
                <a:gd name="T27" fmla="*/ 5 h 233"/>
                <a:gd name="T28" fmla="*/ 177 w 244"/>
                <a:gd name="T29" fmla="*/ 13 h 233"/>
                <a:gd name="T30" fmla="*/ 205 w 244"/>
                <a:gd name="T31" fmla="*/ 33 h 233"/>
                <a:gd name="T32" fmla="*/ 226 w 244"/>
                <a:gd name="T33" fmla="*/ 59 h 233"/>
                <a:gd name="T34" fmla="*/ 237 w 244"/>
                <a:gd name="T35" fmla="*/ 82 h 233"/>
                <a:gd name="T36" fmla="*/ 244 w 244"/>
                <a:gd name="T37" fmla="*/ 119 h 233"/>
                <a:gd name="T38" fmla="*/ 238 w 244"/>
                <a:gd name="T39" fmla="*/ 157 h 233"/>
                <a:gd name="T40" fmla="*/ 223 w 244"/>
                <a:gd name="T41" fmla="*/ 188 h 233"/>
                <a:gd name="T42" fmla="*/ 199 w 244"/>
                <a:gd name="T43" fmla="*/ 215 h 233"/>
                <a:gd name="T44" fmla="*/ 211 w 244"/>
                <a:gd name="T45" fmla="*/ 186 h 233"/>
                <a:gd name="T46" fmla="*/ 152 w 244"/>
                <a:gd name="T47" fmla="*/ 135 h 233"/>
                <a:gd name="T48" fmla="*/ 230 w 244"/>
                <a:gd name="T49" fmla="*/ 146 h 233"/>
                <a:gd name="T50" fmla="*/ 232 w 244"/>
                <a:gd name="T51" fmla="*/ 103 h 233"/>
                <a:gd name="T52" fmla="*/ 156 w 244"/>
                <a:gd name="T53" fmla="*/ 108 h 233"/>
                <a:gd name="T54" fmla="*/ 216 w 244"/>
                <a:gd name="T55" fmla="*/ 62 h 233"/>
                <a:gd name="T56" fmla="*/ 148 w 244"/>
                <a:gd name="T57" fmla="*/ 96 h 233"/>
                <a:gd name="T58" fmla="*/ 184 w 244"/>
                <a:gd name="T59" fmla="*/ 30 h 233"/>
                <a:gd name="T60" fmla="*/ 145 w 244"/>
                <a:gd name="T61" fmla="*/ 13 h 233"/>
                <a:gd name="T62" fmla="*/ 116 w 244"/>
                <a:gd name="T63" fmla="*/ 62 h 233"/>
                <a:gd name="T64" fmla="*/ 102 w 244"/>
                <a:gd name="T65" fmla="*/ 11 h 233"/>
                <a:gd name="T66" fmla="*/ 61 w 244"/>
                <a:gd name="T67" fmla="*/ 28 h 233"/>
                <a:gd name="T68" fmla="*/ 96 w 244"/>
                <a:gd name="T69" fmla="*/ 94 h 233"/>
                <a:gd name="T70" fmla="*/ 29 w 244"/>
                <a:gd name="T71" fmla="*/ 59 h 233"/>
                <a:gd name="T72" fmla="*/ 13 w 244"/>
                <a:gd name="T73" fmla="*/ 98 h 233"/>
                <a:gd name="T74" fmla="*/ 86 w 244"/>
                <a:gd name="T75" fmla="*/ 121 h 233"/>
                <a:gd name="T76" fmla="*/ 14 w 244"/>
                <a:gd name="T77" fmla="*/ 142 h 233"/>
                <a:gd name="T78" fmla="*/ 29 w 244"/>
                <a:gd name="T79" fmla="*/ 183 h 233"/>
                <a:gd name="T80" fmla="*/ 77 w 244"/>
                <a:gd name="T81" fmla="*/ 159 h 233"/>
                <a:gd name="T82" fmla="*/ 93 w 244"/>
                <a:gd name="T83" fmla="*/ 135 h 233"/>
                <a:gd name="T84" fmla="*/ 104 w 244"/>
                <a:gd name="T85" fmla="*/ 144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44" h="233">
                  <a:moveTo>
                    <a:pt x="104" y="144"/>
                  </a:moveTo>
                  <a:lnTo>
                    <a:pt x="148" y="144"/>
                  </a:lnTo>
                  <a:lnTo>
                    <a:pt x="161" y="152"/>
                  </a:lnTo>
                  <a:lnTo>
                    <a:pt x="102" y="152"/>
                  </a:lnTo>
                  <a:lnTo>
                    <a:pt x="79" y="225"/>
                  </a:lnTo>
                  <a:lnTo>
                    <a:pt x="76" y="233"/>
                  </a:lnTo>
                  <a:lnTo>
                    <a:pt x="76" y="233"/>
                  </a:lnTo>
                  <a:lnTo>
                    <a:pt x="66" y="228"/>
                  </a:lnTo>
                  <a:lnTo>
                    <a:pt x="55" y="221"/>
                  </a:lnTo>
                  <a:lnTo>
                    <a:pt x="45" y="214"/>
                  </a:lnTo>
                  <a:lnTo>
                    <a:pt x="36" y="206"/>
                  </a:lnTo>
                  <a:lnTo>
                    <a:pt x="27" y="197"/>
                  </a:lnTo>
                  <a:lnTo>
                    <a:pt x="20" y="187"/>
                  </a:lnTo>
                  <a:lnTo>
                    <a:pt x="14" y="177"/>
                  </a:lnTo>
                  <a:lnTo>
                    <a:pt x="9" y="166"/>
                  </a:lnTo>
                  <a:lnTo>
                    <a:pt x="9" y="166"/>
                  </a:lnTo>
                  <a:lnTo>
                    <a:pt x="5" y="156"/>
                  </a:lnTo>
                  <a:lnTo>
                    <a:pt x="2" y="144"/>
                  </a:lnTo>
                  <a:lnTo>
                    <a:pt x="0" y="132"/>
                  </a:lnTo>
                  <a:lnTo>
                    <a:pt x="0" y="121"/>
                  </a:lnTo>
                  <a:lnTo>
                    <a:pt x="1" y="108"/>
                  </a:lnTo>
                  <a:lnTo>
                    <a:pt x="2" y="96"/>
                  </a:lnTo>
                  <a:lnTo>
                    <a:pt x="5" y="85"/>
                  </a:lnTo>
                  <a:lnTo>
                    <a:pt x="9" y="74"/>
                  </a:lnTo>
                  <a:lnTo>
                    <a:pt x="9" y="74"/>
                  </a:lnTo>
                  <a:lnTo>
                    <a:pt x="14" y="63"/>
                  </a:lnTo>
                  <a:lnTo>
                    <a:pt x="21" y="53"/>
                  </a:lnTo>
                  <a:lnTo>
                    <a:pt x="28" y="43"/>
                  </a:lnTo>
                  <a:lnTo>
                    <a:pt x="36" y="34"/>
                  </a:lnTo>
                  <a:lnTo>
                    <a:pt x="46" y="26"/>
                  </a:lnTo>
                  <a:lnTo>
                    <a:pt x="56" y="19"/>
                  </a:lnTo>
                  <a:lnTo>
                    <a:pt x="67" y="12"/>
                  </a:lnTo>
                  <a:lnTo>
                    <a:pt x="77" y="7"/>
                  </a:lnTo>
                  <a:lnTo>
                    <a:pt x="77" y="7"/>
                  </a:lnTo>
                  <a:lnTo>
                    <a:pt x="87" y="5"/>
                  </a:lnTo>
                  <a:lnTo>
                    <a:pt x="96" y="2"/>
                  </a:lnTo>
                  <a:lnTo>
                    <a:pt x="107" y="0"/>
                  </a:lnTo>
                  <a:lnTo>
                    <a:pt x="116" y="0"/>
                  </a:lnTo>
                  <a:lnTo>
                    <a:pt x="127" y="0"/>
                  </a:lnTo>
                  <a:lnTo>
                    <a:pt x="137" y="0"/>
                  </a:lnTo>
                  <a:lnTo>
                    <a:pt x="146" y="2"/>
                  </a:lnTo>
                  <a:lnTo>
                    <a:pt x="156" y="5"/>
                  </a:lnTo>
                  <a:lnTo>
                    <a:pt x="156" y="5"/>
                  </a:lnTo>
                  <a:lnTo>
                    <a:pt x="166" y="8"/>
                  </a:lnTo>
                  <a:lnTo>
                    <a:pt x="177" y="13"/>
                  </a:lnTo>
                  <a:lnTo>
                    <a:pt x="186" y="19"/>
                  </a:lnTo>
                  <a:lnTo>
                    <a:pt x="196" y="25"/>
                  </a:lnTo>
                  <a:lnTo>
                    <a:pt x="205" y="33"/>
                  </a:lnTo>
                  <a:lnTo>
                    <a:pt x="213" y="41"/>
                  </a:lnTo>
                  <a:lnTo>
                    <a:pt x="220" y="49"/>
                  </a:lnTo>
                  <a:lnTo>
                    <a:pt x="226" y="59"/>
                  </a:lnTo>
                  <a:lnTo>
                    <a:pt x="226" y="59"/>
                  </a:lnTo>
                  <a:lnTo>
                    <a:pt x="232" y="70"/>
                  </a:lnTo>
                  <a:lnTo>
                    <a:pt x="237" y="82"/>
                  </a:lnTo>
                  <a:lnTo>
                    <a:pt x="240" y="94"/>
                  </a:lnTo>
                  <a:lnTo>
                    <a:pt x="243" y="107"/>
                  </a:lnTo>
                  <a:lnTo>
                    <a:pt x="244" y="119"/>
                  </a:lnTo>
                  <a:lnTo>
                    <a:pt x="243" y="132"/>
                  </a:lnTo>
                  <a:lnTo>
                    <a:pt x="241" y="145"/>
                  </a:lnTo>
                  <a:lnTo>
                    <a:pt x="238" y="157"/>
                  </a:lnTo>
                  <a:lnTo>
                    <a:pt x="238" y="157"/>
                  </a:lnTo>
                  <a:lnTo>
                    <a:pt x="232" y="173"/>
                  </a:lnTo>
                  <a:lnTo>
                    <a:pt x="223" y="188"/>
                  </a:lnTo>
                  <a:lnTo>
                    <a:pt x="212" y="202"/>
                  </a:lnTo>
                  <a:lnTo>
                    <a:pt x="206" y="210"/>
                  </a:lnTo>
                  <a:lnTo>
                    <a:pt x="199" y="215"/>
                  </a:lnTo>
                  <a:lnTo>
                    <a:pt x="196" y="210"/>
                  </a:lnTo>
                  <a:lnTo>
                    <a:pt x="166" y="162"/>
                  </a:lnTo>
                  <a:lnTo>
                    <a:pt x="211" y="186"/>
                  </a:lnTo>
                  <a:lnTo>
                    <a:pt x="211" y="186"/>
                  </a:lnTo>
                  <a:lnTo>
                    <a:pt x="212" y="186"/>
                  </a:lnTo>
                  <a:lnTo>
                    <a:pt x="152" y="135"/>
                  </a:lnTo>
                  <a:lnTo>
                    <a:pt x="229" y="146"/>
                  </a:lnTo>
                  <a:lnTo>
                    <a:pt x="229" y="146"/>
                  </a:lnTo>
                  <a:lnTo>
                    <a:pt x="230" y="146"/>
                  </a:lnTo>
                  <a:lnTo>
                    <a:pt x="229" y="146"/>
                  </a:lnTo>
                  <a:lnTo>
                    <a:pt x="157" y="121"/>
                  </a:lnTo>
                  <a:lnTo>
                    <a:pt x="232" y="103"/>
                  </a:lnTo>
                  <a:lnTo>
                    <a:pt x="232" y="103"/>
                  </a:lnTo>
                  <a:lnTo>
                    <a:pt x="232" y="102"/>
                  </a:lnTo>
                  <a:lnTo>
                    <a:pt x="156" y="108"/>
                  </a:lnTo>
                  <a:lnTo>
                    <a:pt x="210" y="67"/>
                  </a:lnTo>
                  <a:lnTo>
                    <a:pt x="216" y="62"/>
                  </a:lnTo>
                  <a:lnTo>
                    <a:pt x="216" y="62"/>
                  </a:lnTo>
                  <a:lnTo>
                    <a:pt x="214" y="62"/>
                  </a:lnTo>
                  <a:lnTo>
                    <a:pt x="158" y="91"/>
                  </a:lnTo>
                  <a:lnTo>
                    <a:pt x="148" y="96"/>
                  </a:lnTo>
                  <a:lnTo>
                    <a:pt x="185" y="30"/>
                  </a:lnTo>
                  <a:lnTo>
                    <a:pt x="185" y="30"/>
                  </a:lnTo>
                  <a:lnTo>
                    <a:pt x="184" y="30"/>
                  </a:lnTo>
                  <a:lnTo>
                    <a:pt x="136" y="88"/>
                  </a:lnTo>
                  <a:lnTo>
                    <a:pt x="145" y="13"/>
                  </a:lnTo>
                  <a:lnTo>
                    <a:pt x="145" y="13"/>
                  </a:lnTo>
                  <a:lnTo>
                    <a:pt x="144" y="13"/>
                  </a:lnTo>
                  <a:lnTo>
                    <a:pt x="122" y="85"/>
                  </a:lnTo>
                  <a:lnTo>
                    <a:pt x="116" y="62"/>
                  </a:lnTo>
                  <a:lnTo>
                    <a:pt x="103" y="11"/>
                  </a:lnTo>
                  <a:lnTo>
                    <a:pt x="103" y="11"/>
                  </a:lnTo>
                  <a:lnTo>
                    <a:pt x="102" y="11"/>
                  </a:lnTo>
                  <a:lnTo>
                    <a:pt x="103" y="16"/>
                  </a:lnTo>
                  <a:lnTo>
                    <a:pt x="108" y="88"/>
                  </a:lnTo>
                  <a:lnTo>
                    <a:pt x="61" y="28"/>
                  </a:lnTo>
                  <a:lnTo>
                    <a:pt x="61" y="28"/>
                  </a:lnTo>
                  <a:lnTo>
                    <a:pt x="61" y="28"/>
                  </a:lnTo>
                  <a:lnTo>
                    <a:pt x="96" y="94"/>
                  </a:lnTo>
                  <a:lnTo>
                    <a:pt x="30" y="59"/>
                  </a:lnTo>
                  <a:lnTo>
                    <a:pt x="30" y="59"/>
                  </a:lnTo>
                  <a:lnTo>
                    <a:pt x="29" y="59"/>
                  </a:lnTo>
                  <a:lnTo>
                    <a:pt x="82" y="102"/>
                  </a:lnTo>
                  <a:lnTo>
                    <a:pt x="88" y="107"/>
                  </a:lnTo>
                  <a:lnTo>
                    <a:pt x="13" y="98"/>
                  </a:lnTo>
                  <a:lnTo>
                    <a:pt x="13" y="98"/>
                  </a:lnTo>
                  <a:lnTo>
                    <a:pt x="13" y="99"/>
                  </a:lnTo>
                  <a:lnTo>
                    <a:pt x="86" y="121"/>
                  </a:lnTo>
                  <a:lnTo>
                    <a:pt x="14" y="142"/>
                  </a:lnTo>
                  <a:lnTo>
                    <a:pt x="14" y="142"/>
                  </a:lnTo>
                  <a:lnTo>
                    <a:pt x="14" y="142"/>
                  </a:lnTo>
                  <a:lnTo>
                    <a:pt x="88" y="133"/>
                  </a:lnTo>
                  <a:lnTo>
                    <a:pt x="29" y="183"/>
                  </a:lnTo>
                  <a:lnTo>
                    <a:pt x="29" y="183"/>
                  </a:lnTo>
                  <a:lnTo>
                    <a:pt x="29" y="184"/>
                  </a:lnTo>
                  <a:lnTo>
                    <a:pt x="30" y="183"/>
                  </a:lnTo>
                  <a:lnTo>
                    <a:pt x="77" y="159"/>
                  </a:lnTo>
                  <a:lnTo>
                    <a:pt x="88" y="142"/>
                  </a:lnTo>
                  <a:lnTo>
                    <a:pt x="101" y="142"/>
                  </a:lnTo>
                  <a:lnTo>
                    <a:pt x="93" y="135"/>
                  </a:lnTo>
                  <a:lnTo>
                    <a:pt x="121" y="89"/>
                  </a:lnTo>
                  <a:lnTo>
                    <a:pt x="104" y="144"/>
                  </a:lnTo>
                  <a:lnTo>
                    <a:pt x="104" y="14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34" name="Freeform 85">
              <a:extLst>
                <a:ext uri="{FF2B5EF4-FFF2-40B4-BE49-F238E27FC236}">
                  <a16:creationId xmlns:a16="http://schemas.microsoft.com/office/drawing/2014/main" id="{E78D4217-86A2-4B2C-8072-11FE3286D66B}"/>
                </a:ext>
              </a:extLst>
            </p:cNvPr>
            <p:cNvSpPr>
              <a:spLocks/>
            </p:cNvSpPr>
            <p:nvPr userDrawn="1"/>
          </p:nvSpPr>
          <p:spPr bwMode="auto">
            <a:xfrm>
              <a:off x="7337426" y="4533901"/>
              <a:ext cx="265113" cy="266700"/>
            </a:xfrm>
            <a:custGeom>
              <a:avLst/>
              <a:gdLst>
                <a:gd name="T0" fmla="*/ 59 w 167"/>
                <a:gd name="T1" fmla="*/ 168 h 168"/>
                <a:gd name="T2" fmla="*/ 0 w 167"/>
                <a:gd name="T3" fmla="*/ 168 h 168"/>
                <a:gd name="T4" fmla="*/ 47 w 167"/>
                <a:gd name="T5" fmla="*/ 0 h 168"/>
                <a:gd name="T6" fmla="*/ 167 w 167"/>
                <a:gd name="T7" fmla="*/ 0 h 168"/>
                <a:gd name="T8" fmla="*/ 156 w 167"/>
                <a:gd name="T9" fmla="*/ 40 h 168"/>
                <a:gd name="T10" fmla="*/ 94 w 167"/>
                <a:gd name="T11" fmla="*/ 40 h 168"/>
                <a:gd name="T12" fmla="*/ 87 w 167"/>
                <a:gd name="T13" fmla="*/ 68 h 168"/>
                <a:gd name="T14" fmla="*/ 148 w 167"/>
                <a:gd name="T15" fmla="*/ 68 h 168"/>
                <a:gd name="T16" fmla="*/ 137 w 167"/>
                <a:gd name="T17" fmla="*/ 106 h 168"/>
                <a:gd name="T18" fmla="*/ 76 w 167"/>
                <a:gd name="T19" fmla="*/ 106 h 168"/>
                <a:gd name="T20" fmla="*/ 59 w 167"/>
                <a:gd name="T21" fmla="*/ 1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7" h="168">
                  <a:moveTo>
                    <a:pt x="59" y="168"/>
                  </a:moveTo>
                  <a:lnTo>
                    <a:pt x="0" y="168"/>
                  </a:lnTo>
                  <a:lnTo>
                    <a:pt x="47" y="0"/>
                  </a:lnTo>
                  <a:lnTo>
                    <a:pt x="167" y="0"/>
                  </a:lnTo>
                  <a:lnTo>
                    <a:pt x="156" y="40"/>
                  </a:lnTo>
                  <a:lnTo>
                    <a:pt x="94" y="40"/>
                  </a:lnTo>
                  <a:lnTo>
                    <a:pt x="87" y="68"/>
                  </a:lnTo>
                  <a:lnTo>
                    <a:pt x="148" y="68"/>
                  </a:lnTo>
                  <a:lnTo>
                    <a:pt x="137" y="106"/>
                  </a:lnTo>
                  <a:lnTo>
                    <a:pt x="76" y="106"/>
                  </a:lnTo>
                  <a:lnTo>
                    <a:pt x="59" y="1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35" name="Freeform 86">
              <a:extLst>
                <a:ext uri="{FF2B5EF4-FFF2-40B4-BE49-F238E27FC236}">
                  <a16:creationId xmlns:a16="http://schemas.microsoft.com/office/drawing/2014/main" id="{94BC308D-C280-4627-8424-F50F0469AAB6}"/>
                </a:ext>
              </a:extLst>
            </p:cNvPr>
            <p:cNvSpPr>
              <a:spLocks noEditPoints="1"/>
            </p:cNvSpPr>
            <p:nvPr userDrawn="1"/>
          </p:nvSpPr>
          <p:spPr bwMode="auto">
            <a:xfrm>
              <a:off x="7553326" y="4533901"/>
              <a:ext cx="166688" cy="266700"/>
            </a:xfrm>
            <a:custGeom>
              <a:avLst/>
              <a:gdLst>
                <a:gd name="T0" fmla="*/ 58 w 105"/>
                <a:gd name="T1" fmla="*/ 168 h 168"/>
                <a:gd name="T2" fmla="*/ 0 w 105"/>
                <a:gd name="T3" fmla="*/ 168 h 168"/>
                <a:gd name="T4" fmla="*/ 34 w 105"/>
                <a:gd name="T5" fmla="*/ 46 h 168"/>
                <a:gd name="T6" fmla="*/ 93 w 105"/>
                <a:gd name="T7" fmla="*/ 46 h 168"/>
                <a:gd name="T8" fmla="*/ 58 w 105"/>
                <a:gd name="T9" fmla="*/ 168 h 168"/>
                <a:gd name="T10" fmla="*/ 95 w 105"/>
                <a:gd name="T11" fmla="*/ 34 h 168"/>
                <a:gd name="T12" fmla="*/ 38 w 105"/>
                <a:gd name="T13" fmla="*/ 34 h 168"/>
                <a:gd name="T14" fmla="*/ 47 w 105"/>
                <a:gd name="T15" fmla="*/ 0 h 168"/>
                <a:gd name="T16" fmla="*/ 105 w 105"/>
                <a:gd name="T17" fmla="*/ 0 h 168"/>
                <a:gd name="T18" fmla="*/ 95 w 105"/>
                <a:gd name="T19" fmla="*/ 34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 h="168">
                  <a:moveTo>
                    <a:pt x="58" y="168"/>
                  </a:moveTo>
                  <a:lnTo>
                    <a:pt x="0" y="168"/>
                  </a:lnTo>
                  <a:lnTo>
                    <a:pt x="34" y="46"/>
                  </a:lnTo>
                  <a:lnTo>
                    <a:pt x="93" y="46"/>
                  </a:lnTo>
                  <a:lnTo>
                    <a:pt x="58" y="168"/>
                  </a:lnTo>
                  <a:close/>
                  <a:moveTo>
                    <a:pt x="95" y="34"/>
                  </a:moveTo>
                  <a:lnTo>
                    <a:pt x="38" y="34"/>
                  </a:lnTo>
                  <a:lnTo>
                    <a:pt x="47" y="0"/>
                  </a:lnTo>
                  <a:lnTo>
                    <a:pt x="105" y="0"/>
                  </a:lnTo>
                  <a:lnTo>
                    <a:pt x="95"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36" name="Freeform 87">
              <a:extLst>
                <a:ext uri="{FF2B5EF4-FFF2-40B4-BE49-F238E27FC236}">
                  <a16:creationId xmlns:a16="http://schemas.microsoft.com/office/drawing/2014/main" id="{89F55F90-EF46-4AE0-9BF2-CFB2ACB4817F}"/>
                </a:ext>
              </a:extLst>
            </p:cNvPr>
            <p:cNvSpPr>
              <a:spLocks noEditPoints="1"/>
            </p:cNvSpPr>
            <p:nvPr userDrawn="1"/>
          </p:nvSpPr>
          <p:spPr bwMode="auto">
            <a:xfrm>
              <a:off x="7685088" y="4533901"/>
              <a:ext cx="273050" cy="269875"/>
            </a:xfrm>
            <a:custGeom>
              <a:avLst/>
              <a:gdLst>
                <a:gd name="T0" fmla="*/ 125 w 172"/>
                <a:gd name="T1" fmla="*/ 168 h 170"/>
                <a:gd name="T2" fmla="*/ 68 w 172"/>
                <a:gd name="T3" fmla="*/ 168 h 170"/>
                <a:gd name="T4" fmla="*/ 72 w 172"/>
                <a:gd name="T5" fmla="*/ 154 h 170"/>
                <a:gd name="T6" fmla="*/ 72 w 172"/>
                <a:gd name="T7" fmla="*/ 154 h 170"/>
                <a:gd name="T8" fmla="*/ 64 w 172"/>
                <a:gd name="T9" fmla="*/ 161 h 170"/>
                <a:gd name="T10" fmla="*/ 54 w 172"/>
                <a:gd name="T11" fmla="*/ 165 h 170"/>
                <a:gd name="T12" fmla="*/ 44 w 172"/>
                <a:gd name="T13" fmla="*/ 169 h 170"/>
                <a:gd name="T14" fmla="*/ 31 w 172"/>
                <a:gd name="T15" fmla="*/ 170 h 170"/>
                <a:gd name="T16" fmla="*/ 31 w 172"/>
                <a:gd name="T17" fmla="*/ 170 h 170"/>
                <a:gd name="T18" fmla="*/ 24 w 172"/>
                <a:gd name="T19" fmla="*/ 170 h 170"/>
                <a:gd name="T20" fmla="*/ 18 w 172"/>
                <a:gd name="T21" fmla="*/ 169 h 170"/>
                <a:gd name="T22" fmla="*/ 12 w 172"/>
                <a:gd name="T23" fmla="*/ 167 h 170"/>
                <a:gd name="T24" fmla="*/ 9 w 172"/>
                <a:gd name="T25" fmla="*/ 163 h 170"/>
                <a:gd name="T26" fmla="*/ 5 w 172"/>
                <a:gd name="T27" fmla="*/ 160 h 170"/>
                <a:gd name="T28" fmla="*/ 2 w 172"/>
                <a:gd name="T29" fmla="*/ 155 h 170"/>
                <a:gd name="T30" fmla="*/ 0 w 172"/>
                <a:gd name="T31" fmla="*/ 149 h 170"/>
                <a:gd name="T32" fmla="*/ 0 w 172"/>
                <a:gd name="T33" fmla="*/ 142 h 170"/>
                <a:gd name="T34" fmla="*/ 0 w 172"/>
                <a:gd name="T35" fmla="*/ 142 h 170"/>
                <a:gd name="T36" fmla="*/ 2 w 172"/>
                <a:gd name="T37" fmla="*/ 126 h 170"/>
                <a:gd name="T38" fmla="*/ 5 w 172"/>
                <a:gd name="T39" fmla="*/ 106 h 170"/>
                <a:gd name="T40" fmla="*/ 12 w 172"/>
                <a:gd name="T41" fmla="*/ 86 h 170"/>
                <a:gd name="T42" fmla="*/ 20 w 172"/>
                <a:gd name="T43" fmla="*/ 68 h 170"/>
                <a:gd name="T44" fmla="*/ 20 w 172"/>
                <a:gd name="T45" fmla="*/ 68 h 170"/>
                <a:gd name="T46" fmla="*/ 24 w 172"/>
                <a:gd name="T47" fmla="*/ 62 h 170"/>
                <a:gd name="T48" fmla="*/ 29 w 172"/>
                <a:gd name="T49" fmla="*/ 58 h 170"/>
                <a:gd name="T50" fmla="*/ 33 w 172"/>
                <a:gd name="T51" fmla="*/ 53 h 170"/>
                <a:gd name="T52" fmla="*/ 39 w 172"/>
                <a:gd name="T53" fmla="*/ 50 h 170"/>
                <a:gd name="T54" fmla="*/ 45 w 172"/>
                <a:gd name="T55" fmla="*/ 47 h 170"/>
                <a:gd name="T56" fmla="*/ 51 w 172"/>
                <a:gd name="T57" fmla="*/ 45 h 170"/>
                <a:gd name="T58" fmla="*/ 58 w 172"/>
                <a:gd name="T59" fmla="*/ 44 h 170"/>
                <a:gd name="T60" fmla="*/ 65 w 172"/>
                <a:gd name="T61" fmla="*/ 44 h 170"/>
                <a:gd name="T62" fmla="*/ 65 w 172"/>
                <a:gd name="T63" fmla="*/ 44 h 170"/>
                <a:gd name="T64" fmla="*/ 77 w 172"/>
                <a:gd name="T65" fmla="*/ 45 h 170"/>
                <a:gd name="T66" fmla="*/ 86 w 172"/>
                <a:gd name="T67" fmla="*/ 48 h 170"/>
                <a:gd name="T68" fmla="*/ 93 w 172"/>
                <a:gd name="T69" fmla="*/ 53 h 170"/>
                <a:gd name="T70" fmla="*/ 98 w 172"/>
                <a:gd name="T71" fmla="*/ 60 h 170"/>
                <a:gd name="T72" fmla="*/ 114 w 172"/>
                <a:gd name="T73" fmla="*/ 0 h 170"/>
                <a:gd name="T74" fmla="*/ 172 w 172"/>
                <a:gd name="T75" fmla="*/ 0 h 170"/>
                <a:gd name="T76" fmla="*/ 125 w 172"/>
                <a:gd name="T77" fmla="*/ 168 h 170"/>
                <a:gd name="T78" fmla="*/ 81 w 172"/>
                <a:gd name="T79" fmla="*/ 82 h 170"/>
                <a:gd name="T80" fmla="*/ 81 w 172"/>
                <a:gd name="T81" fmla="*/ 82 h 170"/>
                <a:gd name="T82" fmla="*/ 78 w 172"/>
                <a:gd name="T83" fmla="*/ 82 h 170"/>
                <a:gd name="T84" fmla="*/ 74 w 172"/>
                <a:gd name="T85" fmla="*/ 84 h 170"/>
                <a:gd name="T86" fmla="*/ 71 w 172"/>
                <a:gd name="T87" fmla="*/ 86 h 170"/>
                <a:gd name="T88" fmla="*/ 68 w 172"/>
                <a:gd name="T89" fmla="*/ 91 h 170"/>
                <a:gd name="T90" fmla="*/ 68 w 172"/>
                <a:gd name="T91" fmla="*/ 91 h 170"/>
                <a:gd name="T92" fmla="*/ 63 w 172"/>
                <a:gd name="T93" fmla="*/ 106 h 170"/>
                <a:gd name="T94" fmla="*/ 61 w 172"/>
                <a:gd name="T95" fmla="*/ 114 h 170"/>
                <a:gd name="T96" fmla="*/ 60 w 172"/>
                <a:gd name="T97" fmla="*/ 121 h 170"/>
                <a:gd name="T98" fmla="*/ 60 w 172"/>
                <a:gd name="T99" fmla="*/ 121 h 170"/>
                <a:gd name="T100" fmla="*/ 61 w 172"/>
                <a:gd name="T101" fmla="*/ 125 h 170"/>
                <a:gd name="T102" fmla="*/ 63 w 172"/>
                <a:gd name="T103" fmla="*/ 127 h 170"/>
                <a:gd name="T104" fmla="*/ 65 w 172"/>
                <a:gd name="T105" fmla="*/ 129 h 170"/>
                <a:gd name="T106" fmla="*/ 70 w 172"/>
                <a:gd name="T107" fmla="*/ 130 h 170"/>
                <a:gd name="T108" fmla="*/ 70 w 172"/>
                <a:gd name="T109" fmla="*/ 130 h 170"/>
                <a:gd name="T110" fmla="*/ 74 w 172"/>
                <a:gd name="T111" fmla="*/ 129 h 170"/>
                <a:gd name="T112" fmla="*/ 79 w 172"/>
                <a:gd name="T113" fmla="*/ 127 h 170"/>
                <a:gd name="T114" fmla="*/ 91 w 172"/>
                <a:gd name="T115" fmla="*/ 87 h 170"/>
                <a:gd name="T116" fmla="*/ 91 w 172"/>
                <a:gd name="T117" fmla="*/ 87 h 170"/>
                <a:gd name="T118" fmla="*/ 87 w 172"/>
                <a:gd name="T119" fmla="*/ 84 h 170"/>
                <a:gd name="T120" fmla="*/ 81 w 172"/>
                <a:gd name="T121" fmla="*/ 82 h 170"/>
                <a:gd name="T122" fmla="*/ 81 w 172"/>
                <a:gd name="T123" fmla="*/ 82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2" h="170">
                  <a:moveTo>
                    <a:pt x="125" y="168"/>
                  </a:moveTo>
                  <a:lnTo>
                    <a:pt x="68" y="168"/>
                  </a:lnTo>
                  <a:lnTo>
                    <a:pt x="72" y="154"/>
                  </a:lnTo>
                  <a:lnTo>
                    <a:pt x="72" y="154"/>
                  </a:lnTo>
                  <a:lnTo>
                    <a:pt x="64" y="161"/>
                  </a:lnTo>
                  <a:lnTo>
                    <a:pt x="54" y="165"/>
                  </a:lnTo>
                  <a:lnTo>
                    <a:pt x="44" y="169"/>
                  </a:lnTo>
                  <a:lnTo>
                    <a:pt x="31" y="170"/>
                  </a:lnTo>
                  <a:lnTo>
                    <a:pt x="31" y="170"/>
                  </a:lnTo>
                  <a:lnTo>
                    <a:pt x="24" y="170"/>
                  </a:lnTo>
                  <a:lnTo>
                    <a:pt x="18" y="169"/>
                  </a:lnTo>
                  <a:lnTo>
                    <a:pt x="12" y="167"/>
                  </a:lnTo>
                  <a:lnTo>
                    <a:pt x="9" y="163"/>
                  </a:lnTo>
                  <a:lnTo>
                    <a:pt x="5" y="160"/>
                  </a:lnTo>
                  <a:lnTo>
                    <a:pt x="2" y="155"/>
                  </a:lnTo>
                  <a:lnTo>
                    <a:pt x="0" y="149"/>
                  </a:lnTo>
                  <a:lnTo>
                    <a:pt x="0" y="142"/>
                  </a:lnTo>
                  <a:lnTo>
                    <a:pt x="0" y="142"/>
                  </a:lnTo>
                  <a:lnTo>
                    <a:pt x="2" y="126"/>
                  </a:lnTo>
                  <a:lnTo>
                    <a:pt x="5" y="106"/>
                  </a:lnTo>
                  <a:lnTo>
                    <a:pt x="12" y="86"/>
                  </a:lnTo>
                  <a:lnTo>
                    <a:pt x="20" y="68"/>
                  </a:lnTo>
                  <a:lnTo>
                    <a:pt x="20" y="68"/>
                  </a:lnTo>
                  <a:lnTo>
                    <a:pt x="24" y="62"/>
                  </a:lnTo>
                  <a:lnTo>
                    <a:pt x="29" y="58"/>
                  </a:lnTo>
                  <a:lnTo>
                    <a:pt x="33" y="53"/>
                  </a:lnTo>
                  <a:lnTo>
                    <a:pt x="39" y="50"/>
                  </a:lnTo>
                  <a:lnTo>
                    <a:pt x="45" y="47"/>
                  </a:lnTo>
                  <a:lnTo>
                    <a:pt x="51" y="45"/>
                  </a:lnTo>
                  <a:lnTo>
                    <a:pt x="58" y="44"/>
                  </a:lnTo>
                  <a:lnTo>
                    <a:pt x="65" y="44"/>
                  </a:lnTo>
                  <a:lnTo>
                    <a:pt x="65" y="44"/>
                  </a:lnTo>
                  <a:lnTo>
                    <a:pt x="77" y="45"/>
                  </a:lnTo>
                  <a:lnTo>
                    <a:pt x="86" y="48"/>
                  </a:lnTo>
                  <a:lnTo>
                    <a:pt x="93" y="53"/>
                  </a:lnTo>
                  <a:lnTo>
                    <a:pt x="98" y="60"/>
                  </a:lnTo>
                  <a:lnTo>
                    <a:pt x="114" y="0"/>
                  </a:lnTo>
                  <a:lnTo>
                    <a:pt x="172" y="0"/>
                  </a:lnTo>
                  <a:lnTo>
                    <a:pt x="125" y="168"/>
                  </a:lnTo>
                  <a:close/>
                  <a:moveTo>
                    <a:pt x="81" y="82"/>
                  </a:moveTo>
                  <a:lnTo>
                    <a:pt x="81" y="82"/>
                  </a:lnTo>
                  <a:lnTo>
                    <a:pt x="78" y="82"/>
                  </a:lnTo>
                  <a:lnTo>
                    <a:pt x="74" y="84"/>
                  </a:lnTo>
                  <a:lnTo>
                    <a:pt x="71" y="86"/>
                  </a:lnTo>
                  <a:lnTo>
                    <a:pt x="68" y="91"/>
                  </a:lnTo>
                  <a:lnTo>
                    <a:pt x="68" y="91"/>
                  </a:lnTo>
                  <a:lnTo>
                    <a:pt x="63" y="106"/>
                  </a:lnTo>
                  <a:lnTo>
                    <a:pt x="61" y="114"/>
                  </a:lnTo>
                  <a:lnTo>
                    <a:pt x="60" y="121"/>
                  </a:lnTo>
                  <a:lnTo>
                    <a:pt x="60" y="121"/>
                  </a:lnTo>
                  <a:lnTo>
                    <a:pt x="61" y="125"/>
                  </a:lnTo>
                  <a:lnTo>
                    <a:pt x="63" y="127"/>
                  </a:lnTo>
                  <a:lnTo>
                    <a:pt x="65" y="129"/>
                  </a:lnTo>
                  <a:lnTo>
                    <a:pt x="70" y="130"/>
                  </a:lnTo>
                  <a:lnTo>
                    <a:pt x="70" y="130"/>
                  </a:lnTo>
                  <a:lnTo>
                    <a:pt x="74" y="129"/>
                  </a:lnTo>
                  <a:lnTo>
                    <a:pt x="79" y="127"/>
                  </a:lnTo>
                  <a:lnTo>
                    <a:pt x="91" y="87"/>
                  </a:lnTo>
                  <a:lnTo>
                    <a:pt x="91" y="87"/>
                  </a:lnTo>
                  <a:lnTo>
                    <a:pt x="87" y="84"/>
                  </a:lnTo>
                  <a:lnTo>
                    <a:pt x="81" y="82"/>
                  </a:lnTo>
                  <a:lnTo>
                    <a:pt x="81" y="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37" name="Freeform 88">
              <a:extLst>
                <a:ext uri="{FF2B5EF4-FFF2-40B4-BE49-F238E27FC236}">
                  <a16:creationId xmlns:a16="http://schemas.microsoft.com/office/drawing/2014/main" id="{24F6A05D-C09D-4FF5-B94F-2F6207DB8BFB}"/>
                </a:ext>
              </a:extLst>
            </p:cNvPr>
            <p:cNvSpPr>
              <a:spLocks noEditPoints="1"/>
            </p:cNvSpPr>
            <p:nvPr userDrawn="1"/>
          </p:nvSpPr>
          <p:spPr bwMode="auto">
            <a:xfrm>
              <a:off x="7923213" y="4602163"/>
              <a:ext cx="230188" cy="201613"/>
            </a:xfrm>
            <a:custGeom>
              <a:avLst/>
              <a:gdLst>
                <a:gd name="T0" fmla="*/ 58 w 145"/>
                <a:gd name="T1" fmla="*/ 71 h 127"/>
                <a:gd name="T2" fmla="*/ 56 w 145"/>
                <a:gd name="T3" fmla="*/ 80 h 127"/>
                <a:gd name="T4" fmla="*/ 56 w 145"/>
                <a:gd name="T5" fmla="*/ 87 h 127"/>
                <a:gd name="T6" fmla="*/ 57 w 145"/>
                <a:gd name="T7" fmla="*/ 93 h 127"/>
                <a:gd name="T8" fmla="*/ 64 w 145"/>
                <a:gd name="T9" fmla="*/ 97 h 127"/>
                <a:gd name="T10" fmla="*/ 68 w 145"/>
                <a:gd name="T11" fmla="*/ 96 h 127"/>
                <a:gd name="T12" fmla="*/ 75 w 145"/>
                <a:gd name="T13" fmla="*/ 89 h 127"/>
                <a:gd name="T14" fmla="*/ 135 w 145"/>
                <a:gd name="T15" fmla="*/ 82 h 127"/>
                <a:gd name="T16" fmla="*/ 134 w 145"/>
                <a:gd name="T17" fmla="*/ 87 h 127"/>
                <a:gd name="T18" fmla="*/ 128 w 145"/>
                <a:gd name="T19" fmla="*/ 98 h 127"/>
                <a:gd name="T20" fmla="*/ 115 w 145"/>
                <a:gd name="T21" fmla="*/ 111 h 127"/>
                <a:gd name="T22" fmla="*/ 94 w 145"/>
                <a:gd name="T23" fmla="*/ 122 h 127"/>
                <a:gd name="T24" fmla="*/ 72 w 145"/>
                <a:gd name="T25" fmla="*/ 127 h 127"/>
                <a:gd name="T26" fmla="*/ 61 w 145"/>
                <a:gd name="T27" fmla="*/ 127 h 127"/>
                <a:gd name="T28" fmla="*/ 38 w 145"/>
                <a:gd name="T29" fmla="*/ 126 h 127"/>
                <a:gd name="T30" fmla="*/ 18 w 145"/>
                <a:gd name="T31" fmla="*/ 121 h 127"/>
                <a:gd name="T32" fmla="*/ 5 w 145"/>
                <a:gd name="T33" fmla="*/ 110 h 127"/>
                <a:gd name="T34" fmla="*/ 2 w 145"/>
                <a:gd name="T35" fmla="*/ 101 h 127"/>
                <a:gd name="T36" fmla="*/ 0 w 145"/>
                <a:gd name="T37" fmla="*/ 90 h 127"/>
                <a:gd name="T38" fmla="*/ 3 w 145"/>
                <a:gd name="T39" fmla="*/ 75 h 127"/>
                <a:gd name="T40" fmla="*/ 13 w 145"/>
                <a:gd name="T41" fmla="*/ 41 h 127"/>
                <a:gd name="T42" fmla="*/ 22 w 145"/>
                <a:gd name="T43" fmla="*/ 27 h 127"/>
                <a:gd name="T44" fmla="*/ 27 w 145"/>
                <a:gd name="T45" fmla="*/ 19 h 127"/>
                <a:gd name="T46" fmla="*/ 43 w 145"/>
                <a:gd name="T47" fmla="*/ 9 h 127"/>
                <a:gd name="T48" fmla="*/ 59 w 145"/>
                <a:gd name="T49" fmla="*/ 3 h 127"/>
                <a:gd name="T50" fmla="*/ 77 w 145"/>
                <a:gd name="T51" fmla="*/ 1 h 127"/>
                <a:gd name="T52" fmla="*/ 85 w 145"/>
                <a:gd name="T53" fmla="*/ 0 h 127"/>
                <a:gd name="T54" fmla="*/ 109 w 145"/>
                <a:gd name="T55" fmla="*/ 2 h 127"/>
                <a:gd name="T56" fmla="*/ 128 w 145"/>
                <a:gd name="T57" fmla="*/ 8 h 127"/>
                <a:gd name="T58" fmla="*/ 140 w 145"/>
                <a:gd name="T59" fmla="*/ 19 h 127"/>
                <a:gd name="T60" fmla="*/ 145 w 145"/>
                <a:gd name="T61" fmla="*/ 38 h 127"/>
                <a:gd name="T62" fmla="*/ 142 w 145"/>
                <a:gd name="T63" fmla="*/ 53 h 127"/>
                <a:gd name="T64" fmla="*/ 138 w 145"/>
                <a:gd name="T65" fmla="*/ 71 h 127"/>
                <a:gd name="T66" fmla="*/ 80 w 145"/>
                <a:gd name="T67" fmla="*/ 30 h 127"/>
                <a:gd name="T68" fmla="*/ 71 w 145"/>
                <a:gd name="T69" fmla="*/ 35 h 127"/>
                <a:gd name="T70" fmla="*/ 65 w 145"/>
                <a:gd name="T71" fmla="*/ 48 h 127"/>
                <a:gd name="T72" fmla="*/ 88 w 145"/>
                <a:gd name="T73" fmla="*/ 48 h 127"/>
                <a:gd name="T74" fmla="*/ 91 w 145"/>
                <a:gd name="T75" fmla="*/ 39 h 127"/>
                <a:gd name="T76" fmla="*/ 87 w 145"/>
                <a:gd name="T77" fmla="*/ 32 h 127"/>
                <a:gd name="T78" fmla="*/ 80 w 145"/>
                <a:gd name="T79" fmla="*/ 3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5" h="127">
                  <a:moveTo>
                    <a:pt x="138" y="71"/>
                  </a:moveTo>
                  <a:lnTo>
                    <a:pt x="58" y="71"/>
                  </a:lnTo>
                  <a:lnTo>
                    <a:pt x="58" y="71"/>
                  </a:lnTo>
                  <a:lnTo>
                    <a:pt x="56" y="80"/>
                  </a:lnTo>
                  <a:lnTo>
                    <a:pt x="56" y="87"/>
                  </a:lnTo>
                  <a:lnTo>
                    <a:pt x="56" y="87"/>
                  </a:lnTo>
                  <a:lnTo>
                    <a:pt x="56" y="90"/>
                  </a:lnTo>
                  <a:lnTo>
                    <a:pt x="57" y="93"/>
                  </a:lnTo>
                  <a:lnTo>
                    <a:pt x="59" y="96"/>
                  </a:lnTo>
                  <a:lnTo>
                    <a:pt x="64" y="97"/>
                  </a:lnTo>
                  <a:lnTo>
                    <a:pt x="64" y="97"/>
                  </a:lnTo>
                  <a:lnTo>
                    <a:pt x="68" y="96"/>
                  </a:lnTo>
                  <a:lnTo>
                    <a:pt x="73" y="93"/>
                  </a:lnTo>
                  <a:lnTo>
                    <a:pt x="75" y="89"/>
                  </a:lnTo>
                  <a:lnTo>
                    <a:pt x="79" y="82"/>
                  </a:lnTo>
                  <a:lnTo>
                    <a:pt x="135" y="82"/>
                  </a:lnTo>
                  <a:lnTo>
                    <a:pt x="135" y="82"/>
                  </a:lnTo>
                  <a:lnTo>
                    <a:pt x="134" y="87"/>
                  </a:lnTo>
                  <a:lnTo>
                    <a:pt x="130" y="93"/>
                  </a:lnTo>
                  <a:lnTo>
                    <a:pt x="128" y="98"/>
                  </a:lnTo>
                  <a:lnTo>
                    <a:pt x="125" y="103"/>
                  </a:lnTo>
                  <a:lnTo>
                    <a:pt x="115" y="111"/>
                  </a:lnTo>
                  <a:lnTo>
                    <a:pt x="105" y="118"/>
                  </a:lnTo>
                  <a:lnTo>
                    <a:pt x="94" y="122"/>
                  </a:lnTo>
                  <a:lnTo>
                    <a:pt x="82" y="125"/>
                  </a:lnTo>
                  <a:lnTo>
                    <a:pt x="72" y="127"/>
                  </a:lnTo>
                  <a:lnTo>
                    <a:pt x="61" y="127"/>
                  </a:lnTo>
                  <a:lnTo>
                    <a:pt x="61" y="127"/>
                  </a:lnTo>
                  <a:lnTo>
                    <a:pt x="50" y="127"/>
                  </a:lnTo>
                  <a:lnTo>
                    <a:pt x="38" y="126"/>
                  </a:lnTo>
                  <a:lnTo>
                    <a:pt x="27" y="125"/>
                  </a:lnTo>
                  <a:lnTo>
                    <a:pt x="18" y="121"/>
                  </a:lnTo>
                  <a:lnTo>
                    <a:pt x="11" y="117"/>
                  </a:lnTo>
                  <a:lnTo>
                    <a:pt x="5" y="110"/>
                  </a:lnTo>
                  <a:lnTo>
                    <a:pt x="4" y="106"/>
                  </a:lnTo>
                  <a:lnTo>
                    <a:pt x="2" y="101"/>
                  </a:lnTo>
                  <a:lnTo>
                    <a:pt x="0" y="90"/>
                  </a:lnTo>
                  <a:lnTo>
                    <a:pt x="0" y="90"/>
                  </a:lnTo>
                  <a:lnTo>
                    <a:pt x="2" y="83"/>
                  </a:lnTo>
                  <a:lnTo>
                    <a:pt x="3" y="75"/>
                  </a:lnTo>
                  <a:lnTo>
                    <a:pt x="6" y="57"/>
                  </a:lnTo>
                  <a:lnTo>
                    <a:pt x="13" y="41"/>
                  </a:lnTo>
                  <a:lnTo>
                    <a:pt x="18" y="32"/>
                  </a:lnTo>
                  <a:lnTo>
                    <a:pt x="22" y="27"/>
                  </a:lnTo>
                  <a:lnTo>
                    <a:pt x="22" y="27"/>
                  </a:lnTo>
                  <a:lnTo>
                    <a:pt x="27" y="19"/>
                  </a:lnTo>
                  <a:lnTo>
                    <a:pt x="34" y="14"/>
                  </a:lnTo>
                  <a:lnTo>
                    <a:pt x="43" y="9"/>
                  </a:lnTo>
                  <a:lnTo>
                    <a:pt x="50" y="5"/>
                  </a:lnTo>
                  <a:lnTo>
                    <a:pt x="59" y="3"/>
                  </a:lnTo>
                  <a:lnTo>
                    <a:pt x="67" y="1"/>
                  </a:lnTo>
                  <a:lnTo>
                    <a:pt x="77" y="1"/>
                  </a:lnTo>
                  <a:lnTo>
                    <a:pt x="85" y="0"/>
                  </a:lnTo>
                  <a:lnTo>
                    <a:pt x="85" y="0"/>
                  </a:lnTo>
                  <a:lnTo>
                    <a:pt x="98" y="1"/>
                  </a:lnTo>
                  <a:lnTo>
                    <a:pt x="109" y="2"/>
                  </a:lnTo>
                  <a:lnTo>
                    <a:pt x="120" y="4"/>
                  </a:lnTo>
                  <a:lnTo>
                    <a:pt x="128" y="8"/>
                  </a:lnTo>
                  <a:lnTo>
                    <a:pt x="135" y="12"/>
                  </a:lnTo>
                  <a:lnTo>
                    <a:pt x="140" y="19"/>
                  </a:lnTo>
                  <a:lnTo>
                    <a:pt x="143" y="28"/>
                  </a:lnTo>
                  <a:lnTo>
                    <a:pt x="145" y="38"/>
                  </a:lnTo>
                  <a:lnTo>
                    <a:pt x="145" y="38"/>
                  </a:lnTo>
                  <a:lnTo>
                    <a:pt x="142" y="53"/>
                  </a:lnTo>
                  <a:lnTo>
                    <a:pt x="138" y="71"/>
                  </a:lnTo>
                  <a:lnTo>
                    <a:pt x="138" y="71"/>
                  </a:lnTo>
                  <a:close/>
                  <a:moveTo>
                    <a:pt x="80" y="30"/>
                  </a:moveTo>
                  <a:lnTo>
                    <a:pt x="80" y="30"/>
                  </a:lnTo>
                  <a:lnTo>
                    <a:pt x="75" y="31"/>
                  </a:lnTo>
                  <a:lnTo>
                    <a:pt x="71" y="35"/>
                  </a:lnTo>
                  <a:lnTo>
                    <a:pt x="67" y="39"/>
                  </a:lnTo>
                  <a:lnTo>
                    <a:pt x="65" y="48"/>
                  </a:lnTo>
                  <a:lnTo>
                    <a:pt x="88" y="48"/>
                  </a:lnTo>
                  <a:lnTo>
                    <a:pt x="88" y="48"/>
                  </a:lnTo>
                  <a:lnTo>
                    <a:pt x="91" y="39"/>
                  </a:lnTo>
                  <a:lnTo>
                    <a:pt x="91" y="39"/>
                  </a:lnTo>
                  <a:lnTo>
                    <a:pt x="89" y="35"/>
                  </a:lnTo>
                  <a:lnTo>
                    <a:pt x="87" y="32"/>
                  </a:lnTo>
                  <a:lnTo>
                    <a:pt x="85" y="31"/>
                  </a:lnTo>
                  <a:lnTo>
                    <a:pt x="80" y="30"/>
                  </a:lnTo>
                  <a:lnTo>
                    <a:pt x="80"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38" name="Freeform 89">
              <a:extLst>
                <a:ext uri="{FF2B5EF4-FFF2-40B4-BE49-F238E27FC236}">
                  <a16:creationId xmlns:a16="http://schemas.microsoft.com/office/drawing/2014/main" id="{2DC71654-D32D-449B-BDF5-4CB3A21E890F}"/>
                </a:ext>
              </a:extLst>
            </p:cNvPr>
            <p:cNvSpPr>
              <a:spLocks/>
            </p:cNvSpPr>
            <p:nvPr userDrawn="1"/>
          </p:nvSpPr>
          <p:spPr bwMode="auto">
            <a:xfrm>
              <a:off x="8143876" y="4533901"/>
              <a:ext cx="165100" cy="266700"/>
            </a:xfrm>
            <a:custGeom>
              <a:avLst/>
              <a:gdLst>
                <a:gd name="T0" fmla="*/ 57 w 104"/>
                <a:gd name="T1" fmla="*/ 168 h 168"/>
                <a:gd name="T2" fmla="*/ 0 w 104"/>
                <a:gd name="T3" fmla="*/ 168 h 168"/>
                <a:gd name="T4" fmla="*/ 45 w 104"/>
                <a:gd name="T5" fmla="*/ 0 h 168"/>
                <a:gd name="T6" fmla="*/ 104 w 104"/>
                <a:gd name="T7" fmla="*/ 0 h 168"/>
                <a:gd name="T8" fmla="*/ 57 w 104"/>
                <a:gd name="T9" fmla="*/ 168 h 168"/>
              </a:gdLst>
              <a:ahLst/>
              <a:cxnLst>
                <a:cxn ang="0">
                  <a:pos x="T0" y="T1"/>
                </a:cxn>
                <a:cxn ang="0">
                  <a:pos x="T2" y="T3"/>
                </a:cxn>
                <a:cxn ang="0">
                  <a:pos x="T4" y="T5"/>
                </a:cxn>
                <a:cxn ang="0">
                  <a:pos x="T6" y="T7"/>
                </a:cxn>
                <a:cxn ang="0">
                  <a:pos x="T8" y="T9"/>
                </a:cxn>
              </a:cxnLst>
              <a:rect l="0" t="0" r="r" b="b"/>
              <a:pathLst>
                <a:path w="104" h="168">
                  <a:moveTo>
                    <a:pt x="57" y="168"/>
                  </a:moveTo>
                  <a:lnTo>
                    <a:pt x="0" y="168"/>
                  </a:lnTo>
                  <a:lnTo>
                    <a:pt x="45" y="0"/>
                  </a:lnTo>
                  <a:lnTo>
                    <a:pt x="104" y="0"/>
                  </a:lnTo>
                  <a:lnTo>
                    <a:pt x="57" y="1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39" name="Freeform 90">
              <a:extLst>
                <a:ext uri="{FF2B5EF4-FFF2-40B4-BE49-F238E27FC236}">
                  <a16:creationId xmlns:a16="http://schemas.microsoft.com/office/drawing/2014/main" id="{D8E6DBA4-8BE0-4588-9957-F09B804D10AA}"/>
                </a:ext>
              </a:extLst>
            </p:cNvPr>
            <p:cNvSpPr>
              <a:spLocks noEditPoints="1"/>
            </p:cNvSpPr>
            <p:nvPr userDrawn="1"/>
          </p:nvSpPr>
          <p:spPr bwMode="auto">
            <a:xfrm>
              <a:off x="8264526" y="4533901"/>
              <a:ext cx="165100" cy="266700"/>
            </a:xfrm>
            <a:custGeom>
              <a:avLst/>
              <a:gdLst>
                <a:gd name="T0" fmla="*/ 57 w 104"/>
                <a:gd name="T1" fmla="*/ 168 h 168"/>
                <a:gd name="T2" fmla="*/ 0 w 104"/>
                <a:gd name="T3" fmla="*/ 168 h 168"/>
                <a:gd name="T4" fmla="*/ 34 w 104"/>
                <a:gd name="T5" fmla="*/ 46 h 168"/>
                <a:gd name="T6" fmla="*/ 91 w 104"/>
                <a:gd name="T7" fmla="*/ 46 h 168"/>
                <a:gd name="T8" fmla="*/ 57 w 104"/>
                <a:gd name="T9" fmla="*/ 168 h 168"/>
                <a:gd name="T10" fmla="*/ 95 w 104"/>
                <a:gd name="T11" fmla="*/ 34 h 168"/>
                <a:gd name="T12" fmla="*/ 36 w 104"/>
                <a:gd name="T13" fmla="*/ 34 h 168"/>
                <a:gd name="T14" fmla="*/ 47 w 104"/>
                <a:gd name="T15" fmla="*/ 0 h 168"/>
                <a:gd name="T16" fmla="*/ 104 w 104"/>
                <a:gd name="T17" fmla="*/ 0 h 168"/>
                <a:gd name="T18" fmla="*/ 95 w 104"/>
                <a:gd name="T19" fmla="*/ 34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4" h="168">
                  <a:moveTo>
                    <a:pt x="57" y="168"/>
                  </a:moveTo>
                  <a:lnTo>
                    <a:pt x="0" y="168"/>
                  </a:lnTo>
                  <a:lnTo>
                    <a:pt x="34" y="46"/>
                  </a:lnTo>
                  <a:lnTo>
                    <a:pt x="91" y="46"/>
                  </a:lnTo>
                  <a:lnTo>
                    <a:pt x="57" y="168"/>
                  </a:lnTo>
                  <a:close/>
                  <a:moveTo>
                    <a:pt x="95" y="34"/>
                  </a:moveTo>
                  <a:lnTo>
                    <a:pt x="36" y="34"/>
                  </a:lnTo>
                  <a:lnTo>
                    <a:pt x="47" y="0"/>
                  </a:lnTo>
                  <a:lnTo>
                    <a:pt x="104" y="0"/>
                  </a:lnTo>
                  <a:lnTo>
                    <a:pt x="95"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40" name="Freeform 91">
              <a:extLst>
                <a:ext uri="{FF2B5EF4-FFF2-40B4-BE49-F238E27FC236}">
                  <a16:creationId xmlns:a16="http://schemas.microsoft.com/office/drawing/2014/main" id="{FF4AE958-F003-4AEA-AD3F-9795BC282F26}"/>
                </a:ext>
              </a:extLst>
            </p:cNvPr>
            <p:cNvSpPr>
              <a:spLocks/>
            </p:cNvSpPr>
            <p:nvPr userDrawn="1"/>
          </p:nvSpPr>
          <p:spPr bwMode="auto">
            <a:xfrm>
              <a:off x="8396288" y="4564063"/>
              <a:ext cx="192088" cy="236538"/>
            </a:xfrm>
            <a:custGeom>
              <a:avLst/>
              <a:gdLst>
                <a:gd name="T0" fmla="*/ 115 w 121"/>
                <a:gd name="T1" fmla="*/ 27 h 149"/>
                <a:gd name="T2" fmla="*/ 121 w 121"/>
                <a:gd name="T3" fmla="*/ 54 h 149"/>
                <a:gd name="T4" fmla="*/ 76 w 121"/>
                <a:gd name="T5" fmla="*/ 54 h 149"/>
                <a:gd name="T6" fmla="*/ 63 w 121"/>
                <a:gd name="T7" fmla="*/ 101 h 149"/>
                <a:gd name="T8" fmla="*/ 63 w 121"/>
                <a:gd name="T9" fmla="*/ 101 h 149"/>
                <a:gd name="T10" fmla="*/ 62 w 121"/>
                <a:gd name="T11" fmla="*/ 107 h 149"/>
                <a:gd name="T12" fmla="*/ 61 w 121"/>
                <a:gd name="T13" fmla="*/ 111 h 149"/>
                <a:gd name="T14" fmla="*/ 61 w 121"/>
                <a:gd name="T15" fmla="*/ 111 h 149"/>
                <a:gd name="T16" fmla="*/ 61 w 121"/>
                <a:gd name="T17" fmla="*/ 115 h 149"/>
                <a:gd name="T18" fmla="*/ 63 w 121"/>
                <a:gd name="T19" fmla="*/ 117 h 149"/>
                <a:gd name="T20" fmla="*/ 67 w 121"/>
                <a:gd name="T21" fmla="*/ 118 h 149"/>
                <a:gd name="T22" fmla="*/ 72 w 121"/>
                <a:gd name="T23" fmla="*/ 118 h 149"/>
                <a:gd name="T24" fmla="*/ 83 w 121"/>
                <a:gd name="T25" fmla="*/ 118 h 149"/>
                <a:gd name="T26" fmla="*/ 75 w 121"/>
                <a:gd name="T27" fmla="*/ 149 h 149"/>
                <a:gd name="T28" fmla="*/ 23 w 121"/>
                <a:gd name="T29" fmla="*/ 149 h 149"/>
                <a:gd name="T30" fmla="*/ 23 w 121"/>
                <a:gd name="T31" fmla="*/ 149 h 149"/>
                <a:gd name="T32" fmla="*/ 18 w 121"/>
                <a:gd name="T33" fmla="*/ 148 h 149"/>
                <a:gd name="T34" fmla="*/ 13 w 121"/>
                <a:gd name="T35" fmla="*/ 148 h 149"/>
                <a:gd name="T36" fmla="*/ 8 w 121"/>
                <a:gd name="T37" fmla="*/ 145 h 149"/>
                <a:gd name="T38" fmla="*/ 6 w 121"/>
                <a:gd name="T39" fmla="*/ 143 h 149"/>
                <a:gd name="T40" fmla="*/ 2 w 121"/>
                <a:gd name="T41" fmla="*/ 139 h 149"/>
                <a:gd name="T42" fmla="*/ 1 w 121"/>
                <a:gd name="T43" fmla="*/ 136 h 149"/>
                <a:gd name="T44" fmla="*/ 0 w 121"/>
                <a:gd name="T45" fmla="*/ 132 h 149"/>
                <a:gd name="T46" fmla="*/ 0 w 121"/>
                <a:gd name="T47" fmla="*/ 128 h 149"/>
                <a:gd name="T48" fmla="*/ 0 w 121"/>
                <a:gd name="T49" fmla="*/ 128 h 149"/>
                <a:gd name="T50" fmla="*/ 0 w 121"/>
                <a:gd name="T51" fmla="*/ 120 h 149"/>
                <a:gd name="T52" fmla="*/ 2 w 121"/>
                <a:gd name="T53" fmla="*/ 111 h 149"/>
                <a:gd name="T54" fmla="*/ 34 w 121"/>
                <a:gd name="T55" fmla="*/ 0 h 149"/>
                <a:gd name="T56" fmla="*/ 91 w 121"/>
                <a:gd name="T57" fmla="*/ 0 h 149"/>
                <a:gd name="T58" fmla="*/ 84 w 121"/>
                <a:gd name="T59" fmla="*/ 27 h 149"/>
                <a:gd name="T60" fmla="*/ 115 w 121"/>
                <a:gd name="T61" fmla="*/ 27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21" h="149">
                  <a:moveTo>
                    <a:pt x="115" y="27"/>
                  </a:moveTo>
                  <a:lnTo>
                    <a:pt x="121" y="54"/>
                  </a:lnTo>
                  <a:lnTo>
                    <a:pt x="76" y="54"/>
                  </a:lnTo>
                  <a:lnTo>
                    <a:pt x="63" y="101"/>
                  </a:lnTo>
                  <a:lnTo>
                    <a:pt x="63" y="101"/>
                  </a:lnTo>
                  <a:lnTo>
                    <a:pt x="62" y="107"/>
                  </a:lnTo>
                  <a:lnTo>
                    <a:pt x="61" y="111"/>
                  </a:lnTo>
                  <a:lnTo>
                    <a:pt x="61" y="111"/>
                  </a:lnTo>
                  <a:lnTo>
                    <a:pt x="61" y="115"/>
                  </a:lnTo>
                  <a:lnTo>
                    <a:pt x="63" y="117"/>
                  </a:lnTo>
                  <a:lnTo>
                    <a:pt x="67" y="118"/>
                  </a:lnTo>
                  <a:lnTo>
                    <a:pt x="72" y="118"/>
                  </a:lnTo>
                  <a:lnTo>
                    <a:pt x="83" y="118"/>
                  </a:lnTo>
                  <a:lnTo>
                    <a:pt x="75" y="149"/>
                  </a:lnTo>
                  <a:lnTo>
                    <a:pt x="23" y="149"/>
                  </a:lnTo>
                  <a:lnTo>
                    <a:pt x="23" y="149"/>
                  </a:lnTo>
                  <a:lnTo>
                    <a:pt x="18" y="148"/>
                  </a:lnTo>
                  <a:lnTo>
                    <a:pt x="13" y="148"/>
                  </a:lnTo>
                  <a:lnTo>
                    <a:pt x="8" y="145"/>
                  </a:lnTo>
                  <a:lnTo>
                    <a:pt x="6" y="143"/>
                  </a:lnTo>
                  <a:lnTo>
                    <a:pt x="2" y="139"/>
                  </a:lnTo>
                  <a:lnTo>
                    <a:pt x="1" y="136"/>
                  </a:lnTo>
                  <a:lnTo>
                    <a:pt x="0" y="132"/>
                  </a:lnTo>
                  <a:lnTo>
                    <a:pt x="0" y="128"/>
                  </a:lnTo>
                  <a:lnTo>
                    <a:pt x="0" y="128"/>
                  </a:lnTo>
                  <a:lnTo>
                    <a:pt x="0" y="120"/>
                  </a:lnTo>
                  <a:lnTo>
                    <a:pt x="2" y="111"/>
                  </a:lnTo>
                  <a:lnTo>
                    <a:pt x="34" y="0"/>
                  </a:lnTo>
                  <a:lnTo>
                    <a:pt x="91" y="0"/>
                  </a:lnTo>
                  <a:lnTo>
                    <a:pt x="84" y="27"/>
                  </a:lnTo>
                  <a:lnTo>
                    <a:pt x="115"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44" name="Freeform 92">
              <a:extLst>
                <a:ext uri="{FF2B5EF4-FFF2-40B4-BE49-F238E27FC236}">
                  <a16:creationId xmlns:a16="http://schemas.microsoft.com/office/drawing/2014/main" id="{3437CCDC-784E-4FF9-9B40-4CD535768C72}"/>
                </a:ext>
              </a:extLst>
            </p:cNvPr>
            <p:cNvSpPr>
              <a:spLocks/>
            </p:cNvSpPr>
            <p:nvPr userDrawn="1"/>
          </p:nvSpPr>
          <p:spPr bwMode="auto">
            <a:xfrm>
              <a:off x="7321551" y="4830763"/>
              <a:ext cx="38100" cy="46038"/>
            </a:xfrm>
            <a:custGeom>
              <a:avLst/>
              <a:gdLst>
                <a:gd name="T0" fmla="*/ 9 w 24"/>
                <a:gd name="T1" fmla="*/ 0 h 29"/>
                <a:gd name="T2" fmla="*/ 24 w 24"/>
                <a:gd name="T3" fmla="*/ 0 h 29"/>
                <a:gd name="T4" fmla="*/ 15 w 24"/>
                <a:gd name="T5" fmla="*/ 29 h 29"/>
                <a:gd name="T6" fmla="*/ 0 w 24"/>
                <a:gd name="T7" fmla="*/ 29 h 29"/>
                <a:gd name="T8" fmla="*/ 9 w 24"/>
                <a:gd name="T9" fmla="*/ 0 h 29"/>
              </a:gdLst>
              <a:ahLst/>
              <a:cxnLst>
                <a:cxn ang="0">
                  <a:pos x="T0" y="T1"/>
                </a:cxn>
                <a:cxn ang="0">
                  <a:pos x="T2" y="T3"/>
                </a:cxn>
                <a:cxn ang="0">
                  <a:pos x="T4" y="T5"/>
                </a:cxn>
                <a:cxn ang="0">
                  <a:pos x="T6" y="T7"/>
                </a:cxn>
                <a:cxn ang="0">
                  <a:pos x="T8" y="T9"/>
                </a:cxn>
              </a:cxnLst>
              <a:rect l="0" t="0" r="r" b="b"/>
              <a:pathLst>
                <a:path w="24" h="29">
                  <a:moveTo>
                    <a:pt x="9" y="0"/>
                  </a:moveTo>
                  <a:lnTo>
                    <a:pt x="24" y="0"/>
                  </a:lnTo>
                  <a:lnTo>
                    <a:pt x="15" y="29"/>
                  </a:lnTo>
                  <a:lnTo>
                    <a:pt x="0" y="29"/>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45" name="Freeform 93">
              <a:extLst>
                <a:ext uri="{FF2B5EF4-FFF2-40B4-BE49-F238E27FC236}">
                  <a16:creationId xmlns:a16="http://schemas.microsoft.com/office/drawing/2014/main" id="{BB3BFCCD-8AC5-4E84-A298-3AA938493F7D}"/>
                </a:ext>
              </a:extLst>
            </p:cNvPr>
            <p:cNvSpPr>
              <a:spLocks/>
            </p:cNvSpPr>
            <p:nvPr userDrawn="1"/>
          </p:nvSpPr>
          <p:spPr bwMode="auto">
            <a:xfrm>
              <a:off x="7400926" y="4830763"/>
              <a:ext cx="87313" cy="46038"/>
            </a:xfrm>
            <a:custGeom>
              <a:avLst/>
              <a:gdLst>
                <a:gd name="T0" fmla="*/ 10 w 55"/>
                <a:gd name="T1" fmla="*/ 0 h 29"/>
                <a:gd name="T2" fmla="*/ 31 w 55"/>
                <a:gd name="T3" fmla="*/ 0 h 29"/>
                <a:gd name="T4" fmla="*/ 36 w 55"/>
                <a:gd name="T5" fmla="*/ 19 h 29"/>
                <a:gd name="T6" fmla="*/ 36 w 55"/>
                <a:gd name="T7" fmla="*/ 19 h 29"/>
                <a:gd name="T8" fmla="*/ 42 w 55"/>
                <a:gd name="T9" fmla="*/ 0 h 29"/>
                <a:gd name="T10" fmla="*/ 55 w 55"/>
                <a:gd name="T11" fmla="*/ 0 h 29"/>
                <a:gd name="T12" fmla="*/ 46 w 55"/>
                <a:gd name="T13" fmla="*/ 29 h 29"/>
                <a:gd name="T14" fmla="*/ 26 w 55"/>
                <a:gd name="T15" fmla="*/ 29 h 29"/>
                <a:gd name="T16" fmla="*/ 20 w 55"/>
                <a:gd name="T17" fmla="*/ 8 h 29"/>
                <a:gd name="T18" fmla="*/ 20 w 55"/>
                <a:gd name="T19" fmla="*/ 8 h 29"/>
                <a:gd name="T20" fmla="*/ 13 w 55"/>
                <a:gd name="T21" fmla="*/ 29 h 29"/>
                <a:gd name="T22" fmla="*/ 0 w 55"/>
                <a:gd name="T23" fmla="*/ 29 h 29"/>
                <a:gd name="T24" fmla="*/ 10 w 55"/>
                <a:gd name="T2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 h="29">
                  <a:moveTo>
                    <a:pt x="10" y="0"/>
                  </a:moveTo>
                  <a:lnTo>
                    <a:pt x="31" y="0"/>
                  </a:lnTo>
                  <a:lnTo>
                    <a:pt x="36" y="19"/>
                  </a:lnTo>
                  <a:lnTo>
                    <a:pt x="36" y="19"/>
                  </a:lnTo>
                  <a:lnTo>
                    <a:pt x="42" y="0"/>
                  </a:lnTo>
                  <a:lnTo>
                    <a:pt x="55" y="0"/>
                  </a:lnTo>
                  <a:lnTo>
                    <a:pt x="46" y="29"/>
                  </a:lnTo>
                  <a:lnTo>
                    <a:pt x="26" y="29"/>
                  </a:lnTo>
                  <a:lnTo>
                    <a:pt x="20" y="8"/>
                  </a:lnTo>
                  <a:lnTo>
                    <a:pt x="20" y="8"/>
                  </a:lnTo>
                  <a:lnTo>
                    <a:pt x="13" y="29"/>
                  </a:lnTo>
                  <a:lnTo>
                    <a:pt x="0" y="29"/>
                  </a:lnTo>
                  <a:lnTo>
                    <a:pt x="1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46" name="Freeform 94">
              <a:extLst>
                <a:ext uri="{FF2B5EF4-FFF2-40B4-BE49-F238E27FC236}">
                  <a16:creationId xmlns:a16="http://schemas.microsoft.com/office/drawing/2014/main" id="{5EE681D4-B978-4FCA-9171-9D7BF6447063}"/>
                </a:ext>
              </a:extLst>
            </p:cNvPr>
            <p:cNvSpPr>
              <a:spLocks/>
            </p:cNvSpPr>
            <p:nvPr userDrawn="1"/>
          </p:nvSpPr>
          <p:spPr bwMode="auto">
            <a:xfrm>
              <a:off x="7531101" y="4830763"/>
              <a:ext cx="76200" cy="46038"/>
            </a:xfrm>
            <a:custGeom>
              <a:avLst/>
              <a:gdLst>
                <a:gd name="T0" fmla="*/ 0 w 48"/>
                <a:gd name="T1" fmla="*/ 0 h 29"/>
                <a:gd name="T2" fmla="*/ 15 w 48"/>
                <a:gd name="T3" fmla="*/ 0 h 29"/>
                <a:gd name="T4" fmla="*/ 19 w 48"/>
                <a:gd name="T5" fmla="*/ 18 h 29"/>
                <a:gd name="T6" fmla="*/ 33 w 48"/>
                <a:gd name="T7" fmla="*/ 0 h 29"/>
                <a:gd name="T8" fmla="*/ 48 w 48"/>
                <a:gd name="T9" fmla="*/ 0 h 29"/>
                <a:gd name="T10" fmla="*/ 24 w 48"/>
                <a:gd name="T11" fmla="*/ 29 h 29"/>
                <a:gd name="T12" fmla="*/ 6 w 48"/>
                <a:gd name="T13" fmla="*/ 29 h 29"/>
                <a:gd name="T14" fmla="*/ 0 w 48"/>
                <a:gd name="T15" fmla="*/ 0 h 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 h="29">
                  <a:moveTo>
                    <a:pt x="0" y="0"/>
                  </a:moveTo>
                  <a:lnTo>
                    <a:pt x="15" y="0"/>
                  </a:lnTo>
                  <a:lnTo>
                    <a:pt x="19" y="18"/>
                  </a:lnTo>
                  <a:lnTo>
                    <a:pt x="33" y="0"/>
                  </a:lnTo>
                  <a:lnTo>
                    <a:pt x="48" y="0"/>
                  </a:lnTo>
                  <a:lnTo>
                    <a:pt x="24" y="29"/>
                  </a:lnTo>
                  <a:lnTo>
                    <a:pt x="6" y="29"/>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47" name="Freeform 95">
              <a:extLst>
                <a:ext uri="{FF2B5EF4-FFF2-40B4-BE49-F238E27FC236}">
                  <a16:creationId xmlns:a16="http://schemas.microsoft.com/office/drawing/2014/main" id="{16AF734A-10EF-431B-8523-90CF1479AC16}"/>
                </a:ext>
              </a:extLst>
            </p:cNvPr>
            <p:cNvSpPr>
              <a:spLocks/>
            </p:cNvSpPr>
            <p:nvPr userDrawn="1"/>
          </p:nvSpPr>
          <p:spPr bwMode="auto">
            <a:xfrm>
              <a:off x="7635876" y="4830763"/>
              <a:ext cx="66675" cy="46038"/>
            </a:xfrm>
            <a:custGeom>
              <a:avLst/>
              <a:gdLst>
                <a:gd name="T0" fmla="*/ 9 w 42"/>
                <a:gd name="T1" fmla="*/ 0 h 29"/>
                <a:gd name="T2" fmla="*/ 42 w 42"/>
                <a:gd name="T3" fmla="*/ 0 h 29"/>
                <a:gd name="T4" fmla="*/ 41 w 42"/>
                <a:gd name="T5" fmla="*/ 5 h 29"/>
                <a:gd name="T6" fmla="*/ 22 w 42"/>
                <a:gd name="T7" fmla="*/ 5 h 29"/>
                <a:gd name="T8" fmla="*/ 20 w 42"/>
                <a:gd name="T9" fmla="*/ 11 h 29"/>
                <a:gd name="T10" fmla="*/ 37 w 42"/>
                <a:gd name="T11" fmla="*/ 11 h 29"/>
                <a:gd name="T12" fmla="*/ 36 w 42"/>
                <a:gd name="T13" fmla="*/ 17 h 29"/>
                <a:gd name="T14" fmla="*/ 17 w 42"/>
                <a:gd name="T15" fmla="*/ 17 h 29"/>
                <a:gd name="T16" fmla="*/ 16 w 42"/>
                <a:gd name="T17" fmla="*/ 23 h 29"/>
                <a:gd name="T18" fmla="*/ 35 w 42"/>
                <a:gd name="T19" fmla="*/ 23 h 29"/>
                <a:gd name="T20" fmla="*/ 33 w 42"/>
                <a:gd name="T21" fmla="*/ 29 h 29"/>
                <a:gd name="T22" fmla="*/ 0 w 42"/>
                <a:gd name="T23" fmla="*/ 29 h 29"/>
                <a:gd name="T24" fmla="*/ 9 w 42"/>
                <a:gd name="T2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29">
                  <a:moveTo>
                    <a:pt x="9" y="0"/>
                  </a:moveTo>
                  <a:lnTo>
                    <a:pt x="42" y="0"/>
                  </a:lnTo>
                  <a:lnTo>
                    <a:pt x="41" y="5"/>
                  </a:lnTo>
                  <a:lnTo>
                    <a:pt x="22" y="5"/>
                  </a:lnTo>
                  <a:lnTo>
                    <a:pt x="20" y="11"/>
                  </a:lnTo>
                  <a:lnTo>
                    <a:pt x="37" y="11"/>
                  </a:lnTo>
                  <a:lnTo>
                    <a:pt x="36" y="17"/>
                  </a:lnTo>
                  <a:lnTo>
                    <a:pt x="17" y="17"/>
                  </a:lnTo>
                  <a:lnTo>
                    <a:pt x="16" y="23"/>
                  </a:lnTo>
                  <a:lnTo>
                    <a:pt x="35" y="23"/>
                  </a:lnTo>
                  <a:lnTo>
                    <a:pt x="33" y="29"/>
                  </a:lnTo>
                  <a:lnTo>
                    <a:pt x="0" y="29"/>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48" name="Freeform 96">
              <a:extLst>
                <a:ext uri="{FF2B5EF4-FFF2-40B4-BE49-F238E27FC236}">
                  <a16:creationId xmlns:a16="http://schemas.microsoft.com/office/drawing/2014/main" id="{244AD0B5-E3BC-425A-A9F0-A32726DAEF3F}"/>
                </a:ext>
              </a:extLst>
            </p:cNvPr>
            <p:cNvSpPr>
              <a:spLocks/>
            </p:cNvSpPr>
            <p:nvPr userDrawn="1"/>
          </p:nvSpPr>
          <p:spPr bwMode="auto">
            <a:xfrm>
              <a:off x="7856538" y="4830763"/>
              <a:ext cx="61913" cy="46038"/>
            </a:xfrm>
            <a:custGeom>
              <a:avLst/>
              <a:gdLst>
                <a:gd name="T0" fmla="*/ 11 w 39"/>
                <a:gd name="T1" fmla="*/ 7 h 29"/>
                <a:gd name="T2" fmla="*/ 0 w 39"/>
                <a:gd name="T3" fmla="*/ 7 h 29"/>
                <a:gd name="T4" fmla="*/ 3 w 39"/>
                <a:gd name="T5" fmla="*/ 0 h 29"/>
                <a:gd name="T6" fmla="*/ 39 w 39"/>
                <a:gd name="T7" fmla="*/ 0 h 29"/>
                <a:gd name="T8" fmla="*/ 37 w 39"/>
                <a:gd name="T9" fmla="*/ 7 h 29"/>
                <a:gd name="T10" fmla="*/ 25 w 39"/>
                <a:gd name="T11" fmla="*/ 7 h 29"/>
                <a:gd name="T12" fmla="*/ 19 w 39"/>
                <a:gd name="T13" fmla="*/ 29 h 29"/>
                <a:gd name="T14" fmla="*/ 4 w 39"/>
                <a:gd name="T15" fmla="*/ 29 h 29"/>
                <a:gd name="T16" fmla="*/ 11 w 39"/>
                <a:gd name="T17" fmla="*/ 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29">
                  <a:moveTo>
                    <a:pt x="11" y="7"/>
                  </a:moveTo>
                  <a:lnTo>
                    <a:pt x="0" y="7"/>
                  </a:lnTo>
                  <a:lnTo>
                    <a:pt x="3" y="0"/>
                  </a:lnTo>
                  <a:lnTo>
                    <a:pt x="39" y="0"/>
                  </a:lnTo>
                  <a:lnTo>
                    <a:pt x="37" y="7"/>
                  </a:lnTo>
                  <a:lnTo>
                    <a:pt x="25" y="7"/>
                  </a:lnTo>
                  <a:lnTo>
                    <a:pt x="19" y="29"/>
                  </a:lnTo>
                  <a:lnTo>
                    <a:pt x="4" y="29"/>
                  </a:lnTo>
                  <a:lnTo>
                    <a:pt x="11"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49" name="Freeform 97">
              <a:extLst>
                <a:ext uri="{FF2B5EF4-FFF2-40B4-BE49-F238E27FC236}">
                  <a16:creationId xmlns:a16="http://schemas.microsoft.com/office/drawing/2014/main" id="{D191A666-0355-45B5-9F50-AA0229C770B3}"/>
                </a:ext>
              </a:extLst>
            </p:cNvPr>
            <p:cNvSpPr>
              <a:spLocks/>
            </p:cNvSpPr>
            <p:nvPr userDrawn="1"/>
          </p:nvSpPr>
          <p:spPr bwMode="auto">
            <a:xfrm>
              <a:off x="7951788" y="4830763"/>
              <a:ext cx="106363" cy="46038"/>
            </a:xfrm>
            <a:custGeom>
              <a:avLst/>
              <a:gdLst>
                <a:gd name="T0" fmla="*/ 8 w 67"/>
                <a:gd name="T1" fmla="*/ 0 h 29"/>
                <a:gd name="T2" fmla="*/ 30 w 67"/>
                <a:gd name="T3" fmla="*/ 0 h 29"/>
                <a:gd name="T4" fmla="*/ 32 w 67"/>
                <a:gd name="T5" fmla="*/ 19 h 29"/>
                <a:gd name="T6" fmla="*/ 32 w 67"/>
                <a:gd name="T7" fmla="*/ 19 h 29"/>
                <a:gd name="T8" fmla="*/ 45 w 67"/>
                <a:gd name="T9" fmla="*/ 0 h 29"/>
                <a:gd name="T10" fmla="*/ 67 w 67"/>
                <a:gd name="T11" fmla="*/ 0 h 29"/>
                <a:gd name="T12" fmla="*/ 57 w 67"/>
                <a:gd name="T13" fmla="*/ 29 h 29"/>
                <a:gd name="T14" fmla="*/ 45 w 67"/>
                <a:gd name="T15" fmla="*/ 29 h 29"/>
                <a:gd name="T16" fmla="*/ 50 w 67"/>
                <a:gd name="T17" fmla="*/ 7 h 29"/>
                <a:gd name="T18" fmla="*/ 50 w 67"/>
                <a:gd name="T19" fmla="*/ 7 h 29"/>
                <a:gd name="T20" fmla="*/ 34 w 67"/>
                <a:gd name="T21" fmla="*/ 29 h 29"/>
                <a:gd name="T22" fmla="*/ 21 w 67"/>
                <a:gd name="T23" fmla="*/ 29 h 29"/>
                <a:gd name="T24" fmla="*/ 19 w 67"/>
                <a:gd name="T25" fmla="*/ 7 h 29"/>
                <a:gd name="T26" fmla="*/ 19 w 67"/>
                <a:gd name="T27" fmla="*/ 7 h 29"/>
                <a:gd name="T28" fmla="*/ 12 w 67"/>
                <a:gd name="T29" fmla="*/ 29 h 29"/>
                <a:gd name="T30" fmla="*/ 0 w 67"/>
                <a:gd name="T31" fmla="*/ 29 h 29"/>
                <a:gd name="T32" fmla="*/ 8 w 67"/>
                <a:gd name="T33"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7" h="29">
                  <a:moveTo>
                    <a:pt x="8" y="0"/>
                  </a:moveTo>
                  <a:lnTo>
                    <a:pt x="30" y="0"/>
                  </a:lnTo>
                  <a:lnTo>
                    <a:pt x="32" y="19"/>
                  </a:lnTo>
                  <a:lnTo>
                    <a:pt x="32" y="19"/>
                  </a:lnTo>
                  <a:lnTo>
                    <a:pt x="45" y="0"/>
                  </a:lnTo>
                  <a:lnTo>
                    <a:pt x="67" y="0"/>
                  </a:lnTo>
                  <a:lnTo>
                    <a:pt x="57" y="29"/>
                  </a:lnTo>
                  <a:lnTo>
                    <a:pt x="45" y="29"/>
                  </a:lnTo>
                  <a:lnTo>
                    <a:pt x="50" y="7"/>
                  </a:lnTo>
                  <a:lnTo>
                    <a:pt x="50" y="7"/>
                  </a:lnTo>
                  <a:lnTo>
                    <a:pt x="34" y="29"/>
                  </a:lnTo>
                  <a:lnTo>
                    <a:pt x="21" y="29"/>
                  </a:lnTo>
                  <a:lnTo>
                    <a:pt x="19" y="7"/>
                  </a:lnTo>
                  <a:lnTo>
                    <a:pt x="19" y="7"/>
                  </a:lnTo>
                  <a:lnTo>
                    <a:pt x="12" y="29"/>
                  </a:lnTo>
                  <a:lnTo>
                    <a:pt x="0" y="29"/>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50" name="Freeform 98">
              <a:extLst>
                <a:ext uri="{FF2B5EF4-FFF2-40B4-BE49-F238E27FC236}">
                  <a16:creationId xmlns:a16="http://schemas.microsoft.com/office/drawing/2014/main" id="{3F25A89C-1C43-4A2B-9574-EF69071A0B7A}"/>
                </a:ext>
              </a:extLst>
            </p:cNvPr>
            <p:cNvSpPr>
              <a:spLocks/>
            </p:cNvSpPr>
            <p:nvPr userDrawn="1"/>
          </p:nvSpPr>
          <p:spPr bwMode="auto">
            <a:xfrm>
              <a:off x="8188326" y="4830763"/>
              <a:ext cx="85725" cy="46038"/>
            </a:xfrm>
            <a:custGeom>
              <a:avLst/>
              <a:gdLst>
                <a:gd name="T0" fmla="*/ 9 w 54"/>
                <a:gd name="T1" fmla="*/ 0 h 29"/>
                <a:gd name="T2" fmla="*/ 30 w 54"/>
                <a:gd name="T3" fmla="*/ 0 h 29"/>
                <a:gd name="T4" fmla="*/ 35 w 54"/>
                <a:gd name="T5" fmla="*/ 19 h 29"/>
                <a:gd name="T6" fmla="*/ 36 w 54"/>
                <a:gd name="T7" fmla="*/ 19 h 29"/>
                <a:gd name="T8" fmla="*/ 42 w 54"/>
                <a:gd name="T9" fmla="*/ 0 h 29"/>
                <a:gd name="T10" fmla="*/ 54 w 54"/>
                <a:gd name="T11" fmla="*/ 0 h 29"/>
                <a:gd name="T12" fmla="*/ 46 w 54"/>
                <a:gd name="T13" fmla="*/ 29 h 29"/>
                <a:gd name="T14" fmla="*/ 24 w 54"/>
                <a:gd name="T15" fmla="*/ 29 h 29"/>
                <a:gd name="T16" fmla="*/ 19 w 54"/>
                <a:gd name="T17" fmla="*/ 8 h 29"/>
                <a:gd name="T18" fmla="*/ 19 w 54"/>
                <a:gd name="T19" fmla="*/ 8 h 29"/>
                <a:gd name="T20" fmla="*/ 13 w 54"/>
                <a:gd name="T21" fmla="*/ 29 h 29"/>
                <a:gd name="T22" fmla="*/ 0 w 54"/>
                <a:gd name="T23" fmla="*/ 29 h 29"/>
                <a:gd name="T24" fmla="*/ 9 w 54"/>
                <a:gd name="T2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29">
                  <a:moveTo>
                    <a:pt x="9" y="0"/>
                  </a:moveTo>
                  <a:lnTo>
                    <a:pt x="30" y="0"/>
                  </a:lnTo>
                  <a:lnTo>
                    <a:pt x="35" y="19"/>
                  </a:lnTo>
                  <a:lnTo>
                    <a:pt x="36" y="19"/>
                  </a:lnTo>
                  <a:lnTo>
                    <a:pt x="42" y="0"/>
                  </a:lnTo>
                  <a:lnTo>
                    <a:pt x="54" y="0"/>
                  </a:lnTo>
                  <a:lnTo>
                    <a:pt x="46" y="29"/>
                  </a:lnTo>
                  <a:lnTo>
                    <a:pt x="24" y="29"/>
                  </a:lnTo>
                  <a:lnTo>
                    <a:pt x="19" y="8"/>
                  </a:lnTo>
                  <a:lnTo>
                    <a:pt x="19" y="8"/>
                  </a:lnTo>
                  <a:lnTo>
                    <a:pt x="13" y="29"/>
                  </a:lnTo>
                  <a:lnTo>
                    <a:pt x="0" y="29"/>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51" name="Freeform 99">
              <a:extLst>
                <a:ext uri="{FF2B5EF4-FFF2-40B4-BE49-F238E27FC236}">
                  <a16:creationId xmlns:a16="http://schemas.microsoft.com/office/drawing/2014/main" id="{20B73546-55D0-4161-A335-C66AF093BB7A}"/>
                </a:ext>
              </a:extLst>
            </p:cNvPr>
            <p:cNvSpPr>
              <a:spLocks/>
            </p:cNvSpPr>
            <p:nvPr userDrawn="1"/>
          </p:nvSpPr>
          <p:spPr bwMode="auto">
            <a:xfrm>
              <a:off x="8310563" y="4830763"/>
              <a:ext cx="63500" cy="46038"/>
            </a:xfrm>
            <a:custGeom>
              <a:avLst/>
              <a:gdLst>
                <a:gd name="T0" fmla="*/ 12 w 40"/>
                <a:gd name="T1" fmla="*/ 7 h 29"/>
                <a:gd name="T2" fmla="*/ 0 w 40"/>
                <a:gd name="T3" fmla="*/ 7 h 29"/>
                <a:gd name="T4" fmla="*/ 3 w 40"/>
                <a:gd name="T5" fmla="*/ 0 h 29"/>
                <a:gd name="T6" fmla="*/ 40 w 40"/>
                <a:gd name="T7" fmla="*/ 0 h 29"/>
                <a:gd name="T8" fmla="*/ 38 w 40"/>
                <a:gd name="T9" fmla="*/ 7 h 29"/>
                <a:gd name="T10" fmla="*/ 26 w 40"/>
                <a:gd name="T11" fmla="*/ 7 h 29"/>
                <a:gd name="T12" fmla="*/ 19 w 40"/>
                <a:gd name="T13" fmla="*/ 29 h 29"/>
                <a:gd name="T14" fmla="*/ 5 w 40"/>
                <a:gd name="T15" fmla="*/ 29 h 29"/>
                <a:gd name="T16" fmla="*/ 12 w 40"/>
                <a:gd name="T17" fmla="*/ 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29">
                  <a:moveTo>
                    <a:pt x="12" y="7"/>
                  </a:moveTo>
                  <a:lnTo>
                    <a:pt x="0" y="7"/>
                  </a:lnTo>
                  <a:lnTo>
                    <a:pt x="3" y="0"/>
                  </a:lnTo>
                  <a:lnTo>
                    <a:pt x="40" y="0"/>
                  </a:lnTo>
                  <a:lnTo>
                    <a:pt x="38" y="7"/>
                  </a:lnTo>
                  <a:lnTo>
                    <a:pt x="26" y="7"/>
                  </a:lnTo>
                  <a:lnTo>
                    <a:pt x="19" y="29"/>
                  </a:lnTo>
                  <a:lnTo>
                    <a:pt x="5" y="29"/>
                  </a:lnTo>
                  <a:lnTo>
                    <a:pt x="12"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52" name="Freeform 100">
              <a:extLst>
                <a:ext uri="{FF2B5EF4-FFF2-40B4-BE49-F238E27FC236}">
                  <a16:creationId xmlns:a16="http://schemas.microsoft.com/office/drawing/2014/main" id="{23F1C97E-8E00-4563-8209-F4432A3F3722}"/>
                </a:ext>
              </a:extLst>
            </p:cNvPr>
            <p:cNvSpPr>
              <a:spLocks noEditPoints="1"/>
            </p:cNvSpPr>
            <p:nvPr userDrawn="1"/>
          </p:nvSpPr>
          <p:spPr bwMode="auto">
            <a:xfrm>
              <a:off x="8701088" y="4760913"/>
              <a:ext cx="49213" cy="50800"/>
            </a:xfrm>
            <a:custGeom>
              <a:avLst/>
              <a:gdLst>
                <a:gd name="T0" fmla="*/ 15 w 31"/>
                <a:gd name="T1" fmla="*/ 0 h 32"/>
                <a:gd name="T2" fmla="*/ 15 w 31"/>
                <a:gd name="T3" fmla="*/ 0 h 32"/>
                <a:gd name="T4" fmla="*/ 10 w 31"/>
                <a:gd name="T5" fmla="*/ 1 h 32"/>
                <a:gd name="T6" fmla="*/ 5 w 31"/>
                <a:gd name="T7" fmla="*/ 5 h 32"/>
                <a:gd name="T8" fmla="*/ 1 w 31"/>
                <a:gd name="T9" fmla="*/ 10 h 32"/>
                <a:gd name="T10" fmla="*/ 0 w 31"/>
                <a:gd name="T11" fmla="*/ 15 h 32"/>
                <a:gd name="T12" fmla="*/ 0 w 31"/>
                <a:gd name="T13" fmla="*/ 15 h 32"/>
                <a:gd name="T14" fmla="*/ 1 w 31"/>
                <a:gd name="T15" fmla="*/ 21 h 32"/>
                <a:gd name="T16" fmla="*/ 5 w 31"/>
                <a:gd name="T17" fmla="*/ 27 h 32"/>
                <a:gd name="T18" fmla="*/ 10 w 31"/>
                <a:gd name="T19" fmla="*/ 31 h 32"/>
                <a:gd name="T20" fmla="*/ 15 w 31"/>
                <a:gd name="T21" fmla="*/ 32 h 32"/>
                <a:gd name="T22" fmla="*/ 15 w 31"/>
                <a:gd name="T23" fmla="*/ 32 h 32"/>
                <a:gd name="T24" fmla="*/ 21 w 31"/>
                <a:gd name="T25" fmla="*/ 31 h 32"/>
                <a:gd name="T26" fmla="*/ 27 w 31"/>
                <a:gd name="T27" fmla="*/ 27 h 32"/>
                <a:gd name="T28" fmla="*/ 30 w 31"/>
                <a:gd name="T29" fmla="*/ 21 h 32"/>
                <a:gd name="T30" fmla="*/ 31 w 31"/>
                <a:gd name="T31" fmla="*/ 15 h 32"/>
                <a:gd name="T32" fmla="*/ 31 w 31"/>
                <a:gd name="T33" fmla="*/ 15 h 32"/>
                <a:gd name="T34" fmla="*/ 30 w 31"/>
                <a:gd name="T35" fmla="*/ 10 h 32"/>
                <a:gd name="T36" fmla="*/ 27 w 31"/>
                <a:gd name="T37" fmla="*/ 5 h 32"/>
                <a:gd name="T38" fmla="*/ 21 w 31"/>
                <a:gd name="T39" fmla="*/ 1 h 32"/>
                <a:gd name="T40" fmla="*/ 15 w 31"/>
                <a:gd name="T41" fmla="*/ 0 h 32"/>
                <a:gd name="T42" fmla="*/ 15 w 31"/>
                <a:gd name="T43" fmla="*/ 0 h 32"/>
                <a:gd name="T44" fmla="*/ 15 w 31"/>
                <a:gd name="T45" fmla="*/ 28 h 32"/>
                <a:gd name="T46" fmla="*/ 15 w 31"/>
                <a:gd name="T47" fmla="*/ 28 h 32"/>
                <a:gd name="T48" fmla="*/ 11 w 31"/>
                <a:gd name="T49" fmla="*/ 27 h 32"/>
                <a:gd name="T50" fmla="*/ 6 w 31"/>
                <a:gd name="T51" fmla="*/ 25 h 32"/>
                <a:gd name="T52" fmla="*/ 4 w 31"/>
                <a:gd name="T53" fmla="*/ 21 h 32"/>
                <a:gd name="T54" fmla="*/ 3 w 31"/>
                <a:gd name="T55" fmla="*/ 15 h 32"/>
                <a:gd name="T56" fmla="*/ 3 w 31"/>
                <a:gd name="T57" fmla="*/ 15 h 32"/>
                <a:gd name="T58" fmla="*/ 4 w 31"/>
                <a:gd name="T59" fmla="*/ 11 h 32"/>
                <a:gd name="T60" fmla="*/ 6 w 31"/>
                <a:gd name="T61" fmla="*/ 6 h 32"/>
                <a:gd name="T62" fmla="*/ 11 w 31"/>
                <a:gd name="T63" fmla="*/ 4 h 32"/>
                <a:gd name="T64" fmla="*/ 15 w 31"/>
                <a:gd name="T65" fmla="*/ 3 h 32"/>
                <a:gd name="T66" fmla="*/ 15 w 31"/>
                <a:gd name="T67" fmla="*/ 3 h 32"/>
                <a:gd name="T68" fmla="*/ 20 w 31"/>
                <a:gd name="T69" fmla="*/ 4 h 32"/>
                <a:gd name="T70" fmla="*/ 25 w 31"/>
                <a:gd name="T71" fmla="*/ 6 h 32"/>
                <a:gd name="T72" fmla="*/ 27 w 31"/>
                <a:gd name="T73" fmla="*/ 11 h 32"/>
                <a:gd name="T74" fmla="*/ 28 w 31"/>
                <a:gd name="T75" fmla="*/ 15 h 32"/>
                <a:gd name="T76" fmla="*/ 28 w 31"/>
                <a:gd name="T77" fmla="*/ 15 h 32"/>
                <a:gd name="T78" fmla="*/ 27 w 31"/>
                <a:gd name="T79" fmla="*/ 21 h 32"/>
                <a:gd name="T80" fmla="*/ 25 w 31"/>
                <a:gd name="T81" fmla="*/ 25 h 32"/>
                <a:gd name="T82" fmla="*/ 20 w 31"/>
                <a:gd name="T83" fmla="*/ 27 h 32"/>
                <a:gd name="T84" fmla="*/ 15 w 31"/>
                <a:gd name="T85" fmla="*/ 28 h 32"/>
                <a:gd name="T86" fmla="*/ 15 w 31"/>
                <a:gd name="T87"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1" h="32">
                  <a:moveTo>
                    <a:pt x="15" y="0"/>
                  </a:moveTo>
                  <a:lnTo>
                    <a:pt x="15" y="0"/>
                  </a:lnTo>
                  <a:lnTo>
                    <a:pt x="10" y="1"/>
                  </a:lnTo>
                  <a:lnTo>
                    <a:pt x="5" y="5"/>
                  </a:lnTo>
                  <a:lnTo>
                    <a:pt x="1" y="10"/>
                  </a:lnTo>
                  <a:lnTo>
                    <a:pt x="0" y="15"/>
                  </a:lnTo>
                  <a:lnTo>
                    <a:pt x="0" y="15"/>
                  </a:lnTo>
                  <a:lnTo>
                    <a:pt x="1" y="21"/>
                  </a:lnTo>
                  <a:lnTo>
                    <a:pt x="5" y="27"/>
                  </a:lnTo>
                  <a:lnTo>
                    <a:pt x="10" y="31"/>
                  </a:lnTo>
                  <a:lnTo>
                    <a:pt x="15" y="32"/>
                  </a:lnTo>
                  <a:lnTo>
                    <a:pt x="15" y="32"/>
                  </a:lnTo>
                  <a:lnTo>
                    <a:pt x="21" y="31"/>
                  </a:lnTo>
                  <a:lnTo>
                    <a:pt x="27" y="27"/>
                  </a:lnTo>
                  <a:lnTo>
                    <a:pt x="30" y="21"/>
                  </a:lnTo>
                  <a:lnTo>
                    <a:pt x="31" y="15"/>
                  </a:lnTo>
                  <a:lnTo>
                    <a:pt x="31" y="15"/>
                  </a:lnTo>
                  <a:lnTo>
                    <a:pt x="30" y="10"/>
                  </a:lnTo>
                  <a:lnTo>
                    <a:pt x="27" y="5"/>
                  </a:lnTo>
                  <a:lnTo>
                    <a:pt x="21" y="1"/>
                  </a:lnTo>
                  <a:lnTo>
                    <a:pt x="15" y="0"/>
                  </a:lnTo>
                  <a:lnTo>
                    <a:pt x="15" y="0"/>
                  </a:lnTo>
                  <a:close/>
                  <a:moveTo>
                    <a:pt x="15" y="28"/>
                  </a:moveTo>
                  <a:lnTo>
                    <a:pt x="15" y="28"/>
                  </a:lnTo>
                  <a:lnTo>
                    <a:pt x="11" y="27"/>
                  </a:lnTo>
                  <a:lnTo>
                    <a:pt x="6" y="25"/>
                  </a:lnTo>
                  <a:lnTo>
                    <a:pt x="4" y="21"/>
                  </a:lnTo>
                  <a:lnTo>
                    <a:pt x="3" y="15"/>
                  </a:lnTo>
                  <a:lnTo>
                    <a:pt x="3" y="15"/>
                  </a:lnTo>
                  <a:lnTo>
                    <a:pt x="4" y="11"/>
                  </a:lnTo>
                  <a:lnTo>
                    <a:pt x="6" y="6"/>
                  </a:lnTo>
                  <a:lnTo>
                    <a:pt x="11" y="4"/>
                  </a:lnTo>
                  <a:lnTo>
                    <a:pt x="15" y="3"/>
                  </a:lnTo>
                  <a:lnTo>
                    <a:pt x="15" y="3"/>
                  </a:lnTo>
                  <a:lnTo>
                    <a:pt x="20" y="4"/>
                  </a:lnTo>
                  <a:lnTo>
                    <a:pt x="25" y="6"/>
                  </a:lnTo>
                  <a:lnTo>
                    <a:pt x="27" y="11"/>
                  </a:lnTo>
                  <a:lnTo>
                    <a:pt x="28" y="15"/>
                  </a:lnTo>
                  <a:lnTo>
                    <a:pt x="28" y="15"/>
                  </a:lnTo>
                  <a:lnTo>
                    <a:pt x="27" y="21"/>
                  </a:lnTo>
                  <a:lnTo>
                    <a:pt x="25" y="25"/>
                  </a:lnTo>
                  <a:lnTo>
                    <a:pt x="20" y="27"/>
                  </a:lnTo>
                  <a:lnTo>
                    <a:pt x="15" y="28"/>
                  </a:lnTo>
                  <a:lnTo>
                    <a:pt x="15"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53" name="Freeform 101">
              <a:extLst>
                <a:ext uri="{FF2B5EF4-FFF2-40B4-BE49-F238E27FC236}">
                  <a16:creationId xmlns:a16="http://schemas.microsoft.com/office/drawing/2014/main" id="{102DA84F-C70D-481E-BCA9-A3478C699962}"/>
                </a:ext>
              </a:extLst>
            </p:cNvPr>
            <p:cNvSpPr>
              <a:spLocks noEditPoints="1"/>
            </p:cNvSpPr>
            <p:nvPr userDrawn="1"/>
          </p:nvSpPr>
          <p:spPr bwMode="auto">
            <a:xfrm>
              <a:off x="8716963" y="4772026"/>
              <a:ext cx="20638" cy="26988"/>
            </a:xfrm>
            <a:custGeom>
              <a:avLst/>
              <a:gdLst>
                <a:gd name="T0" fmla="*/ 11 w 13"/>
                <a:gd name="T1" fmla="*/ 6 h 17"/>
                <a:gd name="T2" fmla="*/ 11 w 13"/>
                <a:gd name="T3" fmla="*/ 6 h 17"/>
                <a:gd name="T4" fmla="*/ 11 w 13"/>
                <a:gd name="T5" fmla="*/ 4 h 17"/>
                <a:gd name="T6" fmla="*/ 10 w 13"/>
                <a:gd name="T7" fmla="*/ 1 h 17"/>
                <a:gd name="T8" fmla="*/ 9 w 13"/>
                <a:gd name="T9" fmla="*/ 1 h 17"/>
                <a:gd name="T10" fmla="*/ 7 w 13"/>
                <a:gd name="T11" fmla="*/ 0 h 17"/>
                <a:gd name="T12" fmla="*/ 0 w 13"/>
                <a:gd name="T13" fmla="*/ 0 h 17"/>
                <a:gd name="T14" fmla="*/ 0 w 13"/>
                <a:gd name="T15" fmla="*/ 17 h 17"/>
                <a:gd name="T16" fmla="*/ 3 w 13"/>
                <a:gd name="T17" fmla="*/ 17 h 17"/>
                <a:gd name="T18" fmla="*/ 3 w 13"/>
                <a:gd name="T19" fmla="*/ 11 h 17"/>
                <a:gd name="T20" fmla="*/ 5 w 13"/>
                <a:gd name="T21" fmla="*/ 11 h 17"/>
                <a:gd name="T22" fmla="*/ 9 w 13"/>
                <a:gd name="T23" fmla="*/ 17 h 17"/>
                <a:gd name="T24" fmla="*/ 13 w 13"/>
                <a:gd name="T25" fmla="*/ 17 h 17"/>
                <a:gd name="T26" fmla="*/ 8 w 13"/>
                <a:gd name="T27" fmla="*/ 10 h 17"/>
                <a:gd name="T28" fmla="*/ 8 w 13"/>
                <a:gd name="T29" fmla="*/ 10 h 17"/>
                <a:gd name="T30" fmla="*/ 11 w 13"/>
                <a:gd name="T31" fmla="*/ 8 h 17"/>
                <a:gd name="T32" fmla="*/ 11 w 13"/>
                <a:gd name="T33" fmla="*/ 6 h 17"/>
                <a:gd name="T34" fmla="*/ 11 w 13"/>
                <a:gd name="T35" fmla="*/ 6 h 17"/>
                <a:gd name="T36" fmla="*/ 3 w 13"/>
                <a:gd name="T37" fmla="*/ 7 h 17"/>
                <a:gd name="T38" fmla="*/ 3 w 13"/>
                <a:gd name="T39" fmla="*/ 3 h 17"/>
                <a:gd name="T40" fmla="*/ 5 w 13"/>
                <a:gd name="T41" fmla="*/ 3 h 17"/>
                <a:gd name="T42" fmla="*/ 5 w 13"/>
                <a:gd name="T43" fmla="*/ 3 h 17"/>
                <a:gd name="T44" fmla="*/ 8 w 13"/>
                <a:gd name="T45" fmla="*/ 4 h 17"/>
                <a:gd name="T46" fmla="*/ 9 w 13"/>
                <a:gd name="T47" fmla="*/ 4 h 17"/>
                <a:gd name="T48" fmla="*/ 9 w 13"/>
                <a:gd name="T49" fmla="*/ 5 h 17"/>
                <a:gd name="T50" fmla="*/ 9 w 13"/>
                <a:gd name="T51" fmla="*/ 5 h 17"/>
                <a:gd name="T52" fmla="*/ 9 w 13"/>
                <a:gd name="T53" fmla="*/ 7 h 17"/>
                <a:gd name="T54" fmla="*/ 8 w 13"/>
                <a:gd name="T55" fmla="*/ 7 h 17"/>
                <a:gd name="T56" fmla="*/ 5 w 13"/>
                <a:gd name="T57" fmla="*/ 7 h 17"/>
                <a:gd name="T58" fmla="*/ 3 w 13"/>
                <a:gd name="T59" fmla="*/ 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 h="17">
                  <a:moveTo>
                    <a:pt x="11" y="6"/>
                  </a:moveTo>
                  <a:lnTo>
                    <a:pt x="11" y="6"/>
                  </a:lnTo>
                  <a:lnTo>
                    <a:pt x="11" y="4"/>
                  </a:lnTo>
                  <a:lnTo>
                    <a:pt x="10" y="1"/>
                  </a:lnTo>
                  <a:lnTo>
                    <a:pt x="9" y="1"/>
                  </a:lnTo>
                  <a:lnTo>
                    <a:pt x="7" y="0"/>
                  </a:lnTo>
                  <a:lnTo>
                    <a:pt x="0" y="0"/>
                  </a:lnTo>
                  <a:lnTo>
                    <a:pt x="0" y="17"/>
                  </a:lnTo>
                  <a:lnTo>
                    <a:pt x="3" y="17"/>
                  </a:lnTo>
                  <a:lnTo>
                    <a:pt x="3" y="11"/>
                  </a:lnTo>
                  <a:lnTo>
                    <a:pt x="5" y="11"/>
                  </a:lnTo>
                  <a:lnTo>
                    <a:pt x="9" y="17"/>
                  </a:lnTo>
                  <a:lnTo>
                    <a:pt x="13" y="17"/>
                  </a:lnTo>
                  <a:lnTo>
                    <a:pt x="8" y="10"/>
                  </a:lnTo>
                  <a:lnTo>
                    <a:pt x="8" y="10"/>
                  </a:lnTo>
                  <a:lnTo>
                    <a:pt x="11" y="8"/>
                  </a:lnTo>
                  <a:lnTo>
                    <a:pt x="11" y="6"/>
                  </a:lnTo>
                  <a:lnTo>
                    <a:pt x="11" y="6"/>
                  </a:lnTo>
                  <a:close/>
                  <a:moveTo>
                    <a:pt x="3" y="7"/>
                  </a:moveTo>
                  <a:lnTo>
                    <a:pt x="3" y="3"/>
                  </a:lnTo>
                  <a:lnTo>
                    <a:pt x="5" y="3"/>
                  </a:lnTo>
                  <a:lnTo>
                    <a:pt x="5" y="3"/>
                  </a:lnTo>
                  <a:lnTo>
                    <a:pt x="8" y="4"/>
                  </a:lnTo>
                  <a:lnTo>
                    <a:pt x="9" y="4"/>
                  </a:lnTo>
                  <a:lnTo>
                    <a:pt x="9" y="5"/>
                  </a:lnTo>
                  <a:lnTo>
                    <a:pt x="9" y="5"/>
                  </a:lnTo>
                  <a:lnTo>
                    <a:pt x="9" y="7"/>
                  </a:lnTo>
                  <a:lnTo>
                    <a:pt x="8" y="7"/>
                  </a:lnTo>
                  <a:lnTo>
                    <a:pt x="5" y="7"/>
                  </a:lnTo>
                  <a:lnTo>
                    <a:pt x="3"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54" name="Freeform 102">
              <a:extLst>
                <a:ext uri="{FF2B5EF4-FFF2-40B4-BE49-F238E27FC236}">
                  <a16:creationId xmlns:a16="http://schemas.microsoft.com/office/drawing/2014/main" id="{6652FD52-7659-45D9-A846-DBEE9138101B}"/>
                </a:ext>
              </a:extLst>
            </p:cNvPr>
            <p:cNvSpPr>
              <a:spLocks/>
            </p:cNvSpPr>
            <p:nvPr userDrawn="1"/>
          </p:nvSpPr>
          <p:spPr bwMode="auto">
            <a:xfrm>
              <a:off x="7742238" y="4830763"/>
              <a:ext cx="68263" cy="47625"/>
            </a:xfrm>
            <a:custGeom>
              <a:avLst/>
              <a:gdLst>
                <a:gd name="T0" fmla="*/ 20 w 43"/>
                <a:gd name="T1" fmla="*/ 9 h 30"/>
                <a:gd name="T2" fmla="*/ 20 w 43"/>
                <a:gd name="T3" fmla="*/ 7 h 30"/>
                <a:gd name="T4" fmla="*/ 24 w 43"/>
                <a:gd name="T5" fmla="*/ 4 h 30"/>
                <a:gd name="T6" fmla="*/ 28 w 43"/>
                <a:gd name="T7" fmla="*/ 4 h 30"/>
                <a:gd name="T8" fmla="*/ 30 w 43"/>
                <a:gd name="T9" fmla="*/ 5 h 30"/>
                <a:gd name="T10" fmla="*/ 30 w 43"/>
                <a:gd name="T11" fmla="*/ 8 h 30"/>
                <a:gd name="T12" fmla="*/ 43 w 43"/>
                <a:gd name="T13" fmla="*/ 8 h 30"/>
                <a:gd name="T14" fmla="*/ 41 w 43"/>
                <a:gd name="T15" fmla="*/ 2 h 30"/>
                <a:gd name="T16" fmla="*/ 27 w 43"/>
                <a:gd name="T17" fmla="*/ 0 h 30"/>
                <a:gd name="T18" fmla="*/ 18 w 43"/>
                <a:gd name="T19" fmla="*/ 0 h 30"/>
                <a:gd name="T20" fmla="*/ 7 w 43"/>
                <a:gd name="T21" fmla="*/ 4 h 30"/>
                <a:gd name="T22" fmla="*/ 3 w 43"/>
                <a:gd name="T23" fmla="*/ 9 h 30"/>
                <a:gd name="T24" fmla="*/ 4 w 43"/>
                <a:gd name="T25" fmla="*/ 14 h 30"/>
                <a:gd name="T26" fmla="*/ 9 w 43"/>
                <a:gd name="T27" fmla="*/ 16 h 30"/>
                <a:gd name="T28" fmla="*/ 22 w 43"/>
                <a:gd name="T29" fmla="*/ 19 h 30"/>
                <a:gd name="T30" fmla="*/ 25 w 43"/>
                <a:gd name="T31" fmla="*/ 21 h 30"/>
                <a:gd name="T32" fmla="*/ 25 w 43"/>
                <a:gd name="T33" fmla="*/ 22 h 30"/>
                <a:gd name="T34" fmla="*/ 23 w 43"/>
                <a:gd name="T35" fmla="*/ 24 h 30"/>
                <a:gd name="T36" fmla="*/ 18 w 43"/>
                <a:gd name="T37" fmla="*/ 25 h 30"/>
                <a:gd name="T38" fmla="*/ 14 w 43"/>
                <a:gd name="T39" fmla="*/ 24 h 30"/>
                <a:gd name="T40" fmla="*/ 12 w 43"/>
                <a:gd name="T41" fmla="*/ 22 h 30"/>
                <a:gd name="T42" fmla="*/ 0 w 43"/>
                <a:gd name="T43" fmla="*/ 21 h 30"/>
                <a:gd name="T44" fmla="*/ 0 w 43"/>
                <a:gd name="T45" fmla="*/ 24 h 30"/>
                <a:gd name="T46" fmla="*/ 1 w 43"/>
                <a:gd name="T47" fmla="*/ 28 h 30"/>
                <a:gd name="T48" fmla="*/ 5 w 43"/>
                <a:gd name="T49" fmla="*/ 30 h 30"/>
                <a:gd name="T50" fmla="*/ 16 w 43"/>
                <a:gd name="T51" fmla="*/ 30 h 30"/>
                <a:gd name="T52" fmla="*/ 34 w 43"/>
                <a:gd name="T53" fmla="*/ 28 h 30"/>
                <a:gd name="T54" fmla="*/ 41 w 43"/>
                <a:gd name="T55" fmla="*/ 21 h 30"/>
                <a:gd name="T56" fmla="*/ 41 w 43"/>
                <a:gd name="T57" fmla="*/ 17 h 30"/>
                <a:gd name="T58" fmla="*/ 39 w 43"/>
                <a:gd name="T59" fmla="*/ 15 h 30"/>
                <a:gd name="T60" fmla="*/ 29 w 43"/>
                <a:gd name="T61" fmla="*/ 11 h 30"/>
                <a:gd name="T62" fmla="*/ 20 w 43"/>
                <a:gd name="T63" fmla="*/ 9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 h="30">
                  <a:moveTo>
                    <a:pt x="20" y="9"/>
                  </a:moveTo>
                  <a:lnTo>
                    <a:pt x="20" y="9"/>
                  </a:lnTo>
                  <a:lnTo>
                    <a:pt x="20" y="7"/>
                  </a:lnTo>
                  <a:lnTo>
                    <a:pt x="20" y="7"/>
                  </a:lnTo>
                  <a:lnTo>
                    <a:pt x="21" y="5"/>
                  </a:lnTo>
                  <a:lnTo>
                    <a:pt x="24" y="4"/>
                  </a:lnTo>
                  <a:lnTo>
                    <a:pt x="24" y="4"/>
                  </a:lnTo>
                  <a:lnTo>
                    <a:pt x="28" y="4"/>
                  </a:lnTo>
                  <a:lnTo>
                    <a:pt x="30" y="5"/>
                  </a:lnTo>
                  <a:lnTo>
                    <a:pt x="30" y="5"/>
                  </a:lnTo>
                  <a:lnTo>
                    <a:pt x="30" y="7"/>
                  </a:lnTo>
                  <a:lnTo>
                    <a:pt x="30" y="8"/>
                  </a:lnTo>
                  <a:lnTo>
                    <a:pt x="43" y="8"/>
                  </a:lnTo>
                  <a:lnTo>
                    <a:pt x="43" y="8"/>
                  </a:lnTo>
                  <a:lnTo>
                    <a:pt x="43" y="4"/>
                  </a:lnTo>
                  <a:lnTo>
                    <a:pt x="41" y="2"/>
                  </a:lnTo>
                  <a:lnTo>
                    <a:pt x="36" y="0"/>
                  </a:lnTo>
                  <a:lnTo>
                    <a:pt x="27" y="0"/>
                  </a:lnTo>
                  <a:lnTo>
                    <a:pt x="27" y="0"/>
                  </a:lnTo>
                  <a:lnTo>
                    <a:pt x="18" y="0"/>
                  </a:lnTo>
                  <a:lnTo>
                    <a:pt x="11" y="2"/>
                  </a:lnTo>
                  <a:lnTo>
                    <a:pt x="7" y="4"/>
                  </a:lnTo>
                  <a:lnTo>
                    <a:pt x="3" y="9"/>
                  </a:lnTo>
                  <a:lnTo>
                    <a:pt x="3" y="9"/>
                  </a:lnTo>
                  <a:lnTo>
                    <a:pt x="3" y="11"/>
                  </a:lnTo>
                  <a:lnTo>
                    <a:pt x="4" y="14"/>
                  </a:lnTo>
                  <a:lnTo>
                    <a:pt x="4" y="14"/>
                  </a:lnTo>
                  <a:lnTo>
                    <a:pt x="9" y="16"/>
                  </a:lnTo>
                  <a:lnTo>
                    <a:pt x="16" y="18"/>
                  </a:lnTo>
                  <a:lnTo>
                    <a:pt x="22" y="19"/>
                  </a:lnTo>
                  <a:lnTo>
                    <a:pt x="25" y="21"/>
                  </a:lnTo>
                  <a:lnTo>
                    <a:pt x="25" y="21"/>
                  </a:lnTo>
                  <a:lnTo>
                    <a:pt x="25" y="22"/>
                  </a:lnTo>
                  <a:lnTo>
                    <a:pt x="25" y="22"/>
                  </a:lnTo>
                  <a:lnTo>
                    <a:pt x="24" y="23"/>
                  </a:lnTo>
                  <a:lnTo>
                    <a:pt x="23" y="24"/>
                  </a:lnTo>
                  <a:lnTo>
                    <a:pt x="18" y="25"/>
                  </a:lnTo>
                  <a:lnTo>
                    <a:pt x="18" y="25"/>
                  </a:lnTo>
                  <a:lnTo>
                    <a:pt x="15" y="24"/>
                  </a:lnTo>
                  <a:lnTo>
                    <a:pt x="14" y="24"/>
                  </a:lnTo>
                  <a:lnTo>
                    <a:pt x="14" y="24"/>
                  </a:lnTo>
                  <a:lnTo>
                    <a:pt x="12" y="22"/>
                  </a:lnTo>
                  <a:lnTo>
                    <a:pt x="12" y="21"/>
                  </a:lnTo>
                  <a:lnTo>
                    <a:pt x="0" y="21"/>
                  </a:lnTo>
                  <a:lnTo>
                    <a:pt x="0" y="21"/>
                  </a:lnTo>
                  <a:lnTo>
                    <a:pt x="0" y="24"/>
                  </a:lnTo>
                  <a:lnTo>
                    <a:pt x="0" y="26"/>
                  </a:lnTo>
                  <a:lnTo>
                    <a:pt x="1" y="28"/>
                  </a:lnTo>
                  <a:lnTo>
                    <a:pt x="3" y="29"/>
                  </a:lnTo>
                  <a:lnTo>
                    <a:pt x="5" y="30"/>
                  </a:lnTo>
                  <a:lnTo>
                    <a:pt x="16" y="30"/>
                  </a:lnTo>
                  <a:lnTo>
                    <a:pt x="16" y="30"/>
                  </a:lnTo>
                  <a:lnTo>
                    <a:pt x="27" y="30"/>
                  </a:lnTo>
                  <a:lnTo>
                    <a:pt x="34" y="28"/>
                  </a:lnTo>
                  <a:lnTo>
                    <a:pt x="38" y="24"/>
                  </a:lnTo>
                  <a:lnTo>
                    <a:pt x="41" y="21"/>
                  </a:lnTo>
                  <a:lnTo>
                    <a:pt x="41" y="21"/>
                  </a:lnTo>
                  <a:lnTo>
                    <a:pt x="41" y="17"/>
                  </a:lnTo>
                  <a:lnTo>
                    <a:pt x="39" y="15"/>
                  </a:lnTo>
                  <a:lnTo>
                    <a:pt x="39" y="15"/>
                  </a:lnTo>
                  <a:lnTo>
                    <a:pt x="36" y="12"/>
                  </a:lnTo>
                  <a:lnTo>
                    <a:pt x="29" y="11"/>
                  </a:lnTo>
                  <a:lnTo>
                    <a:pt x="23" y="10"/>
                  </a:lnTo>
                  <a:lnTo>
                    <a:pt x="20" y="9"/>
                  </a:lnTo>
                  <a:lnTo>
                    <a:pt x="20"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55" name="Freeform 103">
              <a:extLst>
                <a:ext uri="{FF2B5EF4-FFF2-40B4-BE49-F238E27FC236}">
                  <a16:creationId xmlns:a16="http://schemas.microsoft.com/office/drawing/2014/main" id="{982939C5-8C31-439D-A59E-6F85A1C94AC1}"/>
                </a:ext>
              </a:extLst>
            </p:cNvPr>
            <p:cNvSpPr>
              <a:spLocks/>
            </p:cNvSpPr>
            <p:nvPr userDrawn="1"/>
          </p:nvSpPr>
          <p:spPr bwMode="auto">
            <a:xfrm>
              <a:off x="8089901" y="4830763"/>
              <a:ext cx="66675" cy="46038"/>
            </a:xfrm>
            <a:custGeom>
              <a:avLst/>
              <a:gdLst>
                <a:gd name="T0" fmla="*/ 9 w 42"/>
                <a:gd name="T1" fmla="*/ 0 h 29"/>
                <a:gd name="T2" fmla="*/ 42 w 42"/>
                <a:gd name="T3" fmla="*/ 0 h 29"/>
                <a:gd name="T4" fmla="*/ 40 w 42"/>
                <a:gd name="T5" fmla="*/ 5 h 29"/>
                <a:gd name="T6" fmla="*/ 21 w 42"/>
                <a:gd name="T7" fmla="*/ 5 h 29"/>
                <a:gd name="T8" fmla="*/ 18 w 42"/>
                <a:gd name="T9" fmla="*/ 11 h 29"/>
                <a:gd name="T10" fmla="*/ 36 w 42"/>
                <a:gd name="T11" fmla="*/ 11 h 29"/>
                <a:gd name="T12" fmla="*/ 35 w 42"/>
                <a:gd name="T13" fmla="*/ 17 h 29"/>
                <a:gd name="T14" fmla="*/ 17 w 42"/>
                <a:gd name="T15" fmla="*/ 17 h 29"/>
                <a:gd name="T16" fmla="*/ 15 w 42"/>
                <a:gd name="T17" fmla="*/ 23 h 29"/>
                <a:gd name="T18" fmla="*/ 35 w 42"/>
                <a:gd name="T19" fmla="*/ 23 h 29"/>
                <a:gd name="T20" fmla="*/ 33 w 42"/>
                <a:gd name="T21" fmla="*/ 29 h 29"/>
                <a:gd name="T22" fmla="*/ 0 w 42"/>
                <a:gd name="T23" fmla="*/ 29 h 29"/>
                <a:gd name="T24" fmla="*/ 9 w 42"/>
                <a:gd name="T2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29">
                  <a:moveTo>
                    <a:pt x="9" y="0"/>
                  </a:moveTo>
                  <a:lnTo>
                    <a:pt x="42" y="0"/>
                  </a:lnTo>
                  <a:lnTo>
                    <a:pt x="40" y="5"/>
                  </a:lnTo>
                  <a:lnTo>
                    <a:pt x="21" y="5"/>
                  </a:lnTo>
                  <a:lnTo>
                    <a:pt x="18" y="11"/>
                  </a:lnTo>
                  <a:lnTo>
                    <a:pt x="36" y="11"/>
                  </a:lnTo>
                  <a:lnTo>
                    <a:pt x="35" y="17"/>
                  </a:lnTo>
                  <a:lnTo>
                    <a:pt x="17" y="17"/>
                  </a:lnTo>
                  <a:lnTo>
                    <a:pt x="15" y="23"/>
                  </a:lnTo>
                  <a:lnTo>
                    <a:pt x="35" y="23"/>
                  </a:lnTo>
                  <a:lnTo>
                    <a:pt x="33" y="29"/>
                  </a:lnTo>
                  <a:lnTo>
                    <a:pt x="0" y="29"/>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56" name="Freeform 104">
              <a:extLst>
                <a:ext uri="{FF2B5EF4-FFF2-40B4-BE49-F238E27FC236}">
                  <a16:creationId xmlns:a16="http://schemas.microsoft.com/office/drawing/2014/main" id="{1EE3BC5B-17FE-4073-97BF-2A424276A047}"/>
                </a:ext>
              </a:extLst>
            </p:cNvPr>
            <p:cNvSpPr>
              <a:spLocks/>
            </p:cNvSpPr>
            <p:nvPr userDrawn="1"/>
          </p:nvSpPr>
          <p:spPr bwMode="auto">
            <a:xfrm>
              <a:off x="8518526" y="4606926"/>
              <a:ext cx="277813" cy="269875"/>
            </a:xfrm>
            <a:custGeom>
              <a:avLst/>
              <a:gdLst>
                <a:gd name="T0" fmla="*/ 116 w 175"/>
                <a:gd name="T1" fmla="*/ 0 h 170"/>
                <a:gd name="T2" fmla="*/ 85 w 175"/>
                <a:gd name="T3" fmla="*/ 67 h 170"/>
                <a:gd name="T4" fmla="*/ 86 w 175"/>
                <a:gd name="T5" fmla="*/ 0 h 170"/>
                <a:gd name="T6" fmla="*/ 27 w 175"/>
                <a:gd name="T7" fmla="*/ 0 h 170"/>
                <a:gd name="T8" fmla="*/ 39 w 175"/>
                <a:gd name="T9" fmla="*/ 122 h 170"/>
                <a:gd name="T10" fmla="*/ 39 w 175"/>
                <a:gd name="T11" fmla="*/ 122 h 170"/>
                <a:gd name="T12" fmla="*/ 37 w 175"/>
                <a:gd name="T13" fmla="*/ 127 h 170"/>
                <a:gd name="T14" fmla="*/ 36 w 175"/>
                <a:gd name="T15" fmla="*/ 130 h 170"/>
                <a:gd name="T16" fmla="*/ 33 w 175"/>
                <a:gd name="T17" fmla="*/ 132 h 170"/>
                <a:gd name="T18" fmla="*/ 30 w 175"/>
                <a:gd name="T19" fmla="*/ 135 h 170"/>
                <a:gd name="T20" fmla="*/ 30 w 175"/>
                <a:gd name="T21" fmla="*/ 135 h 170"/>
                <a:gd name="T22" fmla="*/ 26 w 175"/>
                <a:gd name="T23" fmla="*/ 136 h 170"/>
                <a:gd name="T24" fmla="*/ 20 w 175"/>
                <a:gd name="T25" fmla="*/ 136 h 170"/>
                <a:gd name="T26" fmla="*/ 11 w 175"/>
                <a:gd name="T27" fmla="*/ 136 h 170"/>
                <a:gd name="T28" fmla="*/ 10 w 175"/>
                <a:gd name="T29" fmla="*/ 136 h 170"/>
                <a:gd name="T30" fmla="*/ 0 w 175"/>
                <a:gd name="T31" fmla="*/ 170 h 170"/>
                <a:gd name="T32" fmla="*/ 40 w 175"/>
                <a:gd name="T33" fmla="*/ 170 h 170"/>
                <a:gd name="T34" fmla="*/ 40 w 175"/>
                <a:gd name="T35" fmla="*/ 170 h 170"/>
                <a:gd name="T36" fmla="*/ 48 w 175"/>
                <a:gd name="T37" fmla="*/ 169 h 170"/>
                <a:gd name="T38" fmla="*/ 55 w 175"/>
                <a:gd name="T39" fmla="*/ 167 h 170"/>
                <a:gd name="T40" fmla="*/ 63 w 175"/>
                <a:gd name="T41" fmla="*/ 164 h 170"/>
                <a:gd name="T42" fmla="*/ 68 w 175"/>
                <a:gd name="T43" fmla="*/ 160 h 170"/>
                <a:gd name="T44" fmla="*/ 74 w 175"/>
                <a:gd name="T45" fmla="*/ 156 h 170"/>
                <a:gd name="T46" fmla="*/ 79 w 175"/>
                <a:gd name="T47" fmla="*/ 149 h 170"/>
                <a:gd name="T48" fmla="*/ 91 w 175"/>
                <a:gd name="T49" fmla="*/ 132 h 170"/>
                <a:gd name="T50" fmla="*/ 175 w 175"/>
                <a:gd name="T51" fmla="*/ 0 h 170"/>
                <a:gd name="T52" fmla="*/ 116 w 175"/>
                <a:gd name="T53"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5" h="170">
                  <a:moveTo>
                    <a:pt x="116" y="0"/>
                  </a:moveTo>
                  <a:lnTo>
                    <a:pt x="85" y="67"/>
                  </a:lnTo>
                  <a:lnTo>
                    <a:pt x="86" y="0"/>
                  </a:lnTo>
                  <a:lnTo>
                    <a:pt x="27" y="0"/>
                  </a:lnTo>
                  <a:lnTo>
                    <a:pt x="39" y="122"/>
                  </a:lnTo>
                  <a:lnTo>
                    <a:pt x="39" y="122"/>
                  </a:lnTo>
                  <a:lnTo>
                    <a:pt x="37" y="127"/>
                  </a:lnTo>
                  <a:lnTo>
                    <a:pt x="36" y="130"/>
                  </a:lnTo>
                  <a:lnTo>
                    <a:pt x="33" y="132"/>
                  </a:lnTo>
                  <a:lnTo>
                    <a:pt x="30" y="135"/>
                  </a:lnTo>
                  <a:lnTo>
                    <a:pt x="30" y="135"/>
                  </a:lnTo>
                  <a:lnTo>
                    <a:pt x="26" y="136"/>
                  </a:lnTo>
                  <a:lnTo>
                    <a:pt x="20" y="136"/>
                  </a:lnTo>
                  <a:lnTo>
                    <a:pt x="11" y="136"/>
                  </a:lnTo>
                  <a:lnTo>
                    <a:pt x="10" y="136"/>
                  </a:lnTo>
                  <a:lnTo>
                    <a:pt x="0" y="170"/>
                  </a:lnTo>
                  <a:lnTo>
                    <a:pt x="40" y="170"/>
                  </a:lnTo>
                  <a:lnTo>
                    <a:pt x="40" y="170"/>
                  </a:lnTo>
                  <a:lnTo>
                    <a:pt x="48" y="169"/>
                  </a:lnTo>
                  <a:lnTo>
                    <a:pt x="55" y="167"/>
                  </a:lnTo>
                  <a:lnTo>
                    <a:pt x="63" y="164"/>
                  </a:lnTo>
                  <a:lnTo>
                    <a:pt x="68" y="160"/>
                  </a:lnTo>
                  <a:lnTo>
                    <a:pt x="74" y="156"/>
                  </a:lnTo>
                  <a:lnTo>
                    <a:pt x="79" y="149"/>
                  </a:lnTo>
                  <a:lnTo>
                    <a:pt x="91" y="132"/>
                  </a:lnTo>
                  <a:lnTo>
                    <a:pt x="175" y="0"/>
                  </a:lnTo>
                  <a:lnTo>
                    <a:pt x="11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57" name="Freeform 105">
              <a:extLst>
                <a:ext uri="{FF2B5EF4-FFF2-40B4-BE49-F238E27FC236}">
                  <a16:creationId xmlns:a16="http://schemas.microsoft.com/office/drawing/2014/main" id="{0379D05A-8A9D-4066-BFC3-F7EE21D3E888}"/>
                </a:ext>
              </a:extLst>
            </p:cNvPr>
            <p:cNvSpPr>
              <a:spLocks/>
            </p:cNvSpPr>
            <p:nvPr userDrawn="1"/>
          </p:nvSpPr>
          <p:spPr bwMode="auto">
            <a:xfrm>
              <a:off x="8399463" y="4827588"/>
              <a:ext cx="71438" cy="50800"/>
            </a:xfrm>
            <a:custGeom>
              <a:avLst/>
              <a:gdLst>
                <a:gd name="T0" fmla="*/ 20 w 45"/>
                <a:gd name="T1" fmla="*/ 11 h 32"/>
                <a:gd name="T2" fmla="*/ 20 w 45"/>
                <a:gd name="T3" fmla="*/ 9 h 32"/>
                <a:gd name="T4" fmla="*/ 26 w 45"/>
                <a:gd name="T5" fmla="*/ 6 h 32"/>
                <a:gd name="T6" fmla="*/ 29 w 45"/>
                <a:gd name="T7" fmla="*/ 6 h 32"/>
                <a:gd name="T8" fmla="*/ 31 w 45"/>
                <a:gd name="T9" fmla="*/ 7 h 32"/>
                <a:gd name="T10" fmla="*/ 32 w 45"/>
                <a:gd name="T11" fmla="*/ 10 h 32"/>
                <a:gd name="T12" fmla="*/ 45 w 45"/>
                <a:gd name="T13" fmla="*/ 10 h 32"/>
                <a:gd name="T14" fmla="*/ 43 w 45"/>
                <a:gd name="T15" fmla="*/ 4 h 32"/>
                <a:gd name="T16" fmla="*/ 29 w 45"/>
                <a:gd name="T17" fmla="*/ 0 h 32"/>
                <a:gd name="T18" fmla="*/ 19 w 45"/>
                <a:gd name="T19" fmla="*/ 2 h 32"/>
                <a:gd name="T20" fmla="*/ 7 w 45"/>
                <a:gd name="T21" fmla="*/ 6 h 32"/>
                <a:gd name="T22" fmla="*/ 5 w 45"/>
                <a:gd name="T23" fmla="*/ 11 h 32"/>
                <a:gd name="T24" fmla="*/ 6 w 45"/>
                <a:gd name="T25" fmla="*/ 16 h 32"/>
                <a:gd name="T26" fmla="*/ 11 w 45"/>
                <a:gd name="T27" fmla="*/ 18 h 32"/>
                <a:gd name="T28" fmla="*/ 24 w 45"/>
                <a:gd name="T29" fmla="*/ 21 h 32"/>
                <a:gd name="T30" fmla="*/ 27 w 45"/>
                <a:gd name="T31" fmla="*/ 23 h 32"/>
                <a:gd name="T32" fmla="*/ 27 w 45"/>
                <a:gd name="T33" fmla="*/ 24 h 32"/>
                <a:gd name="T34" fmla="*/ 24 w 45"/>
                <a:gd name="T35" fmla="*/ 26 h 32"/>
                <a:gd name="T36" fmla="*/ 20 w 45"/>
                <a:gd name="T37" fmla="*/ 27 h 32"/>
                <a:gd name="T38" fmla="*/ 14 w 45"/>
                <a:gd name="T39" fmla="*/ 26 h 32"/>
                <a:gd name="T40" fmla="*/ 14 w 45"/>
                <a:gd name="T41" fmla="*/ 24 h 32"/>
                <a:gd name="T42" fmla="*/ 2 w 45"/>
                <a:gd name="T43" fmla="*/ 23 h 32"/>
                <a:gd name="T44" fmla="*/ 0 w 45"/>
                <a:gd name="T45" fmla="*/ 26 h 32"/>
                <a:gd name="T46" fmla="*/ 2 w 45"/>
                <a:gd name="T47" fmla="*/ 30 h 32"/>
                <a:gd name="T48" fmla="*/ 7 w 45"/>
                <a:gd name="T49" fmla="*/ 32 h 32"/>
                <a:gd name="T50" fmla="*/ 18 w 45"/>
                <a:gd name="T51" fmla="*/ 32 h 32"/>
                <a:gd name="T52" fmla="*/ 36 w 45"/>
                <a:gd name="T53" fmla="*/ 30 h 32"/>
                <a:gd name="T54" fmla="*/ 43 w 45"/>
                <a:gd name="T55" fmla="*/ 23 h 32"/>
                <a:gd name="T56" fmla="*/ 43 w 45"/>
                <a:gd name="T57" fmla="*/ 19 h 32"/>
                <a:gd name="T58" fmla="*/ 41 w 45"/>
                <a:gd name="T59" fmla="*/ 17 h 32"/>
                <a:gd name="T60" fmla="*/ 31 w 45"/>
                <a:gd name="T61" fmla="*/ 13 h 32"/>
                <a:gd name="T62" fmla="*/ 20 w 45"/>
                <a:gd name="T63" fmla="*/ 1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5" h="32">
                  <a:moveTo>
                    <a:pt x="20" y="11"/>
                  </a:moveTo>
                  <a:lnTo>
                    <a:pt x="20" y="11"/>
                  </a:lnTo>
                  <a:lnTo>
                    <a:pt x="20" y="9"/>
                  </a:lnTo>
                  <a:lnTo>
                    <a:pt x="20" y="9"/>
                  </a:lnTo>
                  <a:lnTo>
                    <a:pt x="23" y="7"/>
                  </a:lnTo>
                  <a:lnTo>
                    <a:pt x="26" y="6"/>
                  </a:lnTo>
                  <a:lnTo>
                    <a:pt x="26" y="6"/>
                  </a:lnTo>
                  <a:lnTo>
                    <a:pt x="29" y="6"/>
                  </a:lnTo>
                  <a:lnTo>
                    <a:pt x="31" y="7"/>
                  </a:lnTo>
                  <a:lnTo>
                    <a:pt x="31" y="7"/>
                  </a:lnTo>
                  <a:lnTo>
                    <a:pt x="32" y="9"/>
                  </a:lnTo>
                  <a:lnTo>
                    <a:pt x="32" y="10"/>
                  </a:lnTo>
                  <a:lnTo>
                    <a:pt x="45" y="10"/>
                  </a:lnTo>
                  <a:lnTo>
                    <a:pt x="45" y="10"/>
                  </a:lnTo>
                  <a:lnTo>
                    <a:pt x="45" y="6"/>
                  </a:lnTo>
                  <a:lnTo>
                    <a:pt x="43" y="4"/>
                  </a:lnTo>
                  <a:lnTo>
                    <a:pt x="38" y="2"/>
                  </a:lnTo>
                  <a:lnTo>
                    <a:pt x="29" y="0"/>
                  </a:lnTo>
                  <a:lnTo>
                    <a:pt x="29" y="0"/>
                  </a:lnTo>
                  <a:lnTo>
                    <a:pt x="19" y="2"/>
                  </a:lnTo>
                  <a:lnTo>
                    <a:pt x="12" y="3"/>
                  </a:lnTo>
                  <a:lnTo>
                    <a:pt x="7" y="6"/>
                  </a:lnTo>
                  <a:lnTo>
                    <a:pt x="5" y="11"/>
                  </a:lnTo>
                  <a:lnTo>
                    <a:pt x="5" y="11"/>
                  </a:lnTo>
                  <a:lnTo>
                    <a:pt x="5" y="13"/>
                  </a:lnTo>
                  <a:lnTo>
                    <a:pt x="6" y="16"/>
                  </a:lnTo>
                  <a:lnTo>
                    <a:pt x="6" y="16"/>
                  </a:lnTo>
                  <a:lnTo>
                    <a:pt x="11" y="18"/>
                  </a:lnTo>
                  <a:lnTo>
                    <a:pt x="17" y="19"/>
                  </a:lnTo>
                  <a:lnTo>
                    <a:pt x="24" y="21"/>
                  </a:lnTo>
                  <a:lnTo>
                    <a:pt x="27" y="23"/>
                  </a:lnTo>
                  <a:lnTo>
                    <a:pt x="27" y="23"/>
                  </a:lnTo>
                  <a:lnTo>
                    <a:pt x="27" y="24"/>
                  </a:lnTo>
                  <a:lnTo>
                    <a:pt x="27" y="24"/>
                  </a:lnTo>
                  <a:lnTo>
                    <a:pt x="26" y="25"/>
                  </a:lnTo>
                  <a:lnTo>
                    <a:pt x="24" y="26"/>
                  </a:lnTo>
                  <a:lnTo>
                    <a:pt x="20" y="27"/>
                  </a:lnTo>
                  <a:lnTo>
                    <a:pt x="20" y="27"/>
                  </a:lnTo>
                  <a:lnTo>
                    <a:pt x="17" y="26"/>
                  </a:lnTo>
                  <a:lnTo>
                    <a:pt x="14" y="26"/>
                  </a:lnTo>
                  <a:lnTo>
                    <a:pt x="14" y="26"/>
                  </a:lnTo>
                  <a:lnTo>
                    <a:pt x="14" y="24"/>
                  </a:lnTo>
                  <a:lnTo>
                    <a:pt x="14" y="23"/>
                  </a:lnTo>
                  <a:lnTo>
                    <a:pt x="2" y="23"/>
                  </a:lnTo>
                  <a:lnTo>
                    <a:pt x="2" y="23"/>
                  </a:lnTo>
                  <a:lnTo>
                    <a:pt x="0" y="26"/>
                  </a:lnTo>
                  <a:lnTo>
                    <a:pt x="0" y="28"/>
                  </a:lnTo>
                  <a:lnTo>
                    <a:pt x="2" y="30"/>
                  </a:lnTo>
                  <a:lnTo>
                    <a:pt x="4" y="31"/>
                  </a:lnTo>
                  <a:lnTo>
                    <a:pt x="7" y="32"/>
                  </a:lnTo>
                  <a:lnTo>
                    <a:pt x="18" y="32"/>
                  </a:lnTo>
                  <a:lnTo>
                    <a:pt x="18" y="32"/>
                  </a:lnTo>
                  <a:lnTo>
                    <a:pt x="29" y="32"/>
                  </a:lnTo>
                  <a:lnTo>
                    <a:pt x="36" y="30"/>
                  </a:lnTo>
                  <a:lnTo>
                    <a:pt x="40" y="26"/>
                  </a:lnTo>
                  <a:lnTo>
                    <a:pt x="43" y="23"/>
                  </a:lnTo>
                  <a:lnTo>
                    <a:pt x="43" y="23"/>
                  </a:lnTo>
                  <a:lnTo>
                    <a:pt x="43" y="19"/>
                  </a:lnTo>
                  <a:lnTo>
                    <a:pt x="41" y="17"/>
                  </a:lnTo>
                  <a:lnTo>
                    <a:pt x="41" y="17"/>
                  </a:lnTo>
                  <a:lnTo>
                    <a:pt x="37" y="14"/>
                  </a:lnTo>
                  <a:lnTo>
                    <a:pt x="31" y="13"/>
                  </a:lnTo>
                  <a:lnTo>
                    <a:pt x="24" y="12"/>
                  </a:lnTo>
                  <a:lnTo>
                    <a:pt x="20" y="11"/>
                  </a:lnTo>
                  <a:lnTo>
                    <a:pt x="20"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grpSp>
    </p:spTree>
    <p:custDataLst>
      <p:tags r:id="rId1"/>
    </p:custDataLst>
    <p:extLst>
      <p:ext uri="{BB962C8B-B14F-4D97-AF65-F5344CB8AC3E}">
        <p14:creationId xmlns:p14="http://schemas.microsoft.com/office/powerpoint/2010/main" val="146948944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70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iography 2">
    <p:spTree>
      <p:nvGrpSpPr>
        <p:cNvPr id="1" name=""/>
        <p:cNvGrpSpPr/>
        <p:nvPr/>
      </p:nvGrpSpPr>
      <p:grpSpPr>
        <a:xfrm>
          <a:off x="0" y="0"/>
          <a:ext cx="0" cy="0"/>
          <a:chOff x="0" y="0"/>
          <a:chExt cx="0" cy="0"/>
        </a:xfrm>
      </p:grpSpPr>
      <p:sp>
        <p:nvSpPr>
          <p:cNvPr id="2" name="Title 1"/>
          <p:cNvSpPr>
            <a:spLocks noGrp="1"/>
          </p:cNvSpPr>
          <p:nvPr>
            <p:ph type="title"/>
          </p:nvPr>
        </p:nvSpPr>
        <p:spPr>
          <a:xfrm>
            <a:off x="422821" y="228600"/>
            <a:ext cx="10917264" cy="838200"/>
          </a:xfrm>
        </p:spPr>
        <p:txBody>
          <a:bodyPr/>
          <a:lstStyle>
            <a:lvl1pPr>
              <a:defRPr sz="3000"/>
            </a:lvl1pPr>
          </a:lstStyle>
          <a:p>
            <a:r>
              <a:rPr lang="en-US"/>
              <a:t>Click to edit Master title style</a:t>
            </a:r>
            <a:endParaRPr lang="en-US" dirty="0"/>
          </a:p>
        </p:txBody>
      </p:sp>
      <p:sp>
        <p:nvSpPr>
          <p:cNvPr id="3" name="Content Placeholder 2"/>
          <p:cNvSpPr>
            <a:spLocks noGrp="1"/>
          </p:cNvSpPr>
          <p:nvPr>
            <p:ph idx="1"/>
          </p:nvPr>
        </p:nvSpPr>
        <p:spPr>
          <a:xfrm>
            <a:off x="422821" y="1073260"/>
            <a:ext cx="10917264" cy="439305"/>
          </a:xfrm>
        </p:spPr>
        <p:txBody>
          <a:bodyPr lIns="135852"/>
          <a:lstStyle>
            <a:lvl1pPr marL="0" indent="0">
              <a:spcBef>
                <a:spcPts val="0"/>
              </a:spcBef>
              <a:defRPr lang="en-US" sz="1400" b="1" dirty="0" smtClean="0">
                <a:solidFill>
                  <a:srgbClr val="7A9B3D"/>
                </a:solidFill>
                <a:latin typeface="+mn-lt"/>
                <a:ea typeface="+mn-ea"/>
                <a:cs typeface="+mn-cs"/>
              </a:defRPr>
            </a:lvl1pPr>
            <a:lvl2pPr marL="0" indent="0">
              <a:spcBef>
                <a:spcPts val="0"/>
              </a:spcBef>
              <a:buNone/>
              <a:defRPr sz="1400" b="0" i="1">
                <a:solidFill>
                  <a:srgbClr val="7A9B3D"/>
                </a:solidFill>
              </a:defRPr>
            </a:lvl2pPr>
          </a:lstStyle>
          <a:p>
            <a:pPr lvl="0"/>
            <a:r>
              <a:rPr lang="en-US"/>
              <a:t>Click to edit Master text styles</a:t>
            </a:r>
          </a:p>
          <a:p>
            <a:pPr lvl="1"/>
            <a:r>
              <a:rPr lang="en-US"/>
              <a:t>Second level</a:t>
            </a:r>
          </a:p>
        </p:txBody>
      </p:sp>
      <p:sp>
        <p:nvSpPr>
          <p:cNvPr id="10" name="Content Placeholder 9"/>
          <p:cNvSpPr>
            <a:spLocks noGrp="1"/>
          </p:cNvSpPr>
          <p:nvPr>
            <p:ph sz="quarter" idx="13"/>
          </p:nvPr>
        </p:nvSpPr>
        <p:spPr>
          <a:xfrm>
            <a:off x="422820" y="1526852"/>
            <a:ext cx="10918280" cy="1902149"/>
          </a:xfrm>
        </p:spPr>
        <p:txBody>
          <a:bodyPr lIns="135852"/>
          <a:lstStyle>
            <a:lvl1pPr marL="0" indent="0">
              <a:lnSpc>
                <a:spcPct val="100000"/>
              </a:lnSpc>
              <a:spcBef>
                <a:spcPts val="743"/>
              </a:spcBef>
              <a:buFont typeface="Arial" pitchFamily="34" charset="0"/>
              <a:buNone/>
              <a:defRPr sz="1200" b="0">
                <a:solidFill>
                  <a:srgbClr val="000000"/>
                </a:solidFill>
              </a:defRPr>
            </a:lvl1pPr>
            <a:lvl2pPr marL="0" indent="0">
              <a:lnSpc>
                <a:spcPct val="100000"/>
              </a:lnSpc>
              <a:spcBef>
                <a:spcPts val="743"/>
              </a:spcBef>
              <a:buNone/>
              <a:defRPr sz="1200">
                <a:solidFill>
                  <a:srgbClr val="000000"/>
                </a:solidFill>
              </a:defRPr>
            </a:lvl2pPr>
            <a:lvl3pPr marL="0" indent="0">
              <a:lnSpc>
                <a:spcPct val="100000"/>
              </a:lnSpc>
              <a:spcBef>
                <a:spcPts val="743"/>
              </a:spcBef>
              <a:buNone/>
              <a:defRPr sz="1200">
                <a:solidFill>
                  <a:srgbClr val="000000"/>
                </a:solidFill>
              </a:defRPr>
            </a:lvl3pPr>
            <a:lvl4pPr marL="0" indent="0">
              <a:lnSpc>
                <a:spcPct val="100000"/>
              </a:lnSpc>
              <a:spcBef>
                <a:spcPts val="743"/>
              </a:spcBef>
              <a:buFont typeface="Arial" pitchFamily="34" charset="0"/>
              <a:buNone/>
              <a:defRPr sz="1200">
                <a:solidFill>
                  <a:srgbClr val="000000"/>
                </a:solidFill>
              </a:defRPr>
            </a:lvl4pPr>
            <a:lvl5pPr marL="0" indent="0">
              <a:lnSpc>
                <a:spcPct val="100000"/>
              </a:lnSpc>
              <a:spcBef>
                <a:spcPts val="743"/>
              </a:spcBef>
              <a:buFont typeface="Arial" pitchFamily="34" charset="0"/>
              <a:buNone/>
              <a:defRPr sz="1200">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idx="17"/>
          </p:nvPr>
        </p:nvSpPr>
        <p:spPr>
          <a:xfrm>
            <a:off x="422820" y="3666460"/>
            <a:ext cx="10918280" cy="439305"/>
          </a:xfrm>
        </p:spPr>
        <p:txBody>
          <a:bodyPr lIns="135852"/>
          <a:lstStyle>
            <a:lvl1pPr marL="0" indent="0">
              <a:spcBef>
                <a:spcPts val="0"/>
              </a:spcBef>
              <a:defRPr lang="en-US" sz="1400" b="1" dirty="0" smtClean="0">
                <a:solidFill>
                  <a:srgbClr val="7A9B3D"/>
                </a:solidFill>
                <a:latin typeface="+mn-lt"/>
                <a:ea typeface="+mn-ea"/>
                <a:cs typeface="+mn-cs"/>
              </a:defRPr>
            </a:lvl1pPr>
            <a:lvl2pPr marL="0" indent="0">
              <a:spcBef>
                <a:spcPts val="0"/>
              </a:spcBef>
              <a:buNone/>
              <a:defRPr sz="1400" b="0" i="1">
                <a:solidFill>
                  <a:srgbClr val="7A9B3D"/>
                </a:solidFill>
              </a:defRPr>
            </a:lvl2pPr>
          </a:lstStyle>
          <a:p>
            <a:pPr lvl="0"/>
            <a:r>
              <a:rPr lang="en-US"/>
              <a:t>Click to edit Master text styles</a:t>
            </a:r>
          </a:p>
          <a:p>
            <a:pPr lvl="1"/>
            <a:r>
              <a:rPr lang="en-US"/>
              <a:t>Second level</a:t>
            </a:r>
          </a:p>
        </p:txBody>
      </p:sp>
      <p:sp>
        <p:nvSpPr>
          <p:cNvPr id="9" name="Content Placeholder 9"/>
          <p:cNvSpPr>
            <a:spLocks noGrp="1"/>
          </p:cNvSpPr>
          <p:nvPr>
            <p:ph sz="quarter" idx="18"/>
          </p:nvPr>
        </p:nvSpPr>
        <p:spPr>
          <a:xfrm>
            <a:off x="422820" y="4120052"/>
            <a:ext cx="10918280" cy="1902149"/>
          </a:xfrm>
        </p:spPr>
        <p:txBody>
          <a:bodyPr lIns="135852"/>
          <a:lstStyle>
            <a:lvl1pPr marL="0" indent="0">
              <a:lnSpc>
                <a:spcPct val="100000"/>
              </a:lnSpc>
              <a:spcBef>
                <a:spcPts val="743"/>
              </a:spcBef>
              <a:buFont typeface="Arial" pitchFamily="34" charset="0"/>
              <a:buNone/>
              <a:defRPr sz="1200" b="0">
                <a:solidFill>
                  <a:srgbClr val="000000"/>
                </a:solidFill>
              </a:defRPr>
            </a:lvl1pPr>
            <a:lvl2pPr marL="0" indent="0">
              <a:lnSpc>
                <a:spcPct val="100000"/>
              </a:lnSpc>
              <a:spcBef>
                <a:spcPts val="743"/>
              </a:spcBef>
              <a:buNone/>
              <a:defRPr sz="1200">
                <a:solidFill>
                  <a:srgbClr val="000000"/>
                </a:solidFill>
              </a:defRPr>
            </a:lvl2pPr>
            <a:lvl3pPr marL="0" indent="0">
              <a:lnSpc>
                <a:spcPct val="100000"/>
              </a:lnSpc>
              <a:spcBef>
                <a:spcPts val="743"/>
              </a:spcBef>
              <a:buNone/>
              <a:defRPr sz="1200">
                <a:solidFill>
                  <a:srgbClr val="000000"/>
                </a:solidFill>
              </a:defRPr>
            </a:lvl3pPr>
            <a:lvl4pPr marL="0" indent="0">
              <a:lnSpc>
                <a:spcPct val="100000"/>
              </a:lnSpc>
              <a:spcBef>
                <a:spcPts val="743"/>
              </a:spcBef>
              <a:buFont typeface="Arial" pitchFamily="34" charset="0"/>
              <a:buNone/>
              <a:defRPr sz="1200">
                <a:solidFill>
                  <a:srgbClr val="000000"/>
                </a:solidFill>
              </a:defRPr>
            </a:lvl4pPr>
            <a:lvl5pPr marL="0" indent="0">
              <a:lnSpc>
                <a:spcPct val="100000"/>
              </a:lnSpc>
              <a:spcBef>
                <a:spcPts val="743"/>
              </a:spcBef>
              <a:buFont typeface="Arial" pitchFamily="34" charset="0"/>
              <a:buNone/>
              <a:defRPr sz="1200">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2" name="Slide Number Placeholder 3">
            <a:extLst>
              <a:ext uri="{FF2B5EF4-FFF2-40B4-BE49-F238E27FC236}">
                <a16:creationId xmlns:a16="http://schemas.microsoft.com/office/drawing/2014/main" id="{FDDADAFA-4A67-4AFF-9C77-EBD78F8FF052}"/>
              </a:ext>
            </a:extLst>
          </p:cNvPr>
          <p:cNvSpPr>
            <a:spLocks noGrp="1"/>
          </p:cNvSpPr>
          <p:nvPr>
            <p:ph type="sldNum" sz="quarter" idx="14"/>
          </p:nvPr>
        </p:nvSpPr>
        <p:spPr>
          <a:xfrm>
            <a:off x="0" y="6382513"/>
            <a:ext cx="437173" cy="268288"/>
          </a:xfrm>
        </p:spPr>
        <p:txBody>
          <a:bodyPr/>
          <a:lstStyle>
            <a:lvl1pPr>
              <a:defRPr>
                <a:solidFill>
                  <a:srgbClr val="000000"/>
                </a:solidFill>
              </a:defRPr>
            </a:lvl1pPr>
          </a:lstStyle>
          <a:p>
            <a:pPr>
              <a:defRPr/>
            </a:pPr>
            <a:fld id="{E6474CC2-1230-4213-AD1A-4B2FEEABA7A1}" type="slidenum">
              <a:rPr lang="en-US" smtClean="0"/>
              <a:pPr>
                <a:defRPr/>
              </a:pPr>
              <a:t>‹#›</a:t>
            </a:fld>
            <a:endParaRPr lang="en-US" dirty="0"/>
          </a:p>
        </p:txBody>
      </p:sp>
      <p:sp>
        <p:nvSpPr>
          <p:cNvPr id="43" name="Footer Placeholder 4">
            <a:extLst>
              <a:ext uri="{FF2B5EF4-FFF2-40B4-BE49-F238E27FC236}">
                <a16:creationId xmlns:a16="http://schemas.microsoft.com/office/drawing/2014/main" id="{00C1F9D1-97D6-4121-B5B2-D568C10CA39D}"/>
              </a:ext>
            </a:extLst>
          </p:cNvPr>
          <p:cNvSpPr>
            <a:spLocks noGrp="1"/>
          </p:cNvSpPr>
          <p:nvPr>
            <p:ph type="ftr" sz="quarter" idx="15"/>
          </p:nvPr>
        </p:nvSpPr>
        <p:spPr>
          <a:xfrm>
            <a:off x="426722" y="6483292"/>
            <a:ext cx="5245100" cy="172485"/>
          </a:xfrm>
        </p:spPr>
        <p:txBody>
          <a:bodyPr/>
          <a:lstStyle>
            <a:lvl1pPr algn="r">
              <a:defRPr smtClean="0">
                <a:solidFill>
                  <a:srgbClr val="000000"/>
                </a:solidFill>
              </a:defRPr>
            </a:lvl1pPr>
          </a:lstStyle>
          <a:p>
            <a:pPr algn="l">
              <a:defRPr/>
            </a:pPr>
            <a:r>
              <a:rPr lang="en-US"/>
              <a:t>For investor use.</a:t>
            </a:r>
            <a:endParaRPr lang="en-US" dirty="0"/>
          </a:p>
        </p:txBody>
      </p:sp>
      <p:sp>
        <p:nvSpPr>
          <p:cNvPr id="44" name="Rectangle 155">
            <a:extLst>
              <a:ext uri="{FF2B5EF4-FFF2-40B4-BE49-F238E27FC236}">
                <a16:creationId xmlns:a16="http://schemas.microsoft.com/office/drawing/2014/main" id="{4ABC23EC-7743-41C1-80CD-33B5B8541F24}"/>
              </a:ext>
            </a:extLst>
          </p:cNvPr>
          <p:cNvSpPr>
            <a:spLocks noGrp="1" noChangeArrowheads="1"/>
          </p:cNvSpPr>
          <p:nvPr>
            <p:ph type="dt" sz="half" idx="16"/>
          </p:nvPr>
        </p:nvSpPr>
        <p:spPr>
          <a:xfrm>
            <a:off x="426722" y="6655657"/>
            <a:ext cx="2645277" cy="120649"/>
          </a:xfrm>
        </p:spPr>
        <p:txBody>
          <a:bodyPr/>
          <a:lstStyle>
            <a:lvl1pPr algn="l">
              <a:defRPr sz="833" smtClean="0">
                <a:solidFill>
                  <a:srgbClr val="000000"/>
                </a:solidFill>
              </a:defRPr>
            </a:lvl1pPr>
          </a:lstStyle>
          <a:p>
            <a:pPr>
              <a:defRPr/>
            </a:pPr>
            <a:endParaRPr lang="en-US" dirty="0"/>
          </a:p>
        </p:txBody>
      </p:sp>
      <p:grpSp>
        <p:nvGrpSpPr>
          <p:cNvPr id="37" name="Group 36">
            <a:extLst>
              <a:ext uri="{FF2B5EF4-FFF2-40B4-BE49-F238E27FC236}">
                <a16:creationId xmlns:a16="http://schemas.microsoft.com/office/drawing/2014/main" id="{E96FA1CC-8E42-4FAB-BC84-018DDB0DEE68}"/>
              </a:ext>
            </a:extLst>
          </p:cNvPr>
          <p:cNvGrpSpPr/>
          <p:nvPr userDrawn="1"/>
        </p:nvGrpSpPr>
        <p:grpSpPr>
          <a:xfrm>
            <a:off x="10215053" y="6295153"/>
            <a:ext cx="1527048" cy="338328"/>
            <a:chOff x="6923088" y="4475163"/>
            <a:chExt cx="1873251" cy="403225"/>
          </a:xfrm>
        </p:grpSpPr>
        <p:sp>
          <p:nvSpPr>
            <p:cNvPr id="38" name="AutoShape 4">
              <a:extLst>
                <a:ext uri="{FF2B5EF4-FFF2-40B4-BE49-F238E27FC236}">
                  <a16:creationId xmlns:a16="http://schemas.microsoft.com/office/drawing/2014/main" id="{FDB3A529-62F4-42AC-951D-23F4A7E86BAE}"/>
                </a:ext>
              </a:extLst>
            </p:cNvPr>
            <p:cNvSpPr>
              <a:spLocks noChangeAspect="1" noChangeArrowheads="1" noTextEdit="1"/>
            </p:cNvSpPr>
            <p:nvPr userDrawn="1"/>
          </p:nvSpPr>
          <p:spPr bwMode="auto">
            <a:xfrm>
              <a:off x="6923088" y="4475163"/>
              <a:ext cx="187325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39" name="Freeform 6">
              <a:extLst>
                <a:ext uri="{FF2B5EF4-FFF2-40B4-BE49-F238E27FC236}">
                  <a16:creationId xmlns:a16="http://schemas.microsoft.com/office/drawing/2014/main" id="{B1598055-CFEB-43B6-94D1-91B9BE2040B1}"/>
                </a:ext>
              </a:extLst>
            </p:cNvPr>
            <p:cNvSpPr>
              <a:spLocks/>
            </p:cNvSpPr>
            <p:nvPr userDrawn="1"/>
          </p:nvSpPr>
          <p:spPr bwMode="auto">
            <a:xfrm>
              <a:off x="6929438" y="4483101"/>
              <a:ext cx="376238" cy="376238"/>
            </a:xfrm>
            <a:custGeom>
              <a:avLst/>
              <a:gdLst>
                <a:gd name="T0" fmla="*/ 118 w 237"/>
                <a:gd name="T1" fmla="*/ 237 h 237"/>
                <a:gd name="T2" fmla="*/ 142 w 237"/>
                <a:gd name="T3" fmla="*/ 235 h 237"/>
                <a:gd name="T4" fmla="*/ 165 w 237"/>
                <a:gd name="T5" fmla="*/ 228 h 237"/>
                <a:gd name="T6" fmla="*/ 185 w 237"/>
                <a:gd name="T7" fmla="*/ 217 h 237"/>
                <a:gd name="T8" fmla="*/ 202 w 237"/>
                <a:gd name="T9" fmla="*/ 202 h 237"/>
                <a:gd name="T10" fmla="*/ 217 w 237"/>
                <a:gd name="T11" fmla="*/ 185 h 237"/>
                <a:gd name="T12" fmla="*/ 228 w 237"/>
                <a:gd name="T13" fmla="*/ 165 h 237"/>
                <a:gd name="T14" fmla="*/ 235 w 237"/>
                <a:gd name="T15" fmla="*/ 142 h 237"/>
                <a:gd name="T16" fmla="*/ 237 w 237"/>
                <a:gd name="T17" fmla="*/ 119 h 237"/>
                <a:gd name="T18" fmla="*/ 236 w 237"/>
                <a:gd name="T19" fmla="*/ 106 h 237"/>
                <a:gd name="T20" fmla="*/ 232 w 237"/>
                <a:gd name="T21" fmla="*/ 84 h 237"/>
                <a:gd name="T22" fmla="*/ 223 w 237"/>
                <a:gd name="T23" fmla="*/ 62 h 237"/>
                <a:gd name="T24" fmla="*/ 210 w 237"/>
                <a:gd name="T25" fmla="*/ 43 h 237"/>
                <a:gd name="T26" fmla="*/ 194 w 237"/>
                <a:gd name="T27" fmla="*/ 27 h 237"/>
                <a:gd name="T28" fmla="*/ 175 w 237"/>
                <a:gd name="T29" fmla="*/ 15 h 237"/>
                <a:gd name="T30" fmla="*/ 154 w 237"/>
                <a:gd name="T31" fmla="*/ 6 h 237"/>
                <a:gd name="T32" fmla="*/ 131 w 237"/>
                <a:gd name="T33" fmla="*/ 1 h 237"/>
                <a:gd name="T34" fmla="*/ 118 w 237"/>
                <a:gd name="T35" fmla="*/ 0 h 237"/>
                <a:gd name="T36" fmla="*/ 94 w 237"/>
                <a:gd name="T37" fmla="*/ 2 h 237"/>
                <a:gd name="T38" fmla="*/ 72 w 237"/>
                <a:gd name="T39" fmla="*/ 9 h 237"/>
                <a:gd name="T40" fmla="*/ 52 w 237"/>
                <a:gd name="T41" fmla="*/ 21 h 237"/>
                <a:gd name="T42" fmla="*/ 35 w 237"/>
                <a:gd name="T43" fmla="*/ 35 h 237"/>
                <a:gd name="T44" fmla="*/ 19 w 237"/>
                <a:gd name="T45" fmla="*/ 52 h 237"/>
                <a:gd name="T46" fmla="*/ 9 w 237"/>
                <a:gd name="T47" fmla="*/ 72 h 237"/>
                <a:gd name="T48" fmla="*/ 2 w 237"/>
                <a:gd name="T49" fmla="*/ 94 h 237"/>
                <a:gd name="T50" fmla="*/ 0 w 237"/>
                <a:gd name="T51" fmla="*/ 119 h 237"/>
                <a:gd name="T52" fmla="*/ 1 w 237"/>
                <a:gd name="T53" fmla="*/ 131 h 237"/>
                <a:gd name="T54" fmla="*/ 5 w 237"/>
                <a:gd name="T55" fmla="*/ 154 h 237"/>
                <a:gd name="T56" fmla="*/ 14 w 237"/>
                <a:gd name="T57" fmla="*/ 175 h 237"/>
                <a:gd name="T58" fmla="*/ 26 w 237"/>
                <a:gd name="T59" fmla="*/ 194 h 237"/>
                <a:gd name="T60" fmla="*/ 43 w 237"/>
                <a:gd name="T61" fmla="*/ 210 h 237"/>
                <a:gd name="T62" fmla="*/ 62 w 237"/>
                <a:gd name="T63" fmla="*/ 223 h 237"/>
                <a:gd name="T64" fmla="*/ 83 w 237"/>
                <a:gd name="T65" fmla="*/ 233 h 237"/>
                <a:gd name="T66" fmla="*/ 106 w 237"/>
                <a:gd name="T67" fmla="*/ 237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7" h="237">
                  <a:moveTo>
                    <a:pt x="118" y="237"/>
                  </a:moveTo>
                  <a:lnTo>
                    <a:pt x="118" y="237"/>
                  </a:lnTo>
                  <a:lnTo>
                    <a:pt x="131" y="237"/>
                  </a:lnTo>
                  <a:lnTo>
                    <a:pt x="142" y="235"/>
                  </a:lnTo>
                  <a:lnTo>
                    <a:pt x="154" y="233"/>
                  </a:lnTo>
                  <a:lnTo>
                    <a:pt x="165" y="228"/>
                  </a:lnTo>
                  <a:lnTo>
                    <a:pt x="175" y="223"/>
                  </a:lnTo>
                  <a:lnTo>
                    <a:pt x="185" y="217"/>
                  </a:lnTo>
                  <a:lnTo>
                    <a:pt x="194" y="210"/>
                  </a:lnTo>
                  <a:lnTo>
                    <a:pt x="202" y="202"/>
                  </a:lnTo>
                  <a:lnTo>
                    <a:pt x="210" y="194"/>
                  </a:lnTo>
                  <a:lnTo>
                    <a:pt x="217" y="185"/>
                  </a:lnTo>
                  <a:lnTo>
                    <a:pt x="223" y="175"/>
                  </a:lnTo>
                  <a:lnTo>
                    <a:pt x="228" y="165"/>
                  </a:lnTo>
                  <a:lnTo>
                    <a:pt x="232" y="154"/>
                  </a:lnTo>
                  <a:lnTo>
                    <a:pt x="235" y="142"/>
                  </a:lnTo>
                  <a:lnTo>
                    <a:pt x="236" y="131"/>
                  </a:lnTo>
                  <a:lnTo>
                    <a:pt x="237" y="119"/>
                  </a:lnTo>
                  <a:lnTo>
                    <a:pt x="237" y="119"/>
                  </a:lnTo>
                  <a:lnTo>
                    <a:pt x="236" y="106"/>
                  </a:lnTo>
                  <a:lnTo>
                    <a:pt x="235" y="94"/>
                  </a:lnTo>
                  <a:lnTo>
                    <a:pt x="232" y="84"/>
                  </a:lnTo>
                  <a:lnTo>
                    <a:pt x="228" y="72"/>
                  </a:lnTo>
                  <a:lnTo>
                    <a:pt x="223" y="62"/>
                  </a:lnTo>
                  <a:lnTo>
                    <a:pt x="217" y="52"/>
                  </a:lnTo>
                  <a:lnTo>
                    <a:pt x="210" y="43"/>
                  </a:lnTo>
                  <a:lnTo>
                    <a:pt x="202" y="35"/>
                  </a:lnTo>
                  <a:lnTo>
                    <a:pt x="194" y="27"/>
                  </a:lnTo>
                  <a:lnTo>
                    <a:pt x="185" y="21"/>
                  </a:lnTo>
                  <a:lnTo>
                    <a:pt x="175" y="15"/>
                  </a:lnTo>
                  <a:lnTo>
                    <a:pt x="165" y="9"/>
                  </a:lnTo>
                  <a:lnTo>
                    <a:pt x="154" y="6"/>
                  </a:lnTo>
                  <a:lnTo>
                    <a:pt x="142" y="2"/>
                  </a:lnTo>
                  <a:lnTo>
                    <a:pt x="131" y="1"/>
                  </a:lnTo>
                  <a:lnTo>
                    <a:pt x="118" y="0"/>
                  </a:lnTo>
                  <a:lnTo>
                    <a:pt x="118" y="0"/>
                  </a:lnTo>
                  <a:lnTo>
                    <a:pt x="106" y="1"/>
                  </a:lnTo>
                  <a:lnTo>
                    <a:pt x="94" y="2"/>
                  </a:lnTo>
                  <a:lnTo>
                    <a:pt x="83" y="6"/>
                  </a:lnTo>
                  <a:lnTo>
                    <a:pt x="72" y="9"/>
                  </a:lnTo>
                  <a:lnTo>
                    <a:pt x="62" y="15"/>
                  </a:lnTo>
                  <a:lnTo>
                    <a:pt x="52" y="21"/>
                  </a:lnTo>
                  <a:lnTo>
                    <a:pt x="43" y="27"/>
                  </a:lnTo>
                  <a:lnTo>
                    <a:pt x="35" y="35"/>
                  </a:lnTo>
                  <a:lnTo>
                    <a:pt x="26" y="43"/>
                  </a:lnTo>
                  <a:lnTo>
                    <a:pt x="19" y="52"/>
                  </a:lnTo>
                  <a:lnTo>
                    <a:pt x="14" y="62"/>
                  </a:lnTo>
                  <a:lnTo>
                    <a:pt x="9" y="72"/>
                  </a:lnTo>
                  <a:lnTo>
                    <a:pt x="5" y="84"/>
                  </a:lnTo>
                  <a:lnTo>
                    <a:pt x="2" y="94"/>
                  </a:lnTo>
                  <a:lnTo>
                    <a:pt x="1" y="106"/>
                  </a:lnTo>
                  <a:lnTo>
                    <a:pt x="0" y="119"/>
                  </a:lnTo>
                  <a:lnTo>
                    <a:pt x="0" y="119"/>
                  </a:lnTo>
                  <a:lnTo>
                    <a:pt x="1" y="131"/>
                  </a:lnTo>
                  <a:lnTo>
                    <a:pt x="2" y="142"/>
                  </a:lnTo>
                  <a:lnTo>
                    <a:pt x="5" y="154"/>
                  </a:lnTo>
                  <a:lnTo>
                    <a:pt x="9" y="165"/>
                  </a:lnTo>
                  <a:lnTo>
                    <a:pt x="14" y="175"/>
                  </a:lnTo>
                  <a:lnTo>
                    <a:pt x="19" y="185"/>
                  </a:lnTo>
                  <a:lnTo>
                    <a:pt x="26" y="194"/>
                  </a:lnTo>
                  <a:lnTo>
                    <a:pt x="35" y="202"/>
                  </a:lnTo>
                  <a:lnTo>
                    <a:pt x="43" y="210"/>
                  </a:lnTo>
                  <a:lnTo>
                    <a:pt x="52" y="217"/>
                  </a:lnTo>
                  <a:lnTo>
                    <a:pt x="62" y="223"/>
                  </a:lnTo>
                  <a:lnTo>
                    <a:pt x="72" y="228"/>
                  </a:lnTo>
                  <a:lnTo>
                    <a:pt x="83" y="233"/>
                  </a:lnTo>
                  <a:lnTo>
                    <a:pt x="94" y="235"/>
                  </a:lnTo>
                  <a:lnTo>
                    <a:pt x="106" y="237"/>
                  </a:lnTo>
                  <a:lnTo>
                    <a:pt x="118" y="2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40" name="Freeform 7">
              <a:extLst>
                <a:ext uri="{FF2B5EF4-FFF2-40B4-BE49-F238E27FC236}">
                  <a16:creationId xmlns:a16="http://schemas.microsoft.com/office/drawing/2014/main" id="{997E3BA7-7F50-4AC6-9F66-9B16FB283225}"/>
                </a:ext>
              </a:extLst>
            </p:cNvPr>
            <p:cNvSpPr>
              <a:spLocks/>
            </p:cNvSpPr>
            <p:nvPr userDrawn="1"/>
          </p:nvSpPr>
          <p:spPr bwMode="auto">
            <a:xfrm>
              <a:off x="6929438" y="4483101"/>
              <a:ext cx="376238" cy="376238"/>
            </a:xfrm>
            <a:custGeom>
              <a:avLst/>
              <a:gdLst>
                <a:gd name="T0" fmla="*/ 118 w 237"/>
                <a:gd name="T1" fmla="*/ 237 h 237"/>
                <a:gd name="T2" fmla="*/ 142 w 237"/>
                <a:gd name="T3" fmla="*/ 235 h 237"/>
                <a:gd name="T4" fmla="*/ 165 w 237"/>
                <a:gd name="T5" fmla="*/ 228 h 237"/>
                <a:gd name="T6" fmla="*/ 185 w 237"/>
                <a:gd name="T7" fmla="*/ 217 h 237"/>
                <a:gd name="T8" fmla="*/ 202 w 237"/>
                <a:gd name="T9" fmla="*/ 202 h 237"/>
                <a:gd name="T10" fmla="*/ 217 w 237"/>
                <a:gd name="T11" fmla="*/ 185 h 237"/>
                <a:gd name="T12" fmla="*/ 228 w 237"/>
                <a:gd name="T13" fmla="*/ 165 h 237"/>
                <a:gd name="T14" fmla="*/ 235 w 237"/>
                <a:gd name="T15" fmla="*/ 142 h 237"/>
                <a:gd name="T16" fmla="*/ 237 w 237"/>
                <a:gd name="T17" fmla="*/ 119 h 237"/>
                <a:gd name="T18" fmla="*/ 236 w 237"/>
                <a:gd name="T19" fmla="*/ 106 h 237"/>
                <a:gd name="T20" fmla="*/ 232 w 237"/>
                <a:gd name="T21" fmla="*/ 84 h 237"/>
                <a:gd name="T22" fmla="*/ 223 w 237"/>
                <a:gd name="T23" fmla="*/ 62 h 237"/>
                <a:gd name="T24" fmla="*/ 210 w 237"/>
                <a:gd name="T25" fmla="*/ 43 h 237"/>
                <a:gd name="T26" fmla="*/ 194 w 237"/>
                <a:gd name="T27" fmla="*/ 27 h 237"/>
                <a:gd name="T28" fmla="*/ 175 w 237"/>
                <a:gd name="T29" fmla="*/ 15 h 237"/>
                <a:gd name="T30" fmla="*/ 154 w 237"/>
                <a:gd name="T31" fmla="*/ 6 h 237"/>
                <a:gd name="T32" fmla="*/ 131 w 237"/>
                <a:gd name="T33" fmla="*/ 1 h 237"/>
                <a:gd name="T34" fmla="*/ 118 w 237"/>
                <a:gd name="T35" fmla="*/ 0 h 237"/>
                <a:gd name="T36" fmla="*/ 94 w 237"/>
                <a:gd name="T37" fmla="*/ 2 h 237"/>
                <a:gd name="T38" fmla="*/ 72 w 237"/>
                <a:gd name="T39" fmla="*/ 9 h 237"/>
                <a:gd name="T40" fmla="*/ 52 w 237"/>
                <a:gd name="T41" fmla="*/ 21 h 237"/>
                <a:gd name="T42" fmla="*/ 35 w 237"/>
                <a:gd name="T43" fmla="*/ 35 h 237"/>
                <a:gd name="T44" fmla="*/ 19 w 237"/>
                <a:gd name="T45" fmla="*/ 52 h 237"/>
                <a:gd name="T46" fmla="*/ 9 w 237"/>
                <a:gd name="T47" fmla="*/ 72 h 237"/>
                <a:gd name="T48" fmla="*/ 2 w 237"/>
                <a:gd name="T49" fmla="*/ 94 h 237"/>
                <a:gd name="T50" fmla="*/ 0 w 237"/>
                <a:gd name="T51" fmla="*/ 119 h 237"/>
                <a:gd name="T52" fmla="*/ 1 w 237"/>
                <a:gd name="T53" fmla="*/ 131 h 237"/>
                <a:gd name="T54" fmla="*/ 5 w 237"/>
                <a:gd name="T55" fmla="*/ 154 h 237"/>
                <a:gd name="T56" fmla="*/ 14 w 237"/>
                <a:gd name="T57" fmla="*/ 175 h 237"/>
                <a:gd name="T58" fmla="*/ 26 w 237"/>
                <a:gd name="T59" fmla="*/ 194 h 237"/>
                <a:gd name="T60" fmla="*/ 43 w 237"/>
                <a:gd name="T61" fmla="*/ 210 h 237"/>
                <a:gd name="T62" fmla="*/ 62 w 237"/>
                <a:gd name="T63" fmla="*/ 223 h 237"/>
                <a:gd name="T64" fmla="*/ 83 w 237"/>
                <a:gd name="T65" fmla="*/ 233 h 237"/>
                <a:gd name="T66" fmla="*/ 106 w 237"/>
                <a:gd name="T67" fmla="*/ 237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7" h="237">
                  <a:moveTo>
                    <a:pt x="118" y="237"/>
                  </a:moveTo>
                  <a:lnTo>
                    <a:pt x="118" y="237"/>
                  </a:lnTo>
                  <a:lnTo>
                    <a:pt x="131" y="237"/>
                  </a:lnTo>
                  <a:lnTo>
                    <a:pt x="142" y="235"/>
                  </a:lnTo>
                  <a:lnTo>
                    <a:pt x="154" y="233"/>
                  </a:lnTo>
                  <a:lnTo>
                    <a:pt x="165" y="228"/>
                  </a:lnTo>
                  <a:lnTo>
                    <a:pt x="175" y="223"/>
                  </a:lnTo>
                  <a:lnTo>
                    <a:pt x="185" y="217"/>
                  </a:lnTo>
                  <a:lnTo>
                    <a:pt x="194" y="210"/>
                  </a:lnTo>
                  <a:lnTo>
                    <a:pt x="202" y="202"/>
                  </a:lnTo>
                  <a:lnTo>
                    <a:pt x="210" y="194"/>
                  </a:lnTo>
                  <a:lnTo>
                    <a:pt x="217" y="185"/>
                  </a:lnTo>
                  <a:lnTo>
                    <a:pt x="223" y="175"/>
                  </a:lnTo>
                  <a:lnTo>
                    <a:pt x="228" y="165"/>
                  </a:lnTo>
                  <a:lnTo>
                    <a:pt x="232" y="154"/>
                  </a:lnTo>
                  <a:lnTo>
                    <a:pt x="235" y="142"/>
                  </a:lnTo>
                  <a:lnTo>
                    <a:pt x="236" y="131"/>
                  </a:lnTo>
                  <a:lnTo>
                    <a:pt x="237" y="119"/>
                  </a:lnTo>
                  <a:lnTo>
                    <a:pt x="237" y="119"/>
                  </a:lnTo>
                  <a:lnTo>
                    <a:pt x="236" y="106"/>
                  </a:lnTo>
                  <a:lnTo>
                    <a:pt x="235" y="94"/>
                  </a:lnTo>
                  <a:lnTo>
                    <a:pt x="232" y="84"/>
                  </a:lnTo>
                  <a:lnTo>
                    <a:pt x="228" y="72"/>
                  </a:lnTo>
                  <a:lnTo>
                    <a:pt x="223" y="62"/>
                  </a:lnTo>
                  <a:lnTo>
                    <a:pt x="217" y="52"/>
                  </a:lnTo>
                  <a:lnTo>
                    <a:pt x="210" y="43"/>
                  </a:lnTo>
                  <a:lnTo>
                    <a:pt x="202" y="35"/>
                  </a:lnTo>
                  <a:lnTo>
                    <a:pt x="194" y="27"/>
                  </a:lnTo>
                  <a:lnTo>
                    <a:pt x="185" y="21"/>
                  </a:lnTo>
                  <a:lnTo>
                    <a:pt x="175" y="15"/>
                  </a:lnTo>
                  <a:lnTo>
                    <a:pt x="165" y="9"/>
                  </a:lnTo>
                  <a:lnTo>
                    <a:pt x="154" y="6"/>
                  </a:lnTo>
                  <a:lnTo>
                    <a:pt x="142" y="2"/>
                  </a:lnTo>
                  <a:lnTo>
                    <a:pt x="131" y="1"/>
                  </a:lnTo>
                  <a:lnTo>
                    <a:pt x="118" y="0"/>
                  </a:lnTo>
                  <a:lnTo>
                    <a:pt x="118" y="0"/>
                  </a:lnTo>
                  <a:lnTo>
                    <a:pt x="106" y="1"/>
                  </a:lnTo>
                  <a:lnTo>
                    <a:pt x="94" y="2"/>
                  </a:lnTo>
                  <a:lnTo>
                    <a:pt x="83" y="6"/>
                  </a:lnTo>
                  <a:lnTo>
                    <a:pt x="72" y="9"/>
                  </a:lnTo>
                  <a:lnTo>
                    <a:pt x="62" y="15"/>
                  </a:lnTo>
                  <a:lnTo>
                    <a:pt x="52" y="21"/>
                  </a:lnTo>
                  <a:lnTo>
                    <a:pt x="43" y="27"/>
                  </a:lnTo>
                  <a:lnTo>
                    <a:pt x="35" y="35"/>
                  </a:lnTo>
                  <a:lnTo>
                    <a:pt x="26" y="43"/>
                  </a:lnTo>
                  <a:lnTo>
                    <a:pt x="19" y="52"/>
                  </a:lnTo>
                  <a:lnTo>
                    <a:pt x="14" y="62"/>
                  </a:lnTo>
                  <a:lnTo>
                    <a:pt x="9" y="72"/>
                  </a:lnTo>
                  <a:lnTo>
                    <a:pt x="5" y="84"/>
                  </a:lnTo>
                  <a:lnTo>
                    <a:pt x="2" y="94"/>
                  </a:lnTo>
                  <a:lnTo>
                    <a:pt x="1" y="106"/>
                  </a:lnTo>
                  <a:lnTo>
                    <a:pt x="0" y="119"/>
                  </a:lnTo>
                  <a:lnTo>
                    <a:pt x="0" y="119"/>
                  </a:lnTo>
                  <a:lnTo>
                    <a:pt x="1" y="131"/>
                  </a:lnTo>
                  <a:lnTo>
                    <a:pt x="2" y="142"/>
                  </a:lnTo>
                  <a:lnTo>
                    <a:pt x="5" y="154"/>
                  </a:lnTo>
                  <a:lnTo>
                    <a:pt x="9" y="165"/>
                  </a:lnTo>
                  <a:lnTo>
                    <a:pt x="14" y="175"/>
                  </a:lnTo>
                  <a:lnTo>
                    <a:pt x="19" y="185"/>
                  </a:lnTo>
                  <a:lnTo>
                    <a:pt x="26" y="194"/>
                  </a:lnTo>
                  <a:lnTo>
                    <a:pt x="35" y="202"/>
                  </a:lnTo>
                  <a:lnTo>
                    <a:pt x="43" y="210"/>
                  </a:lnTo>
                  <a:lnTo>
                    <a:pt x="52" y="217"/>
                  </a:lnTo>
                  <a:lnTo>
                    <a:pt x="62" y="223"/>
                  </a:lnTo>
                  <a:lnTo>
                    <a:pt x="72" y="228"/>
                  </a:lnTo>
                  <a:lnTo>
                    <a:pt x="83" y="233"/>
                  </a:lnTo>
                  <a:lnTo>
                    <a:pt x="94" y="235"/>
                  </a:lnTo>
                  <a:lnTo>
                    <a:pt x="106" y="237"/>
                  </a:lnTo>
                  <a:lnTo>
                    <a:pt x="118" y="23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41" name="Freeform 83">
              <a:extLst>
                <a:ext uri="{FF2B5EF4-FFF2-40B4-BE49-F238E27FC236}">
                  <a16:creationId xmlns:a16="http://schemas.microsoft.com/office/drawing/2014/main" id="{1D265DC9-86D8-4E9C-87D7-448058C21A39}"/>
                </a:ext>
              </a:extLst>
            </p:cNvPr>
            <p:cNvSpPr>
              <a:spLocks/>
            </p:cNvSpPr>
            <p:nvPr userDrawn="1"/>
          </p:nvSpPr>
          <p:spPr bwMode="auto">
            <a:xfrm>
              <a:off x="6923088" y="4475163"/>
              <a:ext cx="387350" cy="369888"/>
            </a:xfrm>
            <a:custGeom>
              <a:avLst/>
              <a:gdLst>
                <a:gd name="T0" fmla="*/ 161 w 244"/>
                <a:gd name="T1" fmla="*/ 152 h 233"/>
                <a:gd name="T2" fmla="*/ 76 w 244"/>
                <a:gd name="T3" fmla="*/ 233 h 233"/>
                <a:gd name="T4" fmla="*/ 55 w 244"/>
                <a:gd name="T5" fmla="*/ 221 h 233"/>
                <a:gd name="T6" fmla="*/ 27 w 244"/>
                <a:gd name="T7" fmla="*/ 197 h 233"/>
                <a:gd name="T8" fmla="*/ 9 w 244"/>
                <a:gd name="T9" fmla="*/ 166 h 233"/>
                <a:gd name="T10" fmla="*/ 2 w 244"/>
                <a:gd name="T11" fmla="*/ 144 h 233"/>
                <a:gd name="T12" fmla="*/ 1 w 244"/>
                <a:gd name="T13" fmla="*/ 108 h 233"/>
                <a:gd name="T14" fmla="*/ 9 w 244"/>
                <a:gd name="T15" fmla="*/ 74 h 233"/>
                <a:gd name="T16" fmla="*/ 21 w 244"/>
                <a:gd name="T17" fmla="*/ 53 h 233"/>
                <a:gd name="T18" fmla="*/ 46 w 244"/>
                <a:gd name="T19" fmla="*/ 26 h 233"/>
                <a:gd name="T20" fmla="*/ 77 w 244"/>
                <a:gd name="T21" fmla="*/ 7 h 233"/>
                <a:gd name="T22" fmla="*/ 96 w 244"/>
                <a:gd name="T23" fmla="*/ 2 h 233"/>
                <a:gd name="T24" fmla="*/ 127 w 244"/>
                <a:gd name="T25" fmla="*/ 0 h 233"/>
                <a:gd name="T26" fmla="*/ 156 w 244"/>
                <a:gd name="T27" fmla="*/ 5 h 233"/>
                <a:gd name="T28" fmla="*/ 177 w 244"/>
                <a:gd name="T29" fmla="*/ 13 h 233"/>
                <a:gd name="T30" fmla="*/ 205 w 244"/>
                <a:gd name="T31" fmla="*/ 33 h 233"/>
                <a:gd name="T32" fmla="*/ 226 w 244"/>
                <a:gd name="T33" fmla="*/ 59 h 233"/>
                <a:gd name="T34" fmla="*/ 237 w 244"/>
                <a:gd name="T35" fmla="*/ 82 h 233"/>
                <a:gd name="T36" fmla="*/ 244 w 244"/>
                <a:gd name="T37" fmla="*/ 119 h 233"/>
                <a:gd name="T38" fmla="*/ 238 w 244"/>
                <a:gd name="T39" fmla="*/ 157 h 233"/>
                <a:gd name="T40" fmla="*/ 223 w 244"/>
                <a:gd name="T41" fmla="*/ 188 h 233"/>
                <a:gd name="T42" fmla="*/ 199 w 244"/>
                <a:gd name="T43" fmla="*/ 215 h 233"/>
                <a:gd name="T44" fmla="*/ 211 w 244"/>
                <a:gd name="T45" fmla="*/ 186 h 233"/>
                <a:gd name="T46" fmla="*/ 152 w 244"/>
                <a:gd name="T47" fmla="*/ 135 h 233"/>
                <a:gd name="T48" fmla="*/ 230 w 244"/>
                <a:gd name="T49" fmla="*/ 146 h 233"/>
                <a:gd name="T50" fmla="*/ 232 w 244"/>
                <a:gd name="T51" fmla="*/ 103 h 233"/>
                <a:gd name="T52" fmla="*/ 156 w 244"/>
                <a:gd name="T53" fmla="*/ 108 h 233"/>
                <a:gd name="T54" fmla="*/ 216 w 244"/>
                <a:gd name="T55" fmla="*/ 62 h 233"/>
                <a:gd name="T56" fmla="*/ 148 w 244"/>
                <a:gd name="T57" fmla="*/ 96 h 233"/>
                <a:gd name="T58" fmla="*/ 184 w 244"/>
                <a:gd name="T59" fmla="*/ 30 h 233"/>
                <a:gd name="T60" fmla="*/ 145 w 244"/>
                <a:gd name="T61" fmla="*/ 13 h 233"/>
                <a:gd name="T62" fmla="*/ 116 w 244"/>
                <a:gd name="T63" fmla="*/ 62 h 233"/>
                <a:gd name="T64" fmla="*/ 102 w 244"/>
                <a:gd name="T65" fmla="*/ 11 h 233"/>
                <a:gd name="T66" fmla="*/ 61 w 244"/>
                <a:gd name="T67" fmla="*/ 28 h 233"/>
                <a:gd name="T68" fmla="*/ 96 w 244"/>
                <a:gd name="T69" fmla="*/ 94 h 233"/>
                <a:gd name="T70" fmla="*/ 29 w 244"/>
                <a:gd name="T71" fmla="*/ 59 h 233"/>
                <a:gd name="T72" fmla="*/ 13 w 244"/>
                <a:gd name="T73" fmla="*/ 98 h 233"/>
                <a:gd name="T74" fmla="*/ 86 w 244"/>
                <a:gd name="T75" fmla="*/ 121 h 233"/>
                <a:gd name="T76" fmla="*/ 14 w 244"/>
                <a:gd name="T77" fmla="*/ 142 h 233"/>
                <a:gd name="T78" fmla="*/ 29 w 244"/>
                <a:gd name="T79" fmla="*/ 183 h 233"/>
                <a:gd name="T80" fmla="*/ 77 w 244"/>
                <a:gd name="T81" fmla="*/ 159 h 233"/>
                <a:gd name="T82" fmla="*/ 93 w 244"/>
                <a:gd name="T83" fmla="*/ 135 h 233"/>
                <a:gd name="T84" fmla="*/ 104 w 244"/>
                <a:gd name="T85" fmla="*/ 144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44" h="233">
                  <a:moveTo>
                    <a:pt x="104" y="144"/>
                  </a:moveTo>
                  <a:lnTo>
                    <a:pt x="148" y="144"/>
                  </a:lnTo>
                  <a:lnTo>
                    <a:pt x="161" y="152"/>
                  </a:lnTo>
                  <a:lnTo>
                    <a:pt x="102" y="152"/>
                  </a:lnTo>
                  <a:lnTo>
                    <a:pt x="79" y="225"/>
                  </a:lnTo>
                  <a:lnTo>
                    <a:pt x="76" y="233"/>
                  </a:lnTo>
                  <a:lnTo>
                    <a:pt x="76" y="233"/>
                  </a:lnTo>
                  <a:lnTo>
                    <a:pt x="66" y="228"/>
                  </a:lnTo>
                  <a:lnTo>
                    <a:pt x="55" y="221"/>
                  </a:lnTo>
                  <a:lnTo>
                    <a:pt x="45" y="214"/>
                  </a:lnTo>
                  <a:lnTo>
                    <a:pt x="36" y="206"/>
                  </a:lnTo>
                  <a:lnTo>
                    <a:pt x="27" y="197"/>
                  </a:lnTo>
                  <a:lnTo>
                    <a:pt x="20" y="187"/>
                  </a:lnTo>
                  <a:lnTo>
                    <a:pt x="14" y="177"/>
                  </a:lnTo>
                  <a:lnTo>
                    <a:pt x="9" y="166"/>
                  </a:lnTo>
                  <a:lnTo>
                    <a:pt x="9" y="166"/>
                  </a:lnTo>
                  <a:lnTo>
                    <a:pt x="5" y="156"/>
                  </a:lnTo>
                  <a:lnTo>
                    <a:pt x="2" y="144"/>
                  </a:lnTo>
                  <a:lnTo>
                    <a:pt x="0" y="132"/>
                  </a:lnTo>
                  <a:lnTo>
                    <a:pt x="0" y="121"/>
                  </a:lnTo>
                  <a:lnTo>
                    <a:pt x="1" y="108"/>
                  </a:lnTo>
                  <a:lnTo>
                    <a:pt x="2" y="96"/>
                  </a:lnTo>
                  <a:lnTo>
                    <a:pt x="5" y="85"/>
                  </a:lnTo>
                  <a:lnTo>
                    <a:pt x="9" y="74"/>
                  </a:lnTo>
                  <a:lnTo>
                    <a:pt x="9" y="74"/>
                  </a:lnTo>
                  <a:lnTo>
                    <a:pt x="14" y="63"/>
                  </a:lnTo>
                  <a:lnTo>
                    <a:pt x="21" y="53"/>
                  </a:lnTo>
                  <a:lnTo>
                    <a:pt x="28" y="43"/>
                  </a:lnTo>
                  <a:lnTo>
                    <a:pt x="36" y="34"/>
                  </a:lnTo>
                  <a:lnTo>
                    <a:pt x="46" y="26"/>
                  </a:lnTo>
                  <a:lnTo>
                    <a:pt x="56" y="19"/>
                  </a:lnTo>
                  <a:lnTo>
                    <a:pt x="67" y="12"/>
                  </a:lnTo>
                  <a:lnTo>
                    <a:pt x="77" y="7"/>
                  </a:lnTo>
                  <a:lnTo>
                    <a:pt x="77" y="7"/>
                  </a:lnTo>
                  <a:lnTo>
                    <a:pt x="87" y="5"/>
                  </a:lnTo>
                  <a:lnTo>
                    <a:pt x="96" y="2"/>
                  </a:lnTo>
                  <a:lnTo>
                    <a:pt x="107" y="0"/>
                  </a:lnTo>
                  <a:lnTo>
                    <a:pt x="116" y="0"/>
                  </a:lnTo>
                  <a:lnTo>
                    <a:pt x="127" y="0"/>
                  </a:lnTo>
                  <a:lnTo>
                    <a:pt x="137" y="0"/>
                  </a:lnTo>
                  <a:lnTo>
                    <a:pt x="146" y="2"/>
                  </a:lnTo>
                  <a:lnTo>
                    <a:pt x="156" y="5"/>
                  </a:lnTo>
                  <a:lnTo>
                    <a:pt x="156" y="5"/>
                  </a:lnTo>
                  <a:lnTo>
                    <a:pt x="166" y="8"/>
                  </a:lnTo>
                  <a:lnTo>
                    <a:pt x="177" y="13"/>
                  </a:lnTo>
                  <a:lnTo>
                    <a:pt x="186" y="19"/>
                  </a:lnTo>
                  <a:lnTo>
                    <a:pt x="196" y="25"/>
                  </a:lnTo>
                  <a:lnTo>
                    <a:pt x="205" y="33"/>
                  </a:lnTo>
                  <a:lnTo>
                    <a:pt x="213" y="41"/>
                  </a:lnTo>
                  <a:lnTo>
                    <a:pt x="220" y="49"/>
                  </a:lnTo>
                  <a:lnTo>
                    <a:pt x="226" y="59"/>
                  </a:lnTo>
                  <a:lnTo>
                    <a:pt x="226" y="59"/>
                  </a:lnTo>
                  <a:lnTo>
                    <a:pt x="232" y="70"/>
                  </a:lnTo>
                  <a:lnTo>
                    <a:pt x="237" y="82"/>
                  </a:lnTo>
                  <a:lnTo>
                    <a:pt x="240" y="94"/>
                  </a:lnTo>
                  <a:lnTo>
                    <a:pt x="243" y="107"/>
                  </a:lnTo>
                  <a:lnTo>
                    <a:pt x="244" y="119"/>
                  </a:lnTo>
                  <a:lnTo>
                    <a:pt x="243" y="132"/>
                  </a:lnTo>
                  <a:lnTo>
                    <a:pt x="241" y="145"/>
                  </a:lnTo>
                  <a:lnTo>
                    <a:pt x="238" y="157"/>
                  </a:lnTo>
                  <a:lnTo>
                    <a:pt x="238" y="157"/>
                  </a:lnTo>
                  <a:lnTo>
                    <a:pt x="232" y="173"/>
                  </a:lnTo>
                  <a:lnTo>
                    <a:pt x="223" y="188"/>
                  </a:lnTo>
                  <a:lnTo>
                    <a:pt x="212" y="202"/>
                  </a:lnTo>
                  <a:lnTo>
                    <a:pt x="206" y="210"/>
                  </a:lnTo>
                  <a:lnTo>
                    <a:pt x="199" y="215"/>
                  </a:lnTo>
                  <a:lnTo>
                    <a:pt x="196" y="210"/>
                  </a:lnTo>
                  <a:lnTo>
                    <a:pt x="166" y="162"/>
                  </a:lnTo>
                  <a:lnTo>
                    <a:pt x="211" y="186"/>
                  </a:lnTo>
                  <a:lnTo>
                    <a:pt x="211" y="186"/>
                  </a:lnTo>
                  <a:lnTo>
                    <a:pt x="212" y="186"/>
                  </a:lnTo>
                  <a:lnTo>
                    <a:pt x="152" y="135"/>
                  </a:lnTo>
                  <a:lnTo>
                    <a:pt x="229" y="146"/>
                  </a:lnTo>
                  <a:lnTo>
                    <a:pt x="229" y="146"/>
                  </a:lnTo>
                  <a:lnTo>
                    <a:pt x="230" y="146"/>
                  </a:lnTo>
                  <a:lnTo>
                    <a:pt x="229" y="146"/>
                  </a:lnTo>
                  <a:lnTo>
                    <a:pt x="157" y="121"/>
                  </a:lnTo>
                  <a:lnTo>
                    <a:pt x="232" y="103"/>
                  </a:lnTo>
                  <a:lnTo>
                    <a:pt x="232" y="103"/>
                  </a:lnTo>
                  <a:lnTo>
                    <a:pt x="232" y="102"/>
                  </a:lnTo>
                  <a:lnTo>
                    <a:pt x="156" y="108"/>
                  </a:lnTo>
                  <a:lnTo>
                    <a:pt x="210" y="67"/>
                  </a:lnTo>
                  <a:lnTo>
                    <a:pt x="216" y="62"/>
                  </a:lnTo>
                  <a:lnTo>
                    <a:pt x="216" y="62"/>
                  </a:lnTo>
                  <a:lnTo>
                    <a:pt x="214" y="62"/>
                  </a:lnTo>
                  <a:lnTo>
                    <a:pt x="158" y="91"/>
                  </a:lnTo>
                  <a:lnTo>
                    <a:pt x="148" y="96"/>
                  </a:lnTo>
                  <a:lnTo>
                    <a:pt x="185" y="30"/>
                  </a:lnTo>
                  <a:lnTo>
                    <a:pt x="185" y="30"/>
                  </a:lnTo>
                  <a:lnTo>
                    <a:pt x="184" y="30"/>
                  </a:lnTo>
                  <a:lnTo>
                    <a:pt x="136" y="88"/>
                  </a:lnTo>
                  <a:lnTo>
                    <a:pt x="145" y="13"/>
                  </a:lnTo>
                  <a:lnTo>
                    <a:pt x="145" y="13"/>
                  </a:lnTo>
                  <a:lnTo>
                    <a:pt x="144" y="13"/>
                  </a:lnTo>
                  <a:lnTo>
                    <a:pt x="122" y="85"/>
                  </a:lnTo>
                  <a:lnTo>
                    <a:pt x="116" y="62"/>
                  </a:lnTo>
                  <a:lnTo>
                    <a:pt x="103" y="11"/>
                  </a:lnTo>
                  <a:lnTo>
                    <a:pt x="103" y="11"/>
                  </a:lnTo>
                  <a:lnTo>
                    <a:pt x="102" y="11"/>
                  </a:lnTo>
                  <a:lnTo>
                    <a:pt x="103" y="16"/>
                  </a:lnTo>
                  <a:lnTo>
                    <a:pt x="108" y="88"/>
                  </a:lnTo>
                  <a:lnTo>
                    <a:pt x="61" y="28"/>
                  </a:lnTo>
                  <a:lnTo>
                    <a:pt x="61" y="28"/>
                  </a:lnTo>
                  <a:lnTo>
                    <a:pt x="61" y="28"/>
                  </a:lnTo>
                  <a:lnTo>
                    <a:pt x="96" y="94"/>
                  </a:lnTo>
                  <a:lnTo>
                    <a:pt x="30" y="59"/>
                  </a:lnTo>
                  <a:lnTo>
                    <a:pt x="30" y="59"/>
                  </a:lnTo>
                  <a:lnTo>
                    <a:pt x="29" y="59"/>
                  </a:lnTo>
                  <a:lnTo>
                    <a:pt x="82" y="102"/>
                  </a:lnTo>
                  <a:lnTo>
                    <a:pt x="88" y="107"/>
                  </a:lnTo>
                  <a:lnTo>
                    <a:pt x="13" y="98"/>
                  </a:lnTo>
                  <a:lnTo>
                    <a:pt x="13" y="98"/>
                  </a:lnTo>
                  <a:lnTo>
                    <a:pt x="13" y="99"/>
                  </a:lnTo>
                  <a:lnTo>
                    <a:pt x="86" y="121"/>
                  </a:lnTo>
                  <a:lnTo>
                    <a:pt x="14" y="142"/>
                  </a:lnTo>
                  <a:lnTo>
                    <a:pt x="14" y="142"/>
                  </a:lnTo>
                  <a:lnTo>
                    <a:pt x="14" y="142"/>
                  </a:lnTo>
                  <a:lnTo>
                    <a:pt x="88" y="133"/>
                  </a:lnTo>
                  <a:lnTo>
                    <a:pt x="29" y="183"/>
                  </a:lnTo>
                  <a:lnTo>
                    <a:pt x="29" y="183"/>
                  </a:lnTo>
                  <a:lnTo>
                    <a:pt x="29" y="184"/>
                  </a:lnTo>
                  <a:lnTo>
                    <a:pt x="30" y="183"/>
                  </a:lnTo>
                  <a:lnTo>
                    <a:pt x="77" y="159"/>
                  </a:lnTo>
                  <a:lnTo>
                    <a:pt x="88" y="142"/>
                  </a:lnTo>
                  <a:lnTo>
                    <a:pt x="101" y="142"/>
                  </a:lnTo>
                  <a:lnTo>
                    <a:pt x="93" y="135"/>
                  </a:lnTo>
                  <a:lnTo>
                    <a:pt x="121" y="89"/>
                  </a:lnTo>
                  <a:lnTo>
                    <a:pt x="104" y="144"/>
                  </a:lnTo>
                  <a:lnTo>
                    <a:pt x="104" y="1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45" name="Freeform 84">
              <a:extLst>
                <a:ext uri="{FF2B5EF4-FFF2-40B4-BE49-F238E27FC236}">
                  <a16:creationId xmlns:a16="http://schemas.microsoft.com/office/drawing/2014/main" id="{F7E846A4-4257-46B9-A51C-B7897EB6F49D}"/>
                </a:ext>
              </a:extLst>
            </p:cNvPr>
            <p:cNvSpPr>
              <a:spLocks/>
            </p:cNvSpPr>
            <p:nvPr userDrawn="1"/>
          </p:nvSpPr>
          <p:spPr bwMode="auto">
            <a:xfrm>
              <a:off x="6923088" y="4475163"/>
              <a:ext cx="387350" cy="369888"/>
            </a:xfrm>
            <a:custGeom>
              <a:avLst/>
              <a:gdLst>
                <a:gd name="T0" fmla="*/ 161 w 244"/>
                <a:gd name="T1" fmla="*/ 152 h 233"/>
                <a:gd name="T2" fmla="*/ 76 w 244"/>
                <a:gd name="T3" fmla="*/ 233 h 233"/>
                <a:gd name="T4" fmla="*/ 55 w 244"/>
                <a:gd name="T5" fmla="*/ 221 h 233"/>
                <a:gd name="T6" fmla="*/ 27 w 244"/>
                <a:gd name="T7" fmla="*/ 197 h 233"/>
                <a:gd name="T8" fmla="*/ 9 w 244"/>
                <a:gd name="T9" fmla="*/ 166 h 233"/>
                <a:gd name="T10" fmla="*/ 2 w 244"/>
                <a:gd name="T11" fmla="*/ 144 h 233"/>
                <a:gd name="T12" fmla="*/ 1 w 244"/>
                <a:gd name="T13" fmla="*/ 108 h 233"/>
                <a:gd name="T14" fmla="*/ 9 w 244"/>
                <a:gd name="T15" fmla="*/ 74 h 233"/>
                <a:gd name="T16" fmla="*/ 21 w 244"/>
                <a:gd name="T17" fmla="*/ 53 h 233"/>
                <a:gd name="T18" fmla="*/ 46 w 244"/>
                <a:gd name="T19" fmla="*/ 26 h 233"/>
                <a:gd name="T20" fmla="*/ 77 w 244"/>
                <a:gd name="T21" fmla="*/ 7 h 233"/>
                <a:gd name="T22" fmla="*/ 96 w 244"/>
                <a:gd name="T23" fmla="*/ 2 h 233"/>
                <a:gd name="T24" fmla="*/ 127 w 244"/>
                <a:gd name="T25" fmla="*/ 0 h 233"/>
                <a:gd name="T26" fmla="*/ 156 w 244"/>
                <a:gd name="T27" fmla="*/ 5 h 233"/>
                <a:gd name="T28" fmla="*/ 177 w 244"/>
                <a:gd name="T29" fmla="*/ 13 h 233"/>
                <a:gd name="T30" fmla="*/ 205 w 244"/>
                <a:gd name="T31" fmla="*/ 33 h 233"/>
                <a:gd name="T32" fmla="*/ 226 w 244"/>
                <a:gd name="T33" fmla="*/ 59 h 233"/>
                <a:gd name="T34" fmla="*/ 237 w 244"/>
                <a:gd name="T35" fmla="*/ 82 h 233"/>
                <a:gd name="T36" fmla="*/ 244 w 244"/>
                <a:gd name="T37" fmla="*/ 119 h 233"/>
                <a:gd name="T38" fmla="*/ 238 w 244"/>
                <a:gd name="T39" fmla="*/ 157 h 233"/>
                <a:gd name="T40" fmla="*/ 223 w 244"/>
                <a:gd name="T41" fmla="*/ 188 h 233"/>
                <a:gd name="T42" fmla="*/ 199 w 244"/>
                <a:gd name="T43" fmla="*/ 215 h 233"/>
                <a:gd name="T44" fmla="*/ 211 w 244"/>
                <a:gd name="T45" fmla="*/ 186 h 233"/>
                <a:gd name="T46" fmla="*/ 152 w 244"/>
                <a:gd name="T47" fmla="*/ 135 h 233"/>
                <a:gd name="T48" fmla="*/ 230 w 244"/>
                <a:gd name="T49" fmla="*/ 146 h 233"/>
                <a:gd name="T50" fmla="*/ 232 w 244"/>
                <a:gd name="T51" fmla="*/ 103 h 233"/>
                <a:gd name="T52" fmla="*/ 156 w 244"/>
                <a:gd name="T53" fmla="*/ 108 h 233"/>
                <a:gd name="T54" fmla="*/ 216 w 244"/>
                <a:gd name="T55" fmla="*/ 62 h 233"/>
                <a:gd name="T56" fmla="*/ 148 w 244"/>
                <a:gd name="T57" fmla="*/ 96 h 233"/>
                <a:gd name="T58" fmla="*/ 184 w 244"/>
                <a:gd name="T59" fmla="*/ 30 h 233"/>
                <a:gd name="T60" fmla="*/ 145 w 244"/>
                <a:gd name="T61" fmla="*/ 13 h 233"/>
                <a:gd name="T62" fmla="*/ 116 w 244"/>
                <a:gd name="T63" fmla="*/ 62 h 233"/>
                <a:gd name="T64" fmla="*/ 102 w 244"/>
                <a:gd name="T65" fmla="*/ 11 h 233"/>
                <a:gd name="T66" fmla="*/ 61 w 244"/>
                <a:gd name="T67" fmla="*/ 28 h 233"/>
                <a:gd name="T68" fmla="*/ 96 w 244"/>
                <a:gd name="T69" fmla="*/ 94 h 233"/>
                <a:gd name="T70" fmla="*/ 29 w 244"/>
                <a:gd name="T71" fmla="*/ 59 h 233"/>
                <a:gd name="T72" fmla="*/ 13 w 244"/>
                <a:gd name="T73" fmla="*/ 98 h 233"/>
                <a:gd name="T74" fmla="*/ 86 w 244"/>
                <a:gd name="T75" fmla="*/ 121 h 233"/>
                <a:gd name="T76" fmla="*/ 14 w 244"/>
                <a:gd name="T77" fmla="*/ 142 h 233"/>
                <a:gd name="T78" fmla="*/ 29 w 244"/>
                <a:gd name="T79" fmla="*/ 183 h 233"/>
                <a:gd name="T80" fmla="*/ 77 w 244"/>
                <a:gd name="T81" fmla="*/ 159 h 233"/>
                <a:gd name="T82" fmla="*/ 93 w 244"/>
                <a:gd name="T83" fmla="*/ 135 h 233"/>
                <a:gd name="T84" fmla="*/ 104 w 244"/>
                <a:gd name="T85" fmla="*/ 144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44" h="233">
                  <a:moveTo>
                    <a:pt x="104" y="144"/>
                  </a:moveTo>
                  <a:lnTo>
                    <a:pt x="148" y="144"/>
                  </a:lnTo>
                  <a:lnTo>
                    <a:pt x="161" y="152"/>
                  </a:lnTo>
                  <a:lnTo>
                    <a:pt x="102" y="152"/>
                  </a:lnTo>
                  <a:lnTo>
                    <a:pt x="79" y="225"/>
                  </a:lnTo>
                  <a:lnTo>
                    <a:pt x="76" y="233"/>
                  </a:lnTo>
                  <a:lnTo>
                    <a:pt x="76" y="233"/>
                  </a:lnTo>
                  <a:lnTo>
                    <a:pt x="66" y="228"/>
                  </a:lnTo>
                  <a:lnTo>
                    <a:pt x="55" y="221"/>
                  </a:lnTo>
                  <a:lnTo>
                    <a:pt x="45" y="214"/>
                  </a:lnTo>
                  <a:lnTo>
                    <a:pt x="36" y="206"/>
                  </a:lnTo>
                  <a:lnTo>
                    <a:pt x="27" y="197"/>
                  </a:lnTo>
                  <a:lnTo>
                    <a:pt x="20" y="187"/>
                  </a:lnTo>
                  <a:lnTo>
                    <a:pt x="14" y="177"/>
                  </a:lnTo>
                  <a:lnTo>
                    <a:pt x="9" y="166"/>
                  </a:lnTo>
                  <a:lnTo>
                    <a:pt x="9" y="166"/>
                  </a:lnTo>
                  <a:lnTo>
                    <a:pt x="5" y="156"/>
                  </a:lnTo>
                  <a:lnTo>
                    <a:pt x="2" y="144"/>
                  </a:lnTo>
                  <a:lnTo>
                    <a:pt x="0" y="132"/>
                  </a:lnTo>
                  <a:lnTo>
                    <a:pt x="0" y="121"/>
                  </a:lnTo>
                  <a:lnTo>
                    <a:pt x="1" y="108"/>
                  </a:lnTo>
                  <a:lnTo>
                    <a:pt x="2" y="96"/>
                  </a:lnTo>
                  <a:lnTo>
                    <a:pt x="5" y="85"/>
                  </a:lnTo>
                  <a:lnTo>
                    <a:pt x="9" y="74"/>
                  </a:lnTo>
                  <a:lnTo>
                    <a:pt x="9" y="74"/>
                  </a:lnTo>
                  <a:lnTo>
                    <a:pt x="14" y="63"/>
                  </a:lnTo>
                  <a:lnTo>
                    <a:pt x="21" y="53"/>
                  </a:lnTo>
                  <a:lnTo>
                    <a:pt x="28" y="43"/>
                  </a:lnTo>
                  <a:lnTo>
                    <a:pt x="36" y="34"/>
                  </a:lnTo>
                  <a:lnTo>
                    <a:pt x="46" y="26"/>
                  </a:lnTo>
                  <a:lnTo>
                    <a:pt x="56" y="19"/>
                  </a:lnTo>
                  <a:lnTo>
                    <a:pt x="67" y="12"/>
                  </a:lnTo>
                  <a:lnTo>
                    <a:pt x="77" y="7"/>
                  </a:lnTo>
                  <a:lnTo>
                    <a:pt x="77" y="7"/>
                  </a:lnTo>
                  <a:lnTo>
                    <a:pt x="87" y="5"/>
                  </a:lnTo>
                  <a:lnTo>
                    <a:pt x="96" y="2"/>
                  </a:lnTo>
                  <a:lnTo>
                    <a:pt x="107" y="0"/>
                  </a:lnTo>
                  <a:lnTo>
                    <a:pt x="116" y="0"/>
                  </a:lnTo>
                  <a:lnTo>
                    <a:pt x="127" y="0"/>
                  </a:lnTo>
                  <a:lnTo>
                    <a:pt x="137" y="0"/>
                  </a:lnTo>
                  <a:lnTo>
                    <a:pt x="146" y="2"/>
                  </a:lnTo>
                  <a:lnTo>
                    <a:pt x="156" y="5"/>
                  </a:lnTo>
                  <a:lnTo>
                    <a:pt x="156" y="5"/>
                  </a:lnTo>
                  <a:lnTo>
                    <a:pt x="166" y="8"/>
                  </a:lnTo>
                  <a:lnTo>
                    <a:pt x="177" y="13"/>
                  </a:lnTo>
                  <a:lnTo>
                    <a:pt x="186" y="19"/>
                  </a:lnTo>
                  <a:lnTo>
                    <a:pt x="196" y="25"/>
                  </a:lnTo>
                  <a:lnTo>
                    <a:pt x="205" y="33"/>
                  </a:lnTo>
                  <a:lnTo>
                    <a:pt x="213" y="41"/>
                  </a:lnTo>
                  <a:lnTo>
                    <a:pt x="220" y="49"/>
                  </a:lnTo>
                  <a:lnTo>
                    <a:pt x="226" y="59"/>
                  </a:lnTo>
                  <a:lnTo>
                    <a:pt x="226" y="59"/>
                  </a:lnTo>
                  <a:lnTo>
                    <a:pt x="232" y="70"/>
                  </a:lnTo>
                  <a:lnTo>
                    <a:pt x="237" y="82"/>
                  </a:lnTo>
                  <a:lnTo>
                    <a:pt x="240" y="94"/>
                  </a:lnTo>
                  <a:lnTo>
                    <a:pt x="243" y="107"/>
                  </a:lnTo>
                  <a:lnTo>
                    <a:pt x="244" y="119"/>
                  </a:lnTo>
                  <a:lnTo>
                    <a:pt x="243" y="132"/>
                  </a:lnTo>
                  <a:lnTo>
                    <a:pt x="241" y="145"/>
                  </a:lnTo>
                  <a:lnTo>
                    <a:pt x="238" y="157"/>
                  </a:lnTo>
                  <a:lnTo>
                    <a:pt x="238" y="157"/>
                  </a:lnTo>
                  <a:lnTo>
                    <a:pt x="232" y="173"/>
                  </a:lnTo>
                  <a:lnTo>
                    <a:pt x="223" y="188"/>
                  </a:lnTo>
                  <a:lnTo>
                    <a:pt x="212" y="202"/>
                  </a:lnTo>
                  <a:lnTo>
                    <a:pt x="206" y="210"/>
                  </a:lnTo>
                  <a:lnTo>
                    <a:pt x="199" y="215"/>
                  </a:lnTo>
                  <a:lnTo>
                    <a:pt x="196" y="210"/>
                  </a:lnTo>
                  <a:lnTo>
                    <a:pt x="166" y="162"/>
                  </a:lnTo>
                  <a:lnTo>
                    <a:pt x="211" y="186"/>
                  </a:lnTo>
                  <a:lnTo>
                    <a:pt x="211" y="186"/>
                  </a:lnTo>
                  <a:lnTo>
                    <a:pt x="212" y="186"/>
                  </a:lnTo>
                  <a:lnTo>
                    <a:pt x="152" y="135"/>
                  </a:lnTo>
                  <a:lnTo>
                    <a:pt x="229" y="146"/>
                  </a:lnTo>
                  <a:lnTo>
                    <a:pt x="229" y="146"/>
                  </a:lnTo>
                  <a:lnTo>
                    <a:pt x="230" y="146"/>
                  </a:lnTo>
                  <a:lnTo>
                    <a:pt x="229" y="146"/>
                  </a:lnTo>
                  <a:lnTo>
                    <a:pt x="157" y="121"/>
                  </a:lnTo>
                  <a:lnTo>
                    <a:pt x="232" y="103"/>
                  </a:lnTo>
                  <a:lnTo>
                    <a:pt x="232" y="103"/>
                  </a:lnTo>
                  <a:lnTo>
                    <a:pt x="232" y="102"/>
                  </a:lnTo>
                  <a:lnTo>
                    <a:pt x="156" y="108"/>
                  </a:lnTo>
                  <a:lnTo>
                    <a:pt x="210" y="67"/>
                  </a:lnTo>
                  <a:lnTo>
                    <a:pt x="216" y="62"/>
                  </a:lnTo>
                  <a:lnTo>
                    <a:pt x="216" y="62"/>
                  </a:lnTo>
                  <a:lnTo>
                    <a:pt x="214" y="62"/>
                  </a:lnTo>
                  <a:lnTo>
                    <a:pt x="158" y="91"/>
                  </a:lnTo>
                  <a:lnTo>
                    <a:pt x="148" y="96"/>
                  </a:lnTo>
                  <a:lnTo>
                    <a:pt x="185" y="30"/>
                  </a:lnTo>
                  <a:lnTo>
                    <a:pt x="185" y="30"/>
                  </a:lnTo>
                  <a:lnTo>
                    <a:pt x="184" y="30"/>
                  </a:lnTo>
                  <a:lnTo>
                    <a:pt x="136" y="88"/>
                  </a:lnTo>
                  <a:lnTo>
                    <a:pt x="145" y="13"/>
                  </a:lnTo>
                  <a:lnTo>
                    <a:pt x="145" y="13"/>
                  </a:lnTo>
                  <a:lnTo>
                    <a:pt x="144" y="13"/>
                  </a:lnTo>
                  <a:lnTo>
                    <a:pt x="122" y="85"/>
                  </a:lnTo>
                  <a:lnTo>
                    <a:pt x="116" y="62"/>
                  </a:lnTo>
                  <a:lnTo>
                    <a:pt x="103" y="11"/>
                  </a:lnTo>
                  <a:lnTo>
                    <a:pt x="103" y="11"/>
                  </a:lnTo>
                  <a:lnTo>
                    <a:pt x="102" y="11"/>
                  </a:lnTo>
                  <a:lnTo>
                    <a:pt x="103" y="16"/>
                  </a:lnTo>
                  <a:lnTo>
                    <a:pt x="108" y="88"/>
                  </a:lnTo>
                  <a:lnTo>
                    <a:pt x="61" y="28"/>
                  </a:lnTo>
                  <a:lnTo>
                    <a:pt x="61" y="28"/>
                  </a:lnTo>
                  <a:lnTo>
                    <a:pt x="61" y="28"/>
                  </a:lnTo>
                  <a:lnTo>
                    <a:pt x="96" y="94"/>
                  </a:lnTo>
                  <a:lnTo>
                    <a:pt x="30" y="59"/>
                  </a:lnTo>
                  <a:lnTo>
                    <a:pt x="30" y="59"/>
                  </a:lnTo>
                  <a:lnTo>
                    <a:pt x="29" y="59"/>
                  </a:lnTo>
                  <a:lnTo>
                    <a:pt x="82" y="102"/>
                  </a:lnTo>
                  <a:lnTo>
                    <a:pt x="88" y="107"/>
                  </a:lnTo>
                  <a:lnTo>
                    <a:pt x="13" y="98"/>
                  </a:lnTo>
                  <a:lnTo>
                    <a:pt x="13" y="98"/>
                  </a:lnTo>
                  <a:lnTo>
                    <a:pt x="13" y="99"/>
                  </a:lnTo>
                  <a:lnTo>
                    <a:pt x="86" y="121"/>
                  </a:lnTo>
                  <a:lnTo>
                    <a:pt x="14" y="142"/>
                  </a:lnTo>
                  <a:lnTo>
                    <a:pt x="14" y="142"/>
                  </a:lnTo>
                  <a:lnTo>
                    <a:pt x="14" y="142"/>
                  </a:lnTo>
                  <a:lnTo>
                    <a:pt x="88" y="133"/>
                  </a:lnTo>
                  <a:lnTo>
                    <a:pt x="29" y="183"/>
                  </a:lnTo>
                  <a:lnTo>
                    <a:pt x="29" y="183"/>
                  </a:lnTo>
                  <a:lnTo>
                    <a:pt x="29" y="184"/>
                  </a:lnTo>
                  <a:lnTo>
                    <a:pt x="30" y="183"/>
                  </a:lnTo>
                  <a:lnTo>
                    <a:pt x="77" y="159"/>
                  </a:lnTo>
                  <a:lnTo>
                    <a:pt x="88" y="142"/>
                  </a:lnTo>
                  <a:lnTo>
                    <a:pt x="101" y="142"/>
                  </a:lnTo>
                  <a:lnTo>
                    <a:pt x="93" y="135"/>
                  </a:lnTo>
                  <a:lnTo>
                    <a:pt x="121" y="89"/>
                  </a:lnTo>
                  <a:lnTo>
                    <a:pt x="104" y="144"/>
                  </a:lnTo>
                  <a:lnTo>
                    <a:pt x="104" y="14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46" name="Freeform 85">
              <a:extLst>
                <a:ext uri="{FF2B5EF4-FFF2-40B4-BE49-F238E27FC236}">
                  <a16:creationId xmlns:a16="http://schemas.microsoft.com/office/drawing/2014/main" id="{2DF9F73C-B262-4FAE-B63A-8189E784AD70}"/>
                </a:ext>
              </a:extLst>
            </p:cNvPr>
            <p:cNvSpPr>
              <a:spLocks/>
            </p:cNvSpPr>
            <p:nvPr userDrawn="1"/>
          </p:nvSpPr>
          <p:spPr bwMode="auto">
            <a:xfrm>
              <a:off x="7337426" y="4533901"/>
              <a:ext cx="265113" cy="266700"/>
            </a:xfrm>
            <a:custGeom>
              <a:avLst/>
              <a:gdLst>
                <a:gd name="T0" fmla="*/ 59 w 167"/>
                <a:gd name="T1" fmla="*/ 168 h 168"/>
                <a:gd name="T2" fmla="*/ 0 w 167"/>
                <a:gd name="T3" fmla="*/ 168 h 168"/>
                <a:gd name="T4" fmla="*/ 47 w 167"/>
                <a:gd name="T5" fmla="*/ 0 h 168"/>
                <a:gd name="T6" fmla="*/ 167 w 167"/>
                <a:gd name="T7" fmla="*/ 0 h 168"/>
                <a:gd name="T8" fmla="*/ 156 w 167"/>
                <a:gd name="T9" fmla="*/ 40 h 168"/>
                <a:gd name="T10" fmla="*/ 94 w 167"/>
                <a:gd name="T11" fmla="*/ 40 h 168"/>
                <a:gd name="T12" fmla="*/ 87 w 167"/>
                <a:gd name="T13" fmla="*/ 68 h 168"/>
                <a:gd name="T14" fmla="*/ 148 w 167"/>
                <a:gd name="T15" fmla="*/ 68 h 168"/>
                <a:gd name="T16" fmla="*/ 137 w 167"/>
                <a:gd name="T17" fmla="*/ 106 h 168"/>
                <a:gd name="T18" fmla="*/ 76 w 167"/>
                <a:gd name="T19" fmla="*/ 106 h 168"/>
                <a:gd name="T20" fmla="*/ 59 w 167"/>
                <a:gd name="T21" fmla="*/ 1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7" h="168">
                  <a:moveTo>
                    <a:pt x="59" y="168"/>
                  </a:moveTo>
                  <a:lnTo>
                    <a:pt x="0" y="168"/>
                  </a:lnTo>
                  <a:lnTo>
                    <a:pt x="47" y="0"/>
                  </a:lnTo>
                  <a:lnTo>
                    <a:pt x="167" y="0"/>
                  </a:lnTo>
                  <a:lnTo>
                    <a:pt x="156" y="40"/>
                  </a:lnTo>
                  <a:lnTo>
                    <a:pt x="94" y="40"/>
                  </a:lnTo>
                  <a:lnTo>
                    <a:pt x="87" y="68"/>
                  </a:lnTo>
                  <a:lnTo>
                    <a:pt x="148" y="68"/>
                  </a:lnTo>
                  <a:lnTo>
                    <a:pt x="137" y="106"/>
                  </a:lnTo>
                  <a:lnTo>
                    <a:pt x="76" y="106"/>
                  </a:lnTo>
                  <a:lnTo>
                    <a:pt x="59" y="1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47" name="Freeform 86">
              <a:extLst>
                <a:ext uri="{FF2B5EF4-FFF2-40B4-BE49-F238E27FC236}">
                  <a16:creationId xmlns:a16="http://schemas.microsoft.com/office/drawing/2014/main" id="{297DEA44-3185-4C0A-9CAC-54EFD4ABC65E}"/>
                </a:ext>
              </a:extLst>
            </p:cNvPr>
            <p:cNvSpPr>
              <a:spLocks noEditPoints="1"/>
            </p:cNvSpPr>
            <p:nvPr userDrawn="1"/>
          </p:nvSpPr>
          <p:spPr bwMode="auto">
            <a:xfrm>
              <a:off x="7553326" y="4533901"/>
              <a:ext cx="166688" cy="266700"/>
            </a:xfrm>
            <a:custGeom>
              <a:avLst/>
              <a:gdLst>
                <a:gd name="T0" fmla="*/ 58 w 105"/>
                <a:gd name="T1" fmla="*/ 168 h 168"/>
                <a:gd name="T2" fmla="*/ 0 w 105"/>
                <a:gd name="T3" fmla="*/ 168 h 168"/>
                <a:gd name="T4" fmla="*/ 34 w 105"/>
                <a:gd name="T5" fmla="*/ 46 h 168"/>
                <a:gd name="T6" fmla="*/ 93 w 105"/>
                <a:gd name="T7" fmla="*/ 46 h 168"/>
                <a:gd name="T8" fmla="*/ 58 w 105"/>
                <a:gd name="T9" fmla="*/ 168 h 168"/>
                <a:gd name="T10" fmla="*/ 95 w 105"/>
                <a:gd name="T11" fmla="*/ 34 h 168"/>
                <a:gd name="T12" fmla="*/ 38 w 105"/>
                <a:gd name="T13" fmla="*/ 34 h 168"/>
                <a:gd name="T14" fmla="*/ 47 w 105"/>
                <a:gd name="T15" fmla="*/ 0 h 168"/>
                <a:gd name="T16" fmla="*/ 105 w 105"/>
                <a:gd name="T17" fmla="*/ 0 h 168"/>
                <a:gd name="T18" fmla="*/ 95 w 105"/>
                <a:gd name="T19" fmla="*/ 34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 h="168">
                  <a:moveTo>
                    <a:pt x="58" y="168"/>
                  </a:moveTo>
                  <a:lnTo>
                    <a:pt x="0" y="168"/>
                  </a:lnTo>
                  <a:lnTo>
                    <a:pt x="34" y="46"/>
                  </a:lnTo>
                  <a:lnTo>
                    <a:pt x="93" y="46"/>
                  </a:lnTo>
                  <a:lnTo>
                    <a:pt x="58" y="168"/>
                  </a:lnTo>
                  <a:close/>
                  <a:moveTo>
                    <a:pt x="95" y="34"/>
                  </a:moveTo>
                  <a:lnTo>
                    <a:pt x="38" y="34"/>
                  </a:lnTo>
                  <a:lnTo>
                    <a:pt x="47" y="0"/>
                  </a:lnTo>
                  <a:lnTo>
                    <a:pt x="105" y="0"/>
                  </a:lnTo>
                  <a:lnTo>
                    <a:pt x="95"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48" name="Freeform 87">
              <a:extLst>
                <a:ext uri="{FF2B5EF4-FFF2-40B4-BE49-F238E27FC236}">
                  <a16:creationId xmlns:a16="http://schemas.microsoft.com/office/drawing/2014/main" id="{F6ADEFC9-057D-421E-B61E-93A15347DC6E}"/>
                </a:ext>
              </a:extLst>
            </p:cNvPr>
            <p:cNvSpPr>
              <a:spLocks noEditPoints="1"/>
            </p:cNvSpPr>
            <p:nvPr userDrawn="1"/>
          </p:nvSpPr>
          <p:spPr bwMode="auto">
            <a:xfrm>
              <a:off x="7685088" y="4533901"/>
              <a:ext cx="273050" cy="269875"/>
            </a:xfrm>
            <a:custGeom>
              <a:avLst/>
              <a:gdLst>
                <a:gd name="T0" fmla="*/ 125 w 172"/>
                <a:gd name="T1" fmla="*/ 168 h 170"/>
                <a:gd name="T2" fmla="*/ 68 w 172"/>
                <a:gd name="T3" fmla="*/ 168 h 170"/>
                <a:gd name="T4" fmla="*/ 72 w 172"/>
                <a:gd name="T5" fmla="*/ 154 h 170"/>
                <a:gd name="T6" fmla="*/ 72 w 172"/>
                <a:gd name="T7" fmla="*/ 154 h 170"/>
                <a:gd name="T8" fmla="*/ 64 w 172"/>
                <a:gd name="T9" fmla="*/ 161 h 170"/>
                <a:gd name="T10" fmla="*/ 54 w 172"/>
                <a:gd name="T11" fmla="*/ 165 h 170"/>
                <a:gd name="T12" fmla="*/ 44 w 172"/>
                <a:gd name="T13" fmla="*/ 169 h 170"/>
                <a:gd name="T14" fmla="*/ 31 w 172"/>
                <a:gd name="T15" fmla="*/ 170 h 170"/>
                <a:gd name="T16" fmla="*/ 31 w 172"/>
                <a:gd name="T17" fmla="*/ 170 h 170"/>
                <a:gd name="T18" fmla="*/ 24 w 172"/>
                <a:gd name="T19" fmla="*/ 170 h 170"/>
                <a:gd name="T20" fmla="*/ 18 w 172"/>
                <a:gd name="T21" fmla="*/ 169 h 170"/>
                <a:gd name="T22" fmla="*/ 12 w 172"/>
                <a:gd name="T23" fmla="*/ 167 h 170"/>
                <a:gd name="T24" fmla="*/ 9 w 172"/>
                <a:gd name="T25" fmla="*/ 163 h 170"/>
                <a:gd name="T26" fmla="*/ 5 w 172"/>
                <a:gd name="T27" fmla="*/ 160 h 170"/>
                <a:gd name="T28" fmla="*/ 2 w 172"/>
                <a:gd name="T29" fmla="*/ 155 h 170"/>
                <a:gd name="T30" fmla="*/ 0 w 172"/>
                <a:gd name="T31" fmla="*/ 149 h 170"/>
                <a:gd name="T32" fmla="*/ 0 w 172"/>
                <a:gd name="T33" fmla="*/ 142 h 170"/>
                <a:gd name="T34" fmla="*/ 0 w 172"/>
                <a:gd name="T35" fmla="*/ 142 h 170"/>
                <a:gd name="T36" fmla="*/ 2 w 172"/>
                <a:gd name="T37" fmla="*/ 126 h 170"/>
                <a:gd name="T38" fmla="*/ 5 w 172"/>
                <a:gd name="T39" fmla="*/ 106 h 170"/>
                <a:gd name="T40" fmla="*/ 12 w 172"/>
                <a:gd name="T41" fmla="*/ 86 h 170"/>
                <a:gd name="T42" fmla="*/ 20 w 172"/>
                <a:gd name="T43" fmla="*/ 68 h 170"/>
                <a:gd name="T44" fmla="*/ 20 w 172"/>
                <a:gd name="T45" fmla="*/ 68 h 170"/>
                <a:gd name="T46" fmla="*/ 24 w 172"/>
                <a:gd name="T47" fmla="*/ 62 h 170"/>
                <a:gd name="T48" fmla="*/ 29 w 172"/>
                <a:gd name="T49" fmla="*/ 58 h 170"/>
                <a:gd name="T50" fmla="*/ 33 w 172"/>
                <a:gd name="T51" fmla="*/ 53 h 170"/>
                <a:gd name="T52" fmla="*/ 39 w 172"/>
                <a:gd name="T53" fmla="*/ 50 h 170"/>
                <a:gd name="T54" fmla="*/ 45 w 172"/>
                <a:gd name="T55" fmla="*/ 47 h 170"/>
                <a:gd name="T56" fmla="*/ 51 w 172"/>
                <a:gd name="T57" fmla="*/ 45 h 170"/>
                <a:gd name="T58" fmla="*/ 58 w 172"/>
                <a:gd name="T59" fmla="*/ 44 h 170"/>
                <a:gd name="T60" fmla="*/ 65 w 172"/>
                <a:gd name="T61" fmla="*/ 44 h 170"/>
                <a:gd name="T62" fmla="*/ 65 w 172"/>
                <a:gd name="T63" fmla="*/ 44 h 170"/>
                <a:gd name="T64" fmla="*/ 77 w 172"/>
                <a:gd name="T65" fmla="*/ 45 h 170"/>
                <a:gd name="T66" fmla="*/ 86 w 172"/>
                <a:gd name="T67" fmla="*/ 48 h 170"/>
                <a:gd name="T68" fmla="*/ 93 w 172"/>
                <a:gd name="T69" fmla="*/ 53 h 170"/>
                <a:gd name="T70" fmla="*/ 98 w 172"/>
                <a:gd name="T71" fmla="*/ 60 h 170"/>
                <a:gd name="T72" fmla="*/ 114 w 172"/>
                <a:gd name="T73" fmla="*/ 0 h 170"/>
                <a:gd name="T74" fmla="*/ 172 w 172"/>
                <a:gd name="T75" fmla="*/ 0 h 170"/>
                <a:gd name="T76" fmla="*/ 125 w 172"/>
                <a:gd name="T77" fmla="*/ 168 h 170"/>
                <a:gd name="T78" fmla="*/ 81 w 172"/>
                <a:gd name="T79" fmla="*/ 82 h 170"/>
                <a:gd name="T80" fmla="*/ 81 w 172"/>
                <a:gd name="T81" fmla="*/ 82 h 170"/>
                <a:gd name="T82" fmla="*/ 78 w 172"/>
                <a:gd name="T83" fmla="*/ 82 h 170"/>
                <a:gd name="T84" fmla="*/ 74 w 172"/>
                <a:gd name="T85" fmla="*/ 84 h 170"/>
                <a:gd name="T86" fmla="*/ 71 w 172"/>
                <a:gd name="T87" fmla="*/ 86 h 170"/>
                <a:gd name="T88" fmla="*/ 68 w 172"/>
                <a:gd name="T89" fmla="*/ 91 h 170"/>
                <a:gd name="T90" fmla="*/ 68 w 172"/>
                <a:gd name="T91" fmla="*/ 91 h 170"/>
                <a:gd name="T92" fmla="*/ 63 w 172"/>
                <a:gd name="T93" fmla="*/ 106 h 170"/>
                <a:gd name="T94" fmla="*/ 61 w 172"/>
                <a:gd name="T95" fmla="*/ 114 h 170"/>
                <a:gd name="T96" fmla="*/ 60 w 172"/>
                <a:gd name="T97" fmla="*/ 121 h 170"/>
                <a:gd name="T98" fmla="*/ 60 w 172"/>
                <a:gd name="T99" fmla="*/ 121 h 170"/>
                <a:gd name="T100" fmla="*/ 61 w 172"/>
                <a:gd name="T101" fmla="*/ 125 h 170"/>
                <a:gd name="T102" fmla="*/ 63 w 172"/>
                <a:gd name="T103" fmla="*/ 127 h 170"/>
                <a:gd name="T104" fmla="*/ 65 w 172"/>
                <a:gd name="T105" fmla="*/ 129 h 170"/>
                <a:gd name="T106" fmla="*/ 70 w 172"/>
                <a:gd name="T107" fmla="*/ 130 h 170"/>
                <a:gd name="T108" fmla="*/ 70 w 172"/>
                <a:gd name="T109" fmla="*/ 130 h 170"/>
                <a:gd name="T110" fmla="*/ 74 w 172"/>
                <a:gd name="T111" fmla="*/ 129 h 170"/>
                <a:gd name="T112" fmla="*/ 79 w 172"/>
                <a:gd name="T113" fmla="*/ 127 h 170"/>
                <a:gd name="T114" fmla="*/ 91 w 172"/>
                <a:gd name="T115" fmla="*/ 87 h 170"/>
                <a:gd name="T116" fmla="*/ 91 w 172"/>
                <a:gd name="T117" fmla="*/ 87 h 170"/>
                <a:gd name="T118" fmla="*/ 87 w 172"/>
                <a:gd name="T119" fmla="*/ 84 h 170"/>
                <a:gd name="T120" fmla="*/ 81 w 172"/>
                <a:gd name="T121" fmla="*/ 82 h 170"/>
                <a:gd name="T122" fmla="*/ 81 w 172"/>
                <a:gd name="T123" fmla="*/ 82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2" h="170">
                  <a:moveTo>
                    <a:pt x="125" y="168"/>
                  </a:moveTo>
                  <a:lnTo>
                    <a:pt x="68" y="168"/>
                  </a:lnTo>
                  <a:lnTo>
                    <a:pt x="72" y="154"/>
                  </a:lnTo>
                  <a:lnTo>
                    <a:pt x="72" y="154"/>
                  </a:lnTo>
                  <a:lnTo>
                    <a:pt x="64" y="161"/>
                  </a:lnTo>
                  <a:lnTo>
                    <a:pt x="54" y="165"/>
                  </a:lnTo>
                  <a:lnTo>
                    <a:pt x="44" y="169"/>
                  </a:lnTo>
                  <a:lnTo>
                    <a:pt x="31" y="170"/>
                  </a:lnTo>
                  <a:lnTo>
                    <a:pt x="31" y="170"/>
                  </a:lnTo>
                  <a:lnTo>
                    <a:pt x="24" y="170"/>
                  </a:lnTo>
                  <a:lnTo>
                    <a:pt x="18" y="169"/>
                  </a:lnTo>
                  <a:lnTo>
                    <a:pt x="12" y="167"/>
                  </a:lnTo>
                  <a:lnTo>
                    <a:pt x="9" y="163"/>
                  </a:lnTo>
                  <a:lnTo>
                    <a:pt x="5" y="160"/>
                  </a:lnTo>
                  <a:lnTo>
                    <a:pt x="2" y="155"/>
                  </a:lnTo>
                  <a:lnTo>
                    <a:pt x="0" y="149"/>
                  </a:lnTo>
                  <a:lnTo>
                    <a:pt x="0" y="142"/>
                  </a:lnTo>
                  <a:lnTo>
                    <a:pt x="0" y="142"/>
                  </a:lnTo>
                  <a:lnTo>
                    <a:pt x="2" y="126"/>
                  </a:lnTo>
                  <a:lnTo>
                    <a:pt x="5" y="106"/>
                  </a:lnTo>
                  <a:lnTo>
                    <a:pt x="12" y="86"/>
                  </a:lnTo>
                  <a:lnTo>
                    <a:pt x="20" y="68"/>
                  </a:lnTo>
                  <a:lnTo>
                    <a:pt x="20" y="68"/>
                  </a:lnTo>
                  <a:lnTo>
                    <a:pt x="24" y="62"/>
                  </a:lnTo>
                  <a:lnTo>
                    <a:pt x="29" y="58"/>
                  </a:lnTo>
                  <a:lnTo>
                    <a:pt x="33" y="53"/>
                  </a:lnTo>
                  <a:lnTo>
                    <a:pt x="39" y="50"/>
                  </a:lnTo>
                  <a:lnTo>
                    <a:pt x="45" y="47"/>
                  </a:lnTo>
                  <a:lnTo>
                    <a:pt x="51" y="45"/>
                  </a:lnTo>
                  <a:lnTo>
                    <a:pt x="58" y="44"/>
                  </a:lnTo>
                  <a:lnTo>
                    <a:pt x="65" y="44"/>
                  </a:lnTo>
                  <a:lnTo>
                    <a:pt x="65" y="44"/>
                  </a:lnTo>
                  <a:lnTo>
                    <a:pt x="77" y="45"/>
                  </a:lnTo>
                  <a:lnTo>
                    <a:pt x="86" y="48"/>
                  </a:lnTo>
                  <a:lnTo>
                    <a:pt x="93" y="53"/>
                  </a:lnTo>
                  <a:lnTo>
                    <a:pt x="98" y="60"/>
                  </a:lnTo>
                  <a:lnTo>
                    <a:pt x="114" y="0"/>
                  </a:lnTo>
                  <a:lnTo>
                    <a:pt x="172" y="0"/>
                  </a:lnTo>
                  <a:lnTo>
                    <a:pt x="125" y="168"/>
                  </a:lnTo>
                  <a:close/>
                  <a:moveTo>
                    <a:pt x="81" y="82"/>
                  </a:moveTo>
                  <a:lnTo>
                    <a:pt x="81" y="82"/>
                  </a:lnTo>
                  <a:lnTo>
                    <a:pt x="78" y="82"/>
                  </a:lnTo>
                  <a:lnTo>
                    <a:pt x="74" y="84"/>
                  </a:lnTo>
                  <a:lnTo>
                    <a:pt x="71" y="86"/>
                  </a:lnTo>
                  <a:lnTo>
                    <a:pt x="68" y="91"/>
                  </a:lnTo>
                  <a:lnTo>
                    <a:pt x="68" y="91"/>
                  </a:lnTo>
                  <a:lnTo>
                    <a:pt x="63" y="106"/>
                  </a:lnTo>
                  <a:lnTo>
                    <a:pt x="61" y="114"/>
                  </a:lnTo>
                  <a:lnTo>
                    <a:pt x="60" y="121"/>
                  </a:lnTo>
                  <a:lnTo>
                    <a:pt x="60" y="121"/>
                  </a:lnTo>
                  <a:lnTo>
                    <a:pt x="61" y="125"/>
                  </a:lnTo>
                  <a:lnTo>
                    <a:pt x="63" y="127"/>
                  </a:lnTo>
                  <a:lnTo>
                    <a:pt x="65" y="129"/>
                  </a:lnTo>
                  <a:lnTo>
                    <a:pt x="70" y="130"/>
                  </a:lnTo>
                  <a:lnTo>
                    <a:pt x="70" y="130"/>
                  </a:lnTo>
                  <a:lnTo>
                    <a:pt x="74" y="129"/>
                  </a:lnTo>
                  <a:lnTo>
                    <a:pt x="79" y="127"/>
                  </a:lnTo>
                  <a:lnTo>
                    <a:pt x="91" y="87"/>
                  </a:lnTo>
                  <a:lnTo>
                    <a:pt x="91" y="87"/>
                  </a:lnTo>
                  <a:lnTo>
                    <a:pt x="87" y="84"/>
                  </a:lnTo>
                  <a:lnTo>
                    <a:pt x="81" y="82"/>
                  </a:lnTo>
                  <a:lnTo>
                    <a:pt x="81" y="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49" name="Freeform 88">
              <a:extLst>
                <a:ext uri="{FF2B5EF4-FFF2-40B4-BE49-F238E27FC236}">
                  <a16:creationId xmlns:a16="http://schemas.microsoft.com/office/drawing/2014/main" id="{4F03F7AC-9440-4F7D-B8BF-C08A1E585F2F}"/>
                </a:ext>
              </a:extLst>
            </p:cNvPr>
            <p:cNvSpPr>
              <a:spLocks noEditPoints="1"/>
            </p:cNvSpPr>
            <p:nvPr userDrawn="1"/>
          </p:nvSpPr>
          <p:spPr bwMode="auto">
            <a:xfrm>
              <a:off x="7923213" y="4602163"/>
              <a:ext cx="230188" cy="201613"/>
            </a:xfrm>
            <a:custGeom>
              <a:avLst/>
              <a:gdLst>
                <a:gd name="T0" fmla="*/ 58 w 145"/>
                <a:gd name="T1" fmla="*/ 71 h 127"/>
                <a:gd name="T2" fmla="*/ 56 w 145"/>
                <a:gd name="T3" fmla="*/ 80 h 127"/>
                <a:gd name="T4" fmla="*/ 56 w 145"/>
                <a:gd name="T5" fmla="*/ 87 h 127"/>
                <a:gd name="T6" fmla="*/ 57 w 145"/>
                <a:gd name="T7" fmla="*/ 93 h 127"/>
                <a:gd name="T8" fmla="*/ 64 w 145"/>
                <a:gd name="T9" fmla="*/ 97 h 127"/>
                <a:gd name="T10" fmla="*/ 68 w 145"/>
                <a:gd name="T11" fmla="*/ 96 h 127"/>
                <a:gd name="T12" fmla="*/ 75 w 145"/>
                <a:gd name="T13" fmla="*/ 89 h 127"/>
                <a:gd name="T14" fmla="*/ 135 w 145"/>
                <a:gd name="T15" fmla="*/ 82 h 127"/>
                <a:gd name="T16" fmla="*/ 134 w 145"/>
                <a:gd name="T17" fmla="*/ 87 h 127"/>
                <a:gd name="T18" fmla="*/ 128 w 145"/>
                <a:gd name="T19" fmla="*/ 98 h 127"/>
                <a:gd name="T20" fmla="*/ 115 w 145"/>
                <a:gd name="T21" fmla="*/ 111 h 127"/>
                <a:gd name="T22" fmla="*/ 94 w 145"/>
                <a:gd name="T23" fmla="*/ 122 h 127"/>
                <a:gd name="T24" fmla="*/ 72 w 145"/>
                <a:gd name="T25" fmla="*/ 127 h 127"/>
                <a:gd name="T26" fmla="*/ 61 w 145"/>
                <a:gd name="T27" fmla="*/ 127 h 127"/>
                <a:gd name="T28" fmla="*/ 38 w 145"/>
                <a:gd name="T29" fmla="*/ 126 h 127"/>
                <a:gd name="T30" fmla="*/ 18 w 145"/>
                <a:gd name="T31" fmla="*/ 121 h 127"/>
                <a:gd name="T32" fmla="*/ 5 w 145"/>
                <a:gd name="T33" fmla="*/ 110 h 127"/>
                <a:gd name="T34" fmla="*/ 2 w 145"/>
                <a:gd name="T35" fmla="*/ 101 h 127"/>
                <a:gd name="T36" fmla="*/ 0 w 145"/>
                <a:gd name="T37" fmla="*/ 90 h 127"/>
                <a:gd name="T38" fmla="*/ 3 w 145"/>
                <a:gd name="T39" fmla="*/ 75 h 127"/>
                <a:gd name="T40" fmla="*/ 13 w 145"/>
                <a:gd name="T41" fmla="*/ 41 h 127"/>
                <a:gd name="T42" fmla="*/ 22 w 145"/>
                <a:gd name="T43" fmla="*/ 27 h 127"/>
                <a:gd name="T44" fmla="*/ 27 w 145"/>
                <a:gd name="T45" fmla="*/ 19 h 127"/>
                <a:gd name="T46" fmla="*/ 43 w 145"/>
                <a:gd name="T47" fmla="*/ 9 h 127"/>
                <a:gd name="T48" fmla="*/ 59 w 145"/>
                <a:gd name="T49" fmla="*/ 3 h 127"/>
                <a:gd name="T50" fmla="*/ 77 w 145"/>
                <a:gd name="T51" fmla="*/ 1 h 127"/>
                <a:gd name="T52" fmla="*/ 85 w 145"/>
                <a:gd name="T53" fmla="*/ 0 h 127"/>
                <a:gd name="T54" fmla="*/ 109 w 145"/>
                <a:gd name="T55" fmla="*/ 2 h 127"/>
                <a:gd name="T56" fmla="*/ 128 w 145"/>
                <a:gd name="T57" fmla="*/ 8 h 127"/>
                <a:gd name="T58" fmla="*/ 140 w 145"/>
                <a:gd name="T59" fmla="*/ 19 h 127"/>
                <a:gd name="T60" fmla="*/ 145 w 145"/>
                <a:gd name="T61" fmla="*/ 38 h 127"/>
                <a:gd name="T62" fmla="*/ 142 w 145"/>
                <a:gd name="T63" fmla="*/ 53 h 127"/>
                <a:gd name="T64" fmla="*/ 138 w 145"/>
                <a:gd name="T65" fmla="*/ 71 h 127"/>
                <a:gd name="T66" fmla="*/ 80 w 145"/>
                <a:gd name="T67" fmla="*/ 30 h 127"/>
                <a:gd name="T68" fmla="*/ 71 w 145"/>
                <a:gd name="T69" fmla="*/ 35 h 127"/>
                <a:gd name="T70" fmla="*/ 65 w 145"/>
                <a:gd name="T71" fmla="*/ 48 h 127"/>
                <a:gd name="T72" fmla="*/ 88 w 145"/>
                <a:gd name="T73" fmla="*/ 48 h 127"/>
                <a:gd name="T74" fmla="*/ 91 w 145"/>
                <a:gd name="T75" fmla="*/ 39 h 127"/>
                <a:gd name="T76" fmla="*/ 87 w 145"/>
                <a:gd name="T77" fmla="*/ 32 h 127"/>
                <a:gd name="T78" fmla="*/ 80 w 145"/>
                <a:gd name="T79" fmla="*/ 3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5" h="127">
                  <a:moveTo>
                    <a:pt x="138" y="71"/>
                  </a:moveTo>
                  <a:lnTo>
                    <a:pt x="58" y="71"/>
                  </a:lnTo>
                  <a:lnTo>
                    <a:pt x="58" y="71"/>
                  </a:lnTo>
                  <a:lnTo>
                    <a:pt x="56" y="80"/>
                  </a:lnTo>
                  <a:lnTo>
                    <a:pt x="56" y="87"/>
                  </a:lnTo>
                  <a:lnTo>
                    <a:pt x="56" y="87"/>
                  </a:lnTo>
                  <a:lnTo>
                    <a:pt x="56" y="90"/>
                  </a:lnTo>
                  <a:lnTo>
                    <a:pt x="57" y="93"/>
                  </a:lnTo>
                  <a:lnTo>
                    <a:pt x="59" y="96"/>
                  </a:lnTo>
                  <a:lnTo>
                    <a:pt x="64" y="97"/>
                  </a:lnTo>
                  <a:lnTo>
                    <a:pt x="64" y="97"/>
                  </a:lnTo>
                  <a:lnTo>
                    <a:pt x="68" y="96"/>
                  </a:lnTo>
                  <a:lnTo>
                    <a:pt x="73" y="93"/>
                  </a:lnTo>
                  <a:lnTo>
                    <a:pt x="75" y="89"/>
                  </a:lnTo>
                  <a:lnTo>
                    <a:pt x="79" y="82"/>
                  </a:lnTo>
                  <a:lnTo>
                    <a:pt x="135" y="82"/>
                  </a:lnTo>
                  <a:lnTo>
                    <a:pt x="135" y="82"/>
                  </a:lnTo>
                  <a:lnTo>
                    <a:pt x="134" y="87"/>
                  </a:lnTo>
                  <a:lnTo>
                    <a:pt x="130" y="93"/>
                  </a:lnTo>
                  <a:lnTo>
                    <a:pt x="128" y="98"/>
                  </a:lnTo>
                  <a:lnTo>
                    <a:pt x="125" y="103"/>
                  </a:lnTo>
                  <a:lnTo>
                    <a:pt x="115" y="111"/>
                  </a:lnTo>
                  <a:lnTo>
                    <a:pt x="105" y="118"/>
                  </a:lnTo>
                  <a:lnTo>
                    <a:pt x="94" y="122"/>
                  </a:lnTo>
                  <a:lnTo>
                    <a:pt x="82" y="125"/>
                  </a:lnTo>
                  <a:lnTo>
                    <a:pt x="72" y="127"/>
                  </a:lnTo>
                  <a:lnTo>
                    <a:pt x="61" y="127"/>
                  </a:lnTo>
                  <a:lnTo>
                    <a:pt x="61" y="127"/>
                  </a:lnTo>
                  <a:lnTo>
                    <a:pt x="50" y="127"/>
                  </a:lnTo>
                  <a:lnTo>
                    <a:pt x="38" y="126"/>
                  </a:lnTo>
                  <a:lnTo>
                    <a:pt x="27" y="125"/>
                  </a:lnTo>
                  <a:lnTo>
                    <a:pt x="18" y="121"/>
                  </a:lnTo>
                  <a:lnTo>
                    <a:pt x="11" y="117"/>
                  </a:lnTo>
                  <a:lnTo>
                    <a:pt x="5" y="110"/>
                  </a:lnTo>
                  <a:lnTo>
                    <a:pt x="4" y="106"/>
                  </a:lnTo>
                  <a:lnTo>
                    <a:pt x="2" y="101"/>
                  </a:lnTo>
                  <a:lnTo>
                    <a:pt x="0" y="90"/>
                  </a:lnTo>
                  <a:lnTo>
                    <a:pt x="0" y="90"/>
                  </a:lnTo>
                  <a:lnTo>
                    <a:pt x="2" y="83"/>
                  </a:lnTo>
                  <a:lnTo>
                    <a:pt x="3" y="75"/>
                  </a:lnTo>
                  <a:lnTo>
                    <a:pt x="6" y="57"/>
                  </a:lnTo>
                  <a:lnTo>
                    <a:pt x="13" y="41"/>
                  </a:lnTo>
                  <a:lnTo>
                    <a:pt x="18" y="32"/>
                  </a:lnTo>
                  <a:lnTo>
                    <a:pt x="22" y="27"/>
                  </a:lnTo>
                  <a:lnTo>
                    <a:pt x="22" y="27"/>
                  </a:lnTo>
                  <a:lnTo>
                    <a:pt x="27" y="19"/>
                  </a:lnTo>
                  <a:lnTo>
                    <a:pt x="34" y="14"/>
                  </a:lnTo>
                  <a:lnTo>
                    <a:pt x="43" y="9"/>
                  </a:lnTo>
                  <a:lnTo>
                    <a:pt x="50" y="5"/>
                  </a:lnTo>
                  <a:lnTo>
                    <a:pt x="59" y="3"/>
                  </a:lnTo>
                  <a:lnTo>
                    <a:pt x="67" y="1"/>
                  </a:lnTo>
                  <a:lnTo>
                    <a:pt x="77" y="1"/>
                  </a:lnTo>
                  <a:lnTo>
                    <a:pt x="85" y="0"/>
                  </a:lnTo>
                  <a:lnTo>
                    <a:pt x="85" y="0"/>
                  </a:lnTo>
                  <a:lnTo>
                    <a:pt x="98" y="1"/>
                  </a:lnTo>
                  <a:lnTo>
                    <a:pt x="109" y="2"/>
                  </a:lnTo>
                  <a:lnTo>
                    <a:pt x="120" y="4"/>
                  </a:lnTo>
                  <a:lnTo>
                    <a:pt x="128" y="8"/>
                  </a:lnTo>
                  <a:lnTo>
                    <a:pt x="135" y="12"/>
                  </a:lnTo>
                  <a:lnTo>
                    <a:pt x="140" y="19"/>
                  </a:lnTo>
                  <a:lnTo>
                    <a:pt x="143" y="28"/>
                  </a:lnTo>
                  <a:lnTo>
                    <a:pt x="145" y="38"/>
                  </a:lnTo>
                  <a:lnTo>
                    <a:pt x="145" y="38"/>
                  </a:lnTo>
                  <a:lnTo>
                    <a:pt x="142" y="53"/>
                  </a:lnTo>
                  <a:lnTo>
                    <a:pt x="138" y="71"/>
                  </a:lnTo>
                  <a:lnTo>
                    <a:pt x="138" y="71"/>
                  </a:lnTo>
                  <a:close/>
                  <a:moveTo>
                    <a:pt x="80" y="30"/>
                  </a:moveTo>
                  <a:lnTo>
                    <a:pt x="80" y="30"/>
                  </a:lnTo>
                  <a:lnTo>
                    <a:pt x="75" y="31"/>
                  </a:lnTo>
                  <a:lnTo>
                    <a:pt x="71" y="35"/>
                  </a:lnTo>
                  <a:lnTo>
                    <a:pt x="67" y="39"/>
                  </a:lnTo>
                  <a:lnTo>
                    <a:pt x="65" y="48"/>
                  </a:lnTo>
                  <a:lnTo>
                    <a:pt x="88" y="48"/>
                  </a:lnTo>
                  <a:lnTo>
                    <a:pt x="88" y="48"/>
                  </a:lnTo>
                  <a:lnTo>
                    <a:pt x="91" y="39"/>
                  </a:lnTo>
                  <a:lnTo>
                    <a:pt x="91" y="39"/>
                  </a:lnTo>
                  <a:lnTo>
                    <a:pt x="89" y="35"/>
                  </a:lnTo>
                  <a:lnTo>
                    <a:pt x="87" y="32"/>
                  </a:lnTo>
                  <a:lnTo>
                    <a:pt x="85" y="31"/>
                  </a:lnTo>
                  <a:lnTo>
                    <a:pt x="80" y="30"/>
                  </a:lnTo>
                  <a:lnTo>
                    <a:pt x="80"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50" name="Freeform 89">
              <a:extLst>
                <a:ext uri="{FF2B5EF4-FFF2-40B4-BE49-F238E27FC236}">
                  <a16:creationId xmlns:a16="http://schemas.microsoft.com/office/drawing/2014/main" id="{970712D6-94E2-4C3D-A565-6176B96D6E4A}"/>
                </a:ext>
              </a:extLst>
            </p:cNvPr>
            <p:cNvSpPr>
              <a:spLocks/>
            </p:cNvSpPr>
            <p:nvPr userDrawn="1"/>
          </p:nvSpPr>
          <p:spPr bwMode="auto">
            <a:xfrm>
              <a:off x="8143876" y="4533901"/>
              <a:ext cx="165100" cy="266700"/>
            </a:xfrm>
            <a:custGeom>
              <a:avLst/>
              <a:gdLst>
                <a:gd name="T0" fmla="*/ 57 w 104"/>
                <a:gd name="T1" fmla="*/ 168 h 168"/>
                <a:gd name="T2" fmla="*/ 0 w 104"/>
                <a:gd name="T3" fmla="*/ 168 h 168"/>
                <a:gd name="T4" fmla="*/ 45 w 104"/>
                <a:gd name="T5" fmla="*/ 0 h 168"/>
                <a:gd name="T6" fmla="*/ 104 w 104"/>
                <a:gd name="T7" fmla="*/ 0 h 168"/>
                <a:gd name="T8" fmla="*/ 57 w 104"/>
                <a:gd name="T9" fmla="*/ 168 h 168"/>
              </a:gdLst>
              <a:ahLst/>
              <a:cxnLst>
                <a:cxn ang="0">
                  <a:pos x="T0" y="T1"/>
                </a:cxn>
                <a:cxn ang="0">
                  <a:pos x="T2" y="T3"/>
                </a:cxn>
                <a:cxn ang="0">
                  <a:pos x="T4" y="T5"/>
                </a:cxn>
                <a:cxn ang="0">
                  <a:pos x="T6" y="T7"/>
                </a:cxn>
                <a:cxn ang="0">
                  <a:pos x="T8" y="T9"/>
                </a:cxn>
              </a:cxnLst>
              <a:rect l="0" t="0" r="r" b="b"/>
              <a:pathLst>
                <a:path w="104" h="168">
                  <a:moveTo>
                    <a:pt x="57" y="168"/>
                  </a:moveTo>
                  <a:lnTo>
                    <a:pt x="0" y="168"/>
                  </a:lnTo>
                  <a:lnTo>
                    <a:pt x="45" y="0"/>
                  </a:lnTo>
                  <a:lnTo>
                    <a:pt x="104" y="0"/>
                  </a:lnTo>
                  <a:lnTo>
                    <a:pt x="57" y="1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51" name="Freeform 90">
              <a:extLst>
                <a:ext uri="{FF2B5EF4-FFF2-40B4-BE49-F238E27FC236}">
                  <a16:creationId xmlns:a16="http://schemas.microsoft.com/office/drawing/2014/main" id="{D1EE7E46-42CC-4959-8346-E808CAF90F8C}"/>
                </a:ext>
              </a:extLst>
            </p:cNvPr>
            <p:cNvSpPr>
              <a:spLocks noEditPoints="1"/>
            </p:cNvSpPr>
            <p:nvPr userDrawn="1"/>
          </p:nvSpPr>
          <p:spPr bwMode="auto">
            <a:xfrm>
              <a:off x="8264526" y="4533901"/>
              <a:ext cx="165100" cy="266700"/>
            </a:xfrm>
            <a:custGeom>
              <a:avLst/>
              <a:gdLst>
                <a:gd name="T0" fmla="*/ 57 w 104"/>
                <a:gd name="T1" fmla="*/ 168 h 168"/>
                <a:gd name="T2" fmla="*/ 0 w 104"/>
                <a:gd name="T3" fmla="*/ 168 h 168"/>
                <a:gd name="T4" fmla="*/ 34 w 104"/>
                <a:gd name="T5" fmla="*/ 46 h 168"/>
                <a:gd name="T6" fmla="*/ 91 w 104"/>
                <a:gd name="T7" fmla="*/ 46 h 168"/>
                <a:gd name="T8" fmla="*/ 57 w 104"/>
                <a:gd name="T9" fmla="*/ 168 h 168"/>
                <a:gd name="T10" fmla="*/ 95 w 104"/>
                <a:gd name="T11" fmla="*/ 34 h 168"/>
                <a:gd name="T12" fmla="*/ 36 w 104"/>
                <a:gd name="T13" fmla="*/ 34 h 168"/>
                <a:gd name="T14" fmla="*/ 47 w 104"/>
                <a:gd name="T15" fmla="*/ 0 h 168"/>
                <a:gd name="T16" fmla="*/ 104 w 104"/>
                <a:gd name="T17" fmla="*/ 0 h 168"/>
                <a:gd name="T18" fmla="*/ 95 w 104"/>
                <a:gd name="T19" fmla="*/ 34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4" h="168">
                  <a:moveTo>
                    <a:pt x="57" y="168"/>
                  </a:moveTo>
                  <a:lnTo>
                    <a:pt x="0" y="168"/>
                  </a:lnTo>
                  <a:lnTo>
                    <a:pt x="34" y="46"/>
                  </a:lnTo>
                  <a:lnTo>
                    <a:pt x="91" y="46"/>
                  </a:lnTo>
                  <a:lnTo>
                    <a:pt x="57" y="168"/>
                  </a:lnTo>
                  <a:close/>
                  <a:moveTo>
                    <a:pt x="95" y="34"/>
                  </a:moveTo>
                  <a:lnTo>
                    <a:pt x="36" y="34"/>
                  </a:lnTo>
                  <a:lnTo>
                    <a:pt x="47" y="0"/>
                  </a:lnTo>
                  <a:lnTo>
                    <a:pt x="104" y="0"/>
                  </a:lnTo>
                  <a:lnTo>
                    <a:pt x="95"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52" name="Freeform 91">
              <a:extLst>
                <a:ext uri="{FF2B5EF4-FFF2-40B4-BE49-F238E27FC236}">
                  <a16:creationId xmlns:a16="http://schemas.microsoft.com/office/drawing/2014/main" id="{294830DD-B508-4AF3-9D0B-2D211C5D6599}"/>
                </a:ext>
              </a:extLst>
            </p:cNvPr>
            <p:cNvSpPr>
              <a:spLocks/>
            </p:cNvSpPr>
            <p:nvPr userDrawn="1"/>
          </p:nvSpPr>
          <p:spPr bwMode="auto">
            <a:xfrm>
              <a:off x="8396288" y="4564063"/>
              <a:ext cx="192088" cy="236538"/>
            </a:xfrm>
            <a:custGeom>
              <a:avLst/>
              <a:gdLst>
                <a:gd name="T0" fmla="*/ 115 w 121"/>
                <a:gd name="T1" fmla="*/ 27 h 149"/>
                <a:gd name="T2" fmla="*/ 121 w 121"/>
                <a:gd name="T3" fmla="*/ 54 h 149"/>
                <a:gd name="T4" fmla="*/ 76 w 121"/>
                <a:gd name="T5" fmla="*/ 54 h 149"/>
                <a:gd name="T6" fmla="*/ 63 w 121"/>
                <a:gd name="T7" fmla="*/ 101 h 149"/>
                <a:gd name="T8" fmla="*/ 63 w 121"/>
                <a:gd name="T9" fmla="*/ 101 h 149"/>
                <a:gd name="T10" fmla="*/ 62 w 121"/>
                <a:gd name="T11" fmla="*/ 107 h 149"/>
                <a:gd name="T12" fmla="*/ 61 w 121"/>
                <a:gd name="T13" fmla="*/ 111 h 149"/>
                <a:gd name="T14" fmla="*/ 61 w 121"/>
                <a:gd name="T15" fmla="*/ 111 h 149"/>
                <a:gd name="T16" fmla="*/ 61 w 121"/>
                <a:gd name="T17" fmla="*/ 115 h 149"/>
                <a:gd name="T18" fmla="*/ 63 w 121"/>
                <a:gd name="T19" fmla="*/ 117 h 149"/>
                <a:gd name="T20" fmla="*/ 67 w 121"/>
                <a:gd name="T21" fmla="*/ 118 h 149"/>
                <a:gd name="T22" fmla="*/ 72 w 121"/>
                <a:gd name="T23" fmla="*/ 118 h 149"/>
                <a:gd name="T24" fmla="*/ 83 w 121"/>
                <a:gd name="T25" fmla="*/ 118 h 149"/>
                <a:gd name="T26" fmla="*/ 75 w 121"/>
                <a:gd name="T27" fmla="*/ 149 h 149"/>
                <a:gd name="T28" fmla="*/ 23 w 121"/>
                <a:gd name="T29" fmla="*/ 149 h 149"/>
                <a:gd name="T30" fmla="*/ 23 w 121"/>
                <a:gd name="T31" fmla="*/ 149 h 149"/>
                <a:gd name="T32" fmla="*/ 18 w 121"/>
                <a:gd name="T33" fmla="*/ 148 h 149"/>
                <a:gd name="T34" fmla="*/ 13 w 121"/>
                <a:gd name="T35" fmla="*/ 148 h 149"/>
                <a:gd name="T36" fmla="*/ 8 w 121"/>
                <a:gd name="T37" fmla="*/ 145 h 149"/>
                <a:gd name="T38" fmla="*/ 6 w 121"/>
                <a:gd name="T39" fmla="*/ 143 h 149"/>
                <a:gd name="T40" fmla="*/ 2 w 121"/>
                <a:gd name="T41" fmla="*/ 139 h 149"/>
                <a:gd name="T42" fmla="*/ 1 w 121"/>
                <a:gd name="T43" fmla="*/ 136 h 149"/>
                <a:gd name="T44" fmla="*/ 0 w 121"/>
                <a:gd name="T45" fmla="*/ 132 h 149"/>
                <a:gd name="T46" fmla="*/ 0 w 121"/>
                <a:gd name="T47" fmla="*/ 128 h 149"/>
                <a:gd name="T48" fmla="*/ 0 w 121"/>
                <a:gd name="T49" fmla="*/ 128 h 149"/>
                <a:gd name="T50" fmla="*/ 0 w 121"/>
                <a:gd name="T51" fmla="*/ 120 h 149"/>
                <a:gd name="T52" fmla="*/ 2 w 121"/>
                <a:gd name="T53" fmla="*/ 111 h 149"/>
                <a:gd name="T54" fmla="*/ 34 w 121"/>
                <a:gd name="T55" fmla="*/ 0 h 149"/>
                <a:gd name="T56" fmla="*/ 91 w 121"/>
                <a:gd name="T57" fmla="*/ 0 h 149"/>
                <a:gd name="T58" fmla="*/ 84 w 121"/>
                <a:gd name="T59" fmla="*/ 27 h 149"/>
                <a:gd name="T60" fmla="*/ 115 w 121"/>
                <a:gd name="T61" fmla="*/ 27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21" h="149">
                  <a:moveTo>
                    <a:pt x="115" y="27"/>
                  </a:moveTo>
                  <a:lnTo>
                    <a:pt x="121" y="54"/>
                  </a:lnTo>
                  <a:lnTo>
                    <a:pt x="76" y="54"/>
                  </a:lnTo>
                  <a:lnTo>
                    <a:pt x="63" y="101"/>
                  </a:lnTo>
                  <a:lnTo>
                    <a:pt x="63" y="101"/>
                  </a:lnTo>
                  <a:lnTo>
                    <a:pt x="62" y="107"/>
                  </a:lnTo>
                  <a:lnTo>
                    <a:pt x="61" y="111"/>
                  </a:lnTo>
                  <a:lnTo>
                    <a:pt x="61" y="111"/>
                  </a:lnTo>
                  <a:lnTo>
                    <a:pt x="61" y="115"/>
                  </a:lnTo>
                  <a:lnTo>
                    <a:pt x="63" y="117"/>
                  </a:lnTo>
                  <a:lnTo>
                    <a:pt x="67" y="118"/>
                  </a:lnTo>
                  <a:lnTo>
                    <a:pt x="72" y="118"/>
                  </a:lnTo>
                  <a:lnTo>
                    <a:pt x="83" y="118"/>
                  </a:lnTo>
                  <a:lnTo>
                    <a:pt x="75" y="149"/>
                  </a:lnTo>
                  <a:lnTo>
                    <a:pt x="23" y="149"/>
                  </a:lnTo>
                  <a:lnTo>
                    <a:pt x="23" y="149"/>
                  </a:lnTo>
                  <a:lnTo>
                    <a:pt x="18" y="148"/>
                  </a:lnTo>
                  <a:lnTo>
                    <a:pt x="13" y="148"/>
                  </a:lnTo>
                  <a:lnTo>
                    <a:pt x="8" y="145"/>
                  </a:lnTo>
                  <a:lnTo>
                    <a:pt x="6" y="143"/>
                  </a:lnTo>
                  <a:lnTo>
                    <a:pt x="2" y="139"/>
                  </a:lnTo>
                  <a:lnTo>
                    <a:pt x="1" y="136"/>
                  </a:lnTo>
                  <a:lnTo>
                    <a:pt x="0" y="132"/>
                  </a:lnTo>
                  <a:lnTo>
                    <a:pt x="0" y="128"/>
                  </a:lnTo>
                  <a:lnTo>
                    <a:pt x="0" y="128"/>
                  </a:lnTo>
                  <a:lnTo>
                    <a:pt x="0" y="120"/>
                  </a:lnTo>
                  <a:lnTo>
                    <a:pt x="2" y="111"/>
                  </a:lnTo>
                  <a:lnTo>
                    <a:pt x="34" y="0"/>
                  </a:lnTo>
                  <a:lnTo>
                    <a:pt x="91" y="0"/>
                  </a:lnTo>
                  <a:lnTo>
                    <a:pt x="84" y="27"/>
                  </a:lnTo>
                  <a:lnTo>
                    <a:pt x="115"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53" name="Freeform 92">
              <a:extLst>
                <a:ext uri="{FF2B5EF4-FFF2-40B4-BE49-F238E27FC236}">
                  <a16:creationId xmlns:a16="http://schemas.microsoft.com/office/drawing/2014/main" id="{B93D1C63-6554-4487-89B4-BF0E1D2D7B73}"/>
                </a:ext>
              </a:extLst>
            </p:cNvPr>
            <p:cNvSpPr>
              <a:spLocks/>
            </p:cNvSpPr>
            <p:nvPr userDrawn="1"/>
          </p:nvSpPr>
          <p:spPr bwMode="auto">
            <a:xfrm>
              <a:off x="7321551" y="4830763"/>
              <a:ext cx="38100" cy="46038"/>
            </a:xfrm>
            <a:custGeom>
              <a:avLst/>
              <a:gdLst>
                <a:gd name="T0" fmla="*/ 9 w 24"/>
                <a:gd name="T1" fmla="*/ 0 h 29"/>
                <a:gd name="T2" fmla="*/ 24 w 24"/>
                <a:gd name="T3" fmla="*/ 0 h 29"/>
                <a:gd name="T4" fmla="*/ 15 w 24"/>
                <a:gd name="T5" fmla="*/ 29 h 29"/>
                <a:gd name="T6" fmla="*/ 0 w 24"/>
                <a:gd name="T7" fmla="*/ 29 h 29"/>
                <a:gd name="T8" fmla="*/ 9 w 24"/>
                <a:gd name="T9" fmla="*/ 0 h 29"/>
              </a:gdLst>
              <a:ahLst/>
              <a:cxnLst>
                <a:cxn ang="0">
                  <a:pos x="T0" y="T1"/>
                </a:cxn>
                <a:cxn ang="0">
                  <a:pos x="T2" y="T3"/>
                </a:cxn>
                <a:cxn ang="0">
                  <a:pos x="T4" y="T5"/>
                </a:cxn>
                <a:cxn ang="0">
                  <a:pos x="T6" y="T7"/>
                </a:cxn>
                <a:cxn ang="0">
                  <a:pos x="T8" y="T9"/>
                </a:cxn>
              </a:cxnLst>
              <a:rect l="0" t="0" r="r" b="b"/>
              <a:pathLst>
                <a:path w="24" h="29">
                  <a:moveTo>
                    <a:pt x="9" y="0"/>
                  </a:moveTo>
                  <a:lnTo>
                    <a:pt x="24" y="0"/>
                  </a:lnTo>
                  <a:lnTo>
                    <a:pt x="15" y="29"/>
                  </a:lnTo>
                  <a:lnTo>
                    <a:pt x="0" y="29"/>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54" name="Freeform 93">
              <a:extLst>
                <a:ext uri="{FF2B5EF4-FFF2-40B4-BE49-F238E27FC236}">
                  <a16:creationId xmlns:a16="http://schemas.microsoft.com/office/drawing/2014/main" id="{2EA68048-B683-4B28-9173-9277014DEE14}"/>
                </a:ext>
              </a:extLst>
            </p:cNvPr>
            <p:cNvSpPr>
              <a:spLocks/>
            </p:cNvSpPr>
            <p:nvPr userDrawn="1"/>
          </p:nvSpPr>
          <p:spPr bwMode="auto">
            <a:xfrm>
              <a:off x="7400926" y="4830763"/>
              <a:ext cx="87313" cy="46038"/>
            </a:xfrm>
            <a:custGeom>
              <a:avLst/>
              <a:gdLst>
                <a:gd name="T0" fmla="*/ 10 w 55"/>
                <a:gd name="T1" fmla="*/ 0 h 29"/>
                <a:gd name="T2" fmla="*/ 31 w 55"/>
                <a:gd name="T3" fmla="*/ 0 h 29"/>
                <a:gd name="T4" fmla="*/ 36 w 55"/>
                <a:gd name="T5" fmla="*/ 19 h 29"/>
                <a:gd name="T6" fmla="*/ 36 w 55"/>
                <a:gd name="T7" fmla="*/ 19 h 29"/>
                <a:gd name="T8" fmla="*/ 42 w 55"/>
                <a:gd name="T9" fmla="*/ 0 h 29"/>
                <a:gd name="T10" fmla="*/ 55 w 55"/>
                <a:gd name="T11" fmla="*/ 0 h 29"/>
                <a:gd name="T12" fmla="*/ 46 w 55"/>
                <a:gd name="T13" fmla="*/ 29 h 29"/>
                <a:gd name="T14" fmla="*/ 26 w 55"/>
                <a:gd name="T15" fmla="*/ 29 h 29"/>
                <a:gd name="T16" fmla="*/ 20 w 55"/>
                <a:gd name="T17" fmla="*/ 8 h 29"/>
                <a:gd name="T18" fmla="*/ 20 w 55"/>
                <a:gd name="T19" fmla="*/ 8 h 29"/>
                <a:gd name="T20" fmla="*/ 13 w 55"/>
                <a:gd name="T21" fmla="*/ 29 h 29"/>
                <a:gd name="T22" fmla="*/ 0 w 55"/>
                <a:gd name="T23" fmla="*/ 29 h 29"/>
                <a:gd name="T24" fmla="*/ 10 w 55"/>
                <a:gd name="T2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 h="29">
                  <a:moveTo>
                    <a:pt x="10" y="0"/>
                  </a:moveTo>
                  <a:lnTo>
                    <a:pt x="31" y="0"/>
                  </a:lnTo>
                  <a:lnTo>
                    <a:pt x="36" y="19"/>
                  </a:lnTo>
                  <a:lnTo>
                    <a:pt x="36" y="19"/>
                  </a:lnTo>
                  <a:lnTo>
                    <a:pt x="42" y="0"/>
                  </a:lnTo>
                  <a:lnTo>
                    <a:pt x="55" y="0"/>
                  </a:lnTo>
                  <a:lnTo>
                    <a:pt x="46" y="29"/>
                  </a:lnTo>
                  <a:lnTo>
                    <a:pt x="26" y="29"/>
                  </a:lnTo>
                  <a:lnTo>
                    <a:pt x="20" y="8"/>
                  </a:lnTo>
                  <a:lnTo>
                    <a:pt x="20" y="8"/>
                  </a:lnTo>
                  <a:lnTo>
                    <a:pt x="13" y="29"/>
                  </a:lnTo>
                  <a:lnTo>
                    <a:pt x="0" y="29"/>
                  </a:lnTo>
                  <a:lnTo>
                    <a:pt x="1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55" name="Freeform 94">
              <a:extLst>
                <a:ext uri="{FF2B5EF4-FFF2-40B4-BE49-F238E27FC236}">
                  <a16:creationId xmlns:a16="http://schemas.microsoft.com/office/drawing/2014/main" id="{C2D4073F-C390-4BB6-931A-744067619951}"/>
                </a:ext>
              </a:extLst>
            </p:cNvPr>
            <p:cNvSpPr>
              <a:spLocks/>
            </p:cNvSpPr>
            <p:nvPr userDrawn="1"/>
          </p:nvSpPr>
          <p:spPr bwMode="auto">
            <a:xfrm>
              <a:off x="7531101" y="4830763"/>
              <a:ext cx="76200" cy="46038"/>
            </a:xfrm>
            <a:custGeom>
              <a:avLst/>
              <a:gdLst>
                <a:gd name="T0" fmla="*/ 0 w 48"/>
                <a:gd name="T1" fmla="*/ 0 h 29"/>
                <a:gd name="T2" fmla="*/ 15 w 48"/>
                <a:gd name="T3" fmla="*/ 0 h 29"/>
                <a:gd name="T4" fmla="*/ 19 w 48"/>
                <a:gd name="T5" fmla="*/ 18 h 29"/>
                <a:gd name="T6" fmla="*/ 33 w 48"/>
                <a:gd name="T7" fmla="*/ 0 h 29"/>
                <a:gd name="T8" fmla="*/ 48 w 48"/>
                <a:gd name="T9" fmla="*/ 0 h 29"/>
                <a:gd name="T10" fmla="*/ 24 w 48"/>
                <a:gd name="T11" fmla="*/ 29 h 29"/>
                <a:gd name="T12" fmla="*/ 6 w 48"/>
                <a:gd name="T13" fmla="*/ 29 h 29"/>
                <a:gd name="T14" fmla="*/ 0 w 48"/>
                <a:gd name="T15" fmla="*/ 0 h 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 h="29">
                  <a:moveTo>
                    <a:pt x="0" y="0"/>
                  </a:moveTo>
                  <a:lnTo>
                    <a:pt x="15" y="0"/>
                  </a:lnTo>
                  <a:lnTo>
                    <a:pt x="19" y="18"/>
                  </a:lnTo>
                  <a:lnTo>
                    <a:pt x="33" y="0"/>
                  </a:lnTo>
                  <a:lnTo>
                    <a:pt x="48" y="0"/>
                  </a:lnTo>
                  <a:lnTo>
                    <a:pt x="24" y="29"/>
                  </a:lnTo>
                  <a:lnTo>
                    <a:pt x="6" y="29"/>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56" name="Freeform 95">
              <a:extLst>
                <a:ext uri="{FF2B5EF4-FFF2-40B4-BE49-F238E27FC236}">
                  <a16:creationId xmlns:a16="http://schemas.microsoft.com/office/drawing/2014/main" id="{34B2DE3E-6BE3-46F2-879A-F13FCE9525BA}"/>
                </a:ext>
              </a:extLst>
            </p:cNvPr>
            <p:cNvSpPr>
              <a:spLocks/>
            </p:cNvSpPr>
            <p:nvPr userDrawn="1"/>
          </p:nvSpPr>
          <p:spPr bwMode="auto">
            <a:xfrm>
              <a:off x="7635876" y="4830763"/>
              <a:ext cx="66675" cy="46038"/>
            </a:xfrm>
            <a:custGeom>
              <a:avLst/>
              <a:gdLst>
                <a:gd name="T0" fmla="*/ 9 w 42"/>
                <a:gd name="T1" fmla="*/ 0 h 29"/>
                <a:gd name="T2" fmla="*/ 42 w 42"/>
                <a:gd name="T3" fmla="*/ 0 h 29"/>
                <a:gd name="T4" fmla="*/ 41 w 42"/>
                <a:gd name="T5" fmla="*/ 5 h 29"/>
                <a:gd name="T6" fmla="*/ 22 w 42"/>
                <a:gd name="T7" fmla="*/ 5 h 29"/>
                <a:gd name="T8" fmla="*/ 20 w 42"/>
                <a:gd name="T9" fmla="*/ 11 h 29"/>
                <a:gd name="T10" fmla="*/ 37 w 42"/>
                <a:gd name="T11" fmla="*/ 11 h 29"/>
                <a:gd name="T12" fmla="*/ 36 w 42"/>
                <a:gd name="T13" fmla="*/ 17 h 29"/>
                <a:gd name="T14" fmla="*/ 17 w 42"/>
                <a:gd name="T15" fmla="*/ 17 h 29"/>
                <a:gd name="T16" fmla="*/ 16 w 42"/>
                <a:gd name="T17" fmla="*/ 23 h 29"/>
                <a:gd name="T18" fmla="*/ 35 w 42"/>
                <a:gd name="T19" fmla="*/ 23 h 29"/>
                <a:gd name="T20" fmla="*/ 33 w 42"/>
                <a:gd name="T21" fmla="*/ 29 h 29"/>
                <a:gd name="T22" fmla="*/ 0 w 42"/>
                <a:gd name="T23" fmla="*/ 29 h 29"/>
                <a:gd name="T24" fmla="*/ 9 w 42"/>
                <a:gd name="T2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29">
                  <a:moveTo>
                    <a:pt x="9" y="0"/>
                  </a:moveTo>
                  <a:lnTo>
                    <a:pt x="42" y="0"/>
                  </a:lnTo>
                  <a:lnTo>
                    <a:pt x="41" y="5"/>
                  </a:lnTo>
                  <a:lnTo>
                    <a:pt x="22" y="5"/>
                  </a:lnTo>
                  <a:lnTo>
                    <a:pt x="20" y="11"/>
                  </a:lnTo>
                  <a:lnTo>
                    <a:pt x="37" y="11"/>
                  </a:lnTo>
                  <a:lnTo>
                    <a:pt x="36" y="17"/>
                  </a:lnTo>
                  <a:lnTo>
                    <a:pt x="17" y="17"/>
                  </a:lnTo>
                  <a:lnTo>
                    <a:pt x="16" y="23"/>
                  </a:lnTo>
                  <a:lnTo>
                    <a:pt x="35" y="23"/>
                  </a:lnTo>
                  <a:lnTo>
                    <a:pt x="33" y="29"/>
                  </a:lnTo>
                  <a:lnTo>
                    <a:pt x="0" y="29"/>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57" name="Freeform 96">
              <a:extLst>
                <a:ext uri="{FF2B5EF4-FFF2-40B4-BE49-F238E27FC236}">
                  <a16:creationId xmlns:a16="http://schemas.microsoft.com/office/drawing/2014/main" id="{6BC5B55E-277C-481A-9759-397524F9C425}"/>
                </a:ext>
              </a:extLst>
            </p:cNvPr>
            <p:cNvSpPr>
              <a:spLocks/>
            </p:cNvSpPr>
            <p:nvPr userDrawn="1"/>
          </p:nvSpPr>
          <p:spPr bwMode="auto">
            <a:xfrm>
              <a:off x="7856538" y="4830763"/>
              <a:ext cx="61913" cy="46038"/>
            </a:xfrm>
            <a:custGeom>
              <a:avLst/>
              <a:gdLst>
                <a:gd name="T0" fmla="*/ 11 w 39"/>
                <a:gd name="T1" fmla="*/ 7 h 29"/>
                <a:gd name="T2" fmla="*/ 0 w 39"/>
                <a:gd name="T3" fmla="*/ 7 h 29"/>
                <a:gd name="T4" fmla="*/ 3 w 39"/>
                <a:gd name="T5" fmla="*/ 0 h 29"/>
                <a:gd name="T6" fmla="*/ 39 w 39"/>
                <a:gd name="T7" fmla="*/ 0 h 29"/>
                <a:gd name="T8" fmla="*/ 37 w 39"/>
                <a:gd name="T9" fmla="*/ 7 h 29"/>
                <a:gd name="T10" fmla="*/ 25 w 39"/>
                <a:gd name="T11" fmla="*/ 7 h 29"/>
                <a:gd name="T12" fmla="*/ 19 w 39"/>
                <a:gd name="T13" fmla="*/ 29 h 29"/>
                <a:gd name="T14" fmla="*/ 4 w 39"/>
                <a:gd name="T15" fmla="*/ 29 h 29"/>
                <a:gd name="T16" fmla="*/ 11 w 39"/>
                <a:gd name="T17" fmla="*/ 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29">
                  <a:moveTo>
                    <a:pt x="11" y="7"/>
                  </a:moveTo>
                  <a:lnTo>
                    <a:pt x="0" y="7"/>
                  </a:lnTo>
                  <a:lnTo>
                    <a:pt x="3" y="0"/>
                  </a:lnTo>
                  <a:lnTo>
                    <a:pt x="39" y="0"/>
                  </a:lnTo>
                  <a:lnTo>
                    <a:pt x="37" y="7"/>
                  </a:lnTo>
                  <a:lnTo>
                    <a:pt x="25" y="7"/>
                  </a:lnTo>
                  <a:lnTo>
                    <a:pt x="19" y="29"/>
                  </a:lnTo>
                  <a:lnTo>
                    <a:pt x="4" y="29"/>
                  </a:lnTo>
                  <a:lnTo>
                    <a:pt x="11"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58" name="Freeform 97">
              <a:extLst>
                <a:ext uri="{FF2B5EF4-FFF2-40B4-BE49-F238E27FC236}">
                  <a16:creationId xmlns:a16="http://schemas.microsoft.com/office/drawing/2014/main" id="{212C4FC6-A3DC-4F34-9A4A-34B8C646F5C8}"/>
                </a:ext>
              </a:extLst>
            </p:cNvPr>
            <p:cNvSpPr>
              <a:spLocks/>
            </p:cNvSpPr>
            <p:nvPr userDrawn="1"/>
          </p:nvSpPr>
          <p:spPr bwMode="auto">
            <a:xfrm>
              <a:off x="7951788" y="4830763"/>
              <a:ext cx="106363" cy="46038"/>
            </a:xfrm>
            <a:custGeom>
              <a:avLst/>
              <a:gdLst>
                <a:gd name="T0" fmla="*/ 8 w 67"/>
                <a:gd name="T1" fmla="*/ 0 h 29"/>
                <a:gd name="T2" fmla="*/ 30 w 67"/>
                <a:gd name="T3" fmla="*/ 0 h 29"/>
                <a:gd name="T4" fmla="*/ 32 w 67"/>
                <a:gd name="T5" fmla="*/ 19 h 29"/>
                <a:gd name="T6" fmla="*/ 32 w 67"/>
                <a:gd name="T7" fmla="*/ 19 h 29"/>
                <a:gd name="T8" fmla="*/ 45 w 67"/>
                <a:gd name="T9" fmla="*/ 0 h 29"/>
                <a:gd name="T10" fmla="*/ 67 w 67"/>
                <a:gd name="T11" fmla="*/ 0 h 29"/>
                <a:gd name="T12" fmla="*/ 57 w 67"/>
                <a:gd name="T13" fmla="*/ 29 h 29"/>
                <a:gd name="T14" fmla="*/ 45 w 67"/>
                <a:gd name="T15" fmla="*/ 29 h 29"/>
                <a:gd name="T16" fmla="*/ 50 w 67"/>
                <a:gd name="T17" fmla="*/ 7 h 29"/>
                <a:gd name="T18" fmla="*/ 50 w 67"/>
                <a:gd name="T19" fmla="*/ 7 h 29"/>
                <a:gd name="T20" fmla="*/ 34 w 67"/>
                <a:gd name="T21" fmla="*/ 29 h 29"/>
                <a:gd name="T22" fmla="*/ 21 w 67"/>
                <a:gd name="T23" fmla="*/ 29 h 29"/>
                <a:gd name="T24" fmla="*/ 19 w 67"/>
                <a:gd name="T25" fmla="*/ 7 h 29"/>
                <a:gd name="T26" fmla="*/ 19 w 67"/>
                <a:gd name="T27" fmla="*/ 7 h 29"/>
                <a:gd name="T28" fmla="*/ 12 w 67"/>
                <a:gd name="T29" fmla="*/ 29 h 29"/>
                <a:gd name="T30" fmla="*/ 0 w 67"/>
                <a:gd name="T31" fmla="*/ 29 h 29"/>
                <a:gd name="T32" fmla="*/ 8 w 67"/>
                <a:gd name="T33"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7" h="29">
                  <a:moveTo>
                    <a:pt x="8" y="0"/>
                  </a:moveTo>
                  <a:lnTo>
                    <a:pt x="30" y="0"/>
                  </a:lnTo>
                  <a:lnTo>
                    <a:pt x="32" y="19"/>
                  </a:lnTo>
                  <a:lnTo>
                    <a:pt x="32" y="19"/>
                  </a:lnTo>
                  <a:lnTo>
                    <a:pt x="45" y="0"/>
                  </a:lnTo>
                  <a:lnTo>
                    <a:pt x="67" y="0"/>
                  </a:lnTo>
                  <a:lnTo>
                    <a:pt x="57" y="29"/>
                  </a:lnTo>
                  <a:lnTo>
                    <a:pt x="45" y="29"/>
                  </a:lnTo>
                  <a:lnTo>
                    <a:pt x="50" y="7"/>
                  </a:lnTo>
                  <a:lnTo>
                    <a:pt x="50" y="7"/>
                  </a:lnTo>
                  <a:lnTo>
                    <a:pt x="34" y="29"/>
                  </a:lnTo>
                  <a:lnTo>
                    <a:pt x="21" y="29"/>
                  </a:lnTo>
                  <a:lnTo>
                    <a:pt x="19" y="7"/>
                  </a:lnTo>
                  <a:lnTo>
                    <a:pt x="19" y="7"/>
                  </a:lnTo>
                  <a:lnTo>
                    <a:pt x="12" y="29"/>
                  </a:lnTo>
                  <a:lnTo>
                    <a:pt x="0" y="29"/>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59" name="Freeform 98">
              <a:extLst>
                <a:ext uri="{FF2B5EF4-FFF2-40B4-BE49-F238E27FC236}">
                  <a16:creationId xmlns:a16="http://schemas.microsoft.com/office/drawing/2014/main" id="{D4FED52E-FCF7-40CD-B884-08CDDEED1F59}"/>
                </a:ext>
              </a:extLst>
            </p:cNvPr>
            <p:cNvSpPr>
              <a:spLocks/>
            </p:cNvSpPr>
            <p:nvPr userDrawn="1"/>
          </p:nvSpPr>
          <p:spPr bwMode="auto">
            <a:xfrm>
              <a:off x="8188326" y="4830763"/>
              <a:ext cx="85725" cy="46038"/>
            </a:xfrm>
            <a:custGeom>
              <a:avLst/>
              <a:gdLst>
                <a:gd name="T0" fmla="*/ 9 w 54"/>
                <a:gd name="T1" fmla="*/ 0 h 29"/>
                <a:gd name="T2" fmla="*/ 30 w 54"/>
                <a:gd name="T3" fmla="*/ 0 h 29"/>
                <a:gd name="T4" fmla="*/ 35 w 54"/>
                <a:gd name="T5" fmla="*/ 19 h 29"/>
                <a:gd name="T6" fmla="*/ 36 w 54"/>
                <a:gd name="T7" fmla="*/ 19 h 29"/>
                <a:gd name="T8" fmla="*/ 42 w 54"/>
                <a:gd name="T9" fmla="*/ 0 h 29"/>
                <a:gd name="T10" fmla="*/ 54 w 54"/>
                <a:gd name="T11" fmla="*/ 0 h 29"/>
                <a:gd name="T12" fmla="*/ 46 w 54"/>
                <a:gd name="T13" fmla="*/ 29 h 29"/>
                <a:gd name="T14" fmla="*/ 24 w 54"/>
                <a:gd name="T15" fmla="*/ 29 h 29"/>
                <a:gd name="T16" fmla="*/ 19 w 54"/>
                <a:gd name="T17" fmla="*/ 8 h 29"/>
                <a:gd name="T18" fmla="*/ 19 w 54"/>
                <a:gd name="T19" fmla="*/ 8 h 29"/>
                <a:gd name="T20" fmla="*/ 13 w 54"/>
                <a:gd name="T21" fmla="*/ 29 h 29"/>
                <a:gd name="T22" fmla="*/ 0 w 54"/>
                <a:gd name="T23" fmla="*/ 29 h 29"/>
                <a:gd name="T24" fmla="*/ 9 w 54"/>
                <a:gd name="T2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29">
                  <a:moveTo>
                    <a:pt x="9" y="0"/>
                  </a:moveTo>
                  <a:lnTo>
                    <a:pt x="30" y="0"/>
                  </a:lnTo>
                  <a:lnTo>
                    <a:pt x="35" y="19"/>
                  </a:lnTo>
                  <a:lnTo>
                    <a:pt x="36" y="19"/>
                  </a:lnTo>
                  <a:lnTo>
                    <a:pt x="42" y="0"/>
                  </a:lnTo>
                  <a:lnTo>
                    <a:pt x="54" y="0"/>
                  </a:lnTo>
                  <a:lnTo>
                    <a:pt x="46" y="29"/>
                  </a:lnTo>
                  <a:lnTo>
                    <a:pt x="24" y="29"/>
                  </a:lnTo>
                  <a:lnTo>
                    <a:pt x="19" y="8"/>
                  </a:lnTo>
                  <a:lnTo>
                    <a:pt x="19" y="8"/>
                  </a:lnTo>
                  <a:lnTo>
                    <a:pt x="13" y="29"/>
                  </a:lnTo>
                  <a:lnTo>
                    <a:pt x="0" y="29"/>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60" name="Freeform 99">
              <a:extLst>
                <a:ext uri="{FF2B5EF4-FFF2-40B4-BE49-F238E27FC236}">
                  <a16:creationId xmlns:a16="http://schemas.microsoft.com/office/drawing/2014/main" id="{3A914F48-E51A-44A1-91DC-6262E2E30793}"/>
                </a:ext>
              </a:extLst>
            </p:cNvPr>
            <p:cNvSpPr>
              <a:spLocks/>
            </p:cNvSpPr>
            <p:nvPr userDrawn="1"/>
          </p:nvSpPr>
          <p:spPr bwMode="auto">
            <a:xfrm>
              <a:off x="8310563" y="4830763"/>
              <a:ext cx="63500" cy="46038"/>
            </a:xfrm>
            <a:custGeom>
              <a:avLst/>
              <a:gdLst>
                <a:gd name="T0" fmla="*/ 12 w 40"/>
                <a:gd name="T1" fmla="*/ 7 h 29"/>
                <a:gd name="T2" fmla="*/ 0 w 40"/>
                <a:gd name="T3" fmla="*/ 7 h 29"/>
                <a:gd name="T4" fmla="*/ 3 w 40"/>
                <a:gd name="T5" fmla="*/ 0 h 29"/>
                <a:gd name="T6" fmla="*/ 40 w 40"/>
                <a:gd name="T7" fmla="*/ 0 h 29"/>
                <a:gd name="T8" fmla="*/ 38 w 40"/>
                <a:gd name="T9" fmla="*/ 7 h 29"/>
                <a:gd name="T10" fmla="*/ 26 w 40"/>
                <a:gd name="T11" fmla="*/ 7 h 29"/>
                <a:gd name="T12" fmla="*/ 19 w 40"/>
                <a:gd name="T13" fmla="*/ 29 h 29"/>
                <a:gd name="T14" fmla="*/ 5 w 40"/>
                <a:gd name="T15" fmla="*/ 29 h 29"/>
                <a:gd name="T16" fmla="*/ 12 w 40"/>
                <a:gd name="T17" fmla="*/ 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29">
                  <a:moveTo>
                    <a:pt x="12" y="7"/>
                  </a:moveTo>
                  <a:lnTo>
                    <a:pt x="0" y="7"/>
                  </a:lnTo>
                  <a:lnTo>
                    <a:pt x="3" y="0"/>
                  </a:lnTo>
                  <a:lnTo>
                    <a:pt x="40" y="0"/>
                  </a:lnTo>
                  <a:lnTo>
                    <a:pt x="38" y="7"/>
                  </a:lnTo>
                  <a:lnTo>
                    <a:pt x="26" y="7"/>
                  </a:lnTo>
                  <a:lnTo>
                    <a:pt x="19" y="29"/>
                  </a:lnTo>
                  <a:lnTo>
                    <a:pt x="5" y="29"/>
                  </a:lnTo>
                  <a:lnTo>
                    <a:pt x="12"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61" name="Freeform 100">
              <a:extLst>
                <a:ext uri="{FF2B5EF4-FFF2-40B4-BE49-F238E27FC236}">
                  <a16:creationId xmlns:a16="http://schemas.microsoft.com/office/drawing/2014/main" id="{60967023-A11C-4C53-ADAC-19B9420B641C}"/>
                </a:ext>
              </a:extLst>
            </p:cNvPr>
            <p:cNvSpPr>
              <a:spLocks noEditPoints="1"/>
            </p:cNvSpPr>
            <p:nvPr userDrawn="1"/>
          </p:nvSpPr>
          <p:spPr bwMode="auto">
            <a:xfrm>
              <a:off x="8701088" y="4760913"/>
              <a:ext cx="49213" cy="50800"/>
            </a:xfrm>
            <a:custGeom>
              <a:avLst/>
              <a:gdLst>
                <a:gd name="T0" fmla="*/ 15 w 31"/>
                <a:gd name="T1" fmla="*/ 0 h 32"/>
                <a:gd name="T2" fmla="*/ 15 w 31"/>
                <a:gd name="T3" fmla="*/ 0 h 32"/>
                <a:gd name="T4" fmla="*/ 10 w 31"/>
                <a:gd name="T5" fmla="*/ 1 h 32"/>
                <a:gd name="T6" fmla="*/ 5 w 31"/>
                <a:gd name="T7" fmla="*/ 5 h 32"/>
                <a:gd name="T8" fmla="*/ 1 w 31"/>
                <a:gd name="T9" fmla="*/ 10 h 32"/>
                <a:gd name="T10" fmla="*/ 0 w 31"/>
                <a:gd name="T11" fmla="*/ 15 h 32"/>
                <a:gd name="T12" fmla="*/ 0 w 31"/>
                <a:gd name="T13" fmla="*/ 15 h 32"/>
                <a:gd name="T14" fmla="*/ 1 w 31"/>
                <a:gd name="T15" fmla="*/ 21 h 32"/>
                <a:gd name="T16" fmla="*/ 5 w 31"/>
                <a:gd name="T17" fmla="*/ 27 h 32"/>
                <a:gd name="T18" fmla="*/ 10 w 31"/>
                <a:gd name="T19" fmla="*/ 31 h 32"/>
                <a:gd name="T20" fmla="*/ 15 w 31"/>
                <a:gd name="T21" fmla="*/ 32 h 32"/>
                <a:gd name="T22" fmla="*/ 15 w 31"/>
                <a:gd name="T23" fmla="*/ 32 h 32"/>
                <a:gd name="T24" fmla="*/ 21 w 31"/>
                <a:gd name="T25" fmla="*/ 31 h 32"/>
                <a:gd name="T26" fmla="*/ 27 w 31"/>
                <a:gd name="T27" fmla="*/ 27 h 32"/>
                <a:gd name="T28" fmla="*/ 30 w 31"/>
                <a:gd name="T29" fmla="*/ 21 h 32"/>
                <a:gd name="T30" fmla="*/ 31 w 31"/>
                <a:gd name="T31" fmla="*/ 15 h 32"/>
                <a:gd name="T32" fmla="*/ 31 w 31"/>
                <a:gd name="T33" fmla="*/ 15 h 32"/>
                <a:gd name="T34" fmla="*/ 30 w 31"/>
                <a:gd name="T35" fmla="*/ 10 h 32"/>
                <a:gd name="T36" fmla="*/ 27 w 31"/>
                <a:gd name="T37" fmla="*/ 5 h 32"/>
                <a:gd name="T38" fmla="*/ 21 w 31"/>
                <a:gd name="T39" fmla="*/ 1 h 32"/>
                <a:gd name="T40" fmla="*/ 15 w 31"/>
                <a:gd name="T41" fmla="*/ 0 h 32"/>
                <a:gd name="T42" fmla="*/ 15 w 31"/>
                <a:gd name="T43" fmla="*/ 0 h 32"/>
                <a:gd name="T44" fmla="*/ 15 w 31"/>
                <a:gd name="T45" fmla="*/ 28 h 32"/>
                <a:gd name="T46" fmla="*/ 15 w 31"/>
                <a:gd name="T47" fmla="*/ 28 h 32"/>
                <a:gd name="T48" fmla="*/ 11 w 31"/>
                <a:gd name="T49" fmla="*/ 27 h 32"/>
                <a:gd name="T50" fmla="*/ 6 w 31"/>
                <a:gd name="T51" fmla="*/ 25 h 32"/>
                <a:gd name="T52" fmla="*/ 4 w 31"/>
                <a:gd name="T53" fmla="*/ 21 h 32"/>
                <a:gd name="T54" fmla="*/ 3 w 31"/>
                <a:gd name="T55" fmla="*/ 15 h 32"/>
                <a:gd name="T56" fmla="*/ 3 w 31"/>
                <a:gd name="T57" fmla="*/ 15 h 32"/>
                <a:gd name="T58" fmla="*/ 4 w 31"/>
                <a:gd name="T59" fmla="*/ 11 h 32"/>
                <a:gd name="T60" fmla="*/ 6 w 31"/>
                <a:gd name="T61" fmla="*/ 6 h 32"/>
                <a:gd name="T62" fmla="*/ 11 w 31"/>
                <a:gd name="T63" fmla="*/ 4 h 32"/>
                <a:gd name="T64" fmla="*/ 15 w 31"/>
                <a:gd name="T65" fmla="*/ 3 h 32"/>
                <a:gd name="T66" fmla="*/ 15 w 31"/>
                <a:gd name="T67" fmla="*/ 3 h 32"/>
                <a:gd name="T68" fmla="*/ 20 w 31"/>
                <a:gd name="T69" fmla="*/ 4 h 32"/>
                <a:gd name="T70" fmla="*/ 25 w 31"/>
                <a:gd name="T71" fmla="*/ 6 h 32"/>
                <a:gd name="T72" fmla="*/ 27 w 31"/>
                <a:gd name="T73" fmla="*/ 11 h 32"/>
                <a:gd name="T74" fmla="*/ 28 w 31"/>
                <a:gd name="T75" fmla="*/ 15 h 32"/>
                <a:gd name="T76" fmla="*/ 28 w 31"/>
                <a:gd name="T77" fmla="*/ 15 h 32"/>
                <a:gd name="T78" fmla="*/ 27 w 31"/>
                <a:gd name="T79" fmla="*/ 21 h 32"/>
                <a:gd name="T80" fmla="*/ 25 w 31"/>
                <a:gd name="T81" fmla="*/ 25 h 32"/>
                <a:gd name="T82" fmla="*/ 20 w 31"/>
                <a:gd name="T83" fmla="*/ 27 h 32"/>
                <a:gd name="T84" fmla="*/ 15 w 31"/>
                <a:gd name="T85" fmla="*/ 28 h 32"/>
                <a:gd name="T86" fmla="*/ 15 w 31"/>
                <a:gd name="T87"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1" h="32">
                  <a:moveTo>
                    <a:pt x="15" y="0"/>
                  </a:moveTo>
                  <a:lnTo>
                    <a:pt x="15" y="0"/>
                  </a:lnTo>
                  <a:lnTo>
                    <a:pt x="10" y="1"/>
                  </a:lnTo>
                  <a:lnTo>
                    <a:pt x="5" y="5"/>
                  </a:lnTo>
                  <a:lnTo>
                    <a:pt x="1" y="10"/>
                  </a:lnTo>
                  <a:lnTo>
                    <a:pt x="0" y="15"/>
                  </a:lnTo>
                  <a:lnTo>
                    <a:pt x="0" y="15"/>
                  </a:lnTo>
                  <a:lnTo>
                    <a:pt x="1" y="21"/>
                  </a:lnTo>
                  <a:lnTo>
                    <a:pt x="5" y="27"/>
                  </a:lnTo>
                  <a:lnTo>
                    <a:pt x="10" y="31"/>
                  </a:lnTo>
                  <a:lnTo>
                    <a:pt x="15" y="32"/>
                  </a:lnTo>
                  <a:lnTo>
                    <a:pt x="15" y="32"/>
                  </a:lnTo>
                  <a:lnTo>
                    <a:pt x="21" y="31"/>
                  </a:lnTo>
                  <a:lnTo>
                    <a:pt x="27" y="27"/>
                  </a:lnTo>
                  <a:lnTo>
                    <a:pt x="30" y="21"/>
                  </a:lnTo>
                  <a:lnTo>
                    <a:pt x="31" y="15"/>
                  </a:lnTo>
                  <a:lnTo>
                    <a:pt x="31" y="15"/>
                  </a:lnTo>
                  <a:lnTo>
                    <a:pt x="30" y="10"/>
                  </a:lnTo>
                  <a:lnTo>
                    <a:pt x="27" y="5"/>
                  </a:lnTo>
                  <a:lnTo>
                    <a:pt x="21" y="1"/>
                  </a:lnTo>
                  <a:lnTo>
                    <a:pt x="15" y="0"/>
                  </a:lnTo>
                  <a:lnTo>
                    <a:pt x="15" y="0"/>
                  </a:lnTo>
                  <a:close/>
                  <a:moveTo>
                    <a:pt x="15" y="28"/>
                  </a:moveTo>
                  <a:lnTo>
                    <a:pt x="15" y="28"/>
                  </a:lnTo>
                  <a:lnTo>
                    <a:pt x="11" y="27"/>
                  </a:lnTo>
                  <a:lnTo>
                    <a:pt x="6" y="25"/>
                  </a:lnTo>
                  <a:lnTo>
                    <a:pt x="4" y="21"/>
                  </a:lnTo>
                  <a:lnTo>
                    <a:pt x="3" y="15"/>
                  </a:lnTo>
                  <a:lnTo>
                    <a:pt x="3" y="15"/>
                  </a:lnTo>
                  <a:lnTo>
                    <a:pt x="4" y="11"/>
                  </a:lnTo>
                  <a:lnTo>
                    <a:pt x="6" y="6"/>
                  </a:lnTo>
                  <a:lnTo>
                    <a:pt x="11" y="4"/>
                  </a:lnTo>
                  <a:lnTo>
                    <a:pt x="15" y="3"/>
                  </a:lnTo>
                  <a:lnTo>
                    <a:pt x="15" y="3"/>
                  </a:lnTo>
                  <a:lnTo>
                    <a:pt x="20" y="4"/>
                  </a:lnTo>
                  <a:lnTo>
                    <a:pt x="25" y="6"/>
                  </a:lnTo>
                  <a:lnTo>
                    <a:pt x="27" y="11"/>
                  </a:lnTo>
                  <a:lnTo>
                    <a:pt x="28" y="15"/>
                  </a:lnTo>
                  <a:lnTo>
                    <a:pt x="28" y="15"/>
                  </a:lnTo>
                  <a:lnTo>
                    <a:pt x="27" y="21"/>
                  </a:lnTo>
                  <a:lnTo>
                    <a:pt x="25" y="25"/>
                  </a:lnTo>
                  <a:lnTo>
                    <a:pt x="20" y="27"/>
                  </a:lnTo>
                  <a:lnTo>
                    <a:pt x="15" y="28"/>
                  </a:lnTo>
                  <a:lnTo>
                    <a:pt x="15"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62" name="Freeform 101">
              <a:extLst>
                <a:ext uri="{FF2B5EF4-FFF2-40B4-BE49-F238E27FC236}">
                  <a16:creationId xmlns:a16="http://schemas.microsoft.com/office/drawing/2014/main" id="{890FC8D3-8EFF-46D3-A761-53E93E764CB8}"/>
                </a:ext>
              </a:extLst>
            </p:cNvPr>
            <p:cNvSpPr>
              <a:spLocks noEditPoints="1"/>
            </p:cNvSpPr>
            <p:nvPr userDrawn="1"/>
          </p:nvSpPr>
          <p:spPr bwMode="auto">
            <a:xfrm>
              <a:off x="8716963" y="4772026"/>
              <a:ext cx="20638" cy="26988"/>
            </a:xfrm>
            <a:custGeom>
              <a:avLst/>
              <a:gdLst>
                <a:gd name="T0" fmla="*/ 11 w 13"/>
                <a:gd name="T1" fmla="*/ 6 h 17"/>
                <a:gd name="T2" fmla="*/ 11 w 13"/>
                <a:gd name="T3" fmla="*/ 6 h 17"/>
                <a:gd name="T4" fmla="*/ 11 w 13"/>
                <a:gd name="T5" fmla="*/ 4 h 17"/>
                <a:gd name="T6" fmla="*/ 10 w 13"/>
                <a:gd name="T7" fmla="*/ 1 h 17"/>
                <a:gd name="T8" fmla="*/ 9 w 13"/>
                <a:gd name="T9" fmla="*/ 1 h 17"/>
                <a:gd name="T10" fmla="*/ 7 w 13"/>
                <a:gd name="T11" fmla="*/ 0 h 17"/>
                <a:gd name="T12" fmla="*/ 0 w 13"/>
                <a:gd name="T13" fmla="*/ 0 h 17"/>
                <a:gd name="T14" fmla="*/ 0 w 13"/>
                <a:gd name="T15" fmla="*/ 17 h 17"/>
                <a:gd name="T16" fmla="*/ 3 w 13"/>
                <a:gd name="T17" fmla="*/ 17 h 17"/>
                <a:gd name="T18" fmla="*/ 3 w 13"/>
                <a:gd name="T19" fmla="*/ 11 h 17"/>
                <a:gd name="T20" fmla="*/ 5 w 13"/>
                <a:gd name="T21" fmla="*/ 11 h 17"/>
                <a:gd name="T22" fmla="*/ 9 w 13"/>
                <a:gd name="T23" fmla="*/ 17 h 17"/>
                <a:gd name="T24" fmla="*/ 13 w 13"/>
                <a:gd name="T25" fmla="*/ 17 h 17"/>
                <a:gd name="T26" fmla="*/ 8 w 13"/>
                <a:gd name="T27" fmla="*/ 10 h 17"/>
                <a:gd name="T28" fmla="*/ 8 w 13"/>
                <a:gd name="T29" fmla="*/ 10 h 17"/>
                <a:gd name="T30" fmla="*/ 11 w 13"/>
                <a:gd name="T31" fmla="*/ 8 h 17"/>
                <a:gd name="T32" fmla="*/ 11 w 13"/>
                <a:gd name="T33" fmla="*/ 6 h 17"/>
                <a:gd name="T34" fmla="*/ 11 w 13"/>
                <a:gd name="T35" fmla="*/ 6 h 17"/>
                <a:gd name="T36" fmla="*/ 3 w 13"/>
                <a:gd name="T37" fmla="*/ 7 h 17"/>
                <a:gd name="T38" fmla="*/ 3 w 13"/>
                <a:gd name="T39" fmla="*/ 3 h 17"/>
                <a:gd name="T40" fmla="*/ 5 w 13"/>
                <a:gd name="T41" fmla="*/ 3 h 17"/>
                <a:gd name="T42" fmla="*/ 5 w 13"/>
                <a:gd name="T43" fmla="*/ 3 h 17"/>
                <a:gd name="T44" fmla="*/ 8 w 13"/>
                <a:gd name="T45" fmla="*/ 4 h 17"/>
                <a:gd name="T46" fmla="*/ 9 w 13"/>
                <a:gd name="T47" fmla="*/ 4 h 17"/>
                <a:gd name="T48" fmla="*/ 9 w 13"/>
                <a:gd name="T49" fmla="*/ 5 h 17"/>
                <a:gd name="T50" fmla="*/ 9 w 13"/>
                <a:gd name="T51" fmla="*/ 5 h 17"/>
                <a:gd name="T52" fmla="*/ 9 w 13"/>
                <a:gd name="T53" fmla="*/ 7 h 17"/>
                <a:gd name="T54" fmla="*/ 8 w 13"/>
                <a:gd name="T55" fmla="*/ 7 h 17"/>
                <a:gd name="T56" fmla="*/ 5 w 13"/>
                <a:gd name="T57" fmla="*/ 7 h 17"/>
                <a:gd name="T58" fmla="*/ 3 w 13"/>
                <a:gd name="T59" fmla="*/ 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 h="17">
                  <a:moveTo>
                    <a:pt x="11" y="6"/>
                  </a:moveTo>
                  <a:lnTo>
                    <a:pt x="11" y="6"/>
                  </a:lnTo>
                  <a:lnTo>
                    <a:pt x="11" y="4"/>
                  </a:lnTo>
                  <a:lnTo>
                    <a:pt x="10" y="1"/>
                  </a:lnTo>
                  <a:lnTo>
                    <a:pt x="9" y="1"/>
                  </a:lnTo>
                  <a:lnTo>
                    <a:pt x="7" y="0"/>
                  </a:lnTo>
                  <a:lnTo>
                    <a:pt x="0" y="0"/>
                  </a:lnTo>
                  <a:lnTo>
                    <a:pt x="0" y="17"/>
                  </a:lnTo>
                  <a:lnTo>
                    <a:pt x="3" y="17"/>
                  </a:lnTo>
                  <a:lnTo>
                    <a:pt x="3" y="11"/>
                  </a:lnTo>
                  <a:lnTo>
                    <a:pt x="5" y="11"/>
                  </a:lnTo>
                  <a:lnTo>
                    <a:pt x="9" y="17"/>
                  </a:lnTo>
                  <a:lnTo>
                    <a:pt x="13" y="17"/>
                  </a:lnTo>
                  <a:lnTo>
                    <a:pt x="8" y="10"/>
                  </a:lnTo>
                  <a:lnTo>
                    <a:pt x="8" y="10"/>
                  </a:lnTo>
                  <a:lnTo>
                    <a:pt x="11" y="8"/>
                  </a:lnTo>
                  <a:lnTo>
                    <a:pt x="11" y="6"/>
                  </a:lnTo>
                  <a:lnTo>
                    <a:pt x="11" y="6"/>
                  </a:lnTo>
                  <a:close/>
                  <a:moveTo>
                    <a:pt x="3" y="7"/>
                  </a:moveTo>
                  <a:lnTo>
                    <a:pt x="3" y="3"/>
                  </a:lnTo>
                  <a:lnTo>
                    <a:pt x="5" y="3"/>
                  </a:lnTo>
                  <a:lnTo>
                    <a:pt x="5" y="3"/>
                  </a:lnTo>
                  <a:lnTo>
                    <a:pt x="8" y="4"/>
                  </a:lnTo>
                  <a:lnTo>
                    <a:pt x="9" y="4"/>
                  </a:lnTo>
                  <a:lnTo>
                    <a:pt x="9" y="5"/>
                  </a:lnTo>
                  <a:lnTo>
                    <a:pt x="9" y="5"/>
                  </a:lnTo>
                  <a:lnTo>
                    <a:pt x="9" y="7"/>
                  </a:lnTo>
                  <a:lnTo>
                    <a:pt x="8" y="7"/>
                  </a:lnTo>
                  <a:lnTo>
                    <a:pt x="5" y="7"/>
                  </a:lnTo>
                  <a:lnTo>
                    <a:pt x="3"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63" name="Freeform 102">
              <a:extLst>
                <a:ext uri="{FF2B5EF4-FFF2-40B4-BE49-F238E27FC236}">
                  <a16:creationId xmlns:a16="http://schemas.microsoft.com/office/drawing/2014/main" id="{7416EEB4-F19F-4D49-910E-53E1316511AE}"/>
                </a:ext>
              </a:extLst>
            </p:cNvPr>
            <p:cNvSpPr>
              <a:spLocks/>
            </p:cNvSpPr>
            <p:nvPr userDrawn="1"/>
          </p:nvSpPr>
          <p:spPr bwMode="auto">
            <a:xfrm>
              <a:off x="7742238" y="4830763"/>
              <a:ext cx="68263" cy="47625"/>
            </a:xfrm>
            <a:custGeom>
              <a:avLst/>
              <a:gdLst>
                <a:gd name="T0" fmla="*/ 20 w 43"/>
                <a:gd name="T1" fmla="*/ 9 h 30"/>
                <a:gd name="T2" fmla="*/ 20 w 43"/>
                <a:gd name="T3" fmla="*/ 7 h 30"/>
                <a:gd name="T4" fmla="*/ 24 w 43"/>
                <a:gd name="T5" fmla="*/ 4 h 30"/>
                <a:gd name="T6" fmla="*/ 28 w 43"/>
                <a:gd name="T7" fmla="*/ 4 h 30"/>
                <a:gd name="T8" fmla="*/ 30 w 43"/>
                <a:gd name="T9" fmla="*/ 5 h 30"/>
                <a:gd name="T10" fmla="*/ 30 w 43"/>
                <a:gd name="T11" fmla="*/ 8 h 30"/>
                <a:gd name="T12" fmla="*/ 43 w 43"/>
                <a:gd name="T13" fmla="*/ 8 h 30"/>
                <a:gd name="T14" fmla="*/ 41 w 43"/>
                <a:gd name="T15" fmla="*/ 2 h 30"/>
                <a:gd name="T16" fmla="*/ 27 w 43"/>
                <a:gd name="T17" fmla="*/ 0 h 30"/>
                <a:gd name="T18" fmla="*/ 18 w 43"/>
                <a:gd name="T19" fmla="*/ 0 h 30"/>
                <a:gd name="T20" fmla="*/ 7 w 43"/>
                <a:gd name="T21" fmla="*/ 4 h 30"/>
                <a:gd name="T22" fmla="*/ 3 w 43"/>
                <a:gd name="T23" fmla="*/ 9 h 30"/>
                <a:gd name="T24" fmla="*/ 4 w 43"/>
                <a:gd name="T25" fmla="*/ 14 h 30"/>
                <a:gd name="T26" fmla="*/ 9 w 43"/>
                <a:gd name="T27" fmla="*/ 16 h 30"/>
                <a:gd name="T28" fmla="*/ 22 w 43"/>
                <a:gd name="T29" fmla="*/ 19 h 30"/>
                <a:gd name="T30" fmla="*/ 25 w 43"/>
                <a:gd name="T31" fmla="*/ 21 h 30"/>
                <a:gd name="T32" fmla="*/ 25 w 43"/>
                <a:gd name="T33" fmla="*/ 22 h 30"/>
                <a:gd name="T34" fmla="*/ 23 w 43"/>
                <a:gd name="T35" fmla="*/ 24 h 30"/>
                <a:gd name="T36" fmla="*/ 18 w 43"/>
                <a:gd name="T37" fmla="*/ 25 h 30"/>
                <a:gd name="T38" fmla="*/ 14 w 43"/>
                <a:gd name="T39" fmla="*/ 24 h 30"/>
                <a:gd name="T40" fmla="*/ 12 w 43"/>
                <a:gd name="T41" fmla="*/ 22 h 30"/>
                <a:gd name="T42" fmla="*/ 0 w 43"/>
                <a:gd name="T43" fmla="*/ 21 h 30"/>
                <a:gd name="T44" fmla="*/ 0 w 43"/>
                <a:gd name="T45" fmla="*/ 24 h 30"/>
                <a:gd name="T46" fmla="*/ 1 w 43"/>
                <a:gd name="T47" fmla="*/ 28 h 30"/>
                <a:gd name="T48" fmla="*/ 5 w 43"/>
                <a:gd name="T49" fmla="*/ 30 h 30"/>
                <a:gd name="T50" fmla="*/ 16 w 43"/>
                <a:gd name="T51" fmla="*/ 30 h 30"/>
                <a:gd name="T52" fmla="*/ 34 w 43"/>
                <a:gd name="T53" fmla="*/ 28 h 30"/>
                <a:gd name="T54" fmla="*/ 41 w 43"/>
                <a:gd name="T55" fmla="*/ 21 h 30"/>
                <a:gd name="T56" fmla="*/ 41 w 43"/>
                <a:gd name="T57" fmla="*/ 17 h 30"/>
                <a:gd name="T58" fmla="*/ 39 w 43"/>
                <a:gd name="T59" fmla="*/ 15 h 30"/>
                <a:gd name="T60" fmla="*/ 29 w 43"/>
                <a:gd name="T61" fmla="*/ 11 h 30"/>
                <a:gd name="T62" fmla="*/ 20 w 43"/>
                <a:gd name="T63" fmla="*/ 9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 h="30">
                  <a:moveTo>
                    <a:pt x="20" y="9"/>
                  </a:moveTo>
                  <a:lnTo>
                    <a:pt x="20" y="9"/>
                  </a:lnTo>
                  <a:lnTo>
                    <a:pt x="20" y="7"/>
                  </a:lnTo>
                  <a:lnTo>
                    <a:pt x="20" y="7"/>
                  </a:lnTo>
                  <a:lnTo>
                    <a:pt x="21" y="5"/>
                  </a:lnTo>
                  <a:lnTo>
                    <a:pt x="24" y="4"/>
                  </a:lnTo>
                  <a:lnTo>
                    <a:pt x="24" y="4"/>
                  </a:lnTo>
                  <a:lnTo>
                    <a:pt x="28" y="4"/>
                  </a:lnTo>
                  <a:lnTo>
                    <a:pt x="30" y="5"/>
                  </a:lnTo>
                  <a:lnTo>
                    <a:pt x="30" y="5"/>
                  </a:lnTo>
                  <a:lnTo>
                    <a:pt x="30" y="7"/>
                  </a:lnTo>
                  <a:lnTo>
                    <a:pt x="30" y="8"/>
                  </a:lnTo>
                  <a:lnTo>
                    <a:pt x="43" y="8"/>
                  </a:lnTo>
                  <a:lnTo>
                    <a:pt x="43" y="8"/>
                  </a:lnTo>
                  <a:lnTo>
                    <a:pt x="43" y="4"/>
                  </a:lnTo>
                  <a:lnTo>
                    <a:pt x="41" y="2"/>
                  </a:lnTo>
                  <a:lnTo>
                    <a:pt x="36" y="0"/>
                  </a:lnTo>
                  <a:lnTo>
                    <a:pt x="27" y="0"/>
                  </a:lnTo>
                  <a:lnTo>
                    <a:pt x="27" y="0"/>
                  </a:lnTo>
                  <a:lnTo>
                    <a:pt x="18" y="0"/>
                  </a:lnTo>
                  <a:lnTo>
                    <a:pt x="11" y="2"/>
                  </a:lnTo>
                  <a:lnTo>
                    <a:pt x="7" y="4"/>
                  </a:lnTo>
                  <a:lnTo>
                    <a:pt x="3" y="9"/>
                  </a:lnTo>
                  <a:lnTo>
                    <a:pt x="3" y="9"/>
                  </a:lnTo>
                  <a:lnTo>
                    <a:pt x="3" y="11"/>
                  </a:lnTo>
                  <a:lnTo>
                    <a:pt x="4" y="14"/>
                  </a:lnTo>
                  <a:lnTo>
                    <a:pt x="4" y="14"/>
                  </a:lnTo>
                  <a:lnTo>
                    <a:pt x="9" y="16"/>
                  </a:lnTo>
                  <a:lnTo>
                    <a:pt x="16" y="18"/>
                  </a:lnTo>
                  <a:lnTo>
                    <a:pt x="22" y="19"/>
                  </a:lnTo>
                  <a:lnTo>
                    <a:pt x="25" y="21"/>
                  </a:lnTo>
                  <a:lnTo>
                    <a:pt x="25" y="21"/>
                  </a:lnTo>
                  <a:lnTo>
                    <a:pt x="25" y="22"/>
                  </a:lnTo>
                  <a:lnTo>
                    <a:pt x="25" y="22"/>
                  </a:lnTo>
                  <a:lnTo>
                    <a:pt x="24" y="23"/>
                  </a:lnTo>
                  <a:lnTo>
                    <a:pt x="23" y="24"/>
                  </a:lnTo>
                  <a:lnTo>
                    <a:pt x="18" y="25"/>
                  </a:lnTo>
                  <a:lnTo>
                    <a:pt x="18" y="25"/>
                  </a:lnTo>
                  <a:lnTo>
                    <a:pt x="15" y="24"/>
                  </a:lnTo>
                  <a:lnTo>
                    <a:pt x="14" y="24"/>
                  </a:lnTo>
                  <a:lnTo>
                    <a:pt x="14" y="24"/>
                  </a:lnTo>
                  <a:lnTo>
                    <a:pt x="12" y="22"/>
                  </a:lnTo>
                  <a:lnTo>
                    <a:pt x="12" y="21"/>
                  </a:lnTo>
                  <a:lnTo>
                    <a:pt x="0" y="21"/>
                  </a:lnTo>
                  <a:lnTo>
                    <a:pt x="0" y="21"/>
                  </a:lnTo>
                  <a:lnTo>
                    <a:pt x="0" y="24"/>
                  </a:lnTo>
                  <a:lnTo>
                    <a:pt x="0" y="26"/>
                  </a:lnTo>
                  <a:lnTo>
                    <a:pt x="1" y="28"/>
                  </a:lnTo>
                  <a:lnTo>
                    <a:pt x="3" y="29"/>
                  </a:lnTo>
                  <a:lnTo>
                    <a:pt x="5" y="30"/>
                  </a:lnTo>
                  <a:lnTo>
                    <a:pt x="16" y="30"/>
                  </a:lnTo>
                  <a:lnTo>
                    <a:pt x="16" y="30"/>
                  </a:lnTo>
                  <a:lnTo>
                    <a:pt x="27" y="30"/>
                  </a:lnTo>
                  <a:lnTo>
                    <a:pt x="34" y="28"/>
                  </a:lnTo>
                  <a:lnTo>
                    <a:pt x="38" y="24"/>
                  </a:lnTo>
                  <a:lnTo>
                    <a:pt x="41" y="21"/>
                  </a:lnTo>
                  <a:lnTo>
                    <a:pt x="41" y="21"/>
                  </a:lnTo>
                  <a:lnTo>
                    <a:pt x="41" y="17"/>
                  </a:lnTo>
                  <a:lnTo>
                    <a:pt x="39" y="15"/>
                  </a:lnTo>
                  <a:lnTo>
                    <a:pt x="39" y="15"/>
                  </a:lnTo>
                  <a:lnTo>
                    <a:pt x="36" y="12"/>
                  </a:lnTo>
                  <a:lnTo>
                    <a:pt x="29" y="11"/>
                  </a:lnTo>
                  <a:lnTo>
                    <a:pt x="23" y="10"/>
                  </a:lnTo>
                  <a:lnTo>
                    <a:pt x="20" y="9"/>
                  </a:lnTo>
                  <a:lnTo>
                    <a:pt x="20"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64" name="Freeform 103">
              <a:extLst>
                <a:ext uri="{FF2B5EF4-FFF2-40B4-BE49-F238E27FC236}">
                  <a16:creationId xmlns:a16="http://schemas.microsoft.com/office/drawing/2014/main" id="{04A63982-716C-45DD-84F2-3E9C5794813D}"/>
                </a:ext>
              </a:extLst>
            </p:cNvPr>
            <p:cNvSpPr>
              <a:spLocks/>
            </p:cNvSpPr>
            <p:nvPr userDrawn="1"/>
          </p:nvSpPr>
          <p:spPr bwMode="auto">
            <a:xfrm>
              <a:off x="8089901" y="4830763"/>
              <a:ext cx="66675" cy="46038"/>
            </a:xfrm>
            <a:custGeom>
              <a:avLst/>
              <a:gdLst>
                <a:gd name="T0" fmla="*/ 9 w 42"/>
                <a:gd name="T1" fmla="*/ 0 h 29"/>
                <a:gd name="T2" fmla="*/ 42 w 42"/>
                <a:gd name="T3" fmla="*/ 0 h 29"/>
                <a:gd name="T4" fmla="*/ 40 w 42"/>
                <a:gd name="T5" fmla="*/ 5 h 29"/>
                <a:gd name="T6" fmla="*/ 21 w 42"/>
                <a:gd name="T7" fmla="*/ 5 h 29"/>
                <a:gd name="T8" fmla="*/ 18 w 42"/>
                <a:gd name="T9" fmla="*/ 11 h 29"/>
                <a:gd name="T10" fmla="*/ 36 w 42"/>
                <a:gd name="T11" fmla="*/ 11 h 29"/>
                <a:gd name="T12" fmla="*/ 35 w 42"/>
                <a:gd name="T13" fmla="*/ 17 h 29"/>
                <a:gd name="T14" fmla="*/ 17 w 42"/>
                <a:gd name="T15" fmla="*/ 17 h 29"/>
                <a:gd name="T16" fmla="*/ 15 w 42"/>
                <a:gd name="T17" fmla="*/ 23 h 29"/>
                <a:gd name="T18" fmla="*/ 35 w 42"/>
                <a:gd name="T19" fmla="*/ 23 h 29"/>
                <a:gd name="T20" fmla="*/ 33 w 42"/>
                <a:gd name="T21" fmla="*/ 29 h 29"/>
                <a:gd name="T22" fmla="*/ 0 w 42"/>
                <a:gd name="T23" fmla="*/ 29 h 29"/>
                <a:gd name="T24" fmla="*/ 9 w 42"/>
                <a:gd name="T2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29">
                  <a:moveTo>
                    <a:pt x="9" y="0"/>
                  </a:moveTo>
                  <a:lnTo>
                    <a:pt x="42" y="0"/>
                  </a:lnTo>
                  <a:lnTo>
                    <a:pt x="40" y="5"/>
                  </a:lnTo>
                  <a:lnTo>
                    <a:pt x="21" y="5"/>
                  </a:lnTo>
                  <a:lnTo>
                    <a:pt x="18" y="11"/>
                  </a:lnTo>
                  <a:lnTo>
                    <a:pt x="36" y="11"/>
                  </a:lnTo>
                  <a:lnTo>
                    <a:pt x="35" y="17"/>
                  </a:lnTo>
                  <a:lnTo>
                    <a:pt x="17" y="17"/>
                  </a:lnTo>
                  <a:lnTo>
                    <a:pt x="15" y="23"/>
                  </a:lnTo>
                  <a:lnTo>
                    <a:pt x="35" y="23"/>
                  </a:lnTo>
                  <a:lnTo>
                    <a:pt x="33" y="29"/>
                  </a:lnTo>
                  <a:lnTo>
                    <a:pt x="0" y="29"/>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65" name="Freeform 104">
              <a:extLst>
                <a:ext uri="{FF2B5EF4-FFF2-40B4-BE49-F238E27FC236}">
                  <a16:creationId xmlns:a16="http://schemas.microsoft.com/office/drawing/2014/main" id="{49D933E1-1FA0-4B06-BBBB-35C3E611E565}"/>
                </a:ext>
              </a:extLst>
            </p:cNvPr>
            <p:cNvSpPr>
              <a:spLocks/>
            </p:cNvSpPr>
            <p:nvPr userDrawn="1"/>
          </p:nvSpPr>
          <p:spPr bwMode="auto">
            <a:xfrm>
              <a:off x="8518526" y="4606926"/>
              <a:ext cx="277813" cy="269875"/>
            </a:xfrm>
            <a:custGeom>
              <a:avLst/>
              <a:gdLst>
                <a:gd name="T0" fmla="*/ 116 w 175"/>
                <a:gd name="T1" fmla="*/ 0 h 170"/>
                <a:gd name="T2" fmla="*/ 85 w 175"/>
                <a:gd name="T3" fmla="*/ 67 h 170"/>
                <a:gd name="T4" fmla="*/ 86 w 175"/>
                <a:gd name="T5" fmla="*/ 0 h 170"/>
                <a:gd name="T6" fmla="*/ 27 w 175"/>
                <a:gd name="T7" fmla="*/ 0 h 170"/>
                <a:gd name="T8" fmla="*/ 39 w 175"/>
                <a:gd name="T9" fmla="*/ 122 h 170"/>
                <a:gd name="T10" fmla="*/ 39 w 175"/>
                <a:gd name="T11" fmla="*/ 122 h 170"/>
                <a:gd name="T12" fmla="*/ 37 w 175"/>
                <a:gd name="T13" fmla="*/ 127 h 170"/>
                <a:gd name="T14" fmla="*/ 36 w 175"/>
                <a:gd name="T15" fmla="*/ 130 h 170"/>
                <a:gd name="T16" fmla="*/ 33 w 175"/>
                <a:gd name="T17" fmla="*/ 132 h 170"/>
                <a:gd name="T18" fmla="*/ 30 w 175"/>
                <a:gd name="T19" fmla="*/ 135 h 170"/>
                <a:gd name="T20" fmla="*/ 30 w 175"/>
                <a:gd name="T21" fmla="*/ 135 h 170"/>
                <a:gd name="T22" fmla="*/ 26 w 175"/>
                <a:gd name="T23" fmla="*/ 136 h 170"/>
                <a:gd name="T24" fmla="*/ 20 w 175"/>
                <a:gd name="T25" fmla="*/ 136 h 170"/>
                <a:gd name="T26" fmla="*/ 11 w 175"/>
                <a:gd name="T27" fmla="*/ 136 h 170"/>
                <a:gd name="T28" fmla="*/ 10 w 175"/>
                <a:gd name="T29" fmla="*/ 136 h 170"/>
                <a:gd name="T30" fmla="*/ 0 w 175"/>
                <a:gd name="T31" fmla="*/ 170 h 170"/>
                <a:gd name="T32" fmla="*/ 40 w 175"/>
                <a:gd name="T33" fmla="*/ 170 h 170"/>
                <a:gd name="T34" fmla="*/ 40 w 175"/>
                <a:gd name="T35" fmla="*/ 170 h 170"/>
                <a:gd name="T36" fmla="*/ 48 w 175"/>
                <a:gd name="T37" fmla="*/ 169 h 170"/>
                <a:gd name="T38" fmla="*/ 55 w 175"/>
                <a:gd name="T39" fmla="*/ 167 h 170"/>
                <a:gd name="T40" fmla="*/ 63 w 175"/>
                <a:gd name="T41" fmla="*/ 164 h 170"/>
                <a:gd name="T42" fmla="*/ 68 w 175"/>
                <a:gd name="T43" fmla="*/ 160 h 170"/>
                <a:gd name="T44" fmla="*/ 74 w 175"/>
                <a:gd name="T45" fmla="*/ 156 h 170"/>
                <a:gd name="T46" fmla="*/ 79 w 175"/>
                <a:gd name="T47" fmla="*/ 149 h 170"/>
                <a:gd name="T48" fmla="*/ 91 w 175"/>
                <a:gd name="T49" fmla="*/ 132 h 170"/>
                <a:gd name="T50" fmla="*/ 175 w 175"/>
                <a:gd name="T51" fmla="*/ 0 h 170"/>
                <a:gd name="T52" fmla="*/ 116 w 175"/>
                <a:gd name="T53"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5" h="170">
                  <a:moveTo>
                    <a:pt x="116" y="0"/>
                  </a:moveTo>
                  <a:lnTo>
                    <a:pt x="85" y="67"/>
                  </a:lnTo>
                  <a:lnTo>
                    <a:pt x="86" y="0"/>
                  </a:lnTo>
                  <a:lnTo>
                    <a:pt x="27" y="0"/>
                  </a:lnTo>
                  <a:lnTo>
                    <a:pt x="39" y="122"/>
                  </a:lnTo>
                  <a:lnTo>
                    <a:pt x="39" y="122"/>
                  </a:lnTo>
                  <a:lnTo>
                    <a:pt x="37" y="127"/>
                  </a:lnTo>
                  <a:lnTo>
                    <a:pt x="36" y="130"/>
                  </a:lnTo>
                  <a:lnTo>
                    <a:pt x="33" y="132"/>
                  </a:lnTo>
                  <a:lnTo>
                    <a:pt x="30" y="135"/>
                  </a:lnTo>
                  <a:lnTo>
                    <a:pt x="30" y="135"/>
                  </a:lnTo>
                  <a:lnTo>
                    <a:pt x="26" y="136"/>
                  </a:lnTo>
                  <a:lnTo>
                    <a:pt x="20" y="136"/>
                  </a:lnTo>
                  <a:lnTo>
                    <a:pt x="11" y="136"/>
                  </a:lnTo>
                  <a:lnTo>
                    <a:pt x="10" y="136"/>
                  </a:lnTo>
                  <a:lnTo>
                    <a:pt x="0" y="170"/>
                  </a:lnTo>
                  <a:lnTo>
                    <a:pt x="40" y="170"/>
                  </a:lnTo>
                  <a:lnTo>
                    <a:pt x="40" y="170"/>
                  </a:lnTo>
                  <a:lnTo>
                    <a:pt x="48" y="169"/>
                  </a:lnTo>
                  <a:lnTo>
                    <a:pt x="55" y="167"/>
                  </a:lnTo>
                  <a:lnTo>
                    <a:pt x="63" y="164"/>
                  </a:lnTo>
                  <a:lnTo>
                    <a:pt x="68" y="160"/>
                  </a:lnTo>
                  <a:lnTo>
                    <a:pt x="74" y="156"/>
                  </a:lnTo>
                  <a:lnTo>
                    <a:pt x="79" y="149"/>
                  </a:lnTo>
                  <a:lnTo>
                    <a:pt x="91" y="132"/>
                  </a:lnTo>
                  <a:lnTo>
                    <a:pt x="175" y="0"/>
                  </a:lnTo>
                  <a:lnTo>
                    <a:pt x="11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66" name="Freeform 105">
              <a:extLst>
                <a:ext uri="{FF2B5EF4-FFF2-40B4-BE49-F238E27FC236}">
                  <a16:creationId xmlns:a16="http://schemas.microsoft.com/office/drawing/2014/main" id="{E6B2D9F8-5442-4C5E-9D94-47D05A73BF8C}"/>
                </a:ext>
              </a:extLst>
            </p:cNvPr>
            <p:cNvSpPr>
              <a:spLocks/>
            </p:cNvSpPr>
            <p:nvPr userDrawn="1"/>
          </p:nvSpPr>
          <p:spPr bwMode="auto">
            <a:xfrm>
              <a:off x="8399463" y="4827588"/>
              <a:ext cx="71438" cy="50800"/>
            </a:xfrm>
            <a:custGeom>
              <a:avLst/>
              <a:gdLst>
                <a:gd name="T0" fmla="*/ 20 w 45"/>
                <a:gd name="T1" fmla="*/ 11 h 32"/>
                <a:gd name="T2" fmla="*/ 20 w 45"/>
                <a:gd name="T3" fmla="*/ 9 h 32"/>
                <a:gd name="T4" fmla="*/ 26 w 45"/>
                <a:gd name="T5" fmla="*/ 6 h 32"/>
                <a:gd name="T6" fmla="*/ 29 w 45"/>
                <a:gd name="T7" fmla="*/ 6 h 32"/>
                <a:gd name="T8" fmla="*/ 31 w 45"/>
                <a:gd name="T9" fmla="*/ 7 h 32"/>
                <a:gd name="T10" fmla="*/ 32 w 45"/>
                <a:gd name="T11" fmla="*/ 10 h 32"/>
                <a:gd name="T12" fmla="*/ 45 w 45"/>
                <a:gd name="T13" fmla="*/ 10 h 32"/>
                <a:gd name="T14" fmla="*/ 43 w 45"/>
                <a:gd name="T15" fmla="*/ 4 h 32"/>
                <a:gd name="T16" fmla="*/ 29 w 45"/>
                <a:gd name="T17" fmla="*/ 0 h 32"/>
                <a:gd name="T18" fmla="*/ 19 w 45"/>
                <a:gd name="T19" fmla="*/ 2 h 32"/>
                <a:gd name="T20" fmla="*/ 7 w 45"/>
                <a:gd name="T21" fmla="*/ 6 h 32"/>
                <a:gd name="T22" fmla="*/ 5 w 45"/>
                <a:gd name="T23" fmla="*/ 11 h 32"/>
                <a:gd name="T24" fmla="*/ 6 w 45"/>
                <a:gd name="T25" fmla="*/ 16 h 32"/>
                <a:gd name="T26" fmla="*/ 11 w 45"/>
                <a:gd name="T27" fmla="*/ 18 h 32"/>
                <a:gd name="T28" fmla="*/ 24 w 45"/>
                <a:gd name="T29" fmla="*/ 21 h 32"/>
                <a:gd name="T30" fmla="*/ 27 w 45"/>
                <a:gd name="T31" fmla="*/ 23 h 32"/>
                <a:gd name="T32" fmla="*/ 27 w 45"/>
                <a:gd name="T33" fmla="*/ 24 h 32"/>
                <a:gd name="T34" fmla="*/ 24 w 45"/>
                <a:gd name="T35" fmla="*/ 26 h 32"/>
                <a:gd name="T36" fmla="*/ 20 w 45"/>
                <a:gd name="T37" fmla="*/ 27 h 32"/>
                <a:gd name="T38" fmla="*/ 14 w 45"/>
                <a:gd name="T39" fmla="*/ 26 h 32"/>
                <a:gd name="T40" fmla="*/ 14 w 45"/>
                <a:gd name="T41" fmla="*/ 24 h 32"/>
                <a:gd name="T42" fmla="*/ 2 w 45"/>
                <a:gd name="T43" fmla="*/ 23 h 32"/>
                <a:gd name="T44" fmla="*/ 0 w 45"/>
                <a:gd name="T45" fmla="*/ 26 h 32"/>
                <a:gd name="T46" fmla="*/ 2 w 45"/>
                <a:gd name="T47" fmla="*/ 30 h 32"/>
                <a:gd name="T48" fmla="*/ 7 w 45"/>
                <a:gd name="T49" fmla="*/ 32 h 32"/>
                <a:gd name="T50" fmla="*/ 18 w 45"/>
                <a:gd name="T51" fmla="*/ 32 h 32"/>
                <a:gd name="T52" fmla="*/ 36 w 45"/>
                <a:gd name="T53" fmla="*/ 30 h 32"/>
                <a:gd name="T54" fmla="*/ 43 w 45"/>
                <a:gd name="T55" fmla="*/ 23 h 32"/>
                <a:gd name="T56" fmla="*/ 43 w 45"/>
                <a:gd name="T57" fmla="*/ 19 h 32"/>
                <a:gd name="T58" fmla="*/ 41 w 45"/>
                <a:gd name="T59" fmla="*/ 17 h 32"/>
                <a:gd name="T60" fmla="*/ 31 w 45"/>
                <a:gd name="T61" fmla="*/ 13 h 32"/>
                <a:gd name="T62" fmla="*/ 20 w 45"/>
                <a:gd name="T63" fmla="*/ 1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5" h="32">
                  <a:moveTo>
                    <a:pt x="20" y="11"/>
                  </a:moveTo>
                  <a:lnTo>
                    <a:pt x="20" y="11"/>
                  </a:lnTo>
                  <a:lnTo>
                    <a:pt x="20" y="9"/>
                  </a:lnTo>
                  <a:lnTo>
                    <a:pt x="20" y="9"/>
                  </a:lnTo>
                  <a:lnTo>
                    <a:pt x="23" y="7"/>
                  </a:lnTo>
                  <a:lnTo>
                    <a:pt x="26" y="6"/>
                  </a:lnTo>
                  <a:lnTo>
                    <a:pt x="26" y="6"/>
                  </a:lnTo>
                  <a:lnTo>
                    <a:pt x="29" y="6"/>
                  </a:lnTo>
                  <a:lnTo>
                    <a:pt x="31" y="7"/>
                  </a:lnTo>
                  <a:lnTo>
                    <a:pt x="31" y="7"/>
                  </a:lnTo>
                  <a:lnTo>
                    <a:pt x="32" y="9"/>
                  </a:lnTo>
                  <a:lnTo>
                    <a:pt x="32" y="10"/>
                  </a:lnTo>
                  <a:lnTo>
                    <a:pt x="45" y="10"/>
                  </a:lnTo>
                  <a:lnTo>
                    <a:pt x="45" y="10"/>
                  </a:lnTo>
                  <a:lnTo>
                    <a:pt x="45" y="6"/>
                  </a:lnTo>
                  <a:lnTo>
                    <a:pt x="43" y="4"/>
                  </a:lnTo>
                  <a:lnTo>
                    <a:pt x="38" y="2"/>
                  </a:lnTo>
                  <a:lnTo>
                    <a:pt x="29" y="0"/>
                  </a:lnTo>
                  <a:lnTo>
                    <a:pt x="29" y="0"/>
                  </a:lnTo>
                  <a:lnTo>
                    <a:pt x="19" y="2"/>
                  </a:lnTo>
                  <a:lnTo>
                    <a:pt x="12" y="3"/>
                  </a:lnTo>
                  <a:lnTo>
                    <a:pt x="7" y="6"/>
                  </a:lnTo>
                  <a:lnTo>
                    <a:pt x="5" y="11"/>
                  </a:lnTo>
                  <a:lnTo>
                    <a:pt x="5" y="11"/>
                  </a:lnTo>
                  <a:lnTo>
                    <a:pt x="5" y="13"/>
                  </a:lnTo>
                  <a:lnTo>
                    <a:pt x="6" y="16"/>
                  </a:lnTo>
                  <a:lnTo>
                    <a:pt x="6" y="16"/>
                  </a:lnTo>
                  <a:lnTo>
                    <a:pt x="11" y="18"/>
                  </a:lnTo>
                  <a:lnTo>
                    <a:pt x="17" y="19"/>
                  </a:lnTo>
                  <a:lnTo>
                    <a:pt x="24" y="21"/>
                  </a:lnTo>
                  <a:lnTo>
                    <a:pt x="27" y="23"/>
                  </a:lnTo>
                  <a:lnTo>
                    <a:pt x="27" y="23"/>
                  </a:lnTo>
                  <a:lnTo>
                    <a:pt x="27" y="24"/>
                  </a:lnTo>
                  <a:lnTo>
                    <a:pt x="27" y="24"/>
                  </a:lnTo>
                  <a:lnTo>
                    <a:pt x="26" y="25"/>
                  </a:lnTo>
                  <a:lnTo>
                    <a:pt x="24" y="26"/>
                  </a:lnTo>
                  <a:lnTo>
                    <a:pt x="20" y="27"/>
                  </a:lnTo>
                  <a:lnTo>
                    <a:pt x="20" y="27"/>
                  </a:lnTo>
                  <a:lnTo>
                    <a:pt x="17" y="26"/>
                  </a:lnTo>
                  <a:lnTo>
                    <a:pt x="14" y="26"/>
                  </a:lnTo>
                  <a:lnTo>
                    <a:pt x="14" y="26"/>
                  </a:lnTo>
                  <a:lnTo>
                    <a:pt x="14" y="24"/>
                  </a:lnTo>
                  <a:lnTo>
                    <a:pt x="14" y="23"/>
                  </a:lnTo>
                  <a:lnTo>
                    <a:pt x="2" y="23"/>
                  </a:lnTo>
                  <a:lnTo>
                    <a:pt x="2" y="23"/>
                  </a:lnTo>
                  <a:lnTo>
                    <a:pt x="0" y="26"/>
                  </a:lnTo>
                  <a:lnTo>
                    <a:pt x="0" y="28"/>
                  </a:lnTo>
                  <a:lnTo>
                    <a:pt x="2" y="30"/>
                  </a:lnTo>
                  <a:lnTo>
                    <a:pt x="4" y="31"/>
                  </a:lnTo>
                  <a:lnTo>
                    <a:pt x="7" y="32"/>
                  </a:lnTo>
                  <a:lnTo>
                    <a:pt x="18" y="32"/>
                  </a:lnTo>
                  <a:lnTo>
                    <a:pt x="18" y="32"/>
                  </a:lnTo>
                  <a:lnTo>
                    <a:pt x="29" y="32"/>
                  </a:lnTo>
                  <a:lnTo>
                    <a:pt x="36" y="30"/>
                  </a:lnTo>
                  <a:lnTo>
                    <a:pt x="40" y="26"/>
                  </a:lnTo>
                  <a:lnTo>
                    <a:pt x="43" y="23"/>
                  </a:lnTo>
                  <a:lnTo>
                    <a:pt x="43" y="23"/>
                  </a:lnTo>
                  <a:lnTo>
                    <a:pt x="43" y="19"/>
                  </a:lnTo>
                  <a:lnTo>
                    <a:pt x="41" y="17"/>
                  </a:lnTo>
                  <a:lnTo>
                    <a:pt x="41" y="17"/>
                  </a:lnTo>
                  <a:lnTo>
                    <a:pt x="37" y="14"/>
                  </a:lnTo>
                  <a:lnTo>
                    <a:pt x="31" y="13"/>
                  </a:lnTo>
                  <a:lnTo>
                    <a:pt x="24" y="12"/>
                  </a:lnTo>
                  <a:lnTo>
                    <a:pt x="20" y="11"/>
                  </a:lnTo>
                  <a:lnTo>
                    <a:pt x="20"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grpSp>
    </p:spTree>
    <p:extLst>
      <p:ext uri="{BB962C8B-B14F-4D97-AF65-F5344CB8AC3E}">
        <p14:creationId xmlns:p14="http://schemas.microsoft.com/office/powerpoint/2010/main" val="17108505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mportant Information">
    <p:spTree>
      <p:nvGrpSpPr>
        <p:cNvPr id="1" name=""/>
        <p:cNvGrpSpPr/>
        <p:nvPr/>
      </p:nvGrpSpPr>
      <p:grpSpPr>
        <a:xfrm>
          <a:off x="0" y="0"/>
          <a:ext cx="0" cy="0"/>
          <a:chOff x="0" y="0"/>
          <a:chExt cx="0" cy="0"/>
        </a:xfrm>
      </p:grpSpPr>
      <p:sp>
        <p:nvSpPr>
          <p:cNvPr id="2" name="Title 1"/>
          <p:cNvSpPr>
            <a:spLocks noGrp="1"/>
          </p:cNvSpPr>
          <p:nvPr>
            <p:ph type="title"/>
          </p:nvPr>
        </p:nvSpPr>
        <p:spPr>
          <a:xfrm>
            <a:off x="422820" y="228600"/>
            <a:ext cx="10918280" cy="838200"/>
          </a:xfrm>
        </p:spPr>
        <p:txBody>
          <a:bodyPr/>
          <a:lstStyle>
            <a:lvl1pPr>
              <a:defRPr sz="3000">
                <a:solidFill>
                  <a:srgbClr val="333F48"/>
                </a:solidFill>
              </a:defRPr>
            </a:lvl1pPr>
          </a:lstStyle>
          <a:p>
            <a:r>
              <a:rPr lang="en-US"/>
              <a:t>Click to edit Master title style</a:t>
            </a:r>
            <a:endParaRPr lang="en-US" dirty="0"/>
          </a:p>
        </p:txBody>
      </p:sp>
      <p:sp>
        <p:nvSpPr>
          <p:cNvPr id="3" name="Content Placeholder 2"/>
          <p:cNvSpPr>
            <a:spLocks noGrp="1"/>
          </p:cNvSpPr>
          <p:nvPr>
            <p:ph idx="1"/>
          </p:nvPr>
        </p:nvSpPr>
        <p:spPr>
          <a:xfrm>
            <a:off x="422820" y="1076325"/>
            <a:ext cx="10918280" cy="4808539"/>
          </a:xfrm>
          <a:noFill/>
          <a:ln w="9525">
            <a:noFill/>
            <a:miter lim="800000"/>
            <a:headEnd/>
            <a:tailEnd/>
          </a:ln>
          <a:effectLst/>
        </p:spPr>
        <p:txBody>
          <a:bodyPr lIns="135852"/>
          <a:lstStyle>
            <a:lvl1pPr marL="0" indent="0" algn="l" rtl="0" eaLnBrk="1" fontAlgn="base" hangingPunct="1">
              <a:spcAft>
                <a:spcPct val="0"/>
              </a:spcAft>
              <a:buSzPct val="40000"/>
              <a:defRPr lang="en-US" sz="1200" b="0" dirty="0" smtClean="0">
                <a:solidFill>
                  <a:srgbClr val="000000"/>
                </a:solidFill>
                <a:latin typeface="+mn-lt"/>
                <a:ea typeface="+mn-ea"/>
                <a:cs typeface="+mn-cs"/>
              </a:defRPr>
            </a:lvl1pPr>
            <a:lvl2pPr marL="0" indent="0" algn="l" rtl="0" eaLnBrk="1" fontAlgn="base" hangingPunct="1">
              <a:spcBef>
                <a:spcPts val="743"/>
              </a:spcBef>
              <a:spcAft>
                <a:spcPct val="0"/>
              </a:spcAft>
              <a:buSzPct val="40000"/>
              <a:buNone/>
              <a:defRPr lang="en-US" sz="1200" b="1" dirty="0">
                <a:solidFill>
                  <a:srgbClr val="000000"/>
                </a:solidFill>
                <a:latin typeface="+mn-lt"/>
                <a:ea typeface="+mn-ea"/>
                <a:cs typeface="+mn-cs"/>
              </a:defRPr>
            </a:lvl2pPr>
          </a:lstStyle>
          <a:p>
            <a:pPr lvl="0"/>
            <a:r>
              <a:rPr lang="en-US"/>
              <a:t>Click to edit Master text styles</a:t>
            </a:r>
          </a:p>
          <a:p>
            <a:pPr lvl="1"/>
            <a:r>
              <a:rPr lang="en-US"/>
              <a:t>Second level</a:t>
            </a:r>
          </a:p>
        </p:txBody>
      </p:sp>
      <p:sp>
        <p:nvSpPr>
          <p:cNvPr id="38" name="Slide Number Placeholder 3">
            <a:extLst>
              <a:ext uri="{FF2B5EF4-FFF2-40B4-BE49-F238E27FC236}">
                <a16:creationId xmlns:a16="http://schemas.microsoft.com/office/drawing/2014/main" id="{2C352912-16B3-4C34-A240-2E8BC9C6B279}"/>
              </a:ext>
            </a:extLst>
          </p:cNvPr>
          <p:cNvSpPr>
            <a:spLocks noGrp="1"/>
          </p:cNvSpPr>
          <p:nvPr>
            <p:ph type="sldNum" sz="quarter" idx="14"/>
          </p:nvPr>
        </p:nvSpPr>
        <p:spPr>
          <a:xfrm>
            <a:off x="0" y="6382513"/>
            <a:ext cx="437173" cy="268288"/>
          </a:xfrm>
        </p:spPr>
        <p:txBody>
          <a:bodyPr/>
          <a:lstStyle>
            <a:lvl1pPr>
              <a:defRPr>
                <a:solidFill>
                  <a:srgbClr val="000000"/>
                </a:solidFill>
              </a:defRPr>
            </a:lvl1pPr>
          </a:lstStyle>
          <a:p>
            <a:pPr>
              <a:defRPr/>
            </a:pPr>
            <a:fld id="{E6474CC2-1230-4213-AD1A-4B2FEEABA7A1}" type="slidenum">
              <a:rPr lang="en-US" smtClean="0"/>
              <a:pPr>
                <a:defRPr/>
              </a:pPr>
              <a:t>‹#›</a:t>
            </a:fld>
            <a:endParaRPr lang="en-US" dirty="0"/>
          </a:p>
        </p:txBody>
      </p:sp>
      <p:sp>
        <p:nvSpPr>
          <p:cNvPr id="39" name="Footer Placeholder 4">
            <a:extLst>
              <a:ext uri="{FF2B5EF4-FFF2-40B4-BE49-F238E27FC236}">
                <a16:creationId xmlns:a16="http://schemas.microsoft.com/office/drawing/2014/main" id="{206F5221-ED04-4397-8B29-76DF1316A5A9}"/>
              </a:ext>
            </a:extLst>
          </p:cNvPr>
          <p:cNvSpPr>
            <a:spLocks noGrp="1"/>
          </p:cNvSpPr>
          <p:nvPr>
            <p:ph type="ftr" sz="quarter" idx="15"/>
          </p:nvPr>
        </p:nvSpPr>
        <p:spPr>
          <a:xfrm>
            <a:off x="426722" y="6483292"/>
            <a:ext cx="5245100" cy="172485"/>
          </a:xfrm>
        </p:spPr>
        <p:txBody>
          <a:bodyPr/>
          <a:lstStyle>
            <a:lvl1pPr algn="r">
              <a:defRPr smtClean="0">
                <a:solidFill>
                  <a:srgbClr val="000000"/>
                </a:solidFill>
              </a:defRPr>
            </a:lvl1pPr>
          </a:lstStyle>
          <a:p>
            <a:pPr algn="l">
              <a:defRPr/>
            </a:pPr>
            <a:r>
              <a:rPr lang="en-US"/>
              <a:t>For investor use.</a:t>
            </a:r>
            <a:endParaRPr lang="en-US" dirty="0"/>
          </a:p>
        </p:txBody>
      </p:sp>
      <p:sp>
        <p:nvSpPr>
          <p:cNvPr id="40" name="Rectangle 155">
            <a:extLst>
              <a:ext uri="{FF2B5EF4-FFF2-40B4-BE49-F238E27FC236}">
                <a16:creationId xmlns:a16="http://schemas.microsoft.com/office/drawing/2014/main" id="{B3FB2248-AEBC-4961-BEE1-8C9E69D05409}"/>
              </a:ext>
            </a:extLst>
          </p:cNvPr>
          <p:cNvSpPr>
            <a:spLocks noGrp="1" noChangeArrowheads="1"/>
          </p:cNvSpPr>
          <p:nvPr>
            <p:ph type="dt" sz="half" idx="16"/>
          </p:nvPr>
        </p:nvSpPr>
        <p:spPr>
          <a:xfrm>
            <a:off x="426722" y="6655657"/>
            <a:ext cx="2645277" cy="120649"/>
          </a:xfrm>
        </p:spPr>
        <p:txBody>
          <a:bodyPr/>
          <a:lstStyle>
            <a:lvl1pPr algn="l">
              <a:defRPr sz="833" smtClean="0">
                <a:solidFill>
                  <a:srgbClr val="000000"/>
                </a:solidFill>
              </a:defRPr>
            </a:lvl1pPr>
          </a:lstStyle>
          <a:p>
            <a:pPr>
              <a:defRPr/>
            </a:pPr>
            <a:endParaRPr lang="en-US" dirty="0"/>
          </a:p>
        </p:txBody>
      </p:sp>
      <p:grpSp>
        <p:nvGrpSpPr>
          <p:cNvPr id="34" name="Group 33">
            <a:extLst>
              <a:ext uri="{FF2B5EF4-FFF2-40B4-BE49-F238E27FC236}">
                <a16:creationId xmlns:a16="http://schemas.microsoft.com/office/drawing/2014/main" id="{BE8EB743-578A-4F2E-9831-A0AD76B8E6F5}"/>
              </a:ext>
            </a:extLst>
          </p:cNvPr>
          <p:cNvGrpSpPr/>
          <p:nvPr userDrawn="1"/>
        </p:nvGrpSpPr>
        <p:grpSpPr>
          <a:xfrm>
            <a:off x="10215053" y="6295153"/>
            <a:ext cx="1527048" cy="338328"/>
            <a:chOff x="6923088" y="4475163"/>
            <a:chExt cx="1873251" cy="403225"/>
          </a:xfrm>
        </p:grpSpPr>
        <p:sp>
          <p:nvSpPr>
            <p:cNvPr id="35" name="AutoShape 4">
              <a:extLst>
                <a:ext uri="{FF2B5EF4-FFF2-40B4-BE49-F238E27FC236}">
                  <a16:creationId xmlns:a16="http://schemas.microsoft.com/office/drawing/2014/main" id="{58D3C79E-30E9-4B4B-A701-FAEF8B1987B4}"/>
                </a:ext>
              </a:extLst>
            </p:cNvPr>
            <p:cNvSpPr>
              <a:spLocks noChangeAspect="1" noChangeArrowheads="1" noTextEdit="1"/>
            </p:cNvSpPr>
            <p:nvPr userDrawn="1"/>
          </p:nvSpPr>
          <p:spPr bwMode="auto">
            <a:xfrm>
              <a:off x="6923088" y="4475163"/>
              <a:ext cx="187325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36" name="Freeform 6">
              <a:extLst>
                <a:ext uri="{FF2B5EF4-FFF2-40B4-BE49-F238E27FC236}">
                  <a16:creationId xmlns:a16="http://schemas.microsoft.com/office/drawing/2014/main" id="{B224E115-5A85-4E9E-AE96-ACA56BB87D84}"/>
                </a:ext>
              </a:extLst>
            </p:cNvPr>
            <p:cNvSpPr>
              <a:spLocks/>
            </p:cNvSpPr>
            <p:nvPr userDrawn="1"/>
          </p:nvSpPr>
          <p:spPr bwMode="auto">
            <a:xfrm>
              <a:off x="6929438" y="4483101"/>
              <a:ext cx="376238" cy="376238"/>
            </a:xfrm>
            <a:custGeom>
              <a:avLst/>
              <a:gdLst>
                <a:gd name="T0" fmla="*/ 118 w 237"/>
                <a:gd name="T1" fmla="*/ 237 h 237"/>
                <a:gd name="T2" fmla="*/ 142 w 237"/>
                <a:gd name="T3" fmla="*/ 235 h 237"/>
                <a:gd name="T4" fmla="*/ 165 w 237"/>
                <a:gd name="T5" fmla="*/ 228 h 237"/>
                <a:gd name="T6" fmla="*/ 185 w 237"/>
                <a:gd name="T7" fmla="*/ 217 h 237"/>
                <a:gd name="T8" fmla="*/ 202 w 237"/>
                <a:gd name="T9" fmla="*/ 202 h 237"/>
                <a:gd name="T10" fmla="*/ 217 w 237"/>
                <a:gd name="T11" fmla="*/ 185 h 237"/>
                <a:gd name="T12" fmla="*/ 228 w 237"/>
                <a:gd name="T13" fmla="*/ 165 h 237"/>
                <a:gd name="T14" fmla="*/ 235 w 237"/>
                <a:gd name="T15" fmla="*/ 142 h 237"/>
                <a:gd name="T16" fmla="*/ 237 w 237"/>
                <a:gd name="T17" fmla="*/ 119 h 237"/>
                <a:gd name="T18" fmla="*/ 236 w 237"/>
                <a:gd name="T19" fmla="*/ 106 h 237"/>
                <a:gd name="T20" fmla="*/ 232 w 237"/>
                <a:gd name="T21" fmla="*/ 84 h 237"/>
                <a:gd name="T22" fmla="*/ 223 w 237"/>
                <a:gd name="T23" fmla="*/ 62 h 237"/>
                <a:gd name="T24" fmla="*/ 210 w 237"/>
                <a:gd name="T25" fmla="*/ 43 h 237"/>
                <a:gd name="T26" fmla="*/ 194 w 237"/>
                <a:gd name="T27" fmla="*/ 27 h 237"/>
                <a:gd name="T28" fmla="*/ 175 w 237"/>
                <a:gd name="T29" fmla="*/ 15 h 237"/>
                <a:gd name="T30" fmla="*/ 154 w 237"/>
                <a:gd name="T31" fmla="*/ 6 h 237"/>
                <a:gd name="T32" fmla="*/ 131 w 237"/>
                <a:gd name="T33" fmla="*/ 1 h 237"/>
                <a:gd name="T34" fmla="*/ 118 w 237"/>
                <a:gd name="T35" fmla="*/ 0 h 237"/>
                <a:gd name="T36" fmla="*/ 94 w 237"/>
                <a:gd name="T37" fmla="*/ 2 h 237"/>
                <a:gd name="T38" fmla="*/ 72 w 237"/>
                <a:gd name="T39" fmla="*/ 9 h 237"/>
                <a:gd name="T40" fmla="*/ 52 w 237"/>
                <a:gd name="T41" fmla="*/ 21 h 237"/>
                <a:gd name="T42" fmla="*/ 35 w 237"/>
                <a:gd name="T43" fmla="*/ 35 h 237"/>
                <a:gd name="T44" fmla="*/ 19 w 237"/>
                <a:gd name="T45" fmla="*/ 52 h 237"/>
                <a:gd name="T46" fmla="*/ 9 w 237"/>
                <a:gd name="T47" fmla="*/ 72 h 237"/>
                <a:gd name="T48" fmla="*/ 2 w 237"/>
                <a:gd name="T49" fmla="*/ 94 h 237"/>
                <a:gd name="T50" fmla="*/ 0 w 237"/>
                <a:gd name="T51" fmla="*/ 119 h 237"/>
                <a:gd name="T52" fmla="*/ 1 w 237"/>
                <a:gd name="T53" fmla="*/ 131 h 237"/>
                <a:gd name="T54" fmla="*/ 5 w 237"/>
                <a:gd name="T55" fmla="*/ 154 h 237"/>
                <a:gd name="T56" fmla="*/ 14 w 237"/>
                <a:gd name="T57" fmla="*/ 175 h 237"/>
                <a:gd name="T58" fmla="*/ 26 w 237"/>
                <a:gd name="T59" fmla="*/ 194 h 237"/>
                <a:gd name="T60" fmla="*/ 43 w 237"/>
                <a:gd name="T61" fmla="*/ 210 h 237"/>
                <a:gd name="T62" fmla="*/ 62 w 237"/>
                <a:gd name="T63" fmla="*/ 223 h 237"/>
                <a:gd name="T64" fmla="*/ 83 w 237"/>
                <a:gd name="T65" fmla="*/ 233 h 237"/>
                <a:gd name="T66" fmla="*/ 106 w 237"/>
                <a:gd name="T67" fmla="*/ 237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7" h="237">
                  <a:moveTo>
                    <a:pt x="118" y="237"/>
                  </a:moveTo>
                  <a:lnTo>
                    <a:pt x="118" y="237"/>
                  </a:lnTo>
                  <a:lnTo>
                    <a:pt x="131" y="237"/>
                  </a:lnTo>
                  <a:lnTo>
                    <a:pt x="142" y="235"/>
                  </a:lnTo>
                  <a:lnTo>
                    <a:pt x="154" y="233"/>
                  </a:lnTo>
                  <a:lnTo>
                    <a:pt x="165" y="228"/>
                  </a:lnTo>
                  <a:lnTo>
                    <a:pt x="175" y="223"/>
                  </a:lnTo>
                  <a:lnTo>
                    <a:pt x="185" y="217"/>
                  </a:lnTo>
                  <a:lnTo>
                    <a:pt x="194" y="210"/>
                  </a:lnTo>
                  <a:lnTo>
                    <a:pt x="202" y="202"/>
                  </a:lnTo>
                  <a:lnTo>
                    <a:pt x="210" y="194"/>
                  </a:lnTo>
                  <a:lnTo>
                    <a:pt x="217" y="185"/>
                  </a:lnTo>
                  <a:lnTo>
                    <a:pt x="223" y="175"/>
                  </a:lnTo>
                  <a:lnTo>
                    <a:pt x="228" y="165"/>
                  </a:lnTo>
                  <a:lnTo>
                    <a:pt x="232" y="154"/>
                  </a:lnTo>
                  <a:lnTo>
                    <a:pt x="235" y="142"/>
                  </a:lnTo>
                  <a:lnTo>
                    <a:pt x="236" y="131"/>
                  </a:lnTo>
                  <a:lnTo>
                    <a:pt x="237" y="119"/>
                  </a:lnTo>
                  <a:lnTo>
                    <a:pt x="237" y="119"/>
                  </a:lnTo>
                  <a:lnTo>
                    <a:pt x="236" y="106"/>
                  </a:lnTo>
                  <a:lnTo>
                    <a:pt x="235" y="94"/>
                  </a:lnTo>
                  <a:lnTo>
                    <a:pt x="232" y="84"/>
                  </a:lnTo>
                  <a:lnTo>
                    <a:pt x="228" y="72"/>
                  </a:lnTo>
                  <a:lnTo>
                    <a:pt x="223" y="62"/>
                  </a:lnTo>
                  <a:lnTo>
                    <a:pt x="217" y="52"/>
                  </a:lnTo>
                  <a:lnTo>
                    <a:pt x="210" y="43"/>
                  </a:lnTo>
                  <a:lnTo>
                    <a:pt x="202" y="35"/>
                  </a:lnTo>
                  <a:lnTo>
                    <a:pt x="194" y="27"/>
                  </a:lnTo>
                  <a:lnTo>
                    <a:pt x="185" y="21"/>
                  </a:lnTo>
                  <a:lnTo>
                    <a:pt x="175" y="15"/>
                  </a:lnTo>
                  <a:lnTo>
                    <a:pt x="165" y="9"/>
                  </a:lnTo>
                  <a:lnTo>
                    <a:pt x="154" y="6"/>
                  </a:lnTo>
                  <a:lnTo>
                    <a:pt x="142" y="2"/>
                  </a:lnTo>
                  <a:lnTo>
                    <a:pt x="131" y="1"/>
                  </a:lnTo>
                  <a:lnTo>
                    <a:pt x="118" y="0"/>
                  </a:lnTo>
                  <a:lnTo>
                    <a:pt x="118" y="0"/>
                  </a:lnTo>
                  <a:lnTo>
                    <a:pt x="106" y="1"/>
                  </a:lnTo>
                  <a:lnTo>
                    <a:pt x="94" y="2"/>
                  </a:lnTo>
                  <a:lnTo>
                    <a:pt x="83" y="6"/>
                  </a:lnTo>
                  <a:lnTo>
                    <a:pt x="72" y="9"/>
                  </a:lnTo>
                  <a:lnTo>
                    <a:pt x="62" y="15"/>
                  </a:lnTo>
                  <a:lnTo>
                    <a:pt x="52" y="21"/>
                  </a:lnTo>
                  <a:lnTo>
                    <a:pt x="43" y="27"/>
                  </a:lnTo>
                  <a:lnTo>
                    <a:pt x="35" y="35"/>
                  </a:lnTo>
                  <a:lnTo>
                    <a:pt x="26" y="43"/>
                  </a:lnTo>
                  <a:lnTo>
                    <a:pt x="19" y="52"/>
                  </a:lnTo>
                  <a:lnTo>
                    <a:pt x="14" y="62"/>
                  </a:lnTo>
                  <a:lnTo>
                    <a:pt x="9" y="72"/>
                  </a:lnTo>
                  <a:lnTo>
                    <a:pt x="5" y="84"/>
                  </a:lnTo>
                  <a:lnTo>
                    <a:pt x="2" y="94"/>
                  </a:lnTo>
                  <a:lnTo>
                    <a:pt x="1" y="106"/>
                  </a:lnTo>
                  <a:lnTo>
                    <a:pt x="0" y="119"/>
                  </a:lnTo>
                  <a:lnTo>
                    <a:pt x="0" y="119"/>
                  </a:lnTo>
                  <a:lnTo>
                    <a:pt x="1" y="131"/>
                  </a:lnTo>
                  <a:lnTo>
                    <a:pt x="2" y="142"/>
                  </a:lnTo>
                  <a:lnTo>
                    <a:pt x="5" y="154"/>
                  </a:lnTo>
                  <a:lnTo>
                    <a:pt x="9" y="165"/>
                  </a:lnTo>
                  <a:lnTo>
                    <a:pt x="14" y="175"/>
                  </a:lnTo>
                  <a:lnTo>
                    <a:pt x="19" y="185"/>
                  </a:lnTo>
                  <a:lnTo>
                    <a:pt x="26" y="194"/>
                  </a:lnTo>
                  <a:lnTo>
                    <a:pt x="35" y="202"/>
                  </a:lnTo>
                  <a:lnTo>
                    <a:pt x="43" y="210"/>
                  </a:lnTo>
                  <a:lnTo>
                    <a:pt x="52" y="217"/>
                  </a:lnTo>
                  <a:lnTo>
                    <a:pt x="62" y="223"/>
                  </a:lnTo>
                  <a:lnTo>
                    <a:pt x="72" y="228"/>
                  </a:lnTo>
                  <a:lnTo>
                    <a:pt x="83" y="233"/>
                  </a:lnTo>
                  <a:lnTo>
                    <a:pt x="94" y="235"/>
                  </a:lnTo>
                  <a:lnTo>
                    <a:pt x="106" y="237"/>
                  </a:lnTo>
                  <a:lnTo>
                    <a:pt x="118" y="2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37" name="Freeform 7">
              <a:extLst>
                <a:ext uri="{FF2B5EF4-FFF2-40B4-BE49-F238E27FC236}">
                  <a16:creationId xmlns:a16="http://schemas.microsoft.com/office/drawing/2014/main" id="{1A8B288D-FA7D-4770-85A9-EF4DB41E30DD}"/>
                </a:ext>
              </a:extLst>
            </p:cNvPr>
            <p:cNvSpPr>
              <a:spLocks/>
            </p:cNvSpPr>
            <p:nvPr userDrawn="1"/>
          </p:nvSpPr>
          <p:spPr bwMode="auto">
            <a:xfrm>
              <a:off x="6929438" y="4483101"/>
              <a:ext cx="376238" cy="376238"/>
            </a:xfrm>
            <a:custGeom>
              <a:avLst/>
              <a:gdLst>
                <a:gd name="T0" fmla="*/ 118 w 237"/>
                <a:gd name="T1" fmla="*/ 237 h 237"/>
                <a:gd name="T2" fmla="*/ 142 w 237"/>
                <a:gd name="T3" fmla="*/ 235 h 237"/>
                <a:gd name="T4" fmla="*/ 165 w 237"/>
                <a:gd name="T5" fmla="*/ 228 h 237"/>
                <a:gd name="T6" fmla="*/ 185 w 237"/>
                <a:gd name="T7" fmla="*/ 217 h 237"/>
                <a:gd name="T8" fmla="*/ 202 w 237"/>
                <a:gd name="T9" fmla="*/ 202 h 237"/>
                <a:gd name="T10" fmla="*/ 217 w 237"/>
                <a:gd name="T11" fmla="*/ 185 h 237"/>
                <a:gd name="T12" fmla="*/ 228 w 237"/>
                <a:gd name="T13" fmla="*/ 165 h 237"/>
                <a:gd name="T14" fmla="*/ 235 w 237"/>
                <a:gd name="T15" fmla="*/ 142 h 237"/>
                <a:gd name="T16" fmla="*/ 237 w 237"/>
                <a:gd name="T17" fmla="*/ 119 h 237"/>
                <a:gd name="T18" fmla="*/ 236 w 237"/>
                <a:gd name="T19" fmla="*/ 106 h 237"/>
                <a:gd name="T20" fmla="*/ 232 w 237"/>
                <a:gd name="T21" fmla="*/ 84 h 237"/>
                <a:gd name="T22" fmla="*/ 223 w 237"/>
                <a:gd name="T23" fmla="*/ 62 h 237"/>
                <a:gd name="T24" fmla="*/ 210 w 237"/>
                <a:gd name="T25" fmla="*/ 43 h 237"/>
                <a:gd name="T26" fmla="*/ 194 w 237"/>
                <a:gd name="T27" fmla="*/ 27 h 237"/>
                <a:gd name="T28" fmla="*/ 175 w 237"/>
                <a:gd name="T29" fmla="*/ 15 h 237"/>
                <a:gd name="T30" fmla="*/ 154 w 237"/>
                <a:gd name="T31" fmla="*/ 6 h 237"/>
                <a:gd name="T32" fmla="*/ 131 w 237"/>
                <a:gd name="T33" fmla="*/ 1 h 237"/>
                <a:gd name="T34" fmla="*/ 118 w 237"/>
                <a:gd name="T35" fmla="*/ 0 h 237"/>
                <a:gd name="T36" fmla="*/ 94 w 237"/>
                <a:gd name="T37" fmla="*/ 2 h 237"/>
                <a:gd name="T38" fmla="*/ 72 w 237"/>
                <a:gd name="T39" fmla="*/ 9 h 237"/>
                <a:gd name="T40" fmla="*/ 52 w 237"/>
                <a:gd name="T41" fmla="*/ 21 h 237"/>
                <a:gd name="T42" fmla="*/ 35 w 237"/>
                <a:gd name="T43" fmla="*/ 35 h 237"/>
                <a:gd name="T44" fmla="*/ 19 w 237"/>
                <a:gd name="T45" fmla="*/ 52 h 237"/>
                <a:gd name="T46" fmla="*/ 9 w 237"/>
                <a:gd name="T47" fmla="*/ 72 h 237"/>
                <a:gd name="T48" fmla="*/ 2 w 237"/>
                <a:gd name="T49" fmla="*/ 94 h 237"/>
                <a:gd name="T50" fmla="*/ 0 w 237"/>
                <a:gd name="T51" fmla="*/ 119 h 237"/>
                <a:gd name="T52" fmla="*/ 1 w 237"/>
                <a:gd name="T53" fmla="*/ 131 h 237"/>
                <a:gd name="T54" fmla="*/ 5 w 237"/>
                <a:gd name="T55" fmla="*/ 154 h 237"/>
                <a:gd name="T56" fmla="*/ 14 w 237"/>
                <a:gd name="T57" fmla="*/ 175 h 237"/>
                <a:gd name="T58" fmla="*/ 26 w 237"/>
                <a:gd name="T59" fmla="*/ 194 h 237"/>
                <a:gd name="T60" fmla="*/ 43 w 237"/>
                <a:gd name="T61" fmla="*/ 210 h 237"/>
                <a:gd name="T62" fmla="*/ 62 w 237"/>
                <a:gd name="T63" fmla="*/ 223 h 237"/>
                <a:gd name="T64" fmla="*/ 83 w 237"/>
                <a:gd name="T65" fmla="*/ 233 h 237"/>
                <a:gd name="T66" fmla="*/ 106 w 237"/>
                <a:gd name="T67" fmla="*/ 237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7" h="237">
                  <a:moveTo>
                    <a:pt x="118" y="237"/>
                  </a:moveTo>
                  <a:lnTo>
                    <a:pt x="118" y="237"/>
                  </a:lnTo>
                  <a:lnTo>
                    <a:pt x="131" y="237"/>
                  </a:lnTo>
                  <a:lnTo>
                    <a:pt x="142" y="235"/>
                  </a:lnTo>
                  <a:lnTo>
                    <a:pt x="154" y="233"/>
                  </a:lnTo>
                  <a:lnTo>
                    <a:pt x="165" y="228"/>
                  </a:lnTo>
                  <a:lnTo>
                    <a:pt x="175" y="223"/>
                  </a:lnTo>
                  <a:lnTo>
                    <a:pt x="185" y="217"/>
                  </a:lnTo>
                  <a:lnTo>
                    <a:pt x="194" y="210"/>
                  </a:lnTo>
                  <a:lnTo>
                    <a:pt x="202" y="202"/>
                  </a:lnTo>
                  <a:lnTo>
                    <a:pt x="210" y="194"/>
                  </a:lnTo>
                  <a:lnTo>
                    <a:pt x="217" y="185"/>
                  </a:lnTo>
                  <a:lnTo>
                    <a:pt x="223" y="175"/>
                  </a:lnTo>
                  <a:lnTo>
                    <a:pt x="228" y="165"/>
                  </a:lnTo>
                  <a:lnTo>
                    <a:pt x="232" y="154"/>
                  </a:lnTo>
                  <a:lnTo>
                    <a:pt x="235" y="142"/>
                  </a:lnTo>
                  <a:lnTo>
                    <a:pt x="236" y="131"/>
                  </a:lnTo>
                  <a:lnTo>
                    <a:pt x="237" y="119"/>
                  </a:lnTo>
                  <a:lnTo>
                    <a:pt x="237" y="119"/>
                  </a:lnTo>
                  <a:lnTo>
                    <a:pt x="236" y="106"/>
                  </a:lnTo>
                  <a:lnTo>
                    <a:pt x="235" y="94"/>
                  </a:lnTo>
                  <a:lnTo>
                    <a:pt x="232" y="84"/>
                  </a:lnTo>
                  <a:lnTo>
                    <a:pt x="228" y="72"/>
                  </a:lnTo>
                  <a:lnTo>
                    <a:pt x="223" y="62"/>
                  </a:lnTo>
                  <a:lnTo>
                    <a:pt x="217" y="52"/>
                  </a:lnTo>
                  <a:lnTo>
                    <a:pt x="210" y="43"/>
                  </a:lnTo>
                  <a:lnTo>
                    <a:pt x="202" y="35"/>
                  </a:lnTo>
                  <a:lnTo>
                    <a:pt x="194" y="27"/>
                  </a:lnTo>
                  <a:lnTo>
                    <a:pt x="185" y="21"/>
                  </a:lnTo>
                  <a:lnTo>
                    <a:pt x="175" y="15"/>
                  </a:lnTo>
                  <a:lnTo>
                    <a:pt x="165" y="9"/>
                  </a:lnTo>
                  <a:lnTo>
                    <a:pt x="154" y="6"/>
                  </a:lnTo>
                  <a:lnTo>
                    <a:pt x="142" y="2"/>
                  </a:lnTo>
                  <a:lnTo>
                    <a:pt x="131" y="1"/>
                  </a:lnTo>
                  <a:lnTo>
                    <a:pt x="118" y="0"/>
                  </a:lnTo>
                  <a:lnTo>
                    <a:pt x="118" y="0"/>
                  </a:lnTo>
                  <a:lnTo>
                    <a:pt x="106" y="1"/>
                  </a:lnTo>
                  <a:lnTo>
                    <a:pt x="94" y="2"/>
                  </a:lnTo>
                  <a:lnTo>
                    <a:pt x="83" y="6"/>
                  </a:lnTo>
                  <a:lnTo>
                    <a:pt x="72" y="9"/>
                  </a:lnTo>
                  <a:lnTo>
                    <a:pt x="62" y="15"/>
                  </a:lnTo>
                  <a:lnTo>
                    <a:pt x="52" y="21"/>
                  </a:lnTo>
                  <a:lnTo>
                    <a:pt x="43" y="27"/>
                  </a:lnTo>
                  <a:lnTo>
                    <a:pt x="35" y="35"/>
                  </a:lnTo>
                  <a:lnTo>
                    <a:pt x="26" y="43"/>
                  </a:lnTo>
                  <a:lnTo>
                    <a:pt x="19" y="52"/>
                  </a:lnTo>
                  <a:lnTo>
                    <a:pt x="14" y="62"/>
                  </a:lnTo>
                  <a:lnTo>
                    <a:pt x="9" y="72"/>
                  </a:lnTo>
                  <a:lnTo>
                    <a:pt x="5" y="84"/>
                  </a:lnTo>
                  <a:lnTo>
                    <a:pt x="2" y="94"/>
                  </a:lnTo>
                  <a:lnTo>
                    <a:pt x="1" y="106"/>
                  </a:lnTo>
                  <a:lnTo>
                    <a:pt x="0" y="119"/>
                  </a:lnTo>
                  <a:lnTo>
                    <a:pt x="0" y="119"/>
                  </a:lnTo>
                  <a:lnTo>
                    <a:pt x="1" y="131"/>
                  </a:lnTo>
                  <a:lnTo>
                    <a:pt x="2" y="142"/>
                  </a:lnTo>
                  <a:lnTo>
                    <a:pt x="5" y="154"/>
                  </a:lnTo>
                  <a:lnTo>
                    <a:pt x="9" y="165"/>
                  </a:lnTo>
                  <a:lnTo>
                    <a:pt x="14" y="175"/>
                  </a:lnTo>
                  <a:lnTo>
                    <a:pt x="19" y="185"/>
                  </a:lnTo>
                  <a:lnTo>
                    <a:pt x="26" y="194"/>
                  </a:lnTo>
                  <a:lnTo>
                    <a:pt x="35" y="202"/>
                  </a:lnTo>
                  <a:lnTo>
                    <a:pt x="43" y="210"/>
                  </a:lnTo>
                  <a:lnTo>
                    <a:pt x="52" y="217"/>
                  </a:lnTo>
                  <a:lnTo>
                    <a:pt x="62" y="223"/>
                  </a:lnTo>
                  <a:lnTo>
                    <a:pt x="72" y="228"/>
                  </a:lnTo>
                  <a:lnTo>
                    <a:pt x="83" y="233"/>
                  </a:lnTo>
                  <a:lnTo>
                    <a:pt x="94" y="235"/>
                  </a:lnTo>
                  <a:lnTo>
                    <a:pt x="106" y="237"/>
                  </a:lnTo>
                  <a:lnTo>
                    <a:pt x="118" y="23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41" name="Freeform 83">
              <a:extLst>
                <a:ext uri="{FF2B5EF4-FFF2-40B4-BE49-F238E27FC236}">
                  <a16:creationId xmlns:a16="http://schemas.microsoft.com/office/drawing/2014/main" id="{6AB80B8C-E086-463F-8456-EB675BFFDD93}"/>
                </a:ext>
              </a:extLst>
            </p:cNvPr>
            <p:cNvSpPr>
              <a:spLocks/>
            </p:cNvSpPr>
            <p:nvPr userDrawn="1"/>
          </p:nvSpPr>
          <p:spPr bwMode="auto">
            <a:xfrm>
              <a:off x="6923088" y="4475163"/>
              <a:ext cx="387350" cy="369888"/>
            </a:xfrm>
            <a:custGeom>
              <a:avLst/>
              <a:gdLst>
                <a:gd name="T0" fmla="*/ 161 w 244"/>
                <a:gd name="T1" fmla="*/ 152 h 233"/>
                <a:gd name="T2" fmla="*/ 76 w 244"/>
                <a:gd name="T3" fmla="*/ 233 h 233"/>
                <a:gd name="T4" fmla="*/ 55 w 244"/>
                <a:gd name="T5" fmla="*/ 221 h 233"/>
                <a:gd name="T6" fmla="*/ 27 w 244"/>
                <a:gd name="T7" fmla="*/ 197 h 233"/>
                <a:gd name="T8" fmla="*/ 9 w 244"/>
                <a:gd name="T9" fmla="*/ 166 h 233"/>
                <a:gd name="T10" fmla="*/ 2 w 244"/>
                <a:gd name="T11" fmla="*/ 144 h 233"/>
                <a:gd name="T12" fmla="*/ 1 w 244"/>
                <a:gd name="T13" fmla="*/ 108 h 233"/>
                <a:gd name="T14" fmla="*/ 9 w 244"/>
                <a:gd name="T15" fmla="*/ 74 h 233"/>
                <a:gd name="T16" fmla="*/ 21 w 244"/>
                <a:gd name="T17" fmla="*/ 53 h 233"/>
                <a:gd name="T18" fmla="*/ 46 w 244"/>
                <a:gd name="T19" fmla="*/ 26 h 233"/>
                <a:gd name="T20" fmla="*/ 77 w 244"/>
                <a:gd name="T21" fmla="*/ 7 h 233"/>
                <a:gd name="T22" fmla="*/ 96 w 244"/>
                <a:gd name="T23" fmla="*/ 2 h 233"/>
                <a:gd name="T24" fmla="*/ 127 w 244"/>
                <a:gd name="T25" fmla="*/ 0 h 233"/>
                <a:gd name="T26" fmla="*/ 156 w 244"/>
                <a:gd name="T27" fmla="*/ 5 h 233"/>
                <a:gd name="T28" fmla="*/ 177 w 244"/>
                <a:gd name="T29" fmla="*/ 13 h 233"/>
                <a:gd name="T30" fmla="*/ 205 w 244"/>
                <a:gd name="T31" fmla="*/ 33 h 233"/>
                <a:gd name="T32" fmla="*/ 226 w 244"/>
                <a:gd name="T33" fmla="*/ 59 h 233"/>
                <a:gd name="T34" fmla="*/ 237 w 244"/>
                <a:gd name="T35" fmla="*/ 82 h 233"/>
                <a:gd name="T36" fmla="*/ 244 w 244"/>
                <a:gd name="T37" fmla="*/ 119 h 233"/>
                <a:gd name="T38" fmla="*/ 238 w 244"/>
                <a:gd name="T39" fmla="*/ 157 h 233"/>
                <a:gd name="T40" fmla="*/ 223 w 244"/>
                <a:gd name="T41" fmla="*/ 188 h 233"/>
                <a:gd name="T42" fmla="*/ 199 w 244"/>
                <a:gd name="T43" fmla="*/ 215 h 233"/>
                <a:gd name="T44" fmla="*/ 211 w 244"/>
                <a:gd name="T45" fmla="*/ 186 h 233"/>
                <a:gd name="T46" fmla="*/ 152 w 244"/>
                <a:gd name="T47" fmla="*/ 135 h 233"/>
                <a:gd name="T48" fmla="*/ 230 w 244"/>
                <a:gd name="T49" fmla="*/ 146 h 233"/>
                <a:gd name="T50" fmla="*/ 232 w 244"/>
                <a:gd name="T51" fmla="*/ 103 h 233"/>
                <a:gd name="T52" fmla="*/ 156 w 244"/>
                <a:gd name="T53" fmla="*/ 108 h 233"/>
                <a:gd name="T54" fmla="*/ 216 w 244"/>
                <a:gd name="T55" fmla="*/ 62 h 233"/>
                <a:gd name="T56" fmla="*/ 148 w 244"/>
                <a:gd name="T57" fmla="*/ 96 h 233"/>
                <a:gd name="T58" fmla="*/ 184 w 244"/>
                <a:gd name="T59" fmla="*/ 30 h 233"/>
                <a:gd name="T60" fmla="*/ 145 w 244"/>
                <a:gd name="T61" fmla="*/ 13 h 233"/>
                <a:gd name="T62" fmla="*/ 116 w 244"/>
                <a:gd name="T63" fmla="*/ 62 h 233"/>
                <a:gd name="T64" fmla="*/ 102 w 244"/>
                <a:gd name="T65" fmla="*/ 11 h 233"/>
                <a:gd name="T66" fmla="*/ 61 w 244"/>
                <a:gd name="T67" fmla="*/ 28 h 233"/>
                <a:gd name="T68" fmla="*/ 96 w 244"/>
                <a:gd name="T69" fmla="*/ 94 h 233"/>
                <a:gd name="T70" fmla="*/ 29 w 244"/>
                <a:gd name="T71" fmla="*/ 59 h 233"/>
                <a:gd name="T72" fmla="*/ 13 w 244"/>
                <a:gd name="T73" fmla="*/ 98 h 233"/>
                <a:gd name="T74" fmla="*/ 86 w 244"/>
                <a:gd name="T75" fmla="*/ 121 h 233"/>
                <a:gd name="T76" fmla="*/ 14 w 244"/>
                <a:gd name="T77" fmla="*/ 142 h 233"/>
                <a:gd name="T78" fmla="*/ 29 w 244"/>
                <a:gd name="T79" fmla="*/ 183 h 233"/>
                <a:gd name="T80" fmla="*/ 77 w 244"/>
                <a:gd name="T81" fmla="*/ 159 h 233"/>
                <a:gd name="T82" fmla="*/ 93 w 244"/>
                <a:gd name="T83" fmla="*/ 135 h 233"/>
                <a:gd name="T84" fmla="*/ 104 w 244"/>
                <a:gd name="T85" fmla="*/ 144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44" h="233">
                  <a:moveTo>
                    <a:pt x="104" y="144"/>
                  </a:moveTo>
                  <a:lnTo>
                    <a:pt x="148" y="144"/>
                  </a:lnTo>
                  <a:lnTo>
                    <a:pt x="161" y="152"/>
                  </a:lnTo>
                  <a:lnTo>
                    <a:pt x="102" y="152"/>
                  </a:lnTo>
                  <a:lnTo>
                    <a:pt x="79" y="225"/>
                  </a:lnTo>
                  <a:lnTo>
                    <a:pt x="76" y="233"/>
                  </a:lnTo>
                  <a:lnTo>
                    <a:pt x="76" y="233"/>
                  </a:lnTo>
                  <a:lnTo>
                    <a:pt x="66" y="228"/>
                  </a:lnTo>
                  <a:lnTo>
                    <a:pt x="55" y="221"/>
                  </a:lnTo>
                  <a:lnTo>
                    <a:pt x="45" y="214"/>
                  </a:lnTo>
                  <a:lnTo>
                    <a:pt x="36" y="206"/>
                  </a:lnTo>
                  <a:lnTo>
                    <a:pt x="27" y="197"/>
                  </a:lnTo>
                  <a:lnTo>
                    <a:pt x="20" y="187"/>
                  </a:lnTo>
                  <a:lnTo>
                    <a:pt x="14" y="177"/>
                  </a:lnTo>
                  <a:lnTo>
                    <a:pt x="9" y="166"/>
                  </a:lnTo>
                  <a:lnTo>
                    <a:pt x="9" y="166"/>
                  </a:lnTo>
                  <a:lnTo>
                    <a:pt x="5" y="156"/>
                  </a:lnTo>
                  <a:lnTo>
                    <a:pt x="2" y="144"/>
                  </a:lnTo>
                  <a:lnTo>
                    <a:pt x="0" y="132"/>
                  </a:lnTo>
                  <a:lnTo>
                    <a:pt x="0" y="121"/>
                  </a:lnTo>
                  <a:lnTo>
                    <a:pt x="1" y="108"/>
                  </a:lnTo>
                  <a:lnTo>
                    <a:pt x="2" y="96"/>
                  </a:lnTo>
                  <a:lnTo>
                    <a:pt x="5" y="85"/>
                  </a:lnTo>
                  <a:lnTo>
                    <a:pt x="9" y="74"/>
                  </a:lnTo>
                  <a:lnTo>
                    <a:pt x="9" y="74"/>
                  </a:lnTo>
                  <a:lnTo>
                    <a:pt x="14" y="63"/>
                  </a:lnTo>
                  <a:lnTo>
                    <a:pt x="21" y="53"/>
                  </a:lnTo>
                  <a:lnTo>
                    <a:pt x="28" y="43"/>
                  </a:lnTo>
                  <a:lnTo>
                    <a:pt x="36" y="34"/>
                  </a:lnTo>
                  <a:lnTo>
                    <a:pt x="46" y="26"/>
                  </a:lnTo>
                  <a:lnTo>
                    <a:pt x="56" y="19"/>
                  </a:lnTo>
                  <a:lnTo>
                    <a:pt x="67" y="12"/>
                  </a:lnTo>
                  <a:lnTo>
                    <a:pt x="77" y="7"/>
                  </a:lnTo>
                  <a:lnTo>
                    <a:pt x="77" y="7"/>
                  </a:lnTo>
                  <a:lnTo>
                    <a:pt x="87" y="5"/>
                  </a:lnTo>
                  <a:lnTo>
                    <a:pt x="96" y="2"/>
                  </a:lnTo>
                  <a:lnTo>
                    <a:pt x="107" y="0"/>
                  </a:lnTo>
                  <a:lnTo>
                    <a:pt x="116" y="0"/>
                  </a:lnTo>
                  <a:lnTo>
                    <a:pt x="127" y="0"/>
                  </a:lnTo>
                  <a:lnTo>
                    <a:pt x="137" y="0"/>
                  </a:lnTo>
                  <a:lnTo>
                    <a:pt x="146" y="2"/>
                  </a:lnTo>
                  <a:lnTo>
                    <a:pt x="156" y="5"/>
                  </a:lnTo>
                  <a:lnTo>
                    <a:pt x="156" y="5"/>
                  </a:lnTo>
                  <a:lnTo>
                    <a:pt x="166" y="8"/>
                  </a:lnTo>
                  <a:lnTo>
                    <a:pt x="177" y="13"/>
                  </a:lnTo>
                  <a:lnTo>
                    <a:pt x="186" y="19"/>
                  </a:lnTo>
                  <a:lnTo>
                    <a:pt x="196" y="25"/>
                  </a:lnTo>
                  <a:lnTo>
                    <a:pt x="205" y="33"/>
                  </a:lnTo>
                  <a:lnTo>
                    <a:pt x="213" y="41"/>
                  </a:lnTo>
                  <a:lnTo>
                    <a:pt x="220" y="49"/>
                  </a:lnTo>
                  <a:lnTo>
                    <a:pt x="226" y="59"/>
                  </a:lnTo>
                  <a:lnTo>
                    <a:pt x="226" y="59"/>
                  </a:lnTo>
                  <a:lnTo>
                    <a:pt x="232" y="70"/>
                  </a:lnTo>
                  <a:lnTo>
                    <a:pt x="237" y="82"/>
                  </a:lnTo>
                  <a:lnTo>
                    <a:pt x="240" y="94"/>
                  </a:lnTo>
                  <a:lnTo>
                    <a:pt x="243" y="107"/>
                  </a:lnTo>
                  <a:lnTo>
                    <a:pt x="244" y="119"/>
                  </a:lnTo>
                  <a:lnTo>
                    <a:pt x="243" y="132"/>
                  </a:lnTo>
                  <a:lnTo>
                    <a:pt x="241" y="145"/>
                  </a:lnTo>
                  <a:lnTo>
                    <a:pt x="238" y="157"/>
                  </a:lnTo>
                  <a:lnTo>
                    <a:pt x="238" y="157"/>
                  </a:lnTo>
                  <a:lnTo>
                    <a:pt x="232" y="173"/>
                  </a:lnTo>
                  <a:lnTo>
                    <a:pt x="223" y="188"/>
                  </a:lnTo>
                  <a:lnTo>
                    <a:pt x="212" y="202"/>
                  </a:lnTo>
                  <a:lnTo>
                    <a:pt x="206" y="210"/>
                  </a:lnTo>
                  <a:lnTo>
                    <a:pt x="199" y="215"/>
                  </a:lnTo>
                  <a:lnTo>
                    <a:pt x="196" y="210"/>
                  </a:lnTo>
                  <a:lnTo>
                    <a:pt x="166" y="162"/>
                  </a:lnTo>
                  <a:lnTo>
                    <a:pt x="211" y="186"/>
                  </a:lnTo>
                  <a:lnTo>
                    <a:pt x="211" y="186"/>
                  </a:lnTo>
                  <a:lnTo>
                    <a:pt x="212" y="186"/>
                  </a:lnTo>
                  <a:lnTo>
                    <a:pt x="152" y="135"/>
                  </a:lnTo>
                  <a:lnTo>
                    <a:pt x="229" y="146"/>
                  </a:lnTo>
                  <a:lnTo>
                    <a:pt x="229" y="146"/>
                  </a:lnTo>
                  <a:lnTo>
                    <a:pt x="230" y="146"/>
                  </a:lnTo>
                  <a:lnTo>
                    <a:pt x="229" y="146"/>
                  </a:lnTo>
                  <a:lnTo>
                    <a:pt x="157" y="121"/>
                  </a:lnTo>
                  <a:lnTo>
                    <a:pt x="232" y="103"/>
                  </a:lnTo>
                  <a:lnTo>
                    <a:pt x="232" y="103"/>
                  </a:lnTo>
                  <a:lnTo>
                    <a:pt x="232" y="102"/>
                  </a:lnTo>
                  <a:lnTo>
                    <a:pt x="156" y="108"/>
                  </a:lnTo>
                  <a:lnTo>
                    <a:pt x="210" y="67"/>
                  </a:lnTo>
                  <a:lnTo>
                    <a:pt x="216" y="62"/>
                  </a:lnTo>
                  <a:lnTo>
                    <a:pt x="216" y="62"/>
                  </a:lnTo>
                  <a:lnTo>
                    <a:pt x="214" y="62"/>
                  </a:lnTo>
                  <a:lnTo>
                    <a:pt x="158" y="91"/>
                  </a:lnTo>
                  <a:lnTo>
                    <a:pt x="148" y="96"/>
                  </a:lnTo>
                  <a:lnTo>
                    <a:pt x="185" y="30"/>
                  </a:lnTo>
                  <a:lnTo>
                    <a:pt x="185" y="30"/>
                  </a:lnTo>
                  <a:lnTo>
                    <a:pt x="184" y="30"/>
                  </a:lnTo>
                  <a:lnTo>
                    <a:pt x="136" y="88"/>
                  </a:lnTo>
                  <a:lnTo>
                    <a:pt x="145" y="13"/>
                  </a:lnTo>
                  <a:lnTo>
                    <a:pt x="145" y="13"/>
                  </a:lnTo>
                  <a:lnTo>
                    <a:pt x="144" y="13"/>
                  </a:lnTo>
                  <a:lnTo>
                    <a:pt x="122" y="85"/>
                  </a:lnTo>
                  <a:lnTo>
                    <a:pt x="116" y="62"/>
                  </a:lnTo>
                  <a:lnTo>
                    <a:pt x="103" y="11"/>
                  </a:lnTo>
                  <a:lnTo>
                    <a:pt x="103" y="11"/>
                  </a:lnTo>
                  <a:lnTo>
                    <a:pt x="102" y="11"/>
                  </a:lnTo>
                  <a:lnTo>
                    <a:pt x="103" y="16"/>
                  </a:lnTo>
                  <a:lnTo>
                    <a:pt x="108" y="88"/>
                  </a:lnTo>
                  <a:lnTo>
                    <a:pt x="61" y="28"/>
                  </a:lnTo>
                  <a:lnTo>
                    <a:pt x="61" y="28"/>
                  </a:lnTo>
                  <a:lnTo>
                    <a:pt x="61" y="28"/>
                  </a:lnTo>
                  <a:lnTo>
                    <a:pt x="96" y="94"/>
                  </a:lnTo>
                  <a:lnTo>
                    <a:pt x="30" y="59"/>
                  </a:lnTo>
                  <a:lnTo>
                    <a:pt x="30" y="59"/>
                  </a:lnTo>
                  <a:lnTo>
                    <a:pt x="29" y="59"/>
                  </a:lnTo>
                  <a:lnTo>
                    <a:pt x="82" y="102"/>
                  </a:lnTo>
                  <a:lnTo>
                    <a:pt x="88" y="107"/>
                  </a:lnTo>
                  <a:lnTo>
                    <a:pt x="13" y="98"/>
                  </a:lnTo>
                  <a:lnTo>
                    <a:pt x="13" y="98"/>
                  </a:lnTo>
                  <a:lnTo>
                    <a:pt x="13" y="99"/>
                  </a:lnTo>
                  <a:lnTo>
                    <a:pt x="86" y="121"/>
                  </a:lnTo>
                  <a:lnTo>
                    <a:pt x="14" y="142"/>
                  </a:lnTo>
                  <a:lnTo>
                    <a:pt x="14" y="142"/>
                  </a:lnTo>
                  <a:lnTo>
                    <a:pt x="14" y="142"/>
                  </a:lnTo>
                  <a:lnTo>
                    <a:pt x="88" y="133"/>
                  </a:lnTo>
                  <a:lnTo>
                    <a:pt x="29" y="183"/>
                  </a:lnTo>
                  <a:lnTo>
                    <a:pt x="29" y="183"/>
                  </a:lnTo>
                  <a:lnTo>
                    <a:pt x="29" y="184"/>
                  </a:lnTo>
                  <a:lnTo>
                    <a:pt x="30" y="183"/>
                  </a:lnTo>
                  <a:lnTo>
                    <a:pt x="77" y="159"/>
                  </a:lnTo>
                  <a:lnTo>
                    <a:pt x="88" y="142"/>
                  </a:lnTo>
                  <a:lnTo>
                    <a:pt x="101" y="142"/>
                  </a:lnTo>
                  <a:lnTo>
                    <a:pt x="93" y="135"/>
                  </a:lnTo>
                  <a:lnTo>
                    <a:pt x="121" y="89"/>
                  </a:lnTo>
                  <a:lnTo>
                    <a:pt x="104" y="144"/>
                  </a:lnTo>
                  <a:lnTo>
                    <a:pt x="104" y="1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42" name="Freeform 84">
              <a:extLst>
                <a:ext uri="{FF2B5EF4-FFF2-40B4-BE49-F238E27FC236}">
                  <a16:creationId xmlns:a16="http://schemas.microsoft.com/office/drawing/2014/main" id="{253B09A1-B315-4923-8D53-F472D03C6872}"/>
                </a:ext>
              </a:extLst>
            </p:cNvPr>
            <p:cNvSpPr>
              <a:spLocks/>
            </p:cNvSpPr>
            <p:nvPr userDrawn="1"/>
          </p:nvSpPr>
          <p:spPr bwMode="auto">
            <a:xfrm>
              <a:off x="6923088" y="4475163"/>
              <a:ext cx="387350" cy="369888"/>
            </a:xfrm>
            <a:custGeom>
              <a:avLst/>
              <a:gdLst>
                <a:gd name="T0" fmla="*/ 161 w 244"/>
                <a:gd name="T1" fmla="*/ 152 h 233"/>
                <a:gd name="T2" fmla="*/ 76 w 244"/>
                <a:gd name="T3" fmla="*/ 233 h 233"/>
                <a:gd name="T4" fmla="*/ 55 w 244"/>
                <a:gd name="T5" fmla="*/ 221 h 233"/>
                <a:gd name="T6" fmla="*/ 27 w 244"/>
                <a:gd name="T7" fmla="*/ 197 h 233"/>
                <a:gd name="T8" fmla="*/ 9 w 244"/>
                <a:gd name="T9" fmla="*/ 166 h 233"/>
                <a:gd name="T10" fmla="*/ 2 w 244"/>
                <a:gd name="T11" fmla="*/ 144 h 233"/>
                <a:gd name="T12" fmla="*/ 1 w 244"/>
                <a:gd name="T13" fmla="*/ 108 h 233"/>
                <a:gd name="T14" fmla="*/ 9 w 244"/>
                <a:gd name="T15" fmla="*/ 74 h 233"/>
                <a:gd name="T16" fmla="*/ 21 w 244"/>
                <a:gd name="T17" fmla="*/ 53 h 233"/>
                <a:gd name="T18" fmla="*/ 46 w 244"/>
                <a:gd name="T19" fmla="*/ 26 h 233"/>
                <a:gd name="T20" fmla="*/ 77 w 244"/>
                <a:gd name="T21" fmla="*/ 7 h 233"/>
                <a:gd name="T22" fmla="*/ 96 w 244"/>
                <a:gd name="T23" fmla="*/ 2 h 233"/>
                <a:gd name="T24" fmla="*/ 127 w 244"/>
                <a:gd name="T25" fmla="*/ 0 h 233"/>
                <a:gd name="T26" fmla="*/ 156 w 244"/>
                <a:gd name="T27" fmla="*/ 5 h 233"/>
                <a:gd name="T28" fmla="*/ 177 w 244"/>
                <a:gd name="T29" fmla="*/ 13 h 233"/>
                <a:gd name="T30" fmla="*/ 205 w 244"/>
                <a:gd name="T31" fmla="*/ 33 h 233"/>
                <a:gd name="T32" fmla="*/ 226 w 244"/>
                <a:gd name="T33" fmla="*/ 59 h 233"/>
                <a:gd name="T34" fmla="*/ 237 w 244"/>
                <a:gd name="T35" fmla="*/ 82 h 233"/>
                <a:gd name="T36" fmla="*/ 244 w 244"/>
                <a:gd name="T37" fmla="*/ 119 h 233"/>
                <a:gd name="T38" fmla="*/ 238 w 244"/>
                <a:gd name="T39" fmla="*/ 157 h 233"/>
                <a:gd name="T40" fmla="*/ 223 w 244"/>
                <a:gd name="T41" fmla="*/ 188 h 233"/>
                <a:gd name="T42" fmla="*/ 199 w 244"/>
                <a:gd name="T43" fmla="*/ 215 h 233"/>
                <a:gd name="T44" fmla="*/ 211 w 244"/>
                <a:gd name="T45" fmla="*/ 186 h 233"/>
                <a:gd name="T46" fmla="*/ 152 w 244"/>
                <a:gd name="T47" fmla="*/ 135 h 233"/>
                <a:gd name="T48" fmla="*/ 230 w 244"/>
                <a:gd name="T49" fmla="*/ 146 h 233"/>
                <a:gd name="T50" fmla="*/ 232 w 244"/>
                <a:gd name="T51" fmla="*/ 103 h 233"/>
                <a:gd name="T52" fmla="*/ 156 w 244"/>
                <a:gd name="T53" fmla="*/ 108 h 233"/>
                <a:gd name="T54" fmla="*/ 216 w 244"/>
                <a:gd name="T55" fmla="*/ 62 h 233"/>
                <a:gd name="T56" fmla="*/ 148 w 244"/>
                <a:gd name="T57" fmla="*/ 96 h 233"/>
                <a:gd name="T58" fmla="*/ 184 w 244"/>
                <a:gd name="T59" fmla="*/ 30 h 233"/>
                <a:gd name="T60" fmla="*/ 145 w 244"/>
                <a:gd name="T61" fmla="*/ 13 h 233"/>
                <a:gd name="T62" fmla="*/ 116 w 244"/>
                <a:gd name="T63" fmla="*/ 62 h 233"/>
                <a:gd name="T64" fmla="*/ 102 w 244"/>
                <a:gd name="T65" fmla="*/ 11 h 233"/>
                <a:gd name="T66" fmla="*/ 61 w 244"/>
                <a:gd name="T67" fmla="*/ 28 h 233"/>
                <a:gd name="T68" fmla="*/ 96 w 244"/>
                <a:gd name="T69" fmla="*/ 94 h 233"/>
                <a:gd name="T70" fmla="*/ 29 w 244"/>
                <a:gd name="T71" fmla="*/ 59 h 233"/>
                <a:gd name="T72" fmla="*/ 13 w 244"/>
                <a:gd name="T73" fmla="*/ 98 h 233"/>
                <a:gd name="T74" fmla="*/ 86 w 244"/>
                <a:gd name="T75" fmla="*/ 121 h 233"/>
                <a:gd name="T76" fmla="*/ 14 w 244"/>
                <a:gd name="T77" fmla="*/ 142 h 233"/>
                <a:gd name="T78" fmla="*/ 29 w 244"/>
                <a:gd name="T79" fmla="*/ 183 h 233"/>
                <a:gd name="T80" fmla="*/ 77 w 244"/>
                <a:gd name="T81" fmla="*/ 159 h 233"/>
                <a:gd name="T82" fmla="*/ 93 w 244"/>
                <a:gd name="T83" fmla="*/ 135 h 233"/>
                <a:gd name="T84" fmla="*/ 104 w 244"/>
                <a:gd name="T85" fmla="*/ 144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44" h="233">
                  <a:moveTo>
                    <a:pt x="104" y="144"/>
                  </a:moveTo>
                  <a:lnTo>
                    <a:pt x="148" y="144"/>
                  </a:lnTo>
                  <a:lnTo>
                    <a:pt x="161" y="152"/>
                  </a:lnTo>
                  <a:lnTo>
                    <a:pt x="102" y="152"/>
                  </a:lnTo>
                  <a:lnTo>
                    <a:pt x="79" y="225"/>
                  </a:lnTo>
                  <a:lnTo>
                    <a:pt x="76" y="233"/>
                  </a:lnTo>
                  <a:lnTo>
                    <a:pt x="76" y="233"/>
                  </a:lnTo>
                  <a:lnTo>
                    <a:pt x="66" y="228"/>
                  </a:lnTo>
                  <a:lnTo>
                    <a:pt x="55" y="221"/>
                  </a:lnTo>
                  <a:lnTo>
                    <a:pt x="45" y="214"/>
                  </a:lnTo>
                  <a:lnTo>
                    <a:pt x="36" y="206"/>
                  </a:lnTo>
                  <a:lnTo>
                    <a:pt x="27" y="197"/>
                  </a:lnTo>
                  <a:lnTo>
                    <a:pt x="20" y="187"/>
                  </a:lnTo>
                  <a:lnTo>
                    <a:pt x="14" y="177"/>
                  </a:lnTo>
                  <a:lnTo>
                    <a:pt x="9" y="166"/>
                  </a:lnTo>
                  <a:lnTo>
                    <a:pt x="9" y="166"/>
                  </a:lnTo>
                  <a:lnTo>
                    <a:pt x="5" y="156"/>
                  </a:lnTo>
                  <a:lnTo>
                    <a:pt x="2" y="144"/>
                  </a:lnTo>
                  <a:lnTo>
                    <a:pt x="0" y="132"/>
                  </a:lnTo>
                  <a:lnTo>
                    <a:pt x="0" y="121"/>
                  </a:lnTo>
                  <a:lnTo>
                    <a:pt x="1" y="108"/>
                  </a:lnTo>
                  <a:lnTo>
                    <a:pt x="2" y="96"/>
                  </a:lnTo>
                  <a:lnTo>
                    <a:pt x="5" y="85"/>
                  </a:lnTo>
                  <a:lnTo>
                    <a:pt x="9" y="74"/>
                  </a:lnTo>
                  <a:lnTo>
                    <a:pt x="9" y="74"/>
                  </a:lnTo>
                  <a:lnTo>
                    <a:pt x="14" y="63"/>
                  </a:lnTo>
                  <a:lnTo>
                    <a:pt x="21" y="53"/>
                  </a:lnTo>
                  <a:lnTo>
                    <a:pt x="28" y="43"/>
                  </a:lnTo>
                  <a:lnTo>
                    <a:pt x="36" y="34"/>
                  </a:lnTo>
                  <a:lnTo>
                    <a:pt x="46" y="26"/>
                  </a:lnTo>
                  <a:lnTo>
                    <a:pt x="56" y="19"/>
                  </a:lnTo>
                  <a:lnTo>
                    <a:pt x="67" y="12"/>
                  </a:lnTo>
                  <a:lnTo>
                    <a:pt x="77" y="7"/>
                  </a:lnTo>
                  <a:lnTo>
                    <a:pt x="77" y="7"/>
                  </a:lnTo>
                  <a:lnTo>
                    <a:pt x="87" y="5"/>
                  </a:lnTo>
                  <a:lnTo>
                    <a:pt x="96" y="2"/>
                  </a:lnTo>
                  <a:lnTo>
                    <a:pt x="107" y="0"/>
                  </a:lnTo>
                  <a:lnTo>
                    <a:pt x="116" y="0"/>
                  </a:lnTo>
                  <a:lnTo>
                    <a:pt x="127" y="0"/>
                  </a:lnTo>
                  <a:lnTo>
                    <a:pt x="137" y="0"/>
                  </a:lnTo>
                  <a:lnTo>
                    <a:pt x="146" y="2"/>
                  </a:lnTo>
                  <a:lnTo>
                    <a:pt x="156" y="5"/>
                  </a:lnTo>
                  <a:lnTo>
                    <a:pt x="156" y="5"/>
                  </a:lnTo>
                  <a:lnTo>
                    <a:pt x="166" y="8"/>
                  </a:lnTo>
                  <a:lnTo>
                    <a:pt x="177" y="13"/>
                  </a:lnTo>
                  <a:lnTo>
                    <a:pt x="186" y="19"/>
                  </a:lnTo>
                  <a:lnTo>
                    <a:pt x="196" y="25"/>
                  </a:lnTo>
                  <a:lnTo>
                    <a:pt x="205" y="33"/>
                  </a:lnTo>
                  <a:lnTo>
                    <a:pt x="213" y="41"/>
                  </a:lnTo>
                  <a:lnTo>
                    <a:pt x="220" y="49"/>
                  </a:lnTo>
                  <a:lnTo>
                    <a:pt x="226" y="59"/>
                  </a:lnTo>
                  <a:lnTo>
                    <a:pt x="226" y="59"/>
                  </a:lnTo>
                  <a:lnTo>
                    <a:pt x="232" y="70"/>
                  </a:lnTo>
                  <a:lnTo>
                    <a:pt x="237" y="82"/>
                  </a:lnTo>
                  <a:lnTo>
                    <a:pt x="240" y="94"/>
                  </a:lnTo>
                  <a:lnTo>
                    <a:pt x="243" y="107"/>
                  </a:lnTo>
                  <a:lnTo>
                    <a:pt x="244" y="119"/>
                  </a:lnTo>
                  <a:lnTo>
                    <a:pt x="243" y="132"/>
                  </a:lnTo>
                  <a:lnTo>
                    <a:pt x="241" y="145"/>
                  </a:lnTo>
                  <a:lnTo>
                    <a:pt x="238" y="157"/>
                  </a:lnTo>
                  <a:lnTo>
                    <a:pt x="238" y="157"/>
                  </a:lnTo>
                  <a:lnTo>
                    <a:pt x="232" y="173"/>
                  </a:lnTo>
                  <a:lnTo>
                    <a:pt x="223" y="188"/>
                  </a:lnTo>
                  <a:lnTo>
                    <a:pt x="212" y="202"/>
                  </a:lnTo>
                  <a:lnTo>
                    <a:pt x="206" y="210"/>
                  </a:lnTo>
                  <a:lnTo>
                    <a:pt x="199" y="215"/>
                  </a:lnTo>
                  <a:lnTo>
                    <a:pt x="196" y="210"/>
                  </a:lnTo>
                  <a:lnTo>
                    <a:pt x="166" y="162"/>
                  </a:lnTo>
                  <a:lnTo>
                    <a:pt x="211" y="186"/>
                  </a:lnTo>
                  <a:lnTo>
                    <a:pt x="211" y="186"/>
                  </a:lnTo>
                  <a:lnTo>
                    <a:pt x="212" y="186"/>
                  </a:lnTo>
                  <a:lnTo>
                    <a:pt x="152" y="135"/>
                  </a:lnTo>
                  <a:lnTo>
                    <a:pt x="229" y="146"/>
                  </a:lnTo>
                  <a:lnTo>
                    <a:pt x="229" y="146"/>
                  </a:lnTo>
                  <a:lnTo>
                    <a:pt x="230" y="146"/>
                  </a:lnTo>
                  <a:lnTo>
                    <a:pt x="229" y="146"/>
                  </a:lnTo>
                  <a:lnTo>
                    <a:pt x="157" y="121"/>
                  </a:lnTo>
                  <a:lnTo>
                    <a:pt x="232" y="103"/>
                  </a:lnTo>
                  <a:lnTo>
                    <a:pt x="232" y="103"/>
                  </a:lnTo>
                  <a:lnTo>
                    <a:pt x="232" y="102"/>
                  </a:lnTo>
                  <a:lnTo>
                    <a:pt x="156" y="108"/>
                  </a:lnTo>
                  <a:lnTo>
                    <a:pt x="210" y="67"/>
                  </a:lnTo>
                  <a:lnTo>
                    <a:pt x="216" y="62"/>
                  </a:lnTo>
                  <a:lnTo>
                    <a:pt x="216" y="62"/>
                  </a:lnTo>
                  <a:lnTo>
                    <a:pt x="214" y="62"/>
                  </a:lnTo>
                  <a:lnTo>
                    <a:pt x="158" y="91"/>
                  </a:lnTo>
                  <a:lnTo>
                    <a:pt x="148" y="96"/>
                  </a:lnTo>
                  <a:lnTo>
                    <a:pt x="185" y="30"/>
                  </a:lnTo>
                  <a:lnTo>
                    <a:pt x="185" y="30"/>
                  </a:lnTo>
                  <a:lnTo>
                    <a:pt x="184" y="30"/>
                  </a:lnTo>
                  <a:lnTo>
                    <a:pt x="136" y="88"/>
                  </a:lnTo>
                  <a:lnTo>
                    <a:pt x="145" y="13"/>
                  </a:lnTo>
                  <a:lnTo>
                    <a:pt x="145" y="13"/>
                  </a:lnTo>
                  <a:lnTo>
                    <a:pt x="144" y="13"/>
                  </a:lnTo>
                  <a:lnTo>
                    <a:pt x="122" y="85"/>
                  </a:lnTo>
                  <a:lnTo>
                    <a:pt x="116" y="62"/>
                  </a:lnTo>
                  <a:lnTo>
                    <a:pt x="103" y="11"/>
                  </a:lnTo>
                  <a:lnTo>
                    <a:pt x="103" y="11"/>
                  </a:lnTo>
                  <a:lnTo>
                    <a:pt x="102" y="11"/>
                  </a:lnTo>
                  <a:lnTo>
                    <a:pt x="103" y="16"/>
                  </a:lnTo>
                  <a:lnTo>
                    <a:pt x="108" y="88"/>
                  </a:lnTo>
                  <a:lnTo>
                    <a:pt x="61" y="28"/>
                  </a:lnTo>
                  <a:lnTo>
                    <a:pt x="61" y="28"/>
                  </a:lnTo>
                  <a:lnTo>
                    <a:pt x="61" y="28"/>
                  </a:lnTo>
                  <a:lnTo>
                    <a:pt x="96" y="94"/>
                  </a:lnTo>
                  <a:lnTo>
                    <a:pt x="30" y="59"/>
                  </a:lnTo>
                  <a:lnTo>
                    <a:pt x="30" y="59"/>
                  </a:lnTo>
                  <a:lnTo>
                    <a:pt x="29" y="59"/>
                  </a:lnTo>
                  <a:lnTo>
                    <a:pt x="82" y="102"/>
                  </a:lnTo>
                  <a:lnTo>
                    <a:pt x="88" y="107"/>
                  </a:lnTo>
                  <a:lnTo>
                    <a:pt x="13" y="98"/>
                  </a:lnTo>
                  <a:lnTo>
                    <a:pt x="13" y="98"/>
                  </a:lnTo>
                  <a:lnTo>
                    <a:pt x="13" y="99"/>
                  </a:lnTo>
                  <a:lnTo>
                    <a:pt x="86" y="121"/>
                  </a:lnTo>
                  <a:lnTo>
                    <a:pt x="14" y="142"/>
                  </a:lnTo>
                  <a:lnTo>
                    <a:pt x="14" y="142"/>
                  </a:lnTo>
                  <a:lnTo>
                    <a:pt x="14" y="142"/>
                  </a:lnTo>
                  <a:lnTo>
                    <a:pt x="88" y="133"/>
                  </a:lnTo>
                  <a:lnTo>
                    <a:pt x="29" y="183"/>
                  </a:lnTo>
                  <a:lnTo>
                    <a:pt x="29" y="183"/>
                  </a:lnTo>
                  <a:lnTo>
                    <a:pt x="29" y="184"/>
                  </a:lnTo>
                  <a:lnTo>
                    <a:pt x="30" y="183"/>
                  </a:lnTo>
                  <a:lnTo>
                    <a:pt x="77" y="159"/>
                  </a:lnTo>
                  <a:lnTo>
                    <a:pt x="88" y="142"/>
                  </a:lnTo>
                  <a:lnTo>
                    <a:pt x="101" y="142"/>
                  </a:lnTo>
                  <a:lnTo>
                    <a:pt x="93" y="135"/>
                  </a:lnTo>
                  <a:lnTo>
                    <a:pt x="121" y="89"/>
                  </a:lnTo>
                  <a:lnTo>
                    <a:pt x="104" y="144"/>
                  </a:lnTo>
                  <a:lnTo>
                    <a:pt x="104" y="14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43" name="Freeform 85">
              <a:extLst>
                <a:ext uri="{FF2B5EF4-FFF2-40B4-BE49-F238E27FC236}">
                  <a16:creationId xmlns:a16="http://schemas.microsoft.com/office/drawing/2014/main" id="{3FAF1FF8-DE53-4A11-A839-59D95821898F}"/>
                </a:ext>
              </a:extLst>
            </p:cNvPr>
            <p:cNvSpPr>
              <a:spLocks/>
            </p:cNvSpPr>
            <p:nvPr userDrawn="1"/>
          </p:nvSpPr>
          <p:spPr bwMode="auto">
            <a:xfrm>
              <a:off x="7337426" y="4533901"/>
              <a:ext cx="265113" cy="266700"/>
            </a:xfrm>
            <a:custGeom>
              <a:avLst/>
              <a:gdLst>
                <a:gd name="T0" fmla="*/ 59 w 167"/>
                <a:gd name="T1" fmla="*/ 168 h 168"/>
                <a:gd name="T2" fmla="*/ 0 w 167"/>
                <a:gd name="T3" fmla="*/ 168 h 168"/>
                <a:gd name="T4" fmla="*/ 47 w 167"/>
                <a:gd name="T5" fmla="*/ 0 h 168"/>
                <a:gd name="T6" fmla="*/ 167 w 167"/>
                <a:gd name="T7" fmla="*/ 0 h 168"/>
                <a:gd name="T8" fmla="*/ 156 w 167"/>
                <a:gd name="T9" fmla="*/ 40 h 168"/>
                <a:gd name="T10" fmla="*/ 94 w 167"/>
                <a:gd name="T11" fmla="*/ 40 h 168"/>
                <a:gd name="T12" fmla="*/ 87 w 167"/>
                <a:gd name="T13" fmla="*/ 68 h 168"/>
                <a:gd name="T14" fmla="*/ 148 w 167"/>
                <a:gd name="T15" fmla="*/ 68 h 168"/>
                <a:gd name="T16" fmla="*/ 137 w 167"/>
                <a:gd name="T17" fmla="*/ 106 h 168"/>
                <a:gd name="T18" fmla="*/ 76 w 167"/>
                <a:gd name="T19" fmla="*/ 106 h 168"/>
                <a:gd name="T20" fmla="*/ 59 w 167"/>
                <a:gd name="T21" fmla="*/ 1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7" h="168">
                  <a:moveTo>
                    <a:pt x="59" y="168"/>
                  </a:moveTo>
                  <a:lnTo>
                    <a:pt x="0" y="168"/>
                  </a:lnTo>
                  <a:lnTo>
                    <a:pt x="47" y="0"/>
                  </a:lnTo>
                  <a:lnTo>
                    <a:pt x="167" y="0"/>
                  </a:lnTo>
                  <a:lnTo>
                    <a:pt x="156" y="40"/>
                  </a:lnTo>
                  <a:lnTo>
                    <a:pt x="94" y="40"/>
                  </a:lnTo>
                  <a:lnTo>
                    <a:pt x="87" y="68"/>
                  </a:lnTo>
                  <a:lnTo>
                    <a:pt x="148" y="68"/>
                  </a:lnTo>
                  <a:lnTo>
                    <a:pt x="137" y="106"/>
                  </a:lnTo>
                  <a:lnTo>
                    <a:pt x="76" y="106"/>
                  </a:lnTo>
                  <a:lnTo>
                    <a:pt x="59" y="1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44" name="Freeform 86">
              <a:extLst>
                <a:ext uri="{FF2B5EF4-FFF2-40B4-BE49-F238E27FC236}">
                  <a16:creationId xmlns:a16="http://schemas.microsoft.com/office/drawing/2014/main" id="{88E1E33F-F262-4F49-A99D-19DADF052069}"/>
                </a:ext>
              </a:extLst>
            </p:cNvPr>
            <p:cNvSpPr>
              <a:spLocks noEditPoints="1"/>
            </p:cNvSpPr>
            <p:nvPr userDrawn="1"/>
          </p:nvSpPr>
          <p:spPr bwMode="auto">
            <a:xfrm>
              <a:off x="7553326" y="4533901"/>
              <a:ext cx="166688" cy="266700"/>
            </a:xfrm>
            <a:custGeom>
              <a:avLst/>
              <a:gdLst>
                <a:gd name="T0" fmla="*/ 58 w 105"/>
                <a:gd name="T1" fmla="*/ 168 h 168"/>
                <a:gd name="T2" fmla="*/ 0 w 105"/>
                <a:gd name="T3" fmla="*/ 168 h 168"/>
                <a:gd name="T4" fmla="*/ 34 w 105"/>
                <a:gd name="T5" fmla="*/ 46 h 168"/>
                <a:gd name="T6" fmla="*/ 93 w 105"/>
                <a:gd name="T7" fmla="*/ 46 h 168"/>
                <a:gd name="T8" fmla="*/ 58 w 105"/>
                <a:gd name="T9" fmla="*/ 168 h 168"/>
                <a:gd name="T10" fmla="*/ 95 w 105"/>
                <a:gd name="T11" fmla="*/ 34 h 168"/>
                <a:gd name="T12" fmla="*/ 38 w 105"/>
                <a:gd name="T13" fmla="*/ 34 h 168"/>
                <a:gd name="T14" fmla="*/ 47 w 105"/>
                <a:gd name="T15" fmla="*/ 0 h 168"/>
                <a:gd name="T16" fmla="*/ 105 w 105"/>
                <a:gd name="T17" fmla="*/ 0 h 168"/>
                <a:gd name="T18" fmla="*/ 95 w 105"/>
                <a:gd name="T19" fmla="*/ 34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 h="168">
                  <a:moveTo>
                    <a:pt x="58" y="168"/>
                  </a:moveTo>
                  <a:lnTo>
                    <a:pt x="0" y="168"/>
                  </a:lnTo>
                  <a:lnTo>
                    <a:pt x="34" y="46"/>
                  </a:lnTo>
                  <a:lnTo>
                    <a:pt x="93" y="46"/>
                  </a:lnTo>
                  <a:lnTo>
                    <a:pt x="58" y="168"/>
                  </a:lnTo>
                  <a:close/>
                  <a:moveTo>
                    <a:pt x="95" y="34"/>
                  </a:moveTo>
                  <a:lnTo>
                    <a:pt x="38" y="34"/>
                  </a:lnTo>
                  <a:lnTo>
                    <a:pt x="47" y="0"/>
                  </a:lnTo>
                  <a:lnTo>
                    <a:pt x="105" y="0"/>
                  </a:lnTo>
                  <a:lnTo>
                    <a:pt x="95"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45" name="Freeform 87">
              <a:extLst>
                <a:ext uri="{FF2B5EF4-FFF2-40B4-BE49-F238E27FC236}">
                  <a16:creationId xmlns:a16="http://schemas.microsoft.com/office/drawing/2014/main" id="{74275FC0-B765-4786-B565-C4F57EB7E569}"/>
                </a:ext>
              </a:extLst>
            </p:cNvPr>
            <p:cNvSpPr>
              <a:spLocks noEditPoints="1"/>
            </p:cNvSpPr>
            <p:nvPr userDrawn="1"/>
          </p:nvSpPr>
          <p:spPr bwMode="auto">
            <a:xfrm>
              <a:off x="7685088" y="4533901"/>
              <a:ext cx="273050" cy="269875"/>
            </a:xfrm>
            <a:custGeom>
              <a:avLst/>
              <a:gdLst>
                <a:gd name="T0" fmla="*/ 125 w 172"/>
                <a:gd name="T1" fmla="*/ 168 h 170"/>
                <a:gd name="T2" fmla="*/ 68 w 172"/>
                <a:gd name="T3" fmla="*/ 168 h 170"/>
                <a:gd name="T4" fmla="*/ 72 w 172"/>
                <a:gd name="T5" fmla="*/ 154 h 170"/>
                <a:gd name="T6" fmla="*/ 72 w 172"/>
                <a:gd name="T7" fmla="*/ 154 h 170"/>
                <a:gd name="T8" fmla="*/ 64 w 172"/>
                <a:gd name="T9" fmla="*/ 161 h 170"/>
                <a:gd name="T10" fmla="*/ 54 w 172"/>
                <a:gd name="T11" fmla="*/ 165 h 170"/>
                <a:gd name="T12" fmla="*/ 44 w 172"/>
                <a:gd name="T13" fmla="*/ 169 h 170"/>
                <a:gd name="T14" fmla="*/ 31 w 172"/>
                <a:gd name="T15" fmla="*/ 170 h 170"/>
                <a:gd name="T16" fmla="*/ 31 w 172"/>
                <a:gd name="T17" fmla="*/ 170 h 170"/>
                <a:gd name="T18" fmla="*/ 24 w 172"/>
                <a:gd name="T19" fmla="*/ 170 h 170"/>
                <a:gd name="T20" fmla="*/ 18 w 172"/>
                <a:gd name="T21" fmla="*/ 169 h 170"/>
                <a:gd name="T22" fmla="*/ 12 w 172"/>
                <a:gd name="T23" fmla="*/ 167 h 170"/>
                <a:gd name="T24" fmla="*/ 9 w 172"/>
                <a:gd name="T25" fmla="*/ 163 h 170"/>
                <a:gd name="T26" fmla="*/ 5 w 172"/>
                <a:gd name="T27" fmla="*/ 160 h 170"/>
                <a:gd name="T28" fmla="*/ 2 w 172"/>
                <a:gd name="T29" fmla="*/ 155 h 170"/>
                <a:gd name="T30" fmla="*/ 0 w 172"/>
                <a:gd name="T31" fmla="*/ 149 h 170"/>
                <a:gd name="T32" fmla="*/ 0 w 172"/>
                <a:gd name="T33" fmla="*/ 142 h 170"/>
                <a:gd name="T34" fmla="*/ 0 w 172"/>
                <a:gd name="T35" fmla="*/ 142 h 170"/>
                <a:gd name="T36" fmla="*/ 2 w 172"/>
                <a:gd name="T37" fmla="*/ 126 h 170"/>
                <a:gd name="T38" fmla="*/ 5 w 172"/>
                <a:gd name="T39" fmla="*/ 106 h 170"/>
                <a:gd name="T40" fmla="*/ 12 w 172"/>
                <a:gd name="T41" fmla="*/ 86 h 170"/>
                <a:gd name="T42" fmla="*/ 20 w 172"/>
                <a:gd name="T43" fmla="*/ 68 h 170"/>
                <a:gd name="T44" fmla="*/ 20 w 172"/>
                <a:gd name="T45" fmla="*/ 68 h 170"/>
                <a:gd name="T46" fmla="*/ 24 w 172"/>
                <a:gd name="T47" fmla="*/ 62 h 170"/>
                <a:gd name="T48" fmla="*/ 29 w 172"/>
                <a:gd name="T49" fmla="*/ 58 h 170"/>
                <a:gd name="T50" fmla="*/ 33 w 172"/>
                <a:gd name="T51" fmla="*/ 53 h 170"/>
                <a:gd name="T52" fmla="*/ 39 w 172"/>
                <a:gd name="T53" fmla="*/ 50 h 170"/>
                <a:gd name="T54" fmla="*/ 45 w 172"/>
                <a:gd name="T55" fmla="*/ 47 h 170"/>
                <a:gd name="T56" fmla="*/ 51 w 172"/>
                <a:gd name="T57" fmla="*/ 45 h 170"/>
                <a:gd name="T58" fmla="*/ 58 w 172"/>
                <a:gd name="T59" fmla="*/ 44 h 170"/>
                <a:gd name="T60" fmla="*/ 65 w 172"/>
                <a:gd name="T61" fmla="*/ 44 h 170"/>
                <a:gd name="T62" fmla="*/ 65 w 172"/>
                <a:gd name="T63" fmla="*/ 44 h 170"/>
                <a:gd name="T64" fmla="*/ 77 w 172"/>
                <a:gd name="T65" fmla="*/ 45 h 170"/>
                <a:gd name="T66" fmla="*/ 86 w 172"/>
                <a:gd name="T67" fmla="*/ 48 h 170"/>
                <a:gd name="T68" fmla="*/ 93 w 172"/>
                <a:gd name="T69" fmla="*/ 53 h 170"/>
                <a:gd name="T70" fmla="*/ 98 w 172"/>
                <a:gd name="T71" fmla="*/ 60 h 170"/>
                <a:gd name="T72" fmla="*/ 114 w 172"/>
                <a:gd name="T73" fmla="*/ 0 h 170"/>
                <a:gd name="T74" fmla="*/ 172 w 172"/>
                <a:gd name="T75" fmla="*/ 0 h 170"/>
                <a:gd name="T76" fmla="*/ 125 w 172"/>
                <a:gd name="T77" fmla="*/ 168 h 170"/>
                <a:gd name="T78" fmla="*/ 81 w 172"/>
                <a:gd name="T79" fmla="*/ 82 h 170"/>
                <a:gd name="T80" fmla="*/ 81 w 172"/>
                <a:gd name="T81" fmla="*/ 82 h 170"/>
                <a:gd name="T82" fmla="*/ 78 w 172"/>
                <a:gd name="T83" fmla="*/ 82 h 170"/>
                <a:gd name="T84" fmla="*/ 74 w 172"/>
                <a:gd name="T85" fmla="*/ 84 h 170"/>
                <a:gd name="T86" fmla="*/ 71 w 172"/>
                <a:gd name="T87" fmla="*/ 86 h 170"/>
                <a:gd name="T88" fmla="*/ 68 w 172"/>
                <a:gd name="T89" fmla="*/ 91 h 170"/>
                <a:gd name="T90" fmla="*/ 68 w 172"/>
                <a:gd name="T91" fmla="*/ 91 h 170"/>
                <a:gd name="T92" fmla="*/ 63 w 172"/>
                <a:gd name="T93" fmla="*/ 106 h 170"/>
                <a:gd name="T94" fmla="*/ 61 w 172"/>
                <a:gd name="T95" fmla="*/ 114 h 170"/>
                <a:gd name="T96" fmla="*/ 60 w 172"/>
                <a:gd name="T97" fmla="*/ 121 h 170"/>
                <a:gd name="T98" fmla="*/ 60 w 172"/>
                <a:gd name="T99" fmla="*/ 121 h 170"/>
                <a:gd name="T100" fmla="*/ 61 w 172"/>
                <a:gd name="T101" fmla="*/ 125 h 170"/>
                <a:gd name="T102" fmla="*/ 63 w 172"/>
                <a:gd name="T103" fmla="*/ 127 h 170"/>
                <a:gd name="T104" fmla="*/ 65 w 172"/>
                <a:gd name="T105" fmla="*/ 129 h 170"/>
                <a:gd name="T106" fmla="*/ 70 w 172"/>
                <a:gd name="T107" fmla="*/ 130 h 170"/>
                <a:gd name="T108" fmla="*/ 70 w 172"/>
                <a:gd name="T109" fmla="*/ 130 h 170"/>
                <a:gd name="T110" fmla="*/ 74 w 172"/>
                <a:gd name="T111" fmla="*/ 129 h 170"/>
                <a:gd name="T112" fmla="*/ 79 w 172"/>
                <a:gd name="T113" fmla="*/ 127 h 170"/>
                <a:gd name="T114" fmla="*/ 91 w 172"/>
                <a:gd name="T115" fmla="*/ 87 h 170"/>
                <a:gd name="T116" fmla="*/ 91 w 172"/>
                <a:gd name="T117" fmla="*/ 87 h 170"/>
                <a:gd name="T118" fmla="*/ 87 w 172"/>
                <a:gd name="T119" fmla="*/ 84 h 170"/>
                <a:gd name="T120" fmla="*/ 81 w 172"/>
                <a:gd name="T121" fmla="*/ 82 h 170"/>
                <a:gd name="T122" fmla="*/ 81 w 172"/>
                <a:gd name="T123" fmla="*/ 82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2" h="170">
                  <a:moveTo>
                    <a:pt x="125" y="168"/>
                  </a:moveTo>
                  <a:lnTo>
                    <a:pt x="68" y="168"/>
                  </a:lnTo>
                  <a:lnTo>
                    <a:pt x="72" y="154"/>
                  </a:lnTo>
                  <a:lnTo>
                    <a:pt x="72" y="154"/>
                  </a:lnTo>
                  <a:lnTo>
                    <a:pt x="64" y="161"/>
                  </a:lnTo>
                  <a:lnTo>
                    <a:pt x="54" y="165"/>
                  </a:lnTo>
                  <a:lnTo>
                    <a:pt x="44" y="169"/>
                  </a:lnTo>
                  <a:lnTo>
                    <a:pt x="31" y="170"/>
                  </a:lnTo>
                  <a:lnTo>
                    <a:pt x="31" y="170"/>
                  </a:lnTo>
                  <a:lnTo>
                    <a:pt x="24" y="170"/>
                  </a:lnTo>
                  <a:lnTo>
                    <a:pt x="18" y="169"/>
                  </a:lnTo>
                  <a:lnTo>
                    <a:pt x="12" y="167"/>
                  </a:lnTo>
                  <a:lnTo>
                    <a:pt x="9" y="163"/>
                  </a:lnTo>
                  <a:lnTo>
                    <a:pt x="5" y="160"/>
                  </a:lnTo>
                  <a:lnTo>
                    <a:pt x="2" y="155"/>
                  </a:lnTo>
                  <a:lnTo>
                    <a:pt x="0" y="149"/>
                  </a:lnTo>
                  <a:lnTo>
                    <a:pt x="0" y="142"/>
                  </a:lnTo>
                  <a:lnTo>
                    <a:pt x="0" y="142"/>
                  </a:lnTo>
                  <a:lnTo>
                    <a:pt x="2" y="126"/>
                  </a:lnTo>
                  <a:lnTo>
                    <a:pt x="5" y="106"/>
                  </a:lnTo>
                  <a:lnTo>
                    <a:pt x="12" y="86"/>
                  </a:lnTo>
                  <a:lnTo>
                    <a:pt x="20" y="68"/>
                  </a:lnTo>
                  <a:lnTo>
                    <a:pt x="20" y="68"/>
                  </a:lnTo>
                  <a:lnTo>
                    <a:pt x="24" y="62"/>
                  </a:lnTo>
                  <a:lnTo>
                    <a:pt x="29" y="58"/>
                  </a:lnTo>
                  <a:lnTo>
                    <a:pt x="33" y="53"/>
                  </a:lnTo>
                  <a:lnTo>
                    <a:pt x="39" y="50"/>
                  </a:lnTo>
                  <a:lnTo>
                    <a:pt x="45" y="47"/>
                  </a:lnTo>
                  <a:lnTo>
                    <a:pt x="51" y="45"/>
                  </a:lnTo>
                  <a:lnTo>
                    <a:pt x="58" y="44"/>
                  </a:lnTo>
                  <a:lnTo>
                    <a:pt x="65" y="44"/>
                  </a:lnTo>
                  <a:lnTo>
                    <a:pt x="65" y="44"/>
                  </a:lnTo>
                  <a:lnTo>
                    <a:pt x="77" y="45"/>
                  </a:lnTo>
                  <a:lnTo>
                    <a:pt x="86" y="48"/>
                  </a:lnTo>
                  <a:lnTo>
                    <a:pt x="93" y="53"/>
                  </a:lnTo>
                  <a:lnTo>
                    <a:pt x="98" y="60"/>
                  </a:lnTo>
                  <a:lnTo>
                    <a:pt x="114" y="0"/>
                  </a:lnTo>
                  <a:lnTo>
                    <a:pt x="172" y="0"/>
                  </a:lnTo>
                  <a:lnTo>
                    <a:pt x="125" y="168"/>
                  </a:lnTo>
                  <a:close/>
                  <a:moveTo>
                    <a:pt x="81" y="82"/>
                  </a:moveTo>
                  <a:lnTo>
                    <a:pt x="81" y="82"/>
                  </a:lnTo>
                  <a:lnTo>
                    <a:pt x="78" y="82"/>
                  </a:lnTo>
                  <a:lnTo>
                    <a:pt x="74" y="84"/>
                  </a:lnTo>
                  <a:lnTo>
                    <a:pt x="71" y="86"/>
                  </a:lnTo>
                  <a:lnTo>
                    <a:pt x="68" y="91"/>
                  </a:lnTo>
                  <a:lnTo>
                    <a:pt x="68" y="91"/>
                  </a:lnTo>
                  <a:lnTo>
                    <a:pt x="63" y="106"/>
                  </a:lnTo>
                  <a:lnTo>
                    <a:pt x="61" y="114"/>
                  </a:lnTo>
                  <a:lnTo>
                    <a:pt x="60" y="121"/>
                  </a:lnTo>
                  <a:lnTo>
                    <a:pt x="60" y="121"/>
                  </a:lnTo>
                  <a:lnTo>
                    <a:pt x="61" y="125"/>
                  </a:lnTo>
                  <a:lnTo>
                    <a:pt x="63" y="127"/>
                  </a:lnTo>
                  <a:lnTo>
                    <a:pt x="65" y="129"/>
                  </a:lnTo>
                  <a:lnTo>
                    <a:pt x="70" y="130"/>
                  </a:lnTo>
                  <a:lnTo>
                    <a:pt x="70" y="130"/>
                  </a:lnTo>
                  <a:lnTo>
                    <a:pt x="74" y="129"/>
                  </a:lnTo>
                  <a:lnTo>
                    <a:pt x="79" y="127"/>
                  </a:lnTo>
                  <a:lnTo>
                    <a:pt x="91" y="87"/>
                  </a:lnTo>
                  <a:lnTo>
                    <a:pt x="91" y="87"/>
                  </a:lnTo>
                  <a:lnTo>
                    <a:pt x="87" y="84"/>
                  </a:lnTo>
                  <a:lnTo>
                    <a:pt x="81" y="82"/>
                  </a:lnTo>
                  <a:lnTo>
                    <a:pt x="81" y="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46" name="Freeform 88">
              <a:extLst>
                <a:ext uri="{FF2B5EF4-FFF2-40B4-BE49-F238E27FC236}">
                  <a16:creationId xmlns:a16="http://schemas.microsoft.com/office/drawing/2014/main" id="{20E6A29A-EFC4-4246-9006-B60905DCF941}"/>
                </a:ext>
              </a:extLst>
            </p:cNvPr>
            <p:cNvSpPr>
              <a:spLocks noEditPoints="1"/>
            </p:cNvSpPr>
            <p:nvPr userDrawn="1"/>
          </p:nvSpPr>
          <p:spPr bwMode="auto">
            <a:xfrm>
              <a:off x="7923213" y="4602163"/>
              <a:ext cx="230188" cy="201613"/>
            </a:xfrm>
            <a:custGeom>
              <a:avLst/>
              <a:gdLst>
                <a:gd name="T0" fmla="*/ 58 w 145"/>
                <a:gd name="T1" fmla="*/ 71 h 127"/>
                <a:gd name="T2" fmla="*/ 56 w 145"/>
                <a:gd name="T3" fmla="*/ 80 h 127"/>
                <a:gd name="T4" fmla="*/ 56 w 145"/>
                <a:gd name="T5" fmla="*/ 87 h 127"/>
                <a:gd name="T6" fmla="*/ 57 w 145"/>
                <a:gd name="T7" fmla="*/ 93 h 127"/>
                <a:gd name="T8" fmla="*/ 64 w 145"/>
                <a:gd name="T9" fmla="*/ 97 h 127"/>
                <a:gd name="T10" fmla="*/ 68 w 145"/>
                <a:gd name="T11" fmla="*/ 96 h 127"/>
                <a:gd name="T12" fmla="*/ 75 w 145"/>
                <a:gd name="T13" fmla="*/ 89 h 127"/>
                <a:gd name="T14" fmla="*/ 135 w 145"/>
                <a:gd name="T15" fmla="*/ 82 h 127"/>
                <a:gd name="T16" fmla="*/ 134 w 145"/>
                <a:gd name="T17" fmla="*/ 87 h 127"/>
                <a:gd name="T18" fmla="*/ 128 w 145"/>
                <a:gd name="T19" fmla="*/ 98 h 127"/>
                <a:gd name="T20" fmla="*/ 115 w 145"/>
                <a:gd name="T21" fmla="*/ 111 h 127"/>
                <a:gd name="T22" fmla="*/ 94 w 145"/>
                <a:gd name="T23" fmla="*/ 122 h 127"/>
                <a:gd name="T24" fmla="*/ 72 w 145"/>
                <a:gd name="T25" fmla="*/ 127 h 127"/>
                <a:gd name="T26" fmla="*/ 61 w 145"/>
                <a:gd name="T27" fmla="*/ 127 h 127"/>
                <a:gd name="T28" fmla="*/ 38 w 145"/>
                <a:gd name="T29" fmla="*/ 126 h 127"/>
                <a:gd name="T30" fmla="*/ 18 w 145"/>
                <a:gd name="T31" fmla="*/ 121 h 127"/>
                <a:gd name="T32" fmla="*/ 5 w 145"/>
                <a:gd name="T33" fmla="*/ 110 h 127"/>
                <a:gd name="T34" fmla="*/ 2 w 145"/>
                <a:gd name="T35" fmla="*/ 101 h 127"/>
                <a:gd name="T36" fmla="*/ 0 w 145"/>
                <a:gd name="T37" fmla="*/ 90 h 127"/>
                <a:gd name="T38" fmla="*/ 3 w 145"/>
                <a:gd name="T39" fmla="*/ 75 h 127"/>
                <a:gd name="T40" fmla="*/ 13 w 145"/>
                <a:gd name="T41" fmla="*/ 41 h 127"/>
                <a:gd name="T42" fmla="*/ 22 w 145"/>
                <a:gd name="T43" fmla="*/ 27 h 127"/>
                <a:gd name="T44" fmla="*/ 27 w 145"/>
                <a:gd name="T45" fmla="*/ 19 h 127"/>
                <a:gd name="T46" fmla="*/ 43 w 145"/>
                <a:gd name="T47" fmla="*/ 9 h 127"/>
                <a:gd name="T48" fmla="*/ 59 w 145"/>
                <a:gd name="T49" fmla="*/ 3 h 127"/>
                <a:gd name="T50" fmla="*/ 77 w 145"/>
                <a:gd name="T51" fmla="*/ 1 h 127"/>
                <a:gd name="T52" fmla="*/ 85 w 145"/>
                <a:gd name="T53" fmla="*/ 0 h 127"/>
                <a:gd name="T54" fmla="*/ 109 w 145"/>
                <a:gd name="T55" fmla="*/ 2 h 127"/>
                <a:gd name="T56" fmla="*/ 128 w 145"/>
                <a:gd name="T57" fmla="*/ 8 h 127"/>
                <a:gd name="T58" fmla="*/ 140 w 145"/>
                <a:gd name="T59" fmla="*/ 19 h 127"/>
                <a:gd name="T60" fmla="*/ 145 w 145"/>
                <a:gd name="T61" fmla="*/ 38 h 127"/>
                <a:gd name="T62" fmla="*/ 142 w 145"/>
                <a:gd name="T63" fmla="*/ 53 h 127"/>
                <a:gd name="T64" fmla="*/ 138 w 145"/>
                <a:gd name="T65" fmla="*/ 71 h 127"/>
                <a:gd name="T66" fmla="*/ 80 w 145"/>
                <a:gd name="T67" fmla="*/ 30 h 127"/>
                <a:gd name="T68" fmla="*/ 71 w 145"/>
                <a:gd name="T69" fmla="*/ 35 h 127"/>
                <a:gd name="T70" fmla="*/ 65 w 145"/>
                <a:gd name="T71" fmla="*/ 48 h 127"/>
                <a:gd name="T72" fmla="*/ 88 w 145"/>
                <a:gd name="T73" fmla="*/ 48 h 127"/>
                <a:gd name="T74" fmla="*/ 91 w 145"/>
                <a:gd name="T75" fmla="*/ 39 h 127"/>
                <a:gd name="T76" fmla="*/ 87 w 145"/>
                <a:gd name="T77" fmla="*/ 32 h 127"/>
                <a:gd name="T78" fmla="*/ 80 w 145"/>
                <a:gd name="T79" fmla="*/ 3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5" h="127">
                  <a:moveTo>
                    <a:pt x="138" y="71"/>
                  </a:moveTo>
                  <a:lnTo>
                    <a:pt x="58" y="71"/>
                  </a:lnTo>
                  <a:lnTo>
                    <a:pt x="58" y="71"/>
                  </a:lnTo>
                  <a:lnTo>
                    <a:pt x="56" y="80"/>
                  </a:lnTo>
                  <a:lnTo>
                    <a:pt x="56" y="87"/>
                  </a:lnTo>
                  <a:lnTo>
                    <a:pt x="56" y="87"/>
                  </a:lnTo>
                  <a:lnTo>
                    <a:pt x="56" y="90"/>
                  </a:lnTo>
                  <a:lnTo>
                    <a:pt x="57" y="93"/>
                  </a:lnTo>
                  <a:lnTo>
                    <a:pt x="59" y="96"/>
                  </a:lnTo>
                  <a:lnTo>
                    <a:pt x="64" y="97"/>
                  </a:lnTo>
                  <a:lnTo>
                    <a:pt x="64" y="97"/>
                  </a:lnTo>
                  <a:lnTo>
                    <a:pt x="68" y="96"/>
                  </a:lnTo>
                  <a:lnTo>
                    <a:pt x="73" y="93"/>
                  </a:lnTo>
                  <a:lnTo>
                    <a:pt x="75" y="89"/>
                  </a:lnTo>
                  <a:lnTo>
                    <a:pt x="79" y="82"/>
                  </a:lnTo>
                  <a:lnTo>
                    <a:pt x="135" y="82"/>
                  </a:lnTo>
                  <a:lnTo>
                    <a:pt x="135" y="82"/>
                  </a:lnTo>
                  <a:lnTo>
                    <a:pt x="134" y="87"/>
                  </a:lnTo>
                  <a:lnTo>
                    <a:pt x="130" y="93"/>
                  </a:lnTo>
                  <a:lnTo>
                    <a:pt x="128" y="98"/>
                  </a:lnTo>
                  <a:lnTo>
                    <a:pt x="125" y="103"/>
                  </a:lnTo>
                  <a:lnTo>
                    <a:pt x="115" y="111"/>
                  </a:lnTo>
                  <a:lnTo>
                    <a:pt x="105" y="118"/>
                  </a:lnTo>
                  <a:lnTo>
                    <a:pt x="94" y="122"/>
                  </a:lnTo>
                  <a:lnTo>
                    <a:pt x="82" y="125"/>
                  </a:lnTo>
                  <a:lnTo>
                    <a:pt x="72" y="127"/>
                  </a:lnTo>
                  <a:lnTo>
                    <a:pt x="61" y="127"/>
                  </a:lnTo>
                  <a:lnTo>
                    <a:pt x="61" y="127"/>
                  </a:lnTo>
                  <a:lnTo>
                    <a:pt x="50" y="127"/>
                  </a:lnTo>
                  <a:lnTo>
                    <a:pt x="38" y="126"/>
                  </a:lnTo>
                  <a:lnTo>
                    <a:pt x="27" y="125"/>
                  </a:lnTo>
                  <a:lnTo>
                    <a:pt x="18" y="121"/>
                  </a:lnTo>
                  <a:lnTo>
                    <a:pt x="11" y="117"/>
                  </a:lnTo>
                  <a:lnTo>
                    <a:pt x="5" y="110"/>
                  </a:lnTo>
                  <a:lnTo>
                    <a:pt x="4" y="106"/>
                  </a:lnTo>
                  <a:lnTo>
                    <a:pt x="2" y="101"/>
                  </a:lnTo>
                  <a:lnTo>
                    <a:pt x="0" y="90"/>
                  </a:lnTo>
                  <a:lnTo>
                    <a:pt x="0" y="90"/>
                  </a:lnTo>
                  <a:lnTo>
                    <a:pt x="2" y="83"/>
                  </a:lnTo>
                  <a:lnTo>
                    <a:pt x="3" y="75"/>
                  </a:lnTo>
                  <a:lnTo>
                    <a:pt x="6" y="57"/>
                  </a:lnTo>
                  <a:lnTo>
                    <a:pt x="13" y="41"/>
                  </a:lnTo>
                  <a:lnTo>
                    <a:pt x="18" y="32"/>
                  </a:lnTo>
                  <a:lnTo>
                    <a:pt x="22" y="27"/>
                  </a:lnTo>
                  <a:lnTo>
                    <a:pt x="22" y="27"/>
                  </a:lnTo>
                  <a:lnTo>
                    <a:pt x="27" y="19"/>
                  </a:lnTo>
                  <a:lnTo>
                    <a:pt x="34" y="14"/>
                  </a:lnTo>
                  <a:lnTo>
                    <a:pt x="43" y="9"/>
                  </a:lnTo>
                  <a:lnTo>
                    <a:pt x="50" y="5"/>
                  </a:lnTo>
                  <a:lnTo>
                    <a:pt x="59" y="3"/>
                  </a:lnTo>
                  <a:lnTo>
                    <a:pt x="67" y="1"/>
                  </a:lnTo>
                  <a:lnTo>
                    <a:pt x="77" y="1"/>
                  </a:lnTo>
                  <a:lnTo>
                    <a:pt x="85" y="0"/>
                  </a:lnTo>
                  <a:lnTo>
                    <a:pt x="85" y="0"/>
                  </a:lnTo>
                  <a:lnTo>
                    <a:pt x="98" y="1"/>
                  </a:lnTo>
                  <a:lnTo>
                    <a:pt x="109" y="2"/>
                  </a:lnTo>
                  <a:lnTo>
                    <a:pt x="120" y="4"/>
                  </a:lnTo>
                  <a:lnTo>
                    <a:pt x="128" y="8"/>
                  </a:lnTo>
                  <a:lnTo>
                    <a:pt x="135" y="12"/>
                  </a:lnTo>
                  <a:lnTo>
                    <a:pt x="140" y="19"/>
                  </a:lnTo>
                  <a:lnTo>
                    <a:pt x="143" y="28"/>
                  </a:lnTo>
                  <a:lnTo>
                    <a:pt x="145" y="38"/>
                  </a:lnTo>
                  <a:lnTo>
                    <a:pt x="145" y="38"/>
                  </a:lnTo>
                  <a:lnTo>
                    <a:pt x="142" y="53"/>
                  </a:lnTo>
                  <a:lnTo>
                    <a:pt x="138" y="71"/>
                  </a:lnTo>
                  <a:lnTo>
                    <a:pt x="138" y="71"/>
                  </a:lnTo>
                  <a:close/>
                  <a:moveTo>
                    <a:pt x="80" y="30"/>
                  </a:moveTo>
                  <a:lnTo>
                    <a:pt x="80" y="30"/>
                  </a:lnTo>
                  <a:lnTo>
                    <a:pt x="75" y="31"/>
                  </a:lnTo>
                  <a:lnTo>
                    <a:pt x="71" y="35"/>
                  </a:lnTo>
                  <a:lnTo>
                    <a:pt x="67" y="39"/>
                  </a:lnTo>
                  <a:lnTo>
                    <a:pt x="65" y="48"/>
                  </a:lnTo>
                  <a:lnTo>
                    <a:pt x="88" y="48"/>
                  </a:lnTo>
                  <a:lnTo>
                    <a:pt x="88" y="48"/>
                  </a:lnTo>
                  <a:lnTo>
                    <a:pt x="91" y="39"/>
                  </a:lnTo>
                  <a:lnTo>
                    <a:pt x="91" y="39"/>
                  </a:lnTo>
                  <a:lnTo>
                    <a:pt x="89" y="35"/>
                  </a:lnTo>
                  <a:lnTo>
                    <a:pt x="87" y="32"/>
                  </a:lnTo>
                  <a:lnTo>
                    <a:pt x="85" y="31"/>
                  </a:lnTo>
                  <a:lnTo>
                    <a:pt x="80" y="30"/>
                  </a:lnTo>
                  <a:lnTo>
                    <a:pt x="80"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47" name="Freeform 89">
              <a:extLst>
                <a:ext uri="{FF2B5EF4-FFF2-40B4-BE49-F238E27FC236}">
                  <a16:creationId xmlns:a16="http://schemas.microsoft.com/office/drawing/2014/main" id="{44B6AB6A-3514-4FBF-AB9A-A9C60DA105DE}"/>
                </a:ext>
              </a:extLst>
            </p:cNvPr>
            <p:cNvSpPr>
              <a:spLocks/>
            </p:cNvSpPr>
            <p:nvPr userDrawn="1"/>
          </p:nvSpPr>
          <p:spPr bwMode="auto">
            <a:xfrm>
              <a:off x="8143876" y="4533901"/>
              <a:ext cx="165100" cy="266700"/>
            </a:xfrm>
            <a:custGeom>
              <a:avLst/>
              <a:gdLst>
                <a:gd name="T0" fmla="*/ 57 w 104"/>
                <a:gd name="T1" fmla="*/ 168 h 168"/>
                <a:gd name="T2" fmla="*/ 0 w 104"/>
                <a:gd name="T3" fmla="*/ 168 h 168"/>
                <a:gd name="T4" fmla="*/ 45 w 104"/>
                <a:gd name="T5" fmla="*/ 0 h 168"/>
                <a:gd name="T6" fmla="*/ 104 w 104"/>
                <a:gd name="T7" fmla="*/ 0 h 168"/>
                <a:gd name="T8" fmla="*/ 57 w 104"/>
                <a:gd name="T9" fmla="*/ 168 h 168"/>
              </a:gdLst>
              <a:ahLst/>
              <a:cxnLst>
                <a:cxn ang="0">
                  <a:pos x="T0" y="T1"/>
                </a:cxn>
                <a:cxn ang="0">
                  <a:pos x="T2" y="T3"/>
                </a:cxn>
                <a:cxn ang="0">
                  <a:pos x="T4" y="T5"/>
                </a:cxn>
                <a:cxn ang="0">
                  <a:pos x="T6" y="T7"/>
                </a:cxn>
                <a:cxn ang="0">
                  <a:pos x="T8" y="T9"/>
                </a:cxn>
              </a:cxnLst>
              <a:rect l="0" t="0" r="r" b="b"/>
              <a:pathLst>
                <a:path w="104" h="168">
                  <a:moveTo>
                    <a:pt x="57" y="168"/>
                  </a:moveTo>
                  <a:lnTo>
                    <a:pt x="0" y="168"/>
                  </a:lnTo>
                  <a:lnTo>
                    <a:pt x="45" y="0"/>
                  </a:lnTo>
                  <a:lnTo>
                    <a:pt x="104" y="0"/>
                  </a:lnTo>
                  <a:lnTo>
                    <a:pt x="57" y="1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48" name="Freeform 90">
              <a:extLst>
                <a:ext uri="{FF2B5EF4-FFF2-40B4-BE49-F238E27FC236}">
                  <a16:creationId xmlns:a16="http://schemas.microsoft.com/office/drawing/2014/main" id="{9EA79B57-CD57-4099-8FB6-77D2B3AB839C}"/>
                </a:ext>
              </a:extLst>
            </p:cNvPr>
            <p:cNvSpPr>
              <a:spLocks noEditPoints="1"/>
            </p:cNvSpPr>
            <p:nvPr userDrawn="1"/>
          </p:nvSpPr>
          <p:spPr bwMode="auto">
            <a:xfrm>
              <a:off x="8264526" y="4533901"/>
              <a:ext cx="165100" cy="266700"/>
            </a:xfrm>
            <a:custGeom>
              <a:avLst/>
              <a:gdLst>
                <a:gd name="T0" fmla="*/ 57 w 104"/>
                <a:gd name="T1" fmla="*/ 168 h 168"/>
                <a:gd name="T2" fmla="*/ 0 w 104"/>
                <a:gd name="T3" fmla="*/ 168 h 168"/>
                <a:gd name="T4" fmla="*/ 34 w 104"/>
                <a:gd name="T5" fmla="*/ 46 h 168"/>
                <a:gd name="T6" fmla="*/ 91 w 104"/>
                <a:gd name="T7" fmla="*/ 46 h 168"/>
                <a:gd name="T8" fmla="*/ 57 w 104"/>
                <a:gd name="T9" fmla="*/ 168 h 168"/>
                <a:gd name="T10" fmla="*/ 95 w 104"/>
                <a:gd name="T11" fmla="*/ 34 h 168"/>
                <a:gd name="T12" fmla="*/ 36 w 104"/>
                <a:gd name="T13" fmla="*/ 34 h 168"/>
                <a:gd name="T14" fmla="*/ 47 w 104"/>
                <a:gd name="T15" fmla="*/ 0 h 168"/>
                <a:gd name="T16" fmla="*/ 104 w 104"/>
                <a:gd name="T17" fmla="*/ 0 h 168"/>
                <a:gd name="T18" fmla="*/ 95 w 104"/>
                <a:gd name="T19" fmla="*/ 34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4" h="168">
                  <a:moveTo>
                    <a:pt x="57" y="168"/>
                  </a:moveTo>
                  <a:lnTo>
                    <a:pt x="0" y="168"/>
                  </a:lnTo>
                  <a:lnTo>
                    <a:pt x="34" y="46"/>
                  </a:lnTo>
                  <a:lnTo>
                    <a:pt x="91" y="46"/>
                  </a:lnTo>
                  <a:lnTo>
                    <a:pt x="57" y="168"/>
                  </a:lnTo>
                  <a:close/>
                  <a:moveTo>
                    <a:pt x="95" y="34"/>
                  </a:moveTo>
                  <a:lnTo>
                    <a:pt x="36" y="34"/>
                  </a:lnTo>
                  <a:lnTo>
                    <a:pt x="47" y="0"/>
                  </a:lnTo>
                  <a:lnTo>
                    <a:pt x="104" y="0"/>
                  </a:lnTo>
                  <a:lnTo>
                    <a:pt x="95"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49" name="Freeform 91">
              <a:extLst>
                <a:ext uri="{FF2B5EF4-FFF2-40B4-BE49-F238E27FC236}">
                  <a16:creationId xmlns:a16="http://schemas.microsoft.com/office/drawing/2014/main" id="{ACC08612-8488-4B69-8015-6B0D6F45B8D6}"/>
                </a:ext>
              </a:extLst>
            </p:cNvPr>
            <p:cNvSpPr>
              <a:spLocks/>
            </p:cNvSpPr>
            <p:nvPr userDrawn="1"/>
          </p:nvSpPr>
          <p:spPr bwMode="auto">
            <a:xfrm>
              <a:off x="8396288" y="4564063"/>
              <a:ext cx="192088" cy="236538"/>
            </a:xfrm>
            <a:custGeom>
              <a:avLst/>
              <a:gdLst>
                <a:gd name="T0" fmla="*/ 115 w 121"/>
                <a:gd name="T1" fmla="*/ 27 h 149"/>
                <a:gd name="T2" fmla="*/ 121 w 121"/>
                <a:gd name="T3" fmla="*/ 54 h 149"/>
                <a:gd name="T4" fmla="*/ 76 w 121"/>
                <a:gd name="T5" fmla="*/ 54 h 149"/>
                <a:gd name="T6" fmla="*/ 63 w 121"/>
                <a:gd name="T7" fmla="*/ 101 h 149"/>
                <a:gd name="T8" fmla="*/ 63 w 121"/>
                <a:gd name="T9" fmla="*/ 101 h 149"/>
                <a:gd name="T10" fmla="*/ 62 w 121"/>
                <a:gd name="T11" fmla="*/ 107 h 149"/>
                <a:gd name="T12" fmla="*/ 61 w 121"/>
                <a:gd name="T13" fmla="*/ 111 h 149"/>
                <a:gd name="T14" fmla="*/ 61 w 121"/>
                <a:gd name="T15" fmla="*/ 111 h 149"/>
                <a:gd name="T16" fmla="*/ 61 w 121"/>
                <a:gd name="T17" fmla="*/ 115 h 149"/>
                <a:gd name="T18" fmla="*/ 63 w 121"/>
                <a:gd name="T19" fmla="*/ 117 h 149"/>
                <a:gd name="T20" fmla="*/ 67 w 121"/>
                <a:gd name="T21" fmla="*/ 118 h 149"/>
                <a:gd name="T22" fmla="*/ 72 w 121"/>
                <a:gd name="T23" fmla="*/ 118 h 149"/>
                <a:gd name="T24" fmla="*/ 83 w 121"/>
                <a:gd name="T25" fmla="*/ 118 h 149"/>
                <a:gd name="T26" fmla="*/ 75 w 121"/>
                <a:gd name="T27" fmla="*/ 149 h 149"/>
                <a:gd name="T28" fmla="*/ 23 w 121"/>
                <a:gd name="T29" fmla="*/ 149 h 149"/>
                <a:gd name="T30" fmla="*/ 23 w 121"/>
                <a:gd name="T31" fmla="*/ 149 h 149"/>
                <a:gd name="T32" fmla="*/ 18 w 121"/>
                <a:gd name="T33" fmla="*/ 148 h 149"/>
                <a:gd name="T34" fmla="*/ 13 w 121"/>
                <a:gd name="T35" fmla="*/ 148 h 149"/>
                <a:gd name="T36" fmla="*/ 8 w 121"/>
                <a:gd name="T37" fmla="*/ 145 h 149"/>
                <a:gd name="T38" fmla="*/ 6 w 121"/>
                <a:gd name="T39" fmla="*/ 143 h 149"/>
                <a:gd name="T40" fmla="*/ 2 w 121"/>
                <a:gd name="T41" fmla="*/ 139 h 149"/>
                <a:gd name="T42" fmla="*/ 1 w 121"/>
                <a:gd name="T43" fmla="*/ 136 h 149"/>
                <a:gd name="T44" fmla="*/ 0 w 121"/>
                <a:gd name="T45" fmla="*/ 132 h 149"/>
                <a:gd name="T46" fmla="*/ 0 w 121"/>
                <a:gd name="T47" fmla="*/ 128 h 149"/>
                <a:gd name="T48" fmla="*/ 0 w 121"/>
                <a:gd name="T49" fmla="*/ 128 h 149"/>
                <a:gd name="T50" fmla="*/ 0 w 121"/>
                <a:gd name="T51" fmla="*/ 120 h 149"/>
                <a:gd name="T52" fmla="*/ 2 w 121"/>
                <a:gd name="T53" fmla="*/ 111 h 149"/>
                <a:gd name="T54" fmla="*/ 34 w 121"/>
                <a:gd name="T55" fmla="*/ 0 h 149"/>
                <a:gd name="T56" fmla="*/ 91 w 121"/>
                <a:gd name="T57" fmla="*/ 0 h 149"/>
                <a:gd name="T58" fmla="*/ 84 w 121"/>
                <a:gd name="T59" fmla="*/ 27 h 149"/>
                <a:gd name="T60" fmla="*/ 115 w 121"/>
                <a:gd name="T61" fmla="*/ 27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21" h="149">
                  <a:moveTo>
                    <a:pt x="115" y="27"/>
                  </a:moveTo>
                  <a:lnTo>
                    <a:pt x="121" y="54"/>
                  </a:lnTo>
                  <a:lnTo>
                    <a:pt x="76" y="54"/>
                  </a:lnTo>
                  <a:lnTo>
                    <a:pt x="63" y="101"/>
                  </a:lnTo>
                  <a:lnTo>
                    <a:pt x="63" y="101"/>
                  </a:lnTo>
                  <a:lnTo>
                    <a:pt x="62" y="107"/>
                  </a:lnTo>
                  <a:lnTo>
                    <a:pt x="61" y="111"/>
                  </a:lnTo>
                  <a:lnTo>
                    <a:pt x="61" y="111"/>
                  </a:lnTo>
                  <a:lnTo>
                    <a:pt x="61" y="115"/>
                  </a:lnTo>
                  <a:lnTo>
                    <a:pt x="63" y="117"/>
                  </a:lnTo>
                  <a:lnTo>
                    <a:pt x="67" y="118"/>
                  </a:lnTo>
                  <a:lnTo>
                    <a:pt x="72" y="118"/>
                  </a:lnTo>
                  <a:lnTo>
                    <a:pt x="83" y="118"/>
                  </a:lnTo>
                  <a:lnTo>
                    <a:pt x="75" y="149"/>
                  </a:lnTo>
                  <a:lnTo>
                    <a:pt x="23" y="149"/>
                  </a:lnTo>
                  <a:lnTo>
                    <a:pt x="23" y="149"/>
                  </a:lnTo>
                  <a:lnTo>
                    <a:pt x="18" y="148"/>
                  </a:lnTo>
                  <a:lnTo>
                    <a:pt x="13" y="148"/>
                  </a:lnTo>
                  <a:lnTo>
                    <a:pt x="8" y="145"/>
                  </a:lnTo>
                  <a:lnTo>
                    <a:pt x="6" y="143"/>
                  </a:lnTo>
                  <a:lnTo>
                    <a:pt x="2" y="139"/>
                  </a:lnTo>
                  <a:lnTo>
                    <a:pt x="1" y="136"/>
                  </a:lnTo>
                  <a:lnTo>
                    <a:pt x="0" y="132"/>
                  </a:lnTo>
                  <a:lnTo>
                    <a:pt x="0" y="128"/>
                  </a:lnTo>
                  <a:lnTo>
                    <a:pt x="0" y="128"/>
                  </a:lnTo>
                  <a:lnTo>
                    <a:pt x="0" y="120"/>
                  </a:lnTo>
                  <a:lnTo>
                    <a:pt x="2" y="111"/>
                  </a:lnTo>
                  <a:lnTo>
                    <a:pt x="34" y="0"/>
                  </a:lnTo>
                  <a:lnTo>
                    <a:pt x="91" y="0"/>
                  </a:lnTo>
                  <a:lnTo>
                    <a:pt x="84" y="27"/>
                  </a:lnTo>
                  <a:lnTo>
                    <a:pt x="115"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50" name="Freeform 92">
              <a:extLst>
                <a:ext uri="{FF2B5EF4-FFF2-40B4-BE49-F238E27FC236}">
                  <a16:creationId xmlns:a16="http://schemas.microsoft.com/office/drawing/2014/main" id="{B259BFB8-D7AA-4E37-B932-69F909DC4348}"/>
                </a:ext>
              </a:extLst>
            </p:cNvPr>
            <p:cNvSpPr>
              <a:spLocks/>
            </p:cNvSpPr>
            <p:nvPr userDrawn="1"/>
          </p:nvSpPr>
          <p:spPr bwMode="auto">
            <a:xfrm>
              <a:off x="7321551" y="4830763"/>
              <a:ext cx="38100" cy="46038"/>
            </a:xfrm>
            <a:custGeom>
              <a:avLst/>
              <a:gdLst>
                <a:gd name="T0" fmla="*/ 9 w 24"/>
                <a:gd name="T1" fmla="*/ 0 h 29"/>
                <a:gd name="T2" fmla="*/ 24 w 24"/>
                <a:gd name="T3" fmla="*/ 0 h 29"/>
                <a:gd name="T4" fmla="*/ 15 w 24"/>
                <a:gd name="T5" fmla="*/ 29 h 29"/>
                <a:gd name="T6" fmla="*/ 0 w 24"/>
                <a:gd name="T7" fmla="*/ 29 h 29"/>
                <a:gd name="T8" fmla="*/ 9 w 24"/>
                <a:gd name="T9" fmla="*/ 0 h 29"/>
              </a:gdLst>
              <a:ahLst/>
              <a:cxnLst>
                <a:cxn ang="0">
                  <a:pos x="T0" y="T1"/>
                </a:cxn>
                <a:cxn ang="0">
                  <a:pos x="T2" y="T3"/>
                </a:cxn>
                <a:cxn ang="0">
                  <a:pos x="T4" y="T5"/>
                </a:cxn>
                <a:cxn ang="0">
                  <a:pos x="T6" y="T7"/>
                </a:cxn>
                <a:cxn ang="0">
                  <a:pos x="T8" y="T9"/>
                </a:cxn>
              </a:cxnLst>
              <a:rect l="0" t="0" r="r" b="b"/>
              <a:pathLst>
                <a:path w="24" h="29">
                  <a:moveTo>
                    <a:pt x="9" y="0"/>
                  </a:moveTo>
                  <a:lnTo>
                    <a:pt x="24" y="0"/>
                  </a:lnTo>
                  <a:lnTo>
                    <a:pt x="15" y="29"/>
                  </a:lnTo>
                  <a:lnTo>
                    <a:pt x="0" y="29"/>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51" name="Freeform 93">
              <a:extLst>
                <a:ext uri="{FF2B5EF4-FFF2-40B4-BE49-F238E27FC236}">
                  <a16:creationId xmlns:a16="http://schemas.microsoft.com/office/drawing/2014/main" id="{9150288D-0BA4-4551-8DBD-3BFF454DEF88}"/>
                </a:ext>
              </a:extLst>
            </p:cNvPr>
            <p:cNvSpPr>
              <a:spLocks/>
            </p:cNvSpPr>
            <p:nvPr userDrawn="1"/>
          </p:nvSpPr>
          <p:spPr bwMode="auto">
            <a:xfrm>
              <a:off x="7400926" y="4830763"/>
              <a:ext cx="87313" cy="46038"/>
            </a:xfrm>
            <a:custGeom>
              <a:avLst/>
              <a:gdLst>
                <a:gd name="T0" fmla="*/ 10 w 55"/>
                <a:gd name="T1" fmla="*/ 0 h 29"/>
                <a:gd name="T2" fmla="*/ 31 w 55"/>
                <a:gd name="T3" fmla="*/ 0 h 29"/>
                <a:gd name="T4" fmla="*/ 36 w 55"/>
                <a:gd name="T5" fmla="*/ 19 h 29"/>
                <a:gd name="T6" fmla="*/ 36 w 55"/>
                <a:gd name="T7" fmla="*/ 19 h 29"/>
                <a:gd name="T8" fmla="*/ 42 w 55"/>
                <a:gd name="T9" fmla="*/ 0 h 29"/>
                <a:gd name="T10" fmla="*/ 55 w 55"/>
                <a:gd name="T11" fmla="*/ 0 h 29"/>
                <a:gd name="T12" fmla="*/ 46 w 55"/>
                <a:gd name="T13" fmla="*/ 29 h 29"/>
                <a:gd name="T14" fmla="*/ 26 w 55"/>
                <a:gd name="T15" fmla="*/ 29 h 29"/>
                <a:gd name="T16" fmla="*/ 20 w 55"/>
                <a:gd name="T17" fmla="*/ 8 h 29"/>
                <a:gd name="T18" fmla="*/ 20 w 55"/>
                <a:gd name="T19" fmla="*/ 8 h 29"/>
                <a:gd name="T20" fmla="*/ 13 w 55"/>
                <a:gd name="T21" fmla="*/ 29 h 29"/>
                <a:gd name="T22" fmla="*/ 0 w 55"/>
                <a:gd name="T23" fmla="*/ 29 h 29"/>
                <a:gd name="T24" fmla="*/ 10 w 55"/>
                <a:gd name="T2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 h="29">
                  <a:moveTo>
                    <a:pt x="10" y="0"/>
                  </a:moveTo>
                  <a:lnTo>
                    <a:pt x="31" y="0"/>
                  </a:lnTo>
                  <a:lnTo>
                    <a:pt x="36" y="19"/>
                  </a:lnTo>
                  <a:lnTo>
                    <a:pt x="36" y="19"/>
                  </a:lnTo>
                  <a:lnTo>
                    <a:pt x="42" y="0"/>
                  </a:lnTo>
                  <a:lnTo>
                    <a:pt x="55" y="0"/>
                  </a:lnTo>
                  <a:lnTo>
                    <a:pt x="46" y="29"/>
                  </a:lnTo>
                  <a:lnTo>
                    <a:pt x="26" y="29"/>
                  </a:lnTo>
                  <a:lnTo>
                    <a:pt x="20" y="8"/>
                  </a:lnTo>
                  <a:lnTo>
                    <a:pt x="20" y="8"/>
                  </a:lnTo>
                  <a:lnTo>
                    <a:pt x="13" y="29"/>
                  </a:lnTo>
                  <a:lnTo>
                    <a:pt x="0" y="29"/>
                  </a:lnTo>
                  <a:lnTo>
                    <a:pt x="1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52" name="Freeform 94">
              <a:extLst>
                <a:ext uri="{FF2B5EF4-FFF2-40B4-BE49-F238E27FC236}">
                  <a16:creationId xmlns:a16="http://schemas.microsoft.com/office/drawing/2014/main" id="{66BBCF85-CD37-4FF8-AEFD-09B0466EE60C}"/>
                </a:ext>
              </a:extLst>
            </p:cNvPr>
            <p:cNvSpPr>
              <a:spLocks/>
            </p:cNvSpPr>
            <p:nvPr userDrawn="1"/>
          </p:nvSpPr>
          <p:spPr bwMode="auto">
            <a:xfrm>
              <a:off x="7531101" y="4830763"/>
              <a:ext cx="76200" cy="46038"/>
            </a:xfrm>
            <a:custGeom>
              <a:avLst/>
              <a:gdLst>
                <a:gd name="T0" fmla="*/ 0 w 48"/>
                <a:gd name="T1" fmla="*/ 0 h 29"/>
                <a:gd name="T2" fmla="*/ 15 w 48"/>
                <a:gd name="T3" fmla="*/ 0 h 29"/>
                <a:gd name="T4" fmla="*/ 19 w 48"/>
                <a:gd name="T5" fmla="*/ 18 h 29"/>
                <a:gd name="T6" fmla="*/ 33 w 48"/>
                <a:gd name="T7" fmla="*/ 0 h 29"/>
                <a:gd name="T8" fmla="*/ 48 w 48"/>
                <a:gd name="T9" fmla="*/ 0 h 29"/>
                <a:gd name="T10" fmla="*/ 24 w 48"/>
                <a:gd name="T11" fmla="*/ 29 h 29"/>
                <a:gd name="T12" fmla="*/ 6 w 48"/>
                <a:gd name="T13" fmla="*/ 29 h 29"/>
                <a:gd name="T14" fmla="*/ 0 w 48"/>
                <a:gd name="T15" fmla="*/ 0 h 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 h="29">
                  <a:moveTo>
                    <a:pt x="0" y="0"/>
                  </a:moveTo>
                  <a:lnTo>
                    <a:pt x="15" y="0"/>
                  </a:lnTo>
                  <a:lnTo>
                    <a:pt x="19" y="18"/>
                  </a:lnTo>
                  <a:lnTo>
                    <a:pt x="33" y="0"/>
                  </a:lnTo>
                  <a:lnTo>
                    <a:pt x="48" y="0"/>
                  </a:lnTo>
                  <a:lnTo>
                    <a:pt x="24" y="29"/>
                  </a:lnTo>
                  <a:lnTo>
                    <a:pt x="6" y="29"/>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53" name="Freeform 95">
              <a:extLst>
                <a:ext uri="{FF2B5EF4-FFF2-40B4-BE49-F238E27FC236}">
                  <a16:creationId xmlns:a16="http://schemas.microsoft.com/office/drawing/2014/main" id="{DC012AEB-548D-4A4B-B3FC-650800CB1CDB}"/>
                </a:ext>
              </a:extLst>
            </p:cNvPr>
            <p:cNvSpPr>
              <a:spLocks/>
            </p:cNvSpPr>
            <p:nvPr userDrawn="1"/>
          </p:nvSpPr>
          <p:spPr bwMode="auto">
            <a:xfrm>
              <a:off x="7635876" y="4830763"/>
              <a:ext cx="66675" cy="46038"/>
            </a:xfrm>
            <a:custGeom>
              <a:avLst/>
              <a:gdLst>
                <a:gd name="T0" fmla="*/ 9 w 42"/>
                <a:gd name="T1" fmla="*/ 0 h 29"/>
                <a:gd name="T2" fmla="*/ 42 w 42"/>
                <a:gd name="T3" fmla="*/ 0 h 29"/>
                <a:gd name="T4" fmla="*/ 41 w 42"/>
                <a:gd name="T5" fmla="*/ 5 h 29"/>
                <a:gd name="T6" fmla="*/ 22 w 42"/>
                <a:gd name="T7" fmla="*/ 5 h 29"/>
                <a:gd name="T8" fmla="*/ 20 w 42"/>
                <a:gd name="T9" fmla="*/ 11 h 29"/>
                <a:gd name="T10" fmla="*/ 37 w 42"/>
                <a:gd name="T11" fmla="*/ 11 h 29"/>
                <a:gd name="T12" fmla="*/ 36 w 42"/>
                <a:gd name="T13" fmla="*/ 17 h 29"/>
                <a:gd name="T14" fmla="*/ 17 w 42"/>
                <a:gd name="T15" fmla="*/ 17 h 29"/>
                <a:gd name="T16" fmla="*/ 16 w 42"/>
                <a:gd name="T17" fmla="*/ 23 h 29"/>
                <a:gd name="T18" fmla="*/ 35 w 42"/>
                <a:gd name="T19" fmla="*/ 23 h 29"/>
                <a:gd name="T20" fmla="*/ 33 w 42"/>
                <a:gd name="T21" fmla="*/ 29 h 29"/>
                <a:gd name="T22" fmla="*/ 0 w 42"/>
                <a:gd name="T23" fmla="*/ 29 h 29"/>
                <a:gd name="T24" fmla="*/ 9 w 42"/>
                <a:gd name="T2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29">
                  <a:moveTo>
                    <a:pt x="9" y="0"/>
                  </a:moveTo>
                  <a:lnTo>
                    <a:pt x="42" y="0"/>
                  </a:lnTo>
                  <a:lnTo>
                    <a:pt x="41" y="5"/>
                  </a:lnTo>
                  <a:lnTo>
                    <a:pt x="22" y="5"/>
                  </a:lnTo>
                  <a:lnTo>
                    <a:pt x="20" y="11"/>
                  </a:lnTo>
                  <a:lnTo>
                    <a:pt x="37" y="11"/>
                  </a:lnTo>
                  <a:lnTo>
                    <a:pt x="36" y="17"/>
                  </a:lnTo>
                  <a:lnTo>
                    <a:pt x="17" y="17"/>
                  </a:lnTo>
                  <a:lnTo>
                    <a:pt x="16" y="23"/>
                  </a:lnTo>
                  <a:lnTo>
                    <a:pt x="35" y="23"/>
                  </a:lnTo>
                  <a:lnTo>
                    <a:pt x="33" y="29"/>
                  </a:lnTo>
                  <a:lnTo>
                    <a:pt x="0" y="29"/>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54" name="Freeform 96">
              <a:extLst>
                <a:ext uri="{FF2B5EF4-FFF2-40B4-BE49-F238E27FC236}">
                  <a16:creationId xmlns:a16="http://schemas.microsoft.com/office/drawing/2014/main" id="{CBAA0F1A-6D07-4906-94FC-225006129574}"/>
                </a:ext>
              </a:extLst>
            </p:cNvPr>
            <p:cNvSpPr>
              <a:spLocks/>
            </p:cNvSpPr>
            <p:nvPr userDrawn="1"/>
          </p:nvSpPr>
          <p:spPr bwMode="auto">
            <a:xfrm>
              <a:off x="7856538" y="4830763"/>
              <a:ext cx="61913" cy="46038"/>
            </a:xfrm>
            <a:custGeom>
              <a:avLst/>
              <a:gdLst>
                <a:gd name="T0" fmla="*/ 11 w 39"/>
                <a:gd name="T1" fmla="*/ 7 h 29"/>
                <a:gd name="T2" fmla="*/ 0 w 39"/>
                <a:gd name="T3" fmla="*/ 7 h 29"/>
                <a:gd name="T4" fmla="*/ 3 w 39"/>
                <a:gd name="T5" fmla="*/ 0 h 29"/>
                <a:gd name="T6" fmla="*/ 39 w 39"/>
                <a:gd name="T7" fmla="*/ 0 h 29"/>
                <a:gd name="T8" fmla="*/ 37 w 39"/>
                <a:gd name="T9" fmla="*/ 7 h 29"/>
                <a:gd name="T10" fmla="*/ 25 w 39"/>
                <a:gd name="T11" fmla="*/ 7 h 29"/>
                <a:gd name="T12" fmla="*/ 19 w 39"/>
                <a:gd name="T13" fmla="*/ 29 h 29"/>
                <a:gd name="T14" fmla="*/ 4 w 39"/>
                <a:gd name="T15" fmla="*/ 29 h 29"/>
                <a:gd name="T16" fmla="*/ 11 w 39"/>
                <a:gd name="T17" fmla="*/ 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29">
                  <a:moveTo>
                    <a:pt x="11" y="7"/>
                  </a:moveTo>
                  <a:lnTo>
                    <a:pt x="0" y="7"/>
                  </a:lnTo>
                  <a:lnTo>
                    <a:pt x="3" y="0"/>
                  </a:lnTo>
                  <a:lnTo>
                    <a:pt x="39" y="0"/>
                  </a:lnTo>
                  <a:lnTo>
                    <a:pt x="37" y="7"/>
                  </a:lnTo>
                  <a:lnTo>
                    <a:pt x="25" y="7"/>
                  </a:lnTo>
                  <a:lnTo>
                    <a:pt x="19" y="29"/>
                  </a:lnTo>
                  <a:lnTo>
                    <a:pt x="4" y="29"/>
                  </a:lnTo>
                  <a:lnTo>
                    <a:pt x="11"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55" name="Freeform 97">
              <a:extLst>
                <a:ext uri="{FF2B5EF4-FFF2-40B4-BE49-F238E27FC236}">
                  <a16:creationId xmlns:a16="http://schemas.microsoft.com/office/drawing/2014/main" id="{6467F326-5978-4C5E-ADCF-07DC6704C136}"/>
                </a:ext>
              </a:extLst>
            </p:cNvPr>
            <p:cNvSpPr>
              <a:spLocks/>
            </p:cNvSpPr>
            <p:nvPr userDrawn="1"/>
          </p:nvSpPr>
          <p:spPr bwMode="auto">
            <a:xfrm>
              <a:off x="7951788" y="4830763"/>
              <a:ext cx="106363" cy="46038"/>
            </a:xfrm>
            <a:custGeom>
              <a:avLst/>
              <a:gdLst>
                <a:gd name="T0" fmla="*/ 8 w 67"/>
                <a:gd name="T1" fmla="*/ 0 h 29"/>
                <a:gd name="T2" fmla="*/ 30 w 67"/>
                <a:gd name="T3" fmla="*/ 0 h 29"/>
                <a:gd name="T4" fmla="*/ 32 w 67"/>
                <a:gd name="T5" fmla="*/ 19 h 29"/>
                <a:gd name="T6" fmla="*/ 32 w 67"/>
                <a:gd name="T7" fmla="*/ 19 h 29"/>
                <a:gd name="T8" fmla="*/ 45 w 67"/>
                <a:gd name="T9" fmla="*/ 0 h 29"/>
                <a:gd name="T10" fmla="*/ 67 w 67"/>
                <a:gd name="T11" fmla="*/ 0 h 29"/>
                <a:gd name="T12" fmla="*/ 57 w 67"/>
                <a:gd name="T13" fmla="*/ 29 h 29"/>
                <a:gd name="T14" fmla="*/ 45 w 67"/>
                <a:gd name="T15" fmla="*/ 29 h 29"/>
                <a:gd name="T16" fmla="*/ 50 w 67"/>
                <a:gd name="T17" fmla="*/ 7 h 29"/>
                <a:gd name="T18" fmla="*/ 50 w 67"/>
                <a:gd name="T19" fmla="*/ 7 h 29"/>
                <a:gd name="T20" fmla="*/ 34 w 67"/>
                <a:gd name="T21" fmla="*/ 29 h 29"/>
                <a:gd name="T22" fmla="*/ 21 w 67"/>
                <a:gd name="T23" fmla="*/ 29 h 29"/>
                <a:gd name="T24" fmla="*/ 19 w 67"/>
                <a:gd name="T25" fmla="*/ 7 h 29"/>
                <a:gd name="T26" fmla="*/ 19 w 67"/>
                <a:gd name="T27" fmla="*/ 7 h 29"/>
                <a:gd name="T28" fmla="*/ 12 w 67"/>
                <a:gd name="T29" fmla="*/ 29 h 29"/>
                <a:gd name="T30" fmla="*/ 0 w 67"/>
                <a:gd name="T31" fmla="*/ 29 h 29"/>
                <a:gd name="T32" fmla="*/ 8 w 67"/>
                <a:gd name="T33"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7" h="29">
                  <a:moveTo>
                    <a:pt x="8" y="0"/>
                  </a:moveTo>
                  <a:lnTo>
                    <a:pt x="30" y="0"/>
                  </a:lnTo>
                  <a:lnTo>
                    <a:pt x="32" y="19"/>
                  </a:lnTo>
                  <a:lnTo>
                    <a:pt x="32" y="19"/>
                  </a:lnTo>
                  <a:lnTo>
                    <a:pt x="45" y="0"/>
                  </a:lnTo>
                  <a:lnTo>
                    <a:pt x="67" y="0"/>
                  </a:lnTo>
                  <a:lnTo>
                    <a:pt x="57" y="29"/>
                  </a:lnTo>
                  <a:lnTo>
                    <a:pt x="45" y="29"/>
                  </a:lnTo>
                  <a:lnTo>
                    <a:pt x="50" y="7"/>
                  </a:lnTo>
                  <a:lnTo>
                    <a:pt x="50" y="7"/>
                  </a:lnTo>
                  <a:lnTo>
                    <a:pt x="34" y="29"/>
                  </a:lnTo>
                  <a:lnTo>
                    <a:pt x="21" y="29"/>
                  </a:lnTo>
                  <a:lnTo>
                    <a:pt x="19" y="7"/>
                  </a:lnTo>
                  <a:lnTo>
                    <a:pt x="19" y="7"/>
                  </a:lnTo>
                  <a:lnTo>
                    <a:pt x="12" y="29"/>
                  </a:lnTo>
                  <a:lnTo>
                    <a:pt x="0" y="29"/>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56" name="Freeform 98">
              <a:extLst>
                <a:ext uri="{FF2B5EF4-FFF2-40B4-BE49-F238E27FC236}">
                  <a16:creationId xmlns:a16="http://schemas.microsoft.com/office/drawing/2014/main" id="{133B0156-6D1E-4B0A-B4BC-64B0CEAB1F4D}"/>
                </a:ext>
              </a:extLst>
            </p:cNvPr>
            <p:cNvSpPr>
              <a:spLocks/>
            </p:cNvSpPr>
            <p:nvPr userDrawn="1"/>
          </p:nvSpPr>
          <p:spPr bwMode="auto">
            <a:xfrm>
              <a:off x="8188326" y="4830763"/>
              <a:ext cx="85725" cy="46038"/>
            </a:xfrm>
            <a:custGeom>
              <a:avLst/>
              <a:gdLst>
                <a:gd name="T0" fmla="*/ 9 w 54"/>
                <a:gd name="T1" fmla="*/ 0 h 29"/>
                <a:gd name="T2" fmla="*/ 30 w 54"/>
                <a:gd name="T3" fmla="*/ 0 h 29"/>
                <a:gd name="T4" fmla="*/ 35 w 54"/>
                <a:gd name="T5" fmla="*/ 19 h 29"/>
                <a:gd name="T6" fmla="*/ 36 w 54"/>
                <a:gd name="T7" fmla="*/ 19 h 29"/>
                <a:gd name="T8" fmla="*/ 42 w 54"/>
                <a:gd name="T9" fmla="*/ 0 h 29"/>
                <a:gd name="T10" fmla="*/ 54 w 54"/>
                <a:gd name="T11" fmla="*/ 0 h 29"/>
                <a:gd name="T12" fmla="*/ 46 w 54"/>
                <a:gd name="T13" fmla="*/ 29 h 29"/>
                <a:gd name="T14" fmla="*/ 24 w 54"/>
                <a:gd name="T15" fmla="*/ 29 h 29"/>
                <a:gd name="T16" fmla="*/ 19 w 54"/>
                <a:gd name="T17" fmla="*/ 8 h 29"/>
                <a:gd name="T18" fmla="*/ 19 w 54"/>
                <a:gd name="T19" fmla="*/ 8 h 29"/>
                <a:gd name="T20" fmla="*/ 13 w 54"/>
                <a:gd name="T21" fmla="*/ 29 h 29"/>
                <a:gd name="T22" fmla="*/ 0 w 54"/>
                <a:gd name="T23" fmla="*/ 29 h 29"/>
                <a:gd name="T24" fmla="*/ 9 w 54"/>
                <a:gd name="T2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29">
                  <a:moveTo>
                    <a:pt x="9" y="0"/>
                  </a:moveTo>
                  <a:lnTo>
                    <a:pt x="30" y="0"/>
                  </a:lnTo>
                  <a:lnTo>
                    <a:pt x="35" y="19"/>
                  </a:lnTo>
                  <a:lnTo>
                    <a:pt x="36" y="19"/>
                  </a:lnTo>
                  <a:lnTo>
                    <a:pt x="42" y="0"/>
                  </a:lnTo>
                  <a:lnTo>
                    <a:pt x="54" y="0"/>
                  </a:lnTo>
                  <a:lnTo>
                    <a:pt x="46" y="29"/>
                  </a:lnTo>
                  <a:lnTo>
                    <a:pt x="24" y="29"/>
                  </a:lnTo>
                  <a:lnTo>
                    <a:pt x="19" y="8"/>
                  </a:lnTo>
                  <a:lnTo>
                    <a:pt x="19" y="8"/>
                  </a:lnTo>
                  <a:lnTo>
                    <a:pt x="13" y="29"/>
                  </a:lnTo>
                  <a:lnTo>
                    <a:pt x="0" y="29"/>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57" name="Freeform 99">
              <a:extLst>
                <a:ext uri="{FF2B5EF4-FFF2-40B4-BE49-F238E27FC236}">
                  <a16:creationId xmlns:a16="http://schemas.microsoft.com/office/drawing/2014/main" id="{5B06DDBF-8883-4D66-8D60-AC8DA0296E1A}"/>
                </a:ext>
              </a:extLst>
            </p:cNvPr>
            <p:cNvSpPr>
              <a:spLocks/>
            </p:cNvSpPr>
            <p:nvPr userDrawn="1"/>
          </p:nvSpPr>
          <p:spPr bwMode="auto">
            <a:xfrm>
              <a:off x="8310563" y="4830763"/>
              <a:ext cx="63500" cy="46038"/>
            </a:xfrm>
            <a:custGeom>
              <a:avLst/>
              <a:gdLst>
                <a:gd name="T0" fmla="*/ 12 w 40"/>
                <a:gd name="T1" fmla="*/ 7 h 29"/>
                <a:gd name="T2" fmla="*/ 0 w 40"/>
                <a:gd name="T3" fmla="*/ 7 h 29"/>
                <a:gd name="T4" fmla="*/ 3 w 40"/>
                <a:gd name="T5" fmla="*/ 0 h 29"/>
                <a:gd name="T6" fmla="*/ 40 w 40"/>
                <a:gd name="T7" fmla="*/ 0 h 29"/>
                <a:gd name="T8" fmla="*/ 38 w 40"/>
                <a:gd name="T9" fmla="*/ 7 h 29"/>
                <a:gd name="T10" fmla="*/ 26 w 40"/>
                <a:gd name="T11" fmla="*/ 7 h 29"/>
                <a:gd name="T12" fmla="*/ 19 w 40"/>
                <a:gd name="T13" fmla="*/ 29 h 29"/>
                <a:gd name="T14" fmla="*/ 5 w 40"/>
                <a:gd name="T15" fmla="*/ 29 h 29"/>
                <a:gd name="T16" fmla="*/ 12 w 40"/>
                <a:gd name="T17" fmla="*/ 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29">
                  <a:moveTo>
                    <a:pt x="12" y="7"/>
                  </a:moveTo>
                  <a:lnTo>
                    <a:pt x="0" y="7"/>
                  </a:lnTo>
                  <a:lnTo>
                    <a:pt x="3" y="0"/>
                  </a:lnTo>
                  <a:lnTo>
                    <a:pt x="40" y="0"/>
                  </a:lnTo>
                  <a:lnTo>
                    <a:pt x="38" y="7"/>
                  </a:lnTo>
                  <a:lnTo>
                    <a:pt x="26" y="7"/>
                  </a:lnTo>
                  <a:lnTo>
                    <a:pt x="19" y="29"/>
                  </a:lnTo>
                  <a:lnTo>
                    <a:pt x="5" y="29"/>
                  </a:lnTo>
                  <a:lnTo>
                    <a:pt x="12"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58" name="Freeform 100">
              <a:extLst>
                <a:ext uri="{FF2B5EF4-FFF2-40B4-BE49-F238E27FC236}">
                  <a16:creationId xmlns:a16="http://schemas.microsoft.com/office/drawing/2014/main" id="{656CA39C-D073-454D-9A21-90212D19FA85}"/>
                </a:ext>
              </a:extLst>
            </p:cNvPr>
            <p:cNvSpPr>
              <a:spLocks noEditPoints="1"/>
            </p:cNvSpPr>
            <p:nvPr userDrawn="1"/>
          </p:nvSpPr>
          <p:spPr bwMode="auto">
            <a:xfrm>
              <a:off x="8701088" y="4760913"/>
              <a:ext cx="49213" cy="50800"/>
            </a:xfrm>
            <a:custGeom>
              <a:avLst/>
              <a:gdLst>
                <a:gd name="T0" fmla="*/ 15 w 31"/>
                <a:gd name="T1" fmla="*/ 0 h 32"/>
                <a:gd name="T2" fmla="*/ 15 w 31"/>
                <a:gd name="T3" fmla="*/ 0 h 32"/>
                <a:gd name="T4" fmla="*/ 10 w 31"/>
                <a:gd name="T5" fmla="*/ 1 h 32"/>
                <a:gd name="T6" fmla="*/ 5 w 31"/>
                <a:gd name="T7" fmla="*/ 5 h 32"/>
                <a:gd name="T8" fmla="*/ 1 w 31"/>
                <a:gd name="T9" fmla="*/ 10 h 32"/>
                <a:gd name="T10" fmla="*/ 0 w 31"/>
                <a:gd name="T11" fmla="*/ 15 h 32"/>
                <a:gd name="T12" fmla="*/ 0 w 31"/>
                <a:gd name="T13" fmla="*/ 15 h 32"/>
                <a:gd name="T14" fmla="*/ 1 w 31"/>
                <a:gd name="T15" fmla="*/ 21 h 32"/>
                <a:gd name="T16" fmla="*/ 5 w 31"/>
                <a:gd name="T17" fmla="*/ 27 h 32"/>
                <a:gd name="T18" fmla="*/ 10 w 31"/>
                <a:gd name="T19" fmla="*/ 31 h 32"/>
                <a:gd name="T20" fmla="*/ 15 w 31"/>
                <a:gd name="T21" fmla="*/ 32 h 32"/>
                <a:gd name="T22" fmla="*/ 15 w 31"/>
                <a:gd name="T23" fmla="*/ 32 h 32"/>
                <a:gd name="T24" fmla="*/ 21 w 31"/>
                <a:gd name="T25" fmla="*/ 31 h 32"/>
                <a:gd name="T26" fmla="*/ 27 w 31"/>
                <a:gd name="T27" fmla="*/ 27 h 32"/>
                <a:gd name="T28" fmla="*/ 30 w 31"/>
                <a:gd name="T29" fmla="*/ 21 h 32"/>
                <a:gd name="T30" fmla="*/ 31 w 31"/>
                <a:gd name="T31" fmla="*/ 15 h 32"/>
                <a:gd name="T32" fmla="*/ 31 w 31"/>
                <a:gd name="T33" fmla="*/ 15 h 32"/>
                <a:gd name="T34" fmla="*/ 30 w 31"/>
                <a:gd name="T35" fmla="*/ 10 h 32"/>
                <a:gd name="T36" fmla="*/ 27 w 31"/>
                <a:gd name="T37" fmla="*/ 5 h 32"/>
                <a:gd name="T38" fmla="*/ 21 w 31"/>
                <a:gd name="T39" fmla="*/ 1 h 32"/>
                <a:gd name="T40" fmla="*/ 15 w 31"/>
                <a:gd name="T41" fmla="*/ 0 h 32"/>
                <a:gd name="T42" fmla="*/ 15 w 31"/>
                <a:gd name="T43" fmla="*/ 0 h 32"/>
                <a:gd name="T44" fmla="*/ 15 w 31"/>
                <a:gd name="T45" fmla="*/ 28 h 32"/>
                <a:gd name="T46" fmla="*/ 15 w 31"/>
                <a:gd name="T47" fmla="*/ 28 h 32"/>
                <a:gd name="T48" fmla="*/ 11 w 31"/>
                <a:gd name="T49" fmla="*/ 27 h 32"/>
                <a:gd name="T50" fmla="*/ 6 w 31"/>
                <a:gd name="T51" fmla="*/ 25 h 32"/>
                <a:gd name="T52" fmla="*/ 4 w 31"/>
                <a:gd name="T53" fmla="*/ 21 h 32"/>
                <a:gd name="T54" fmla="*/ 3 w 31"/>
                <a:gd name="T55" fmla="*/ 15 h 32"/>
                <a:gd name="T56" fmla="*/ 3 w 31"/>
                <a:gd name="T57" fmla="*/ 15 h 32"/>
                <a:gd name="T58" fmla="*/ 4 w 31"/>
                <a:gd name="T59" fmla="*/ 11 h 32"/>
                <a:gd name="T60" fmla="*/ 6 w 31"/>
                <a:gd name="T61" fmla="*/ 6 h 32"/>
                <a:gd name="T62" fmla="*/ 11 w 31"/>
                <a:gd name="T63" fmla="*/ 4 h 32"/>
                <a:gd name="T64" fmla="*/ 15 w 31"/>
                <a:gd name="T65" fmla="*/ 3 h 32"/>
                <a:gd name="T66" fmla="*/ 15 w 31"/>
                <a:gd name="T67" fmla="*/ 3 h 32"/>
                <a:gd name="T68" fmla="*/ 20 w 31"/>
                <a:gd name="T69" fmla="*/ 4 h 32"/>
                <a:gd name="T70" fmla="*/ 25 w 31"/>
                <a:gd name="T71" fmla="*/ 6 h 32"/>
                <a:gd name="T72" fmla="*/ 27 w 31"/>
                <a:gd name="T73" fmla="*/ 11 h 32"/>
                <a:gd name="T74" fmla="*/ 28 w 31"/>
                <a:gd name="T75" fmla="*/ 15 h 32"/>
                <a:gd name="T76" fmla="*/ 28 w 31"/>
                <a:gd name="T77" fmla="*/ 15 h 32"/>
                <a:gd name="T78" fmla="*/ 27 w 31"/>
                <a:gd name="T79" fmla="*/ 21 h 32"/>
                <a:gd name="T80" fmla="*/ 25 w 31"/>
                <a:gd name="T81" fmla="*/ 25 h 32"/>
                <a:gd name="T82" fmla="*/ 20 w 31"/>
                <a:gd name="T83" fmla="*/ 27 h 32"/>
                <a:gd name="T84" fmla="*/ 15 w 31"/>
                <a:gd name="T85" fmla="*/ 28 h 32"/>
                <a:gd name="T86" fmla="*/ 15 w 31"/>
                <a:gd name="T87"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1" h="32">
                  <a:moveTo>
                    <a:pt x="15" y="0"/>
                  </a:moveTo>
                  <a:lnTo>
                    <a:pt x="15" y="0"/>
                  </a:lnTo>
                  <a:lnTo>
                    <a:pt x="10" y="1"/>
                  </a:lnTo>
                  <a:lnTo>
                    <a:pt x="5" y="5"/>
                  </a:lnTo>
                  <a:lnTo>
                    <a:pt x="1" y="10"/>
                  </a:lnTo>
                  <a:lnTo>
                    <a:pt x="0" y="15"/>
                  </a:lnTo>
                  <a:lnTo>
                    <a:pt x="0" y="15"/>
                  </a:lnTo>
                  <a:lnTo>
                    <a:pt x="1" y="21"/>
                  </a:lnTo>
                  <a:lnTo>
                    <a:pt x="5" y="27"/>
                  </a:lnTo>
                  <a:lnTo>
                    <a:pt x="10" y="31"/>
                  </a:lnTo>
                  <a:lnTo>
                    <a:pt x="15" y="32"/>
                  </a:lnTo>
                  <a:lnTo>
                    <a:pt x="15" y="32"/>
                  </a:lnTo>
                  <a:lnTo>
                    <a:pt x="21" y="31"/>
                  </a:lnTo>
                  <a:lnTo>
                    <a:pt x="27" y="27"/>
                  </a:lnTo>
                  <a:lnTo>
                    <a:pt x="30" y="21"/>
                  </a:lnTo>
                  <a:lnTo>
                    <a:pt x="31" y="15"/>
                  </a:lnTo>
                  <a:lnTo>
                    <a:pt x="31" y="15"/>
                  </a:lnTo>
                  <a:lnTo>
                    <a:pt x="30" y="10"/>
                  </a:lnTo>
                  <a:lnTo>
                    <a:pt x="27" y="5"/>
                  </a:lnTo>
                  <a:lnTo>
                    <a:pt x="21" y="1"/>
                  </a:lnTo>
                  <a:lnTo>
                    <a:pt x="15" y="0"/>
                  </a:lnTo>
                  <a:lnTo>
                    <a:pt x="15" y="0"/>
                  </a:lnTo>
                  <a:close/>
                  <a:moveTo>
                    <a:pt x="15" y="28"/>
                  </a:moveTo>
                  <a:lnTo>
                    <a:pt x="15" y="28"/>
                  </a:lnTo>
                  <a:lnTo>
                    <a:pt x="11" y="27"/>
                  </a:lnTo>
                  <a:lnTo>
                    <a:pt x="6" y="25"/>
                  </a:lnTo>
                  <a:lnTo>
                    <a:pt x="4" y="21"/>
                  </a:lnTo>
                  <a:lnTo>
                    <a:pt x="3" y="15"/>
                  </a:lnTo>
                  <a:lnTo>
                    <a:pt x="3" y="15"/>
                  </a:lnTo>
                  <a:lnTo>
                    <a:pt x="4" y="11"/>
                  </a:lnTo>
                  <a:lnTo>
                    <a:pt x="6" y="6"/>
                  </a:lnTo>
                  <a:lnTo>
                    <a:pt x="11" y="4"/>
                  </a:lnTo>
                  <a:lnTo>
                    <a:pt x="15" y="3"/>
                  </a:lnTo>
                  <a:lnTo>
                    <a:pt x="15" y="3"/>
                  </a:lnTo>
                  <a:lnTo>
                    <a:pt x="20" y="4"/>
                  </a:lnTo>
                  <a:lnTo>
                    <a:pt x="25" y="6"/>
                  </a:lnTo>
                  <a:lnTo>
                    <a:pt x="27" y="11"/>
                  </a:lnTo>
                  <a:lnTo>
                    <a:pt x="28" y="15"/>
                  </a:lnTo>
                  <a:lnTo>
                    <a:pt x="28" y="15"/>
                  </a:lnTo>
                  <a:lnTo>
                    <a:pt x="27" y="21"/>
                  </a:lnTo>
                  <a:lnTo>
                    <a:pt x="25" y="25"/>
                  </a:lnTo>
                  <a:lnTo>
                    <a:pt x="20" y="27"/>
                  </a:lnTo>
                  <a:lnTo>
                    <a:pt x="15" y="28"/>
                  </a:lnTo>
                  <a:lnTo>
                    <a:pt x="15"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59" name="Freeform 101">
              <a:extLst>
                <a:ext uri="{FF2B5EF4-FFF2-40B4-BE49-F238E27FC236}">
                  <a16:creationId xmlns:a16="http://schemas.microsoft.com/office/drawing/2014/main" id="{82F49F9C-CB5F-4BB4-8FD4-1F56EF7E525C}"/>
                </a:ext>
              </a:extLst>
            </p:cNvPr>
            <p:cNvSpPr>
              <a:spLocks noEditPoints="1"/>
            </p:cNvSpPr>
            <p:nvPr userDrawn="1"/>
          </p:nvSpPr>
          <p:spPr bwMode="auto">
            <a:xfrm>
              <a:off x="8716963" y="4772026"/>
              <a:ext cx="20638" cy="26988"/>
            </a:xfrm>
            <a:custGeom>
              <a:avLst/>
              <a:gdLst>
                <a:gd name="T0" fmla="*/ 11 w 13"/>
                <a:gd name="T1" fmla="*/ 6 h 17"/>
                <a:gd name="T2" fmla="*/ 11 w 13"/>
                <a:gd name="T3" fmla="*/ 6 h 17"/>
                <a:gd name="T4" fmla="*/ 11 w 13"/>
                <a:gd name="T5" fmla="*/ 4 h 17"/>
                <a:gd name="T6" fmla="*/ 10 w 13"/>
                <a:gd name="T7" fmla="*/ 1 h 17"/>
                <a:gd name="T8" fmla="*/ 9 w 13"/>
                <a:gd name="T9" fmla="*/ 1 h 17"/>
                <a:gd name="T10" fmla="*/ 7 w 13"/>
                <a:gd name="T11" fmla="*/ 0 h 17"/>
                <a:gd name="T12" fmla="*/ 0 w 13"/>
                <a:gd name="T13" fmla="*/ 0 h 17"/>
                <a:gd name="T14" fmla="*/ 0 w 13"/>
                <a:gd name="T15" fmla="*/ 17 h 17"/>
                <a:gd name="T16" fmla="*/ 3 w 13"/>
                <a:gd name="T17" fmla="*/ 17 h 17"/>
                <a:gd name="T18" fmla="*/ 3 w 13"/>
                <a:gd name="T19" fmla="*/ 11 h 17"/>
                <a:gd name="T20" fmla="*/ 5 w 13"/>
                <a:gd name="T21" fmla="*/ 11 h 17"/>
                <a:gd name="T22" fmla="*/ 9 w 13"/>
                <a:gd name="T23" fmla="*/ 17 h 17"/>
                <a:gd name="T24" fmla="*/ 13 w 13"/>
                <a:gd name="T25" fmla="*/ 17 h 17"/>
                <a:gd name="T26" fmla="*/ 8 w 13"/>
                <a:gd name="T27" fmla="*/ 10 h 17"/>
                <a:gd name="T28" fmla="*/ 8 w 13"/>
                <a:gd name="T29" fmla="*/ 10 h 17"/>
                <a:gd name="T30" fmla="*/ 11 w 13"/>
                <a:gd name="T31" fmla="*/ 8 h 17"/>
                <a:gd name="T32" fmla="*/ 11 w 13"/>
                <a:gd name="T33" fmla="*/ 6 h 17"/>
                <a:gd name="T34" fmla="*/ 11 w 13"/>
                <a:gd name="T35" fmla="*/ 6 h 17"/>
                <a:gd name="T36" fmla="*/ 3 w 13"/>
                <a:gd name="T37" fmla="*/ 7 h 17"/>
                <a:gd name="T38" fmla="*/ 3 w 13"/>
                <a:gd name="T39" fmla="*/ 3 h 17"/>
                <a:gd name="T40" fmla="*/ 5 w 13"/>
                <a:gd name="T41" fmla="*/ 3 h 17"/>
                <a:gd name="T42" fmla="*/ 5 w 13"/>
                <a:gd name="T43" fmla="*/ 3 h 17"/>
                <a:gd name="T44" fmla="*/ 8 w 13"/>
                <a:gd name="T45" fmla="*/ 4 h 17"/>
                <a:gd name="T46" fmla="*/ 9 w 13"/>
                <a:gd name="T47" fmla="*/ 4 h 17"/>
                <a:gd name="T48" fmla="*/ 9 w 13"/>
                <a:gd name="T49" fmla="*/ 5 h 17"/>
                <a:gd name="T50" fmla="*/ 9 w 13"/>
                <a:gd name="T51" fmla="*/ 5 h 17"/>
                <a:gd name="T52" fmla="*/ 9 w 13"/>
                <a:gd name="T53" fmla="*/ 7 h 17"/>
                <a:gd name="T54" fmla="*/ 8 w 13"/>
                <a:gd name="T55" fmla="*/ 7 h 17"/>
                <a:gd name="T56" fmla="*/ 5 w 13"/>
                <a:gd name="T57" fmla="*/ 7 h 17"/>
                <a:gd name="T58" fmla="*/ 3 w 13"/>
                <a:gd name="T59" fmla="*/ 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 h="17">
                  <a:moveTo>
                    <a:pt x="11" y="6"/>
                  </a:moveTo>
                  <a:lnTo>
                    <a:pt x="11" y="6"/>
                  </a:lnTo>
                  <a:lnTo>
                    <a:pt x="11" y="4"/>
                  </a:lnTo>
                  <a:lnTo>
                    <a:pt x="10" y="1"/>
                  </a:lnTo>
                  <a:lnTo>
                    <a:pt x="9" y="1"/>
                  </a:lnTo>
                  <a:lnTo>
                    <a:pt x="7" y="0"/>
                  </a:lnTo>
                  <a:lnTo>
                    <a:pt x="0" y="0"/>
                  </a:lnTo>
                  <a:lnTo>
                    <a:pt x="0" y="17"/>
                  </a:lnTo>
                  <a:lnTo>
                    <a:pt x="3" y="17"/>
                  </a:lnTo>
                  <a:lnTo>
                    <a:pt x="3" y="11"/>
                  </a:lnTo>
                  <a:lnTo>
                    <a:pt x="5" y="11"/>
                  </a:lnTo>
                  <a:lnTo>
                    <a:pt x="9" y="17"/>
                  </a:lnTo>
                  <a:lnTo>
                    <a:pt x="13" y="17"/>
                  </a:lnTo>
                  <a:lnTo>
                    <a:pt x="8" y="10"/>
                  </a:lnTo>
                  <a:lnTo>
                    <a:pt x="8" y="10"/>
                  </a:lnTo>
                  <a:lnTo>
                    <a:pt x="11" y="8"/>
                  </a:lnTo>
                  <a:lnTo>
                    <a:pt x="11" y="6"/>
                  </a:lnTo>
                  <a:lnTo>
                    <a:pt x="11" y="6"/>
                  </a:lnTo>
                  <a:close/>
                  <a:moveTo>
                    <a:pt x="3" y="7"/>
                  </a:moveTo>
                  <a:lnTo>
                    <a:pt x="3" y="3"/>
                  </a:lnTo>
                  <a:lnTo>
                    <a:pt x="5" y="3"/>
                  </a:lnTo>
                  <a:lnTo>
                    <a:pt x="5" y="3"/>
                  </a:lnTo>
                  <a:lnTo>
                    <a:pt x="8" y="4"/>
                  </a:lnTo>
                  <a:lnTo>
                    <a:pt x="9" y="4"/>
                  </a:lnTo>
                  <a:lnTo>
                    <a:pt x="9" y="5"/>
                  </a:lnTo>
                  <a:lnTo>
                    <a:pt x="9" y="5"/>
                  </a:lnTo>
                  <a:lnTo>
                    <a:pt x="9" y="7"/>
                  </a:lnTo>
                  <a:lnTo>
                    <a:pt x="8" y="7"/>
                  </a:lnTo>
                  <a:lnTo>
                    <a:pt x="5" y="7"/>
                  </a:lnTo>
                  <a:lnTo>
                    <a:pt x="3"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60" name="Freeform 102">
              <a:extLst>
                <a:ext uri="{FF2B5EF4-FFF2-40B4-BE49-F238E27FC236}">
                  <a16:creationId xmlns:a16="http://schemas.microsoft.com/office/drawing/2014/main" id="{4291A22E-FAC9-40F5-A833-AAF9D3666A44}"/>
                </a:ext>
              </a:extLst>
            </p:cNvPr>
            <p:cNvSpPr>
              <a:spLocks/>
            </p:cNvSpPr>
            <p:nvPr userDrawn="1"/>
          </p:nvSpPr>
          <p:spPr bwMode="auto">
            <a:xfrm>
              <a:off x="7742238" y="4830763"/>
              <a:ext cx="68263" cy="47625"/>
            </a:xfrm>
            <a:custGeom>
              <a:avLst/>
              <a:gdLst>
                <a:gd name="T0" fmla="*/ 20 w 43"/>
                <a:gd name="T1" fmla="*/ 9 h 30"/>
                <a:gd name="T2" fmla="*/ 20 w 43"/>
                <a:gd name="T3" fmla="*/ 7 h 30"/>
                <a:gd name="T4" fmla="*/ 24 w 43"/>
                <a:gd name="T5" fmla="*/ 4 h 30"/>
                <a:gd name="T6" fmla="*/ 28 w 43"/>
                <a:gd name="T7" fmla="*/ 4 h 30"/>
                <a:gd name="T8" fmla="*/ 30 w 43"/>
                <a:gd name="T9" fmla="*/ 5 h 30"/>
                <a:gd name="T10" fmla="*/ 30 w 43"/>
                <a:gd name="T11" fmla="*/ 8 h 30"/>
                <a:gd name="T12" fmla="*/ 43 w 43"/>
                <a:gd name="T13" fmla="*/ 8 h 30"/>
                <a:gd name="T14" fmla="*/ 41 w 43"/>
                <a:gd name="T15" fmla="*/ 2 h 30"/>
                <a:gd name="T16" fmla="*/ 27 w 43"/>
                <a:gd name="T17" fmla="*/ 0 h 30"/>
                <a:gd name="T18" fmla="*/ 18 w 43"/>
                <a:gd name="T19" fmla="*/ 0 h 30"/>
                <a:gd name="T20" fmla="*/ 7 w 43"/>
                <a:gd name="T21" fmla="*/ 4 h 30"/>
                <a:gd name="T22" fmla="*/ 3 w 43"/>
                <a:gd name="T23" fmla="*/ 9 h 30"/>
                <a:gd name="T24" fmla="*/ 4 w 43"/>
                <a:gd name="T25" fmla="*/ 14 h 30"/>
                <a:gd name="T26" fmla="*/ 9 w 43"/>
                <a:gd name="T27" fmla="*/ 16 h 30"/>
                <a:gd name="T28" fmla="*/ 22 w 43"/>
                <a:gd name="T29" fmla="*/ 19 h 30"/>
                <a:gd name="T30" fmla="*/ 25 w 43"/>
                <a:gd name="T31" fmla="*/ 21 h 30"/>
                <a:gd name="T32" fmla="*/ 25 w 43"/>
                <a:gd name="T33" fmla="*/ 22 h 30"/>
                <a:gd name="T34" fmla="*/ 23 w 43"/>
                <a:gd name="T35" fmla="*/ 24 h 30"/>
                <a:gd name="T36" fmla="*/ 18 w 43"/>
                <a:gd name="T37" fmla="*/ 25 h 30"/>
                <a:gd name="T38" fmla="*/ 14 w 43"/>
                <a:gd name="T39" fmla="*/ 24 h 30"/>
                <a:gd name="T40" fmla="*/ 12 w 43"/>
                <a:gd name="T41" fmla="*/ 22 h 30"/>
                <a:gd name="T42" fmla="*/ 0 w 43"/>
                <a:gd name="T43" fmla="*/ 21 h 30"/>
                <a:gd name="T44" fmla="*/ 0 w 43"/>
                <a:gd name="T45" fmla="*/ 24 h 30"/>
                <a:gd name="T46" fmla="*/ 1 w 43"/>
                <a:gd name="T47" fmla="*/ 28 h 30"/>
                <a:gd name="T48" fmla="*/ 5 w 43"/>
                <a:gd name="T49" fmla="*/ 30 h 30"/>
                <a:gd name="T50" fmla="*/ 16 w 43"/>
                <a:gd name="T51" fmla="*/ 30 h 30"/>
                <a:gd name="T52" fmla="*/ 34 w 43"/>
                <a:gd name="T53" fmla="*/ 28 h 30"/>
                <a:gd name="T54" fmla="*/ 41 w 43"/>
                <a:gd name="T55" fmla="*/ 21 h 30"/>
                <a:gd name="T56" fmla="*/ 41 w 43"/>
                <a:gd name="T57" fmla="*/ 17 h 30"/>
                <a:gd name="T58" fmla="*/ 39 w 43"/>
                <a:gd name="T59" fmla="*/ 15 h 30"/>
                <a:gd name="T60" fmla="*/ 29 w 43"/>
                <a:gd name="T61" fmla="*/ 11 h 30"/>
                <a:gd name="T62" fmla="*/ 20 w 43"/>
                <a:gd name="T63" fmla="*/ 9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 h="30">
                  <a:moveTo>
                    <a:pt x="20" y="9"/>
                  </a:moveTo>
                  <a:lnTo>
                    <a:pt x="20" y="9"/>
                  </a:lnTo>
                  <a:lnTo>
                    <a:pt x="20" y="7"/>
                  </a:lnTo>
                  <a:lnTo>
                    <a:pt x="20" y="7"/>
                  </a:lnTo>
                  <a:lnTo>
                    <a:pt x="21" y="5"/>
                  </a:lnTo>
                  <a:lnTo>
                    <a:pt x="24" y="4"/>
                  </a:lnTo>
                  <a:lnTo>
                    <a:pt x="24" y="4"/>
                  </a:lnTo>
                  <a:lnTo>
                    <a:pt x="28" y="4"/>
                  </a:lnTo>
                  <a:lnTo>
                    <a:pt x="30" y="5"/>
                  </a:lnTo>
                  <a:lnTo>
                    <a:pt x="30" y="5"/>
                  </a:lnTo>
                  <a:lnTo>
                    <a:pt x="30" y="7"/>
                  </a:lnTo>
                  <a:lnTo>
                    <a:pt x="30" y="8"/>
                  </a:lnTo>
                  <a:lnTo>
                    <a:pt x="43" y="8"/>
                  </a:lnTo>
                  <a:lnTo>
                    <a:pt x="43" y="8"/>
                  </a:lnTo>
                  <a:lnTo>
                    <a:pt x="43" y="4"/>
                  </a:lnTo>
                  <a:lnTo>
                    <a:pt x="41" y="2"/>
                  </a:lnTo>
                  <a:lnTo>
                    <a:pt x="36" y="0"/>
                  </a:lnTo>
                  <a:lnTo>
                    <a:pt x="27" y="0"/>
                  </a:lnTo>
                  <a:lnTo>
                    <a:pt x="27" y="0"/>
                  </a:lnTo>
                  <a:lnTo>
                    <a:pt x="18" y="0"/>
                  </a:lnTo>
                  <a:lnTo>
                    <a:pt x="11" y="2"/>
                  </a:lnTo>
                  <a:lnTo>
                    <a:pt x="7" y="4"/>
                  </a:lnTo>
                  <a:lnTo>
                    <a:pt x="3" y="9"/>
                  </a:lnTo>
                  <a:lnTo>
                    <a:pt x="3" y="9"/>
                  </a:lnTo>
                  <a:lnTo>
                    <a:pt x="3" y="11"/>
                  </a:lnTo>
                  <a:lnTo>
                    <a:pt x="4" y="14"/>
                  </a:lnTo>
                  <a:lnTo>
                    <a:pt x="4" y="14"/>
                  </a:lnTo>
                  <a:lnTo>
                    <a:pt x="9" y="16"/>
                  </a:lnTo>
                  <a:lnTo>
                    <a:pt x="16" y="18"/>
                  </a:lnTo>
                  <a:lnTo>
                    <a:pt x="22" y="19"/>
                  </a:lnTo>
                  <a:lnTo>
                    <a:pt x="25" y="21"/>
                  </a:lnTo>
                  <a:lnTo>
                    <a:pt x="25" y="21"/>
                  </a:lnTo>
                  <a:lnTo>
                    <a:pt x="25" y="22"/>
                  </a:lnTo>
                  <a:lnTo>
                    <a:pt x="25" y="22"/>
                  </a:lnTo>
                  <a:lnTo>
                    <a:pt x="24" y="23"/>
                  </a:lnTo>
                  <a:lnTo>
                    <a:pt x="23" y="24"/>
                  </a:lnTo>
                  <a:lnTo>
                    <a:pt x="18" y="25"/>
                  </a:lnTo>
                  <a:lnTo>
                    <a:pt x="18" y="25"/>
                  </a:lnTo>
                  <a:lnTo>
                    <a:pt x="15" y="24"/>
                  </a:lnTo>
                  <a:lnTo>
                    <a:pt x="14" y="24"/>
                  </a:lnTo>
                  <a:lnTo>
                    <a:pt x="14" y="24"/>
                  </a:lnTo>
                  <a:lnTo>
                    <a:pt x="12" y="22"/>
                  </a:lnTo>
                  <a:lnTo>
                    <a:pt x="12" y="21"/>
                  </a:lnTo>
                  <a:lnTo>
                    <a:pt x="0" y="21"/>
                  </a:lnTo>
                  <a:lnTo>
                    <a:pt x="0" y="21"/>
                  </a:lnTo>
                  <a:lnTo>
                    <a:pt x="0" y="24"/>
                  </a:lnTo>
                  <a:lnTo>
                    <a:pt x="0" y="26"/>
                  </a:lnTo>
                  <a:lnTo>
                    <a:pt x="1" y="28"/>
                  </a:lnTo>
                  <a:lnTo>
                    <a:pt x="3" y="29"/>
                  </a:lnTo>
                  <a:lnTo>
                    <a:pt x="5" y="30"/>
                  </a:lnTo>
                  <a:lnTo>
                    <a:pt x="16" y="30"/>
                  </a:lnTo>
                  <a:lnTo>
                    <a:pt x="16" y="30"/>
                  </a:lnTo>
                  <a:lnTo>
                    <a:pt x="27" y="30"/>
                  </a:lnTo>
                  <a:lnTo>
                    <a:pt x="34" y="28"/>
                  </a:lnTo>
                  <a:lnTo>
                    <a:pt x="38" y="24"/>
                  </a:lnTo>
                  <a:lnTo>
                    <a:pt x="41" y="21"/>
                  </a:lnTo>
                  <a:lnTo>
                    <a:pt x="41" y="21"/>
                  </a:lnTo>
                  <a:lnTo>
                    <a:pt x="41" y="17"/>
                  </a:lnTo>
                  <a:lnTo>
                    <a:pt x="39" y="15"/>
                  </a:lnTo>
                  <a:lnTo>
                    <a:pt x="39" y="15"/>
                  </a:lnTo>
                  <a:lnTo>
                    <a:pt x="36" y="12"/>
                  </a:lnTo>
                  <a:lnTo>
                    <a:pt x="29" y="11"/>
                  </a:lnTo>
                  <a:lnTo>
                    <a:pt x="23" y="10"/>
                  </a:lnTo>
                  <a:lnTo>
                    <a:pt x="20" y="9"/>
                  </a:lnTo>
                  <a:lnTo>
                    <a:pt x="20"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61" name="Freeform 103">
              <a:extLst>
                <a:ext uri="{FF2B5EF4-FFF2-40B4-BE49-F238E27FC236}">
                  <a16:creationId xmlns:a16="http://schemas.microsoft.com/office/drawing/2014/main" id="{866554F8-3A95-4E3A-8257-37B352BBBD70}"/>
                </a:ext>
              </a:extLst>
            </p:cNvPr>
            <p:cNvSpPr>
              <a:spLocks/>
            </p:cNvSpPr>
            <p:nvPr userDrawn="1"/>
          </p:nvSpPr>
          <p:spPr bwMode="auto">
            <a:xfrm>
              <a:off x="8089901" y="4830763"/>
              <a:ext cx="66675" cy="46038"/>
            </a:xfrm>
            <a:custGeom>
              <a:avLst/>
              <a:gdLst>
                <a:gd name="T0" fmla="*/ 9 w 42"/>
                <a:gd name="T1" fmla="*/ 0 h 29"/>
                <a:gd name="T2" fmla="*/ 42 w 42"/>
                <a:gd name="T3" fmla="*/ 0 h 29"/>
                <a:gd name="T4" fmla="*/ 40 w 42"/>
                <a:gd name="T5" fmla="*/ 5 h 29"/>
                <a:gd name="T6" fmla="*/ 21 w 42"/>
                <a:gd name="T7" fmla="*/ 5 h 29"/>
                <a:gd name="T8" fmla="*/ 18 w 42"/>
                <a:gd name="T9" fmla="*/ 11 h 29"/>
                <a:gd name="T10" fmla="*/ 36 w 42"/>
                <a:gd name="T11" fmla="*/ 11 h 29"/>
                <a:gd name="T12" fmla="*/ 35 w 42"/>
                <a:gd name="T13" fmla="*/ 17 h 29"/>
                <a:gd name="T14" fmla="*/ 17 w 42"/>
                <a:gd name="T15" fmla="*/ 17 h 29"/>
                <a:gd name="T16" fmla="*/ 15 w 42"/>
                <a:gd name="T17" fmla="*/ 23 h 29"/>
                <a:gd name="T18" fmla="*/ 35 w 42"/>
                <a:gd name="T19" fmla="*/ 23 h 29"/>
                <a:gd name="T20" fmla="*/ 33 w 42"/>
                <a:gd name="T21" fmla="*/ 29 h 29"/>
                <a:gd name="T22" fmla="*/ 0 w 42"/>
                <a:gd name="T23" fmla="*/ 29 h 29"/>
                <a:gd name="T24" fmla="*/ 9 w 42"/>
                <a:gd name="T2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29">
                  <a:moveTo>
                    <a:pt x="9" y="0"/>
                  </a:moveTo>
                  <a:lnTo>
                    <a:pt x="42" y="0"/>
                  </a:lnTo>
                  <a:lnTo>
                    <a:pt x="40" y="5"/>
                  </a:lnTo>
                  <a:lnTo>
                    <a:pt x="21" y="5"/>
                  </a:lnTo>
                  <a:lnTo>
                    <a:pt x="18" y="11"/>
                  </a:lnTo>
                  <a:lnTo>
                    <a:pt x="36" y="11"/>
                  </a:lnTo>
                  <a:lnTo>
                    <a:pt x="35" y="17"/>
                  </a:lnTo>
                  <a:lnTo>
                    <a:pt x="17" y="17"/>
                  </a:lnTo>
                  <a:lnTo>
                    <a:pt x="15" y="23"/>
                  </a:lnTo>
                  <a:lnTo>
                    <a:pt x="35" y="23"/>
                  </a:lnTo>
                  <a:lnTo>
                    <a:pt x="33" y="29"/>
                  </a:lnTo>
                  <a:lnTo>
                    <a:pt x="0" y="29"/>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62" name="Freeform 104">
              <a:extLst>
                <a:ext uri="{FF2B5EF4-FFF2-40B4-BE49-F238E27FC236}">
                  <a16:creationId xmlns:a16="http://schemas.microsoft.com/office/drawing/2014/main" id="{314B5DDB-8F45-4D5D-948A-E1F84370E531}"/>
                </a:ext>
              </a:extLst>
            </p:cNvPr>
            <p:cNvSpPr>
              <a:spLocks/>
            </p:cNvSpPr>
            <p:nvPr userDrawn="1"/>
          </p:nvSpPr>
          <p:spPr bwMode="auto">
            <a:xfrm>
              <a:off x="8518526" y="4606926"/>
              <a:ext cx="277813" cy="269875"/>
            </a:xfrm>
            <a:custGeom>
              <a:avLst/>
              <a:gdLst>
                <a:gd name="T0" fmla="*/ 116 w 175"/>
                <a:gd name="T1" fmla="*/ 0 h 170"/>
                <a:gd name="T2" fmla="*/ 85 w 175"/>
                <a:gd name="T3" fmla="*/ 67 h 170"/>
                <a:gd name="T4" fmla="*/ 86 w 175"/>
                <a:gd name="T5" fmla="*/ 0 h 170"/>
                <a:gd name="T6" fmla="*/ 27 w 175"/>
                <a:gd name="T7" fmla="*/ 0 h 170"/>
                <a:gd name="T8" fmla="*/ 39 w 175"/>
                <a:gd name="T9" fmla="*/ 122 h 170"/>
                <a:gd name="T10" fmla="*/ 39 w 175"/>
                <a:gd name="T11" fmla="*/ 122 h 170"/>
                <a:gd name="T12" fmla="*/ 37 w 175"/>
                <a:gd name="T13" fmla="*/ 127 h 170"/>
                <a:gd name="T14" fmla="*/ 36 w 175"/>
                <a:gd name="T15" fmla="*/ 130 h 170"/>
                <a:gd name="T16" fmla="*/ 33 w 175"/>
                <a:gd name="T17" fmla="*/ 132 h 170"/>
                <a:gd name="T18" fmla="*/ 30 w 175"/>
                <a:gd name="T19" fmla="*/ 135 h 170"/>
                <a:gd name="T20" fmla="*/ 30 w 175"/>
                <a:gd name="T21" fmla="*/ 135 h 170"/>
                <a:gd name="T22" fmla="*/ 26 w 175"/>
                <a:gd name="T23" fmla="*/ 136 h 170"/>
                <a:gd name="T24" fmla="*/ 20 w 175"/>
                <a:gd name="T25" fmla="*/ 136 h 170"/>
                <a:gd name="T26" fmla="*/ 11 w 175"/>
                <a:gd name="T27" fmla="*/ 136 h 170"/>
                <a:gd name="T28" fmla="*/ 10 w 175"/>
                <a:gd name="T29" fmla="*/ 136 h 170"/>
                <a:gd name="T30" fmla="*/ 0 w 175"/>
                <a:gd name="T31" fmla="*/ 170 h 170"/>
                <a:gd name="T32" fmla="*/ 40 w 175"/>
                <a:gd name="T33" fmla="*/ 170 h 170"/>
                <a:gd name="T34" fmla="*/ 40 w 175"/>
                <a:gd name="T35" fmla="*/ 170 h 170"/>
                <a:gd name="T36" fmla="*/ 48 w 175"/>
                <a:gd name="T37" fmla="*/ 169 h 170"/>
                <a:gd name="T38" fmla="*/ 55 w 175"/>
                <a:gd name="T39" fmla="*/ 167 h 170"/>
                <a:gd name="T40" fmla="*/ 63 w 175"/>
                <a:gd name="T41" fmla="*/ 164 h 170"/>
                <a:gd name="T42" fmla="*/ 68 w 175"/>
                <a:gd name="T43" fmla="*/ 160 h 170"/>
                <a:gd name="T44" fmla="*/ 74 w 175"/>
                <a:gd name="T45" fmla="*/ 156 h 170"/>
                <a:gd name="T46" fmla="*/ 79 w 175"/>
                <a:gd name="T47" fmla="*/ 149 h 170"/>
                <a:gd name="T48" fmla="*/ 91 w 175"/>
                <a:gd name="T49" fmla="*/ 132 h 170"/>
                <a:gd name="T50" fmla="*/ 175 w 175"/>
                <a:gd name="T51" fmla="*/ 0 h 170"/>
                <a:gd name="T52" fmla="*/ 116 w 175"/>
                <a:gd name="T53"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5" h="170">
                  <a:moveTo>
                    <a:pt x="116" y="0"/>
                  </a:moveTo>
                  <a:lnTo>
                    <a:pt x="85" y="67"/>
                  </a:lnTo>
                  <a:lnTo>
                    <a:pt x="86" y="0"/>
                  </a:lnTo>
                  <a:lnTo>
                    <a:pt x="27" y="0"/>
                  </a:lnTo>
                  <a:lnTo>
                    <a:pt x="39" y="122"/>
                  </a:lnTo>
                  <a:lnTo>
                    <a:pt x="39" y="122"/>
                  </a:lnTo>
                  <a:lnTo>
                    <a:pt x="37" y="127"/>
                  </a:lnTo>
                  <a:lnTo>
                    <a:pt x="36" y="130"/>
                  </a:lnTo>
                  <a:lnTo>
                    <a:pt x="33" y="132"/>
                  </a:lnTo>
                  <a:lnTo>
                    <a:pt x="30" y="135"/>
                  </a:lnTo>
                  <a:lnTo>
                    <a:pt x="30" y="135"/>
                  </a:lnTo>
                  <a:lnTo>
                    <a:pt x="26" y="136"/>
                  </a:lnTo>
                  <a:lnTo>
                    <a:pt x="20" y="136"/>
                  </a:lnTo>
                  <a:lnTo>
                    <a:pt x="11" y="136"/>
                  </a:lnTo>
                  <a:lnTo>
                    <a:pt x="10" y="136"/>
                  </a:lnTo>
                  <a:lnTo>
                    <a:pt x="0" y="170"/>
                  </a:lnTo>
                  <a:lnTo>
                    <a:pt x="40" y="170"/>
                  </a:lnTo>
                  <a:lnTo>
                    <a:pt x="40" y="170"/>
                  </a:lnTo>
                  <a:lnTo>
                    <a:pt x="48" y="169"/>
                  </a:lnTo>
                  <a:lnTo>
                    <a:pt x="55" y="167"/>
                  </a:lnTo>
                  <a:lnTo>
                    <a:pt x="63" y="164"/>
                  </a:lnTo>
                  <a:lnTo>
                    <a:pt x="68" y="160"/>
                  </a:lnTo>
                  <a:lnTo>
                    <a:pt x="74" y="156"/>
                  </a:lnTo>
                  <a:lnTo>
                    <a:pt x="79" y="149"/>
                  </a:lnTo>
                  <a:lnTo>
                    <a:pt x="91" y="132"/>
                  </a:lnTo>
                  <a:lnTo>
                    <a:pt x="175" y="0"/>
                  </a:lnTo>
                  <a:lnTo>
                    <a:pt x="11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63" name="Freeform 105">
              <a:extLst>
                <a:ext uri="{FF2B5EF4-FFF2-40B4-BE49-F238E27FC236}">
                  <a16:creationId xmlns:a16="http://schemas.microsoft.com/office/drawing/2014/main" id="{A3A90DFB-D909-461A-9100-23433D00B7F3}"/>
                </a:ext>
              </a:extLst>
            </p:cNvPr>
            <p:cNvSpPr>
              <a:spLocks/>
            </p:cNvSpPr>
            <p:nvPr userDrawn="1"/>
          </p:nvSpPr>
          <p:spPr bwMode="auto">
            <a:xfrm>
              <a:off x="8399463" y="4827588"/>
              <a:ext cx="71438" cy="50800"/>
            </a:xfrm>
            <a:custGeom>
              <a:avLst/>
              <a:gdLst>
                <a:gd name="T0" fmla="*/ 20 w 45"/>
                <a:gd name="T1" fmla="*/ 11 h 32"/>
                <a:gd name="T2" fmla="*/ 20 w 45"/>
                <a:gd name="T3" fmla="*/ 9 h 32"/>
                <a:gd name="T4" fmla="*/ 26 w 45"/>
                <a:gd name="T5" fmla="*/ 6 h 32"/>
                <a:gd name="T6" fmla="*/ 29 w 45"/>
                <a:gd name="T7" fmla="*/ 6 h 32"/>
                <a:gd name="T8" fmla="*/ 31 w 45"/>
                <a:gd name="T9" fmla="*/ 7 h 32"/>
                <a:gd name="T10" fmla="*/ 32 w 45"/>
                <a:gd name="T11" fmla="*/ 10 h 32"/>
                <a:gd name="T12" fmla="*/ 45 w 45"/>
                <a:gd name="T13" fmla="*/ 10 h 32"/>
                <a:gd name="T14" fmla="*/ 43 w 45"/>
                <a:gd name="T15" fmla="*/ 4 h 32"/>
                <a:gd name="T16" fmla="*/ 29 w 45"/>
                <a:gd name="T17" fmla="*/ 0 h 32"/>
                <a:gd name="T18" fmla="*/ 19 w 45"/>
                <a:gd name="T19" fmla="*/ 2 h 32"/>
                <a:gd name="T20" fmla="*/ 7 w 45"/>
                <a:gd name="T21" fmla="*/ 6 h 32"/>
                <a:gd name="T22" fmla="*/ 5 w 45"/>
                <a:gd name="T23" fmla="*/ 11 h 32"/>
                <a:gd name="T24" fmla="*/ 6 w 45"/>
                <a:gd name="T25" fmla="*/ 16 h 32"/>
                <a:gd name="T26" fmla="*/ 11 w 45"/>
                <a:gd name="T27" fmla="*/ 18 h 32"/>
                <a:gd name="T28" fmla="*/ 24 w 45"/>
                <a:gd name="T29" fmla="*/ 21 h 32"/>
                <a:gd name="T30" fmla="*/ 27 w 45"/>
                <a:gd name="T31" fmla="*/ 23 h 32"/>
                <a:gd name="T32" fmla="*/ 27 w 45"/>
                <a:gd name="T33" fmla="*/ 24 h 32"/>
                <a:gd name="T34" fmla="*/ 24 w 45"/>
                <a:gd name="T35" fmla="*/ 26 h 32"/>
                <a:gd name="T36" fmla="*/ 20 w 45"/>
                <a:gd name="T37" fmla="*/ 27 h 32"/>
                <a:gd name="T38" fmla="*/ 14 w 45"/>
                <a:gd name="T39" fmla="*/ 26 h 32"/>
                <a:gd name="T40" fmla="*/ 14 w 45"/>
                <a:gd name="T41" fmla="*/ 24 h 32"/>
                <a:gd name="T42" fmla="*/ 2 w 45"/>
                <a:gd name="T43" fmla="*/ 23 h 32"/>
                <a:gd name="T44" fmla="*/ 0 w 45"/>
                <a:gd name="T45" fmla="*/ 26 h 32"/>
                <a:gd name="T46" fmla="*/ 2 w 45"/>
                <a:gd name="T47" fmla="*/ 30 h 32"/>
                <a:gd name="T48" fmla="*/ 7 w 45"/>
                <a:gd name="T49" fmla="*/ 32 h 32"/>
                <a:gd name="T50" fmla="*/ 18 w 45"/>
                <a:gd name="T51" fmla="*/ 32 h 32"/>
                <a:gd name="T52" fmla="*/ 36 w 45"/>
                <a:gd name="T53" fmla="*/ 30 h 32"/>
                <a:gd name="T54" fmla="*/ 43 w 45"/>
                <a:gd name="T55" fmla="*/ 23 h 32"/>
                <a:gd name="T56" fmla="*/ 43 w 45"/>
                <a:gd name="T57" fmla="*/ 19 h 32"/>
                <a:gd name="T58" fmla="*/ 41 w 45"/>
                <a:gd name="T59" fmla="*/ 17 h 32"/>
                <a:gd name="T60" fmla="*/ 31 w 45"/>
                <a:gd name="T61" fmla="*/ 13 h 32"/>
                <a:gd name="T62" fmla="*/ 20 w 45"/>
                <a:gd name="T63" fmla="*/ 1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5" h="32">
                  <a:moveTo>
                    <a:pt x="20" y="11"/>
                  </a:moveTo>
                  <a:lnTo>
                    <a:pt x="20" y="11"/>
                  </a:lnTo>
                  <a:lnTo>
                    <a:pt x="20" y="9"/>
                  </a:lnTo>
                  <a:lnTo>
                    <a:pt x="20" y="9"/>
                  </a:lnTo>
                  <a:lnTo>
                    <a:pt x="23" y="7"/>
                  </a:lnTo>
                  <a:lnTo>
                    <a:pt x="26" y="6"/>
                  </a:lnTo>
                  <a:lnTo>
                    <a:pt x="26" y="6"/>
                  </a:lnTo>
                  <a:lnTo>
                    <a:pt x="29" y="6"/>
                  </a:lnTo>
                  <a:lnTo>
                    <a:pt x="31" y="7"/>
                  </a:lnTo>
                  <a:lnTo>
                    <a:pt x="31" y="7"/>
                  </a:lnTo>
                  <a:lnTo>
                    <a:pt x="32" y="9"/>
                  </a:lnTo>
                  <a:lnTo>
                    <a:pt x="32" y="10"/>
                  </a:lnTo>
                  <a:lnTo>
                    <a:pt x="45" y="10"/>
                  </a:lnTo>
                  <a:lnTo>
                    <a:pt x="45" y="10"/>
                  </a:lnTo>
                  <a:lnTo>
                    <a:pt x="45" y="6"/>
                  </a:lnTo>
                  <a:lnTo>
                    <a:pt x="43" y="4"/>
                  </a:lnTo>
                  <a:lnTo>
                    <a:pt x="38" y="2"/>
                  </a:lnTo>
                  <a:lnTo>
                    <a:pt x="29" y="0"/>
                  </a:lnTo>
                  <a:lnTo>
                    <a:pt x="29" y="0"/>
                  </a:lnTo>
                  <a:lnTo>
                    <a:pt x="19" y="2"/>
                  </a:lnTo>
                  <a:lnTo>
                    <a:pt x="12" y="3"/>
                  </a:lnTo>
                  <a:lnTo>
                    <a:pt x="7" y="6"/>
                  </a:lnTo>
                  <a:lnTo>
                    <a:pt x="5" y="11"/>
                  </a:lnTo>
                  <a:lnTo>
                    <a:pt x="5" y="11"/>
                  </a:lnTo>
                  <a:lnTo>
                    <a:pt x="5" y="13"/>
                  </a:lnTo>
                  <a:lnTo>
                    <a:pt x="6" y="16"/>
                  </a:lnTo>
                  <a:lnTo>
                    <a:pt x="6" y="16"/>
                  </a:lnTo>
                  <a:lnTo>
                    <a:pt x="11" y="18"/>
                  </a:lnTo>
                  <a:lnTo>
                    <a:pt x="17" y="19"/>
                  </a:lnTo>
                  <a:lnTo>
                    <a:pt x="24" y="21"/>
                  </a:lnTo>
                  <a:lnTo>
                    <a:pt x="27" y="23"/>
                  </a:lnTo>
                  <a:lnTo>
                    <a:pt x="27" y="23"/>
                  </a:lnTo>
                  <a:lnTo>
                    <a:pt x="27" y="24"/>
                  </a:lnTo>
                  <a:lnTo>
                    <a:pt x="27" y="24"/>
                  </a:lnTo>
                  <a:lnTo>
                    <a:pt x="26" y="25"/>
                  </a:lnTo>
                  <a:lnTo>
                    <a:pt x="24" y="26"/>
                  </a:lnTo>
                  <a:lnTo>
                    <a:pt x="20" y="27"/>
                  </a:lnTo>
                  <a:lnTo>
                    <a:pt x="20" y="27"/>
                  </a:lnTo>
                  <a:lnTo>
                    <a:pt x="17" y="26"/>
                  </a:lnTo>
                  <a:lnTo>
                    <a:pt x="14" y="26"/>
                  </a:lnTo>
                  <a:lnTo>
                    <a:pt x="14" y="26"/>
                  </a:lnTo>
                  <a:lnTo>
                    <a:pt x="14" y="24"/>
                  </a:lnTo>
                  <a:lnTo>
                    <a:pt x="14" y="23"/>
                  </a:lnTo>
                  <a:lnTo>
                    <a:pt x="2" y="23"/>
                  </a:lnTo>
                  <a:lnTo>
                    <a:pt x="2" y="23"/>
                  </a:lnTo>
                  <a:lnTo>
                    <a:pt x="0" y="26"/>
                  </a:lnTo>
                  <a:lnTo>
                    <a:pt x="0" y="28"/>
                  </a:lnTo>
                  <a:lnTo>
                    <a:pt x="2" y="30"/>
                  </a:lnTo>
                  <a:lnTo>
                    <a:pt x="4" y="31"/>
                  </a:lnTo>
                  <a:lnTo>
                    <a:pt x="7" y="32"/>
                  </a:lnTo>
                  <a:lnTo>
                    <a:pt x="18" y="32"/>
                  </a:lnTo>
                  <a:lnTo>
                    <a:pt x="18" y="32"/>
                  </a:lnTo>
                  <a:lnTo>
                    <a:pt x="29" y="32"/>
                  </a:lnTo>
                  <a:lnTo>
                    <a:pt x="36" y="30"/>
                  </a:lnTo>
                  <a:lnTo>
                    <a:pt x="40" y="26"/>
                  </a:lnTo>
                  <a:lnTo>
                    <a:pt x="43" y="23"/>
                  </a:lnTo>
                  <a:lnTo>
                    <a:pt x="43" y="23"/>
                  </a:lnTo>
                  <a:lnTo>
                    <a:pt x="43" y="19"/>
                  </a:lnTo>
                  <a:lnTo>
                    <a:pt x="41" y="17"/>
                  </a:lnTo>
                  <a:lnTo>
                    <a:pt x="41" y="17"/>
                  </a:lnTo>
                  <a:lnTo>
                    <a:pt x="37" y="14"/>
                  </a:lnTo>
                  <a:lnTo>
                    <a:pt x="31" y="13"/>
                  </a:lnTo>
                  <a:lnTo>
                    <a:pt x="24" y="12"/>
                  </a:lnTo>
                  <a:lnTo>
                    <a:pt x="20" y="11"/>
                  </a:lnTo>
                  <a:lnTo>
                    <a:pt x="20"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grpSp>
    </p:spTree>
    <p:extLst>
      <p:ext uri="{BB962C8B-B14F-4D97-AF65-F5344CB8AC3E}">
        <p14:creationId xmlns:p14="http://schemas.microsoft.com/office/powerpoint/2010/main" val="16889331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ack_Cover_Disclosures">
    <p:spTree>
      <p:nvGrpSpPr>
        <p:cNvPr id="1" name=""/>
        <p:cNvGrpSpPr/>
        <p:nvPr/>
      </p:nvGrpSpPr>
      <p:grpSpPr>
        <a:xfrm>
          <a:off x="0" y="0"/>
          <a:ext cx="0" cy="0"/>
          <a:chOff x="0" y="0"/>
          <a:chExt cx="0" cy="0"/>
        </a:xfrm>
      </p:grpSpPr>
      <p:sp>
        <p:nvSpPr>
          <p:cNvPr id="11" name="Content Placeholder 10"/>
          <p:cNvSpPr>
            <a:spLocks noGrp="1"/>
          </p:cNvSpPr>
          <p:nvPr>
            <p:ph sz="quarter" idx="15" hasCustomPrompt="1"/>
          </p:nvPr>
        </p:nvSpPr>
        <p:spPr>
          <a:xfrm>
            <a:off x="385233" y="6565047"/>
            <a:ext cx="948267" cy="214312"/>
          </a:xfrm>
        </p:spPr>
        <p:txBody>
          <a:bodyPr/>
          <a:lstStyle>
            <a:lvl1pPr>
              <a:defRPr sz="800" b="0">
                <a:solidFill>
                  <a:schemeClr val="tx1"/>
                </a:solidFill>
              </a:defRPr>
            </a:lvl1pPr>
            <a:lvl2pPr>
              <a:defRPr sz="833" b="0">
                <a:solidFill>
                  <a:schemeClr val="tx1"/>
                </a:solidFill>
              </a:defRPr>
            </a:lvl2pPr>
            <a:lvl3pPr>
              <a:defRPr sz="833" b="0">
                <a:solidFill>
                  <a:schemeClr val="tx1"/>
                </a:solidFill>
              </a:defRPr>
            </a:lvl3pPr>
            <a:lvl4pPr>
              <a:defRPr sz="833" b="0">
                <a:solidFill>
                  <a:schemeClr val="tx1"/>
                </a:solidFill>
              </a:defRPr>
            </a:lvl4pPr>
            <a:lvl5pPr>
              <a:defRPr sz="833" b="0">
                <a:solidFill>
                  <a:schemeClr val="tx1"/>
                </a:solidFill>
              </a:defRPr>
            </a:lvl5pPr>
          </a:lstStyle>
          <a:p>
            <a:pPr lvl="0"/>
            <a:r>
              <a:rPr lang="en-US" dirty="0"/>
              <a:t>XXXXXX.1.0</a:t>
            </a:r>
          </a:p>
        </p:txBody>
      </p:sp>
      <p:sp>
        <p:nvSpPr>
          <p:cNvPr id="6" name="Content Placeholder 5"/>
          <p:cNvSpPr>
            <a:spLocks noGrp="1"/>
          </p:cNvSpPr>
          <p:nvPr>
            <p:ph sz="quarter" idx="14" hasCustomPrompt="1"/>
          </p:nvPr>
        </p:nvSpPr>
        <p:spPr>
          <a:xfrm>
            <a:off x="1778000" y="6535739"/>
            <a:ext cx="8636000" cy="214312"/>
          </a:xfrm>
        </p:spPr>
        <p:txBody>
          <a:bodyPr/>
          <a:lstStyle>
            <a:lvl1pPr algn="ctr">
              <a:defRPr sz="1067" b="0">
                <a:solidFill>
                  <a:schemeClr val="tx1"/>
                </a:solidFill>
              </a:defRPr>
            </a:lvl1pPr>
            <a:lvl2pPr algn="ctr">
              <a:defRPr sz="1084" b="0">
                <a:solidFill>
                  <a:schemeClr val="tx1"/>
                </a:solidFill>
              </a:defRPr>
            </a:lvl2pPr>
            <a:lvl3pPr algn="ctr">
              <a:defRPr sz="1084" b="0">
                <a:solidFill>
                  <a:schemeClr val="tx1"/>
                </a:solidFill>
              </a:defRPr>
            </a:lvl3pPr>
            <a:lvl4pPr algn="ctr">
              <a:defRPr sz="1084" b="0">
                <a:solidFill>
                  <a:schemeClr val="tx1"/>
                </a:solidFill>
              </a:defRPr>
            </a:lvl4pPr>
            <a:lvl5pPr algn="ctr">
              <a:defRPr sz="1084" b="0">
                <a:solidFill>
                  <a:schemeClr val="tx1"/>
                </a:solidFill>
              </a:defRPr>
            </a:lvl5pPr>
          </a:lstStyle>
          <a:p>
            <a:pPr lvl="0"/>
            <a:r>
              <a:rPr lang="en-US" altLang="en-US" sz="1084" dirty="0"/>
              <a:t>BROKER/DEALER and ADDRESS PLACEHOLDER</a:t>
            </a:r>
            <a:endParaRPr lang="en-US" dirty="0"/>
          </a:p>
        </p:txBody>
      </p:sp>
      <p:sp>
        <p:nvSpPr>
          <p:cNvPr id="7" name="Content Placeholder 2"/>
          <p:cNvSpPr>
            <a:spLocks noGrp="1"/>
          </p:cNvSpPr>
          <p:nvPr>
            <p:ph idx="13" hasCustomPrompt="1"/>
          </p:nvPr>
        </p:nvSpPr>
        <p:spPr>
          <a:xfrm>
            <a:off x="422820" y="3228975"/>
            <a:ext cx="11341613" cy="2903539"/>
          </a:xfrm>
        </p:spPr>
        <p:txBody>
          <a:bodyPr lIns="135852" anchor="b"/>
          <a:lstStyle>
            <a:lvl1pPr marL="0" indent="0" algn="l" rtl="0" eaLnBrk="1" fontAlgn="base" hangingPunct="1">
              <a:spcBef>
                <a:spcPts val="400"/>
              </a:spcBef>
              <a:spcAft>
                <a:spcPct val="0"/>
              </a:spcAft>
              <a:buClrTx/>
              <a:buSzTx/>
              <a:buFontTx/>
              <a:buNone/>
              <a:defRPr lang="en-US" sz="1200" b="0" dirty="0" smtClean="0">
                <a:solidFill>
                  <a:schemeClr val="tx1"/>
                </a:solidFill>
              </a:defRPr>
            </a:lvl1pPr>
            <a:lvl2pPr>
              <a:spcBef>
                <a:spcPts val="2476"/>
              </a:spcBef>
              <a:defRPr lang="en-US" dirty="0" smtClean="0">
                <a:solidFill>
                  <a:schemeClr val="tx1"/>
                </a:solidFill>
                <a:latin typeface="+mn-lt"/>
              </a:defRPr>
            </a:lvl2pPr>
            <a:lvl3pPr>
              <a:defRPr lang="en-US" sz="2000" dirty="0" smtClean="0">
                <a:solidFill>
                  <a:schemeClr val="accent1"/>
                </a:solidFill>
                <a:latin typeface="+mn-lt"/>
              </a:defRPr>
            </a:lvl3pPr>
            <a:lvl4pPr>
              <a:buClr>
                <a:schemeClr val="bg2"/>
              </a:buClr>
              <a:buSzPct val="80000"/>
              <a:buFont typeface="Arial" pitchFamily="34" charset="0"/>
              <a:buChar char="•"/>
              <a:defRPr sz="1751">
                <a:solidFill>
                  <a:schemeClr val="accent1"/>
                </a:solidFill>
              </a:defRPr>
            </a:lvl4pPr>
          </a:lstStyle>
          <a:p>
            <a:pPr eaLnBrk="1" hangingPunct="1">
              <a:spcBef>
                <a:spcPts val="300"/>
              </a:spcBef>
              <a:buClrTx/>
              <a:buSzTx/>
              <a:buFontTx/>
              <a:buNone/>
            </a:pPr>
            <a:r>
              <a:rPr lang="en-US" sz="1251" dirty="0">
                <a:latin typeface="+mj-lt"/>
              </a:rPr>
              <a:t>Lorem ipsum e </a:t>
            </a:r>
            <a:r>
              <a:rPr lang="en-US" sz="1251" dirty="0" err="1">
                <a:latin typeface="+mj-lt"/>
              </a:rPr>
              <a:t>dolore</a:t>
            </a:r>
            <a:r>
              <a:rPr lang="en-US" sz="1251" dirty="0">
                <a:latin typeface="+mj-lt"/>
              </a:rPr>
              <a:t> sit </a:t>
            </a:r>
            <a:r>
              <a:rPr lang="en-US" sz="1251" dirty="0" err="1">
                <a:latin typeface="+mj-lt"/>
              </a:rPr>
              <a:t>amet</a:t>
            </a:r>
            <a:r>
              <a:rPr lang="en-US" sz="1251" dirty="0">
                <a:latin typeface="+mj-lt"/>
              </a:rPr>
              <a:t> con </a:t>
            </a:r>
            <a:r>
              <a:rPr lang="en-US" sz="1251" dirty="0" err="1">
                <a:latin typeface="+mj-lt"/>
              </a:rPr>
              <a:t>secuatur</a:t>
            </a:r>
            <a:r>
              <a:rPr lang="en-US" sz="1251" dirty="0">
                <a:latin typeface="+mj-lt"/>
              </a:rPr>
              <a:t> </a:t>
            </a:r>
            <a:r>
              <a:rPr lang="en-US" sz="1251" dirty="0" err="1">
                <a:latin typeface="+mj-lt"/>
              </a:rPr>
              <a:t>voltare</a:t>
            </a:r>
            <a:r>
              <a:rPr lang="en-US" sz="1251" dirty="0">
                <a:latin typeface="+mj-lt"/>
              </a:rPr>
              <a:t> sans </a:t>
            </a:r>
            <a:r>
              <a:rPr lang="en-US" sz="1251" dirty="0" err="1">
                <a:latin typeface="+mj-lt"/>
              </a:rPr>
              <a:t>hitre</a:t>
            </a:r>
            <a:r>
              <a:rPr lang="en-US" sz="1251" dirty="0">
                <a:latin typeface="+mj-lt"/>
              </a:rPr>
              <a:t> </a:t>
            </a:r>
            <a:r>
              <a:rPr lang="en-US" sz="1251" dirty="0" err="1">
                <a:latin typeface="+mj-lt"/>
              </a:rPr>
              <a:t>vintaxe</a:t>
            </a:r>
            <a:r>
              <a:rPr lang="en-US" sz="1251" dirty="0">
                <a:latin typeface="+mj-lt"/>
              </a:rPr>
              <a:t> </a:t>
            </a:r>
            <a:r>
              <a:rPr lang="en-US" sz="1251" dirty="0" err="1">
                <a:latin typeface="+mj-lt"/>
              </a:rPr>
              <a:t>ellert</a:t>
            </a:r>
            <a:r>
              <a:rPr lang="en-US" sz="1251" dirty="0">
                <a:latin typeface="+mj-lt"/>
              </a:rPr>
              <a:t>  ipsum e </a:t>
            </a:r>
            <a:r>
              <a:rPr lang="en-US" sz="1251" dirty="0" err="1">
                <a:latin typeface="+mj-lt"/>
              </a:rPr>
              <a:t>dolore</a:t>
            </a:r>
            <a:r>
              <a:rPr lang="en-US" sz="1251" dirty="0">
                <a:latin typeface="+mj-lt"/>
              </a:rPr>
              <a:t> sit </a:t>
            </a:r>
            <a:r>
              <a:rPr lang="en-US" sz="1251" dirty="0" err="1">
                <a:latin typeface="+mj-lt"/>
              </a:rPr>
              <a:t>amet</a:t>
            </a:r>
            <a:r>
              <a:rPr lang="en-US" sz="1251" dirty="0">
                <a:latin typeface="+mj-lt"/>
              </a:rPr>
              <a:t> con </a:t>
            </a:r>
            <a:r>
              <a:rPr lang="en-US" sz="1251" dirty="0" err="1">
                <a:latin typeface="+mj-lt"/>
              </a:rPr>
              <a:t>secuatur</a:t>
            </a:r>
            <a:r>
              <a:rPr lang="en-US" sz="1251" dirty="0">
                <a:latin typeface="+mj-lt"/>
              </a:rPr>
              <a:t> </a:t>
            </a:r>
            <a:r>
              <a:rPr lang="en-US" sz="1251" dirty="0" err="1">
                <a:latin typeface="+mj-lt"/>
              </a:rPr>
              <a:t>voltare</a:t>
            </a:r>
            <a:r>
              <a:rPr lang="en-US" sz="1251" dirty="0">
                <a:latin typeface="+mj-lt"/>
              </a:rPr>
              <a:t> sans </a:t>
            </a:r>
            <a:r>
              <a:rPr lang="en-US" sz="1251" dirty="0" err="1">
                <a:latin typeface="+mj-lt"/>
              </a:rPr>
              <a:t>hitre</a:t>
            </a:r>
            <a:r>
              <a:rPr lang="en-US" sz="1251" dirty="0">
                <a:latin typeface="+mj-lt"/>
              </a:rPr>
              <a:t> </a:t>
            </a:r>
            <a:r>
              <a:rPr lang="en-US" sz="1251" dirty="0" err="1">
                <a:latin typeface="+mj-lt"/>
              </a:rPr>
              <a:t>vintaxe</a:t>
            </a:r>
            <a:r>
              <a:rPr lang="en-US" sz="1251" dirty="0">
                <a:latin typeface="+mj-lt"/>
              </a:rPr>
              <a:t> </a:t>
            </a:r>
            <a:r>
              <a:rPr lang="en-US" sz="1251" dirty="0" err="1">
                <a:latin typeface="+mj-lt"/>
              </a:rPr>
              <a:t>ellert</a:t>
            </a:r>
            <a:r>
              <a:rPr lang="en-US" sz="1251" dirty="0">
                <a:latin typeface="+mj-lt"/>
              </a:rPr>
              <a:t>. Lorem ipsum e </a:t>
            </a:r>
            <a:r>
              <a:rPr lang="en-US" sz="1251" dirty="0" err="1">
                <a:latin typeface="+mj-lt"/>
              </a:rPr>
              <a:t>dolore</a:t>
            </a:r>
            <a:r>
              <a:rPr lang="en-US" sz="1251" dirty="0">
                <a:latin typeface="+mj-lt"/>
              </a:rPr>
              <a:t> sit </a:t>
            </a:r>
            <a:r>
              <a:rPr lang="en-US" sz="1251" dirty="0" err="1">
                <a:latin typeface="+mj-lt"/>
              </a:rPr>
              <a:t>amet</a:t>
            </a:r>
            <a:r>
              <a:rPr lang="en-US" sz="1251" dirty="0">
                <a:latin typeface="+mj-lt"/>
              </a:rPr>
              <a:t> con </a:t>
            </a:r>
            <a:r>
              <a:rPr lang="en-US" sz="1251" dirty="0" err="1">
                <a:latin typeface="+mj-lt"/>
              </a:rPr>
              <a:t>secuatur</a:t>
            </a:r>
            <a:r>
              <a:rPr lang="en-US" sz="1251" dirty="0">
                <a:latin typeface="+mj-lt"/>
              </a:rPr>
              <a:t> </a:t>
            </a:r>
            <a:r>
              <a:rPr lang="en-US" sz="1251" dirty="0" err="1">
                <a:latin typeface="+mj-lt"/>
              </a:rPr>
              <a:t>voltare</a:t>
            </a:r>
            <a:r>
              <a:rPr lang="en-US" sz="1251" dirty="0">
                <a:latin typeface="+mj-lt"/>
              </a:rPr>
              <a:t> sans </a:t>
            </a:r>
            <a:r>
              <a:rPr lang="en-US" sz="1251" dirty="0" err="1">
                <a:latin typeface="+mj-lt"/>
              </a:rPr>
              <a:t>hitre</a:t>
            </a:r>
            <a:r>
              <a:rPr lang="en-US" sz="1251" dirty="0">
                <a:latin typeface="+mj-lt"/>
              </a:rPr>
              <a:t> </a:t>
            </a:r>
            <a:r>
              <a:rPr lang="en-US" sz="1251" dirty="0" err="1">
                <a:latin typeface="+mj-lt"/>
              </a:rPr>
              <a:t>vintaxe</a:t>
            </a:r>
            <a:r>
              <a:rPr lang="en-US" sz="1251" dirty="0">
                <a:latin typeface="+mj-lt"/>
              </a:rPr>
              <a:t> </a:t>
            </a:r>
            <a:r>
              <a:rPr lang="en-US" sz="1251" dirty="0" err="1">
                <a:latin typeface="+mj-lt"/>
              </a:rPr>
              <a:t>ellert</a:t>
            </a:r>
            <a:r>
              <a:rPr lang="en-US" sz="1251" dirty="0">
                <a:latin typeface="+mj-lt"/>
              </a:rPr>
              <a:t>. Lorem ipsum e </a:t>
            </a:r>
            <a:r>
              <a:rPr lang="en-US" sz="1251" dirty="0" err="1">
                <a:latin typeface="+mj-lt"/>
              </a:rPr>
              <a:t>dolore</a:t>
            </a:r>
            <a:r>
              <a:rPr lang="en-US" sz="1251" dirty="0">
                <a:latin typeface="+mj-lt"/>
              </a:rPr>
              <a:t> sit </a:t>
            </a:r>
            <a:r>
              <a:rPr lang="en-US" sz="1251" dirty="0" err="1">
                <a:latin typeface="+mj-lt"/>
              </a:rPr>
              <a:t>amet</a:t>
            </a:r>
            <a:r>
              <a:rPr lang="en-US" sz="1251" dirty="0">
                <a:latin typeface="+mj-lt"/>
              </a:rPr>
              <a:t> con </a:t>
            </a:r>
            <a:r>
              <a:rPr lang="en-US" sz="1251" dirty="0" err="1">
                <a:latin typeface="+mj-lt"/>
              </a:rPr>
              <a:t>secuatur</a:t>
            </a:r>
            <a:r>
              <a:rPr lang="en-US" sz="1251" dirty="0">
                <a:latin typeface="+mj-lt"/>
              </a:rPr>
              <a:t> </a:t>
            </a:r>
            <a:r>
              <a:rPr lang="en-US" sz="1251" dirty="0" err="1">
                <a:latin typeface="+mj-lt"/>
              </a:rPr>
              <a:t>voltare</a:t>
            </a:r>
            <a:r>
              <a:rPr lang="en-US" sz="1251" dirty="0">
                <a:latin typeface="+mj-lt"/>
              </a:rPr>
              <a:t> sans </a:t>
            </a:r>
            <a:r>
              <a:rPr lang="en-US" sz="1251" dirty="0" err="1">
                <a:latin typeface="+mj-lt"/>
              </a:rPr>
              <a:t>hitre</a:t>
            </a:r>
            <a:r>
              <a:rPr lang="en-US" sz="1251" dirty="0">
                <a:latin typeface="+mj-lt"/>
              </a:rPr>
              <a:t> </a:t>
            </a:r>
            <a:r>
              <a:rPr lang="en-US" sz="1251" dirty="0" err="1">
                <a:latin typeface="+mj-lt"/>
              </a:rPr>
              <a:t>vintaxe</a:t>
            </a:r>
            <a:r>
              <a:rPr lang="en-US" sz="1251" dirty="0">
                <a:latin typeface="+mj-lt"/>
              </a:rPr>
              <a:t> </a:t>
            </a:r>
            <a:r>
              <a:rPr lang="en-US" sz="1251" dirty="0" err="1">
                <a:latin typeface="+mj-lt"/>
              </a:rPr>
              <a:t>ellert</a:t>
            </a:r>
            <a:r>
              <a:rPr lang="en-US" sz="1251" dirty="0">
                <a:latin typeface="+mj-lt"/>
              </a:rPr>
              <a:t>. Lorem ipsum e </a:t>
            </a:r>
            <a:r>
              <a:rPr lang="en-US" sz="1251" dirty="0" err="1">
                <a:latin typeface="+mj-lt"/>
              </a:rPr>
              <a:t>dolore</a:t>
            </a:r>
            <a:r>
              <a:rPr lang="en-US" sz="1251" dirty="0">
                <a:latin typeface="+mj-lt"/>
              </a:rPr>
              <a:t> sit </a:t>
            </a:r>
            <a:r>
              <a:rPr lang="en-US" sz="1251" dirty="0" err="1">
                <a:latin typeface="+mj-lt"/>
              </a:rPr>
              <a:t>amet</a:t>
            </a:r>
            <a:r>
              <a:rPr lang="en-US" sz="1251" dirty="0">
                <a:latin typeface="+mj-lt"/>
              </a:rPr>
              <a:t> con </a:t>
            </a:r>
            <a:r>
              <a:rPr lang="en-US" sz="1251" dirty="0" err="1">
                <a:latin typeface="+mj-lt"/>
              </a:rPr>
              <a:t>secuatur</a:t>
            </a:r>
            <a:r>
              <a:rPr lang="en-US" sz="1251" dirty="0">
                <a:latin typeface="+mj-lt"/>
              </a:rPr>
              <a:t> </a:t>
            </a:r>
            <a:r>
              <a:rPr lang="en-US" sz="1251" dirty="0" err="1">
                <a:latin typeface="+mj-lt"/>
              </a:rPr>
              <a:t>voltare</a:t>
            </a:r>
            <a:r>
              <a:rPr lang="en-US" sz="1251" dirty="0">
                <a:latin typeface="+mj-lt"/>
              </a:rPr>
              <a:t> sans </a:t>
            </a:r>
            <a:r>
              <a:rPr lang="en-US" sz="1251" dirty="0" err="1">
                <a:latin typeface="+mj-lt"/>
              </a:rPr>
              <a:t>hitre</a:t>
            </a:r>
            <a:r>
              <a:rPr lang="en-US" sz="1251" dirty="0">
                <a:latin typeface="+mj-lt"/>
              </a:rPr>
              <a:t> </a:t>
            </a:r>
            <a:r>
              <a:rPr lang="en-US" sz="1251" dirty="0" err="1">
                <a:latin typeface="+mj-lt"/>
              </a:rPr>
              <a:t>vintaxe</a:t>
            </a:r>
            <a:r>
              <a:rPr lang="en-US" sz="1251" dirty="0">
                <a:latin typeface="+mj-lt"/>
              </a:rPr>
              <a:t> </a:t>
            </a:r>
            <a:r>
              <a:rPr lang="en-US" sz="1251" dirty="0" err="1">
                <a:latin typeface="+mj-lt"/>
              </a:rPr>
              <a:t>ellert</a:t>
            </a:r>
            <a:r>
              <a:rPr lang="en-US" sz="1251" dirty="0">
                <a:latin typeface="+mj-lt"/>
              </a:rPr>
              <a:t>. Lorem ipsum e </a:t>
            </a:r>
            <a:r>
              <a:rPr lang="en-US" sz="1251" dirty="0" err="1">
                <a:latin typeface="+mj-lt"/>
              </a:rPr>
              <a:t>dolore</a:t>
            </a:r>
            <a:r>
              <a:rPr lang="en-US" sz="1251" dirty="0">
                <a:latin typeface="+mj-lt"/>
              </a:rPr>
              <a:t> sit </a:t>
            </a:r>
            <a:r>
              <a:rPr lang="en-US" sz="1251" dirty="0" err="1">
                <a:latin typeface="+mj-lt"/>
              </a:rPr>
              <a:t>amet</a:t>
            </a:r>
            <a:r>
              <a:rPr lang="en-US" sz="1251" dirty="0">
                <a:latin typeface="+mj-lt"/>
              </a:rPr>
              <a:t> con </a:t>
            </a:r>
            <a:r>
              <a:rPr lang="en-US" sz="1251" dirty="0" err="1">
                <a:latin typeface="+mj-lt"/>
              </a:rPr>
              <a:t>secuatur</a:t>
            </a:r>
            <a:r>
              <a:rPr lang="en-US" sz="1251" dirty="0">
                <a:latin typeface="+mj-lt"/>
              </a:rPr>
              <a:t> </a:t>
            </a:r>
            <a:r>
              <a:rPr lang="en-US" sz="1251" dirty="0" err="1">
                <a:latin typeface="+mj-lt"/>
              </a:rPr>
              <a:t>voltare</a:t>
            </a:r>
            <a:r>
              <a:rPr lang="en-US" sz="1251" dirty="0">
                <a:latin typeface="+mj-lt"/>
              </a:rPr>
              <a:t> sans </a:t>
            </a:r>
            <a:r>
              <a:rPr lang="en-US" sz="1251" dirty="0" err="1">
                <a:latin typeface="+mj-lt"/>
              </a:rPr>
              <a:t>hitre</a:t>
            </a:r>
            <a:r>
              <a:rPr lang="en-US" sz="1251" dirty="0">
                <a:latin typeface="+mj-lt"/>
              </a:rPr>
              <a:t> </a:t>
            </a:r>
            <a:r>
              <a:rPr lang="en-US" sz="1251" dirty="0" err="1">
                <a:latin typeface="+mj-lt"/>
              </a:rPr>
              <a:t>vintaxe</a:t>
            </a:r>
            <a:r>
              <a:rPr lang="en-US" sz="1251" dirty="0">
                <a:latin typeface="+mj-lt"/>
              </a:rPr>
              <a:t> </a:t>
            </a:r>
            <a:r>
              <a:rPr lang="en-US" sz="1251" dirty="0" err="1">
                <a:latin typeface="+mj-lt"/>
              </a:rPr>
              <a:t>ellert</a:t>
            </a:r>
            <a:r>
              <a:rPr lang="en-US" sz="1251" dirty="0">
                <a:latin typeface="+mj-lt"/>
              </a:rPr>
              <a:t>. Lorem ipsum e </a:t>
            </a:r>
            <a:r>
              <a:rPr lang="en-US" sz="1251" dirty="0" err="1">
                <a:latin typeface="+mj-lt"/>
              </a:rPr>
              <a:t>dolore</a:t>
            </a:r>
            <a:r>
              <a:rPr lang="en-US" sz="1251" dirty="0">
                <a:latin typeface="+mj-lt"/>
              </a:rPr>
              <a:t> sit </a:t>
            </a:r>
            <a:r>
              <a:rPr lang="en-US" sz="1251" dirty="0" err="1">
                <a:latin typeface="+mj-lt"/>
              </a:rPr>
              <a:t>amet</a:t>
            </a:r>
            <a:r>
              <a:rPr lang="en-US" sz="1251" dirty="0">
                <a:latin typeface="+mj-lt"/>
              </a:rPr>
              <a:t> con </a:t>
            </a:r>
            <a:r>
              <a:rPr lang="en-US" sz="1251" dirty="0" err="1">
                <a:latin typeface="+mj-lt"/>
              </a:rPr>
              <a:t>secuatur</a:t>
            </a:r>
            <a:r>
              <a:rPr lang="en-US" sz="1251" dirty="0">
                <a:latin typeface="+mj-lt"/>
              </a:rPr>
              <a:t> </a:t>
            </a:r>
            <a:r>
              <a:rPr lang="en-US" sz="1251" dirty="0" err="1">
                <a:latin typeface="+mj-lt"/>
              </a:rPr>
              <a:t>voltare</a:t>
            </a:r>
            <a:r>
              <a:rPr lang="en-US" sz="1251" dirty="0">
                <a:latin typeface="+mj-lt"/>
              </a:rPr>
              <a:t> sans </a:t>
            </a:r>
            <a:r>
              <a:rPr lang="en-US" sz="1251" dirty="0" err="1">
                <a:latin typeface="+mj-lt"/>
              </a:rPr>
              <a:t>hitre</a:t>
            </a:r>
            <a:r>
              <a:rPr lang="en-US" sz="1251" dirty="0">
                <a:latin typeface="+mj-lt"/>
              </a:rPr>
              <a:t> </a:t>
            </a:r>
            <a:r>
              <a:rPr lang="en-US" sz="1251" dirty="0" err="1">
                <a:latin typeface="+mj-lt"/>
              </a:rPr>
              <a:t>vintaxe</a:t>
            </a:r>
            <a:r>
              <a:rPr lang="en-US" sz="1251" dirty="0">
                <a:latin typeface="+mj-lt"/>
              </a:rPr>
              <a:t> </a:t>
            </a:r>
            <a:r>
              <a:rPr lang="en-US" sz="1251" dirty="0" err="1">
                <a:latin typeface="+mj-lt"/>
              </a:rPr>
              <a:t>ellert</a:t>
            </a:r>
            <a:r>
              <a:rPr lang="en-US" sz="1251" dirty="0">
                <a:latin typeface="+mj-lt"/>
              </a:rPr>
              <a:t>. Lorem ipsum e </a:t>
            </a:r>
            <a:r>
              <a:rPr lang="en-US" sz="1251" dirty="0" err="1">
                <a:latin typeface="+mj-lt"/>
              </a:rPr>
              <a:t>dolore</a:t>
            </a:r>
            <a:r>
              <a:rPr lang="en-US" sz="1251" dirty="0">
                <a:latin typeface="+mj-lt"/>
              </a:rPr>
              <a:t> sit </a:t>
            </a:r>
            <a:r>
              <a:rPr lang="en-US" sz="1251" dirty="0" err="1">
                <a:latin typeface="+mj-lt"/>
              </a:rPr>
              <a:t>amet</a:t>
            </a:r>
            <a:r>
              <a:rPr lang="en-US" sz="1251" dirty="0">
                <a:latin typeface="+mj-lt"/>
              </a:rPr>
              <a:t> con </a:t>
            </a:r>
            <a:r>
              <a:rPr lang="en-US" sz="1251" dirty="0" err="1">
                <a:latin typeface="+mj-lt"/>
              </a:rPr>
              <a:t>secuatur</a:t>
            </a:r>
            <a:r>
              <a:rPr lang="en-US" sz="1251" dirty="0">
                <a:latin typeface="+mj-lt"/>
              </a:rPr>
              <a:t> </a:t>
            </a:r>
            <a:r>
              <a:rPr lang="en-US" sz="1251" dirty="0" err="1">
                <a:latin typeface="+mj-lt"/>
              </a:rPr>
              <a:t>voltare</a:t>
            </a:r>
            <a:r>
              <a:rPr lang="en-US" sz="1251" dirty="0">
                <a:latin typeface="+mj-lt"/>
              </a:rPr>
              <a:t> sans </a:t>
            </a:r>
            <a:r>
              <a:rPr lang="en-US" sz="1251" dirty="0" err="1">
                <a:latin typeface="+mj-lt"/>
              </a:rPr>
              <a:t>hitre</a:t>
            </a:r>
            <a:r>
              <a:rPr lang="en-US" sz="1251" dirty="0">
                <a:latin typeface="+mj-lt"/>
              </a:rPr>
              <a:t> </a:t>
            </a:r>
            <a:r>
              <a:rPr lang="en-US" sz="1251" dirty="0" err="1">
                <a:latin typeface="+mj-lt"/>
              </a:rPr>
              <a:t>vintaxe</a:t>
            </a:r>
            <a:r>
              <a:rPr lang="en-US" sz="1251" dirty="0">
                <a:latin typeface="+mj-lt"/>
              </a:rPr>
              <a:t> </a:t>
            </a:r>
            <a:r>
              <a:rPr lang="en-US" sz="1251" dirty="0" err="1">
                <a:latin typeface="+mj-lt"/>
              </a:rPr>
              <a:t>ellert</a:t>
            </a:r>
            <a:r>
              <a:rPr lang="en-US" sz="1251" dirty="0">
                <a:latin typeface="+mj-lt"/>
              </a:rPr>
              <a:t>. sit </a:t>
            </a:r>
            <a:r>
              <a:rPr lang="en-US" sz="1251" dirty="0" err="1">
                <a:latin typeface="+mj-lt"/>
              </a:rPr>
              <a:t>amet</a:t>
            </a:r>
            <a:r>
              <a:rPr lang="en-US" sz="1251" dirty="0">
                <a:latin typeface="+mj-lt"/>
              </a:rPr>
              <a:t> con </a:t>
            </a:r>
            <a:r>
              <a:rPr lang="en-US" sz="1251" dirty="0" err="1">
                <a:latin typeface="+mj-lt"/>
              </a:rPr>
              <a:t>secuatur</a:t>
            </a:r>
            <a:r>
              <a:rPr lang="en-US" sz="1251" dirty="0">
                <a:latin typeface="+mj-lt"/>
              </a:rPr>
              <a:t> </a:t>
            </a:r>
            <a:r>
              <a:rPr lang="en-US" sz="1251" dirty="0" err="1">
                <a:latin typeface="+mj-lt"/>
              </a:rPr>
              <a:t>voltare</a:t>
            </a:r>
            <a:r>
              <a:rPr lang="en-US" sz="1251" dirty="0">
                <a:latin typeface="+mj-lt"/>
              </a:rPr>
              <a:t> sans </a:t>
            </a:r>
            <a:r>
              <a:rPr lang="en-US" sz="1251" dirty="0" err="1">
                <a:latin typeface="+mj-lt"/>
              </a:rPr>
              <a:t>hitre</a:t>
            </a:r>
            <a:r>
              <a:rPr lang="en-US" sz="1251" dirty="0">
                <a:latin typeface="+mj-lt"/>
              </a:rPr>
              <a:t> </a:t>
            </a:r>
            <a:r>
              <a:rPr lang="en-US" sz="1251" dirty="0" err="1">
                <a:latin typeface="+mj-lt"/>
              </a:rPr>
              <a:t>vintaxe</a:t>
            </a:r>
            <a:r>
              <a:rPr lang="en-US" sz="1251" dirty="0">
                <a:latin typeface="+mj-lt"/>
              </a:rPr>
              <a:t> </a:t>
            </a:r>
            <a:r>
              <a:rPr lang="en-US" sz="1251" dirty="0" err="1">
                <a:latin typeface="+mj-lt"/>
              </a:rPr>
              <a:t>ellert</a:t>
            </a:r>
            <a:r>
              <a:rPr lang="en-US" sz="1251" dirty="0">
                <a:latin typeface="+mj-lt"/>
              </a:rPr>
              <a:t>. Lorem ipsum e </a:t>
            </a:r>
            <a:r>
              <a:rPr lang="en-US" sz="1251" dirty="0" err="1">
                <a:latin typeface="+mj-lt"/>
              </a:rPr>
              <a:t>dolore</a:t>
            </a:r>
            <a:r>
              <a:rPr lang="en-US" sz="1251" dirty="0">
                <a:latin typeface="+mj-lt"/>
              </a:rPr>
              <a:t> sit </a:t>
            </a:r>
            <a:r>
              <a:rPr lang="en-US" sz="1251" dirty="0" err="1">
                <a:latin typeface="+mj-lt"/>
              </a:rPr>
              <a:t>amet</a:t>
            </a:r>
            <a:r>
              <a:rPr lang="en-US" sz="1251" dirty="0">
                <a:latin typeface="+mj-lt"/>
              </a:rPr>
              <a:t> con </a:t>
            </a:r>
            <a:r>
              <a:rPr lang="en-US" sz="1251" dirty="0" err="1">
                <a:latin typeface="+mj-lt"/>
              </a:rPr>
              <a:t>secuatur</a:t>
            </a:r>
            <a:r>
              <a:rPr lang="en-US" sz="1251" dirty="0">
                <a:latin typeface="+mj-lt"/>
              </a:rPr>
              <a:t> </a:t>
            </a:r>
            <a:r>
              <a:rPr lang="en-US" sz="1251" dirty="0" err="1">
                <a:latin typeface="+mj-lt"/>
              </a:rPr>
              <a:t>voltare</a:t>
            </a:r>
            <a:r>
              <a:rPr lang="en-US" sz="1251" dirty="0">
                <a:latin typeface="+mj-lt"/>
              </a:rPr>
              <a:t> sans </a:t>
            </a:r>
            <a:r>
              <a:rPr lang="en-US" sz="1251" dirty="0" err="1">
                <a:latin typeface="+mj-lt"/>
              </a:rPr>
              <a:t>hitre</a:t>
            </a:r>
            <a:r>
              <a:rPr lang="en-US" sz="1251" dirty="0">
                <a:latin typeface="+mj-lt"/>
              </a:rPr>
              <a:t> </a:t>
            </a:r>
            <a:r>
              <a:rPr lang="en-US" sz="1251" dirty="0" err="1">
                <a:latin typeface="+mj-lt"/>
              </a:rPr>
              <a:t>vintaxe</a:t>
            </a:r>
            <a:r>
              <a:rPr lang="en-US" sz="1251" dirty="0">
                <a:latin typeface="+mj-lt"/>
              </a:rPr>
              <a:t> </a:t>
            </a:r>
            <a:r>
              <a:rPr lang="en-US" sz="1251" dirty="0" err="1">
                <a:latin typeface="+mj-lt"/>
              </a:rPr>
              <a:t>ellert</a:t>
            </a:r>
            <a:r>
              <a:rPr lang="en-US" sz="1251" dirty="0">
                <a:latin typeface="+mj-lt"/>
              </a:rPr>
              <a:t>. Lorem ipsum e </a:t>
            </a:r>
            <a:r>
              <a:rPr lang="en-US" sz="1251" dirty="0" err="1">
                <a:latin typeface="+mj-lt"/>
              </a:rPr>
              <a:t>dolore</a:t>
            </a:r>
            <a:r>
              <a:rPr lang="en-US" sz="1251" dirty="0">
                <a:latin typeface="+mj-lt"/>
              </a:rPr>
              <a:t> sit </a:t>
            </a:r>
            <a:r>
              <a:rPr lang="en-US" sz="1251" dirty="0" err="1">
                <a:latin typeface="+mj-lt"/>
              </a:rPr>
              <a:t>amet</a:t>
            </a:r>
            <a:r>
              <a:rPr lang="en-US" sz="1251" dirty="0">
                <a:latin typeface="+mj-lt"/>
              </a:rPr>
              <a:t> con </a:t>
            </a:r>
            <a:r>
              <a:rPr lang="en-US" sz="1251" dirty="0" err="1">
                <a:latin typeface="+mj-lt"/>
              </a:rPr>
              <a:t>secuatur</a:t>
            </a:r>
            <a:r>
              <a:rPr lang="en-US" sz="1251" dirty="0">
                <a:latin typeface="+mj-lt"/>
              </a:rPr>
              <a:t> </a:t>
            </a:r>
            <a:r>
              <a:rPr lang="en-US" sz="1251" dirty="0" err="1">
                <a:latin typeface="+mj-lt"/>
              </a:rPr>
              <a:t>voltare</a:t>
            </a:r>
            <a:r>
              <a:rPr lang="en-US" sz="1251" dirty="0">
                <a:latin typeface="+mj-lt"/>
              </a:rPr>
              <a:t> sans </a:t>
            </a:r>
            <a:r>
              <a:rPr lang="en-US" sz="1251" dirty="0" err="1">
                <a:latin typeface="+mj-lt"/>
              </a:rPr>
              <a:t>hitre</a:t>
            </a:r>
            <a:r>
              <a:rPr lang="en-US" sz="1251" dirty="0">
                <a:latin typeface="+mj-lt"/>
              </a:rPr>
              <a:t> </a:t>
            </a:r>
            <a:r>
              <a:rPr lang="en-US" sz="1251" dirty="0" err="1">
                <a:latin typeface="+mj-lt"/>
              </a:rPr>
              <a:t>vintaxe</a:t>
            </a:r>
            <a:r>
              <a:rPr lang="en-US" sz="1251" dirty="0">
                <a:latin typeface="+mj-lt"/>
              </a:rPr>
              <a:t> </a:t>
            </a:r>
            <a:r>
              <a:rPr lang="en-US" sz="1251" dirty="0" err="1">
                <a:latin typeface="+mj-lt"/>
              </a:rPr>
              <a:t>ellert</a:t>
            </a:r>
            <a:r>
              <a:rPr lang="en-US" sz="1251" dirty="0">
                <a:latin typeface="+mj-lt"/>
              </a:rPr>
              <a:t>. Lorem ipsum e </a:t>
            </a:r>
            <a:r>
              <a:rPr lang="en-US" sz="1251" dirty="0" err="1">
                <a:latin typeface="+mj-lt"/>
              </a:rPr>
              <a:t>dolore</a:t>
            </a:r>
            <a:r>
              <a:rPr lang="en-US" sz="1251" dirty="0">
                <a:latin typeface="+mj-lt"/>
              </a:rPr>
              <a:t> sit </a:t>
            </a:r>
            <a:r>
              <a:rPr lang="en-US" sz="1251" dirty="0" err="1">
                <a:latin typeface="+mj-lt"/>
              </a:rPr>
              <a:t>amet</a:t>
            </a:r>
            <a:r>
              <a:rPr lang="en-US" sz="1251" dirty="0">
                <a:latin typeface="+mj-lt"/>
              </a:rPr>
              <a:t> con </a:t>
            </a:r>
            <a:r>
              <a:rPr lang="en-US" sz="1251" dirty="0" err="1">
                <a:latin typeface="+mj-lt"/>
              </a:rPr>
              <a:t>secuatur</a:t>
            </a:r>
            <a:r>
              <a:rPr lang="en-US" sz="1251" dirty="0">
                <a:latin typeface="+mj-lt"/>
              </a:rPr>
              <a:t> </a:t>
            </a:r>
            <a:r>
              <a:rPr lang="en-US" sz="1251" dirty="0" err="1">
                <a:latin typeface="+mj-lt"/>
              </a:rPr>
              <a:t>voltare</a:t>
            </a:r>
            <a:r>
              <a:rPr lang="en-US" sz="1251" dirty="0">
                <a:latin typeface="+mj-lt"/>
              </a:rPr>
              <a:t> sans </a:t>
            </a:r>
            <a:r>
              <a:rPr lang="en-US" sz="1251" dirty="0" err="1">
                <a:latin typeface="+mj-lt"/>
              </a:rPr>
              <a:t>hitre</a:t>
            </a:r>
            <a:r>
              <a:rPr lang="en-US" sz="1251" dirty="0">
                <a:latin typeface="+mj-lt"/>
              </a:rPr>
              <a:t> </a:t>
            </a:r>
            <a:r>
              <a:rPr lang="en-US" sz="1251" dirty="0" err="1">
                <a:latin typeface="+mj-lt"/>
              </a:rPr>
              <a:t>vintaxe</a:t>
            </a:r>
            <a:r>
              <a:rPr lang="en-US" sz="1251" dirty="0">
                <a:latin typeface="+mj-lt"/>
              </a:rPr>
              <a:t> </a:t>
            </a:r>
            <a:r>
              <a:rPr lang="en-US" sz="1251" dirty="0" err="1">
                <a:latin typeface="+mj-lt"/>
              </a:rPr>
              <a:t>ellert</a:t>
            </a:r>
            <a:r>
              <a:rPr lang="en-US" sz="1251" dirty="0">
                <a:latin typeface="+mj-lt"/>
              </a:rPr>
              <a:t>. Lorem ipsum e </a:t>
            </a:r>
            <a:r>
              <a:rPr lang="en-US" sz="1251" dirty="0" err="1">
                <a:latin typeface="+mj-lt"/>
              </a:rPr>
              <a:t>dolore</a:t>
            </a:r>
            <a:r>
              <a:rPr lang="en-US" sz="1251" dirty="0">
                <a:latin typeface="+mj-lt"/>
              </a:rPr>
              <a:t> sit </a:t>
            </a:r>
            <a:r>
              <a:rPr lang="en-US" sz="1251" dirty="0" err="1">
                <a:latin typeface="+mj-lt"/>
              </a:rPr>
              <a:t>amet</a:t>
            </a:r>
            <a:r>
              <a:rPr lang="en-US" sz="1251" dirty="0">
                <a:latin typeface="+mj-lt"/>
              </a:rPr>
              <a:t> con </a:t>
            </a:r>
            <a:r>
              <a:rPr lang="en-US" sz="1251" dirty="0" err="1">
                <a:latin typeface="+mj-lt"/>
              </a:rPr>
              <a:t>secuatur</a:t>
            </a:r>
            <a:r>
              <a:rPr lang="en-US" sz="1251" dirty="0">
                <a:latin typeface="+mj-lt"/>
              </a:rPr>
              <a:t> </a:t>
            </a:r>
            <a:r>
              <a:rPr lang="en-US" sz="1251" dirty="0" err="1">
                <a:latin typeface="+mj-lt"/>
              </a:rPr>
              <a:t>voltare</a:t>
            </a:r>
            <a:r>
              <a:rPr lang="en-US" sz="1251" dirty="0">
                <a:latin typeface="+mj-lt"/>
              </a:rPr>
              <a:t> sans </a:t>
            </a:r>
            <a:r>
              <a:rPr lang="en-US" sz="1251" dirty="0" err="1">
                <a:latin typeface="+mj-lt"/>
              </a:rPr>
              <a:t>hitre</a:t>
            </a:r>
            <a:r>
              <a:rPr lang="en-US" sz="1251" dirty="0">
                <a:latin typeface="+mj-lt"/>
              </a:rPr>
              <a:t> </a:t>
            </a:r>
            <a:r>
              <a:rPr lang="en-US" sz="1251" dirty="0" err="1">
                <a:latin typeface="+mj-lt"/>
              </a:rPr>
              <a:t>vintaxe</a:t>
            </a:r>
            <a:r>
              <a:rPr lang="en-US" sz="1251" dirty="0">
                <a:latin typeface="+mj-lt"/>
              </a:rPr>
              <a:t> </a:t>
            </a:r>
            <a:r>
              <a:rPr lang="en-US" sz="1251" dirty="0" err="1">
                <a:latin typeface="+mj-lt"/>
              </a:rPr>
              <a:t>ellert</a:t>
            </a:r>
            <a:r>
              <a:rPr lang="en-US" sz="1251" dirty="0">
                <a:latin typeface="+mj-lt"/>
              </a:rPr>
              <a:t>. Lorem ipsum e </a:t>
            </a:r>
            <a:r>
              <a:rPr lang="en-US" sz="1251" dirty="0" err="1">
                <a:latin typeface="+mj-lt"/>
              </a:rPr>
              <a:t>dolore</a:t>
            </a:r>
            <a:r>
              <a:rPr lang="en-US" sz="1251" dirty="0">
                <a:latin typeface="+mj-lt"/>
              </a:rPr>
              <a:t> sit </a:t>
            </a:r>
            <a:r>
              <a:rPr lang="en-US" sz="1251" dirty="0" err="1">
                <a:latin typeface="+mj-lt"/>
              </a:rPr>
              <a:t>amet</a:t>
            </a:r>
            <a:r>
              <a:rPr lang="en-US" sz="1251" dirty="0">
                <a:latin typeface="+mj-lt"/>
              </a:rPr>
              <a:t> con </a:t>
            </a:r>
            <a:r>
              <a:rPr lang="en-US" sz="1251" dirty="0" err="1">
                <a:latin typeface="+mj-lt"/>
              </a:rPr>
              <a:t>secuatur</a:t>
            </a:r>
            <a:r>
              <a:rPr lang="en-US" sz="1251" dirty="0">
                <a:latin typeface="+mj-lt"/>
              </a:rPr>
              <a:t> </a:t>
            </a:r>
            <a:r>
              <a:rPr lang="en-US" sz="1251" dirty="0" err="1">
                <a:latin typeface="+mj-lt"/>
              </a:rPr>
              <a:t>voltare</a:t>
            </a:r>
            <a:r>
              <a:rPr lang="en-US" sz="1251" dirty="0">
                <a:latin typeface="+mj-lt"/>
              </a:rPr>
              <a:t> sans </a:t>
            </a:r>
            <a:r>
              <a:rPr lang="en-US" sz="1251" dirty="0" err="1">
                <a:latin typeface="+mj-lt"/>
              </a:rPr>
              <a:t>hitre</a:t>
            </a:r>
            <a:r>
              <a:rPr lang="en-US" sz="1251" dirty="0">
                <a:latin typeface="+mj-lt"/>
              </a:rPr>
              <a:t> </a:t>
            </a:r>
            <a:r>
              <a:rPr lang="en-US" sz="1251" dirty="0" err="1">
                <a:latin typeface="+mj-lt"/>
              </a:rPr>
              <a:t>vintaxe</a:t>
            </a:r>
            <a:r>
              <a:rPr lang="en-US" sz="1251" dirty="0">
                <a:latin typeface="+mj-lt"/>
              </a:rPr>
              <a:t> </a:t>
            </a:r>
            <a:r>
              <a:rPr lang="en-US" sz="1251" dirty="0" err="1">
                <a:latin typeface="+mj-lt"/>
              </a:rPr>
              <a:t>ellert</a:t>
            </a:r>
            <a:r>
              <a:rPr lang="en-US" sz="1251" dirty="0">
                <a:latin typeface="+mj-lt"/>
              </a:rPr>
              <a:t>. Lorem ipsum e </a:t>
            </a:r>
            <a:r>
              <a:rPr lang="en-US" sz="1251" dirty="0" err="1">
                <a:latin typeface="+mj-lt"/>
              </a:rPr>
              <a:t>dolore</a:t>
            </a:r>
            <a:r>
              <a:rPr lang="en-US" sz="1251" dirty="0">
                <a:latin typeface="+mj-lt"/>
              </a:rPr>
              <a:t> sit </a:t>
            </a:r>
            <a:r>
              <a:rPr lang="en-US" sz="1251" dirty="0" err="1">
                <a:latin typeface="+mj-lt"/>
              </a:rPr>
              <a:t>amet</a:t>
            </a:r>
            <a:r>
              <a:rPr lang="en-US" sz="1251" dirty="0">
                <a:latin typeface="+mj-lt"/>
              </a:rPr>
              <a:t> con </a:t>
            </a:r>
            <a:r>
              <a:rPr lang="en-US" sz="1251" dirty="0" err="1">
                <a:latin typeface="+mj-lt"/>
              </a:rPr>
              <a:t>secuatur</a:t>
            </a:r>
            <a:r>
              <a:rPr lang="en-US" sz="1251" dirty="0">
                <a:latin typeface="+mj-lt"/>
              </a:rPr>
              <a:t> </a:t>
            </a:r>
            <a:r>
              <a:rPr lang="en-US" sz="1251" dirty="0" err="1">
                <a:latin typeface="+mj-lt"/>
              </a:rPr>
              <a:t>voltare</a:t>
            </a:r>
            <a:r>
              <a:rPr lang="en-US" sz="1251" dirty="0">
                <a:latin typeface="+mj-lt"/>
              </a:rPr>
              <a:t> sans </a:t>
            </a:r>
            <a:r>
              <a:rPr lang="en-US" sz="1251" dirty="0" err="1">
                <a:latin typeface="+mj-lt"/>
              </a:rPr>
              <a:t>hitre</a:t>
            </a:r>
            <a:r>
              <a:rPr lang="en-US" sz="1251" dirty="0">
                <a:latin typeface="+mj-lt"/>
              </a:rPr>
              <a:t> </a:t>
            </a:r>
            <a:r>
              <a:rPr lang="en-US" sz="1251" dirty="0" err="1">
                <a:latin typeface="+mj-lt"/>
              </a:rPr>
              <a:t>vintaxe</a:t>
            </a:r>
            <a:r>
              <a:rPr lang="en-US" sz="1251" dirty="0">
                <a:latin typeface="+mj-lt"/>
              </a:rPr>
              <a:t> </a:t>
            </a:r>
            <a:r>
              <a:rPr lang="en-US" sz="1251" dirty="0" err="1">
                <a:latin typeface="+mj-lt"/>
              </a:rPr>
              <a:t>ellert</a:t>
            </a:r>
            <a:r>
              <a:rPr lang="en-US" sz="1251" dirty="0">
                <a:latin typeface="+mj-lt"/>
              </a:rPr>
              <a:t>.</a:t>
            </a:r>
          </a:p>
          <a:p>
            <a:pPr eaLnBrk="1" hangingPunct="1">
              <a:spcBef>
                <a:spcPts val="300"/>
              </a:spcBef>
              <a:buClrTx/>
              <a:buSzTx/>
              <a:buFontTx/>
              <a:buNone/>
            </a:pPr>
            <a:r>
              <a:rPr lang="en-US" sz="1251" b="1" dirty="0">
                <a:latin typeface="+mj-lt"/>
              </a:rPr>
              <a:t>Lorem ipsum e </a:t>
            </a:r>
            <a:r>
              <a:rPr lang="en-US" sz="1251" b="1" dirty="0" err="1">
                <a:latin typeface="+mj-lt"/>
              </a:rPr>
              <a:t>dolore</a:t>
            </a:r>
            <a:r>
              <a:rPr lang="en-US" sz="1251" b="1" dirty="0">
                <a:latin typeface="+mj-lt"/>
              </a:rPr>
              <a:t> sit </a:t>
            </a:r>
            <a:r>
              <a:rPr lang="en-US" sz="1251" b="1" dirty="0" err="1">
                <a:latin typeface="+mj-lt"/>
              </a:rPr>
              <a:t>amet</a:t>
            </a:r>
            <a:r>
              <a:rPr lang="en-US" sz="1251" b="1" dirty="0">
                <a:latin typeface="+mj-lt"/>
              </a:rPr>
              <a:t> con </a:t>
            </a:r>
            <a:r>
              <a:rPr lang="en-US" sz="1251" b="1" dirty="0" err="1">
                <a:latin typeface="+mj-lt"/>
              </a:rPr>
              <a:t>secuatur</a:t>
            </a:r>
            <a:r>
              <a:rPr lang="en-US" sz="1251" b="1" dirty="0">
                <a:latin typeface="+mj-lt"/>
              </a:rPr>
              <a:t> </a:t>
            </a:r>
            <a:r>
              <a:rPr lang="en-US" sz="1251" b="1" dirty="0" err="1">
                <a:latin typeface="+mj-lt"/>
              </a:rPr>
              <a:t>voltare</a:t>
            </a:r>
            <a:r>
              <a:rPr lang="en-US" sz="1251" b="1" dirty="0">
                <a:latin typeface="+mj-lt"/>
              </a:rPr>
              <a:t> sans </a:t>
            </a:r>
            <a:r>
              <a:rPr lang="en-US" sz="1251" b="1" dirty="0" err="1">
                <a:latin typeface="+mj-lt"/>
              </a:rPr>
              <a:t>hitre</a:t>
            </a:r>
            <a:r>
              <a:rPr lang="en-US" sz="1251" b="1" dirty="0">
                <a:latin typeface="+mj-lt"/>
              </a:rPr>
              <a:t> </a:t>
            </a:r>
            <a:r>
              <a:rPr lang="en-US" sz="1251" b="1" dirty="0" err="1">
                <a:latin typeface="+mj-lt"/>
              </a:rPr>
              <a:t>vintaxe</a:t>
            </a:r>
            <a:r>
              <a:rPr lang="en-US" sz="1251" b="1" dirty="0">
                <a:latin typeface="+mj-lt"/>
              </a:rPr>
              <a:t> </a:t>
            </a:r>
            <a:r>
              <a:rPr lang="en-US" sz="1251" b="1" dirty="0" err="1">
                <a:latin typeface="+mj-lt"/>
              </a:rPr>
              <a:t>ellert</a:t>
            </a:r>
            <a:r>
              <a:rPr lang="en-US" sz="1251" b="1" dirty="0">
                <a:latin typeface="+mj-lt"/>
              </a:rPr>
              <a:t>  ipsum e </a:t>
            </a:r>
            <a:r>
              <a:rPr lang="en-US" sz="1251" b="1" dirty="0" err="1">
                <a:latin typeface="+mj-lt"/>
              </a:rPr>
              <a:t>dolore</a:t>
            </a:r>
            <a:r>
              <a:rPr lang="en-US" sz="1251" b="1" dirty="0">
                <a:latin typeface="+mj-lt"/>
              </a:rPr>
              <a:t> sit </a:t>
            </a:r>
            <a:r>
              <a:rPr lang="en-US" sz="1251" b="1" dirty="0" err="1">
                <a:latin typeface="+mj-lt"/>
              </a:rPr>
              <a:t>amet</a:t>
            </a:r>
            <a:r>
              <a:rPr lang="en-US" sz="1251" b="1" dirty="0">
                <a:latin typeface="+mj-lt"/>
              </a:rPr>
              <a:t> con </a:t>
            </a:r>
            <a:r>
              <a:rPr lang="en-US" sz="1251" b="1" dirty="0" err="1">
                <a:latin typeface="+mj-lt"/>
              </a:rPr>
              <a:t>secuatur</a:t>
            </a:r>
            <a:r>
              <a:rPr lang="en-US" sz="1251" b="1" dirty="0">
                <a:latin typeface="+mj-lt"/>
              </a:rPr>
              <a:t> </a:t>
            </a:r>
            <a:r>
              <a:rPr lang="en-US" sz="1251" b="1" dirty="0" err="1">
                <a:latin typeface="+mj-lt"/>
              </a:rPr>
              <a:t>voltare</a:t>
            </a:r>
            <a:r>
              <a:rPr lang="en-US" sz="1251" b="1" dirty="0">
                <a:latin typeface="+mj-lt"/>
              </a:rPr>
              <a:t> sans </a:t>
            </a:r>
            <a:r>
              <a:rPr lang="en-US" sz="1251" b="1" dirty="0" err="1">
                <a:latin typeface="+mj-lt"/>
              </a:rPr>
              <a:t>hitre</a:t>
            </a:r>
            <a:r>
              <a:rPr lang="en-US" sz="1251" b="1" dirty="0">
                <a:latin typeface="+mj-lt"/>
              </a:rPr>
              <a:t> </a:t>
            </a:r>
            <a:r>
              <a:rPr lang="en-US" sz="1251" b="1" dirty="0" err="1">
                <a:latin typeface="+mj-lt"/>
              </a:rPr>
              <a:t>vintaxe</a:t>
            </a:r>
            <a:r>
              <a:rPr lang="en-US" sz="1251" b="1" dirty="0">
                <a:latin typeface="+mj-lt"/>
              </a:rPr>
              <a:t> </a:t>
            </a:r>
            <a:r>
              <a:rPr lang="en-US" sz="1251" b="1" dirty="0" err="1">
                <a:latin typeface="+mj-lt"/>
              </a:rPr>
              <a:t>ellert</a:t>
            </a:r>
            <a:r>
              <a:rPr lang="en-US" sz="1251" b="1" dirty="0">
                <a:latin typeface="+mj-lt"/>
              </a:rPr>
              <a:t>. Lorem ipsum e </a:t>
            </a:r>
            <a:r>
              <a:rPr lang="en-US" sz="1251" b="1" dirty="0" err="1">
                <a:latin typeface="+mj-lt"/>
              </a:rPr>
              <a:t>dolore</a:t>
            </a:r>
            <a:r>
              <a:rPr lang="en-US" sz="1251" b="1" dirty="0">
                <a:latin typeface="+mj-lt"/>
              </a:rPr>
              <a:t> sit </a:t>
            </a:r>
            <a:r>
              <a:rPr lang="en-US" sz="1251" b="1" dirty="0" err="1">
                <a:latin typeface="+mj-lt"/>
              </a:rPr>
              <a:t>amet</a:t>
            </a:r>
            <a:r>
              <a:rPr lang="en-US" sz="1251" b="1" dirty="0">
                <a:latin typeface="+mj-lt"/>
              </a:rPr>
              <a:t> con </a:t>
            </a:r>
            <a:r>
              <a:rPr lang="en-US" sz="1251" b="1" dirty="0" err="1">
                <a:latin typeface="+mj-lt"/>
              </a:rPr>
              <a:t>secuatur</a:t>
            </a:r>
            <a:r>
              <a:rPr lang="en-US" sz="1251" b="1" dirty="0">
                <a:latin typeface="+mj-lt"/>
              </a:rPr>
              <a:t> </a:t>
            </a:r>
            <a:r>
              <a:rPr lang="en-US" sz="1251" b="1" dirty="0" err="1">
                <a:latin typeface="+mj-lt"/>
              </a:rPr>
              <a:t>voltare</a:t>
            </a:r>
            <a:r>
              <a:rPr lang="en-US" sz="1251" b="1" dirty="0">
                <a:latin typeface="+mj-lt"/>
              </a:rPr>
              <a:t> sans </a:t>
            </a:r>
            <a:r>
              <a:rPr lang="en-US" sz="1251" b="1" dirty="0" err="1">
                <a:latin typeface="+mj-lt"/>
              </a:rPr>
              <a:t>hitre</a:t>
            </a:r>
            <a:r>
              <a:rPr lang="en-US" sz="1251" b="1" dirty="0">
                <a:latin typeface="+mj-lt"/>
              </a:rPr>
              <a:t> </a:t>
            </a:r>
            <a:r>
              <a:rPr lang="en-US" sz="1251" b="1" dirty="0" err="1">
                <a:latin typeface="+mj-lt"/>
              </a:rPr>
              <a:t>vintaxe</a:t>
            </a:r>
            <a:r>
              <a:rPr lang="en-US" sz="1251" b="1" dirty="0">
                <a:latin typeface="+mj-lt"/>
              </a:rPr>
              <a:t> </a:t>
            </a:r>
            <a:r>
              <a:rPr lang="en-US" sz="1251" b="1" dirty="0" err="1">
                <a:latin typeface="+mj-lt"/>
              </a:rPr>
              <a:t>ellert</a:t>
            </a:r>
            <a:r>
              <a:rPr lang="en-US" sz="1251" b="1" dirty="0">
                <a:latin typeface="+mj-lt"/>
              </a:rPr>
              <a:t>. Lorem ipsum e </a:t>
            </a:r>
            <a:r>
              <a:rPr lang="en-US" sz="1251" b="1" dirty="0" err="1">
                <a:latin typeface="+mj-lt"/>
              </a:rPr>
              <a:t>dolore</a:t>
            </a:r>
            <a:r>
              <a:rPr lang="en-US" sz="1251" b="1" dirty="0">
                <a:latin typeface="+mj-lt"/>
              </a:rPr>
              <a:t> sit </a:t>
            </a:r>
            <a:r>
              <a:rPr lang="en-US" sz="1251" b="1" dirty="0" err="1">
                <a:latin typeface="+mj-lt"/>
              </a:rPr>
              <a:t>amet</a:t>
            </a:r>
            <a:r>
              <a:rPr lang="en-US" sz="1251" b="1" dirty="0">
                <a:latin typeface="+mj-lt"/>
              </a:rPr>
              <a:t> con </a:t>
            </a:r>
            <a:r>
              <a:rPr lang="en-US" sz="1251" b="1" dirty="0" err="1">
                <a:latin typeface="+mj-lt"/>
              </a:rPr>
              <a:t>secuatur</a:t>
            </a:r>
            <a:r>
              <a:rPr lang="en-US" sz="1251" b="1" dirty="0">
                <a:latin typeface="+mj-lt"/>
              </a:rPr>
              <a:t> </a:t>
            </a:r>
            <a:r>
              <a:rPr lang="en-US" sz="1251" b="1" dirty="0" err="1">
                <a:latin typeface="+mj-lt"/>
              </a:rPr>
              <a:t>voltare</a:t>
            </a:r>
            <a:r>
              <a:rPr lang="en-US" sz="1251" b="1" dirty="0">
                <a:latin typeface="+mj-lt"/>
              </a:rPr>
              <a:t> sans </a:t>
            </a:r>
            <a:r>
              <a:rPr lang="en-US" sz="1251" b="1" dirty="0" err="1">
                <a:latin typeface="+mj-lt"/>
              </a:rPr>
              <a:t>hitre</a:t>
            </a:r>
            <a:r>
              <a:rPr lang="en-US" sz="1251" b="1" dirty="0">
                <a:latin typeface="+mj-lt"/>
              </a:rPr>
              <a:t> </a:t>
            </a:r>
            <a:r>
              <a:rPr lang="en-US" sz="1251" b="1" dirty="0" err="1">
                <a:latin typeface="+mj-lt"/>
              </a:rPr>
              <a:t>vintaxe</a:t>
            </a:r>
            <a:r>
              <a:rPr lang="en-US" sz="1251" b="1" dirty="0">
                <a:latin typeface="+mj-lt"/>
              </a:rPr>
              <a:t> </a:t>
            </a:r>
            <a:r>
              <a:rPr lang="en-US" sz="1251" b="1" dirty="0" err="1">
                <a:latin typeface="+mj-lt"/>
              </a:rPr>
              <a:t>ellert</a:t>
            </a:r>
            <a:r>
              <a:rPr lang="en-US" sz="1251" b="1" dirty="0">
                <a:latin typeface="+mj-lt"/>
              </a:rPr>
              <a:t>. Lorem ipsum e </a:t>
            </a:r>
            <a:r>
              <a:rPr lang="en-US" sz="1251" b="1" dirty="0" err="1">
                <a:latin typeface="+mj-lt"/>
              </a:rPr>
              <a:t>dolore</a:t>
            </a:r>
            <a:r>
              <a:rPr lang="en-US" sz="1251" b="1" dirty="0">
                <a:latin typeface="+mj-lt"/>
              </a:rPr>
              <a:t> sit </a:t>
            </a:r>
            <a:r>
              <a:rPr lang="en-US" sz="1251" b="1" dirty="0" err="1">
                <a:latin typeface="+mj-lt"/>
              </a:rPr>
              <a:t>amet</a:t>
            </a:r>
            <a:r>
              <a:rPr lang="en-US" sz="1251" b="1" dirty="0">
                <a:latin typeface="+mj-lt"/>
              </a:rPr>
              <a:t> con </a:t>
            </a:r>
            <a:r>
              <a:rPr lang="en-US" sz="1251" b="1" dirty="0" err="1">
                <a:latin typeface="+mj-lt"/>
              </a:rPr>
              <a:t>secuatur</a:t>
            </a:r>
            <a:r>
              <a:rPr lang="en-US" sz="1251" b="1" dirty="0">
                <a:latin typeface="+mj-lt"/>
              </a:rPr>
              <a:t> </a:t>
            </a:r>
            <a:r>
              <a:rPr lang="en-US" sz="1251" b="1" dirty="0" err="1">
                <a:latin typeface="+mj-lt"/>
              </a:rPr>
              <a:t>voltare</a:t>
            </a:r>
            <a:r>
              <a:rPr lang="en-US" sz="1251" b="1" dirty="0">
                <a:latin typeface="+mj-lt"/>
              </a:rPr>
              <a:t> sans </a:t>
            </a:r>
            <a:r>
              <a:rPr lang="en-US" sz="1251" b="1" dirty="0" err="1">
                <a:latin typeface="+mj-lt"/>
              </a:rPr>
              <a:t>hitre</a:t>
            </a:r>
            <a:r>
              <a:rPr lang="en-US" sz="1251" b="1" dirty="0">
                <a:latin typeface="+mj-lt"/>
              </a:rPr>
              <a:t> </a:t>
            </a:r>
            <a:r>
              <a:rPr lang="en-US" sz="1251" b="1" dirty="0" err="1">
                <a:latin typeface="+mj-lt"/>
              </a:rPr>
              <a:t>vintaxe</a:t>
            </a:r>
            <a:r>
              <a:rPr lang="en-US" sz="1251" b="1" dirty="0">
                <a:latin typeface="+mj-lt"/>
              </a:rPr>
              <a:t> </a:t>
            </a:r>
            <a:r>
              <a:rPr lang="en-US" sz="1251" b="1" dirty="0" err="1">
                <a:latin typeface="+mj-lt"/>
              </a:rPr>
              <a:t>ellert</a:t>
            </a:r>
            <a:r>
              <a:rPr lang="en-US" sz="1251" b="1" dirty="0">
                <a:latin typeface="+mj-lt"/>
              </a:rPr>
              <a:t>. Lorem ipsum e </a:t>
            </a:r>
            <a:r>
              <a:rPr lang="en-US" sz="1251" b="1" dirty="0" err="1">
                <a:latin typeface="+mj-lt"/>
              </a:rPr>
              <a:t>dolore</a:t>
            </a:r>
            <a:r>
              <a:rPr lang="en-US" sz="1251" b="1" dirty="0">
                <a:latin typeface="+mj-lt"/>
              </a:rPr>
              <a:t> sit </a:t>
            </a:r>
            <a:r>
              <a:rPr lang="en-US" sz="1251" b="1" dirty="0" err="1">
                <a:latin typeface="+mj-lt"/>
              </a:rPr>
              <a:t>amet</a:t>
            </a:r>
            <a:r>
              <a:rPr lang="en-US" sz="1251" b="1" dirty="0">
                <a:latin typeface="+mj-lt"/>
              </a:rPr>
              <a:t> con </a:t>
            </a:r>
            <a:r>
              <a:rPr lang="en-US" sz="1251" b="1" dirty="0" err="1">
                <a:latin typeface="+mj-lt"/>
              </a:rPr>
              <a:t>secuatur</a:t>
            </a:r>
            <a:r>
              <a:rPr lang="en-US" sz="1251" b="1" dirty="0">
                <a:latin typeface="+mj-lt"/>
              </a:rPr>
              <a:t> </a:t>
            </a:r>
            <a:r>
              <a:rPr lang="en-US" sz="1251" b="1" dirty="0" err="1">
                <a:latin typeface="+mj-lt"/>
              </a:rPr>
              <a:t>voltare</a:t>
            </a:r>
            <a:r>
              <a:rPr lang="en-US" sz="1251" b="1" dirty="0">
                <a:latin typeface="+mj-lt"/>
              </a:rPr>
              <a:t> sans </a:t>
            </a:r>
            <a:r>
              <a:rPr lang="en-US" sz="1251" b="1" dirty="0" err="1">
                <a:latin typeface="+mj-lt"/>
              </a:rPr>
              <a:t>hitre</a:t>
            </a:r>
            <a:r>
              <a:rPr lang="en-US" sz="1251" b="1" dirty="0">
                <a:latin typeface="+mj-lt"/>
              </a:rPr>
              <a:t> </a:t>
            </a:r>
            <a:r>
              <a:rPr lang="en-US" sz="1251" b="1" dirty="0" err="1">
                <a:latin typeface="+mj-lt"/>
              </a:rPr>
              <a:t>vintaxe</a:t>
            </a:r>
            <a:r>
              <a:rPr lang="en-US" sz="1251" b="1" dirty="0">
                <a:latin typeface="+mj-lt"/>
              </a:rPr>
              <a:t> </a:t>
            </a:r>
            <a:r>
              <a:rPr lang="en-US" sz="1251" b="1" dirty="0" err="1">
                <a:latin typeface="+mj-lt"/>
              </a:rPr>
              <a:t>ellert</a:t>
            </a:r>
            <a:r>
              <a:rPr lang="en-US" sz="1251" b="1" dirty="0">
                <a:latin typeface="+mj-lt"/>
              </a:rPr>
              <a:t>. Lorem ipsum e </a:t>
            </a:r>
            <a:r>
              <a:rPr lang="en-US" sz="1251" b="1" dirty="0" err="1">
                <a:latin typeface="+mj-lt"/>
              </a:rPr>
              <a:t>dolore</a:t>
            </a:r>
            <a:r>
              <a:rPr lang="en-US" sz="1251" b="1" dirty="0">
                <a:latin typeface="+mj-lt"/>
              </a:rPr>
              <a:t> sit </a:t>
            </a:r>
            <a:r>
              <a:rPr lang="en-US" sz="1251" b="1" dirty="0" err="1">
                <a:latin typeface="+mj-lt"/>
              </a:rPr>
              <a:t>amet</a:t>
            </a:r>
            <a:r>
              <a:rPr lang="en-US" sz="1251" b="1" dirty="0">
                <a:latin typeface="+mj-lt"/>
              </a:rPr>
              <a:t> con </a:t>
            </a:r>
            <a:r>
              <a:rPr lang="en-US" sz="1251" b="1" dirty="0" err="1">
                <a:latin typeface="+mj-lt"/>
              </a:rPr>
              <a:t>secuatur</a:t>
            </a:r>
            <a:r>
              <a:rPr lang="en-US" sz="1251" b="1" dirty="0">
                <a:latin typeface="+mj-lt"/>
              </a:rPr>
              <a:t> </a:t>
            </a:r>
            <a:r>
              <a:rPr lang="en-US" sz="1251" b="1" dirty="0" err="1">
                <a:latin typeface="+mj-lt"/>
              </a:rPr>
              <a:t>voltare</a:t>
            </a:r>
            <a:r>
              <a:rPr lang="en-US" sz="1251" b="1" dirty="0">
                <a:latin typeface="+mj-lt"/>
              </a:rPr>
              <a:t> sans </a:t>
            </a:r>
            <a:r>
              <a:rPr lang="en-US" sz="1251" b="1" dirty="0" err="1">
                <a:latin typeface="+mj-lt"/>
              </a:rPr>
              <a:t>hitre</a:t>
            </a:r>
            <a:r>
              <a:rPr lang="en-US" sz="1251" b="1" dirty="0">
                <a:latin typeface="+mj-lt"/>
              </a:rPr>
              <a:t> </a:t>
            </a:r>
            <a:r>
              <a:rPr lang="en-US" sz="1251" b="1" dirty="0" err="1">
                <a:latin typeface="+mj-lt"/>
              </a:rPr>
              <a:t>vintaxe</a:t>
            </a:r>
            <a:r>
              <a:rPr lang="en-US" sz="1251" b="1" dirty="0">
                <a:latin typeface="+mj-lt"/>
              </a:rPr>
              <a:t> </a:t>
            </a:r>
            <a:r>
              <a:rPr lang="en-US" sz="1251" b="1" dirty="0" err="1">
                <a:latin typeface="+mj-lt"/>
              </a:rPr>
              <a:t>ellert</a:t>
            </a:r>
            <a:r>
              <a:rPr lang="en-US" sz="1251" b="1" dirty="0">
                <a:latin typeface="+mj-lt"/>
              </a:rPr>
              <a:t>. Lorem ipsum e </a:t>
            </a:r>
            <a:r>
              <a:rPr lang="en-US" sz="1251" b="1" dirty="0" err="1">
                <a:latin typeface="+mj-lt"/>
              </a:rPr>
              <a:t>dolore</a:t>
            </a:r>
            <a:r>
              <a:rPr lang="en-US" sz="1251" b="1" dirty="0">
                <a:latin typeface="+mj-lt"/>
              </a:rPr>
              <a:t> sit </a:t>
            </a:r>
            <a:r>
              <a:rPr lang="en-US" sz="1251" b="1" dirty="0" err="1">
                <a:latin typeface="+mj-lt"/>
              </a:rPr>
              <a:t>amet</a:t>
            </a:r>
            <a:r>
              <a:rPr lang="en-US" sz="1251" b="1" dirty="0">
                <a:latin typeface="+mj-lt"/>
              </a:rPr>
              <a:t> con </a:t>
            </a:r>
            <a:r>
              <a:rPr lang="en-US" sz="1251" b="1" dirty="0" err="1">
                <a:latin typeface="+mj-lt"/>
              </a:rPr>
              <a:t>secuatur</a:t>
            </a:r>
            <a:r>
              <a:rPr lang="en-US" sz="1251" b="1" dirty="0">
                <a:latin typeface="+mj-lt"/>
              </a:rPr>
              <a:t> </a:t>
            </a:r>
            <a:r>
              <a:rPr lang="en-US" sz="1251" b="1" dirty="0" err="1">
                <a:latin typeface="+mj-lt"/>
              </a:rPr>
              <a:t>voltare</a:t>
            </a:r>
            <a:r>
              <a:rPr lang="en-US" sz="1251" b="1" dirty="0">
                <a:latin typeface="+mj-lt"/>
              </a:rPr>
              <a:t> sans </a:t>
            </a:r>
            <a:r>
              <a:rPr lang="en-US" sz="1251" b="1" dirty="0" err="1">
                <a:latin typeface="+mj-lt"/>
              </a:rPr>
              <a:t>hitre</a:t>
            </a:r>
            <a:r>
              <a:rPr lang="en-US" sz="1251" b="1" dirty="0">
                <a:latin typeface="+mj-lt"/>
              </a:rPr>
              <a:t> </a:t>
            </a:r>
            <a:r>
              <a:rPr lang="en-US" sz="1251" b="1" dirty="0" err="1">
                <a:latin typeface="+mj-lt"/>
              </a:rPr>
              <a:t>vintaxe</a:t>
            </a:r>
            <a:r>
              <a:rPr lang="en-US" sz="1251" b="1" dirty="0">
                <a:latin typeface="+mj-lt"/>
              </a:rPr>
              <a:t> </a:t>
            </a:r>
            <a:r>
              <a:rPr lang="en-US" sz="1251" b="1" dirty="0" err="1">
                <a:latin typeface="+mj-lt"/>
              </a:rPr>
              <a:t>ellert</a:t>
            </a:r>
            <a:r>
              <a:rPr lang="en-US" sz="1251" b="1" dirty="0">
                <a:latin typeface="+mj-lt"/>
              </a:rPr>
              <a:t>.</a:t>
            </a:r>
          </a:p>
        </p:txBody>
      </p:sp>
      <p:sp>
        <p:nvSpPr>
          <p:cNvPr id="13" name="Content Placeholder 12"/>
          <p:cNvSpPr>
            <a:spLocks noGrp="1"/>
          </p:cNvSpPr>
          <p:nvPr>
            <p:ph sz="quarter" idx="16" hasCustomPrompt="1"/>
          </p:nvPr>
        </p:nvSpPr>
        <p:spPr>
          <a:xfrm>
            <a:off x="10655300" y="6488722"/>
            <a:ext cx="1210733" cy="377825"/>
          </a:xfrm>
        </p:spPr>
        <p:txBody>
          <a:bodyPr anchor="b"/>
          <a:lstStyle>
            <a:lvl1pPr algn="r">
              <a:spcBef>
                <a:spcPts val="0"/>
              </a:spcBef>
              <a:defRPr sz="800" b="0">
                <a:solidFill>
                  <a:schemeClr val="tx1"/>
                </a:solidFill>
              </a:defRPr>
            </a:lvl1pPr>
            <a:lvl2pPr algn="r">
              <a:defRPr sz="833" b="0">
                <a:solidFill>
                  <a:schemeClr val="tx1"/>
                </a:solidFill>
              </a:defRPr>
            </a:lvl2pPr>
            <a:lvl3pPr algn="r">
              <a:defRPr sz="833" b="0">
                <a:solidFill>
                  <a:schemeClr val="tx1"/>
                </a:solidFill>
              </a:defRPr>
            </a:lvl3pPr>
            <a:lvl4pPr algn="r">
              <a:defRPr sz="833" b="0">
                <a:solidFill>
                  <a:schemeClr val="tx1"/>
                </a:solidFill>
              </a:defRPr>
            </a:lvl4pPr>
            <a:lvl5pPr algn="r">
              <a:defRPr sz="833" b="0">
                <a:solidFill>
                  <a:schemeClr val="tx1"/>
                </a:solidFill>
              </a:defRPr>
            </a:lvl5pPr>
          </a:lstStyle>
          <a:p>
            <a:pPr lvl="0"/>
            <a:r>
              <a:rPr lang="en-US" dirty="0"/>
              <a:t>1.000000.100</a:t>
            </a:r>
          </a:p>
          <a:p>
            <a:pPr lvl="0"/>
            <a:r>
              <a:rPr lang="en-US" dirty="0"/>
              <a:t>0116</a:t>
            </a:r>
          </a:p>
        </p:txBody>
      </p:sp>
    </p:spTree>
    <p:extLst>
      <p:ext uri="{BB962C8B-B14F-4D97-AF65-F5344CB8AC3E}">
        <p14:creationId xmlns:p14="http://schemas.microsoft.com/office/powerpoint/2010/main" val="1456139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1_Onscreen Divider Speakers">
    <p:bg>
      <p:bgRef idx="1001">
        <a:schemeClr val="bg1"/>
      </p:bgRef>
    </p:bg>
    <p:spTree>
      <p:nvGrpSpPr>
        <p:cNvPr id="1" name=""/>
        <p:cNvGrpSpPr/>
        <p:nvPr/>
      </p:nvGrpSpPr>
      <p:grpSpPr>
        <a:xfrm>
          <a:off x="0" y="0"/>
          <a:ext cx="0" cy="0"/>
          <a:chOff x="0" y="0"/>
          <a:chExt cx="0" cy="0"/>
        </a:xfrm>
      </p:grpSpPr>
      <p:sp>
        <p:nvSpPr>
          <p:cNvPr id="40" name="Freeform 39">
            <a:extLst>
              <a:ext uri="{FF2B5EF4-FFF2-40B4-BE49-F238E27FC236}">
                <a16:creationId xmlns:a16="http://schemas.microsoft.com/office/drawing/2014/main" id="{7457E396-A09D-5F41-AF77-4AEDAECD02F4}"/>
              </a:ext>
            </a:extLst>
          </p:cNvPr>
          <p:cNvSpPr/>
          <p:nvPr userDrawn="1"/>
        </p:nvSpPr>
        <p:spPr bwMode="auto">
          <a:xfrm>
            <a:off x="-3187442" y="0"/>
            <a:ext cx="17670184" cy="6790265"/>
          </a:xfrm>
          <a:custGeom>
            <a:avLst/>
            <a:gdLst>
              <a:gd name="connsiteX0" fmla="*/ 207908 w 12496499"/>
              <a:gd name="connsiteY0" fmla="*/ 0 h 5706375"/>
              <a:gd name="connsiteX1" fmla="*/ 12451423 w 12496499"/>
              <a:gd name="connsiteY1" fmla="*/ 0 h 5706375"/>
              <a:gd name="connsiteX2" fmla="*/ 12451423 w 12496499"/>
              <a:gd name="connsiteY2" fmla="*/ 1421182 h 5706375"/>
              <a:gd name="connsiteX3" fmla="*/ 12478382 w 12496499"/>
              <a:gd name="connsiteY3" fmla="*/ 1417414 h 5706375"/>
              <a:gd name="connsiteX4" fmla="*/ 12496499 w 12496499"/>
              <a:gd name="connsiteY4" fmla="*/ 3227031 h 5706375"/>
              <a:gd name="connsiteX5" fmla="*/ 7559660 w 12496499"/>
              <a:gd name="connsiteY5" fmla="*/ 3174642 h 5706375"/>
              <a:gd name="connsiteX6" fmla="*/ 6967853 w 12496499"/>
              <a:gd name="connsiteY6" fmla="*/ 3174642 h 5706375"/>
              <a:gd name="connsiteX7" fmla="*/ 123181 w 12496499"/>
              <a:gd name="connsiteY7" fmla="*/ 5706375 h 5706375"/>
              <a:gd name="connsiteX8" fmla="*/ 0 w 12496499"/>
              <a:gd name="connsiteY8" fmla="*/ 3162833 h 5706375"/>
              <a:gd name="connsiteX9" fmla="*/ 207908 w 12496499"/>
              <a:gd name="connsiteY9" fmla="*/ 3133932 h 5706375"/>
              <a:gd name="connsiteX0" fmla="*/ 207908 w 12496499"/>
              <a:gd name="connsiteY0" fmla="*/ 0 h 5857204"/>
              <a:gd name="connsiteX1" fmla="*/ 12451423 w 12496499"/>
              <a:gd name="connsiteY1" fmla="*/ 150829 h 5857204"/>
              <a:gd name="connsiteX2" fmla="*/ 12451423 w 12496499"/>
              <a:gd name="connsiteY2" fmla="*/ 1572011 h 5857204"/>
              <a:gd name="connsiteX3" fmla="*/ 12478382 w 12496499"/>
              <a:gd name="connsiteY3" fmla="*/ 1568243 h 5857204"/>
              <a:gd name="connsiteX4" fmla="*/ 12496499 w 12496499"/>
              <a:gd name="connsiteY4" fmla="*/ 3377860 h 5857204"/>
              <a:gd name="connsiteX5" fmla="*/ 7559660 w 12496499"/>
              <a:gd name="connsiteY5" fmla="*/ 3325471 h 5857204"/>
              <a:gd name="connsiteX6" fmla="*/ 6967853 w 12496499"/>
              <a:gd name="connsiteY6" fmla="*/ 3325471 h 5857204"/>
              <a:gd name="connsiteX7" fmla="*/ 123181 w 12496499"/>
              <a:gd name="connsiteY7" fmla="*/ 5857204 h 5857204"/>
              <a:gd name="connsiteX8" fmla="*/ 0 w 12496499"/>
              <a:gd name="connsiteY8" fmla="*/ 3313662 h 5857204"/>
              <a:gd name="connsiteX9" fmla="*/ 207908 w 12496499"/>
              <a:gd name="connsiteY9" fmla="*/ 3284761 h 5857204"/>
              <a:gd name="connsiteX10" fmla="*/ 207908 w 12496499"/>
              <a:gd name="connsiteY10" fmla="*/ 0 h 5857204"/>
              <a:gd name="connsiteX0" fmla="*/ 207908 w 12496499"/>
              <a:gd name="connsiteY0" fmla="*/ 0 h 5857204"/>
              <a:gd name="connsiteX1" fmla="*/ 12441996 w 12496499"/>
              <a:gd name="connsiteY1" fmla="*/ 18854 h 5857204"/>
              <a:gd name="connsiteX2" fmla="*/ 12451423 w 12496499"/>
              <a:gd name="connsiteY2" fmla="*/ 1572011 h 5857204"/>
              <a:gd name="connsiteX3" fmla="*/ 12478382 w 12496499"/>
              <a:gd name="connsiteY3" fmla="*/ 1568243 h 5857204"/>
              <a:gd name="connsiteX4" fmla="*/ 12496499 w 12496499"/>
              <a:gd name="connsiteY4" fmla="*/ 3377860 h 5857204"/>
              <a:gd name="connsiteX5" fmla="*/ 7559660 w 12496499"/>
              <a:gd name="connsiteY5" fmla="*/ 3325471 h 5857204"/>
              <a:gd name="connsiteX6" fmla="*/ 6967853 w 12496499"/>
              <a:gd name="connsiteY6" fmla="*/ 3325471 h 5857204"/>
              <a:gd name="connsiteX7" fmla="*/ 123181 w 12496499"/>
              <a:gd name="connsiteY7" fmla="*/ 5857204 h 5857204"/>
              <a:gd name="connsiteX8" fmla="*/ 0 w 12496499"/>
              <a:gd name="connsiteY8" fmla="*/ 3313662 h 5857204"/>
              <a:gd name="connsiteX9" fmla="*/ 207908 w 12496499"/>
              <a:gd name="connsiteY9" fmla="*/ 3284761 h 5857204"/>
              <a:gd name="connsiteX10" fmla="*/ 207908 w 12496499"/>
              <a:gd name="connsiteY10" fmla="*/ 0 h 5857204"/>
              <a:gd name="connsiteX0" fmla="*/ 207908 w 12496499"/>
              <a:gd name="connsiteY0" fmla="*/ 0 h 5857204"/>
              <a:gd name="connsiteX1" fmla="*/ 12423142 w 12496499"/>
              <a:gd name="connsiteY1" fmla="*/ 0 h 5857204"/>
              <a:gd name="connsiteX2" fmla="*/ 12451423 w 12496499"/>
              <a:gd name="connsiteY2" fmla="*/ 1572011 h 5857204"/>
              <a:gd name="connsiteX3" fmla="*/ 12478382 w 12496499"/>
              <a:gd name="connsiteY3" fmla="*/ 1568243 h 5857204"/>
              <a:gd name="connsiteX4" fmla="*/ 12496499 w 12496499"/>
              <a:gd name="connsiteY4" fmla="*/ 3377860 h 5857204"/>
              <a:gd name="connsiteX5" fmla="*/ 7559660 w 12496499"/>
              <a:gd name="connsiteY5" fmla="*/ 3325471 h 5857204"/>
              <a:gd name="connsiteX6" fmla="*/ 6967853 w 12496499"/>
              <a:gd name="connsiteY6" fmla="*/ 3325471 h 5857204"/>
              <a:gd name="connsiteX7" fmla="*/ 123181 w 12496499"/>
              <a:gd name="connsiteY7" fmla="*/ 5857204 h 5857204"/>
              <a:gd name="connsiteX8" fmla="*/ 0 w 12496499"/>
              <a:gd name="connsiteY8" fmla="*/ 3313662 h 5857204"/>
              <a:gd name="connsiteX9" fmla="*/ 207908 w 12496499"/>
              <a:gd name="connsiteY9" fmla="*/ 3284761 h 5857204"/>
              <a:gd name="connsiteX10" fmla="*/ 207908 w 12496499"/>
              <a:gd name="connsiteY10" fmla="*/ 0 h 5857204"/>
              <a:gd name="connsiteX0" fmla="*/ 207908 w 12496499"/>
              <a:gd name="connsiteY0" fmla="*/ 0 h 5857204"/>
              <a:gd name="connsiteX1" fmla="*/ 12451423 w 12496499"/>
              <a:gd name="connsiteY1" fmla="*/ 0 h 5857204"/>
              <a:gd name="connsiteX2" fmla="*/ 12451423 w 12496499"/>
              <a:gd name="connsiteY2" fmla="*/ 1572011 h 5857204"/>
              <a:gd name="connsiteX3" fmla="*/ 12478382 w 12496499"/>
              <a:gd name="connsiteY3" fmla="*/ 1568243 h 5857204"/>
              <a:gd name="connsiteX4" fmla="*/ 12496499 w 12496499"/>
              <a:gd name="connsiteY4" fmla="*/ 3377860 h 5857204"/>
              <a:gd name="connsiteX5" fmla="*/ 7559660 w 12496499"/>
              <a:gd name="connsiteY5" fmla="*/ 3325471 h 5857204"/>
              <a:gd name="connsiteX6" fmla="*/ 6967853 w 12496499"/>
              <a:gd name="connsiteY6" fmla="*/ 3325471 h 5857204"/>
              <a:gd name="connsiteX7" fmla="*/ 123181 w 12496499"/>
              <a:gd name="connsiteY7" fmla="*/ 5857204 h 5857204"/>
              <a:gd name="connsiteX8" fmla="*/ 0 w 12496499"/>
              <a:gd name="connsiteY8" fmla="*/ 3313662 h 5857204"/>
              <a:gd name="connsiteX9" fmla="*/ 207908 w 12496499"/>
              <a:gd name="connsiteY9" fmla="*/ 3284761 h 5857204"/>
              <a:gd name="connsiteX10" fmla="*/ 207908 w 12496499"/>
              <a:gd name="connsiteY10" fmla="*/ 0 h 5857204"/>
              <a:gd name="connsiteX0" fmla="*/ 207908 w 12496499"/>
              <a:gd name="connsiteY0" fmla="*/ 0 h 5857204"/>
              <a:gd name="connsiteX1" fmla="*/ 12451423 w 12496499"/>
              <a:gd name="connsiteY1" fmla="*/ 0 h 5857204"/>
              <a:gd name="connsiteX2" fmla="*/ 12451423 w 12496499"/>
              <a:gd name="connsiteY2" fmla="*/ 1572011 h 5857204"/>
              <a:gd name="connsiteX3" fmla="*/ 12478382 w 12496499"/>
              <a:gd name="connsiteY3" fmla="*/ 1568243 h 5857204"/>
              <a:gd name="connsiteX4" fmla="*/ 12496499 w 12496499"/>
              <a:gd name="connsiteY4" fmla="*/ 3377860 h 5857204"/>
              <a:gd name="connsiteX5" fmla="*/ 7559660 w 12496499"/>
              <a:gd name="connsiteY5" fmla="*/ 3325471 h 5857204"/>
              <a:gd name="connsiteX6" fmla="*/ 6931927 w 12496499"/>
              <a:gd name="connsiteY6" fmla="*/ 2812967 h 5857204"/>
              <a:gd name="connsiteX7" fmla="*/ 123181 w 12496499"/>
              <a:gd name="connsiteY7" fmla="*/ 5857204 h 5857204"/>
              <a:gd name="connsiteX8" fmla="*/ 0 w 12496499"/>
              <a:gd name="connsiteY8" fmla="*/ 3313662 h 5857204"/>
              <a:gd name="connsiteX9" fmla="*/ 207908 w 12496499"/>
              <a:gd name="connsiteY9" fmla="*/ 3284761 h 5857204"/>
              <a:gd name="connsiteX10" fmla="*/ 207908 w 12496499"/>
              <a:gd name="connsiteY10" fmla="*/ 0 h 5857204"/>
              <a:gd name="connsiteX0" fmla="*/ 207908 w 12496499"/>
              <a:gd name="connsiteY0" fmla="*/ 0 h 5857204"/>
              <a:gd name="connsiteX1" fmla="*/ 12451423 w 12496499"/>
              <a:gd name="connsiteY1" fmla="*/ 0 h 5857204"/>
              <a:gd name="connsiteX2" fmla="*/ 12451423 w 12496499"/>
              <a:gd name="connsiteY2" fmla="*/ 1572011 h 5857204"/>
              <a:gd name="connsiteX3" fmla="*/ 12478382 w 12496499"/>
              <a:gd name="connsiteY3" fmla="*/ 1568243 h 5857204"/>
              <a:gd name="connsiteX4" fmla="*/ 12496499 w 12496499"/>
              <a:gd name="connsiteY4" fmla="*/ 3377860 h 5857204"/>
              <a:gd name="connsiteX5" fmla="*/ 6931927 w 12496499"/>
              <a:gd name="connsiteY5" fmla="*/ 2812967 h 5857204"/>
              <a:gd name="connsiteX6" fmla="*/ 123181 w 12496499"/>
              <a:gd name="connsiteY6" fmla="*/ 5857204 h 5857204"/>
              <a:gd name="connsiteX7" fmla="*/ 0 w 12496499"/>
              <a:gd name="connsiteY7" fmla="*/ 3313662 h 5857204"/>
              <a:gd name="connsiteX8" fmla="*/ 207908 w 12496499"/>
              <a:gd name="connsiteY8" fmla="*/ 3284761 h 5857204"/>
              <a:gd name="connsiteX9" fmla="*/ 207908 w 12496499"/>
              <a:gd name="connsiteY9" fmla="*/ 0 h 5857204"/>
              <a:gd name="connsiteX0" fmla="*/ 207908 w 12496499"/>
              <a:gd name="connsiteY0" fmla="*/ 0 h 5857204"/>
              <a:gd name="connsiteX1" fmla="*/ 12451423 w 12496499"/>
              <a:gd name="connsiteY1" fmla="*/ 0 h 5857204"/>
              <a:gd name="connsiteX2" fmla="*/ 12451423 w 12496499"/>
              <a:gd name="connsiteY2" fmla="*/ 1572011 h 5857204"/>
              <a:gd name="connsiteX3" fmla="*/ 12478382 w 12496499"/>
              <a:gd name="connsiteY3" fmla="*/ 1568243 h 5857204"/>
              <a:gd name="connsiteX4" fmla="*/ 12496499 w 12496499"/>
              <a:gd name="connsiteY4" fmla="*/ 2879997 h 5857204"/>
              <a:gd name="connsiteX5" fmla="*/ 6931927 w 12496499"/>
              <a:gd name="connsiteY5" fmla="*/ 2812967 h 5857204"/>
              <a:gd name="connsiteX6" fmla="*/ 123181 w 12496499"/>
              <a:gd name="connsiteY6" fmla="*/ 5857204 h 5857204"/>
              <a:gd name="connsiteX7" fmla="*/ 0 w 12496499"/>
              <a:gd name="connsiteY7" fmla="*/ 3313662 h 5857204"/>
              <a:gd name="connsiteX8" fmla="*/ 207908 w 12496499"/>
              <a:gd name="connsiteY8" fmla="*/ 3284761 h 5857204"/>
              <a:gd name="connsiteX9" fmla="*/ 207908 w 12496499"/>
              <a:gd name="connsiteY9" fmla="*/ 0 h 5857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496499" h="5857204">
                <a:moveTo>
                  <a:pt x="207908" y="0"/>
                </a:moveTo>
                <a:lnTo>
                  <a:pt x="12451423" y="0"/>
                </a:lnTo>
                <a:cubicBezTo>
                  <a:pt x="12454565" y="517719"/>
                  <a:pt x="12448281" y="1054292"/>
                  <a:pt x="12451423" y="1572011"/>
                </a:cubicBezTo>
                <a:lnTo>
                  <a:pt x="12478382" y="1568243"/>
                </a:lnTo>
                <a:lnTo>
                  <a:pt x="12496499" y="2879997"/>
                </a:lnTo>
                <a:lnTo>
                  <a:pt x="6931927" y="2812967"/>
                </a:lnTo>
                <a:lnTo>
                  <a:pt x="123181" y="5857204"/>
                </a:lnTo>
                <a:lnTo>
                  <a:pt x="0" y="3313662"/>
                </a:lnTo>
                <a:lnTo>
                  <a:pt x="207908" y="3284761"/>
                </a:lnTo>
                <a:lnTo>
                  <a:pt x="207908" y="0"/>
                </a:lnTo>
                <a:close/>
              </a:path>
            </a:pathLst>
          </a:custGeom>
          <a:blipFill dpi="0" rotWithShape="1">
            <a:blip r:embed="rId2"/>
            <a:srcRect/>
            <a:stretch>
              <a:fillRect l="18000" t="-20121" r="13000" b="-4805"/>
            </a:stretch>
          </a:blipFill>
          <a:ln w="9525" cap="flat" cmpd="sng" algn="ctr">
            <a:no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algn="ctr" defTabSz="685800" eaLnBrk="0" hangingPunct="0"/>
            <a:endParaRPr lang="en-US" sz="900" dirty="0">
              <a:latin typeface="Arial" charset="0"/>
              <a:ea typeface="ＭＳ Ｐゴシック" charset="-128"/>
            </a:endParaRPr>
          </a:p>
        </p:txBody>
      </p:sp>
      <p:pic>
        <p:nvPicPr>
          <p:cNvPr id="4" name="Picture 3">
            <a:extLst>
              <a:ext uri="{FF2B5EF4-FFF2-40B4-BE49-F238E27FC236}">
                <a16:creationId xmlns:a16="http://schemas.microsoft.com/office/drawing/2014/main" id="{876C59F7-B742-834F-86B0-521DD1C7EC74}"/>
              </a:ext>
            </a:extLst>
          </p:cNvPr>
          <p:cNvPicPr>
            <a:picLocks noChangeAspect="1"/>
          </p:cNvPicPr>
          <p:nvPr userDrawn="1"/>
        </p:nvPicPr>
        <p:blipFill>
          <a:blip r:embed="rId3"/>
          <a:stretch>
            <a:fillRect/>
          </a:stretch>
        </p:blipFill>
        <p:spPr>
          <a:xfrm>
            <a:off x="10223209" y="6299067"/>
            <a:ext cx="1524000" cy="335008"/>
          </a:xfrm>
          <a:prstGeom prst="rect">
            <a:avLst/>
          </a:prstGeom>
        </p:spPr>
      </p:pic>
      <p:sp>
        <p:nvSpPr>
          <p:cNvPr id="5" name="Rectangle 176">
            <a:extLst>
              <a:ext uri="{FF2B5EF4-FFF2-40B4-BE49-F238E27FC236}">
                <a16:creationId xmlns:a16="http://schemas.microsoft.com/office/drawing/2014/main" id="{0A6FC363-1E40-DD4A-92F1-7FD3EAB017EB}"/>
              </a:ext>
            </a:extLst>
          </p:cNvPr>
          <p:cNvSpPr>
            <a:spLocks noGrp="1" noChangeArrowheads="1"/>
          </p:cNvSpPr>
          <p:nvPr>
            <p:ph type="ftr" sz="quarter" idx="10"/>
          </p:nvPr>
        </p:nvSpPr>
        <p:spPr>
          <a:xfrm>
            <a:off x="421228" y="6213319"/>
            <a:ext cx="8130851" cy="442040"/>
          </a:xfrm>
          <a:prstGeom prst="rect">
            <a:avLst/>
          </a:prstGeom>
        </p:spPr>
        <p:txBody>
          <a:bodyPr anchor="b" anchorCtr="0"/>
          <a:lstStyle>
            <a:lvl1pPr algn="l" rtl="0" eaLnBrk="0" fontAlgn="base" hangingPunct="0">
              <a:lnSpc>
                <a:spcPct val="100000"/>
              </a:lnSpc>
              <a:spcBef>
                <a:spcPct val="0"/>
              </a:spcBef>
              <a:spcAft>
                <a:spcPct val="0"/>
              </a:spcAft>
              <a:defRPr lang="en-US" sz="917" b="1" kern="1200" dirty="0">
                <a:solidFill>
                  <a:schemeClr val="tx1"/>
                </a:solidFill>
                <a:latin typeface="Arial"/>
                <a:ea typeface="ＭＳ Ｐゴシック" pitchFamily="34" charset="-128"/>
                <a:cs typeface="+mn-cs"/>
              </a:defRPr>
            </a:lvl1pPr>
          </a:lstStyle>
          <a:p>
            <a:pPr>
              <a:defRPr/>
            </a:pPr>
            <a:r>
              <a:rPr lang="en-US"/>
              <a:t>For investor use.</a:t>
            </a:r>
            <a:endParaRPr lang="en-US" sz="1000" b="0" dirty="0"/>
          </a:p>
        </p:txBody>
      </p:sp>
      <p:sp>
        <p:nvSpPr>
          <p:cNvPr id="33" name="Freeform 32">
            <a:extLst>
              <a:ext uri="{FF2B5EF4-FFF2-40B4-BE49-F238E27FC236}">
                <a16:creationId xmlns:a16="http://schemas.microsoft.com/office/drawing/2014/main" id="{D2BE5187-8456-8E49-9100-9C3B01835446}"/>
              </a:ext>
            </a:extLst>
          </p:cNvPr>
          <p:cNvSpPr/>
          <p:nvPr userDrawn="1"/>
        </p:nvSpPr>
        <p:spPr bwMode="auto">
          <a:xfrm>
            <a:off x="-187659" y="1000370"/>
            <a:ext cx="9372374" cy="4277978"/>
          </a:xfrm>
          <a:custGeom>
            <a:avLst/>
            <a:gdLst>
              <a:gd name="connsiteX0" fmla="*/ 250213 w 12496499"/>
              <a:gd name="connsiteY0" fmla="*/ 0 h 5703971"/>
              <a:gd name="connsiteX1" fmla="*/ 12442213 w 12496499"/>
              <a:gd name="connsiteY1" fmla="*/ 0 h 5703971"/>
              <a:gd name="connsiteX2" fmla="*/ 12442213 w 12496499"/>
              <a:gd name="connsiteY2" fmla="*/ 1420065 h 5703971"/>
              <a:gd name="connsiteX3" fmla="*/ 12478382 w 12496499"/>
              <a:gd name="connsiteY3" fmla="*/ 1415010 h 5703971"/>
              <a:gd name="connsiteX4" fmla="*/ 12496499 w 12496499"/>
              <a:gd name="connsiteY4" fmla="*/ 3224627 h 5703971"/>
              <a:gd name="connsiteX5" fmla="*/ 7720985 w 12496499"/>
              <a:gd name="connsiteY5" fmla="*/ 3173950 h 5703971"/>
              <a:gd name="connsiteX6" fmla="*/ 6963225 w 12496499"/>
              <a:gd name="connsiteY6" fmla="*/ 3173950 h 5703971"/>
              <a:gd name="connsiteX7" fmla="*/ 123181 w 12496499"/>
              <a:gd name="connsiteY7" fmla="*/ 5703971 h 5703971"/>
              <a:gd name="connsiteX8" fmla="*/ 0 w 12496499"/>
              <a:gd name="connsiteY8" fmla="*/ 3160429 h 5703971"/>
              <a:gd name="connsiteX9" fmla="*/ 250213 w 12496499"/>
              <a:gd name="connsiteY9" fmla="*/ 3125647 h 5703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496499" h="5703971">
                <a:moveTo>
                  <a:pt x="250213" y="0"/>
                </a:moveTo>
                <a:lnTo>
                  <a:pt x="12442213" y="0"/>
                </a:lnTo>
                <a:lnTo>
                  <a:pt x="12442213" y="1420065"/>
                </a:lnTo>
                <a:lnTo>
                  <a:pt x="12478382" y="1415010"/>
                </a:lnTo>
                <a:lnTo>
                  <a:pt x="12496499" y="3224627"/>
                </a:lnTo>
                <a:lnTo>
                  <a:pt x="7720985" y="3173950"/>
                </a:lnTo>
                <a:lnTo>
                  <a:pt x="6963225" y="3173950"/>
                </a:lnTo>
                <a:lnTo>
                  <a:pt x="123181" y="5703971"/>
                </a:lnTo>
                <a:lnTo>
                  <a:pt x="0" y="3160429"/>
                </a:lnTo>
                <a:lnTo>
                  <a:pt x="250213" y="3125647"/>
                </a:lnTo>
                <a:close/>
              </a:path>
            </a:pathLst>
          </a:custGeom>
          <a:noFill/>
          <a:ln w="9525" cap="flat" cmpd="sng" algn="ctr">
            <a:no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algn="ctr" defTabSz="685800" eaLnBrk="0" hangingPunct="0"/>
            <a:endParaRPr lang="en-US" sz="900">
              <a:latin typeface="Arial" charset="0"/>
              <a:ea typeface="ＭＳ Ｐゴシック" charset="-128"/>
            </a:endParaRPr>
          </a:p>
        </p:txBody>
      </p:sp>
      <p:grpSp>
        <p:nvGrpSpPr>
          <p:cNvPr id="34" name="Group 33">
            <a:extLst>
              <a:ext uri="{FF2B5EF4-FFF2-40B4-BE49-F238E27FC236}">
                <a16:creationId xmlns:a16="http://schemas.microsoft.com/office/drawing/2014/main" id="{A5799FBF-9436-7744-8120-4CA26A37C565}"/>
              </a:ext>
            </a:extLst>
          </p:cNvPr>
          <p:cNvGrpSpPr/>
          <p:nvPr userDrawn="1"/>
        </p:nvGrpSpPr>
        <p:grpSpPr>
          <a:xfrm>
            <a:off x="2283" y="1530309"/>
            <a:ext cx="12189717" cy="4161376"/>
            <a:chOff x="2283" y="2183072"/>
            <a:chExt cx="9170491" cy="3130660"/>
          </a:xfrm>
        </p:grpSpPr>
        <p:sp>
          <p:nvSpPr>
            <p:cNvPr id="35" name="Triangle 2">
              <a:extLst>
                <a:ext uri="{FF2B5EF4-FFF2-40B4-BE49-F238E27FC236}">
                  <a16:creationId xmlns:a16="http://schemas.microsoft.com/office/drawing/2014/main" id="{864EE772-2AA9-9343-8D0F-CF4C74BA2E3E}"/>
                </a:ext>
              </a:extLst>
            </p:cNvPr>
            <p:cNvSpPr/>
            <p:nvPr userDrawn="1"/>
          </p:nvSpPr>
          <p:spPr bwMode="auto">
            <a:xfrm>
              <a:off x="134282" y="2183072"/>
              <a:ext cx="9038492" cy="1350844"/>
            </a:xfrm>
            <a:custGeom>
              <a:avLst/>
              <a:gdLst>
                <a:gd name="connsiteX0" fmla="*/ 0 w 12006562"/>
                <a:gd name="connsiteY0" fmla="*/ 1713701 h 1713701"/>
                <a:gd name="connsiteX1" fmla="*/ 6003281 w 12006562"/>
                <a:gd name="connsiteY1" fmla="*/ 0 h 1713701"/>
                <a:gd name="connsiteX2" fmla="*/ 12006562 w 12006562"/>
                <a:gd name="connsiteY2" fmla="*/ 1713701 h 1713701"/>
                <a:gd name="connsiteX3" fmla="*/ 0 w 12006562"/>
                <a:gd name="connsiteY3" fmla="*/ 1713701 h 1713701"/>
                <a:gd name="connsiteX0" fmla="*/ 0 w 12044928"/>
                <a:gd name="connsiteY0" fmla="*/ 1713701 h 1828800"/>
                <a:gd name="connsiteX1" fmla="*/ 6003281 w 12044928"/>
                <a:gd name="connsiteY1" fmla="*/ 0 h 1828800"/>
                <a:gd name="connsiteX2" fmla="*/ 12044928 w 12044928"/>
                <a:gd name="connsiteY2" fmla="*/ 1828800 h 1828800"/>
                <a:gd name="connsiteX3" fmla="*/ 0 w 12044928"/>
                <a:gd name="connsiteY3" fmla="*/ 1713701 h 1828800"/>
                <a:gd name="connsiteX0" fmla="*/ 0 w 12044928"/>
                <a:gd name="connsiteY0" fmla="*/ 1694518 h 1809617"/>
                <a:gd name="connsiteX1" fmla="*/ 12026811 w 12044928"/>
                <a:gd name="connsiteY1" fmla="*/ 0 h 1809617"/>
                <a:gd name="connsiteX2" fmla="*/ 12044928 w 12044928"/>
                <a:gd name="connsiteY2" fmla="*/ 1809617 h 1809617"/>
                <a:gd name="connsiteX3" fmla="*/ 0 w 12044928"/>
                <a:gd name="connsiteY3" fmla="*/ 1694518 h 1809617"/>
                <a:gd name="connsiteX0" fmla="*/ 0 w 12051323"/>
                <a:gd name="connsiteY0" fmla="*/ 1681729 h 1809617"/>
                <a:gd name="connsiteX1" fmla="*/ 12033206 w 12051323"/>
                <a:gd name="connsiteY1" fmla="*/ 0 h 1809617"/>
                <a:gd name="connsiteX2" fmla="*/ 12051323 w 12051323"/>
                <a:gd name="connsiteY2" fmla="*/ 1809617 h 1809617"/>
                <a:gd name="connsiteX3" fmla="*/ 0 w 12051323"/>
                <a:gd name="connsiteY3" fmla="*/ 1681729 h 1809617"/>
                <a:gd name="connsiteX0" fmla="*/ 0 w 12051323"/>
                <a:gd name="connsiteY0" fmla="*/ 1673237 h 1801125"/>
                <a:gd name="connsiteX1" fmla="*/ 12041699 w 12051323"/>
                <a:gd name="connsiteY1" fmla="*/ 0 h 1801125"/>
                <a:gd name="connsiteX2" fmla="*/ 12051323 w 12051323"/>
                <a:gd name="connsiteY2" fmla="*/ 1801125 h 1801125"/>
                <a:gd name="connsiteX3" fmla="*/ 0 w 12051323"/>
                <a:gd name="connsiteY3" fmla="*/ 1673237 h 1801125"/>
                <a:gd name="connsiteX0" fmla="*/ 0 w 12051323"/>
                <a:gd name="connsiteY0" fmla="*/ 1673237 h 1801125"/>
                <a:gd name="connsiteX1" fmla="*/ 12050193 w 12051323"/>
                <a:gd name="connsiteY1" fmla="*/ 0 h 1801125"/>
                <a:gd name="connsiteX2" fmla="*/ 12051323 w 12051323"/>
                <a:gd name="connsiteY2" fmla="*/ 1801125 h 1801125"/>
                <a:gd name="connsiteX3" fmla="*/ 0 w 12051323"/>
                <a:gd name="connsiteY3" fmla="*/ 1673237 h 1801125"/>
              </a:gdLst>
              <a:ahLst/>
              <a:cxnLst>
                <a:cxn ang="0">
                  <a:pos x="connsiteX0" y="connsiteY0"/>
                </a:cxn>
                <a:cxn ang="0">
                  <a:pos x="connsiteX1" y="connsiteY1"/>
                </a:cxn>
                <a:cxn ang="0">
                  <a:pos x="connsiteX2" y="connsiteY2"/>
                </a:cxn>
                <a:cxn ang="0">
                  <a:pos x="connsiteX3" y="connsiteY3"/>
                </a:cxn>
              </a:cxnLst>
              <a:rect l="l" t="t" r="r" b="b"/>
              <a:pathLst>
                <a:path w="12051323" h="1801125">
                  <a:moveTo>
                    <a:pt x="0" y="1673237"/>
                  </a:moveTo>
                  <a:lnTo>
                    <a:pt x="12050193" y="0"/>
                  </a:lnTo>
                  <a:cubicBezTo>
                    <a:pt x="12050570" y="600375"/>
                    <a:pt x="12050946" y="1200750"/>
                    <a:pt x="12051323" y="1801125"/>
                  </a:cubicBezTo>
                  <a:lnTo>
                    <a:pt x="0" y="1673237"/>
                  </a:lnTo>
                  <a:close/>
                </a:path>
              </a:pathLst>
            </a:custGeom>
            <a:solidFill>
              <a:srgbClr val="333F48">
                <a:alpha val="80000"/>
              </a:srgbClr>
            </a:solidFill>
            <a:ln w="9525" cap="flat" cmpd="sng" algn="ctr">
              <a:no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algn="ctr" defTabSz="685800" eaLnBrk="0" hangingPunct="0"/>
              <a:endParaRPr lang="en-US" sz="900" dirty="0">
                <a:latin typeface="Arial" charset="0"/>
                <a:ea typeface="ＭＳ Ｐゴシック" charset="-128"/>
              </a:endParaRPr>
            </a:p>
          </p:txBody>
        </p:sp>
        <p:sp>
          <p:nvSpPr>
            <p:cNvPr id="36" name="Triangle 2">
              <a:extLst>
                <a:ext uri="{FF2B5EF4-FFF2-40B4-BE49-F238E27FC236}">
                  <a16:creationId xmlns:a16="http://schemas.microsoft.com/office/drawing/2014/main" id="{9D298CDD-5310-6A4C-A3AF-965D73E5955E}"/>
                </a:ext>
              </a:extLst>
            </p:cNvPr>
            <p:cNvSpPr/>
            <p:nvPr userDrawn="1"/>
          </p:nvSpPr>
          <p:spPr bwMode="auto">
            <a:xfrm>
              <a:off x="2283" y="2306127"/>
              <a:ext cx="8221010" cy="3007605"/>
            </a:xfrm>
            <a:custGeom>
              <a:avLst/>
              <a:gdLst>
                <a:gd name="connsiteX0" fmla="*/ 0 w 12006562"/>
                <a:gd name="connsiteY0" fmla="*/ 1713701 h 1713701"/>
                <a:gd name="connsiteX1" fmla="*/ 6003281 w 12006562"/>
                <a:gd name="connsiteY1" fmla="*/ 0 h 1713701"/>
                <a:gd name="connsiteX2" fmla="*/ 12006562 w 12006562"/>
                <a:gd name="connsiteY2" fmla="*/ 1713701 h 1713701"/>
                <a:gd name="connsiteX3" fmla="*/ 0 w 12006562"/>
                <a:gd name="connsiteY3" fmla="*/ 1713701 h 1713701"/>
                <a:gd name="connsiteX0" fmla="*/ 0 w 12044928"/>
                <a:gd name="connsiteY0" fmla="*/ 1713701 h 1828800"/>
                <a:gd name="connsiteX1" fmla="*/ 6003281 w 12044928"/>
                <a:gd name="connsiteY1" fmla="*/ 0 h 1828800"/>
                <a:gd name="connsiteX2" fmla="*/ 12044928 w 12044928"/>
                <a:gd name="connsiteY2" fmla="*/ 1828800 h 1828800"/>
                <a:gd name="connsiteX3" fmla="*/ 0 w 12044928"/>
                <a:gd name="connsiteY3" fmla="*/ 1713701 h 1828800"/>
                <a:gd name="connsiteX0" fmla="*/ 0 w 12044928"/>
                <a:gd name="connsiteY0" fmla="*/ 1694518 h 1809617"/>
                <a:gd name="connsiteX1" fmla="*/ 12026811 w 12044928"/>
                <a:gd name="connsiteY1" fmla="*/ 0 h 1809617"/>
                <a:gd name="connsiteX2" fmla="*/ 12044928 w 12044928"/>
                <a:gd name="connsiteY2" fmla="*/ 1809617 h 1809617"/>
                <a:gd name="connsiteX3" fmla="*/ 0 w 12044928"/>
                <a:gd name="connsiteY3" fmla="*/ 1694518 h 1809617"/>
                <a:gd name="connsiteX0" fmla="*/ 0 w 12051323"/>
                <a:gd name="connsiteY0" fmla="*/ 1681729 h 1809617"/>
                <a:gd name="connsiteX1" fmla="*/ 12033206 w 12051323"/>
                <a:gd name="connsiteY1" fmla="*/ 0 h 1809617"/>
                <a:gd name="connsiteX2" fmla="*/ 12051323 w 12051323"/>
                <a:gd name="connsiteY2" fmla="*/ 1809617 h 1809617"/>
                <a:gd name="connsiteX3" fmla="*/ 0 w 12051323"/>
                <a:gd name="connsiteY3" fmla="*/ 1681729 h 1809617"/>
                <a:gd name="connsiteX0" fmla="*/ 142951 w 12176157"/>
                <a:gd name="connsiteY0" fmla="*/ 1681729 h 4266214"/>
                <a:gd name="connsiteX1" fmla="*/ 12176157 w 12176157"/>
                <a:gd name="connsiteY1" fmla="*/ 0 h 4266214"/>
                <a:gd name="connsiteX2" fmla="*/ 0 w 12176157"/>
                <a:gd name="connsiteY2" fmla="*/ 4266214 h 4266214"/>
                <a:gd name="connsiteX3" fmla="*/ 142951 w 12176157"/>
                <a:gd name="connsiteY3" fmla="*/ 1681729 h 4266214"/>
                <a:gd name="connsiteX0" fmla="*/ 142951 w 11091160"/>
                <a:gd name="connsiteY0" fmla="*/ 1517956 h 4102441"/>
                <a:gd name="connsiteX1" fmla="*/ 11091160 w 11091160"/>
                <a:gd name="connsiteY1" fmla="*/ 0 h 4102441"/>
                <a:gd name="connsiteX2" fmla="*/ 0 w 11091160"/>
                <a:gd name="connsiteY2" fmla="*/ 4102441 h 4102441"/>
                <a:gd name="connsiteX3" fmla="*/ 142951 w 11091160"/>
                <a:gd name="connsiteY3" fmla="*/ 1517956 h 4102441"/>
                <a:gd name="connsiteX0" fmla="*/ 0 w 11214341"/>
                <a:gd name="connsiteY0" fmla="*/ 1558899 h 4102441"/>
                <a:gd name="connsiteX1" fmla="*/ 11214341 w 11214341"/>
                <a:gd name="connsiteY1" fmla="*/ 0 h 4102441"/>
                <a:gd name="connsiteX2" fmla="*/ 123181 w 11214341"/>
                <a:gd name="connsiteY2" fmla="*/ 4102441 h 4102441"/>
                <a:gd name="connsiteX3" fmla="*/ 0 w 11214341"/>
                <a:gd name="connsiteY3" fmla="*/ 1558899 h 4102441"/>
                <a:gd name="connsiteX0" fmla="*/ 0 w 11236566"/>
                <a:gd name="connsiteY0" fmla="*/ 1565249 h 4108791"/>
                <a:gd name="connsiteX1" fmla="*/ 11236566 w 11236566"/>
                <a:gd name="connsiteY1" fmla="*/ 0 h 4108791"/>
                <a:gd name="connsiteX2" fmla="*/ 123181 w 11236566"/>
                <a:gd name="connsiteY2" fmla="*/ 4108791 h 4108791"/>
                <a:gd name="connsiteX3" fmla="*/ 0 w 11236566"/>
                <a:gd name="connsiteY3" fmla="*/ 1565249 h 4108791"/>
                <a:gd name="connsiteX0" fmla="*/ 0 w 11236566"/>
                <a:gd name="connsiteY0" fmla="*/ 1565249 h 4066262"/>
                <a:gd name="connsiteX1" fmla="*/ 11236566 w 11236566"/>
                <a:gd name="connsiteY1" fmla="*/ 0 h 4066262"/>
                <a:gd name="connsiteX2" fmla="*/ 222419 w 11236566"/>
                <a:gd name="connsiteY2" fmla="*/ 4066262 h 4066262"/>
                <a:gd name="connsiteX3" fmla="*/ 0 w 11236566"/>
                <a:gd name="connsiteY3" fmla="*/ 1565249 h 4066262"/>
                <a:gd name="connsiteX0" fmla="*/ 18586 w 11014147"/>
                <a:gd name="connsiteY0" fmla="*/ 1551074 h 4066262"/>
                <a:gd name="connsiteX1" fmla="*/ 11014147 w 11014147"/>
                <a:gd name="connsiteY1" fmla="*/ 0 h 4066262"/>
                <a:gd name="connsiteX2" fmla="*/ 0 w 11014147"/>
                <a:gd name="connsiteY2" fmla="*/ 4066262 h 4066262"/>
                <a:gd name="connsiteX3" fmla="*/ 18586 w 11014147"/>
                <a:gd name="connsiteY3" fmla="*/ 1551074 h 4066262"/>
                <a:gd name="connsiteX0" fmla="*/ -1 w 10995560"/>
                <a:gd name="connsiteY0" fmla="*/ 1551074 h 4066262"/>
                <a:gd name="connsiteX1" fmla="*/ 10995560 w 10995560"/>
                <a:gd name="connsiteY1" fmla="*/ 0 h 4066262"/>
                <a:gd name="connsiteX2" fmla="*/ 38120 w 10995560"/>
                <a:gd name="connsiteY2" fmla="*/ 4066262 h 4066262"/>
                <a:gd name="connsiteX3" fmla="*/ -1 w 10995560"/>
                <a:gd name="connsiteY3" fmla="*/ 1551074 h 4066262"/>
                <a:gd name="connsiteX0" fmla="*/ 0 w 10995561"/>
                <a:gd name="connsiteY0" fmla="*/ 1551074 h 4033965"/>
                <a:gd name="connsiteX1" fmla="*/ 10995561 w 10995561"/>
                <a:gd name="connsiteY1" fmla="*/ 0 h 4033965"/>
                <a:gd name="connsiteX2" fmla="*/ 38121 w 10995561"/>
                <a:gd name="connsiteY2" fmla="*/ 4033965 h 4033965"/>
                <a:gd name="connsiteX3" fmla="*/ 0 w 10995561"/>
                <a:gd name="connsiteY3" fmla="*/ 1551074 h 4033965"/>
                <a:gd name="connsiteX0" fmla="*/ 0 w 10971338"/>
                <a:gd name="connsiteY0" fmla="*/ 1559148 h 4033965"/>
                <a:gd name="connsiteX1" fmla="*/ 10971338 w 10971338"/>
                <a:gd name="connsiteY1" fmla="*/ 0 h 4033965"/>
                <a:gd name="connsiteX2" fmla="*/ 13898 w 10971338"/>
                <a:gd name="connsiteY2" fmla="*/ 4033965 h 4033965"/>
                <a:gd name="connsiteX3" fmla="*/ 0 w 10971338"/>
                <a:gd name="connsiteY3" fmla="*/ 1559148 h 4033965"/>
                <a:gd name="connsiteX0" fmla="*/ 0 w 10971338"/>
                <a:gd name="connsiteY0" fmla="*/ 1559148 h 4050114"/>
                <a:gd name="connsiteX1" fmla="*/ 10971338 w 10971338"/>
                <a:gd name="connsiteY1" fmla="*/ 0 h 4050114"/>
                <a:gd name="connsiteX2" fmla="*/ 5824 w 10971338"/>
                <a:gd name="connsiteY2" fmla="*/ 4050114 h 4050114"/>
                <a:gd name="connsiteX3" fmla="*/ 0 w 10971338"/>
                <a:gd name="connsiteY3" fmla="*/ 1559148 h 4050114"/>
                <a:gd name="connsiteX0" fmla="*/ 0 w 10961345"/>
                <a:gd name="connsiteY0" fmla="*/ 1519175 h 4010141"/>
                <a:gd name="connsiteX1" fmla="*/ 10961345 w 10961345"/>
                <a:gd name="connsiteY1" fmla="*/ 0 h 4010141"/>
                <a:gd name="connsiteX2" fmla="*/ 5824 w 10961345"/>
                <a:gd name="connsiteY2" fmla="*/ 4010141 h 4010141"/>
                <a:gd name="connsiteX3" fmla="*/ 0 w 10961345"/>
                <a:gd name="connsiteY3" fmla="*/ 1519175 h 4010141"/>
              </a:gdLst>
              <a:ahLst/>
              <a:cxnLst>
                <a:cxn ang="0">
                  <a:pos x="connsiteX0" y="connsiteY0"/>
                </a:cxn>
                <a:cxn ang="0">
                  <a:pos x="connsiteX1" y="connsiteY1"/>
                </a:cxn>
                <a:cxn ang="0">
                  <a:pos x="connsiteX2" y="connsiteY2"/>
                </a:cxn>
                <a:cxn ang="0">
                  <a:pos x="connsiteX3" y="connsiteY3"/>
                </a:cxn>
              </a:cxnLst>
              <a:rect l="l" t="t" r="r" b="b"/>
              <a:pathLst>
                <a:path w="10961345" h="4010141">
                  <a:moveTo>
                    <a:pt x="0" y="1519175"/>
                  </a:moveTo>
                  <a:lnTo>
                    <a:pt x="10961345" y="0"/>
                  </a:lnTo>
                  <a:lnTo>
                    <a:pt x="5824" y="4010141"/>
                  </a:lnTo>
                  <a:cubicBezTo>
                    <a:pt x="1191" y="3185202"/>
                    <a:pt x="4633" y="2344114"/>
                    <a:pt x="0" y="1519175"/>
                  </a:cubicBezTo>
                  <a:close/>
                </a:path>
              </a:pathLst>
            </a:custGeom>
            <a:solidFill>
              <a:srgbClr val="D3D75F">
                <a:alpha val="50000"/>
              </a:srgbClr>
            </a:solidFill>
            <a:ln w="9525" cap="flat" cmpd="sng" algn="ctr">
              <a:no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algn="ctr" defTabSz="685800" eaLnBrk="0" hangingPunct="0"/>
              <a:endParaRPr lang="en-US" sz="900">
                <a:latin typeface="Arial" charset="0"/>
                <a:ea typeface="ＭＳ Ｐゴシック" charset="-128"/>
              </a:endParaRPr>
            </a:p>
          </p:txBody>
        </p:sp>
        <p:sp>
          <p:nvSpPr>
            <p:cNvPr id="37" name="Freeform 36">
              <a:extLst>
                <a:ext uri="{FF2B5EF4-FFF2-40B4-BE49-F238E27FC236}">
                  <a16:creationId xmlns:a16="http://schemas.microsoft.com/office/drawing/2014/main" id="{19488D24-926E-F34A-87EE-F884AD2EF5BB}"/>
                </a:ext>
              </a:extLst>
            </p:cNvPr>
            <p:cNvSpPr/>
            <p:nvPr userDrawn="1"/>
          </p:nvSpPr>
          <p:spPr bwMode="auto">
            <a:xfrm>
              <a:off x="158187" y="2331323"/>
              <a:ext cx="7997221" cy="1160920"/>
            </a:xfrm>
            <a:custGeom>
              <a:avLst/>
              <a:gdLst>
                <a:gd name="connsiteX0" fmla="*/ 10791391 w 10791391"/>
                <a:gd name="connsiteY0" fmla="*/ 0 h 1573293"/>
                <a:gd name="connsiteX1" fmla="*/ 6535978 w 10791391"/>
                <a:gd name="connsiteY1" fmla="*/ 1573293 h 1573293"/>
                <a:gd name="connsiteX2" fmla="*/ 0 w 10791391"/>
                <a:gd name="connsiteY2" fmla="*/ 1503933 h 1573293"/>
                <a:gd name="connsiteX3" fmla="*/ 1522013 w 10791391"/>
                <a:gd name="connsiteY3" fmla="*/ 1291221 h 1573293"/>
                <a:gd name="connsiteX0" fmla="*/ 10843049 w 10843049"/>
                <a:gd name="connsiteY0" fmla="*/ 0 h 1539426"/>
                <a:gd name="connsiteX1" fmla="*/ 6535978 w 10843049"/>
                <a:gd name="connsiteY1" fmla="*/ 1539426 h 1539426"/>
                <a:gd name="connsiteX2" fmla="*/ 0 w 10843049"/>
                <a:gd name="connsiteY2" fmla="*/ 1470066 h 1539426"/>
                <a:gd name="connsiteX3" fmla="*/ 1522013 w 10843049"/>
                <a:gd name="connsiteY3" fmla="*/ 1257354 h 1539426"/>
                <a:gd name="connsiteX4" fmla="*/ 10843049 w 10843049"/>
                <a:gd name="connsiteY4" fmla="*/ 0 h 1539426"/>
                <a:gd name="connsiteX0" fmla="*/ 10843049 w 10843049"/>
                <a:gd name="connsiteY0" fmla="*/ 0 h 1547893"/>
                <a:gd name="connsiteX1" fmla="*/ 6561808 w 10843049"/>
                <a:gd name="connsiteY1" fmla="*/ 1547893 h 1547893"/>
                <a:gd name="connsiteX2" fmla="*/ 0 w 10843049"/>
                <a:gd name="connsiteY2" fmla="*/ 1470066 h 1547893"/>
                <a:gd name="connsiteX3" fmla="*/ 1522013 w 10843049"/>
                <a:gd name="connsiteY3" fmla="*/ 1257354 h 1547893"/>
                <a:gd name="connsiteX4" fmla="*/ 10843049 w 10843049"/>
                <a:gd name="connsiteY4" fmla="*/ 0 h 15478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43049" h="1547893">
                  <a:moveTo>
                    <a:pt x="10843049" y="0"/>
                  </a:moveTo>
                  <a:lnTo>
                    <a:pt x="6561808" y="1547893"/>
                  </a:lnTo>
                  <a:lnTo>
                    <a:pt x="0" y="1470066"/>
                  </a:lnTo>
                  <a:lnTo>
                    <a:pt x="1522013" y="1257354"/>
                  </a:lnTo>
                  <a:lnTo>
                    <a:pt x="10843049" y="0"/>
                  </a:lnTo>
                  <a:close/>
                </a:path>
              </a:pathLst>
            </a:custGeom>
            <a:solidFill>
              <a:srgbClr val="7A9B3D"/>
            </a:solidFill>
            <a:ln w="9525" cap="flat" cmpd="sng" algn="ctr">
              <a:no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noAutofit/>
            </a:bodyPr>
            <a:lstStyle/>
            <a:p>
              <a:pPr algn="ctr" defTabSz="685800" eaLnBrk="0" hangingPunct="0"/>
              <a:endParaRPr lang="en-US" sz="900" dirty="0">
                <a:latin typeface="Arial" charset="0"/>
                <a:ea typeface="ＭＳ Ｐゴシック" charset="-128"/>
              </a:endParaRPr>
            </a:p>
          </p:txBody>
        </p:sp>
      </p:grpSp>
      <p:sp>
        <p:nvSpPr>
          <p:cNvPr id="38" name="Rectangle 6">
            <a:extLst>
              <a:ext uri="{FF2B5EF4-FFF2-40B4-BE49-F238E27FC236}">
                <a16:creationId xmlns:a16="http://schemas.microsoft.com/office/drawing/2014/main" id="{45376992-1AF3-5C48-A836-D21454455232}"/>
              </a:ext>
            </a:extLst>
          </p:cNvPr>
          <p:cNvSpPr>
            <a:spLocks noGrp="1" noChangeArrowheads="1"/>
          </p:cNvSpPr>
          <p:nvPr>
            <p:ph type="subTitle" idx="1"/>
          </p:nvPr>
        </p:nvSpPr>
        <p:spPr>
          <a:xfrm>
            <a:off x="4400955" y="5189083"/>
            <a:ext cx="7415896" cy="563076"/>
          </a:xfrm>
          <a:prstGeom prst="rect">
            <a:avLst/>
          </a:prstGeom>
        </p:spPr>
        <p:txBody>
          <a:bodyPr lIns="100584" rIns="100584"/>
          <a:lstStyle>
            <a:lvl1pPr marL="0" indent="0">
              <a:spcBef>
                <a:spcPts val="0"/>
              </a:spcBef>
              <a:defRPr sz="2400" b="0">
                <a:solidFill>
                  <a:srgbClr val="7A9A3D"/>
                </a:solidFill>
              </a:defRPr>
            </a:lvl1pPr>
          </a:lstStyle>
          <a:p>
            <a:r>
              <a:rPr lang="en-US"/>
              <a:t>Click to edit Master subtitle style</a:t>
            </a:r>
            <a:endParaRPr lang="en-US" dirty="0"/>
          </a:p>
        </p:txBody>
      </p:sp>
      <p:sp>
        <p:nvSpPr>
          <p:cNvPr id="39" name="Rectangle 9">
            <a:extLst>
              <a:ext uri="{FF2B5EF4-FFF2-40B4-BE49-F238E27FC236}">
                <a16:creationId xmlns:a16="http://schemas.microsoft.com/office/drawing/2014/main" id="{A9CD6377-20A8-534A-84E0-399D5BB5DB8B}"/>
              </a:ext>
            </a:extLst>
          </p:cNvPr>
          <p:cNvSpPr>
            <a:spLocks noGrp="1" noChangeArrowheads="1"/>
          </p:cNvSpPr>
          <p:nvPr>
            <p:ph type="title" hasCustomPrompt="1"/>
          </p:nvPr>
        </p:nvSpPr>
        <p:spPr bwMode="auto">
          <a:xfrm>
            <a:off x="4400955" y="4389542"/>
            <a:ext cx="7415897" cy="789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0" numCol="1" anchor="b" anchorCtr="0" compatLnSpc="1">
            <a:prstTxWarp prst="textNoShape">
              <a:avLst/>
            </a:prstTxWarp>
          </a:bodyPr>
          <a:lstStyle>
            <a:lvl1pPr>
              <a:defRPr sz="3800">
                <a:solidFill>
                  <a:srgbClr val="333F48"/>
                </a:solidFill>
              </a:defRPr>
            </a:lvl1pPr>
          </a:lstStyle>
          <a:p>
            <a:pPr lvl="0"/>
            <a:r>
              <a:rPr lang="en-US" altLang="en-US" dirty="0"/>
              <a:t>Click To Edit Master Title Style</a:t>
            </a:r>
          </a:p>
        </p:txBody>
      </p:sp>
      <p:grpSp>
        <p:nvGrpSpPr>
          <p:cNvPr id="41" name="Group 40">
            <a:extLst>
              <a:ext uri="{FF2B5EF4-FFF2-40B4-BE49-F238E27FC236}">
                <a16:creationId xmlns:a16="http://schemas.microsoft.com/office/drawing/2014/main" id="{1EC4A0C6-A192-7245-879A-9F3FFAE71DCA}"/>
              </a:ext>
            </a:extLst>
          </p:cNvPr>
          <p:cNvGrpSpPr/>
          <p:nvPr userDrawn="1"/>
        </p:nvGrpSpPr>
        <p:grpSpPr>
          <a:xfrm>
            <a:off x="10215053" y="6295153"/>
            <a:ext cx="1527048" cy="338328"/>
            <a:chOff x="6923088" y="4475163"/>
            <a:chExt cx="1873251" cy="403225"/>
          </a:xfrm>
        </p:grpSpPr>
        <p:sp>
          <p:nvSpPr>
            <p:cNvPr id="42" name="AutoShape 4">
              <a:extLst>
                <a:ext uri="{FF2B5EF4-FFF2-40B4-BE49-F238E27FC236}">
                  <a16:creationId xmlns:a16="http://schemas.microsoft.com/office/drawing/2014/main" id="{3849802F-8504-0A40-9BE6-22A552C2A8DF}"/>
                </a:ext>
              </a:extLst>
            </p:cNvPr>
            <p:cNvSpPr>
              <a:spLocks noChangeAspect="1" noChangeArrowheads="1" noTextEdit="1"/>
            </p:cNvSpPr>
            <p:nvPr userDrawn="1"/>
          </p:nvSpPr>
          <p:spPr bwMode="auto">
            <a:xfrm>
              <a:off x="6923088" y="4475163"/>
              <a:ext cx="187325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43" name="Freeform 6">
              <a:extLst>
                <a:ext uri="{FF2B5EF4-FFF2-40B4-BE49-F238E27FC236}">
                  <a16:creationId xmlns:a16="http://schemas.microsoft.com/office/drawing/2014/main" id="{42ACA4B6-7FCE-0D44-A5D2-32A7EC26A454}"/>
                </a:ext>
              </a:extLst>
            </p:cNvPr>
            <p:cNvSpPr>
              <a:spLocks/>
            </p:cNvSpPr>
            <p:nvPr userDrawn="1"/>
          </p:nvSpPr>
          <p:spPr bwMode="auto">
            <a:xfrm>
              <a:off x="6929438" y="4483101"/>
              <a:ext cx="376238" cy="376238"/>
            </a:xfrm>
            <a:custGeom>
              <a:avLst/>
              <a:gdLst>
                <a:gd name="T0" fmla="*/ 118 w 237"/>
                <a:gd name="T1" fmla="*/ 237 h 237"/>
                <a:gd name="T2" fmla="*/ 142 w 237"/>
                <a:gd name="T3" fmla="*/ 235 h 237"/>
                <a:gd name="T4" fmla="*/ 165 w 237"/>
                <a:gd name="T5" fmla="*/ 228 h 237"/>
                <a:gd name="T6" fmla="*/ 185 w 237"/>
                <a:gd name="T7" fmla="*/ 217 h 237"/>
                <a:gd name="T8" fmla="*/ 202 w 237"/>
                <a:gd name="T9" fmla="*/ 202 h 237"/>
                <a:gd name="T10" fmla="*/ 217 w 237"/>
                <a:gd name="T11" fmla="*/ 185 h 237"/>
                <a:gd name="T12" fmla="*/ 228 w 237"/>
                <a:gd name="T13" fmla="*/ 165 h 237"/>
                <a:gd name="T14" fmla="*/ 235 w 237"/>
                <a:gd name="T15" fmla="*/ 142 h 237"/>
                <a:gd name="T16" fmla="*/ 237 w 237"/>
                <a:gd name="T17" fmla="*/ 119 h 237"/>
                <a:gd name="T18" fmla="*/ 236 w 237"/>
                <a:gd name="T19" fmla="*/ 106 h 237"/>
                <a:gd name="T20" fmla="*/ 232 w 237"/>
                <a:gd name="T21" fmla="*/ 84 h 237"/>
                <a:gd name="T22" fmla="*/ 223 w 237"/>
                <a:gd name="T23" fmla="*/ 62 h 237"/>
                <a:gd name="T24" fmla="*/ 210 w 237"/>
                <a:gd name="T25" fmla="*/ 43 h 237"/>
                <a:gd name="T26" fmla="*/ 194 w 237"/>
                <a:gd name="T27" fmla="*/ 27 h 237"/>
                <a:gd name="T28" fmla="*/ 175 w 237"/>
                <a:gd name="T29" fmla="*/ 15 h 237"/>
                <a:gd name="T30" fmla="*/ 154 w 237"/>
                <a:gd name="T31" fmla="*/ 6 h 237"/>
                <a:gd name="T32" fmla="*/ 131 w 237"/>
                <a:gd name="T33" fmla="*/ 1 h 237"/>
                <a:gd name="T34" fmla="*/ 118 w 237"/>
                <a:gd name="T35" fmla="*/ 0 h 237"/>
                <a:gd name="T36" fmla="*/ 94 w 237"/>
                <a:gd name="T37" fmla="*/ 2 h 237"/>
                <a:gd name="T38" fmla="*/ 72 w 237"/>
                <a:gd name="T39" fmla="*/ 9 h 237"/>
                <a:gd name="T40" fmla="*/ 52 w 237"/>
                <a:gd name="T41" fmla="*/ 21 h 237"/>
                <a:gd name="T42" fmla="*/ 35 w 237"/>
                <a:gd name="T43" fmla="*/ 35 h 237"/>
                <a:gd name="T44" fmla="*/ 19 w 237"/>
                <a:gd name="T45" fmla="*/ 52 h 237"/>
                <a:gd name="T46" fmla="*/ 9 w 237"/>
                <a:gd name="T47" fmla="*/ 72 h 237"/>
                <a:gd name="T48" fmla="*/ 2 w 237"/>
                <a:gd name="T49" fmla="*/ 94 h 237"/>
                <a:gd name="T50" fmla="*/ 0 w 237"/>
                <a:gd name="T51" fmla="*/ 119 h 237"/>
                <a:gd name="T52" fmla="*/ 1 w 237"/>
                <a:gd name="T53" fmla="*/ 131 h 237"/>
                <a:gd name="T54" fmla="*/ 5 w 237"/>
                <a:gd name="T55" fmla="*/ 154 h 237"/>
                <a:gd name="T56" fmla="*/ 14 w 237"/>
                <a:gd name="T57" fmla="*/ 175 h 237"/>
                <a:gd name="T58" fmla="*/ 26 w 237"/>
                <a:gd name="T59" fmla="*/ 194 h 237"/>
                <a:gd name="T60" fmla="*/ 43 w 237"/>
                <a:gd name="T61" fmla="*/ 210 h 237"/>
                <a:gd name="T62" fmla="*/ 62 w 237"/>
                <a:gd name="T63" fmla="*/ 223 h 237"/>
                <a:gd name="T64" fmla="*/ 83 w 237"/>
                <a:gd name="T65" fmla="*/ 233 h 237"/>
                <a:gd name="T66" fmla="*/ 106 w 237"/>
                <a:gd name="T67" fmla="*/ 237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7" h="237">
                  <a:moveTo>
                    <a:pt x="118" y="237"/>
                  </a:moveTo>
                  <a:lnTo>
                    <a:pt x="118" y="237"/>
                  </a:lnTo>
                  <a:lnTo>
                    <a:pt x="131" y="237"/>
                  </a:lnTo>
                  <a:lnTo>
                    <a:pt x="142" y="235"/>
                  </a:lnTo>
                  <a:lnTo>
                    <a:pt x="154" y="233"/>
                  </a:lnTo>
                  <a:lnTo>
                    <a:pt x="165" y="228"/>
                  </a:lnTo>
                  <a:lnTo>
                    <a:pt x="175" y="223"/>
                  </a:lnTo>
                  <a:lnTo>
                    <a:pt x="185" y="217"/>
                  </a:lnTo>
                  <a:lnTo>
                    <a:pt x="194" y="210"/>
                  </a:lnTo>
                  <a:lnTo>
                    <a:pt x="202" y="202"/>
                  </a:lnTo>
                  <a:lnTo>
                    <a:pt x="210" y="194"/>
                  </a:lnTo>
                  <a:lnTo>
                    <a:pt x="217" y="185"/>
                  </a:lnTo>
                  <a:lnTo>
                    <a:pt x="223" y="175"/>
                  </a:lnTo>
                  <a:lnTo>
                    <a:pt x="228" y="165"/>
                  </a:lnTo>
                  <a:lnTo>
                    <a:pt x="232" y="154"/>
                  </a:lnTo>
                  <a:lnTo>
                    <a:pt x="235" y="142"/>
                  </a:lnTo>
                  <a:lnTo>
                    <a:pt x="236" y="131"/>
                  </a:lnTo>
                  <a:lnTo>
                    <a:pt x="237" y="119"/>
                  </a:lnTo>
                  <a:lnTo>
                    <a:pt x="237" y="119"/>
                  </a:lnTo>
                  <a:lnTo>
                    <a:pt x="236" y="106"/>
                  </a:lnTo>
                  <a:lnTo>
                    <a:pt x="235" y="94"/>
                  </a:lnTo>
                  <a:lnTo>
                    <a:pt x="232" y="84"/>
                  </a:lnTo>
                  <a:lnTo>
                    <a:pt x="228" y="72"/>
                  </a:lnTo>
                  <a:lnTo>
                    <a:pt x="223" y="62"/>
                  </a:lnTo>
                  <a:lnTo>
                    <a:pt x="217" y="52"/>
                  </a:lnTo>
                  <a:lnTo>
                    <a:pt x="210" y="43"/>
                  </a:lnTo>
                  <a:lnTo>
                    <a:pt x="202" y="35"/>
                  </a:lnTo>
                  <a:lnTo>
                    <a:pt x="194" y="27"/>
                  </a:lnTo>
                  <a:lnTo>
                    <a:pt x="185" y="21"/>
                  </a:lnTo>
                  <a:lnTo>
                    <a:pt x="175" y="15"/>
                  </a:lnTo>
                  <a:lnTo>
                    <a:pt x="165" y="9"/>
                  </a:lnTo>
                  <a:lnTo>
                    <a:pt x="154" y="6"/>
                  </a:lnTo>
                  <a:lnTo>
                    <a:pt x="142" y="2"/>
                  </a:lnTo>
                  <a:lnTo>
                    <a:pt x="131" y="1"/>
                  </a:lnTo>
                  <a:lnTo>
                    <a:pt x="118" y="0"/>
                  </a:lnTo>
                  <a:lnTo>
                    <a:pt x="118" y="0"/>
                  </a:lnTo>
                  <a:lnTo>
                    <a:pt x="106" y="1"/>
                  </a:lnTo>
                  <a:lnTo>
                    <a:pt x="94" y="2"/>
                  </a:lnTo>
                  <a:lnTo>
                    <a:pt x="83" y="6"/>
                  </a:lnTo>
                  <a:lnTo>
                    <a:pt x="72" y="9"/>
                  </a:lnTo>
                  <a:lnTo>
                    <a:pt x="62" y="15"/>
                  </a:lnTo>
                  <a:lnTo>
                    <a:pt x="52" y="21"/>
                  </a:lnTo>
                  <a:lnTo>
                    <a:pt x="43" y="27"/>
                  </a:lnTo>
                  <a:lnTo>
                    <a:pt x="35" y="35"/>
                  </a:lnTo>
                  <a:lnTo>
                    <a:pt x="26" y="43"/>
                  </a:lnTo>
                  <a:lnTo>
                    <a:pt x="19" y="52"/>
                  </a:lnTo>
                  <a:lnTo>
                    <a:pt x="14" y="62"/>
                  </a:lnTo>
                  <a:lnTo>
                    <a:pt x="9" y="72"/>
                  </a:lnTo>
                  <a:lnTo>
                    <a:pt x="5" y="84"/>
                  </a:lnTo>
                  <a:lnTo>
                    <a:pt x="2" y="94"/>
                  </a:lnTo>
                  <a:lnTo>
                    <a:pt x="1" y="106"/>
                  </a:lnTo>
                  <a:lnTo>
                    <a:pt x="0" y="119"/>
                  </a:lnTo>
                  <a:lnTo>
                    <a:pt x="0" y="119"/>
                  </a:lnTo>
                  <a:lnTo>
                    <a:pt x="1" y="131"/>
                  </a:lnTo>
                  <a:lnTo>
                    <a:pt x="2" y="142"/>
                  </a:lnTo>
                  <a:lnTo>
                    <a:pt x="5" y="154"/>
                  </a:lnTo>
                  <a:lnTo>
                    <a:pt x="9" y="165"/>
                  </a:lnTo>
                  <a:lnTo>
                    <a:pt x="14" y="175"/>
                  </a:lnTo>
                  <a:lnTo>
                    <a:pt x="19" y="185"/>
                  </a:lnTo>
                  <a:lnTo>
                    <a:pt x="26" y="194"/>
                  </a:lnTo>
                  <a:lnTo>
                    <a:pt x="35" y="202"/>
                  </a:lnTo>
                  <a:lnTo>
                    <a:pt x="43" y="210"/>
                  </a:lnTo>
                  <a:lnTo>
                    <a:pt x="52" y="217"/>
                  </a:lnTo>
                  <a:lnTo>
                    <a:pt x="62" y="223"/>
                  </a:lnTo>
                  <a:lnTo>
                    <a:pt x="72" y="228"/>
                  </a:lnTo>
                  <a:lnTo>
                    <a:pt x="83" y="233"/>
                  </a:lnTo>
                  <a:lnTo>
                    <a:pt x="94" y="235"/>
                  </a:lnTo>
                  <a:lnTo>
                    <a:pt x="106" y="237"/>
                  </a:lnTo>
                  <a:lnTo>
                    <a:pt x="118" y="2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44" name="Freeform 7">
              <a:extLst>
                <a:ext uri="{FF2B5EF4-FFF2-40B4-BE49-F238E27FC236}">
                  <a16:creationId xmlns:a16="http://schemas.microsoft.com/office/drawing/2014/main" id="{AB33B00E-D3AA-C74C-AB5E-781CBEF509F0}"/>
                </a:ext>
              </a:extLst>
            </p:cNvPr>
            <p:cNvSpPr>
              <a:spLocks/>
            </p:cNvSpPr>
            <p:nvPr userDrawn="1"/>
          </p:nvSpPr>
          <p:spPr bwMode="auto">
            <a:xfrm>
              <a:off x="6929438" y="4483101"/>
              <a:ext cx="376238" cy="376238"/>
            </a:xfrm>
            <a:custGeom>
              <a:avLst/>
              <a:gdLst>
                <a:gd name="T0" fmla="*/ 118 w 237"/>
                <a:gd name="T1" fmla="*/ 237 h 237"/>
                <a:gd name="T2" fmla="*/ 142 w 237"/>
                <a:gd name="T3" fmla="*/ 235 h 237"/>
                <a:gd name="T4" fmla="*/ 165 w 237"/>
                <a:gd name="T5" fmla="*/ 228 h 237"/>
                <a:gd name="T6" fmla="*/ 185 w 237"/>
                <a:gd name="T7" fmla="*/ 217 h 237"/>
                <a:gd name="T8" fmla="*/ 202 w 237"/>
                <a:gd name="T9" fmla="*/ 202 h 237"/>
                <a:gd name="T10" fmla="*/ 217 w 237"/>
                <a:gd name="T11" fmla="*/ 185 h 237"/>
                <a:gd name="T12" fmla="*/ 228 w 237"/>
                <a:gd name="T13" fmla="*/ 165 h 237"/>
                <a:gd name="T14" fmla="*/ 235 w 237"/>
                <a:gd name="T15" fmla="*/ 142 h 237"/>
                <a:gd name="T16" fmla="*/ 237 w 237"/>
                <a:gd name="T17" fmla="*/ 119 h 237"/>
                <a:gd name="T18" fmla="*/ 236 w 237"/>
                <a:gd name="T19" fmla="*/ 106 h 237"/>
                <a:gd name="T20" fmla="*/ 232 w 237"/>
                <a:gd name="T21" fmla="*/ 84 h 237"/>
                <a:gd name="T22" fmla="*/ 223 w 237"/>
                <a:gd name="T23" fmla="*/ 62 h 237"/>
                <a:gd name="T24" fmla="*/ 210 w 237"/>
                <a:gd name="T25" fmla="*/ 43 h 237"/>
                <a:gd name="T26" fmla="*/ 194 w 237"/>
                <a:gd name="T27" fmla="*/ 27 h 237"/>
                <a:gd name="T28" fmla="*/ 175 w 237"/>
                <a:gd name="T29" fmla="*/ 15 h 237"/>
                <a:gd name="T30" fmla="*/ 154 w 237"/>
                <a:gd name="T31" fmla="*/ 6 h 237"/>
                <a:gd name="T32" fmla="*/ 131 w 237"/>
                <a:gd name="T33" fmla="*/ 1 h 237"/>
                <a:gd name="T34" fmla="*/ 118 w 237"/>
                <a:gd name="T35" fmla="*/ 0 h 237"/>
                <a:gd name="T36" fmla="*/ 94 w 237"/>
                <a:gd name="T37" fmla="*/ 2 h 237"/>
                <a:gd name="T38" fmla="*/ 72 w 237"/>
                <a:gd name="T39" fmla="*/ 9 h 237"/>
                <a:gd name="T40" fmla="*/ 52 w 237"/>
                <a:gd name="T41" fmla="*/ 21 h 237"/>
                <a:gd name="T42" fmla="*/ 35 w 237"/>
                <a:gd name="T43" fmla="*/ 35 h 237"/>
                <a:gd name="T44" fmla="*/ 19 w 237"/>
                <a:gd name="T45" fmla="*/ 52 h 237"/>
                <a:gd name="T46" fmla="*/ 9 w 237"/>
                <a:gd name="T47" fmla="*/ 72 h 237"/>
                <a:gd name="T48" fmla="*/ 2 w 237"/>
                <a:gd name="T49" fmla="*/ 94 h 237"/>
                <a:gd name="T50" fmla="*/ 0 w 237"/>
                <a:gd name="T51" fmla="*/ 119 h 237"/>
                <a:gd name="T52" fmla="*/ 1 w 237"/>
                <a:gd name="T53" fmla="*/ 131 h 237"/>
                <a:gd name="T54" fmla="*/ 5 w 237"/>
                <a:gd name="T55" fmla="*/ 154 h 237"/>
                <a:gd name="T56" fmla="*/ 14 w 237"/>
                <a:gd name="T57" fmla="*/ 175 h 237"/>
                <a:gd name="T58" fmla="*/ 26 w 237"/>
                <a:gd name="T59" fmla="*/ 194 h 237"/>
                <a:gd name="T60" fmla="*/ 43 w 237"/>
                <a:gd name="T61" fmla="*/ 210 h 237"/>
                <a:gd name="T62" fmla="*/ 62 w 237"/>
                <a:gd name="T63" fmla="*/ 223 h 237"/>
                <a:gd name="T64" fmla="*/ 83 w 237"/>
                <a:gd name="T65" fmla="*/ 233 h 237"/>
                <a:gd name="T66" fmla="*/ 106 w 237"/>
                <a:gd name="T67" fmla="*/ 237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7" h="237">
                  <a:moveTo>
                    <a:pt x="118" y="237"/>
                  </a:moveTo>
                  <a:lnTo>
                    <a:pt x="118" y="237"/>
                  </a:lnTo>
                  <a:lnTo>
                    <a:pt x="131" y="237"/>
                  </a:lnTo>
                  <a:lnTo>
                    <a:pt x="142" y="235"/>
                  </a:lnTo>
                  <a:lnTo>
                    <a:pt x="154" y="233"/>
                  </a:lnTo>
                  <a:lnTo>
                    <a:pt x="165" y="228"/>
                  </a:lnTo>
                  <a:lnTo>
                    <a:pt x="175" y="223"/>
                  </a:lnTo>
                  <a:lnTo>
                    <a:pt x="185" y="217"/>
                  </a:lnTo>
                  <a:lnTo>
                    <a:pt x="194" y="210"/>
                  </a:lnTo>
                  <a:lnTo>
                    <a:pt x="202" y="202"/>
                  </a:lnTo>
                  <a:lnTo>
                    <a:pt x="210" y="194"/>
                  </a:lnTo>
                  <a:lnTo>
                    <a:pt x="217" y="185"/>
                  </a:lnTo>
                  <a:lnTo>
                    <a:pt x="223" y="175"/>
                  </a:lnTo>
                  <a:lnTo>
                    <a:pt x="228" y="165"/>
                  </a:lnTo>
                  <a:lnTo>
                    <a:pt x="232" y="154"/>
                  </a:lnTo>
                  <a:lnTo>
                    <a:pt x="235" y="142"/>
                  </a:lnTo>
                  <a:lnTo>
                    <a:pt x="236" y="131"/>
                  </a:lnTo>
                  <a:lnTo>
                    <a:pt x="237" y="119"/>
                  </a:lnTo>
                  <a:lnTo>
                    <a:pt x="237" y="119"/>
                  </a:lnTo>
                  <a:lnTo>
                    <a:pt x="236" y="106"/>
                  </a:lnTo>
                  <a:lnTo>
                    <a:pt x="235" y="94"/>
                  </a:lnTo>
                  <a:lnTo>
                    <a:pt x="232" y="84"/>
                  </a:lnTo>
                  <a:lnTo>
                    <a:pt x="228" y="72"/>
                  </a:lnTo>
                  <a:lnTo>
                    <a:pt x="223" y="62"/>
                  </a:lnTo>
                  <a:lnTo>
                    <a:pt x="217" y="52"/>
                  </a:lnTo>
                  <a:lnTo>
                    <a:pt x="210" y="43"/>
                  </a:lnTo>
                  <a:lnTo>
                    <a:pt x="202" y="35"/>
                  </a:lnTo>
                  <a:lnTo>
                    <a:pt x="194" y="27"/>
                  </a:lnTo>
                  <a:lnTo>
                    <a:pt x="185" y="21"/>
                  </a:lnTo>
                  <a:lnTo>
                    <a:pt x="175" y="15"/>
                  </a:lnTo>
                  <a:lnTo>
                    <a:pt x="165" y="9"/>
                  </a:lnTo>
                  <a:lnTo>
                    <a:pt x="154" y="6"/>
                  </a:lnTo>
                  <a:lnTo>
                    <a:pt x="142" y="2"/>
                  </a:lnTo>
                  <a:lnTo>
                    <a:pt x="131" y="1"/>
                  </a:lnTo>
                  <a:lnTo>
                    <a:pt x="118" y="0"/>
                  </a:lnTo>
                  <a:lnTo>
                    <a:pt x="118" y="0"/>
                  </a:lnTo>
                  <a:lnTo>
                    <a:pt x="106" y="1"/>
                  </a:lnTo>
                  <a:lnTo>
                    <a:pt x="94" y="2"/>
                  </a:lnTo>
                  <a:lnTo>
                    <a:pt x="83" y="6"/>
                  </a:lnTo>
                  <a:lnTo>
                    <a:pt x="72" y="9"/>
                  </a:lnTo>
                  <a:lnTo>
                    <a:pt x="62" y="15"/>
                  </a:lnTo>
                  <a:lnTo>
                    <a:pt x="52" y="21"/>
                  </a:lnTo>
                  <a:lnTo>
                    <a:pt x="43" y="27"/>
                  </a:lnTo>
                  <a:lnTo>
                    <a:pt x="35" y="35"/>
                  </a:lnTo>
                  <a:lnTo>
                    <a:pt x="26" y="43"/>
                  </a:lnTo>
                  <a:lnTo>
                    <a:pt x="19" y="52"/>
                  </a:lnTo>
                  <a:lnTo>
                    <a:pt x="14" y="62"/>
                  </a:lnTo>
                  <a:lnTo>
                    <a:pt x="9" y="72"/>
                  </a:lnTo>
                  <a:lnTo>
                    <a:pt x="5" y="84"/>
                  </a:lnTo>
                  <a:lnTo>
                    <a:pt x="2" y="94"/>
                  </a:lnTo>
                  <a:lnTo>
                    <a:pt x="1" y="106"/>
                  </a:lnTo>
                  <a:lnTo>
                    <a:pt x="0" y="119"/>
                  </a:lnTo>
                  <a:lnTo>
                    <a:pt x="0" y="119"/>
                  </a:lnTo>
                  <a:lnTo>
                    <a:pt x="1" y="131"/>
                  </a:lnTo>
                  <a:lnTo>
                    <a:pt x="2" y="142"/>
                  </a:lnTo>
                  <a:lnTo>
                    <a:pt x="5" y="154"/>
                  </a:lnTo>
                  <a:lnTo>
                    <a:pt x="9" y="165"/>
                  </a:lnTo>
                  <a:lnTo>
                    <a:pt x="14" y="175"/>
                  </a:lnTo>
                  <a:lnTo>
                    <a:pt x="19" y="185"/>
                  </a:lnTo>
                  <a:lnTo>
                    <a:pt x="26" y="194"/>
                  </a:lnTo>
                  <a:lnTo>
                    <a:pt x="35" y="202"/>
                  </a:lnTo>
                  <a:lnTo>
                    <a:pt x="43" y="210"/>
                  </a:lnTo>
                  <a:lnTo>
                    <a:pt x="52" y="217"/>
                  </a:lnTo>
                  <a:lnTo>
                    <a:pt x="62" y="223"/>
                  </a:lnTo>
                  <a:lnTo>
                    <a:pt x="72" y="228"/>
                  </a:lnTo>
                  <a:lnTo>
                    <a:pt x="83" y="233"/>
                  </a:lnTo>
                  <a:lnTo>
                    <a:pt x="94" y="235"/>
                  </a:lnTo>
                  <a:lnTo>
                    <a:pt x="106" y="237"/>
                  </a:lnTo>
                  <a:lnTo>
                    <a:pt x="118" y="23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45" name="Freeform 83">
              <a:extLst>
                <a:ext uri="{FF2B5EF4-FFF2-40B4-BE49-F238E27FC236}">
                  <a16:creationId xmlns:a16="http://schemas.microsoft.com/office/drawing/2014/main" id="{1CB1507E-DB27-D847-A175-489ACF3C6314}"/>
                </a:ext>
              </a:extLst>
            </p:cNvPr>
            <p:cNvSpPr>
              <a:spLocks/>
            </p:cNvSpPr>
            <p:nvPr userDrawn="1"/>
          </p:nvSpPr>
          <p:spPr bwMode="auto">
            <a:xfrm>
              <a:off x="6923088" y="4475163"/>
              <a:ext cx="387350" cy="369888"/>
            </a:xfrm>
            <a:custGeom>
              <a:avLst/>
              <a:gdLst>
                <a:gd name="T0" fmla="*/ 161 w 244"/>
                <a:gd name="T1" fmla="*/ 152 h 233"/>
                <a:gd name="T2" fmla="*/ 76 w 244"/>
                <a:gd name="T3" fmla="*/ 233 h 233"/>
                <a:gd name="T4" fmla="*/ 55 w 244"/>
                <a:gd name="T5" fmla="*/ 221 h 233"/>
                <a:gd name="T6" fmla="*/ 27 w 244"/>
                <a:gd name="T7" fmla="*/ 197 h 233"/>
                <a:gd name="T8" fmla="*/ 9 w 244"/>
                <a:gd name="T9" fmla="*/ 166 h 233"/>
                <a:gd name="T10" fmla="*/ 2 w 244"/>
                <a:gd name="T11" fmla="*/ 144 h 233"/>
                <a:gd name="T12" fmla="*/ 1 w 244"/>
                <a:gd name="T13" fmla="*/ 108 h 233"/>
                <a:gd name="T14" fmla="*/ 9 w 244"/>
                <a:gd name="T15" fmla="*/ 74 h 233"/>
                <a:gd name="T16" fmla="*/ 21 w 244"/>
                <a:gd name="T17" fmla="*/ 53 h 233"/>
                <a:gd name="T18" fmla="*/ 46 w 244"/>
                <a:gd name="T19" fmla="*/ 26 h 233"/>
                <a:gd name="T20" fmla="*/ 77 w 244"/>
                <a:gd name="T21" fmla="*/ 7 h 233"/>
                <a:gd name="T22" fmla="*/ 96 w 244"/>
                <a:gd name="T23" fmla="*/ 2 h 233"/>
                <a:gd name="T24" fmla="*/ 127 w 244"/>
                <a:gd name="T25" fmla="*/ 0 h 233"/>
                <a:gd name="T26" fmla="*/ 156 w 244"/>
                <a:gd name="T27" fmla="*/ 5 h 233"/>
                <a:gd name="T28" fmla="*/ 177 w 244"/>
                <a:gd name="T29" fmla="*/ 13 h 233"/>
                <a:gd name="T30" fmla="*/ 205 w 244"/>
                <a:gd name="T31" fmla="*/ 33 h 233"/>
                <a:gd name="T32" fmla="*/ 226 w 244"/>
                <a:gd name="T33" fmla="*/ 59 h 233"/>
                <a:gd name="T34" fmla="*/ 237 w 244"/>
                <a:gd name="T35" fmla="*/ 82 h 233"/>
                <a:gd name="T36" fmla="*/ 244 w 244"/>
                <a:gd name="T37" fmla="*/ 119 h 233"/>
                <a:gd name="T38" fmla="*/ 238 w 244"/>
                <a:gd name="T39" fmla="*/ 157 h 233"/>
                <a:gd name="T40" fmla="*/ 223 w 244"/>
                <a:gd name="T41" fmla="*/ 188 h 233"/>
                <a:gd name="T42" fmla="*/ 199 w 244"/>
                <a:gd name="T43" fmla="*/ 215 h 233"/>
                <a:gd name="T44" fmla="*/ 211 w 244"/>
                <a:gd name="T45" fmla="*/ 186 h 233"/>
                <a:gd name="T46" fmla="*/ 152 w 244"/>
                <a:gd name="T47" fmla="*/ 135 h 233"/>
                <a:gd name="T48" fmla="*/ 230 w 244"/>
                <a:gd name="T49" fmla="*/ 146 h 233"/>
                <a:gd name="T50" fmla="*/ 232 w 244"/>
                <a:gd name="T51" fmla="*/ 103 h 233"/>
                <a:gd name="T52" fmla="*/ 156 w 244"/>
                <a:gd name="T53" fmla="*/ 108 h 233"/>
                <a:gd name="T54" fmla="*/ 216 w 244"/>
                <a:gd name="T55" fmla="*/ 62 h 233"/>
                <a:gd name="T56" fmla="*/ 148 w 244"/>
                <a:gd name="T57" fmla="*/ 96 h 233"/>
                <a:gd name="T58" fmla="*/ 184 w 244"/>
                <a:gd name="T59" fmla="*/ 30 h 233"/>
                <a:gd name="T60" fmla="*/ 145 w 244"/>
                <a:gd name="T61" fmla="*/ 13 h 233"/>
                <a:gd name="T62" fmla="*/ 116 w 244"/>
                <a:gd name="T63" fmla="*/ 62 h 233"/>
                <a:gd name="T64" fmla="*/ 102 w 244"/>
                <a:gd name="T65" fmla="*/ 11 h 233"/>
                <a:gd name="T66" fmla="*/ 61 w 244"/>
                <a:gd name="T67" fmla="*/ 28 h 233"/>
                <a:gd name="T68" fmla="*/ 96 w 244"/>
                <a:gd name="T69" fmla="*/ 94 h 233"/>
                <a:gd name="T70" fmla="*/ 29 w 244"/>
                <a:gd name="T71" fmla="*/ 59 h 233"/>
                <a:gd name="T72" fmla="*/ 13 w 244"/>
                <a:gd name="T73" fmla="*/ 98 h 233"/>
                <a:gd name="T74" fmla="*/ 86 w 244"/>
                <a:gd name="T75" fmla="*/ 121 h 233"/>
                <a:gd name="T76" fmla="*/ 14 w 244"/>
                <a:gd name="T77" fmla="*/ 142 h 233"/>
                <a:gd name="T78" fmla="*/ 29 w 244"/>
                <a:gd name="T79" fmla="*/ 183 h 233"/>
                <a:gd name="T80" fmla="*/ 77 w 244"/>
                <a:gd name="T81" fmla="*/ 159 h 233"/>
                <a:gd name="T82" fmla="*/ 93 w 244"/>
                <a:gd name="T83" fmla="*/ 135 h 233"/>
                <a:gd name="T84" fmla="*/ 104 w 244"/>
                <a:gd name="T85" fmla="*/ 144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44" h="233">
                  <a:moveTo>
                    <a:pt x="104" y="144"/>
                  </a:moveTo>
                  <a:lnTo>
                    <a:pt x="148" y="144"/>
                  </a:lnTo>
                  <a:lnTo>
                    <a:pt x="161" y="152"/>
                  </a:lnTo>
                  <a:lnTo>
                    <a:pt x="102" y="152"/>
                  </a:lnTo>
                  <a:lnTo>
                    <a:pt x="79" y="225"/>
                  </a:lnTo>
                  <a:lnTo>
                    <a:pt x="76" y="233"/>
                  </a:lnTo>
                  <a:lnTo>
                    <a:pt x="76" y="233"/>
                  </a:lnTo>
                  <a:lnTo>
                    <a:pt x="66" y="228"/>
                  </a:lnTo>
                  <a:lnTo>
                    <a:pt x="55" y="221"/>
                  </a:lnTo>
                  <a:lnTo>
                    <a:pt x="45" y="214"/>
                  </a:lnTo>
                  <a:lnTo>
                    <a:pt x="36" y="206"/>
                  </a:lnTo>
                  <a:lnTo>
                    <a:pt x="27" y="197"/>
                  </a:lnTo>
                  <a:lnTo>
                    <a:pt x="20" y="187"/>
                  </a:lnTo>
                  <a:lnTo>
                    <a:pt x="14" y="177"/>
                  </a:lnTo>
                  <a:lnTo>
                    <a:pt x="9" y="166"/>
                  </a:lnTo>
                  <a:lnTo>
                    <a:pt x="9" y="166"/>
                  </a:lnTo>
                  <a:lnTo>
                    <a:pt x="5" y="156"/>
                  </a:lnTo>
                  <a:lnTo>
                    <a:pt x="2" y="144"/>
                  </a:lnTo>
                  <a:lnTo>
                    <a:pt x="0" y="132"/>
                  </a:lnTo>
                  <a:lnTo>
                    <a:pt x="0" y="121"/>
                  </a:lnTo>
                  <a:lnTo>
                    <a:pt x="1" y="108"/>
                  </a:lnTo>
                  <a:lnTo>
                    <a:pt x="2" y="96"/>
                  </a:lnTo>
                  <a:lnTo>
                    <a:pt x="5" y="85"/>
                  </a:lnTo>
                  <a:lnTo>
                    <a:pt x="9" y="74"/>
                  </a:lnTo>
                  <a:lnTo>
                    <a:pt x="9" y="74"/>
                  </a:lnTo>
                  <a:lnTo>
                    <a:pt x="14" y="63"/>
                  </a:lnTo>
                  <a:lnTo>
                    <a:pt x="21" y="53"/>
                  </a:lnTo>
                  <a:lnTo>
                    <a:pt x="28" y="43"/>
                  </a:lnTo>
                  <a:lnTo>
                    <a:pt x="36" y="34"/>
                  </a:lnTo>
                  <a:lnTo>
                    <a:pt x="46" y="26"/>
                  </a:lnTo>
                  <a:lnTo>
                    <a:pt x="56" y="19"/>
                  </a:lnTo>
                  <a:lnTo>
                    <a:pt x="67" y="12"/>
                  </a:lnTo>
                  <a:lnTo>
                    <a:pt x="77" y="7"/>
                  </a:lnTo>
                  <a:lnTo>
                    <a:pt x="77" y="7"/>
                  </a:lnTo>
                  <a:lnTo>
                    <a:pt x="87" y="5"/>
                  </a:lnTo>
                  <a:lnTo>
                    <a:pt x="96" y="2"/>
                  </a:lnTo>
                  <a:lnTo>
                    <a:pt x="107" y="0"/>
                  </a:lnTo>
                  <a:lnTo>
                    <a:pt x="116" y="0"/>
                  </a:lnTo>
                  <a:lnTo>
                    <a:pt x="127" y="0"/>
                  </a:lnTo>
                  <a:lnTo>
                    <a:pt x="137" y="0"/>
                  </a:lnTo>
                  <a:lnTo>
                    <a:pt x="146" y="2"/>
                  </a:lnTo>
                  <a:lnTo>
                    <a:pt x="156" y="5"/>
                  </a:lnTo>
                  <a:lnTo>
                    <a:pt x="156" y="5"/>
                  </a:lnTo>
                  <a:lnTo>
                    <a:pt x="166" y="8"/>
                  </a:lnTo>
                  <a:lnTo>
                    <a:pt x="177" y="13"/>
                  </a:lnTo>
                  <a:lnTo>
                    <a:pt x="186" y="19"/>
                  </a:lnTo>
                  <a:lnTo>
                    <a:pt x="196" y="25"/>
                  </a:lnTo>
                  <a:lnTo>
                    <a:pt x="205" y="33"/>
                  </a:lnTo>
                  <a:lnTo>
                    <a:pt x="213" y="41"/>
                  </a:lnTo>
                  <a:lnTo>
                    <a:pt x="220" y="49"/>
                  </a:lnTo>
                  <a:lnTo>
                    <a:pt x="226" y="59"/>
                  </a:lnTo>
                  <a:lnTo>
                    <a:pt x="226" y="59"/>
                  </a:lnTo>
                  <a:lnTo>
                    <a:pt x="232" y="70"/>
                  </a:lnTo>
                  <a:lnTo>
                    <a:pt x="237" y="82"/>
                  </a:lnTo>
                  <a:lnTo>
                    <a:pt x="240" y="94"/>
                  </a:lnTo>
                  <a:lnTo>
                    <a:pt x="243" y="107"/>
                  </a:lnTo>
                  <a:lnTo>
                    <a:pt x="244" y="119"/>
                  </a:lnTo>
                  <a:lnTo>
                    <a:pt x="243" y="132"/>
                  </a:lnTo>
                  <a:lnTo>
                    <a:pt x="241" y="145"/>
                  </a:lnTo>
                  <a:lnTo>
                    <a:pt x="238" y="157"/>
                  </a:lnTo>
                  <a:lnTo>
                    <a:pt x="238" y="157"/>
                  </a:lnTo>
                  <a:lnTo>
                    <a:pt x="232" y="173"/>
                  </a:lnTo>
                  <a:lnTo>
                    <a:pt x="223" y="188"/>
                  </a:lnTo>
                  <a:lnTo>
                    <a:pt x="212" y="202"/>
                  </a:lnTo>
                  <a:lnTo>
                    <a:pt x="206" y="210"/>
                  </a:lnTo>
                  <a:lnTo>
                    <a:pt x="199" y="215"/>
                  </a:lnTo>
                  <a:lnTo>
                    <a:pt x="196" y="210"/>
                  </a:lnTo>
                  <a:lnTo>
                    <a:pt x="166" y="162"/>
                  </a:lnTo>
                  <a:lnTo>
                    <a:pt x="211" y="186"/>
                  </a:lnTo>
                  <a:lnTo>
                    <a:pt x="211" y="186"/>
                  </a:lnTo>
                  <a:lnTo>
                    <a:pt x="212" y="186"/>
                  </a:lnTo>
                  <a:lnTo>
                    <a:pt x="152" y="135"/>
                  </a:lnTo>
                  <a:lnTo>
                    <a:pt x="229" y="146"/>
                  </a:lnTo>
                  <a:lnTo>
                    <a:pt x="229" y="146"/>
                  </a:lnTo>
                  <a:lnTo>
                    <a:pt x="230" y="146"/>
                  </a:lnTo>
                  <a:lnTo>
                    <a:pt x="229" y="146"/>
                  </a:lnTo>
                  <a:lnTo>
                    <a:pt x="157" y="121"/>
                  </a:lnTo>
                  <a:lnTo>
                    <a:pt x="232" y="103"/>
                  </a:lnTo>
                  <a:lnTo>
                    <a:pt x="232" y="103"/>
                  </a:lnTo>
                  <a:lnTo>
                    <a:pt x="232" y="102"/>
                  </a:lnTo>
                  <a:lnTo>
                    <a:pt x="156" y="108"/>
                  </a:lnTo>
                  <a:lnTo>
                    <a:pt x="210" y="67"/>
                  </a:lnTo>
                  <a:lnTo>
                    <a:pt x="216" y="62"/>
                  </a:lnTo>
                  <a:lnTo>
                    <a:pt x="216" y="62"/>
                  </a:lnTo>
                  <a:lnTo>
                    <a:pt x="214" y="62"/>
                  </a:lnTo>
                  <a:lnTo>
                    <a:pt x="158" y="91"/>
                  </a:lnTo>
                  <a:lnTo>
                    <a:pt x="148" y="96"/>
                  </a:lnTo>
                  <a:lnTo>
                    <a:pt x="185" y="30"/>
                  </a:lnTo>
                  <a:lnTo>
                    <a:pt x="185" y="30"/>
                  </a:lnTo>
                  <a:lnTo>
                    <a:pt x="184" y="30"/>
                  </a:lnTo>
                  <a:lnTo>
                    <a:pt x="136" y="88"/>
                  </a:lnTo>
                  <a:lnTo>
                    <a:pt x="145" y="13"/>
                  </a:lnTo>
                  <a:lnTo>
                    <a:pt x="145" y="13"/>
                  </a:lnTo>
                  <a:lnTo>
                    <a:pt x="144" y="13"/>
                  </a:lnTo>
                  <a:lnTo>
                    <a:pt x="122" y="85"/>
                  </a:lnTo>
                  <a:lnTo>
                    <a:pt x="116" y="62"/>
                  </a:lnTo>
                  <a:lnTo>
                    <a:pt x="103" y="11"/>
                  </a:lnTo>
                  <a:lnTo>
                    <a:pt x="103" y="11"/>
                  </a:lnTo>
                  <a:lnTo>
                    <a:pt x="102" y="11"/>
                  </a:lnTo>
                  <a:lnTo>
                    <a:pt x="103" y="16"/>
                  </a:lnTo>
                  <a:lnTo>
                    <a:pt x="108" y="88"/>
                  </a:lnTo>
                  <a:lnTo>
                    <a:pt x="61" y="28"/>
                  </a:lnTo>
                  <a:lnTo>
                    <a:pt x="61" y="28"/>
                  </a:lnTo>
                  <a:lnTo>
                    <a:pt x="61" y="28"/>
                  </a:lnTo>
                  <a:lnTo>
                    <a:pt x="96" y="94"/>
                  </a:lnTo>
                  <a:lnTo>
                    <a:pt x="30" y="59"/>
                  </a:lnTo>
                  <a:lnTo>
                    <a:pt x="30" y="59"/>
                  </a:lnTo>
                  <a:lnTo>
                    <a:pt x="29" y="59"/>
                  </a:lnTo>
                  <a:lnTo>
                    <a:pt x="82" y="102"/>
                  </a:lnTo>
                  <a:lnTo>
                    <a:pt x="88" y="107"/>
                  </a:lnTo>
                  <a:lnTo>
                    <a:pt x="13" y="98"/>
                  </a:lnTo>
                  <a:lnTo>
                    <a:pt x="13" y="98"/>
                  </a:lnTo>
                  <a:lnTo>
                    <a:pt x="13" y="99"/>
                  </a:lnTo>
                  <a:lnTo>
                    <a:pt x="86" y="121"/>
                  </a:lnTo>
                  <a:lnTo>
                    <a:pt x="14" y="142"/>
                  </a:lnTo>
                  <a:lnTo>
                    <a:pt x="14" y="142"/>
                  </a:lnTo>
                  <a:lnTo>
                    <a:pt x="14" y="142"/>
                  </a:lnTo>
                  <a:lnTo>
                    <a:pt x="88" y="133"/>
                  </a:lnTo>
                  <a:lnTo>
                    <a:pt x="29" y="183"/>
                  </a:lnTo>
                  <a:lnTo>
                    <a:pt x="29" y="183"/>
                  </a:lnTo>
                  <a:lnTo>
                    <a:pt x="29" y="184"/>
                  </a:lnTo>
                  <a:lnTo>
                    <a:pt x="30" y="183"/>
                  </a:lnTo>
                  <a:lnTo>
                    <a:pt x="77" y="159"/>
                  </a:lnTo>
                  <a:lnTo>
                    <a:pt x="88" y="142"/>
                  </a:lnTo>
                  <a:lnTo>
                    <a:pt x="101" y="142"/>
                  </a:lnTo>
                  <a:lnTo>
                    <a:pt x="93" y="135"/>
                  </a:lnTo>
                  <a:lnTo>
                    <a:pt x="121" y="89"/>
                  </a:lnTo>
                  <a:lnTo>
                    <a:pt x="104" y="144"/>
                  </a:lnTo>
                  <a:lnTo>
                    <a:pt x="104" y="1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46" name="Freeform 84">
              <a:extLst>
                <a:ext uri="{FF2B5EF4-FFF2-40B4-BE49-F238E27FC236}">
                  <a16:creationId xmlns:a16="http://schemas.microsoft.com/office/drawing/2014/main" id="{C418FEC0-2FE1-1749-9094-F1CB400AFDAC}"/>
                </a:ext>
              </a:extLst>
            </p:cNvPr>
            <p:cNvSpPr>
              <a:spLocks/>
            </p:cNvSpPr>
            <p:nvPr userDrawn="1"/>
          </p:nvSpPr>
          <p:spPr bwMode="auto">
            <a:xfrm>
              <a:off x="6923088" y="4475163"/>
              <a:ext cx="387350" cy="369888"/>
            </a:xfrm>
            <a:custGeom>
              <a:avLst/>
              <a:gdLst>
                <a:gd name="T0" fmla="*/ 161 w 244"/>
                <a:gd name="T1" fmla="*/ 152 h 233"/>
                <a:gd name="T2" fmla="*/ 76 w 244"/>
                <a:gd name="T3" fmla="*/ 233 h 233"/>
                <a:gd name="T4" fmla="*/ 55 w 244"/>
                <a:gd name="T5" fmla="*/ 221 h 233"/>
                <a:gd name="T6" fmla="*/ 27 w 244"/>
                <a:gd name="T7" fmla="*/ 197 h 233"/>
                <a:gd name="T8" fmla="*/ 9 w 244"/>
                <a:gd name="T9" fmla="*/ 166 h 233"/>
                <a:gd name="T10" fmla="*/ 2 w 244"/>
                <a:gd name="T11" fmla="*/ 144 h 233"/>
                <a:gd name="T12" fmla="*/ 1 w 244"/>
                <a:gd name="T13" fmla="*/ 108 h 233"/>
                <a:gd name="T14" fmla="*/ 9 w 244"/>
                <a:gd name="T15" fmla="*/ 74 h 233"/>
                <a:gd name="T16" fmla="*/ 21 w 244"/>
                <a:gd name="T17" fmla="*/ 53 h 233"/>
                <a:gd name="T18" fmla="*/ 46 w 244"/>
                <a:gd name="T19" fmla="*/ 26 h 233"/>
                <a:gd name="T20" fmla="*/ 77 w 244"/>
                <a:gd name="T21" fmla="*/ 7 h 233"/>
                <a:gd name="T22" fmla="*/ 96 w 244"/>
                <a:gd name="T23" fmla="*/ 2 h 233"/>
                <a:gd name="T24" fmla="*/ 127 w 244"/>
                <a:gd name="T25" fmla="*/ 0 h 233"/>
                <a:gd name="T26" fmla="*/ 156 w 244"/>
                <a:gd name="T27" fmla="*/ 5 h 233"/>
                <a:gd name="T28" fmla="*/ 177 w 244"/>
                <a:gd name="T29" fmla="*/ 13 h 233"/>
                <a:gd name="T30" fmla="*/ 205 w 244"/>
                <a:gd name="T31" fmla="*/ 33 h 233"/>
                <a:gd name="T32" fmla="*/ 226 w 244"/>
                <a:gd name="T33" fmla="*/ 59 h 233"/>
                <a:gd name="T34" fmla="*/ 237 w 244"/>
                <a:gd name="T35" fmla="*/ 82 h 233"/>
                <a:gd name="T36" fmla="*/ 244 w 244"/>
                <a:gd name="T37" fmla="*/ 119 h 233"/>
                <a:gd name="T38" fmla="*/ 238 w 244"/>
                <a:gd name="T39" fmla="*/ 157 h 233"/>
                <a:gd name="T40" fmla="*/ 223 w 244"/>
                <a:gd name="T41" fmla="*/ 188 h 233"/>
                <a:gd name="T42" fmla="*/ 199 w 244"/>
                <a:gd name="T43" fmla="*/ 215 h 233"/>
                <a:gd name="T44" fmla="*/ 211 w 244"/>
                <a:gd name="T45" fmla="*/ 186 h 233"/>
                <a:gd name="T46" fmla="*/ 152 w 244"/>
                <a:gd name="T47" fmla="*/ 135 h 233"/>
                <a:gd name="T48" fmla="*/ 230 w 244"/>
                <a:gd name="T49" fmla="*/ 146 h 233"/>
                <a:gd name="T50" fmla="*/ 232 w 244"/>
                <a:gd name="T51" fmla="*/ 103 h 233"/>
                <a:gd name="T52" fmla="*/ 156 w 244"/>
                <a:gd name="T53" fmla="*/ 108 h 233"/>
                <a:gd name="T54" fmla="*/ 216 w 244"/>
                <a:gd name="T55" fmla="*/ 62 h 233"/>
                <a:gd name="T56" fmla="*/ 148 w 244"/>
                <a:gd name="T57" fmla="*/ 96 h 233"/>
                <a:gd name="T58" fmla="*/ 184 w 244"/>
                <a:gd name="T59" fmla="*/ 30 h 233"/>
                <a:gd name="T60" fmla="*/ 145 w 244"/>
                <a:gd name="T61" fmla="*/ 13 h 233"/>
                <a:gd name="T62" fmla="*/ 116 w 244"/>
                <a:gd name="T63" fmla="*/ 62 h 233"/>
                <a:gd name="T64" fmla="*/ 102 w 244"/>
                <a:gd name="T65" fmla="*/ 11 h 233"/>
                <a:gd name="T66" fmla="*/ 61 w 244"/>
                <a:gd name="T67" fmla="*/ 28 h 233"/>
                <a:gd name="T68" fmla="*/ 96 w 244"/>
                <a:gd name="T69" fmla="*/ 94 h 233"/>
                <a:gd name="T70" fmla="*/ 29 w 244"/>
                <a:gd name="T71" fmla="*/ 59 h 233"/>
                <a:gd name="T72" fmla="*/ 13 w 244"/>
                <a:gd name="T73" fmla="*/ 98 h 233"/>
                <a:gd name="T74" fmla="*/ 86 w 244"/>
                <a:gd name="T75" fmla="*/ 121 h 233"/>
                <a:gd name="T76" fmla="*/ 14 w 244"/>
                <a:gd name="T77" fmla="*/ 142 h 233"/>
                <a:gd name="T78" fmla="*/ 29 w 244"/>
                <a:gd name="T79" fmla="*/ 183 h 233"/>
                <a:gd name="T80" fmla="*/ 77 w 244"/>
                <a:gd name="T81" fmla="*/ 159 h 233"/>
                <a:gd name="T82" fmla="*/ 93 w 244"/>
                <a:gd name="T83" fmla="*/ 135 h 233"/>
                <a:gd name="T84" fmla="*/ 104 w 244"/>
                <a:gd name="T85" fmla="*/ 144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44" h="233">
                  <a:moveTo>
                    <a:pt x="104" y="144"/>
                  </a:moveTo>
                  <a:lnTo>
                    <a:pt x="148" y="144"/>
                  </a:lnTo>
                  <a:lnTo>
                    <a:pt x="161" y="152"/>
                  </a:lnTo>
                  <a:lnTo>
                    <a:pt x="102" y="152"/>
                  </a:lnTo>
                  <a:lnTo>
                    <a:pt x="79" y="225"/>
                  </a:lnTo>
                  <a:lnTo>
                    <a:pt x="76" y="233"/>
                  </a:lnTo>
                  <a:lnTo>
                    <a:pt x="76" y="233"/>
                  </a:lnTo>
                  <a:lnTo>
                    <a:pt x="66" y="228"/>
                  </a:lnTo>
                  <a:lnTo>
                    <a:pt x="55" y="221"/>
                  </a:lnTo>
                  <a:lnTo>
                    <a:pt x="45" y="214"/>
                  </a:lnTo>
                  <a:lnTo>
                    <a:pt x="36" y="206"/>
                  </a:lnTo>
                  <a:lnTo>
                    <a:pt x="27" y="197"/>
                  </a:lnTo>
                  <a:lnTo>
                    <a:pt x="20" y="187"/>
                  </a:lnTo>
                  <a:lnTo>
                    <a:pt x="14" y="177"/>
                  </a:lnTo>
                  <a:lnTo>
                    <a:pt x="9" y="166"/>
                  </a:lnTo>
                  <a:lnTo>
                    <a:pt x="9" y="166"/>
                  </a:lnTo>
                  <a:lnTo>
                    <a:pt x="5" y="156"/>
                  </a:lnTo>
                  <a:lnTo>
                    <a:pt x="2" y="144"/>
                  </a:lnTo>
                  <a:lnTo>
                    <a:pt x="0" y="132"/>
                  </a:lnTo>
                  <a:lnTo>
                    <a:pt x="0" y="121"/>
                  </a:lnTo>
                  <a:lnTo>
                    <a:pt x="1" y="108"/>
                  </a:lnTo>
                  <a:lnTo>
                    <a:pt x="2" y="96"/>
                  </a:lnTo>
                  <a:lnTo>
                    <a:pt x="5" y="85"/>
                  </a:lnTo>
                  <a:lnTo>
                    <a:pt x="9" y="74"/>
                  </a:lnTo>
                  <a:lnTo>
                    <a:pt x="9" y="74"/>
                  </a:lnTo>
                  <a:lnTo>
                    <a:pt x="14" y="63"/>
                  </a:lnTo>
                  <a:lnTo>
                    <a:pt x="21" y="53"/>
                  </a:lnTo>
                  <a:lnTo>
                    <a:pt x="28" y="43"/>
                  </a:lnTo>
                  <a:lnTo>
                    <a:pt x="36" y="34"/>
                  </a:lnTo>
                  <a:lnTo>
                    <a:pt x="46" y="26"/>
                  </a:lnTo>
                  <a:lnTo>
                    <a:pt x="56" y="19"/>
                  </a:lnTo>
                  <a:lnTo>
                    <a:pt x="67" y="12"/>
                  </a:lnTo>
                  <a:lnTo>
                    <a:pt x="77" y="7"/>
                  </a:lnTo>
                  <a:lnTo>
                    <a:pt x="77" y="7"/>
                  </a:lnTo>
                  <a:lnTo>
                    <a:pt x="87" y="5"/>
                  </a:lnTo>
                  <a:lnTo>
                    <a:pt x="96" y="2"/>
                  </a:lnTo>
                  <a:lnTo>
                    <a:pt x="107" y="0"/>
                  </a:lnTo>
                  <a:lnTo>
                    <a:pt x="116" y="0"/>
                  </a:lnTo>
                  <a:lnTo>
                    <a:pt x="127" y="0"/>
                  </a:lnTo>
                  <a:lnTo>
                    <a:pt x="137" y="0"/>
                  </a:lnTo>
                  <a:lnTo>
                    <a:pt x="146" y="2"/>
                  </a:lnTo>
                  <a:lnTo>
                    <a:pt x="156" y="5"/>
                  </a:lnTo>
                  <a:lnTo>
                    <a:pt x="156" y="5"/>
                  </a:lnTo>
                  <a:lnTo>
                    <a:pt x="166" y="8"/>
                  </a:lnTo>
                  <a:lnTo>
                    <a:pt x="177" y="13"/>
                  </a:lnTo>
                  <a:lnTo>
                    <a:pt x="186" y="19"/>
                  </a:lnTo>
                  <a:lnTo>
                    <a:pt x="196" y="25"/>
                  </a:lnTo>
                  <a:lnTo>
                    <a:pt x="205" y="33"/>
                  </a:lnTo>
                  <a:lnTo>
                    <a:pt x="213" y="41"/>
                  </a:lnTo>
                  <a:lnTo>
                    <a:pt x="220" y="49"/>
                  </a:lnTo>
                  <a:lnTo>
                    <a:pt x="226" y="59"/>
                  </a:lnTo>
                  <a:lnTo>
                    <a:pt x="226" y="59"/>
                  </a:lnTo>
                  <a:lnTo>
                    <a:pt x="232" y="70"/>
                  </a:lnTo>
                  <a:lnTo>
                    <a:pt x="237" y="82"/>
                  </a:lnTo>
                  <a:lnTo>
                    <a:pt x="240" y="94"/>
                  </a:lnTo>
                  <a:lnTo>
                    <a:pt x="243" y="107"/>
                  </a:lnTo>
                  <a:lnTo>
                    <a:pt x="244" y="119"/>
                  </a:lnTo>
                  <a:lnTo>
                    <a:pt x="243" y="132"/>
                  </a:lnTo>
                  <a:lnTo>
                    <a:pt x="241" y="145"/>
                  </a:lnTo>
                  <a:lnTo>
                    <a:pt x="238" y="157"/>
                  </a:lnTo>
                  <a:lnTo>
                    <a:pt x="238" y="157"/>
                  </a:lnTo>
                  <a:lnTo>
                    <a:pt x="232" y="173"/>
                  </a:lnTo>
                  <a:lnTo>
                    <a:pt x="223" y="188"/>
                  </a:lnTo>
                  <a:lnTo>
                    <a:pt x="212" y="202"/>
                  </a:lnTo>
                  <a:lnTo>
                    <a:pt x="206" y="210"/>
                  </a:lnTo>
                  <a:lnTo>
                    <a:pt x="199" y="215"/>
                  </a:lnTo>
                  <a:lnTo>
                    <a:pt x="196" y="210"/>
                  </a:lnTo>
                  <a:lnTo>
                    <a:pt x="166" y="162"/>
                  </a:lnTo>
                  <a:lnTo>
                    <a:pt x="211" y="186"/>
                  </a:lnTo>
                  <a:lnTo>
                    <a:pt x="211" y="186"/>
                  </a:lnTo>
                  <a:lnTo>
                    <a:pt x="212" y="186"/>
                  </a:lnTo>
                  <a:lnTo>
                    <a:pt x="152" y="135"/>
                  </a:lnTo>
                  <a:lnTo>
                    <a:pt x="229" y="146"/>
                  </a:lnTo>
                  <a:lnTo>
                    <a:pt x="229" y="146"/>
                  </a:lnTo>
                  <a:lnTo>
                    <a:pt x="230" y="146"/>
                  </a:lnTo>
                  <a:lnTo>
                    <a:pt x="229" y="146"/>
                  </a:lnTo>
                  <a:lnTo>
                    <a:pt x="157" y="121"/>
                  </a:lnTo>
                  <a:lnTo>
                    <a:pt x="232" y="103"/>
                  </a:lnTo>
                  <a:lnTo>
                    <a:pt x="232" y="103"/>
                  </a:lnTo>
                  <a:lnTo>
                    <a:pt x="232" y="102"/>
                  </a:lnTo>
                  <a:lnTo>
                    <a:pt x="156" y="108"/>
                  </a:lnTo>
                  <a:lnTo>
                    <a:pt x="210" y="67"/>
                  </a:lnTo>
                  <a:lnTo>
                    <a:pt x="216" y="62"/>
                  </a:lnTo>
                  <a:lnTo>
                    <a:pt x="216" y="62"/>
                  </a:lnTo>
                  <a:lnTo>
                    <a:pt x="214" y="62"/>
                  </a:lnTo>
                  <a:lnTo>
                    <a:pt x="158" y="91"/>
                  </a:lnTo>
                  <a:lnTo>
                    <a:pt x="148" y="96"/>
                  </a:lnTo>
                  <a:lnTo>
                    <a:pt x="185" y="30"/>
                  </a:lnTo>
                  <a:lnTo>
                    <a:pt x="185" y="30"/>
                  </a:lnTo>
                  <a:lnTo>
                    <a:pt x="184" y="30"/>
                  </a:lnTo>
                  <a:lnTo>
                    <a:pt x="136" y="88"/>
                  </a:lnTo>
                  <a:lnTo>
                    <a:pt x="145" y="13"/>
                  </a:lnTo>
                  <a:lnTo>
                    <a:pt x="145" y="13"/>
                  </a:lnTo>
                  <a:lnTo>
                    <a:pt x="144" y="13"/>
                  </a:lnTo>
                  <a:lnTo>
                    <a:pt x="122" y="85"/>
                  </a:lnTo>
                  <a:lnTo>
                    <a:pt x="116" y="62"/>
                  </a:lnTo>
                  <a:lnTo>
                    <a:pt x="103" y="11"/>
                  </a:lnTo>
                  <a:lnTo>
                    <a:pt x="103" y="11"/>
                  </a:lnTo>
                  <a:lnTo>
                    <a:pt x="102" y="11"/>
                  </a:lnTo>
                  <a:lnTo>
                    <a:pt x="103" y="16"/>
                  </a:lnTo>
                  <a:lnTo>
                    <a:pt x="108" y="88"/>
                  </a:lnTo>
                  <a:lnTo>
                    <a:pt x="61" y="28"/>
                  </a:lnTo>
                  <a:lnTo>
                    <a:pt x="61" y="28"/>
                  </a:lnTo>
                  <a:lnTo>
                    <a:pt x="61" y="28"/>
                  </a:lnTo>
                  <a:lnTo>
                    <a:pt x="96" y="94"/>
                  </a:lnTo>
                  <a:lnTo>
                    <a:pt x="30" y="59"/>
                  </a:lnTo>
                  <a:lnTo>
                    <a:pt x="30" y="59"/>
                  </a:lnTo>
                  <a:lnTo>
                    <a:pt x="29" y="59"/>
                  </a:lnTo>
                  <a:lnTo>
                    <a:pt x="82" y="102"/>
                  </a:lnTo>
                  <a:lnTo>
                    <a:pt x="88" y="107"/>
                  </a:lnTo>
                  <a:lnTo>
                    <a:pt x="13" y="98"/>
                  </a:lnTo>
                  <a:lnTo>
                    <a:pt x="13" y="98"/>
                  </a:lnTo>
                  <a:lnTo>
                    <a:pt x="13" y="99"/>
                  </a:lnTo>
                  <a:lnTo>
                    <a:pt x="86" y="121"/>
                  </a:lnTo>
                  <a:lnTo>
                    <a:pt x="14" y="142"/>
                  </a:lnTo>
                  <a:lnTo>
                    <a:pt x="14" y="142"/>
                  </a:lnTo>
                  <a:lnTo>
                    <a:pt x="14" y="142"/>
                  </a:lnTo>
                  <a:lnTo>
                    <a:pt x="88" y="133"/>
                  </a:lnTo>
                  <a:lnTo>
                    <a:pt x="29" y="183"/>
                  </a:lnTo>
                  <a:lnTo>
                    <a:pt x="29" y="183"/>
                  </a:lnTo>
                  <a:lnTo>
                    <a:pt x="29" y="184"/>
                  </a:lnTo>
                  <a:lnTo>
                    <a:pt x="30" y="183"/>
                  </a:lnTo>
                  <a:lnTo>
                    <a:pt x="77" y="159"/>
                  </a:lnTo>
                  <a:lnTo>
                    <a:pt x="88" y="142"/>
                  </a:lnTo>
                  <a:lnTo>
                    <a:pt x="101" y="142"/>
                  </a:lnTo>
                  <a:lnTo>
                    <a:pt x="93" y="135"/>
                  </a:lnTo>
                  <a:lnTo>
                    <a:pt x="121" y="89"/>
                  </a:lnTo>
                  <a:lnTo>
                    <a:pt x="104" y="144"/>
                  </a:lnTo>
                  <a:lnTo>
                    <a:pt x="104" y="14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47" name="Freeform 85">
              <a:extLst>
                <a:ext uri="{FF2B5EF4-FFF2-40B4-BE49-F238E27FC236}">
                  <a16:creationId xmlns:a16="http://schemas.microsoft.com/office/drawing/2014/main" id="{255440B3-73C2-A64B-934C-E56AF4C5F99F}"/>
                </a:ext>
              </a:extLst>
            </p:cNvPr>
            <p:cNvSpPr>
              <a:spLocks/>
            </p:cNvSpPr>
            <p:nvPr userDrawn="1"/>
          </p:nvSpPr>
          <p:spPr bwMode="auto">
            <a:xfrm>
              <a:off x="7337426" y="4533901"/>
              <a:ext cx="265113" cy="266700"/>
            </a:xfrm>
            <a:custGeom>
              <a:avLst/>
              <a:gdLst>
                <a:gd name="T0" fmla="*/ 59 w 167"/>
                <a:gd name="T1" fmla="*/ 168 h 168"/>
                <a:gd name="T2" fmla="*/ 0 w 167"/>
                <a:gd name="T3" fmla="*/ 168 h 168"/>
                <a:gd name="T4" fmla="*/ 47 w 167"/>
                <a:gd name="T5" fmla="*/ 0 h 168"/>
                <a:gd name="T6" fmla="*/ 167 w 167"/>
                <a:gd name="T7" fmla="*/ 0 h 168"/>
                <a:gd name="T8" fmla="*/ 156 w 167"/>
                <a:gd name="T9" fmla="*/ 40 h 168"/>
                <a:gd name="T10" fmla="*/ 94 w 167"/>
                <a:gd name="T11" fmla="*/ 40 h 168"/>
                <a:gd name="T12" fmla="*/ 87 w 167"/>
                <a:gd name="T13" fmla="*/ 68 h 168"/>
                <a:gd name="T14" fmla="*/ 148 w 167"/>
                <a:gd name="T15" fmla="*/ 68 h 168"/>
                <a:gd name="T16" fmla="*/ 137 w 167"/>
                <a:gd name="T17" fmla="*/ 106 h 168"/>
                <a:gd name="T18" fmla="*/ 76 w 167"/>
                <a:gd name="T19" fmla="*/ 106 h 168"/>
                <a:gd name="T20" fmla="*/ 59 w 167"/>
                <a:gd name="T21" fmla="*/ 1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7" h="168">
                  <a:moveTo>
                    <a:pt x="59" y="168"/>
                  </a:moveTo>
                  <a:lnTo>
                    <a:pt x="0" y="168"/>
                  </a:lnTo>
                  <a:lnTo>
                    <a:pt x="47" y="0"/>
                  </a:lnTo>
                  <a:lnTo>
                    <a:pt x="167" y="0"/>
                  </a:lnTo>
                  <a:lnTo>
                    <a:pt x="156" y="40"/>
                  </a:lnTo>
                  <a:lnTo>
                    <a:pt x="94" y="40"/>
                  </a:lnTo>
                  <a:lnTo>
                    <a:pt x="87" y="68"/>
                  </a:lnTo>
                  <a:lnTo>
                    <a:pt x="148" y="68"/>
                  </a:lnTo>
                  <a:lnTo>
                    <a:pt x="137" y="106"/>
                  </a:lnTo>
                  <a:lnTo>
                    <a:pt x="76" y="106"/>
                  </a:lnTo>
                  <a:lnTo>
                    <a:pt x="59" y="1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48" name="Freeform 86">
              <a:extLst>
                <a:ext uri="{FF2B5EF4-FFF2-40B4-BE49-F238E27FC236}">
                  <a16:creationId xmlns:a16="http://schemas.microsoft.com/office/drawing/2014/main" id="{388F42BB-85FD-8B40-B7AC-D364B9EB3293}"/>
                </a:ext>
              </a:extLst>
            </p:cNvPr>
            <p:cNvSpPr>
              <a:spLocks noEditPoints="1"/>
            </p:cNvSpPr>
            <p:nvPr userDrawn="1"/>
          </p:nvSpPr>
          <p:spPr bwMode="auto">
            <a:xfrm>
              <a:off x="7553326" y="4533901"/>
              <a:ext cx="166688" cy="266700"/>
            </a:xfrm>
            <a:custGeom>
              <a:avLst/>
              <a:gdLst>
                <a:gd name="T0" fmla="*/ 58 w 105"/>
                <a:gd name="T1" fmla="*/ 168 h 168"/>
                <a:gd name="T2" fmla="*/ 0 w 105"/>
                <a:gd name="T3" fmla="*/ 168 h 168"/>
                <a:gd name="T4" fmla="*/ 34 w 105"/>
                <a:gd name="T5" fmla="*/ 46 h 168"/>
                <a:gd name="T6" fmla="*/ 93 w 105"/>
                <a:gd name="T7" fmla="*/ 46 h 168"/>
                <a:gd name="T8" fmla="*/ 58 w 105"/>
                <a:gd name="T9" fmla="*/ 168 h 168"/>
                <a:gd name="T10" fmla="*/ 95 w 105"/>
                <a:gd name="T11" fmla="*/ 34 h 168"/>
                <a:gd name="T12" fmla="*/ 38 w 105"/>
                <a:gd name="T13" fmla="*/ 34 h 168"/>
                <a:gd name="T14" fmla="*/ 47 w 105"/>
                <a:gd name="T15" fmla="*/ 0 h 168"/>
                <a:gd name="T16" fmla="*/ 105 w 105"/>
                <a:gd name="T17" fmla="*/ 0 h 168"/>
                <a:gd name="T18" fmla="*/ 95 w 105"/>
                <a:gd name="T19" fmla="*/ 34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 h="168">
                  <a:moveTo>
                    <a:pt x="58" y="168"/>
                  </a:moveTo>
                  <a:lnTo>
                    <a:pt x="0" y="168"/>
                  </a:lnTo>
                  <a:lnTo>
                    <a:pt x="34" y="46"/>
                  </a:lnTo>
                  <a:lnTo>
                    <a:pt x="93" y="46"/>
                  </a:lnTo>
                  <a:lnTo>
                    <a:pt x="58" y="168"/>
                  </a:lnTo>
                  <a:close/>
                  <a:moveTo>
                    <a:pt x="95" y="34"/>
                  </a:moveTo>
                  <a:lnTo>
                    <a:pt x="38" y="34"/>
                  </a:lnTo>
                  <a:lnTo>
                    <a:pt x="47" y="0"/>
                  </a:lnTo>
                  <a:lnTo>
                    <a:pt x="105" y="0"/>
                  </a:lnTo>
                  <a:lnTo>
                    <a:pt x="95"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49" name="Freeform 87">
              <a:extLst>
                <a:ext uri="{FF2B5EF4-FFF2-40B4-BE49-F238E27FC236}">
                  <a16:creationId xmlns:a16="http://schemas.microsoft.com/office/drawing/2014/main" id="{B485399A-1130-F647-B5BA-FCC491D43E45}"/>
                </a:ext>
              </a:extLst>
            </p:cNvPr>
            <p:cNvSpPr>
              <a:spLocks noEditPoints="1"/>
            </p:cNvSpPr>
            <p:nvPr userDrawn="1"/>
          </p:nvSpPr>
          <p:spPr bwMode="auto">
            <a:xfrm>
              <a:off x="7685088" y="4533901"/>
              <a:ext cx="273050" cy="269875"/>
            </a:xfrm>
            <a:custGeom>
              <a:avLst/>
              <a:gdLst>
                <a:gd name="T0" fmla="*/ 125 w 172"/>
                <a:gd name="T1" fmla="*/ 168 h 170"/>
                <a:gd name="T2" fmla="*/ 68 w 172"/>
                <a:gd name="T3" fmla="*/ 168 h 170"/>
                <a:gd name="T4" fmla="*/ 72 w 172"/>
                <a:gd name="T5" fmla="*/ 154 h 170"/>
                <a:gd name="T6" fmla="*/ 72 w 172"/>
                <a:gd name="T7" fmla="*/ 154 h 170"/>
                <a:gd name="T8" fmla="*/ 64 w 172"/>
                <a:gd name="T9" fmla="*/ 161 h 170"/>
                <a:gd name="T10" fmla="*/ 54 w 172"/>
                <a:gd name="T11" fmla="*/ 165 h 170"/>
                <a:gd name="T12" fmla="*/ 44 w 172"/>
                <a:gd name="T13" fmla="*/ 169 h 170"/>
                <a:gd name="T14" fmla="*/ 31 w 172"/>
                <a:gd name="T15" fmla="*/ 170 h 170"/>
                <a:gd name="T16" fmla="*/ 31 w 172"/>
                <a:gd name="T17" fmla="*/ 170 h 170"/>
                <a:gd name="T18" fmla="*/ 24 w 172"/>
                <a:gd name="T19" fmla="*/ 170 h 170"/>
                <a:gd name="T20" fmla="*/ 18 w 172"/>
                <a:gd name="T21" fmla="*/ 169 h 170"/>
                <a:gd name="T22" fmla="*/ 12 w 172"/>
                <a:gd name="T23" fmla="*/ 167 h 170"/>
                <a:gd name="T24" fmla="*/ 9 w 172"/>
                <a:gd name="T25" fmla="*/ 163 h 170"/>
                <a:gd name="T26" fmla="*/ 5 w 172"/>
                <a:gd name="T27" fmla="*/ 160 h 170"/>
                <a:gd name="T28" fmla="*/ 2 w 172"/>
                <a:gd name="T29" fmla="*/ 155 h 170"/>
                <a:gd name="T30" fmla="*/ 0 w 172"/>
                <a:gd name="T31" fmla="*/ 149 h 170"/>
                <a:gd name="T32" fmla="*/ 0 w 172"/>
                <a:gd name="T33" fmla="*/ 142 h 170"/>
                <a:gd name="T34" fmla="*/ 0 w 172"/>
                <a:gd name="T35" fmla="*/ 142 h 170"/>
                <a:gd name="T36" fmla="*/ 2 w 172"/>
                <a:gd name="T37" fmla="*/ 126 h 170"/>
                <a:gd name="T38" fmla="*/ 5 w 172"/>
                <a:gd name="T39" fmla="*/ 106 h 170"/>
                <a:gd name="T40" fmla="*/ 12 w 172"/>
                <a:gd name="T41" fmla="*/ 86 h 170"/>
                <a:gd name="T42" fmla="*/ 20 w 172"/>
                <a:gd name="T43" fmla="*/ 68 h 170"/>
                <a:gd name="T44" fmla="*/ 20 w 172"/>
                <a:gd name="T45" fmla="*/ 68 h 170"/>
                <a:gd name="T46" fmla="*/ 24 w 172"/>
                <a:gd name="T47" fmla="*/ 62 h 170"/>
                <a:gd name="T48" fmla="*/ 29 w 172"/>
                <a:gd name="T49" fmla="*/ 58 h 170"/>
                <a:gd name="T50" fmla="*/ 33 w 172"/>
                <a:gd name="T51" fmla="*/ 53 h 170"/>
                <a:gd name="T52" fmla="*/ 39 w 172"/>
                <a:gd name="T53" fmla="*/ 50 h 170"/>
                <a:gd name="T54" fmla="*/ 45 w 172"/>
                <a:gd name="T55" fmla="*/ 47 h 170"/>
                <a:gd name="T56" fmla="*/ 51 w 172"/>
                <a:gd name="T57" fmla="*/ 45 h 170"/>
                <a:gd name="T58" fmla="*/ 58 w 172"/>
                <a:gd name="T59" fmla="*/ 44 h 170"/>
                <a:gd name="T60" fmla="*/ 65 w 172"/>
                <a:gd name="T61" fmla="*/ 44 h 170"/>
                <a:gd name="T62" fmla="*/ 65 w 172"/>
                <a:gd name="T63" fmla="*/ 44 h 170"/>
                <a:gd name="T64" fmla="*/ 77 w 172"/>
                <a:gd name="T65" fmla="*/ 45 h 170"/>
                <a:gd name="T66" fmla="*/ 86 w 172"/>
                <a:gd name="T67" fmla="*/ 48 h 170"/>
                <a:gd name="T68" fmla="*/ 93 w 172"/>
                <a:gd name="T69" fmla="*/ 53 h 170"/>
                <a:gd name="T70" fmla="*/ 98 w 172"/>
                <a:gd name="T71" fmla="*/ 60 h 170"/>
                <a:gd name="T72" fmla="*/ 114 w 172"/>
                <a:gd name="T73" fmla="*/ 0 h 170"/>
                <a:gd name="T74" fmla="*/ 172 w 172"/>
                <a:gd name="T75" fmla="*/ 0 h 170"/>
                <a:gd name="T76" fmla="*/ 125 w 172"/>
                <a:gd name="T77" fmla="*/ 168 h 170"/>
                <a:gd name="T78" fmla="*/ 81 w 172"/>
                <a:gd name="T79" fmla="*/ 82 h 170"/>
                <a:gd name="T80" fmla="*/ 81 w 172"/>
                <a:gd name="T81" fmla="*/ 82 h 170"/>
                <a:gd name="T82" fmla="*/ 78 w 172"/>
                <a:gd name="T83" fmla="*/ 82 h 170"/>
                <a:gd name="T84" fmla="*/ 74 w 172"/>
                <a:gd name="T85" fmla="*/ 84 h 170"/>
                <a:gd name="T86" fmla="*/ 71 w 172"/>
                <a:gd name="T87" fmla="*/ 86 h 170"/>
                <a:gd name="T88" fmla="*/ 68 w 172"/>
                <a:gd name="T89" fmla="*/ 91 h 170"/>
                <a:gd name="T90" fmla="*/ 68 w 172"/>
                <a:gd name="T91" fmla="*/ 91 h 170"/>
                <a:gd name="T92" fmla="*/ 63 w 172"/>
                <a:gd name="T93" fmla="*/ 106 h 170"/>
                <a:gd name="T94" fmla="*/ 61 w 172"/>
                <a:gd name="T95" fmla="*/ 114 h 170"/>
                <a:gd name="T96" fmla="*/ 60 w 172"/>
                <a:gd name="T97" fmla="*/ 121 h 170"/>
                <a:gd name="T98" fmla="*/ 60 w 172"/>
                <a:gd name="T99" fmla="*/ 121 h 170"/>
                <a:gd name="T100" fmla="*/ 61 w 172"/>
                <a:gd name="T101" fmla="*/ 125 h 170"/>
                <a:gd name="T102" fmla="*/ 63 w 172"/>
                <a:gd name="T103" fmla="*/ 127 h 170"/>
                <a:gd name="T104" fmla="*/ 65 w 172"/>
                <a:gd name="T105" fmla="*/ 129 h 170"/>
                <a:gd name="T106" fmla="*/ 70 w 172"/>
                <a:gd name="T107" fmla="*/ 130 h 170"/>
                <a:gd name="T108" fmla="*/ 70 w 172"/>
                <a:gd name="T109" fmla="*/ 130 h 170"/>
                <a:gd name="T110" fmla="*/ 74 w 172"/>
                <a:gd name="T111" fmla="*/ 129 h 170"/>
                <a:gd name="T112" fmla="*/ 79 w 172"/>
                <a:gd name="T113" fmla="*/ 127 h 170"/>
                <a:gd name="T114" fmla="*/ 91 w 172"/>
                <a:gd name="T115" fmla="*/ 87 h 170"/>
                <a:gd name="T116" fmla="*/ 91 w 172"/>
                <a:gd name="T117" fmla="*/ 87 h 170"/>
                <a:gd name="T118" fmla="*/ 87 w 172"/>
                <a:gd name="T119" fmla="*/ 84 h 170"/>
                <a:gd name="T120" fmla="*/ 81 w 172"/>
                <a:gd name="T121" fmla="*/ 82 h 170"/>
                <a:gd name="T122" fmla="*/ 81 w 172"/>
                <a:gd name="T123" fmla="*/ 82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2" h="170">
                  <a:moveTo>
                    <a:pt x="125" y="168"/>
                  </a:moveTo>
                  <a:lnTo>
                    <a:pt x="68" y="168"/>
                  </a:lnTo>
                  <a:lnTo>
                    <a:pt x="72" y="154"/>
                  </a:lnTo>
                  <a:lnTo>
                    <a:pt x="72" y="154"/>
                  </a:lnTo>
                  <a:lnTo>
                    <a:pt x="64" y="161"/>
                  </a:lnTo>
                  <a:lnTo>
                    <a:pt x="54" y="165"/>
                  </a:lnTo>
                  <a:lnTo>
                    <a:pt x="44" y="169"/>
                  </a:lnTo>
                  <a:lnTo>
                    <a:pt x="31" y="170"/>
                  </a:lnTo>
                  <a:lnTo>
                    <a:pt x="31" y="170"/>
                  </a:lnTo>
                  <a:lnTo>
                    <a:pt x="24" y="170"/>
                  </a:lnTo>
                  <a:lnTo>
                    <a:pt x="18" y="169"/>
                  </a:lnTo>
                  <a:lnTo>
                    <a:pt x="12" y="167"/>
                  </a:lnTo>
                  <a:lnTo>
                    <a:pt x="9" y="163"/>
                  </a:lnTo>
                  <a:lnTo>
                    <a:pt x="5" y="160"/>
                  </a:lnTo>
                  <a:lnTo>
                    <a:pt x="2" y="155"/>
                  </a:lnTo>
                  <a:lnTo>
                    <a:pt x="0" y="149"/>
                  </a:lnTo>
                  <a:lnTo>
                    <a:pt x="0" y="142"/>
                  </a:lnTo>
                  <a:lnTo>
                    <a:pt x="0" y="142"/>
                  </a:lnTo>
                  <a:lnTo>
                    <a:pt x="2" y="126"/>
                  </a:lnTo>
                  <a:lnTo>
                    <a:pt x="5" y="106"/>
                  </a:lnTo>
                  <a:lnTo>
                    <a:pt x="12" y="86"/>
                  </a:lnTo>
                  <a:lnTo>
                    <a:pt x="20" y="68"/>
                  </a:lnTo>
                  <a:lnTo>
                    <a:pt x="20" y="68"/>
                  </a:lnTo>
                  <a:lnTo>
                    <a:pt x="24" y="62"/>
                  </a:lnTo>
                  <a:lnTo>
                    <a:pt x="29" y="58"/>
                  </a:lnTo>
                  <a:lnTo>
                    <a:pt x="33" y="53"/>
                  </a:lnTo>
                  <a:lnTo>
                    <a:pt x="39" y="50"/>
                  </a:lnTo>
                  <a:lnTo>
                    <a:pt x="45" y="47"/>
                  </a:lnTo>
                  <a:lnTo>
                    <a:pt x="51" y="45"/>
                  </a:lnTo>
                  <a:lnTo>
                    <a:pt x="58" y="44"/>
                  </a:lnTo>
                  <a:lnTo>
                    <a:pt x="65" y="44"/>
                  </a:lnTo>
                  <a:lnTo>
                    <a:pt x="65" y="44"/>
                  </a:lnTo>
                  <a:lnTo>
                    <a:pt x="77" y="45"/>
                  </a:lnTo>
                  <a:lnTo>
                    <a:pt x="86" y="48"/>
                  </a:lnTo>
                  <a:lnTo>
                    <a:pt x="93" y="53"/>
                  </a:lnTo>
                  <a:lnTo>
                    <a:pt x="98" y="60"/>
                  </a:lnTo>
                  <a:lnTo>
                    <a:pt x="114" y="0"/>
                  </a:lnTo>
                  <a:lnTo>
                    <a:pt x="172" y="0"/>
                  </a:lnTo>
                  <a:lnTo>
                    <a:pt x="125" y="168"/>
                  </a:lnTo>
                  <a:close/>
                  <a:moveTo>
                    <a:pt x="81" y="82"/>
                  </a:moveTo>
                  <a:lnTo>
                    <a:pt x="81" y="82"/>
                  </a:lnTo>
                  <a:lnTo>
                    <a:pt x="78" y="82"/>
                  </a:lnTo>
                  <a:lnTo>
                    <a:pt x="74" y="84"/>
                  </a:lnTo>
                  <a:lnTo>
                    <a:pt x="71" y="86"/>
                  </a:lnTo>
                  <a:lnTo>
                    <a:pt x="68" y="91"/>
                  </a:lnTo>
                  <a:lnTo>
                    <a:pt x="68" y="91"/>
                  </a:lnTo>
                  <a:lnTo>
                    <a:pt x="63" y="106"/>
                  </a:lnTo>
                  <a:lnTo>
                    <a:pt x="61" y="114"/>
                  </a:lnTo>
                  <a:lnTo>
                    <a:pt x="60" y="121"/>
                  </a:lnTo>
                  <a:lnTo>
                    <a:pt x="60" y="121"/>
                  </a:lnTo>
                  <a:lnTo>
                    <a:pt x="61" y="125"/>
                  </a:lnTo>
                  <a:lnTo>
                    <a:pt x="63" y="127"/>
                  </a:lnTo>
                  <a:lnTo>
                    <a:pt x="65" y="129"/>
                  </a:lnTo>
                  <a:lnTo>
                    <a:pt x="70" y="130"/>
                  </a:lnTo>
                  <a:lnTo>
                    <a:pt x="70" y="130"/>
                  </a:lnTo>
                  <a:lnTo>
                    <a:pt x="74" y="129"/>
                  </a:lnTo>
                  <a:lnTo>
                    <a:pt x="79" y="127"/>
                  </a:lnTo>
                  <a:lnTo>
                    <a:pt x="91" y="87"/>
                  </a:lnTo>
                  <a:lnTo>
                    <a:pt x="91" y="87"/>
                  </a:lnTo>
                  <a:lnTo>
                    <a:pt x="87" y="84"/>
                  </a:lnTo>
                  <a:lnTo>
                    <a:pt x="81" y="82"/>
                  </a:lnTo>
                  <a:lnTo>
                    <a:pt x="81" y="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50" name="Freeform 88">
              <a:extLst>
                <a:ext uri="{FF2B5EF4-FFF2-40B4-BE49-F238E27FC236}">
                  <a16:creationId xmlns:a16="http://schemas.microsoft.com/office/drawing/2014/main" id="{7BF7420A-0FDA-5644-A4C6-5A76FFB1B755}"/>
                </a:ext>
              </a:extLst>
            </p:cNvPr>
            <p:cNvSpPr>
              <a:spLocks noEditPoints="1"/>
            </p:cNvSpPr>
            <p:nvPr userDrawn="1"/>
          </p:nvSpPr>
          <p:spPr bwMode="auto">
            <a:xfrm>
              <a:off x="7923213" y="4602163"/>
              <a:ext cx="230188" cy="201613"/>
            </a:xfrm>
            <a:custGeom>
              <a:avLst/>
              <a:gdLst>
                <a:gd name="T0" fmla="*/ 58 w 145"/>
                <a:gd name="T1" fmla="*/ 71 h 127"/>
                <a:gd name="T2" fmla="*/ 56 w 145"/>
                <a:gd name="T3" fmla="*/ 80 h 127"/>
                <a:gd name="T4" fmla="*/ 56 w 145"/>
                <a:gd name="T5" fmla="*/ 87 h 127"/>
                <a:gd name="T6" fmla="*/ 57 w 145"/>
                <a:gd name="T7" fmla="*/ 93 h 127"/>
                <a:gd name="T8" fmla="*/ 64 w 145"/>
                <a:gd name="T9" fmla="*/ 97 h 127"/>
                <a:gd name="T10" fmla="*/ 68 w 145"/>
                <a:gd name="T11" fmla="*/ 96 h 127"/>
                <a:gd name="T12" fmla="*/ 75 w 145"/>
                <a:gd name="T13" fmla="*/ 89 h 127"/>
                <a:gd name="T14" fmla="*/ 135 w 145"/>
                <a:gd name="T15" fmla="*/ 82 h 127"/>
                <a:gd name="T16" fmla="*/ 134 w 145"/>
                <a:gd name="T17" fmla="*/ 87 h 127"/>
                <a:gd name="T18" fmla="*/ 128 w 145"/>
                <a:gd name="T19" fmla="*/ 98 h 127"/>
                <a:gd name="T20" fmla="*/ 115 w 145"/>
                <a:gd name="T21" fmla="*/ 111 h 127"/>
                <a:gd name="T22" fmla="*/ 94 w 145"/>
                <a:gd name="T23" fmla="*/ 122 h 127"/>
                <a:gd name="T24" fmla="*/ 72 w 145"/>
                <a:gd name="T25" fmla="*/ 127 h 127"/>
                <a:gd name="T26" fmla="*/ 61 w 145"/>
                <a:gd name="T27" fmla="*/ 127 h 127"/>
                <a:gd name="T28" fmla="*/ 38 w 145"/>
                <a:gd name="T29" fmla="*/ 126 h 127"/>
                <a:gd name="T30" fmla="*/ 18 w 145"/>
                <a:gd name="T31" fmla="*/ 121 h 127"/>
                <a:gd name="T32" fmla="*/ 5 w 145"/>
                <a:gd name="T33" fmla="*/ 110 h 127"/>
                <a:gd name="T34" fmla="*/ 2 w 145"/>
                <a:gd name="T35" fmla="*/ 101 h 127"/>
                <a:gd name="T36" fmla="*/ 0 w 145"/>
                <a:gd name="T37" fmla="*/ 90 h 127"/>
                <a:gd name="T38" fmla="*/ 3 w 145"/>
                <a:gd name="T39" fmla="*/ 75 h 127"/>
                <a:gd name="T40" fmla="*/ 13 w 145"/>
                <a:gd name="T41" fmla="*/ 41 h 127"/>
                <a:gd name="T42" fmla="*/ 22 w 145"/>
                <a:gd name="T43" fmla="*/ 27 h 127"/>
                <a:gd name="T44" fmla="*/ 27 w 145"/>
                <a:gd name="T45" fmla="*/ 19 h 127"/>
                <a:gd name="T46" fmla="*/ 43 w 145"/>
                <a:gd name="T47" fmla="*/ 9 h 127"/>
                <a:gd name="T48" fmla="*/ 59 w 145"/>
                <a:gd name="T49" fmla="*/ 3 h 127"/>
                <a:gd name="T50" fmla="*/ 77 w 145"/>
                <a:gd name="T51" fmla="*/ 1 h 127"/>
                <a:gd name="T52" fmla="*/ 85 w 145"/>
                <a:gd name="T53" fmla="*/ 0 h 127"/>
                <a:gd name="T54" fmla="*/ 109 w 145"/>
                <a:gd name="T55" fmla="*/ 2 h 127"/>
                <a:gd name="T56" fmla="*/ 128 w 145"/>
                <a:gd name="T57" fmla="*/ 8 h 127"/>
                <a:gd name="T58" fmla="*/ 140 w 145"/>
                <a:gd name="T59" fmla="*/ 19 h 127"/>
                <a:gd name="T60" fmla="*/ 145 w 145"/>
                <a:gd name="T61" fmla="*/ 38 h 127"/>
                <a:gd name="T62" fmla="*/ 142 w 145"/>
                <a:gd name="T63" fmla="*/ 53 h 127"/>
                <a:gd name="T64" fmla="*/ 138 w 145"/>
                <a:gd name="T65" fmla="*/ 71 h 127"/>
                <a:gd name="T66" fmla="*/ 80 w 145"/>
                <a:gd name="T67" fmla="*/ 30 h 127"/>
                <a:gd name="T68" fmla="*/ 71 w 145"/>
                <a:gd name="T69" fmla="*/ 35 h 127"/>
                <a:gd name="T70" fmla="*/ 65 w 145"/>
                <a:gd name="T71" fmla="*/ 48 h 127"/>
                <a:gd name="T72" fmla="*/ 88 w 145"/>
                <a:gd name="T73" fmla="*/ 48 h 127"/>
                <a:gd name="T74" fmla="*/ 91 w 145"/>
                <a:gd name="T75" fmla="*/ 39 h 127"/>
                <a:gd name="T76" fmla="*/ 87 w 145"/>
                <a:gd name="T77" fmla="*/ 32 h 127"/>
                <a:gd name="T78" fmla="*/ 80 w 145"/>
                <a:gd name="T79" fmla="*/ 3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5" h="127">
                  <a:moveTo>
                    <a:pt x="138" y="71"/>
                  </a:moveTo>
                  <a:lnTo>
                    <a:pt x="58" y="71"/>
                  </a:lnTo>
                  <a:lnTo>
                    <a:pt x="58" y="71"/>
                  </a:lnTo>
                  <a:lnTo>
                    <a:pt x="56" y="80"/>
                  </a:lnTo>
                  <a:lnTo>
                    <a:pt x="56" y="87"/>
                  </a:lnTo>
                  <a:lnTo>
                    <a:pt x="56" y="87"/>
                  </a:lnTo>
                  <a:lnTo>
                    <a:pt x="56" y="90"/>
                  </a:lnTo>
                  <a:lnTo>
                    <a:pt x="57" y="93"/>
                  </a:lnTo>
                  <a:lnTo>
                    <a:pt x="59" y="96"/>
                  </a:lnTo>
                  <a:lnTo>
                    <a:pt x="64" y="97"/>
                  </a:lnTo>
                  <a:lnTo>
                    <a:pt x="64" y="97"/>
                  </a:lnTo>
                  <a:lnTo>
                    <a:pt x="68" y="96"/>
                  </a:lnTo>
                  <a:lnTo>
                    <a:pt x="73" y="93"/>
                  </a:lnTo>
                  <a:lnTo>
                    <a:pt x="75" y="89"/>
                  </a:lnTo>
                  <a:lnTo>
                    <a:pt x="79" y="82"/>
                  </a:lnTo>
                  <a:lnTo>
                    <a:pt x="135" y="82"/>
                  </a:lnTo>
                  <a:lnTo>
                    <a:pt x="135" y="82"/>
                  </a:lnTo>
                  <a:lnTo>
                    <a:pt x="134" y="87"/>
                  </a:lnTo>
                  <a:lnTo>
                    <a:pt x="130" y="93"/>
                  </a:lnTo>
                  <a:lnTo>
                    <a:pt x="128" y="98"/>
                  </a:lnTo>
                  <a:lnTo>
                    <a:pt x="125" y="103"/>
                  </a:lnTo>
                  <a:lnTo>
                    <a:pt x="115" y="111"/>
                  </a:lnTo>
                  <a:lnTo>
                    <a:pt x="105" y="118"/>
                  </a:lnTo>
                  <a:lnTo>
                    <a:pt x="94" y="122"/>
                  </a:lnTo>
                  <a:lnTo>
                    <a:pt x="82" y="125"/>
                  </a:lnTo>
                  <a:lnTo>
                    <a:pt x="72" y="127"/>
                  </a:lnTo>
                  <a:lnTo>
                    <a:pt x="61" y="127"/>
                  </a:lnTo>
                  <a:lnTo>
                    <a:pt x="61" y="127"/>
                  </a:lnTo>
                  <a:lnTo>
                    <a:pt x="50" y="127"/>
                  </a:lnTo>
                  <a:lnTo>
                    <a:pt x="38" y="126"/>
                  </a:lnTo>
                  <a:lnTo>
                    <a:pt x="27" y="125"/>
                  </a:lnTo>
                  <a:lnTo>
                    <a:pt x="18" y="121"/>
                  </a:lnTo>
                  <a:lnTo>
                    <a:pt x="11" y="117"/>
                  </a:lnTo>
                  <a:lnTo>
                    <a:pt x="5" y="110"/>
                  </a:lnTo>
                  <a:lnTo>
                    <a:pt x="4" y="106"/>
                  </a:lnTo>
                  <a:lnTo>
                    <a:pt x="2" y="101"/>
                  </a:lnTo>
                  <a:lnTo>
                    <a:pt x="0" y="90"/>
                  </a:lnTo>
                  <a:lnTo>
                    <a:pt x="0" y="90"/>
                  </a:lnTo>
                  <a:lnTo>
                    <a:pt x="2" y="83"/>
                  </a:lnTo>
                  <a:lnTo>
                    <a:pt x="3" y="75"/>
                  </a:lnTo>
                  <a:lnTo>
                    <a:pt x="6" y="57"/>
                  </a:lnTo>
                  <a:lnTo>
                    <a:pt x="13" y="41"/>
                  </a:lnTo>
                  <a:lnTo>
                    <a:pt x="18" y="32"/>
                  </a:lnTo>
                  <a:lnTo>
                    <a:pt x="22" y="27"/>
                  </a:lnTo>
                  <a:lnTo>
                    <a:pt x="22" y="27"/>
                  </a:lnTo>
                  <a:lnTo>
                    <a:pt x="27" y="19"/>
                  </a:lnTo>
                  <a:lnTo>
                    <a:pt x="34" y="14"/>
                  </a:lnTo>
                  <a:lnTo>
                    <a:pt x="43" y="9"/>
                  </a:lnTo>
                  <a:lnTo>
                    <a:pt x="50" y="5"/>
                  </a:lnTo>
                  <a:lnTo>
                    <a:pt x="59" y="3"/>
                  </a:lnTo>
                  <a:lnTo>
                    <a:pt x="67" y="1"/>
                  </a:lnTo>
                  <a:lnTo>
                    <a:pt x="77" y="1"/>
                  </a:lnTo>
                  <a:lnTo>
                    <a:pt x="85" y="0"/>
                  </a:lnTo>
                  <a:lnTo>
                    <a:pt x="85" y="0"/>
                  </a:lnTo>
                  <a:lnTo>
                    <a:pt x="98" y="1"/>
                  </a:lnTo>
                  <a:lnTo>
                    <a:pt x="109" y="2"/>
                  </a:lnTo>
                  <a:lnTo>
                    <a:pt x="120" y="4"/>
                  </a:lnTo>
                  <a:lnTo>
                    <a:pt x="128" y="8"/>
                  </a:lnTo>
                  <a:lnTo>
                    <a:pt x="135" y="12"/>
                  </a:lnTo>
                  <a:lnTo>
                    <a:pt x="140" y="19"/>
                  </a:lnTo>
                  <a:lnTo>
                    <a:pt x="143" y="28"/>
                  </a:lnTo>
                  <a:lnTo>
                    <a:pt x="145" y="38"/>
                  </a:lnTo>
                  <a:lnTo>
                    <a:pt x="145" y="38"/>
                  </a:lnTo>
                  <a:lnTo>
                    <a:pt x="142" y="53"/>
                  </a:lnTo>
                  <a:lnTo>
                    <a:pt x="138" y="71"/>
                  </a:lnTo>
                  <a:lnTo>
                    <a:pt x="138" y="71"/>
                  </a:lnTo>
                  <a:close/>
                  <a:moveTo>
                    <a:pt x="80" y="30"/>
                  </a:moveTo>
                  <a:lnTo>
                    <a:pt x="80" y="30"/>
                  </a:lnTo>
                  <a:lnTo>
                    <a:pt x="75" y="31"/>
                  </a:lnTo>
                  <a:lnTo>
                    <a:pt x="71" y="35"/>
                  </a:lnTo>
                  <a:lnTo>
                    <a:pt x="67" y="39"/>
                  </a:lnTo>
                  <a:lnTo>
                    <a:pt x="65" y="48"/>
                  </a:lnTo>
                  <a:lnTo>
                    <a:pt x="88" y="48"/>
                  </a:lnTo>
                  <a:lnTo>
                    <a:pt x="88" y="48"/>
                  </a:lnTo>
                  <a:lnTo>
                    <a:pt x="91" y="39"/>
                  </a:lnTo>
                  <a:lnTo>
                    <a:pt x="91" y="39"/>
                  </a:lnTo>
                  <a:lnTo>
                    <a:pt x="89" y="35"/>
                  </a:lnTo>
                  <a:lnTo>
                    <a:pt x="87" y="32"/>
                  </a:lnTo>
                  <a:lnTo>
                    <a:pt x="85" y="31"/>
                  </a:lnTo>
                  <a:lnTo>
                    <a:pt x="80" y="30"/>
                  </a:lnTo>
                  <a:lnTo>
                    <a:pt x="80"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51" name="Freeform 89">
              <a:extLst>
                <a:ext uri="{FF2B5EF4-FFF2-40B4-BE49-F238E27FC236}">
                  <a16:creationId xmlns:a16="http://schemas.microsoft.com/office/drawing/2014/main" id="{9F3A26B1-5D74-4B41-A8A2-24CB142A0283}"/>
                </a:ext>
              </a:extLst>
            </p:cNvPr>
            <p:cNvSpPr>
              <a:spLocks/>
            </p:cNvSpPr>
            <p:nvPr userDrawn="1"/>
          </p:nvSpPr>
          <p:spPr bwMode="auto">
            <a:xfrm>
              <a:off x="8143876" y="4533901"/>
              <a:ext cx="165100" cy="266700"/>
            </a:xfrm>
            <a:custGeom>
              <a:avLst/>
              <a:gdLst>
                <a:gd name="T0" fmla="*/ 57 w 104"/>
                <a:gd name="T1" fmla="*/ 168 h 168"/>
                <a:gd name="T2" fmla="*/ 0 w 104"/>
                <a:gd name="T3" fmla="*/ 168 h 168"/>
                <a:gd name="T4" fmla="*/ 45 w 104"/>
                <a:gd name="T5" fmla="*/ 0 h 168"/>
                <a:gd name="T6" fmla="*/ 104 w 104"/>
                <a:gd name="T7" fmla="*/ 0 h 168"/>
                <a:gd name="T8" fmla="*/ 57 w 104"/>
                <a:gd name="T9" fmla="*/ 168 h 168"/>
              </a:gdLst>
              <a:ahLst/>
              <a:cxnLst>
                <a:cxn ang="0">
                  <a:pos x="T0" y="T1"/>
                </a:cxn>
                <a:cxn ang="0">
                  <a:pos x="T2" y="T3"/>
                </a:cxn>
                <a:cxn ang="0">
                  <a:pos x="T4" y="T5"/>
                </a:cxn>
                <a:cxn ang="0">
                  <a:pos x="T6" y="T7"/>
                </a:cxn>
                <a:cxn ang="0">
                  <a:pos x="T8" y="T9"/>
                </a:cxn>
              </a:cxnLst>
              <a:rect l="0" t="0" r="r" b="b"/>
              <a:pathLst>
                <a:path w="104" h="168">
                  <a:moveTo>
                    <a:pt x="57" y="168"/>
                  </a:moveTo>
                  <a:lnTo>
                    <a:pt x="0" y="168"/>
                  </a:lnTo>
                  <a:lnTo>
                    <a:pt x="45" y="0"/>
                  </a:lnTo>
                  <a:lnTo>
                    <a:pt x="104" y="0"/>
                  </a:lnTo>
                  <a:lnTo>
                    <a:pt x="57" y="1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52" name="Freeform 90">
              <a:extLst>
                <a:ext uri="{FF2B5EF4-FFF2-40B4-BE49-F238E27FC236}">
                  <a16:creationId xmlns:a16="http://schemas.microsoft.com/office/drawing/2014/main" id="{45D6105C-153D-864A-9666-3D9606E7A139}"/>
                </a:ext>
              </a:extLst>
            </p:cNvPr>
            <p:cNvSpPr>
              <a:spLocks noEditPoints="1"/>
            </p:cNvSpPr>
            <p:nvPr userDrawn="1"/>
          </p:nvSpPr>
          <p:spPr bwMode="auto">
            <a:xfrm>
              <a:off x="8264526" y="4533901"/>
              <a:ext cx="165100" cy="266700"/>
            </a:xfrm>
            <a:custGeom>
              <a:avLst/>
              <a:gdLst>
                <a:gd name="T0" fmla="*/ 57 w 104"/>
                <a:gd name="T1" fmla="*/ 168 h 168"/>
                <a:gd name="T2" fmla="*/ 0 w 104"/>
                <a:gd name="T3" fmla="*/ 168 h 168"/>
                <a:gd name="T4" fmla="*/ 34 w 104"/>
                <a:gd name="T5" fmla="*/ 46 h 168"/>
                <a:gd name="T6" fmla="*/ 91 w 104"/>
                <a:gd name="T7" fmla="*/ 46 h 168"/>
                <a:gd name="T8" fmla="*/ 57 w 104"/>
                <a:gd name="T9" fmla="*/ 168 h 168"/>
                <a:gd name="T10" fmla="*/ 95 w 104"/>
                <a:gd name="T11" fmla="*/ 34 h 168"/>
                <a:gd name="T12" fmla="*/ 36 w 104"/>
                <a:gd name="T13" fmla="*/ 34 h 168"/>
                <a:gd name="T14" fmla="*/ 47 w 104"/>
                <a:gd name="T15" fmla="*/ 0 h 168"/>
                <a:gd name="T16" fmla="*/ 104 w 104"/>
                <a:gd name="T17" fmla="*/ 0 h 168"/>
                <a:gd name="T18" fmla="*/ 95 w 104"/>
                <a:gd name="T19" fmla="*/ 34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4" h="168">
                  <a:moveTo>
                    <a:pt x="57" y="168"/>
                  </a:moveTo>
                  <a:lnTo>
                    <a:pt x="0" y="168"/>
                  </a:lnTo>
                  <a:lnTo>
                    <a:pt x="34" y="46"/>
                  </a:lnTo>
                  <a:lnTo>
                    <a:pt x="91" y="46"/>
                  </a:lnTo>
                  <a:lnTo>
                    <a:pt x="57" y="168"/>
                  </a:lnTo>
                  <a:close/>
                  <a:moveTo>
                    <a:pt x="95" y="34"/>
                  </a:moveTo>
                  <a:lnTo>
                    <a:pt x="36" y="34"/>
                  </a:lnTo>
                  <a:lnTo>
                    <a:pt x="47" y="0"/>
                  </a:lnTo>
                  <a:lnTo>
                    <a:pt x="104" y="0"/>
                  </a:lnTo>
                  <a:lnTo>
                    <a:pt x="95"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53" name="Freeform 91">
              <a:extLst>
                <a:ext uri="{FF2B5EF4-FFF2-40B4-BE49-F238E27FC236}">
                  <a16:creationId xmlns:a16="http://schemas.microsoft.com/office/drawing/2014/main" id="{A102276B-8DF1-2E43-A59C-BAC1F6A20C38}"/>
                </a:ext>
              </a:extLst>
            </p:cNvPr>
            <p:cNvSpPr>
              <a:spLocks/>
            </p:cNvSpPr>
            <p:nvPr userDrawn="1"/>
          </p:nvSpPr>
          <p:spPr bwMode="auto">
            <a:xfrm>
              <a:off x="8396288" y="4564063"/>
              <a:ext cx="192088" cy="236538"/>
            </a:xfrm>
            <a:custGeom>
              <a:avLst/>
              <a:gdLst>
                <a:gd name="T0" fmla="*/ 115 w 121"/>
                <a:gd name="T1" fmla="*/ 27 h 149"/>
                <a:gd name="T2" fmla="*/ 121 w 121"/>
                <a:gd name="T3" fmla="*/ 54 h 149"/>
                <a:gd name="T4" fmla="*/ 76 w 121"/>
                <a:gd name="T5" fmla="*/ 54 h 149"/>
                <a:gd name="T6" fmla="*/ 63 w 121"/>
                <a:gd name="T7" fmla="*/ 101 h 149"/>
                <a:gd name="T8" fmla="*/ 63 w 121"/>
                <a:gd name="T9" fmla="*/ 101 h 149"/>
                <a:gd name="T10" fmla="*/ 62 w 121"/>
                <a:gd name="T11" fmla="*/ 107 h 149"/>
                <a:gd name="T12" fmla="*/ 61 w 121"/>
                <a:gd name="T13" fmla="*/ 111 h 149"/>
                <a:gd name="T14" fmla="*/ 61 w 121"/>
                <a:gd name="T15" fmla="*/ 111 h 149"/>
                <a:gd name="T16" fmla="*/ 61 w 121"/>
                <a:gd name="T17" fmla="*/ 115 h 149"/>
                <a:gd name="T18" fmla="*/ 63 w 121"/>
                <a:gd name="T19" fmla="*/ 117 h 149"/>
                <a:gd name="T20" fmla="*/ 67 w 121"/>
                <a:gd name="T21" fmla="*/ 118 h 149"/>
                <a:gd name="T22" fmla="*/ 72 w 121"/>
                <a:gd name="T23" fmla="*/ 118 h 149"/>
                <a:gd name="T24" fmla="*/ 83 w 121"/>
                <a:gd name="T25" fmla="*/ 118 h 149"/>
                <a:gd name="T26" fmla="*/ 75 w 121"/>
                <a:gd name="T27" fmla="*/ 149 h 149"/>
                <a:gd name="T28" fmla="*/ 23 w 121"/>
                <a:gd name="T29" fmla="*/ 149 h 149"/>
                <a:gd name="T30" fmla="*/ 23 w 121"/>
                <a:gd name="T31" fmla="*/ 149 h 149"/>
                <a:gd name="T32" fmla="*/ 18 w 121"/>
                <a:gd name="T33" fmla="*/ 148 h 149"/>
                <a:gd name="T34" fmla="*/ 13 w 121"/>
                <a:gd name="T35" fmla="*/ 148 h 149"/>
                <a:gd name="T36" fmla="*/ 8 w 121"/>
                <a:gd name="T37" fmla="*/ 145 h 149"/>
                <a:gd name="T38" fmla="*/ 6 w 121"/>
                <a:gd name="T39" fmla="*/ 143 h 149"/>
                <a:gd name="T40" fmla="*/ 2 w 121"/>
                <a:gd name="T41" fmla="*/ 139 h 149"/>
                <a:gd name="T42" fmla="*/ 1 w 121"/>
                <a:gd name="T43" fmla="*/ 136 h 149"/>
                <a:gd name="T44" fmla="*/ 0 w 121"/>
                <a:gd name="T45" fmla="*/ 132 h 149"/>
                <a:gd name="T46" fmla="*/ 0 w 121"/>
                <a:gd name="T47" fmla="*/ 128 h 149"/>
                <a:gd name="T48" fmla="*/ 0 w 121"/>
                <a:gd name="T49" fmla="*/ 128 h 149"/>
                <a:gd name="T50" fmla="*/ 0 w 121"/>
                <a:gd name="T51" fmla="*/ 120 h 149"/>
                <a:gd name="T52" fmla="*/ 2 w 121"/>
                <a:gd name="T53" fmla="*/ 111 h 149"/>
                <a:gd name="T54" fmla="*/ 34 w 121"/>
                <a:gd name="T55" fmla="*/ 0 h 149"/>
                <a:gd name="T56" fmla="*/ 91 w 121"/>
                <a:gd name="T57" fmla="*/ 0 h 149"/>
                <a:gd name="T58" fmla="*/ 84 w 121"/>
                <a:gd name="T59" fmla="*/ 27 h 149"/>
                <a:gd name="T60" fmla="*/ 115 w 121"/>
                <a:gd name="T61" fmla="*/ 27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21" h="149">
                  <a:moveTo>
                    <a:pt x="115" y="27"/>
                  </a:moveTo>
                  <a:lnTo>
                    <a:pt x="121" y="54"/>
                  </a:lnTo>
                  <a:lnTo>
                    <a:pt x="76" y="54"/>
                  </a:lnTo>
                  <a:lnTo>
                    <a:pt x="63" y="101"/>
                  </a:lnTo>
                  <a:lnTo>
                    <a:pt x="63" y="101"/>
                  </a:lnTo>
                  <a:lnTo>
                    <a:pt x="62" y="107"/>
                  </a:lnTo>
                  <a:lnTo>
                    <a:pt x="61" y="111"/>
                  </a:lnTo>
                  <a:lnTo>
                    <a:pt x="61" y="111"/>
                  </a:lnTo>
                  <a:lnTo>
                    <a:pt x="61" y="115"/>
                  </a:lnTo>
                  <a:lnTo>
                    <a:pt x="63" y="117"/>
                  </a:lnTo>
                  <a:lnTo>
                    <a:pt x="67" y="118"/>
                  </a:lnTo>
                  <a:lnTo>
                    <a:pt x="72" y="118"/>
                  </a:lnTo>
                  <a:lnTo>
                    <a:pt x="83" y="118"/>
                  </a:lnTo>
                  <a:lnTo>
                    <a:pt x="75" y="149"/>
                  </a:lnTo>
                  <a:lnTo>
                    <a:pt x="23" y="149"/>
                  </a:lnTo>
                  <a:lnTo>
                    <a:pt x="23" y="149"/>
                  </a:lnTo>
                  <a:lnTo>
                    <a:pt x="18" y="148"/>
                  </a:lnTo>
                  <a:lnTo>
                    <a:pt x="13" y="148"/>
                  </a:lnTo>
                  <a:lnTo>
                    <a:pt x="8" y="145"/>
                  </a:lnTo>
                  <a:lnTo>
                    <a:pt x="6" y="143"/>
                  </a:lnTo>
                  <a:lnTo>
                    <a:pt x="2" y="139"/>
                  </a:lnTo>
                  <a:lnTo>
                    <a:pt x="1" y="136"/>
                  </a:lnTo>
                  <a:lnTo>
                    <a:pt x="0" y="132"/>
                  </a:lnTo>
                  <a:lnTo>
                    <a:pt x="0" y="128"/>
                  </a:lnTo>
                  <a:lnTo>
                    <a:pt x="0" y="128"/>
                  </a:lnTo>
                  <a:lnTo>
                    <a:pt x="0" y="120"/>
                  </a:lnTo>
                  <a:lnTo>
                    <a:pt x="2" y="111"/>
                  </a:lnTo>
                  <a:lnTo>
                    <a:pt x="34" y="0"/>
                  </a:lnTo>
                  <a:lnTo>
                    <a:pt x="91" y="0"/>
                  </a:lnTo>
                  <a:lnTo>
                    <a:pt x="84" y="27"/>
                  </a:lnTo>
                  <a:lnTo>
                    <a:pt x="115"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54" name="Freeform 92">
              <a:extLst>
                <a:ext uri="{FF2B5EF4-FFF2-40B4-BE49-F238E27FC236}">
                  <a16:creationId xmlns:a16="http://schemas.microsoft.com/office/drawing/2014/main" id="{12F8A449-0582-8249-9E77-4A3A378C1D26}"/>
                </a:ext>
              </a:extLst>
            </p:cNvPr>
            <p:cNvSpPr>
              <a:spLocks/>
            </p:cNvSpPr>
            <p:nvPr userDrawn="1"/>
          </p:nvSpPr>
          <p:spPr bwMode="auto">
            <a:xfrm>
              <a:off x="7321551" y="4830763"/>
              <a:ext cx="38100" cy="46038"/>
            </a:xfrm>
            <a:custGeom>
              <a:avLst/>
              <a:gdLst>
                <a:gd name="T0" fmla="*/ 9 w 24"/>
                <a:gd name="T1" fmla="*/ 0 h 29"/>
                <a:gd name="T2" fmla="*/ 24 w 24"/>
                <a:gd name="T3" fmla="*/ 0 h 29"/>
                <a:gd name="T4" fmla="*/ 15 w 24"/>
                <a:gd name="T5" fmla="*/ 29 h 29"/>
                <a:gd name="T6" fmla="*/ 0 w 24"/>
                <a:gd name="T7" fmla="*/ 29 h 29"/>
                <a:gd name="T8" fmla="*/ 9 w 24"/>
                <a:gd name="T9" fmla="*/ 0 h 29"/>
              </a:gdLst>
              <a:ahLst/>
              <a:cxnLst>
                <a:cxn ang="0">
                  <a:pos x="T0" y="T1"/>
                </a:cxn>
                <a:cxn ang="0">
                  <a:pos x="T2" y="T3"/>
                </a:cxn>
                <a:cxn ang="0">
                  <a:pos x="T4" y="T5"/>
                </a:cxn>
                <a:cxn ang="0">
                  <a:pos x="T6" y="T7"/>
                </a:cxn>
                <a:cxn ang="0">
                  <a:pos x="T8" y="T9"/>
                </a:cxn>
              </a:cxnLst>
              <a:rect l="0" t="0" r="r" b="b"/>
              <a:pathLst>
                <a:path w="24" h="29">
                  <a:moveTo>
                    <a:pt x="9" y="0"/>
                  </a:moveTo>
                  <a:lnTo>
                    <a:pt x="24" y="0"/>
                  </a:lnTo>
                  <a:lnTo>
                    <a:pt x="15" y="29"/>
                  </a:lnTo>
                  <a:lnTo>
                    <a:pt x="0" y="29"/>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55" name="Freeform 93">
              <a:extLst>
                <a:ext uri="{FF2B5EF4-FFF2-40B4-BE49-F238E27FC236}">
                  <a16:creationId xmlns:a16="http://schemas.microsoft.com/office/drawing/2014/main" id="{1D695C5C-0840-FF46-8643-31E5596BDA1E}"/>
                </a:ext>
              </a:extLst>
            </p:cNvPr>
            <p:cNvSpPr>
              <a:spLocks/>
            </p:cNvSpPr>
            <p:nvPr userDrawn="1"/>
          </p:nvSpPr>
          <p:spPr bwMode="auto">
            <a:xfrm>
              <a:off x="7400926" y="4830763"/>
              <a:ext cx="87313" cy="46038"/>
            </a:xfrm>
            <a:custGeom>
              <a:avLst/>
              <a:gdLst>
                <a:gd name="T0" fmla="*/ 10 w 55"/>
                <a:gd name="T1" fmla="*/ 0 h 29"/>
                <a:gd name="T2" fmla="*/ 31 w 55"/>
                <a:gd name="T3" fmla="*/ 0 h 29"/>
                <a:gd name="T4" fmla="*/ 36 w 55"/>
                <a:gd name="T5" fmla="*/ 19 h 29"/>
                <a:gd name="T6" fmla="*/ 36 w 55"/>
                <a:gd name="T7" fmla="*/ 19 h 29"/>
                <a:gd name="T8" fmla="*/ 42 w 55"/>
                <a:gd name="T9" fmla="*/ 0 h 29"/>
                <a:gd name="T10" fmla="*/ 55 w 55"/>
                <a:gd name="T11" fmla="*/ 0 h 29"/>
                <a:gd name="T12" fmla="*/ 46 w 55"/>
                <a:gd name="T13" fmla="*/ 29 h 29"/>
                <a:gd name="T14" fmla="*/ 26 w 55"/>
                <a:gd name="T15" fmla="*/ 29 h 29"/>
                <a:gd name="T16" fmla="*/ 20 w 55"/>
                <a:gd name="T17" fmla="*/ 8 h 29"/>
                <a:gd name="T18" fmla="*/ 20 w 55"/>
                <a:gd name="T19" fmla="*/ 8 h 29"/>
                <a:gd name="T20" fmla="*/ 13 w 55"/>
                <a:gd name="T21" fmla="*/ 29 h 29"/>
                <a:gd name="T22" fmla="*/ 0 w 55"/>
                <a:gd name="T23" fmla="*/ 29 h 29"/>
                <a:gd name="T24" fmla="*/ 10 w 55"/>
                <a:gd name="T2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 h="29">
                  <a:moveTo>
                    <a:pt x="10" y="0"/>
                  </a:moveTo>
                  <a:lnTo>
                    <a:pt x="31" y="0"/>
                  </a:lnTo>
                  <a:lnTo>
                    <a:pt x="36" y="19"/>
                  </a:lnTo>
                  <a:lnTo>
                    <a:pt x="36" y="19"/>
                  </a:lnTo>
                  <a:lnTo>
                    <a:pt x="42" y="0"/>
                  </a:lnTo>
                  <a:lnTo>
                    <a:pt x="55" y="0"/>
                  </a:lnTo>
                  <a:lnTo>
                    <a:pt x="46" y="29"/>
                  </a:lnTo>
                  <a:lnTo>
                    <a:pt x="26" y="29"/>
                  </a:lnTo>
                  <a:lnTo>
                    <a:pt x="20" y="8"/>
                  </a:lnTo>
                  <a:lnTo>
                    <a:pt x="20" y="8"/>
                  </a:lnTo>
                  <a:lnTo>
                    <a:pt x="13" y="29"/>
                  </a:lnTo>
                  <a:lnTo>
                    <a:pt x="0" y="29"/>
                  </a:lnTo>
                  <a:lnTo>
                    <a:pt x="1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56" name="Freeform 94">
              <a:extLst>
                <a:ext uri="{FF2B5EF4-FFF2-40B4-BE49-F238E27FC236}">
                  <a16:creationId xmlns:a16="http://schemas.microsoft.com/office/drawing/2014/main" id="{A1595957-488B-684C-8EF4-6FF50C872E0F}"/>
                </a:ext>
              </a:extLst>
            </p:cNvPr>
            <p:cNvSpPr>
              <a:spLocks/>
            </p:cNvSpPr>
            <p:nvPr userDrawn="1"/>
          </p:nvSpPr>
          <p:spPr bwMode="auto">
            <a:xfrm>
              <a:off x="7531101" y="4830763"/>
              <a:ext cx="76200" cy="46038"/>
            </a:xfrm>
            <a:custGeom>
              <a:avLst/>
              <a:gdLst>
                <a:gd name="T0" fmla="*/ 0 w 48"/>
                <a:gd name="T1" fmla="*/ 0 h 29"/>
                <a:gd name="T2" fmla="*/ 15 w 48"/>
                <a:gd name="T3" fmla="*/ 0 h 29"/>
                <a:gd name="T4" fmla="*/ 19 w 48"/>
                <a:gd name="T5" fmla="*/ 18 h 29"/>
                <a:gd name="T6" fmla="*/ 33 w 48"/>
                <a:gd name="T7" fmla="*/ 0 h 29"/>
                <a:gd name="T8" fmla="*/ 48 w 48"/>
                <a:gd name="T9" fmla="*/ 0 h 29"/>
                <a:gd name="T10" fmla="*/ 24 w 48"/>
                <a:gd name="T11" fmla="*/ 29 h 29"/>
                <a:gd name="T12" fmla="*/ 6 w 48"/>
                <a:gd name="T13" fmla="*/ 29 h 29"/>
                <a:gd name="T14" fmla="*/ 0 w 48"/>
                <a:gd name="T15" fmla="*/ 0 h 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 h="29">
                  <a:moveTo>
                    <a:pt x="0" y="0"/>
                  </a:moveTo>
                  <a:lnTo>
                    <a:pt x="15" y="0"/>
                  </a:lnTo>
                  <a:lnTo>
                    <a:pt x="19" y="18"/>
                  </a:lnTo>
                  <a:lnTo>
                    <a:pt x="33" y="0"/>
                  </a:lnTo>
                  <a:lnTo>
                    <a:pt x="48" y="0"/>
                  </a:lnTo>
                  <a:lnTo>
                    <a:pt x="24" y="29"/>
                  </a:lnTo>
                  <a:lnTo>
                    <a:pt x="6" y="29"/>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57" name="Freeform 95">
              <a:extLst>
                <a:ext uri="{FF2B5EF4-FFF2-40B4-BE49-F238E27FC236}">
                  <a16:creationId xmlns:a16="http://schemas.microsoft.com/office/drawing/2014/main" id="{8E3B8883-6B5B-474B-BBF3-D1191A64F069}"/>
                </a:ext>
              </a:extLst>
            </p:cNvPr>
            <p:cNvSpPr>
              <a:spLocks/>
            </p:cNvSpPr>
            <p:nvPr userDrawn="1"/>
          </p:nvSpPr>
          <p:spPr bwMode="auto">
            <a:xfrm>
              <a:off x="7635876" y="4830763"/>
              <a:ext cx="66675" cy="46038"/>
            </a:xfrm>
            <a:custGeom>
              <a:avLst/>
              <a:gdLst>
                <a:gd name="T0" fmla="*/ 9 w 42"/>
                <a:gd name="T1" fmla="*/ 0 h 29"/>
                <a:gd name="T2" fmla="*/ 42 w 42"/>
                <a:gd name="T3" fmla="*/ 0 h 29"/>
                <a:gd name="T4" fmla="*/ 41 w 42"/>
                <a:gd name="T5" fmla="*/ 5 h 29"/>
                <a:gd name="T6" fmla="*/ 22 w 42"/>
                <a:gd name="T7" fmla="*/ 5 h 29"/>
                <a:gd name="T8" fmla="*/ 20 w 42"/>
                <a:gd name="T9" fmla="*/ 11 h 29"/>
                <a:gd name="T10" fmla="*/ 37 w 42"/>
                <a:gd name="T11" fmla="*/ 11 h 29"/>
                <a:gd name="T12" fmla="*/ 36 w 42"/>
                <a:gd name="T13" fmla="*/ 17 h 29"/>
                <a:gd name="T14" fmla="*/ 17 w 42"/>
                <a:gd name="T15" fmla="*/ 17 h 29"/>
                <a:gd name="T16" fmla="*/ 16 w 42"/>
                <a:gd name="T17" fmla="*/ 23 h 29"/>
                <a:gd name="T18" fmla="*/ 35 w 42"/>
                <a:gd name="T19" fmla="*/ 23 h 29"/>
                <a:gd name="T20" fmla="*/ 33 w 42"/>
                <a:gd name="T21" fmla="*/ 29 h 29"/>
                <a:gd name="T22" fmla="*/ 0 w 42"/>
                <a:gd name="T23" fmla="*/ 29 h 29"/>
                <a:gd name="T24" fmla="*/ 9 w 42"/>
                <a:gd name="T2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29">
                  <a:moveTo>
                    <a:pt x="9" y="0"/>
                  </a:moveTo>
                  <a:lnTo>
                    <a:pt x="42" y="0"/>
                  </a:lnTo>
                  <a:lnTo>
                    <a:pt x="41" y="5"/>
                  </a:lnTo>
                  <a:lnTo>
                    <a:pt x="22" y="5"/>
                  </a:lnTo>
                  <a:lnTo>
                    <a:pt x="20" y="11"/>
                  </a:lnTo>
                  <a:lnTo>
                    <a:pt x="37" y="11"/>
                  </a:lnTo>
                  <a:lnTo>
                    <a:pt x="36" y="17"/>
                  </a:lnTo>
                  <a:lnTo>
                    <a:pt x="17" y="17"/>
                  </a:lnTo>
                  <a:lnTo>
                    <a:pt x="16" y="23"/>
                  </a:lnTo>
                  <a:lnTo>
                    <a:pt x="35" y="23"/>
                  </a:lnTo>
                  <a:lnTo>
                    <a:pt x="33" y="29"/>
                  </a:lnTo>
                  <a:lnTo>
                    <a:pt x="0" y="29"/>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58" name="Freeform 96">
              <a:extLst>
                <a:ext uri="{FF2B5EF4-FFF2-40B4-BE49-F238E27FC236}">
                  <a16:creationId xmlns:a16="http://schemas.microsoft.com/office/drawing/2014/main" id="{8D32BDD2-6522-A445-BE59-F6281367C81F}"/>
                </a:ext>
              </a:extLst>
            </p:cNvPr>
            <p:cNvSpPr>
              <a:spLocks/>
            </p:cNvSpPr>
            <p:nvPr userDrawn="1"/>
          </p:nvSpPr>
          <p:spPr bwMode="auto">
            <a:xfrm>
              <a:off x="7856538" y="4830763"/>
              <a:ext cx="61913" cy="46038"/>
            </a:xfrm>
            <a:custGeom>
              <a:avLst/>
              <a:gdLst>
                <a:gd name="T0" fmla="*/ 11 w 39"/>
                <a:gd name="T1" fmla="*/ 7 h 29"/>
                <a:gd name="T2" fmla="*/ 0 w 39"/>
                <a:gd name="T3" fmla="*/ 7 h 29"/>
                <a:gd name="T4" fmla="*/ 3 w 39"/>
                <a:gd name="T5" fmla="*/ 0 h 29"/>
                <a:gd name="T6" fmla="*/ 39 w 39"/>
                <a:gd name="T7" fmla="*/ 0 h 29"/>
                <a:gd name="T8" fmla="*/ 37 w 39"/>
                <a:gd name="T9" fmla="*/ 7 h 29"/>
                <a:gd name="T10" fmla="*/ 25 w 39"/>
                <a:gd name="T11" fmla="*/ 7 h 29"/>
                <a:gd name="T12" fmla="*/ 19 w 39"/>
                <a:gd name="T13" fmla="*/ 29 h 29"/>
                <a:gd name="T14" fmla="*/ 4 w 39"/>
                <a:gd name="T15" fmla="*/ 29 h 29"/>
                <a:gd name="T16" fmla="*/ 11 w 39"/>
                <a:gd name="T17" fmla="*/ 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29">
                  <a:moveTo>
                    <a:pt x="11" y="7"/>
                  </a:moveTo>
                  <a:lnTo>
                    <a:pt x="0" y="7"/>
                  </a:lnTo>
                  <a:lnTo>
                    <a:pt x="3" y="0"/>
                  </a:lnTo>
                  <a:lnTo>
                    <a:pt x="39" y="0"/>
                  </a:lnTo>
                  <a:lnTo>
                    <a:pt x="37" y="7"/>
                  </a:lnTo>
                  <a:lnTo>
                    <a:pt x="25" y="7"/>
                  </a:lnTo>
                  <a:lnTo>
                    <a:pt x="19" y="29"/>
                  </a:lnTo>
                  <a:lnTo>
                    <a:pt x="4" y="29"/>
                  </a:lnTo>
                  <a:lnTo>
                    <a:pt x="11"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59" name="Freeform 97">
              <a:extLst>
                <a:ext uri="{FF2B5EF4-FFF2-40B4-BE49-F238E27FC236}">
                  <a16:creationId xmlns:a16="http://schemas.microsoft.com/office/drawing/2014/main" id="{4420CD3F-F04A-C74D-BEB7-71A98B824A69}"/>
                </a:ext>
              </a:extLst>
            </p:cNvPr>
            <p:cNvSpPr>
              <a:spLocks/>
            </p:cNvSpPr>
            <p:nvPr userDrawn="1"/>
          </p:nvSpPr>
          <p:spPr bwMode="auto">
            <a:xfrm>
              <a:off x="7951788" y="4830763"/>
              <a:ext cx="106363" cy="46038"/>
            </a:xfrm>
            <a:custGeom>
              <a:avLst/>
              <a:gdLst>
                <a:gd name="T0" fmla="*/ 8 w 67"/>
                <a:gd name="T1" fmla="*/ 0 h 29"/>
                <a:gd name="T2" fmla="*/ 30 w 67"/>
                <a:gd name="T3" fmla="*/ 0 h 29"/>
                <a:gd name="T4" fmla="*/ 32 w 67"/>
                <a:gd name="T5" fmla="*/ 19 h 29"/>
                <a:gd name="T6" fmla="*/ 32 w 67"/>
                <a:gd name="T7" fmla="*/ 19 h 29"/>
                <a:gd name="T8" fmla="*/ 45 w 67"/>
                <a:gd name="T9" fmla="*/ 0 h 29"/>
                <a:gd name="T10" fmla="*/ 67 w 67"/>
                <a:gd name="T11" fmla="*/ 0 h 29"/>
                <a:gd name="T12" fmla="*/ 57 w 67"/>
                <a:gd name="T13" fmla="*/ 29 h 29"/>
                <a:gd name="T14" fmla="*/ 45 w 67"/>
                <a:gd name="T15" fmla="*/ 29 h 29"/>
                <a:gd name="T16" fmla="*/ 50 w 67"/>
                <a:gd name="T17" fmla="*/ 7 h 29"/>
                <a:gd name="T18" fmla="*/ 50 w 67"/>
                <a:gd name="T19" fmla="*/ 7 h 29"/>
                <a:gd name="T20" fmla="*/ 34 w 67"/>
                <a:gd name="T21" fmla="*/ 29 h 29"/>
                <a:gd name="T22" fmla="*/ 21 w 67"/>
                <a:gd name="T23" fmla="*/ 29 h 29"/>
                <a:gd name="T24" fmla="*/ 19 w 67"/>
                <a:gd name="T25" fmla="*/ 7 h 29"/>
                <a:gd name="T26" fmla="*/ 19 w 67"/>
                <a:gd name="T27" fmla="*/ 7 h 29"/>
                <a:gd name="T28" fmla="*/ 12 w 67"/>
                <a:gd name="T29" fmla="*/ 29 h 29"/>
                <a:gd name="T30" fmla="*/ 0 w 67"/>
                <a:gd name="T31" fmla="*/ 29 h 29"/>
                <a:gd name="T32" fmla="*/ 8 w 67"/>
                <a:gd name="T33"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7" h="29">
                  <a:moveTo>
                    <a:pt x="8" y="0"/>
                  </a:moveTo>
                  <a:lnTo>
                    <a:pt x="30" y="0"/>
                  </a:lnTo>
                  <a:lnTo>
                    <a:pt x="32" y="19"/>
                  </a:lnTo>
                  <a:lnTo>
                    <a:pt x="32" y="19"/>
                  </a:lnTo>
                  <a:lnTo>
                    <a:pt x="45" y="0"/>
                  </a:lnTo>
                  <a:lnTo>
                    <a:pt x="67" y="0"/>
                  </a:lnTo>
                  <a:lnTo>
                    <a:pt x="57" y="29"/>
                  </a:lnTo>
                  <a:lnTo>
                    <a:pt x="45" y="29"/>
                  </a:lnTo>
                  <a:lnTo>
                    <a:pt x="50" y="7"/>
                  </a:lnTo>
                  <a:lnTo>
                    <a:pt x="50" y="7"/>
                  </a:lnTo>
                  <a:lnTo>
                    <a:pt x="34" y="29"/>
                  </a:lnTo>
                  <a:lnTo>
                    <a:pt x="21" y="29"/>
                  </a:lnTo>
                  <a:lnTo>
                    <a:pt x="19" y="7"/>
                  </a:lnTo>
                  <a:lnTo>
                    <a:pt x="19" y="7"/>
                  </a:lnTo>
                  <a:lnTo>
                    <a:pt x="12" y="29"/>
                  </a:lnTo>
                  <a:lnTo>
                    <a:pt x="0" y="29"/>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60" name="Freeform 98">
              <a:extLst>
                <a:ext uri="{FF2B5EF4-FFF2-40B4-BE49-F238E27FC236}">
                  <a16:creationId xmlns:a16="http://schemas.microsoft.com/office/drawing/2014/main" id="{CE63F461-6AA9-3649-B6F0-E57F5568BBF8}"/>
                </a:ext>
              </a:extLst>
            </p:cNvPr>
            <p:cNvSpPr>
              <a:spLocks/>
            </p:cNvSpPr>
            <p:nvPr userDrawn="1"/>
          </p:nvSpPr>
          <p:spPr bwMode="auto">
            <a:xfrm>
              <a:off x="8188326" y="4830763"/>
              <a:ext cx="85725" cy="46038"/>
            </a:xfrm>
            <a:custGeom>
              <a:avLst/>
              <a:gdLst>
                <a:gd name="T0" fmla="*/ 9 w 54"/>
                <a:gd name="T1" fmla="*/ 0 h 29"/>
                <a:gd name="T2" fmla="*/ 30 w 54"/>
                <a:gd name="T3" fmla="*/ 0 h 29"/>
                <a:gd name="T4" fmla="*/ 35 w 54"/>
                <a:gd name="T5" fmla="*/ 19 h 29"/>
                <a:gd name="T6" fmla="*/ 36 w 54"/>
                <a:gd name="T7" fmla="*/ 19 h 29"/>
                <a:gd name="T8" fmla="*/ 42 w 54"/>
                <a:gd name="T9" fmla="*/ 0 h 29"/>
                <a:gd name="T10" fmla="*/ 54 w 54"/>
                <a:gd name="T11" fmla="*/ 0 h 29"/>
                <a:gd name="T12" fmla="*/ 46 w 54"/>
                <a:gd name="T13" fmla="*/ 29 h 29"/>
                <a:gd name="T14" fmla="*/ 24 w 54"/>
                <a:gd name="T15" fmla="*/ 29 h 29"/>
                <a:gd name="T16" fmla="*/ 19 w 54"/>
                <a:gd name="T17" fmla="*/ 8 h 29"/>
                <a:gd name="T18" fmla="*/ 19 w 54"/>
                <a:gd name="T19" fmla="*/ 8 h 29"/>
                <a:gd name="T20" fmla="*/ 13 w 54"/>
                <a:gd name="T21" fmla="*/ 29 h 29"/>
                <a:gd name="T22" fmla="*/ 0 w 54"/>
                <a:gd name="T23" fmla="*/ 29 h 29"/>
                <a:gd name="T24" fmla="*/ 9 w 54"/>
                <a:gd name="T2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29">
                  <a:moveTo>
                    <a:pt x="9" y="0"/>
                  </a:moveTo>
                  <a:lnTo>
                    <a:pt x="30" y="0"/>
                  </a:lnTo>
                  <a:lnTo>
                    <a:pt x="35" y="19"/>
                  </a:lnTo>
                  <a:lnTo>
                    <a:pt x="36" y="19"/>
                  </a:lnTo>
                  <a:lnTo>
                    <a:pt x="42" y="0"/>
                  </a:lnTo>
                  <a:lnTo>
                    <a:pt x="54" y="0"/>
                  </a:lnTo>
                  <a:lnTo>
                    <a:pt x="46" y="29"/>
                  </a:lnTo>
                  <a:lnTo>
                    <a:pt x="24" y="29"/>
                  </a:lnTo>
                  <a:lnTo>
                    <a:pt x="19" y="8"/>
                  </a:lnTo>
                  <a:lnTo>
                    <a:pt x="19" y="8"/>
                  </a:lnTo>
                  <a:lnTo>
                    <a:pt x="13" y="29"/>
                  </a:lnTo>
                  <a:lnTo>
                    <a:pt x="0" y="29"/>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61" name="Freeform 99">
              <a:extLst>
                <a:ext uri="{FF2B5EF4-FFF2-40B4-BE49-F238E27FC236}">
                  <a16:creationId xmlns:a16="http://schemas.microsoft.com/office/drawing/2014/main" id="{FF490EC0-F7D7-924B-A3E0-6C18C763F203}"/>
                </a:ext>
              </a:extLst>
            </p:cNvPr>
            <p:cNvSpPr>
              <a:spLocks/>
            </p:cNvSpPr>
            <p:nvPr userDrawn="1"/>
          </p:nvSpPr>
          <p:spPr bwMode="auto">
            <a:xfrm>
              <a:off x="8310563" y="4830763"/>
              <a:ext cx="63500" cy="46038"/>
            </a:xfrm>
            <a:custGeom>
              <a:avLst/>
              <a:gdLst>
                <a:gd name="T0" fmla="*/ 12 w 40"/>
                <a:gd name="T1" fmla="*/ 7 h 29"/>
                <a:gd name="T2" fmla="*/ 0 w 40"/>
                <a:gd name="T3" fmla="*/ 7 h 29"/>
                <a:gd name="T4" fmla="*/ 3 w 40"/>
                <a:gd name="T5" fmla="*/ 0 h 29"/>
                <a:gd name="T6" fmla="*/ 40 w 40"/>
                <a:gd name="T7" fmla="*/ 0 h 29"/>
                <a:gd name="T8" fmla="*/ 38 w 40"/>
                <a:gd name="T9" fmla="*/ 7 h 29"/>
                <a:gd name="T10" fmla="*/ 26 w 40"/>
                <a:gd name="T11" fmla="*/ 7 h 29"/>
                <a:gd name="T12" fmla="*/ 19 w 40"/>
                <a:gd name="T13" fmla="*/ 29 h 29"/>
                <a:gd name="T14" fmla="*/ 5 w 40"/>
                <a:gd name="T15" fmla="*/ 29 h 29"/>
                <a:gd name="T16" fmla="*/ 12 w 40"/>
                <a:gd name="T17" fmla="*/ 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29">
                  <a:moveTo>
                    <a:pt x="12" y="7"/>
                  </a:moveTo>
                  <a:lnTo>
                    <a:pt x="0" y="7"/>
                  </a:lnTo>
                  <a:lnTo>
                    <a:pt x="3" y="0"/>
                  </a:lnTo>
                  <a:lnTo>
                    <a:pt x="40" y="0"/>
                  </a:lnTo>
                  <a:lnTo>
                    <a:pt x="38" y="7"/>
                  </a:lnTo>
                  <a:lnTo>
                    <a:pt x="26" y="7"/>
                  </a:lnTo>
                  <a:lnTo>
                    <a:pt x="19" y="29"/>
                  </a:lnTo>
                  <a:lnTo>
                    <a:pt x="5" y="29"/>
                  </a:lnTo>
                  <a:lnTo>
                    <a:pt x="12"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62" name="Freeform 100">
              <a:extLst>
                <a:ext uri="{FF2B5EF4-FFF2-40B4-BE49-F238E27FC236}">
                  <a16:creationId xmlns:a16="http://schemas.microsoft.com/office/drawing/2014/main" id="{1A6F2100-2E41-304D-93C8-7F6ACB1B79A2}"/>
                </a:ext>
              </a:extLst>
            </p:cNvPr>
            <p:cNvSpPr>
              <a:spLocks noEditPoints="1"/>
            </p:cNvSpPr>
            <p:nvPr userDrawn="1"/>
          </p:nvSpPr>
          <p:spPr bwMode="auto">
            <a:xfrm>
              <a:off x="8701088" y="4760913"/>
              <a:ext cx="49213" cy="50800"/>
            </a:xfrm>
            <a:custGeom>
              <a:avLst/>
              <a:gdLst>
                <a:gd name="T0" fmla="*/ 15 w 31"/>
                <a:gd name="T1" fmla="*/ 0 h 32"/>
                <a:gd name="T2" fmla="*/ 15 w 31"/>
                <a:gd name="T3" fmla="*/ 0 h 32"/>
                <a:gd name="T4" fmla="*/ 10 w 31"/>
                <a:gd name="T5" fmla="*/ 1 h 32"/>
                <a:gd name="T6" fmla="*/ 5 w 31"/>
                <a:gd name="T7" fmla="*/ 5 h 32"/>
                <a:gd name="T8" fmla="*/ 1 w 31"/>
                <a:gd name="T9" fmla="*/ 10 h 32"/>
                <a:gd name="T10" fmla="*/ 0 w 31"/>
                <a:gd name="T11" fmla="*/ 15 h 32"/>
                <a:gd name="T12" fmla="*/ 0 w 31"/>
                <a:gd name="T13" fmla="*/ 15 h 32"/>
                <a:gd name="T14" fmla="*/ 1 w 31"/>
                <a:gd name="T15" fmla="*/ 21 h 32"/>
                <a:gd name="T16" fmla="*/ 5 w 31"/>
                <a:gd name="T17" fmla="*/ 27 h 32"/>
                <a:gd name="T18" fmla="*/ 10 w 31"/>
                <a:gd name="T19" fmla="*/ 31 h 32"/>
                <a:gd name="T20" fmla="*/ 15 w 31"/>
                <a:gd name="T21" fmla="*/ 32 h 32"/>
                <a:gd name="T22" fmla="*/ 15 w 31"/>
                <a:gd name="T23" fmla="*/ 32 h 32"/>
                <a:gd name="T24" fmla="*/ 21 w 31"/>
                <a:gd name="T25" fmla="*/ 31 h 32"/>
                <a:gd name="T26" fmla="*/ 27 w 31"/>
                <a:gd name="T27" fmla="*/ 27 h 32"/>
                <a:gd name="T28" fmla="*/ 30 w 31"/>
                <a:gd name="T29" fmla="*/ 21 h 32"/>
                <a:gd name="T30" fmla="*/ 31 w 31"/>
                <a:gd name="T31" fmla="*/ 15 h 32"/>
                <a:gd name="T32" fmla="*/ 31 w 31"/>
                <a:gd name="T33" fmla="*/ 15 h 32"/>
                <a:gd name="T34" fmla="*/ 30 w 31"/>
                <a:gd name="T35" fmla="*/ 10 h 32"/>
                <a:gd name="T36" fmla="*/ 27 w 31"/>
                <a:gd name="T37" fmla="*/ 5 h 32"/>
                <a:gd name="T38" fmla="*/ 21 w 31"/>
                <a:gd name="T39" fmla="*/ 1 h 32"/>
                <a:gd name="T40" fmla="*/ 15 w 31"/>
                <a:gd name="T41" fmla="*/ 0 h 32"/>
                <a:gd name="T42" fmla="*/ 15 w 31"/>
                <a:gd name="T43" fmla="*/ 0 h 32"/>
                <a:gd name="T44" fmla="*/ 15 w 31"/>
                <a:gd name="T45" fmla="*/ 28 h 32"/>
                <a:gd name="T46" fmla="*/ 15 w 31"/>
                <a:gd name="T47" fmla="*/ 28 h 32"/>
                <a:gd name="T48" fmla="*/ 11 w 31"/>
                <a:gd name="T49" fmla="*/ 27 h 32"/>
                <a:gd name="T50" fmla="*/ 6 w 31"/>
                <a:gd name="T51" fmla="*/ 25 h 32"/>
                <a:gd name="T52" fmla="*/ 4 w 31"/>
                <a:gd name="T53" fmla="*/ 21 h 32"/>
                <a:gd name="T54" fmla="*/ 3 w 31"/>
                <a:gd name="T55" fmla="*/ 15 h 32"/>
                <a:gd name="T56" fmla="*/ 3 w 31"/>
                <a:gd name="T57" fmla="*/ 15 h 32"/>
                <a:gd name="T58" fmla="*/ 4 w 31"/>
                <a:gd name="T59" fmla="*/ 11 h 32"/>
                <a:gd name="T60" fmla="*/ 6 w 31"/>
                <a:gd name="T61" fmla="*/ 6 h 32"/>
                <a:gd name="T62" fmla="*/ 11 w 31"/>
                <a:gd name="T63" fmla="*/ 4 h 32"/>
                <a:gd name="T64" fmla="*/ 15 w 31"/>
                <a:gd name="T65" fmla="*/ 3 h 32"/>
                <a:gd name="T66" fmla="*/ 15 w 31"/>
                <a:gd name="T67" fmla="*/ 3 h 32"/>
                <a:gd name="T68" fmla="*/ 20 w 31"/>
                <a:gd name="T69" fmla="*/ 4 h 32"/>
                <a:gd name="T70" fmla="*/ 25 w 31"/>
                <a:gd name="T71" fmla="*/ 6 h 32"/>
                <a:gd name="T72" fmla="*/ 27 w 31"/>
                <a:gd name="T73" fmla="*/ 11 h 32"/>
                <a:gd name="T74" fmla="*/ 28 w 31"/>
                <a:gd name="T75" fmla="*/ 15 h 32"/>
                <a:gd name="T76" fmla="*/ 28 w 31"/>
                <a:gd name="T77" fmla="*/ 15 h 32"/>
                <a:gd name="T78" fmla="*/ 27 w 31"/>
                <a:gd name="T79" fmla="*/ 21 h 32"/>
                <a:gd name="T80" fmla="*/ 25 w 31"/>
                <a:gd name="T81" fmla="*/ 25 h 32"/>
                <a:gd name="T82" fmla="*/ 20 w 31"/>
                <a:gd name="T83" fmla="*/ 27 h 32"/>
                <a:gd name="T84" fmla="*/ 15 w 31"/>
                <a:gd name="T85" fmla="*/ 28 h 32"/>
                <a:gd name="T86" fmla="*/ 15 w 31"/>
                <a:gd name="T87"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1" h="32">
                  <a:moveTo>
                    <a:pt x="15" y="0"/>
                  </a:moveTo>
                  <a:lnTo>
                    <a:pt x="15" y="0"/>
                  </a:lnTo>
                  <a:lnTo>
                    <a:pt x="10" y="1"/>
                  </a:lnTo>
                  <a:lnTo>
                    <a:pt x="5" y="5"/>
                  </a:lnTo>
                  <a:lnTo>
                    <a:pt x="1" y="10"/>
                  </a:lnTo>
                  <a:lnTo>
                    <a:pt x="0" y="15"/>
                  </a:lnTo>
                  <a:lnTo>
                    <a:pt x="0" y="15"/>
                  </a:lnTo>
                  <a:lnTo>
                    <a:pt x="1" y="21"/>
                  </a:lnTo>
                  <a:lnTo>
                    <a:pt x="5" y="27"/>
                  </a:lnTo>
                  <a:lnTo>
                    <a:pt x="10" y="31"/>
                  </a:lnTo>
                  <a:lnTo>
                    <a:pt x="15" y="32"/>
                  </a:lnTo>
                  <a:lnTo>
                    <a:pt x="15" y="32"/>
                  </a:lnTo>
                  <a:lnTo>
                    <a:pt x="21" y="31"/>
                  </a:lnTo>
                  <a:lnTo>
                    <a:pt x="27" y="27"/>
                  </a:lnTo>
                  <a:lnTo>
                    <a:pt x="30" y="21"/>
                  </a:lnTo>
                  <a:lnTo>
                    <a:pt x="31" y="15"/>
                  </a:lnTo>
                  <a:lnTo>
                    <a:pt x="31" y="15"/>
                  </a:lnTo>
                  <a:lnTo>
                    <a:pt x="30" y="10"/>
                  </a:lnTo>
                  <a:lnTo>
                    <a:pt x="27" y="5"/>
                  </a:lnTo>
                  <a:lnTo>
                    <a:pt x="21" y="1"/>
                  </a:lnTo>
                  <a:lnTo>
                    <a:pt x="15" y="0"/>
                  </a:lnTo>
                  <a:lnTo>
                    <a:pt x="15" y="0"/>
                  </a:lnTo>
                  <a:close/>
                  <a:moveTo>
                    <a:pt x="15" y="28"/>
                  </a:moveTo>
                  <a:lnTo>
                    <a:pt x="15" y="28"/>
                  </a:lnTo>
                  <a:lnTo>
                    <a:pt x="11" y="27"/>
                  </a:lnTo>
                  <a:lnTo>
                    <a:pt x="6" y="25"/>
                  </a:lnTo>
                  <a:lnTo>
                    <a:pt x="4" y="21"/>
                  </a:lnTo>
                  <a:lnTo>
                    <a:pt x="3" y="15"/>
                  </a:lnTo>
                  <a:lnTo>
                    <a:pt x="3" y="15"/>
                  </a:lnTo>
                  <a:lnTo>
                    <a:pt x="4" y="11"/>
                  </a:lnTo>
                  <a:lnTo>
                    <a:pt x="6" y="6"/>
                  </a:lnTo>
                  <a:lnTo>
                    <a:pt x="11" y="4"/>
                  </a:lnTo>
                  <a:lnTo>
                    <a:pt x="15" y="3"/>
                  </a:lnTo>
                  <a:lnTo>
                    <a:pt x="15" y="3"/>
                  </a:lnTo>
                  <a:lnTo>
                    <a:pt x="20" y="4"/>
                  </a:lnTo>
                  <a:lnTo>
                    <a:pt x="25" y="6"/>
                  </a:lnTo>
                  <a:lnTo>
                    <a:pt x="27" y="11"/>
                  </a:lnTo>
                  <a:lnTo>
                    <a:pt x="28" y="15"/>
                  </a:lnTo>
                  <a:lnTo>
                    <a:pt x="28" y="15"/>
                  </a:lnTo>
                  <a:lnTo>
                    <a:pt x="27" y="21"/>
                  </a:lnTo>
                  <a:lnTo>
                    <a:pt x="25" y="25"/>
                  </a:lnTo>
                  <a:lnTo>
                    <a:pt x="20" y="27"/>
                  </a:lnTo>
                  <a:lnTo>
                    <a:pt x="15" y="28"/>
                  </a:lnTo>
                  <a:lnTo>
                    <a:pt x="15"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63" name="Freeform 101">
              <a:extLst>
                <a:ext uri="{FF2B5EF4-FFF2-40B4-BE49-F238E27FC236}">
                  <a16:creationId xmlns:a16="http://schemas.microsoft.com/office/drawing/2014/main" id="{F79141D5-C904-5B44-B777-4C7BF69447EF}"/>
                </a:ext>
              </a:extLst>
            </p:cNvPr>
            <p:cNvSpPr>
              <a:spLocks noEditPoints="1"/>
            </p:cNvSpPr>
            <p:nvPr userDrawn="1"/>
          </p:nvSpPr>
          <p:spPr bwMode="auto">
            <a:xfrm>
              <a:off x="8716963" y="4772026"/>
              <a:ext cx="20638" cy="26988"/>
            </a:xfrm>
            <a:custGeom>
              <a:avLst/>
              <a:gdLst>
                <a:gd name="T0" fmla="*/ 11 w 13"/>
                <a:gd name="T1" fmla="*/ 6 h 17"/>
                <a:gd name="T2" fmla="*/ 11 w 13"/>
                <a:gd name="T3" fmla="*/ 6 h 17"/>
                <a:gd name="T4" fmla="*/ 11 w 13"/>
                <a:gd name="T5" fmla="*/ 4 h 17"/>
                <a:gd name="T6" fmla="*/ 10 w 13"/>
                <a:gd name="T7" fmla="*/ 1 h 17"/>
                <a:gd name="T8" fmla="*/ 9 w 13"/>
                <a:gd name="T9" fmla="*/ 1 h 17"/>
                <a:gd name="T10" fmla="*/ 7 w 13"/>
                <a:gd name="T11" fmla="*/ 0 h 17"/>
                <a:gd name="T12" fmla="*/ 0 w 13"/>
                <a:gd name="T13" fmla="*/ 0 h 17"/>
                <a:gd name="T14" fmla="*/ 0 w 13"/>
                <a:gd name="T15" fmla="*/ 17 h 17"/>
                <a:gd name="T16" fmla="*/ 3 w 13"/>
                <a:gd name="T17" fmla="*/ 17 h 17"/>
                <a:gd name="T18" fmla="*/ 3 w 13"/>
                <a:gd name="T19" fmla="*/ 11 h 17"/>
                <a:gd name="T20" fmla="*/ 5 w 13"/>
                <a:gd name="T21" fmla="*/ 11 h 17"/>
                <a:gd name="T22" fmla="*/ 9 w 13"/>
                <a:gd name="T23" fmla="*/ 17 h 17"/>
                <a:gd name="T24" fmla="*/ 13 w 13"/>
                <a:gd name="T25" fmla="*/ 17 h 17"/>
                <a:gd name="T26" fmla="*/ 8 w 13"/>
                <a:gd name="T27" fmla="*/ 10 h 17"/>
                <a:gd name="T28" fmla="*/ 8 w 13"/>
                <a:gd name="T29" fmla="*/ 10 h 17"/>
                <a:gd name="T30" fmla="*/ 11 w 13"/>
                <a:gd name="T31" fmla="*/ 8 h 17"/>
                <a:gd name="T32" fmla="*/ 11 w 13"/>
                <a:gd name="T33" fmla="*/ 6 h 17"/>
                <a:gd name="T34" fmla="*/ 11 w 13"/>
                <a:gd name="T35" fmla="*/ 6 h 17"/>
                <a:gd name="T36" fmla="*/ 3 w 13"/>
                <a:gd name="T37" fmla="*/ 7 h 17"/>
                <a:gd name="T38" fmla="*/ 3 w 13"/>
                <a:gd name="T39" fmla="*/ 3 h 17"/>
                <a:gd name="T40" fmla="*/ 5 w 13"/>
                <a:gd name="T41" fmla="*/ 3 h 17"/>
                <a:gd name="T42" fmla="*/ 5 w 13"/>
                <a:gd name="T43" fmla="*/ 3 h 17"/>
                <a:gd name="T44" fmla="*/ 8 w 13"/>
                <a:gd name="T45" fmla="*/ 4 h 17"/>
                <a:gd name="T46" fmla="*/ 9 w 13"/>
                <a:gd name="T47" fmla="*/ 4 h 17"/>
                <a:gd name="T48" fmla="*/ 9 w 13"/>
                <a:gd name="T49" fmla="*/ 5 h 17"/>
                <a:gd name="T50" fmla="*/ 9 w 13"/>
                <a:gd name="T51" fmla="*/ 5 h 17"/>
                <a:gd name="T52" fmla="*/ 9 w 13"/>
                <a:gd name="T53" fmla="*/ 7 h 17"/>
                <a:gd name="T54" fmla="*/ 8 w 13"/>
                <a:gd name="T55" fmla="*/ 7 h 17"/>
                <a:gd name="T56" fmla="*/ 5 w 13"/>
                <a:gd name="T57" fmla="*/ 7 h 17"/>
                <a:gd name="T58" fmla="*/ 3 w 13"/>
                <a:gd name="T59" fmla="*/ 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 h="17">
                  <a:moveTo>
                    <a:pt x="11" y="6"/>
                  </a:moveTo>
                  <a:lnTo>
                    <a:pt x="11" y="6"/>
                  </a:lnTo>
                  <a:lnTo>
                    <a:pt x="11" y="4"/>
                  </a:lnTo>
                  <a:lnTo>
                    <a:pt x="10" y="1"/>
                  </a:lnTo>
                  <a:lnTo>
                    <a:pt x="9" y="1"/>
                  </a:lnTo>
                  <a:lnTo>
                    <a:pt x="7" y="0"/>
                  </a:lnTo>
                  <a:lnTo>
                    <a:pt x="0" y="0"/>
                  </a:lnTo>
                  <a:lnTo>
                    <a:pt x="0" y="17"/>
                  </a:lnTo>
                  <a:lnTo>
                    <a:pt x="3" y="17"/>
                  </a:lnTo>
                  <a:lnTo>
                    <a:pt x="3" y="11"/>
                  </a:lnTo>
                  <a:lnTo>
                    <a:pt x="5" y="11"/>
                  </a:lnTo>
                  <a:lnTo>
                    <a:pt x="9" y="17"/>
                  </a:lnTo>
                  <a:lnTo>
                    <a:pt x="13" y="17"/>
                  </a:lnTo>
                  <a:lnTo>
                    <a:pt x="8" y="10"/>
                  </a:lnTo>
                  <a:lnTo>
                    <a:pt x="8" y="10"/>
                  </a:lnTo>
                  <a:lnTo>
                    <a:pt x="11" y="8"/>
                  </a:lnTo>
                  <a:lnTo>
                    <a:pt x="11" y="6"/>
                  </a:lnTo>
                  <a:lnTo>
                    <a:pt x="11" y="6"/>
                  </a:lnTo>
                  <a:close/>
                  <a:moveTo>
                    <a:pt x="3" y="7"/>
                  </a:moveTo>
                  <a:lnTo>
                    <a:pt x="3" y="3"/>
                  </a:lnTo>
                  <a:lnTo>
                    <a:pt x="5" y="3"/>
                  </a:lnTo>
                  <a:lnTo>
                    <a:pt x="5" y="3"/>
                  </a:lnTo>
                  <a:lnTo>
                    <a:pt x="8" y="4"/>
                  </a:lnTo>
                  <a:lnTo>
                    <a:pt x="9" y="4"/>
                  </a:lnTo>
                  <a:lnTo>
                    <a:pt x="9" y="5"/>
                  </a:lnTo>
                  <a:lnTo>
                    <a:pt x="9" y="5"/>
                  </a:lnTo>
                  <a:lnTo>
                    <a:pt x="9" y="7"/>
                  </a:lnTo>
                  <a:lnTo>
                    <a:pt x="8" y="7"/>
                  </a:lnTo>
                  <a:lnTo>
                    <a:pt x="5" y="7"/>
                  </a:lnTo>
                  <a:lnTo>
                    <a:pt x="3"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64" name="Freeform 102">
              <a:extLst>
                <a:ext uri="{FF2B5EF4-FFF2-40B4-BE49-F238E27FC236}">
                  <a16:creationId xmlns:a16="http://schemas.microsoft.com/office/drawing/2014/main" id="{9325BE62-4A91-E246-A5A5-F130ED6E40D0}"/>
                </a:ext>
              </a:extLst>
            </p:cNvPr>
            <p:cNvSpPr>
              <a:spLocks/>
            </p:cNvSpPr>
            <p:nvPr userDrawn="1"/>
          </p:nvSpPr>
          <p:spPr bwMode="auto">
            <a:xfrm>
              <a:off x="7742238" y="4830763"/>
              <a:ext cx="68263" cy="47625"/>
            </a:xfrm>
            <a:custGeom>
              <a:avLst/>
              <a:gdLst>
                <a:gd name="T0" fmla="*/ 20 w 43"/>
                <a:gd name="T1" fmla="*/ 9 h 30"/>
                <a:gd name="T2" fmla="*/ 20 w 43"/>
                <a:gd name="T3" fmla="*/ 7 h 30"/>
                <a:gd name="T4" fmla="*/ 24 w 43"/>
                <a:gd name="T5" fmla="*/ 4 h 30"/>
                <a:gd name="T6" fmla="*/ 28 w 43"/>
                <a:gd name="T7" fmla="*/ 4 h 30"/>
                <a:gd name="T8" fmla="*/ 30 w 43"/>
                <a:gd name="T9" fmla="*/ 5 h 30"/>
                <a:gd name="T10" fmla="*/ 30 w 43"/>
                <a:gd name="T11" fmla="*/ 8 h 30"/>
                <a:gd name="T12" fmla="*/ 43 w 43"/>
                <a:gd name="T13" fmla="*/ 8 h 30"/>
                <a:gd name="T14" fmla="*/ 41 w 43"/>
                <a:gd name="T15" fmla="*/ 2 h 30"/>
                <a:gd name="T16" fmla="*/ 27 w 43"/>
                <a:gd name="T17" fmla="*/ 0 h 30"/>
                <a:gd name="T18" fmla="*/ 18 w 43"/>
                <a:gd name="T19" fmla="*/ 0 h 30"/>
                <a:gd name="T20" fmla="*/ 7 w 43"/>
                <a:gd name="T21" fmla="*/ 4 h 30"/>
                <a:gd name="T22" fmla="*/ 3 w 43"/>
                <a:gd name="T23" fmla="*/ 9 h 30"/>
                <a:gd name="T24" fmla="*/ 4 w 43"/>
                <a:gd name="T25" fmla="*/ 14 h 30"/>
                <a:gd name="T26" fmla="*/ 9 w 43"/>
                <a:gd name="T27" fmla="*/ 16 h 30"/>
                <a:gd name="T28" fmla="*/ 22 w 43"/>
                <a:gd name="T29" fmla="*/ 19 h 30"/>
                <a:gd name="T30" fmla="*/ 25 w 43"/>
                <a:gd name="T31" fmla="*/ 21 h 30"/>
                <a:gd name="T32" fmla="*/ 25 w 43"/>
                <a:gd name="T33" fmla="*/ 22 h 30"/>
                <a:gd name="T34" fmla="*/ 23 w 43"/>
                <a:gd name="T35" fmla="*/ 24 h 30"/>
                <a:gd name="T36" fmla="*/ 18 w 43"/>
                <a:gd name="T37" fmla="*/ 25 h 30"/>
                <a:gd name="T38" fmla="*/ 14 w 43"/>
                <a:gd name="T39" fmla="*/ 24 h 30"/>
                <a:gd name="T40" fmla="*/ 12 w 43"/>
                <a:gd name="T41" fmla="*/ 22 h 30"/>
                <a:gd name="T42" fmla="*/ 0 w 43"/>
                <a:gd name="T43" fmla="*/ 21 h 30"/>
                <a:gd name="T44" fmla="*/ 0 w 43"/>
                <a:gd name="T45" fmla="*/ 24 h 30"/>
                <a:gd name="T46" fmla="*/ 1 w 43"/>
                <a:gd name="T47" fmla="*/ 28 h 30"/>
                <a:gd name="T48" fmla="*/ 5 w 43"/>
                <a:gd name="T49" fmla="*/ 30 h 30"/>
                <a:gd name="T50" fmla="*/ 16 w 43"/>
                <a:gd name="T51" fmla="*/ 30 h 30"/>
                <a:gd name="T52" fmla="*/ 34 w 43"/>
                <a:gd name="T53" fmla="*/ 28 h 30"/>
                <a:gd name="T54" fmla="*/ 41 w 43"/>
                <a:gd name="T55" fmla="*/ 21 h 30"/>
                <a:gd name="T56" fmla="*/ 41 w 43"/>
                <a:gd name="T57" fmla="*/ 17 h 30"/>
                <a:gd name="T58" fmla="*/ 39 w 43"/>
                <a:gd name="T59" fmla="*/ 15 h 30"/>
                <a:gd name="T60" fmla="*/ 29 w 43"/>
                <a:gd name="T61" fmla="*/ 11 h 30"/>
                <a:gd name="T62" fmla="*/ 20 w 43"/>
                <a:gd name="T63" fmla="*/ 9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 h="30">
                  <a:moveTo>
                    <a:pt x="20" y="9"/>
                  </a:moveTo>
                  <a:lnTo>
                    <a:pt x="20" y="9"/>
                  </a:lnTo>
                  <a:lnTo>
                    <a:pt x="20" y="7"/>
                  </a:lnTo>
                  <a:lnTo>
                    <a:pt x="20" y="7"/>
                  </a:lnTo>
                  <a:lnTo>
                    <a:pt x="21" y="5"/>
                  </a:lnTo>
                  <a:lnTo>
                    <a:pt x="24" y="4"/>
                  </a:lnTo>
                  <a:lnTo>
                    <a:pt x="24" y="4"/>
                  </a:lnTo>
                  <a:lnTo>
                    <a:pt x="28" y="4"/>
                  </a:lnTo>
                  <a:lnTo>
                    <a:pt x="30" y="5"/>
                  </a:lnTo>
                  <a:lnTo>
                    <a:pt x="30" y="5"/>
                  </a:lnTo>
                  <a:lnTo>
                    <a:pt x="30" y="7"/>
                  </a:lnTo>
                  <a:lnTo>
                    <a:pt x="30" y="8"/>
                  </a:lnTo>
                  <a:lnTo>
                    <a:pt x="43" y="8"/>
                  </a:lnTo>
                  <a:lnTo>
                    <a:pt x="43" y="8"/>
                  </a:lnTo>
                  <a:lnTo>
                    <a:pt x="43" y="4"/>
                  </a:lnTo>
                  <a:lnTo>
                    <a:pt x="41" y="2"/>
                  </a:lnTo>
                  <a:lnTo>
                    <a:pt x="36" y="0"/>
                  </a:lnTo>
                  <a:lnTo>
                    <a:pt x="27" y="0"/>
                  </a:lnTo>
                  <a:lnTo>
                    <a:pt x="27" y="0"/>
                  </a:lnTo>
                  <a:lnTo>
                    <a:pt x="18" y="0"/>
                  </a:lnTo>
                  <a:lnTo>
                    <a:pt x="11" y="2"/>
                  </a:lnTo>
                  <a:lnTo>
                    <a:pt x="7" y="4"/>
                  </a:lnTo>
                  <a:lnTo>
                    <a:pt x="3" y="9"/>
                  </a:lnTo>
                  <a:lnTo>
                    <a:pt x="3" y="9"/>
                  </a:lnTo>
                  <a:lnTo>
                    <a:pt x="3" y="11"/>
                  </a:lnTo>
                  <a:lnTo>
                    <a:pt x="4" y="14"/>
                  </a:lnTo>
                  <a:lnTo>
                    <a:pt x="4" y="14"/>
                  </a:lnTo>
                  <a:lnTo>
                    <a:pt x="9" y="16"/>
                  </a:lnTo>
                  <a:lnTo>
                    <a:pt x="16" y="18"/>
                  </a:lnTo>
                  <a:lnTo>
                    <a:pt x="22" y="19"/>
                  </a:lnTo>
                  <a:lnTo>
                    <a:pt x="25" y="21"/>
                  </a:lnTo>
                  <a:lnTo>
                    <a:pt x="25" y="21"/>
                  </a:lnTo>
                  <a:lnTo>
                    <a:pt x="25" y="22"/>
                  </a:lnTo>
                  <a:lnTo>
                    <a:pt x="25" y="22"/>
                  </a:lnTo>
                  <a:lnTo>
                    <a:pt x="24" y="23"/>
                  </a:lnTo>
                  <a:lnTo>
                    <a:pt x="23" y="24"/>
                  </a:lnTo>
                  <a:lnTo>
                    <a:pt x="18" y="25"/>
                  </a:lnTo>
                  <a:lnTo>
                    <a:pt x="18" y="25"/>
                  </a:lnTo>
                  <a:lnTo>
                    <a:pt x="15" y="24"/>
                  </a:lnTo>
                  <a:lnTo>
                    <a:pt x="14" y="24"/>
                  </a:lnTo>
                  <a:lnTo>
                    <a:pt x="14" y="24"/>
                  </a:lnTo>
                  <a:lnTo>
                    <a:pt x="12" y="22"/>
                  </a:lnTo>
                  <a:lnTo>
                    <a:pt x="12" y="21"/>
                  </a:lnTo>
                  <a:lnTo>
                    <a:pt x="0" y="21"/>
                  </a:lnTo>
                  <a:lnTo>
                    <a:pt x="0" y="21"/>
                  </a:lnTo>
                  <a:lnTo>
                    <a:pt x="0" y="24"/>
                  </a:lnTo>
                  <a:lnTo>
                    <a:pt x="0" y="26"/>
                  </a:lnTo>
                  <a:lnTo>
                    <a:pt x="1" y="28"/>
                  </a:lnTo>
                  <a:lnTo>
                    <a:pt x="3" y="29"/>
                  </a:lnTo>
                  <a:lnTo>
                    <a:pt x="5" y="30"/>
                  </a:lnTo>
                  <a:lnTo>
                    <a:pt x="16" y="30"/>
                  </a:lnTo>
                  <a:lnTo>
                    <a:pt x="16" y="30"/>
                  </a:lnTo>
                  <a:lnTo>
                    <a:pt x="27" y="30"/>
                  </a:lnTo>
                  <a:lnTo>
                    <a:pt x="34" y="28"/>
                  </a:lnTo>
                  <a:lnTo>
                    <a:pt x="38" y="24"/>
                  </a:lnTo>
                  <a:lnTo>
                    <a:pt x="41" y="21"/>
                  </a:lnTo>
                  <a:lnTo>
                    <a:pt x="41" y="21"/>
                  </a:lnTo>
                  <a:lnTo>
                    <a:pt x="41" y="17"/>
                  </a:lnTo>
                  <a:lnTo>
                    <a:pt x="39" y="15"/>
                  </a:lnTo>
                  <a:lnTo>
                    <a:pt x="39" y="15"/>
                  </a:lnTo>
                  <a:lnTo>
                    <a:pt x="36" y="12"/>
                  </a:lnTo>
                  <a:lnTo>
                    <a:pt x="29" y="11"/>
                  </a:lnTo>
                  <a:lnTo>
                    <a:pt x="23" y="10"/>
                  </a:lnTo>
                  <a:lnTo>
                    <a:pt x="20" y="9"/>
                  </a:lnTo>
                  <a:lnTo>
                    <a:pt x="20"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65" name="Freeform 103">
              <a:extLst>
                <a:ext uri="{FF2B5EF4-FFF2-40B4-BE49-F238E27FC236}">
                  <a16:creationId xmlns:a16="http://schemas.microsoft.com/office/drawing/2014/main" id="{FD3C8F2B-EB03-F243-A001-D4097504318C}"/>
                </a:ext>
              </a:extLst>
            </p:cNvPr>
            <p:cNvSpPr>
              <a:spLocks/>
            </p:cNvSpPr>
            <p:nvPr userDrawn="1"/>
          </p:nvSpPr>
          <p:spPr bwMode="auto">
            <a:xfrm>
              <a:off x="8089901" y="4830763"/>
              <a:ext cx="66675" cy="46038"/>
            </a:xfrm>
            <a:custGeom>
              <a:avLst/>
              <a:gdLst>
                <a:gd name="T0" fmla="*/ 9 w 42"/>
                <a:gd name="T1" fmla="*/ 0 h 29"/>
                <a:gd name="T2" fmla="*/ 42 w 42"/>
                <a:gd name="T3" fmla="*/ 0 h 29"/>
                <a:gd name="T4" fmla="*/ 40 w 42"/>
                <a:gd name="T5" fmla="*/ 5 h 29"/>
                <a:gd name="T6" fmla="*/ 21 w 42"/>
                <a:gd name="T7" fmla="*/ 5 h 29"/>
                <a:gd name="T8" fmla="*/ 18 w 42"/>
                <a:gd name="T9" fmla="*/ 11 h 29"/>
                <a:gd name="T10" fmla="*/ 36 w 42"/>
                <a:gd name="T11" fmla="*/ 11 h 29"/>
                <a:gd name="T12" fmla="*/ 35 w 42"/>
                <a:gd name="T13" fmla="*/ 17 h 29"/>
                <a:gd name="T14" fmla="*/ 17 w 42"/>
                <a:gd name="T15" fmla="*/ 17 h 29"/>
                <a:gd name="T16" fmla="*/ 15 w 42"/>
                <a:gd name="T17" fmla="*/ 23 h 29"/>
                <a:gd name="T18" fmla="*/ 35 w 42"/>
                <a:gd name="T19" fmla="*/ 23 h 29"/>
                <a:gd name="T20" fmla="*/ 33 w 42"/>
                <a:gd name="T21" fmla="*/ 29 h 29"/>
                <a:gd name="T22" fmla="*/ 0 w 42"/>
                <a:gd name="T23" fmla="*/ 29 h 29"/>
                <a:gd name="T24" fmla="*/ 9 w 42"/>
                <a:gd name="T2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29">
                  <a:moveTo>
                    <a:pt x="9" y="0"/>
                  </a:moveTo>
                  <a:lnTo>
                    <a:pt x="42" y="0"/>
                  </a:lnTo>
                  <a:lnTo>
                    <a:pt x="40" y="5"/>
                  </a:lnTo>
                  <a:lnTo>
                    <a:pt x="21" y="5"/>
                  </a:lnTo>
                  <a:lnTo>
                    <a:pt x="18" y="11"/>
                  </a:lnTo>
                  <a:lnTo>
                    <a:pt x="36" y="11"/>
                  </a:lnTo>
                  <a:lnTo>
                    <a:pt x="35" y="17"/>
                  </a:lnTo>
                  <a:lnTo>
                    <a:pt x="17" y="17"/>
                  </a:lnTo>
                  <a:lnTo>
                    <a:pt x="15" y="23"/>
                  </a:lnTo>
                  <a:lnTo>
                    <a:pt x="35" y="23"/>
                  </a:lnTo>
                  <a:lnTo>
                    <a:pt x="33" y="29"/>
                  </a:lnTo>
                  <a:lnTo>
                    <a:pt x="0" y="29"/>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66" name="Freeform 104">
              <a:extLst>
                <a:ext uri="{FF2B5EF4-FFF2-40B4-BE49-F238E27FC236}">
                  <a16:creationId xmlns:a16="http://schemas.microsoft.com/office/drawing/2014/main" id="{7648224F-D667-3444-8513-64EBB3B92E68}"/>
                </a:ext>
              </a:extLst>
            </p:cNvPr>
            <p:cNvSpPr>
              <a:spLocks/>
            </p:cNvSpPr>
            <p:nvPr userDrawn="1"/>
          </p:nvSpPr>
          <p:spPr bwMode="auto">
            <a:xfrm>
              <a:off x="8518526" y="4606926"/>
              <a:ext cx="277813" cy="269875"/>
            </a:xfrm>
            <a:custGeom>
              <a:avLst/>
              <a:gdLst>
                <a:gd name="T0" fmla="*/ 116 w 175"/>
                <a:gd name="T1" fmla="*/ 0 h 170"/>
                <a:gd name="T2" fmla="*/ 85 w 175"/>
                <a:gd name="T3" fmla="*/ 67 h 170"/>
                <a:gd name="T4" fmla="*/ 86 w 175"/>
                <a:gd name="T5" fmla="*/ 0 h 170"/>
                <a:gd name="T6" fmla="*/ 27 w 175"/>
                <a:gd name="T7" fmla="*/ 0 h 170"/>
                <a:gd name="T8" fmla="*/ 39 w 175"/>
                <a:gd name="T9" fmla="*/ 122 h 170"/>
                <a:gd name="T10" fmla="*/ 39 w 175"/>
                <a:gd name="T11" fmla="*/ 122 h 170"/>
                <a:gd name="T12" fmla="*/ 37 w 175"/>
                <a:gd name="T13" fmla="*/ 127 h 170"/>
                <a:gd name="T14" fmla="*/ 36 w 175"/>
                <a:gd name="T15" fmla="*/ 130 h 170"/>
                <a:gd name="T16" fmla="*/ 33 w 175"/>
                <a:gd name="T17" fmla="*/ 132 h 170"/>
                <a:gd name="T18" fmla="*/ 30 w 175"/>
                <a:gd name="T19" fmla="*/ 135 h 170"/>
                <a:gd name="T20" fmla="*/ 30 w 175"/>
                <a:gd name="T21" fmla="*/ 135 h 170"/>
                <a:gd name="T22" fmla="*/ 26 w 175"/>
                <a:gd name="T23" fmla="*/ 136 h 170"/>
                <a:gd name="T24" fmla="*/ 20 w 175"/>
                <a:gd name="T25" fmla="*/ 136 h 170"/>
                <a:gd name="T26" fmla="*/ 11 w 175"/>
                <a:gd name="T27" fmla="*/ 136 h 170"/>
                <a:gd name="T28" fmla="*/ 10 w 175"/>
                <a:gd name="T29" fmla="*/ 136 h 170"/>
                <a:gd name="T30" fmla="*/ 0 w 175"/>
                <a:gd name="T31" fmla="*/ 170 h 170"/>
                <a:gd name="T32" fmla="*/ 40 w 175"/>
                <a:gd name="T33" fmla="*/ 170 h 170"/>
                <a:gd name="T34" fmla="*/ 40 w 175"/>
                <a:gd name="T35" fmla="*/ 170 h 170"/>
                <a:gd name="T36" fmla="*/ 48 w 175"/>
                <a:gd name="T37" fmla="*/ 169 h 170"/>
                <a:gd name="T38" fmla="*/ 55 w 175"/>
                <a:gd name="T39" fmla="*/ 167 h 170"/>
                <a:gd name="T40" fmla="*/ 63 w 175"/>
                <a:gd name="T41" fmla="*/ 164 h 170"/>
                <a:gd name="T42" fmla="*/ 68 w 175"/>
                <a:gd name="T43" fmla="*/ 160 h 170"/>
                <a:gd name="T44" fmla="*/ 74 w 175"/>
                <a:gd name="T45" fmla="*/ 156 h 170"/>
                <a:gd name="T46" fmla="*/ 79 w 175"/>
                <a:gd name="T47" fmla="*/ 149 h 170"/>
                <a:gd name="T48" fmla="*/ 91 w 175"/>
                <a:gd name="T49" fmla="*/ 132 h 170"/>
                <a:gd name="T50" fmla="*/ 175 w 175"/>
                <a:gd name="T51" fmla="*/ 0 h 170"/>
                <a:gd name="T52" fmla="*/ 116 w 175"/>
                <a:gd name="T53"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5" h="170">
                  <a:moveTo>
                    <a:pt x="116" y="0"/>
                  </a:moveTo>
                  <a:lnTo>
                    <a:pt x="85" y="67"/>
                  </a:lnTo>
                  <a:lnTo>
                    <a:pt x="86" y="0"/>
                  </a:lnTo>
                  <a:lnTo>
                    <a:pt x="27" y="0"/>
                  </a:lnTo>
                  <a:lnTo>
                    <a:pt x="39" y="122"/>
                  </a:lnTo>
                  <a:lnTo>
                    <a:pt x="39" y="122"/>
                  </a:lnTo>
                  <a:lnTo>
                    <a:pt x="37" y="127"/>
                  </a:lnTo>
                  <a:lnTo>
                    <a:pt x="36" y="130"/>
                  </a:lnTo>
                  <a:lnTo>
                    <a:pt x="33" y="132"/>
                  </a:lnTo>
                  <a:lnTo>
                    <a:pt x="30" y="135"/>
                  </a:lnTo>
                  <a:lnTo>
                    <a:pt x="30" y="135"/>
                  </a:lnTo>
                  <a:lnTo>
                    <a:pt x="26" y="136"/>
                  </a:lnTo>
                  <a:lnTo>
                    <a:pt x="20" y="136"/>
                  </a:lnTo>
                  <a:lnTo>
                    <a:pt x="11" y="136"/>
                  </a:lnTo>
                  <a:lnTo>
                    <a:pt x="10" y="136"/>
                  </a:lnTo>
                  <a:lnTo>
                    <a:pt x="0" y="170"/>
                  </a:lnTo>
                  <a:lnTo>
                    <a:pt x="40" y="170"/>
                  </a:lnTo>
                  <a:lnTo>
                    <a:pt x="40" y="170"/>
                  </a:lnTo>
                  <a:lnTo>
                    <a:pt x="48" y="169"/>
                  </a:lnTo>
                  <a:lnTo>
                    <a:pt x="55" y="167"/>
                  </a:lnTo>
                  <a:lnTo>
                    <a:pt x="63" y="164"/>
                  </a:lnTo>
                  <a:lnTo>
                    <a:pt x="68" y="160"/>
                  </a:lnTo>
                  <a:lnTo>
                    <a:pt x="74" y="156"/>
                  </a:lnTo>
                  <a:lnTo>
                    <a:pt x="79" y="149"/>
                  </a:lnTo>
                  <a:lnTo>
                    <a:pt x="91" y="132"/>
                  </a:lnTo>
                  <a:lnTo>
                    <a:pt x="175" y="0"/>
                  </a:lnTo>
                  <a:lnTo>
                    <a:pt x="11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67" name="Freeform 105">
              <a:extLst>
                <a:ext uri="{FF2B5EF4-FFF2-40B4-BE49-F238E27FC236}">
                  <a16:creationId xmlns:a16="http://schemas.microsoft.com/office/drawing/2014/main" id="{C35FD899-4E98-3345-BFB4-E1114B3D034F}"/>
                </a:ext>
              </a:extLst>
            </p:cNvPr>
            <p:cNvSpPr>
              <a:spLocks/>
            </p:cNvSpPr>
            <p:nvPr userDrawn="1"/>
          </p:nvSpPr>
          <p:spPr bwMode="auto">
            <a:xfrm>
              <a:off x="8399463" y="4827588"/>
              <a:ext cx="71438" cy="50800"/>
            </a:xfrm>
            <a:custGeom>
              <a:avLst/>
              <a:gdLst>
                <a:gd name="T0" fmla="*/ 20 w 45"/>
                <a:gd name="T1" fmla="*/ 11 h 32"/>
                <a:gd name="T2" fmla="*/ 20 w 45"/>
                <a:gd name="T3" fmla="*/ 9 h 32"/>
                <a:gd name="T4" fmla="*/ 26 w 45"/>
                <a:gd name="T5" fmla="*/ 6 h 32"/>
                <a:gd name="T6" fmla="*/ 29 w 45"/>
                <a:gd name="T7" fmla="*/ 6 h 32"/>
                <a:gd name="T8" fmla="*/ 31 w 45"/>
                <a:gd name="T9" fmla="*/ 7 h 32"/>
                <a:gd name="T10" fmla="*/ 32 w 45"/>
                <a:gd name="T11" fmla="*/ 10 h 32"/>
                <a:gd name="T12" fmla="*/ 45 w 45"/>
                <a:gd name="T13" fmla="*/ 10 h 32"/>
                <a:gd name="T14" fmla="*/ 43 w 45"/>
                <a:gd name="T15" fmla="*/ 4 h 32"/>
                <a:gd name="T16" fmla="*/ 29 w 45"/>
                <a:gd name="T17" fmla="*/ 0 h 32"/>
                <a:gd name="T18" fmla="*/ 19 w 45"/>
                <a:gd name="T19" fmla="*/ 2 h 32"/>
                <a:gd name="T20" fmla="*/ 7 w 45"/>
                <a:gd name="T21" fmla="*/ 6 h 32"/>
                <a:gd name="T22" fmla="*/ 5 w 45"/>
                <a:gd name="T23" fmla="*/ 11 h 32"/>
                <a:gd name="T24" fmla="*/ 6 w 45"/>
                <a:gd name="T25" fmla="*/ 16 h 32"/>
                <a:gd name="T26" fmla="*/ 11 w 45"/>
                <a:gd name="T27" fmla="*/ 18 h 32"/>
                <a:gd name="T28" fmla="*/ 24 w 45"/>
                <a:gd name="T29" fmla="*/ 21 h 32"/>
                <a:gd name="T30" fmla="*/ 27 w 45"/>
                <a:gd name="T31" fmla="*/ 23 h 32"/>
                <a:gd name="T32" fmla="*/ 27 w 45"/>
                <a:gd name="T33" fmla="*/ 24 h 32"/>
                <a:gd name="T34" fmla="*/ 24 w 45"/>
                <a:gd name="T35" fmla="*/ 26 h 32"/>
                <a:gd name="T36" fmla="*/ 20 w 45"/>
                <a:gd name="T37" fmla="*/ 27 h 32"/>
                <a:gd name="T38" fmla="*/ 14 w 45"/>
                <a:gd name="T39" fmla="*/ 26 h 32"/>
                <a:gd name="T40" fmla="*/ 14 w 45"/>
                <a:gd name="T41" fmla="*/ 24 h 32"/>
                <a:gd name="T42" fmla="*/ 2 w 45"/>
                <a:gd name="T43" fmla="*/ 23 h 32"/>
                <a:gd name="T44" fmla="*/ 0 w 45"/>
                <a:gd name="T45" fmla="*/ 26 h 32"/>
                <a:gd name="T46" fmla="*/ 2 w 45"/>
                <a:gd name="T47" fmla="*/ 30 h 32"/>
                <a:gd name="T48" fmla="*/ 7 w 45"/>
                <a:gd name="T49" fmla="*/ 32 h 32"/>
                <a:gd name="T50" fmla="*/ 18 w 45"/>
                <a:gd name="T51" fmla="*/ 32 h 32"/>
                <a:gd name="T52" fmla="*/ 36 w 45"/>
                <a:gd name="T53" fmla="*/ 30 h 32"/>
                <a:gd name="T54" fmla="*/ 43 w 45"/>
                <a:gd name="T55" fmla="*/ 23 h 32"/>
                <a:gd name="T56" fmla="*/ 43 w 45"/>
                <a:gd name="T57" fmla="*/ 19 h 32"/>
                <a:gd name="T58" fmla="*/ 41 w 45"/>
                <a:gd name="T59" fmla="*/ 17 h 32"/>
                <a:gd name="T60" fmla="*/ 31 w 45"/>
                <a:gd name="T61" fmla="*/ 13 h 32"/>
                <a:gd name="T62" fmla="*/ 20 w 45"/>
                <a:gd name="T63" fmla="*/ 1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5" h="32">
                  <a:moveTo>
                    <a:pt x="20" y="11"/>
                  </a:moveTo>
                  <a:lnTo>
                    <a:pt x="20" y="11"/>
                  </a:lnTo>
                  <a:lnTo>
                    <a:pt x="20" y="9"/>
                  </a:lnTo>
                  <a:lnTo>
                    <a:pt x="20" y="9"/>
                  </a:lnTo>
                  <a:lnTo>
                    <a:pt x="23" y="7"/>
                  </a:lnTo>
                  <a:lnTo>
                    <a:pt x="26" y="6"/>
                  </a:lnTo>
                  <a:lnTo>
                    <a:pt x="26" y="6"/>
                  </a:lnTo>
                  <a:lnTo>
                    <a:pt x="29" y="6"/>
                  </a:lnTo>
                  <a:lnTo>
                    <a:pt x="31" y="7"/>
                  </a:lnTo>
                  <a:lnTo>
                    <a:pt x="31" y="7"/>
                  </a:lnTo>
                  <a:lnTo>
                    <a:pt x="32" y="9"/>
                  </a:lnTo>
                  <a:lnTo>
                    <a:pt x="32" y="10"/>
                  </a:lnTo>
                  <a:lnTo>
                    <a:pt x="45" y="10"/>
                  </a:lnTo>
                  <a:lnTo>
                    <a:pt x="45" y="10"/>
                  </a:lnTo>
                  <a:lnTo>
                    <a:pt x="45" y="6"/>
                  </a:lnTo>
                  <a:lnTo>
                    <a:pt x="43" y="4"/>
                  </a:lnTo>
                  <a:lnTo>
                    <a:pt x="38" y="2"/>
                  </a:lnTo>
                  <a:lnTo>
                    <a:pt x="29" y="0"/>
                  </a:lnTo>
                  <a:lnTo>
                    <a:pt x="29" y="0"/>
                  </a:lnTo>
                  <a:lnTo>
                    <a:pt x="19" y="2"/>
                  </a:lnTo>
                  <a:lnTo>
                    <a:pt x="12" y="3"/>
                  </a:lnTo>
                  <a:lnTo>
                    <a:pt x="7" y="6"/>
                  </a:lnTo>
                  <a:lnTo>
                    <a:pt x="5" y="11"/>
                  </a:lnTo>
                  <a:lnTo>
                    <a:pt x="5" y="11"/>
                  </a:lnTo>
                  <a:lnTo>
                    <a:pt x="5" y="13"/>
                  </a:lnTo>
                  <a:lnTo>
                    <a:pt x="6" y="16"/>
                  </a:lnTo>
                  <a:lnTo>
                    <a:pt x="6" y="16"/>
                  </a:lnTo>
                  <a:lnTo>
                    <a:pt x="11" y="18"/>
                  </a:lnTo>
                  <a:lnTo>
                    <a:pt x="17" y="19"/>
                  </a:lnTo>
                  <a:lnTo>
                    <a:pt x="24" y="21"/>
                  </a:lnTo>
                  <a:lnTo>
                    <a:pt x="27" y="23"/>
                  </a:lnTo>
                  <a:lnTo>
                    <a:pt x="27" y="23"/>
                  </a:lnTo>
                  <a:lnTo>
                    <a:pt x="27" y="24"/>
                  </a:lnTo>
                  <a:lnTo>
                    <a:pt x="27" y="24"/>
                  </a:lnTo>
                  <a:lnTo>
                    <a:pt x="26" y="25"/>
                  </a:lnTo>
                  <a:lnTo>
                    <a:pt x="24" y="26"/>
                  </a:lnTo>
                  <a:lnTo>
                    <a:pt x="20" y="27"/>
                  </a:lnTo>
                  <a:lnTo>
                    <a:pt x="20" y="27"/>
                  </a:lnTo>
                  <a:lnTo>
                    <a:pt x="17" y="26"/>
                  </a:lnTo>
                  <a:lnTo>
                    <a:pt x="14" y="26"/>
                  </a:lnTo>
                  <a:lnTo>
                    <a:pt x="14" y="26"/>
                  </a:lnTo>
                  <a:lnTo>
                    <a:pt x="14" y="24"/>
                  </a:lnTo>
                  <a:lnTo>
                    <a:pt x="14" y="23"/>
                  </a:lnTo>
                  <a:lnTo>
                    <a:pt x="2" y="23"/>
                  </a:lnTo>
                  <a:lnTo>
                    <a:pt x="2" y="23"/>
                  </a:lnTo>
                  <a:lnTo>
                    <a:pt x="0" y="26"/>
                  </a:lnTo>
                  <a:lnTo>
                    <a:pt x="0" y="28"/>
                  </a:lnTo>
                  <a:lnTo>
                    <a:pt x="2" y="30"/>
                  </a:lnTo>
                  <a:lnTo>
                    <a:pt x="4" y="31"/>
                  </a:lnTo>
                  <a:lnTo>
                    <a:pt x="7" y="32"/>
                  </a:lnTo>
                  <a:lnTo>
                    <a:pt x="18" y="32"/>
                  </a:lnTo>
                  <a:lnTo>
                    <a:pt x="18" y="32"/>
                  </a:lnTo>
                  <a:lnTo>
                    <a:pt x="29" y="32"/>
                  </a:lnTo>
                  <a:lnTo>
                    <a:pt x="36" y="30"/>
                  </a:lnTo>
                  <a:lnTo>
                    <a:pt x="40" y="26"/>
                  </a:lnTo>
                  <a:lnTo>
                    <a:pt x="43" y="23"/>
                  </a:lnTo>
                  <a:lnTo>
                    <a:pt x="43" y="23"/>
                  </a:lnTo>
                  <a:lnTo>
                    <a:pt x="43" y="19"/>
                  </a:lnTo>
                  <a:lnTo>
                    <a:pt x="41" y="17"/>
                  </a:lnTo>
                  <a:lnTo>
                    <a:pt x="41" y="17"/>
                  </a:lnTo>
                  <a:lnTo>
                    <a:pt x="37" y="14"/>
                  </a:lnTo>
                  <a:lnTo>
                    <a:pt x="31" y="13"/>
                  </a:lnTo>
                  <a:lnTo>
                    <a:pt x="24" y="12"/>
                  </a:lnTo>
                  <a:lnTo>
                    <a:pt x="20" y="11"/>
                  </a:lnTo>
                  <a:lnTo>
                    <a:pt x="20"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grpSp>
      <p:sp>
        <p:nvSpPr>
          <p:cNvPr id="68" name="Rectangle 9">
            <a:extLst>
              <a:ext uri="{FF2B5EF4-FFF2-40B4-BE49-F238E27FC236}">
                <a16:creationId xmlns:a16="http://schemas.microsoft.com/office/drawing/2014/main" id="{7EC72170-80E6-5845-BC87-8ABEDD40639A}"/>
              </a:ext>
            </a:extLst>
          </p:cNvPr>
          <p:cNvSpPr txBox="1">
            <a:spLocks noChangeArrowheads="1"/>
          </p:cNvSpPr>
          <p:nvPr userDrawn="1"/>
        </p:nvSpPr>
        <p:spPr bwMode="auto">
          <a:xfrm>
            <a:off x="4541788" y="4317739"/>
            <a:ext cx="2506758" cy="1596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defTabSz="685800" rtl="0" eaLnBrk="1" latinLnBrk="0" hangingPunct="1">
              <a:lnSpc>
                <a:spcPct val="90000"/>
              </a:lnSpc>
              <a:spcBef>
                <a:spcPct val="0"/>
              </a:spcBef>
              <a:buNone/>
              <a:defRPr sz="4500" kern="1200">
                <a:solidFill>
                  <a:schemeClr val="bg1"/>
                </a:solidFill>
                <a:latin typeface="+mj-lt"/>
                <a:ea typeface="+mj-ea"/>
                <a:cs typeface="+mj-cs"/>
              </a:defRPr>
            </a:lvl1pPr>
          </a:lstStyle>
          <a:p>
            <a:pPr fontAlgn="auto">
              <a:spcAft>
                <a:spcPts val="0"/>
              </a:spcAft>
            </a:pPr>
            <a:r>
              <a:rPr lang="en-US" altLang="en-US" sz="1100" dirty="0">
                <a:solidFill>
                  <a:schemeClr val="tx1"/>
                </a:solidFill>
                <a:latin typeface="Fidelity Sans" panose="020B0503030202020204" pitchFamily="34" charset="77"/>
              </a:rPr>
              <a:t>FIDELITY INSTITUTIONAL INSIGHTS</a:t>
            </a:r>
          </a:p>
        </p:txBody>
      </p:sp>
    </p:spTree>
    <p:extLst>
      <p:ext uri="{BB962C8B-B14F-4D97-AF65-F5344CB8AC3E}">
        <p14:creationId xmlns:p14="http://schemas.microsoft.com/office/powerpoint/2010/main" val="1379320300"/>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FI_External_Onscreen_Cover">
    <p:spTree>
      <p:nvGrpSpPr>
        <p:cNvPr id="1" name=""/>
        <p:cNvGrpSpPr/>
        <p:nvPr/>
      </p:nvGrpSpPr>
      <p:grpSpPr>
        <a:xfrm>
          <a:off x="0" y="0"/>
          <a:ext cx="0" cy="0"/>
          <a:chOff x="0" y="0"/>
          <a:chExt cx="0" cy="0"/>
        </a:xfrm>
      </p:grpSpPr>
      <p:sp>
        <p:nvSpPr>
          <p:cNvPr id="52" name="Rectangle 56">
            <a:extLst>
              <a:ext uri="{FF2B5EF4-FFF2-40B4-BE49-F238E27FC236}">
                <a16:creationId xmlns:a16="http://schemas.microsoft.com/office/drawing/2014/main" id="{40CE06D0-87B0-3D42-94B9-28E79A7D82C2}"/>
              </a:ext>
            </a:extLst>
          </p:cNvPr>
          <p:cNvSpPr>
            <a:spLocks noGrp="1" noChangeArrowheads="1"/>
          </p:cNvSpPr>
          <p:nvPr>
            <p:ph type="ctrTitle"/>
          </p:nvPr>
        </p:nvSpPr>
        <p:spPr>
          <a:xfrm>
            <a:off x="679879" y="3083357"/>
            <a:ext cx="7825945" cy="608013"/>
          </a:xfrm>
          <a:prstGeom prst="rect">
            <a:avLst/>
          </a:prstGeom>
          <a:ln algn="ctr"/>
        </p:spPr>
        <p:txBody>
          <a:bodyPr lIns="91440" tIns="45720" anchor="b"/>
          <a:lstStyle>
            <a:lvl1pPr>
              <a:defRPr sz="3200">
                <a:solidFill>
                  <a:srgbClr val="333F48"/>
                </a:solidFill>
              </a:defRPr>
            </a:lvl1pPr>
          </a:lstStyle>
          <a:p>
            <a:r>
              <a:rPr lang="en-US"/>
              <a:t>Click to edit Master title style</a:t>
            </a:r>
            <a:endParaRPr lang="en-US" dirty="0"/>
          </a:p>
        </p:txBody>
      </p:sp>
      <p:sp>
        <p:nvSpPr>
          <p:cNvPr id="53" name="Rectangle 57">
            <a:extLst>
              <a:ext uri="{FF2B5EF4-FFF2-40B4-BE49-F238E27FC236}">
                <a16:creationId xmlns:a16="http://schemas.microsoft.com/office/drawing/2014/main" id="{C84A433E-6CBF-2F44-BFC7-CB530B5C8D18}"/>
              </a:ext>
            </a:extLst>
          </p:cNvPr>
          <p:cNvSpPr>
            <a:spLocks noGrp="1" noChangeArrowheads="1"/>
          </p:cNvSpPr>
          <p:nvPr>
            <p:ph type="subTitle" idx="1"/>
          </p:nvPr>
        </p:nvSpPr>
        <p:spPr>
          <a:xfrm>
            <a:off x="637016" y="3714902"/>
            <a:ext cx="7868808" cy="466117"/>
          </a:xfrm>
          <a:prstGeom prst="rect">
            <a:avLst/>
          </a:prstGeom>
          <a:ln algn="ctr"/>
        </p:spPr>
        <p:txBody>
          <a:bodyPr tIns="0"/>
          <a:lstStyle>
            <a:lvl1pPr marL="0" indent="0" algn="l" rtl="0" fontAlgn="base">
              <a:lnSpc>
                <a:spcPct val="100000"/>
              </a:lnSpc>
              <a:spcBef>
                <a:spcPct val="0"/>
              </a:spcBef>
              <a:spcAft>
                <a:spcPct val="0"/>
              </a:spcAft>
              <a:defRPr lang="en-US" sz="2400" b="0" kern="1200" dirty="0">
                <a:solidFill>
                  <a:srgbClr val="768692"/>
                </a:solidFill>
                <a:latin typeface="Arial"/>
                <a:ea typeface="ＭＳ Ｐゴシック" pitchFamily="34" charset="-128"/>
                <a:cs typeface="+mn-cs"/>
              </a:defRPr>
            </a:lvl1pPr>
          </a:lstStyle>
          <a:p>
            <a:r>
              <a:rPr lang="en-US"/>
              <a:t>Click to edit Master subtitle style</a:t>
            </a:r>
            <a:endParaRPr lang="en-US" dirty="0"/>
          </a:p>
        </p:txBody>
      </p:sp>
      <p:grpSp>
        <p:nvGrpSpPr>
          <p:cNvPr id="2" name="Group 1">
            <a:extLst>
              <a:ext uri="{FF2B5EF4-FFF2-40B4-BE49-F238E27FC236}">
                <a16:creationId xmlns:a16="http://schemas.microsoft.com/office/drawing/2014/main" id="{862691EA-7DB0-3040-80B6-DEDC0FE35950}"/>
              </a:ext>
            </a:extLst>
          </p:cNvPr>
          <p:cNvGrpSpPr/>
          <p:nvPr userDrawn="1"/>
        </p:nvGrpSpPr>
        <p:grpSpPr>
          <a:xfrm>
            <a:off x="0" y="0"/>
            <a:ext cx="12192000" cy="6839455"/>
            <a:chOff x="0" y="0"/>
            <a:chExt cx="9144000" cy="5129592"/>
          </a:xfrm>
        </p:grpSpPr>
        <p:sp>
          <p:nvSpPr>
            <p:cNvPr id="49" name="Triangle 40">
              <a:extLst>
                <a:ext uri="{FF2B5EF4-FFF2-40B4-BE49-F238E27FC236}">
                  <a16:creationId xmlns:a16="http://schemas.microsoft.com/office/drawing/2014/main" id="{0B0AE19F-AD62-1843-80F6-071CEC719577}"/>
                </a:ext>
              </a:extLst>
            </p:cNvPr>
            <p:cNvSpPr/>
            <p:nvPr userDrawn="1"/>
          </p:nvSpPr>
          <p:spPr bwMode="auto">
            <a:xfrm flipH="1" flipV="1">
              <a:off x="0" y="0"/>
              <a:ext cx="5392615" cy="1348452"/>
            </a:xfrm>
            <a:custGeom>
              <a:avLst/>
              <a:gdLst>
                <a:gd name="connsiteX0" fmla="*/ 0 w 12192000"/>
                <a:gd name="connsiteY0" fmla="*/ 2036323 h 2036323"/>
                <a:gd name="connsiteX1" fmla="*/ 12178955 w 12192000"/>
                <a:gd name="connsiteY1" fmla="*/ 0 h 2036323"/>
                <a:gd name="connsiteX2" fmla="*/ 12192000 w 12192000"/>
                <a:gd name="connsiteY2" fmla="*/ 2036323 h 2036323"/>
                <a:gd name="connsiteX3" fmla="*/ 0 w 12192000"/>
                <a:gd name="connsiteY3" fmla="*/ 2036323 h 2036323"/>
                <a:gd name="connsiteX0" fmla="*/ 0 w 12204970"/>
                <a:gd name="connsiteY0" fmla="*/ 1880680 h 2036323"/>
                <a:gd name="connsiteX1" fmla="*/ 12191925 w 12204970"/>
                <a:gd name="connsiteY1" fmla="*/ 0 h 2036323"/>
                <a:gd name="connsiteX2" fmla="*/ 12204970 w 12204970"/>
                <a:gd name="connsiteY2" fmla="*/ 2036323 h 2036323"/>
                <a:gd name="connsiteX3" fmla="*/ 0 w 12204970"/>
                <a:gd name="connsiteY3" fmla="*/ 1880680 h 2036323"/>
                <a:gd name="connsiteX0" fmla="*/ 0 w 12192096"/>
                <a:gd name="connsiteY0" fmla="*/ 1880680 h 1906621"/>
                <a:gd name="connsiteX1" fmla="*/ 12191925 w 12192096"/>
                <a:gd name="connsiteY1" fmla="*/ 0 h 1906621"/>
                <a:gd name="connsiteX2" fmla="*/ 12120664 w 12192096"/>
                <a:gd name="connsiteY2" fmla="*/ 1906621 h 1906621"/>
                <a:gd name="connsiteX3" fmla="*/ 0 w 12192096"/>
                <a:gd name="connsiteY3" fmla="*/ 1880680 h 1906621"/>
                <a:gd name="connsiteX0" fmla="*/ 0 w 12193188"/>
                <a:gd name="connsiteY0" fmla="*/ 1880680 h 2049294"/>
                <a:gd name="connsiteX1" fmla="*/ 12191925 w 12193188"/>
                <a:gd name="connsiteY1" fmla="*/ 0 h 2049294"/>
                <a:gd name="connsiteX2" fmla="*/ 12192000 w 12193188"/>
                <a:gd name="connsiteY2" fmla="*/ 2049294 h 2049294"/>
                <a:gd name="connsiteX3" fmla="*/ 0 w 12193188"/>
                <a:gd name="connsiteY3" fmla="*/ 1880680 h 2049294"/>
                <a:gd name="connsiteX0" fmla="*/ 0 w 12193188"/>
                <a:gd name="connsiteY0" fmla="*/ 1880680 h 2049294"/>
                <a:gd name="connsiteX1" fmla="*/ 12191925 w 12193188"/>
                <a:gd name="connsiteY1" fmla="*/ 0 h 2049294"/>
                <a:gd name="connsiteX2" fmla="*/ 12192000 w 12193188"/>
                <a:gd name="connsiteY2" fmla="*/ 2049294 h 2049294"/>
                <a:gd name="connsiteX3" fmla="*/ 0 w 12193188"/>
                <a:gd name="connsiteY3" fmla="*/ 1880680 h 2049294"/>
                <a:gd name="connsiteX0" fmla="*/ 0 w 12193188"/>
                <a:gd name="connsiteY0" fmla="*/ 1880680 h 2049294"/>
                <a:gd name="connsiteX1" fmla="*/ 12191925 w 12193188"/>
                <a:gd name="connsiteY1" fmla="*/ 0 h 2049294"/>
                <a:gd name="connsiteX2" fmla="*/ 12192000 w 12193188"/>
                <a:gd name="connsiteY2" fmla="*/ 2049294 h 2049294"/>
                <a:gd name="connsiteX3" fmla="*/ 0 w 12193188"/>
                <a:gd name="connsiteY3" fmla="*/ 1880680 h 2049294"/>
                <a:gd name="connsiteX0" fmla="*/ 0 w 12193188"/>
                <a:gd name="connsiteY0" fmla="*/ 1880680 h 2049294"/>
                <a:gd name="connsiteX1" fmla="*/ 12191925 w 12193188"/>
                <a:gd name="connsiteY1" fmla="*/ 0 h 2049294"/>
                <a:gd name="connsiteX2" fmla="*/ 12192000 w 12193188"/>
                <a:gd name="connsiteY2" fmla="*/ 2049294 h 2049294"/>
                <a:gd name="connsiteX3" fmla="*/ 0 w 12193188"/>
                <a:gd name="connsiteY3" fmla="*/ 1880680 h 2049294"/>
                <a:gd name="connsiteX0" fmla="*/ 0 w 12193188"/>
                <a:gd name="connsiteY0" fmla="*/ 1880680 h 2049294"/>
                <a:gd name="connsiteX1" fmla="*/ 12191925 w 12193188"/>
                <a:gd name="connsiteY1" fmla="*/ 0 h 2049294"/>
                <a:gd name="connsiteX2" fmla="*/ 12192000 w 12193188"/>
                <a:gd name="connsiteY2" fmla="*/ 2049294 h 2049294"/>
                <a:gd name="connsiteX3" fmla="*/ 0 w 12193188"/>
                <a:gd name="connsiteY3" fmla="*/ 1880680 h 2049294"/>
                <a:gd name="connsiteX0" fmla="*/ 0 w 12199673"/>
                <a:gd name="connsiteY0" fmla="*/ 1867710 h 2049294"/>
                <a:gd name="connsiteX1" fmla="*/ 12198410 w 12199673"/>
                <a:gd name="connsiteY1" fmla="*/ 0 h 2049294"/>
                <a:gd name="connsiteX2" fmla="*/ 12198485 w 12199673"/>
                <a:gd name="connsiteY2" fmla="*/ 2049294 h 2049294"/>
                <a:gd name="connsiteX3" fmla="*/ 0 w 12199673"/>
                <a:gd name="connsiteY3" fmla="*/ 1867710 h 2049294"/>
                <a:gd name="connsiteX0" fmla="*/ 0 w 12199673"/>
                <a:gd name="connsiteY0" fmla="*/ 1867710 h 2329173"/>
                <a:gd name="connsiteX1" fmla="*/ 12198410 w 12199673"/>
                <a:gd name="connsiteY1" fmla="*/ 0 h 2329173"/>
                <a:gd name="connsiteX2" fmla="*/ 12198485 w 12199673"/>
                <a:gd name="connsiteY2" fmla="*/ 2049294 h 2329173"/>
                <a:gd name="connsiteX3" fmla="*/ 0 w 12199673"/>
                <a:gd name="connsiteY3" fmla="*/ 1867710 h 2329173"/>
                <a:gd name="connsiteX0" fmla="*/ 0 w 12199673"/>
                <a:gd name="connsiteY0" fmla="*/ 1867710 h 2049294"/>
                <a:gd name="connsiteX1" fmla="*/ 12198410 w 12199673"/>
                <a:gd name="connsiteY1" fmla="*/ 0 h 2049294"/>
                <a:gd name="connsiteX2" fmla="*/ 12198485 w 12199673"/>
                <a:gd name="connsiteY2" fmla="*/ 2049294 h 2049294"/>
                <a:gd name="connsiteX3" fmla="*/ 0 w 12199673"/>
                <a:gd name="connsiteY3" fmla="*/ 1867710 h 2049294"/>
                <a:gd name="connsiteX0" fmla="*/ 1 w 12167248"/>
                <a:gd name="connsiteY0" fmla="*/ 1861225 h 2049294"/>
                <a:gd name="connsiteX1" fmla="*/ 12165985 w 12167248"/>
                <a:gd name="connsiteY1" fmla="*/ 0 h 2049294"/>
                <a:gd name="connsiteX2" fmla="*/ 12166060 w 12167248"/>
                <a:gd name="connsiteY2" fmla="*/ 2049294 h 2049294"/>
                <a:gd name="connsiteX3" fmla="*/ 1 w 12167248"/>
                <a:gd name="connsiteY3" fmla="*/ 1861225 h 2049294"/>
                <a:gd name="connsiteX0" fmla="*/ 1 w 12167248"/>
                <a:gd name="connsiteY0" fmla="*/ 1841769 h 2029838"/>
                <a:gd name="connsiteX1" fmla="*/ 12165985 w 12167248"/>
                <a:gd name="connsiteY1" fmla="*/ 0 h 2029838"/>
                <a:gd name="connsiteX2" fmla="*/ 12166060 w 12167248"/>
                <a:gd name="connsiteY2" fmla="*/ 2029838 h 2029838"/>
                <a:gd name="connsiteX3" fmla="*/ 1 w 12167248"/>
                <a:gd name="connsiteY3" fmla="*/ 1841769 h 2029838"/>
                <a:gd name="connsiteX0" fmla="*/ 1 w 12167248"/>
                <a:gd name="connsiteY0" fmla="*/ 1842242 h 2030311"/>
                <a:gd name="connsiteX1" fmla="*/ 12165985 w 12167248"/>
                <a:gd name="connsiteY1" fmla="*/ 473 h 2030311"/>
                <a:gd name="connsiteX2" fmla="*/ 12166060 w 12167248"/>
                <a:gd name="connsiteY2" fmla="*/ 2030311 h 2030311"/>
                <a:gd name="connsiteX3" fmla="*/ 1 w 12167248"/>
                <a:gd name="connsiteY3" fmla="*/ 1842242 h 2030311"/>
                <a:gd name="connsiteX0" fmla="*/ 1 w 12167248"/>
                <a:gd name="connsiteY0" fmla="*/ 1842242 h 2030710"/>
                <a:gd name="connsiteX1" fmla="*/ 12165985 w 12167248"/>
                <a:gd name="connsiteY1" fmla="*/ 473 h 2030710"/>
                <a:gd name="connsiteX2" fmla="*/ 12166060 w 12167248"/>
                <a:gd name="connsiteY2" fmla="*/ 2030311 h 2030710"/>
                <a:gd name="connsiteX3" fmla="*/ 1 w 12167248"/>
                <a:gd name="connsiteY3" fmla="*/ 1842242 h 2030710"/>
                <a:gd name="connsiteX0" fmla="*/ 1 w 12167248"/>
                <a:gd name="connsiteY0" fmla="*/ 1842242 h 2030710"/>
                <a:gd name="connsiteX1" fmla="*/ 12165985 w 12167248"/>
                <a:gd name="connsiteY1" fmla="*/ 473 h 2030710"/>
                <a:gd name="connsiteX2" fmla="*/ 12166060 w 12167248"/>
                <a:gd name="connsiteY2" fmla="*/ 2030311 h 2030710"/>
                <a:gd name="connsiteX3" fmla="*/ 1 w 12167248"/>
                <a:gd name="connsiteY3" fmla="*/ 1842242 h 2030710"/>
                <a:gd name="connsiteX0" fmla="*/ 1 w 12166780"/>
                <a:gd name="connsiteY0" fmla="*/ 1842242 h 2043646"/>
                <a:gd name="connsiteX1" fmla="*/ 12165985 w 12166780"/>
                <a:gd name="connsiteY1" fmla="*/ 473 h 2043646"/>
                <a:gd name="connsiteX2" fmla="*/ 12159575 w 12166780"/>
                <a:gd name="connsiteY2" fmla="*/ 2043281 h 2043646"/>
                <a:gd name="connsiteX3" fmla="*/ 1 w 12166780"/>
                <a:gd name="connsiteY3" fmla="*/ 1842242 h 2043646"/>
                <a:gd name="connsiteX0" fmla="*/ 1 w 12166780"/>
                <a:gd name="connsiteY0" fmla="*/ 1842242 h 2024244"/>
                <a:gd name="connsiteX1" fmla="*/ 12165985 w 12166780"/>
                <a:gd name="connsiteY1" fmla="*/ 473 h 2024244"/>
                <a:gd name="connsiteX2" fmla="*/ 12159575 w 12166780"/>
                <a:gd name="connsiteY2" fmla="*/ 2023826 h 2024244"/>
                <a:gd name="connsiteX3" fmla="*/ 1 w 12166780"/>
                <a:gd name="connsiteY3" fmla="*/ 1842242 h 2024244"/>
                <a:gd name="connsiteX0" fmla="*/ 1 w 12179031"/>
                <a:gd name="connsiteY0" fmla="*/ 1842242 h 2037177"/>
                <a:gd name="connsiteX1" fmla="*/ 12165985 w 12179031"/>
                <a:gd name="connsiteY1" fmla="*/ 473 h 2037177"/>
                <a:gd name="connsiteX2" fmla="*/ 12179030 w 12179031"/>
                <a:gd name="connsiteY2" fmla="*/ 2036796 h 2037177"/>
                <a:gd name="connsiteX3" fmla="*/ 1 w 12179031"/>
                <a:gd name="connsiteY3" fmla="*/ 1842242 h 2037177"/>
                <a:gd name="connsiteX0" fmla="*/ 1 w 12167248"/>
                <a:gd name="connsiteY0" fmla="*/ 1842242 h 2056588"/>
                <a:gd name="connsiteX1" fmla="*/ 12165985 w 12167248"/>
                <a:gd name="connsiteY1" fmla="*/ 473 h 2056588"/>
                <a:gd name="connsiteX2" fmla="*/ 12166060 w 12167248"/>
                <a:gd name="connsiteY2" fmla="*/ 2056251 h 2056588"/>
                <a:gd name="connsiteX3" fmla="*/ 1 w 12167248"/>
                <a:gd name="connsiteY3" fmla="*/ 1842242 h 2056588"/>
                <a:gd name="connsiteX0" fmla="*/ 1 w 12192002"/>
                <a:gd name="connsiteY0" fmla="*/ 1842242 h 2024244"/>
                <a:gd name="connsiteX1" fmla="*/ 12165985 w 12192002"/>
                <a:gd name="connsiteY1" fmla="*/ 473 h 2024244"/>
                <a:gd name="connsiteX2" fmla="*/ 12192001 w 12192002"/>
                <a:gd name="connsiteY2" fmla="*/ 2023826 h 2024244"/>
                <a:gd name="connsiteX3" fmla="*/ 1 w 12192002"/>
                <a:gd name="connsiteY3" fmla="*/ 1842242 h 2024244"/>
                <a:gd name="connsiteX0" fmla="*/ 1 w 12167248"/>
                <a:gd name="connsiteY0" fmla="*/ 1842242 h 2050117"/>
                <a:gd name="connsiteX1" fmla="*/ 12165985 w 12167248"/>
                <a:gd name="connsiteY1" fmla="*/ 473 h 2050117"/>
                <a:gd name="connsiteX2" fmla="*/ 12166061 w 12167248"/>
                <a:gd name="connsiteY2" fmla="*/ 2049767 h 2050117"/>
                <a:gd name="connsiteX3" fmla="*/ 1 w 12167248"/>
                <a:gd name="connsiteY3" fmla="*/ 1842242 h 2050117"/>
                <a:gd name="connsiteX0" fmla="*/ 1 w 12166780"/>
                <a:gd name="connsiteY0" fmla="*/ 1842242 h 2024245"/>
                <a:gd name="connsiteX1" fmla="*/ 12165985 w 12166780"/>
                <a:gd name="connsiteY1" fmla="*/ 473 h 2024245"/>
                <a:gd name="connsiteX2" fmla="*/ 12159576 w 12166780"/>
                <a:gd name="connsiteY2" fmla="*/ 2023827 h 2024245"/>
                <a:gd name="connsiteX3" fmla="*/ 1 w 12166780"/>
                <a:gd name="connsiteY3" fmla="*/ 1842242 h 2024245"/>
                <a:gd name="connsiteX0" fmla="*/ 1 w 12172548"/>
                <a:gd name="connsiteY0" fmla="*/ 1842242 h 2043647"/>
                <a:gd name="connsiteX1" fmla="*/ 12165985 w 12172548"/>
                <a:gd name="connsiteY1" fmla="*/ 473 h 2043647"/>
                <a:gd name="connsiteX2" fmla="*/ 12172547 w 12172548"/>
                <a:gd name="connsiteY2" fmla="*/ 2043282 h 2043647"/>
                <a:gd name="connsiteX3" fmla="*/ 1 w 12172548"/>
                <a:gd name="connsiteY3" fmla="*/ 1842242 h 2043647"/>
                <a:gd name="connsiteX0" fmla="*/ 1 w 12166566"/>
                <a:gd name="connsiteY0" fmla="*/ 1842242 h 2030711"/>
                <a:gd name="connsiteX1" fmla="*/ 12165985 w 12166566"/>
                <a:gd name="connsiteY1" fmla="*/ 473 h 2030711"/>
                <a:gd name="connsiteX2" fmla="*/ 12153091 w 12166566"/>
                <a:gd name="connsiteY2" fmla="*/ 2030312 h 2030711"/>
                <a:gd name="connsiteX3" fmla="*/ 1 w 12166566"/>
                <a:gd name="connsiteY3" fmla="*/ 1842242 h 2030711"/>
                <a:gd name="connsiteX0" fmla="*/ 1 w 12175317"/>
                <a:gd name="connsiteY0" fmla="*/ 1842242 h 2037043"/>
                <a:gd name="connsiteX1" fmla="*/ 12165985 w 12175317"/>
                <a:gd name="connsiteY1" fmla="*/ 473 h 2037043"/>
                <a:gd name="connsiteX2" fmla="*/ 12175316 w 12175317"/>
                <a:gd name="connsiteY2" fmla="*/ 2036662 h 2037043"/>
                <a:gd name="connsiteX3" fmla="*/ 1 w 12175317"/>
                <a:gd name="connsiteY3" fmla="*/ 1842242 h 2037043"/>
                <a:gd name="connsiteX0" fmla="*/ 1 w 12184842"/>
                <a:gd name="connsiteY0" fmla="*/ 1842242 h 2027545"/>
                <a:gd name="connsiteX1" fmla="*/ 12165985 w 12184842"/>
                <a:gd name="connsiteY1" fmla="*/ 473 h 2027545"/>
                <a:gd name="connsiteX2" fmla="*/ 12184841 w 12184842"/>
                <a:gd name="connsiteY2" fmla="*/ 2027137 h 2027545"/>
                <a:gd name="connsiteX3" fmla="*/ 1 w 12184842"/>
                <a:gd name="connsiteY3" fmla="*/ 1842242 h 2027545"/>
                <a:gd name="connsiteX0" fmla="*/ 1 w 12184842"/>
                <a:gd name="connsiteY0" fmla="*/ 1851765 h 2037068"/>
                <a:gd name="connsiteX1" fmla="*/ 12172335 w 12184842"/>
                <a:gd name="connsiteY1" fmla="*/ 471 h 2037068"/>
                <a:gd name="connsiteX2" fmla="*/ 12184841 w 12184842"/>
                <a:gd name="connsiteY2" fmla="*/ 2036660 h 2037068"/>
                <a:gd name="connsiteX3" fmla="*/ 1 w 12184842"/>
                <a:gd name="connsiteY3" fmla="*/ 1851765 h 2037068"/>
                <a:gd name="connsiteX0" fmla="*/ 1 w 12184842"/>
                <a:gd name="connsiteY0" fmla="*/ 1858113 h 2043416"/>
                <a:gd name="connsiteX1" fmla="*/ 12172335 w 12184842"/>
                <a:gd name="connsiteY1" fmla="*/ 469 h 2043416"/>
                <a:gd name="connsiteX2" fmla="*/ 12184841 w 12184842"/>
                <a:gd name="connsiteY2" fmla="*/ 2043008 h 2043416"/>
                <a:gd name="connsiteX3" fmla="*/ 1 w 12184842"/>
                <a:gd name="connsiteY3" fmla="*/ 1858113 h 2043416"/>
                <a:gd name="connsiteX0" fmla="*/ 1 w 12205863"/>
                <a:gd name="connsiteY0" fmla="*/ 1858113 h 1923107"/>
                <a:gd name="connsiteX1" fmla="*/ 12172335 w 12205863"/>
                <a:gd name="connsiteY1" fmla="*/ 469 h 1923107"/>
                <a:gd name="connsiteX2" fmla="*/ 12205862 w 12205863"/>
                <a:gd name="connsiteY2" fmla="*/ 1920222 h 1923107"/>
                <a:gd name="connsiteX3" fmla="*/ 1 w 12205863"/>
                <a:gd name="connsiteY3" fmla="*/ 1858113 h 1923107"/>
                <a:gd name="connsiteX0" fmla="*/ 1 w 12206057"/>
                <a:gd name="connsiteY0" fmla="*/ 1858113 h 1920221"/>
                <a:gd name="connsiteX1" fmla="*/ 12172335 w 12206057"/>
                <a:gd name="connsiteY1" fmla="*/ 469 h 1920221"/>
                <a:gd name="connsiteX2" fmla="*/ 12205862 w 12206057"/>
                <a:gd name="connsiteY2" fmla="*/ 1920222 h 1920221"/>
                <a:gd name="connsiteX3" fmla="*/ 1 w 12206057"/>
                <a:gd name="connsiteY3" fmla="*/ 1858113 h 1920221"/>
                <a:gd name="connsiteX0" fmla="*/ 1 w 12227078"/>
                <a:gd name="connsiteY0" fmla="*/ 1858113 h 1870508"/>
                <a:gd name="connsiteX1" fmla="*/ 12172335 w 12227078"/>
                <a:gd name="connsiteY1" fmla="*/ 469 h 1870508"/>
                <a:gd name="connsiteX2" fmla="*/ 12226883 w 12227078"/>
                <a:gd name="connsiteY2" fmla="*/ 1821993 h 1870508"/>
                <a:gd name="connsiteX3" fmla="*/ 1 w 12227078"/>
                <a:gd name="connsiteY3" fmla="*/ 1858113 h 1870508"/>
                <a:gd name="connsiteX0" fmla="*/ 1 w 12227078"/>
                <a:gd name="connsiteY0" fmla="*/ 1919492 h 1931888"/>
                <a:gd name="connsiteX1" fmla="*/ 12193355 w 12227078"/>
                <a:gd name="connsiteY1" fmla="*/ 454 h 1931888"/>
                <a:gd name="connsiteX2" fmla="*/ 12226883 w 12227078"/>
                <a:gd name="connsiteY2" fmla="*/ 1883372 h 1931888"/>
                <a:gd name="connsiteX3" fmla="*/ 1 w 12227078"/>
                <a:gd name="connsiteY3" fmla="*/ 1919492 h 1931888"/>
                <a:gd name="connsiteX0" fmla="*/ 1 w 12258608"/>
                <a:gd name="connsiteY0" fmla="*/ 1919492 h 1930198"/>
                <a:gd name="connsiteX1" fmla="*/ 12193355 w 12258608"/>
                <a:gd name="connsiteY1" fmla="*/ 454 h 1930198"/>
                <a:gd name="connsiteX2" fmla="*/ 12258414 w 12258608"/>
                <a:gd name="connsiteY2" fmla="*/ 1846536 h 1930198"/>
                <a:gd name="connsiteX3" fmla="*/ 1 w 12258608"/>
                <a:gd name="connsiteY3" fmla="*/ 1919492 h 1930198"/>
                <a:gd name="connsiteX0" fmla="*/ 1 w 12193819"/>
                <a:gd name="connsiteY0" fmla="*/ 1919492 h 1932582"/>
                <a:gd name="connsiteX1" fmla="*/ 12193355 w 12193819"/>
                <a:gd name="connsiteY1" fmla="*/ 454 h 1932582"/>
                <a:gd name="connsiteX2" fmla="*/ 12174331 w 12193819"/>
                <a:gd name="connsiteY2" fmla="*/ 1895651 h 1932582"/>
                <a:gd name="connsiteX3" fmla="*/ 1 w 12193819"/>
                <a:gd name="connsiteY3" fmla="*/ 1919492 h 1932582"/>
                <a:gd name="connsiteX0" fmla="*/ 1 w 12193526"/>
                <a:gd name="connsiteY0" fmla="*/ 1919492 h 1932582"/>
                <a:gd name="connsiteX1" fmla="*/ 12193355 w 12193526"/>
                <a:gd name="connsiteY1" fmla="*/ 454 h 1932582"/>
                <a:gd name="connsiteX2" fmla="*/ 12174331 w 12193526"/>
                <a:gd name="connsiteY2" fmla="*/ 1895651 h 1932582"/>
                <a:gd name="connsiteX3" fmla="*/ 1 w 12193526"/>
                <a:gd name="connsiteY3" fmla="*/ 1919492 h 1932582"/>
                <a:gd name="connsiteX0" fmla="*/ 1 w 12193526"/>
                <a:gd name="connsiteY0" fmla="*/ 1919492 h 1938518"/>
                <a:gd name="connsiteX1" fmla="*/ 12193355 w 12193526"/>
                <a:gd name="connsiteY1" fmla="*/ 454 h 1938518"/>
                <a:gd name="connsiteX2" fmla="*/ 12174331 w 12193526"/>
                <a:gd name="connsiteY2" fmla="*/ 1895651 h 1938518"/>
                <a:gd name="connsiteX3" fmla="*/ 1 w 12193526"/>
                <a:gd name="connsiteY3" fmla="*/ 1919492 h 1938518"/>
                <a:gd name="connsiteX0" fmla="*/ 1 w 12193584"/>
                <a:gd name="connsiteY0" fmla="*/ 1919492 h 1938518"/>
                <a:gd name="connsiteX1" fmla="*/ 12193355 w 12193584"/>
                <a:gd name="connsiteY1" fmla="*/ 454 h 1938518"/>
                <a:gd name="connsiteX2" fmla="*/ 12174331 w 12193584"/>
                <a:gd name="connsiteY2" fmla="*/ 1895651 h 1938518"/>
                <a:gd name="connsiteX3" fmla="*/ 1 w 12193584"/>
                <a:gd name="connsiteY3" fmla="*/ 1919492 h 1938518"/>
                <a:gd name="connsiteX0" fmla="*/ 1 w 12193468"/>
                <a:gd name="connsiteY0" fmla="*/ 1919492 h 1933905"/>
                <a:gd name="connsiteX1" fmla="*/ 12193355 w 12193468"/>
                <a:gd name="connsiteY1" fmla="*/ 454 h 1933905"/>
                <a:gd name="connsiteX2" fmla="*/ 12111269 w 12193468"/>
                <a:gd name="connsiteY2" fmla="*/ 1846537 h 1933905"/>
                <a:gd name="connsiteX3" fmla="*/ 1 w 12193468"/>
                <a:gd name="connsiteY3" fmla="*/ 1919492 h 1933905"/>
                <a:gd name="connsiteX0" fmla="*/ 1 w 12193632"/>
                <a:gd name="connsiteY0" fmla="*/ 1919492 h 1940184"/>
                <a:gd name="connsiteX1" fmla="*/ 12193355 w 12193632"/>
                <a:gd name="connsiteY1" fmla="*/ 454 h 1940184"/>
                <a:gd name="connsiteX2" fmla="*/ 12184841 w 12193632"/>
                <a:gd name="connsiteY2" fmla="*/ 1907931 h 1940184"/>
                <a:gd name="connsiteX3" fmla="*/ 1 w 12193632"/>
                <a:gd name="connsiteY3" fmla="*/ 1919492 h 1940184"/>
                <a:gd name="connsiteX0" fmla="*/ 1 w 12193376"/>
                <a:gd name="connsiteY0" fmla="*/ 1919492 h 1923285"/>
                <a:gd name="connsiteX1" fmla="*/ 12193355 w 12193376"/>
                <a:gd name="connsiteY1" fmla="*/ 454 h 1923285"/>
                <a:gd name="connsiteX2" fmla="*/ 11586288 w 12193376"/>
                <a:gd name="connsiteY2" fmla="*/ 1274881 h 1923285"/>
                <a:gd name="connsiteX3" fmla="*/ 1 w 12193376"/>
                <a:gd name="connsiteY3" fmla="*/ 1919492 h 1923285"/>
                <a:gd name="connsiteX0" fmla="*/ 1 w 12211564"/>
                <a:gd name="connsiteY0" fmla="*/ 1919492 h 1940184"/>
                <a:gd name="connsiteX1" fmla="*/ 12193355 w 12211564"/>
                <a:gd name="connsiteY1" fmla="*/ 454 h 1940184"/>
                <a:gd name="connsiteX2" fmla="*/ 12211564 w 12211564"/>
                <a:gd name="connsiteY2" fmla="*/ 1907932 h 1940184"/>
                <a:gd name="connsiteX3" fmla="*/ 1 w 12211564"/>
                <a:gd name="connsiteY3" fmla="*/ 1919492 h 1940184"/>
                <a:gd name="connsiteX0" fmla="*/ 1 w 12142089"/>
                <a:gd name="connsiteY0" fmla="*/ 1913227 h 1934891"/>
                <a:gd name="connsiteX1" fmla="*/ 12123880 w 12142089"/>
                <a:gd name="connsiteY1" fmla="*/ 456 h 1934891"/>
                <a:gd name="connsiteX2" fmla="*/ 12142089 w 12142089"/>
                <a:gd name="connsiteY2" fmla="*/ 1907934 h 1934891"/>
                <a:gd name="connsiteX3" fmla="*/ 1 w 12142089"/>
                <a:gd name="connsiteY3" fmla="*/ 1913227 h 1934891"/>
                <a:gd name="connsiteX0" fmla="*/ 2 w 12142090"/>
                <a:gd name="connsiteY0" fmla="*/ 1913227 h 1913226"/>
                <a:gd name="connsiteX1" fmla="*/ 12123881 w 12142090"/>
                <a:gd name="connsiteY1" fmla="*/ 456 h 1913226"/>
                <a:gd name="connsiteX2" fmla="*/ 12142090 w 12142090"/>
                <a:gd name="connsiteY2" fmla="*/ 1907934 h 1913226"/>
                <a:gd name="connsiteX3" fmla="*/ 2 w 12142090"/>
                <a:gd name="connsiteY3" fmla="*/ 1913227 h 1913226"/>
                <a:gd name="connsiteX0" fmla="*/ 3 w 12093993"/>
                <a:gd name="connsiteY0" fmla="*/ 1919495 h 1919495"/>
                <a:gd name="connsiteX1" fmla="*/ 12075784 w 12093993"/>
                <a:gd name="connsiteY1" fmla="*/ 455 h 1919495"/>
                <a:gd name="connsiteX2" fmla="*/ 12093993 w 12093993"/>
                <a:gd name="connsiteY2" fmla="*/ 1907933 h 1919495"/>
                <a:gd name="connsiteX3" fmla="*/ 3 w 12093993"/>
                <a:gd name="connsiteY3" fmla="*/ 1919495 h 1919495"/>
                <a:gd name="connsiteX0" fmla="*/ 3 w 12126172"/>
                <a:gd name="connsiteY0" fmla="*/ 1919495 h 1919495"/>
                <a:gd name="connsiteX1" fmla="*/ 12075784 w 12126172"/>
                <a:gd name="connsiteY1" fmla="*/ 455 h 1919495"/>
                <a:gd name="connsiteX2" fmla="*/ 12126172 w 12126172"/>
                <a:gd name="connsiteY2" fmla="*/ 1895062 h 1919495"/>
                <a:gd name="connsiteX3" fmla="*/ 3 w 12126172"/>
                <a:gd name="connsiteY3" fmla="*/ 1919495 h 1919495"/>
                <a:gd name="connsiteX0" fmla="*/ 3 w 12088629"/>
                <a:gd name="connsiteY0" fmla="*/ 1919495 h 1919495"/>
                <a:gd name="connsiteX1" fmla="*/ 12075784 w 12088629"/>
                <a:gd name="connsiteY1" fmla="*/ 455 h 1919495"/>
                <a:gd name="connsiteX2" fmla="*/ 12088629 w 12088629"/>
                <a:gd name="connsiteY2" fmla="*/ 1907935 h 1919495"/>
                <a:gd name="connsiteX3" fmla="*/ 3 w 12088629"/>
                <a:gd name="connsiteY3" fmla="*/ 1919495 h 1919495"/>
                <a:gd name="connsiteX0" fmla="*/ 3 w 12088645"/>
                <a:gd name="connsiteY0" fmla="*/ 1919495 h 1920291"/>
                <a:gd name="connsiteX1" fmla="*/ 12075784 w 12088645"/>
                <a:gd name="connsiteY1" fmla="*/ 455 h 1920291"/>
                <a:gd name="connsiteX2" fmla="*/ 12088629 w 12088645"/>
                <a:gd name="connsiteY2" fmla="*/ 1907935 h 1920291"/>
                <a:gd name="connsiteX3" fmla="*/ 3 w 12088645"/>
                <a:gd name="connsiteY3" fmla="*/ 1919495 h 1920291"/>
                <a:gd name="connsiteX0" fmla="*/ 3 w 12088645"/>
                <a:gd name="connsiteY0" fmla="*/ 1919495 h 1920290"/>
                <a:gd name="connsiteX1" fmla="*/ 12075784 w 12088645"/>
                <a:gd name="connsiteY1" fmla="*/ 455 h 1920290"/>
                <a:gd name="connsiteX2" fmla="*/ 12088629 w 12088645"/>
                <a:gd name="connsiteY2" fmla="*/ 1907935 h 1920290"/>
                <a:gd name="connsiteX3" fmla="*/ 3 w 12088645"/>
                <a:gd name="connsiteY3" fmla="*/ 1919495 h 1920290"/>
                <a:gd name="connsiteX0" fmla="*/ 3 w 12094009"/>
                <a:gd name="connsiteY0" fmla="*/ 1919495 h 1919494"/>
                <a:gd name="connsiteX1" fmla="*/ 12075784 w 12094009"/>
                <a:gd name="connsiteY1" fmla="*/ 455 h 1919494"/>
                <a:gd name="connsiteX2" fmla="*/ 12093993 w 12094009"/>
                <a:gd name="connsiteY2" fmla="*/ 1882192 h 1919494"/>
                <a:gd name="connsiteX3" fmla="*/ 3 w 12094009"/>
                <a:gd name="connsiteY3" fmla="*/ 1919495 h 1919494"/>
                <a:gd name="connsiteX0" fmla="*/ 3 w 12099372"/>
                <a:gd name="connsiteY0" fmla="*/ 1919495 h 1920290"/>
                <a:gd name="connsiteX1" fmla="*/ 12075784 w 12099372"/>
                <a:gd name="connsiteY1" fmla="*/ 455 h 1920290"/>
                <a:gd name="connsiteX2" fmla="*/ 12099356 w 12099372"/>
                <a:gd name="connsiteY2" fmla="*/ 1907935 h 1920290"/>
                <a:gd name="connsiteX3" fmla="*/ 3 w 12099372"/>
                <a:gd name="connsiteY3" fmla="*/ 1919495 h 1920290"/>
                <a:gd name="connsiteX0" fmla="*/ 3 w 12099372"/>
                <a:gd name="connsiteY0" fmla="*/ 1919495 h 1920290"/>
                <a:gd name="connsiteX1" fmla="*/ 12075784 w 12099372"/>
                <a:gd name="connsiteY1" fmla="*/ 455 h 1920290"/>
                <a:gd name="connsiteX2" fmla="*/ 12099356 w 12099372"/>
                <a:gd name="connsiteY2" fmla="*/ 1907935 h 1920290"/>
                <a:gd name="connsiteX3" fmla="*/ 3 w 12099372"/>
                <a:gd name="connsiteY3" fmla="*/ 1919495 h 1920290"/>
                <a:gd name="connsiteX0" fmla="*/ 3 w 12075784"/>
                <a:gd name="connsiteY0" fmla="*/ 1919495 h 1919494"/>
                <a:gd name="connsiteX1" fmla="*/ 12075784 w 12075784"/>
                <a:gd name="connsiteY1" fmla="*/ 455 h 1919494"/>
                <a:gd name="connsiteX2" fmla="*/ 11874101 w 12075784"/>
                <a:gd name="connsiteY2" fmla="*/ 1901500 h 1919494"/>
                <a:gd name="connsiteX3" fmla="*/ 3 w 12075784"/>
                <a:gd name="connsiteY3" fmla="*/ 1919495 h 1919494"/>
                <a:gd name="connsiteX0" fmla="*/ 3 w 12083281"/>
                <a:gd name="connsiteY0" fmla="*/ 1919495 h 1920290"/>
                <a:gd name="connsiteX1" fmla="*/ 12075784 w 12083281"/>
                <a:gd name="connsiteY1" fmla="*/ 455 h 1920290"/>
                <a:gd name="connsiteX2" fmla="*/ 12083265 w 12083281"/>
                <a:gd name="connsiteY2" fmla="*/ 1907937 h 1920290"/>
                <a:gd name="connsiteX3" fmla="*/ 3 w 12083281"/>
                <a:gd name="connsiteY3" fmla="*/ 1919495 h 1920290"/>
                <a:gd name="connsiteX0" fmla="*/ 3 w 12083281"/>
                <a:gd name="connsiteY0" fmla="*/ 1919495 h 1920290"/>
                <a:gd name="connsiteX1" fmla="*/ 12075784 w 12083281"/>
                <a:gd name="connsiteY1" fmla="*/ 455 h 1920290"/>
                <a:gd name="connsiteX2" fmla="*/ 12083265 w 12083281"/>
                <a:gd name="connsiteY2" fmla="*/ 1907937 h 1920290"/>
                <a:gd name="connsiteX3" fmla="*/ 3 w 12083281"/>
                <a:gd name="connsiteY3" fmla="*/ 1919495 h 1920290"/>
                <a:gd name="connsiteX0" fmla="*/ 3 w 12083281"/>
                <a:gd name="connsiteY0" fmla="*/ 1911291 h 1912086"/>
                <a:gd name="connsiteX1" fmla="*/ 12075784 w 12083281"/>
                <a:gd name="connsiteY1" fmla="*/ 457 h 1912086"/>
                <a:gd name="connsiteX2" fmla="*/ 12083265 w 12083281"/>
                <a:gd name="connsiteY2" fmla="*/ 1899733 h 1912086"/>
                <a:gd name="connsiteX3" fmla="*/ 3 w 12083281"/>
                <a:gd name="connsiteY3" fmla="*/ 1911291 h 1912086"/>
              </a:gdLst>
              <a:ahLst/>
              <a:cxnLst>
                <a:cxn ang="0">
                  <a:pos x="connsiteX0" y="connsiteY0"/>
                </a:cxn>
                <a:cxn ang="0">
                  <a:pos x="connsiteX1" y="connsiteY1"/>
                </a:cxn>
                <a:cxn ang="0">
                  <a:pos x="connsiteX2" y="connsiteY2"/>
                </a:cxn>
                <a:cxn ang="0">
                  <a:pos x="connsiteX3" y="connsiteY3"/>
                </a:cxn>
              </a:cxnLst>
              <a:rect l="l" t="t" r="r" b="b"/>
              <a:pathLst>
                <a:path w="12083281" h="1912086">
                  <a:moveTo>
                    <a:pt x="3" y="1911291"/>
                  </a:moveTo>
                  <a:cubicBezTo>
                    <a:pt x="-21" y="1906968"/>
                    <a:pt x="12056353" y="-34130"/>
                    <a:pt x="12075784" y="457"/>
                  </a:cubicBezTo>
                  <a:cubicBezTo>
                    <a:pt x="12064042" y="35635"/>
                    <a:pt x="12074201" y="1918487"/>
                    <a:pt x="12083265" y="1899733"/>
                  </a:cubicBezTo>
                  <a:cubicBezTo>
                    <a:pt x="12099828" y="1916595"/>
                    <a:pt x="-6259" y="1911302"/>
                    <a:pt x="3" y="1911291"/>
                  </a:cubicBezTo>
                  <a:close/>
                </a:path>
              </a:pathLst>
            </a:custGeom>
            <a:solidFill>
              <a:srgbClr val="95AE3C"/>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Arial" charset="0"/>
                <a:ea typeface="ＭＳ Ｐゴシック" charset="-128"/>
              </a:endParaRPr>
            </a:p>
          </p:txBody>
        </p:sp>
        <p:cxnSp>
          <p:nvCxnSpPr>
            <p:cNvPr id="50" name="Straight Connector 49">
              <a:extLst>
                <a:ext uri="{FF2B5EF4-FFF2-40B4-BE49-F238E27FC236}">
                  <a16:creationId xmlns:a16="http://schemas.microsoft.com/office/drawing/2014/main" id="{42322E5E-3423-3A42-8ED6-DCBBA856ABE0}"/>
                </a:ext>
              </a:extLst>
            </p:cNvPr>
            <p:cNvCxnSpPr>
              <a:cxnSpLocks/>
            </p:cNvCxnSpPr>
            <p:nvPr userDrawn="1"/>
          </p:nvCxnSpPr>
          <p:spPr bwMode="auto">
            <a:xfrm flipV="1">
              <a:off x="4192367" y="3757993"/>
              <a:ext cx="4951633" cy="1371599"/>
            </a:xfrm>
            <a:prstGeom prst="line">
              <a:avLst/>
            </a:prstGeom>
            <a:solidFill>
              <a:schemeClr val="hlink"/>
            </a:solidFill>
            <a:ln w="12700" cap="flat" cmpd="sng" algn="ctr">
              <a:solidFill>
                <a:schemeClr val="bg1">
                  <a:lumMod val="85000"/>
                </a:schemeClr>
              </a:solidFill>
              <a:prstDash val="solid"/>
              <a:round/>
              <a:headEnd type="none" w="med" len="med"/>
              <a:tailEnd type="none" w="med" len="med"/>
            </a:ln>
            <a:effectLst/>
          </p:spPr>
        </p:cxnSp>
        <p:cxnSp>
          <p:nvCxnSpPr>
            <p:cNvPr id="51" name="Straight Connector 50">
              <a:extLst>
                <a:ext uri="{FF2B5EF4-FFF2-40B4-BE49-F238E27FC236}">
                  <a16:creationId xmlns:a16="http://schemas.microsoft.com/office/drawing/2014/main" id="{68A21233-D154-9E42-BF12-E1FD38272D94}"/>
                </a:ext>
              </a:extLst>
            </p:cNvPr>
            <p:cNvCxnSpPr>
              <a:cxnSpLocks/>
            </p:cNvCxnSpPr>
            <p:nvPr userDrawn="1"/>
          </p:nvCxnSpPr>
          <p:spPr bwMode="auto">
            <a:xfrm flipV="1">
              <a:off x="0" y="1"/>
              <a:ext cx="2628900" cy="2171699"/>
            </a:xfrm>
            <a:prstGeom prst="line">
              <a:avLst/>
            </a:prstGeom>
            <a:solidFill>
              <a:schemeClr val="hlink"/>
            </a:solidFill>
            <a:ln w="12700" cap="flat" cmpd="sng" algn="ctr">
              <a:solidFill>
                <a:schemeClr val="bg1">
                  <a:lumMod val="85000"/>
                </a:schemeClr>
              </a:solidFill>
              <a:prstDash val="solid"/>
              <a:round/>
              <a:headEnd type="none" w="med" len="med"/>
              <a:tailEnd type="none" w="med" len="med"/>
            </a:ln>
            <a:effectLst/>
          </p:spPr>
        </p:cxnSp>
        <p:cxnSp>
          <p:nvCxnSpPr>
            <p:cNvPr id="54" name="Straight Connector 53">
              <a:extLst>
                <a:ext uri="{FF2B5EF4-FFF2-40B4-BE49-F238E27FC236}">
                  <a16:creationId xmlns:a16="http://schemas.microsoft.com/office/drawing/2014/main" id="{865AB406-424C-2544-994A-879DC0C46D7B}"/>
                </a:ext>
              </a:extLst>
            </p:cNvPr>
            <p:cNvCxnSpPr>
              <a:cxnSpLocks/>
            </p:cNvCxnSpPr>
            <p:nvPr userDrawn="1"/>
          </p:nvCxnSpPr>
          <p:spPr bwMode="auto">
            <a:xfrm flipV="1">
              <a:off x="5586413" y="2409541"/>
              <a:ext cx="3533703" cy="2720051"/>
            </a:xfrm>
            <a:prstGeom prst="line">
              <a:avLst/>
            </a:prstGeom>
            <a:solidFill>
              <a:schemeClr val="hlink"/>
            </a:solidFill>
            <a:ln w="12700" cap="flat" cmpd="sng" algn="ctr">
              <a:solidFill>
                <a:schemeClr val="bg1">
                  <a:lumMod val="85000"/>
                </a:schemeClr>
              </a:solidFill>
              <a:prstDash val="solid"/>
              <a:round/>
              <a:headEnd type="none" w="med" len="med"/>
              <a:tailEnd type="none" w="med" len="med"/>
            </a:ln>
            <a:effectLst/>
          </p:spPr>
        </p:cxnSp>
      </p:grpSp>
      <p:grpSp>
        <p:nvGrpSpPr>
          <p:cNvPr id="55" name="Group 54">
            <a:extLst>
              <a:ext uri="{FF2B5EF4-FFF2-40B4-BE49-F238E27FC236}">
                <a16:creationId xmlns:a16="http://schemas.microsoft.com/office/drawing/2014/main" id="{CB787BB5-B6F0-DD4E-A858-968DA7AE88F6}"/>
              </a:ext>
            </a:extLst>
          </p:cNvPr>
          <p:cNvGrpSpPr/>
          <p:nvPr userDrawn="1"/>
        </p:nvGrpSpPr>
        <p:grpSpPr>
          <a:xfrm>
            <a:off x="10215053" y="6295153"/>
            <a:ext cx="1527048" cy="338328"/>
            <a:chOff x="6923088" y="4475163"/>
            <a:chExt cx="1873251" cy="403225"/>
          </a:xfrm>
        </p:grpSpPr>
        <p:sp>
          <p:nvSpPr>
            <p:cNvPr id="56" name="AutoShape 4">
              <a:extLst>
                <a:ext uri="{FF2B5EF4-FFF2-40B4-BE49-F238E27FC236}">
                  <a16:creationId xmlns:a16="http://schemas.microsoft.com/office/drawing/2014/main" id="{7C3F603B-0ED7-DF4C-9A10-82405C5D689A}"/>
                </a:ext>
              </a:extLst>
            </p:cNvPr>
            <p:cNvSpPr>
              <a:spLocks noChangeAspect="1" noChangeArrowheads="1" noTextEdit="1"/>
            </p:cNvSpPr>
            <p:nvPr userDrawn="1"/>
          </p:nvSpPr>
          <p:spPr bwMode="auto">
            <a:xfrm>
              <a:off x="6923088" y="4475163"/>
              <a:ext cx="187325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57" name="Freeform 6">
              <a:extLst>
                <a:ext uri="{FF2B5EF4-FFF2-40B4-BE49-F238E27FC236}">
                  <a16:creationId xmlns:a16="http://schemas.microsoft.com/office/drawing/2014/main" id="{2ECC2574-1E58-F847-9BC9-EBAB733426FE}"/>
                </a:ext>
              </a:extLst>
            </p:cNvPr>
            <p:cNvSpPr>
              <a:spLocks/>
            </p:cNvSpPr>
            <p:nvPr userDrawn="1"/>
          </p:nvSpPr>
          <p:spPr bwMode="auto">
            <a:xfrm>
              <a:off x="6929438" y="4483101"/>
              <a:ext cx="376238" cy="376238"/>
            </a:xfrm>
            <a:custGeom>
              <a:avLst/>
              <a:gdLst>
                <a:gd name="T0" fmla="*/ 118 w 237"/>
                <a:gd name="T1" fmla="*/ 237 h 237"/>
                <a:gd name="T2" fmla="*/ 142 w 237"/>
                <a:gd name="T3" fmla="*/ 235 h 237"/>
                <a:gd name="T4" fmla="*/ 165 w 237"/>
                <a:gd name="T5" fmla="*/ 228 h 237"/>
                <a:gd name="T6" fmla="*/ 185 w 237"/>
                <a:gd name="T7" fmla="*/ 217 h 237"/>
                <a:gd name="T8" fmla="*/ 202 w 237"/>
                <a:gd name="T9" fmla="*/ 202 h 237"/>
                <a:gd name="T10" fmla="*/ 217 w 237"/>
                <a:gd name="T11" fmla="*/ 185 h 237"/>
                <a:gd name="T12" fmla="*/ 228 w 237"/>
                <a:gd name="T13" fmla="*/ 165 h 237"/>
                <a:gd name="T14" fmla="*/ 235 w 237"/>
                <a:gd name="T15" fmla="*/ 142 h 237"/>
                <a:gd name="T16" fmla="*/ 237 w 237"/>
                <a:gd name="T17" fmla="*/ 119 h 237"/>
                <a:gd name="T18" fmla="*/ 236 w 237"/>
                <a:gd name="T19" fmla="*/ 106 h 237"/>
                <a:gd name="T20" fmla="*/ 232 w 237"/>
                <a:gd name="T21" fmla="*/ 84 h 237"/>
                <a:gd name="T22" fmla="*/ 223 w 237"/>
                <a:gd name="T23" fmla="*/ 62 h 237"/>
                <a:gd name="T24" fmla="*/ 210 w 237"/>
                <a:gd name="T25" fmla="*/ 43 h 237"/>
                <a:gd name="T26" fmla="*/ 194 w 237"/>
                <a:gd name="T27" fmla="*/ 27 h 237"/>
                <a:gd name="T28" fmla="*/ 175 w 237"/>
                <a:gd name="T29" fmla="*/ 15 h 237"/>
                <a:gd name="T30" fmla="*/ 154 w 237"/>
                <a:gd name="T31" fmla="*/ 6 h 237"/>
                <a:gd name="T32" fmla="*/ 131 w 237"/>
                <a:gd name="T33" fmla="*/ 1 h 237"/>
                <a:gd name="T34" fmla="*/ 118 w 237"/>
                <a:gd name="T35" fmla="*/ 0 h 237"/>
                <a:gd name="T36" fmla="*/ 94 w 237"/>
                <a:gd name="T37" fmla="*/ 2 h 237"/>
                <a:gd name="T38" fmla="*/ 72 w 237"/>
                <a:gd name="T39" fmla="*/ 9 h 237"/>
                <a:gd name="T40" fmla="*/ 52 w 237"/>
                <a:gd name="T41" fmla="*/ 21 h 237"/>
                <a:gd name="T42" fmla="*/ 35 w 237"/>
                <a:gd name="T43" fmla="*/ 35 h 237"/>
                <a:gd name="T44" fmla="*/ 19 w 237"/>
                <a:gd name="T45" fmla="*/ 52 h 237"/>
                <a:gd name="T46" fmla="*/ 9 w 237"/>
                <a:gd name="T47" fmla="*/ 72 h 237"/>
                <a:gd name="T48" fmla="*/ 2 w 237"/>
                <a:gd name="T49" fmla="*/ 94 h 237"/>
                <a:gd name="T50" fmla="*/ 0 w 237"/>
                <a:gd name="T51" fmla="*/ 119 h 237"/>
                <a:gd name="T52" fmla="*/ 1 w 237"/>
                <a:gd name="T53" fmla="*/ 131 h 237"/>
                <a:gd name="T54" fmla="*/ 5 w 237"/>
                <a:gd name="T55" fmla="*/ 154 h 237"/>
                <a:gd name="T56" fmla="*/ 14 w 237"/>
                <a:gd name="T57" fmla="*/ 175 h 237"/>
                <a:gd name="T58" fmla="*/ 26 w 237"/>
                <a:gd name="T59" fmla="*/ 194 h 237"/>
                <a:gd name="T60" fmla="*/ 43 w 237"/>
                <a:gd name="T61" fmla="*/ 210 h 237"/>
                <a:gd name="T62" fmla="*/ 62 w 237"/>
                <a:gd name="T63" fmla="*/ 223 h 237"/>
                <a:gd name="T64" fmla="*/ 83 w 237"/>
                <a:gd name="T65" fmla="*/ 233 h 237"/>
                <a:gd name="T66" fmla="*/ 106 w 237"/>
                <a:gd name="T67" fmla="*/ 237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7" h="237">
                  <a:moveTo>
                    <a:pt x="118" y="237"/>
                  </a:moveTo>
                  <a:lnTo>
                    <a:pt x="118" y="237"/>
                  </a:lnTo>
                  <a:lnTo>
                    <a:pt x="131" y="237"/>
                  </a:lnTo>
                  <a:lnTo>
                    <a:pt x="142" y="235"/>
                  </a:lnTo>
                  <a:lnTo>
                    <a:pt x="154" y="233"/>
                  </a:lnTo>
                  <a:lnTo>
                    <a:pt x="165" y="228"/>
                  </a:lnTo>
                  <a:lnTo>
                    <a:pt x="175" y="223"/>
                  </a:lnTo>
                  <a:lnTo>
                    <a:pt x="185" y="217"/>
                  </a:lnTo>
                  <a:lnTo>
                    <a:pt x="194" y="210"/>
                  </a:lnTo>
                  <a:lnTo>
                    <a:pt x="202" y="202"/>
                  </a:lnTo>
                  <a:lnTo>
                    <a:pt x="210" y="194"/>
                  </a:lnTo>
                  <a:lnTo>
                    <a:pt x="217" y="185"/>
                  </a:lnTo>
                  <a:lnTo>
                    <a:pt x="223" y="175"/>
                  </a:lnTo>
                  <a:lnTo>
                    <a:pt x="228" y="165"/>
                  </a:lnTo>
                  <a:lnTo>
                    <a:pt x="232" y="154"/>
                  </a:lnTo>
                  <a:lnTo>
                    <a:pt x="235" y="142"/>
                  </a:lnTo>
                  <a:lnTo>
                    <a:pt x="236" y="131"/>
                  </a:lnTo>
                  <a:lnTo>
                    <a:pt x="237" y="119"/>
                  </a:lnTo>
                  <a:lnTo>
                    <a:pt x="237" y="119"/>
                  </a:lnTo>
                  <a:lnTo>
                    <a:pt x="236" y="106"/>
                  </a:lnTo>
                  <a:lnTo>
                    <a:pt x="235" y="94"/>
                  </a:lnTo>
                  <a:lnTo>
                    <a:pt x="232" y="84"/>
                  </a:lnTo>
                  <a:lnTo>
                    <a:pt x="228" y="72"/>
                  </a:lnTo>
                  <a:lnTo>
                    <a:pt x="223" y="62"/>
                  </a:lnTo>
                  <a:lnTo>
                    <a:pt x="217" y="52"/>
                  </a:lnTo>
                  <a:lnTo>
                    <a:pt x="210" y="43"/>
                  </a:lnTo>
                  <a:lnTo>
                    <a:pt x="202" y="35"/>
                  </a:lnTo>
                  <a:lnTo>
                    <a:pt x="194" y="27"/>
                  </a:lnTo>
                  <a:lnTo>
                    <a:pt x="185" y="21"/>
                  </a:lnTo>
                  <a:lnTo>
                    <a:pt x="175" y="15"/>
                  </a:lnTo>
                  <a:lnTo>
                    <a:pt x="165" y="9"/>
                  </a:lnTo>
                  <a:lnTo>
                    <a:pt x="154" y="6"/>
                  </a:lnTo>
                  <a:lnTo>
                    <a:pt x="142" y="2"/>
                  </a:lnTo>
                  <a:lnTo>
                    <a:pt x="131" y="1"/>
                  </a:lnTo>
                  <a:lnTo>
                    <a:pt x="118" y="0"/>
                  </a:lnTo>
                  <a:lnTo>
                    <a:pt x="118" y="0"/>
                  </a:lnTo>
                  <a:lnTo>
                    <a:pt x="106" y="1"/>
                  </a:lnTo>
                  <a:lnTo>
                    <a:pt x="94" y="2"/>
                  </a:lnTo>
                  <a:lnTo>
                    <a:pt x="83" y="6"/>
                  </a:lnTo>
                  <a:lnTo>
                    <a:pt x="72" y="9"/>
                  </a:lnTo>
                  <a:lnTo>
                    <a:pt x="62" y="15"/>
                  </a:lnTo>
                  <a:lnTo>
                    <a:pt x="52" y="21"/>
                  </a:lnTo>
                  <a:lnTo>
                    <a:pt x="43" y="27"/>
                  </a:lnTo>
                  <a:lnTo>
                    <a:pt x="35" y="35"/>
                  </a:lnTo>
                  <a:lnTo>
                    <a:pt x="26" y="43"/>
                  </a:lnTo>
                  <a:lnTo>
                    <a:pt x="19" y="52"/>
                  </a:lnTo>
                  <a:lnTo>
                    <a:pt x="14" y="62"/>
                  </a:lnTo>
                  <a:lnTo>
                    <a:pt x="9" y="72"/>
                  </a:lnTo>
                  <a:lnTo>
                    <a:pt x="5" y="84"/>
                  </a:lnTo>
                  <a:lnTo>
                    <a:pt x="2" y="94"/>
                  </a:lnTo>
                  <a:lnTo>
                    <a:pt x="1" y="106"/>
                  </a:lnTo>
                  <a:lnTo>
                    <a:pt x="0" y="119"/>
                  </a:lnTo>
                  <a:lnTo>
                    <a:pt x="0" y="119"/>
                  </a:lnTo>
                  <a:lnTo>
                    <a:pt x="1" y="131"/>
                  </a:lnTo>
                  <a:lnTo>
                    <a:pt x="2" y="142"/>
                  </a:lnTo>
                  <a:lnTo>
                    <a:pt x="5" y="154"/>
                  </a:lnTo>
                  <a:lnTo>
                    <a:pt x="9" y="165"/>
                  </a:lnTo>
                  <a:lnTo>
                    <a:pt x="14" y="175"/>
                  </a:lnTo>
                  <a:lnTo>
                    <a:pt x="19" y="185"/>
                  </a:lnTo>
                  <a:lnTo>
                    <a:pt x="26" y="194"/>
                  </a:lnTo>
                  <a:lnTo>
                    <a:pt x="35" y="202"/>
                  </a:lnTo>
                  <a:lnTo>
                    <a:pt x="43" y="210"/>
                  </a:lnTo>
                  <a:lnTo>
                    <a:pt x="52" y="217"/>
                  </a:lnTo>
                  <a:lnTo>
                    <a:pt x="62" y="223"/>
                  </a:lnTo>
                  <a:lnTo>
                    <a:pt x="72" y="228"/>
                  </a:lnTo>
                  <a:lnTo>
                    <a:pt x="83" y="233"/>
                  </a:lnTo>
                  <a:lnTo>
                    <a:pt x="94" y="235"/>
                  </a:lnTo>
                  <a:lnTo>
                    <a:pt x="106" y="237"/>
                  </a:lnTo>
                  <a:lnTo>
                    <a:pt x="118" y="2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58" name="Freeform 7">
              <a:extLst>
                <a:ext uri="{FF2B5EF4-FFF2-40B4-BE49-F238E27FC236}">
                  <a16:creationId xmlns:a16="http://schemas.microsoft.com/office/drawing/2014/main" id="{E74046C8-9D41-B24A-AACA-005D223A9043}"/>
                </a:ext>
              </a:extLst>
            </p:cNvPr>
            <p:cNvSpPr>
              <a:spLocks/>
            </p:cNvSpPr>
            <p:nvPr userDrawn="1"/>
          </p:nvSpPr>
          <p:spPr bwMode="auto">
            <a:xfrm>
              <a:off x="6929438" y="4483101"/>
              <a:ext cx="376238" cy="376238"/>
            </a:xfrm>
            <a:custGeom>
              <a:avLst/>
              <a:gdLst>
                <a:gd name="T0" fmla="*/ 118 w 237"/>
                <a:gd name="T1" fmla="*/ 237 h 237"/>
                <a:gd name="T2" fmla="*/ 142 w 237"/>
                <a:gd name="T3" fmla="*/ 235 h 237"/>
                <a:gd name="T4" fmla="*/ 165 w 237"/>
                <a:gd name="T5" fmla="*/ 228 h 237"/>
                <a:gd name="T6" fmla="*/ 185 w 237"/>
                <a:gd name="T7" fmla="*/ 217 h 237"/>
                <a:gd name="T8" fmla="*/ 202 w 237"/>
                <a:gd name="T9" fmla="*/ 202 h 237"/>
                <a:gd name="T10" fmla="*/ 217 w 237"/>
                <a:gd name="T11" fmla="*/ 185 h 237"/>
                <a:gd name="T12" fmla="*/ 228 w 237"/>
                <a:gd name="T13" fmla="*/ 165 h 237"/>
                <a:gd name="T14" fmla="*/ 235 w 237"/>
                <a:gd name="T15" fmla="*/ 142 h 237"/>
                <a:gd name="T16" fmla="*/ 237 w 237"/>
                <a:gd name="T17" fmla="*/ 119 h 237"/>
                <a:gd name="T18" fmla="*/ 236 w 237"/>
                <a:gd name="T19" fmla="*/ 106 h 237"/>
                <a:gd name="T20" fmla="*/ 232 w 237"/>
                <a:gd name="T21" fmla="*/ 84 h 237"/>
                <a:gd name="T22" fmla="*/ 223 w 237"/>
                <a:gd name="T23" fmla="*/ 62 h 237"/>
                <a:gd name="T24" fmla="*/ 210 w 237"/>
                <a:gd name="T25" fmla="*/ 43 h 237"/>
                <a:gd name="T26" fmla="*/ 194 w 237"/>
                <a:gd name="T27" fmla="*/ 27 h 237"/>
                <a:gd name="T28" fmla="*/ 175 w 237"/>
                <a:gd name="T29" fmla="*/ 15 h 237"/>
                <a:gd name="T30" fmla="*/ 154 w 237"/>
                <a:gd name="T31" fmla="*/ 6 h 237"/>
                <a:gd name="T32" fmla="*/ 131 w 237"/>
                <a:gd name="T33" fmla="*/ 1 h 237"/>
                <a:gd name="T34" fmla="*/ 118 w 237"/>
                <a:gd name="T35" fmla="*/ 0 h 237"/>
                <a:gd name="T36" fmla="*/ 94 w 237"/>
                <a:gd name="T37" fmla="*/ 2 h 237"/>
                <a:gd name="T38" fmla="*/ 72 w 237"/>
                <a:gd name="T39" fmla="*/ 9 h 237"/>
                <a:gd name="T40" fmla="*/ 52 w 237"/>
                <a:gd name="T41" fmla="*/ 21 h 237"/>
                <a:gd name="T42" fmla="*/ 35 w 237"/>
                <a:gd name="T43" fmla="*/ 35 h 237"/>
                <a:gd name="T44" fmla="*/ 19 w 237"/>
                <a:gd name="T45" fmla="*/ 52 h 237"/>
                <a:gd name="T46" fmla="*/ 9 w 237"/>
                <a:gd name="T47" fmla="*/ 72 h 237"/>
                <a:gd name="T48" fmla="*/ 2 w 237"/>
                <a:gd name="T49" fmla="*/ 94 h 237"/>
                <a:gd name="T50" fmla="*/ 0 w 237"/>
                <a:gd name="T51" fmla="*/ 119 h 237"/>
                <a:gd name="T52" fmla="*/ 1 w 237"/>
                <a:gd name="T53" fmla="*/ 131 h 237"/>
                <a:gd name="T54" fmla="*/ 5 w 237"/>
                <a:gd name="T55" fmla="*/ 154 h 237"/>
                <a:gd name="T56" fmla="*/ 14 w 237"/>
                <a:gd name="T57" fmla="*/ 175 h 237"/>
                <a:gd name="T58" fmla="*/ 26 w 237"/>
                <a:gd name="T59" fmla="*/ 194 h 237"/>
                <a:gd name="T60" fmla="*/ 43 w 237"/>
                <a:gd name="T61" fmla="*/ 210 h 237"/>
                <a:gd name="T62" fmla="*/ 62 w 237"/>
                <a:gd name="T63" fmla="*/ 223 h 237"/>
                <a:gd name="T64" fmla="*/ 83 w 237"/>
                <a:gd name="T65" fmla="*/ 233 h 237"/>
                <a:gd name="T66" fmla="*/ 106 w 237"/>
                <a:gd name="T67" fmla="*/ 237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7" h="237">
                  <a:moveTo>
                    <a:pt x="118" y="237"/>
                  </a:moveTo>
                  <a:lnTo>
                    <a:pt x="118" y="237"/>
                  </a:lnTo>
                  <a:lnTo>
                    <a:pt x="131" y="237"/>
                  </a:lnTo>
                  <a:lnTo>
                    <a:pt x="142" y="235"/>
                  </a:lnTo>
                  <a:lnTo>
                    <a:pt x="154" y="233"/>
                  </a:lnTo>
                  <a:lnTo>
                    <a:pt x="165" y="228"/>
                  </a:lnTo>
                  <a:lnTo>
                    <a:pt x="175" y="223"/>
                  </a:lnTo>
                  <a:lnTo>
                    <a:pt x="185" y="217"/>
                  </a:lnTo>
                  <a:lnTo>
                    <a:pt x="194" y="210"/>
                  </a:lnTo>
                  <a:lnTo>
                    <a:pt x="202" y="202"/>
                  </a:lnTo>
                  <a:lnTo>
                    <a:pt x="210" y="194"/>
                  </a:lnTo>
                  <a:lnTo>
                    <a:pt x="217" y="185"/>
                  </a:lnTo>
                  <a:lnTo>
                    <a:pt x="223" y="175"/>
                  </a:lnTo>
                  <a:lnTo>
                    <a:pt x="228" y="165"/>
                  </a:lnTo>
                  <a:lnTo>
                    <a:pt x="232" y="154"/>
                  </a:lnTo>
                  <a:lnTo>
                    <a:pt x="235" y="142"/>
                  </a:lnTo>
                  <a:lnTo>
                    <a:pt x="236" y="131"/>
                  </a:lnTo>
                  <a:lnTo>
                    <a:pt x="237" y="119"/>
                  </a:lnTo>
                  <a:lnTo>
                    <a:pt x="237" y="119"/>
                  </a:lnTo>
                  <a:lnTo>
                    <a:pt x="236" y="106"/>
                  </a:lnTo>
                  <a:lnTo>
                    <a:pt x="235" y="94"/>
                  </a:lnTo>
                  <a:lnTo>
                    <a:pt x="232" y="84"/>
                  </a:lnTo>
                  <a:lnTo>
                    <a:pt x="228" y="72"/>
                  </a:lnTo>
                  <a:lnTo>
                    <a:pt x="223" y="62"/>
                  </a:lnTo>
                  <a:lnTo>
                    <a:pt x="217" y="52"/>
                  </a:lnTo>
                  <a:lnTo>
                    <a:pt x="210" y="43"/>
                  </a:lnTo>
                  <a:lnTo>
                    <a:pt x="202" y="35"/>
                  </a:lnTo>
                  <a:lnTo>
                    <a:pt x="194" y="27"/>
                  </a:lnTo>
                  <a:lnTo>
                    <a:pt x="185" y="21"/>
                  </a:lnTo>
                  <a:lnTo>
                    <a:pt x="175" y="15"/>
                  </a:lnTo>
                  <a:lnTo>
                    <a:pt x="165" y="9"/>
                  </a:lnTo>
                  <a:lnTo>
                    <a:pt x="154" y="6"/>
                  </a:lnTo>
                  <a:lnTo>
                    <a:pt x="142" y="2"/>
                  </a:lnTo>
                  <a:lnTo>
                    <a:pt x="131" y="1"/>
                  </a:lnTo>
                  <a:lnTo>
                    <a:pt x="118" y="0"/>
                  </a:lnTo>
                  <a:lnTo>
                    <a:pt x="118" y="0"/>
                  </a:lnTo>
                  <a:lnTo>
                    <a:pt x="106" y="1"/>
                  </a:lnTo>
                  <a:lnTo>
                    <a:pt x="94" y="2"/>
                  </a:lnTo>
                  <a:lnTo>
                    <a:pt x="83" y="6"/>
                  </a:lnTo>
                  <a:lnTo>
                    <a:pt x="72" y="9"/>
                  </a:lnTo>
                  <a:lnTo>
                    <a:pt x="62" y="15"/>
                  </a:lnTo>
                  <a:lnTo>
                    <a:pt x="52" y="21"/>
                  </a:lnTo>
                  <a:lnTo>
                    <a:pt x="43" y="27"/>
                  </a:lnTo>
                  <a:lnTo>
                    <a:pt x="35" y="35"/>
                  </a:lnTo>
                  <a:lnTo>
                    <a:pt x="26" y="43"/>
                  </a:lnTo>
                  <a:lnTo>
                    <a:pt x="19" y="52"/>
                  </a:lnTo>
                  <a:lnTo>
                    <a:pt x="14" y="62"/>
                  </a:lnTo>
                  <a:lnTo>
                    <a:pt x="9" y="72"/>
                  </a:lnTo>
                  <a:lnTo>
                    <a:pt x="5" y="84"/>
                  </a:lnTo>
                  <a:lnTo>
                    <a:pt x="2" y="94"/>
                  </a:lnTo>
                  <a:lnTo>
                    <a:pt x="1" y="106"/>
                  </a:lnTo>
                  <a:lnTo>
                    <a:pt x="0" y="119"/>
                  </a:lnTo>
                  <a:lnTo>
                    <a:pt x="0" y="119"/>
                  </a:lnTo>
                  <a:lnTo>
                    <a:pt x="1" y="131"/>
                  </a:lnTo>
                  <a:lnTo>
                    <a:pt x="2" y="142"/>
                  </a:lnTo>
                  <a:lnTo>
                    <a:pt x="5" y="154"/>
                  </a:lnTo>
                  <a:lnTo>
                    <a:pt x="9" y="165"/>
                  </a:lnTo>
                  <a:lnTo>
                    <a:pt x="14" y="175"/>
                  </a:lnTo>
                  <a:lnTo>
                    <a:pt x="19" y="185"/>
                  </a:lnTo>
                  <a:lnTo>
                    <a:pt x="26" y="194"/>
                  </a:lnTo>
                  <a:lnTo>
                    <a:pt x="35" y="202"/>
                  </a:lnTo>
                  <a:lnTo>
                    <a:pt x="43" y="210"/>
                  </a:lnTo>
                  <a:lnTo>
                    <a:pt x="52" y="217"/>
                  </a:lnTo>
                  <a:lnTo>
                    <a:pt x="62" y="223"/>
                  </a:lnTo>
                  <a:lnTo>
                    <a:pt x="72" y="228"/>
                  </a:lnTo>
                  <a:lnTo>
                    <a:pt x="83" y="233"/>
                  </a:lnTo>
                  <a:lnTo>
                    <a:pt x="94" y="235"/>
                  </a:lnTo>
                  <a:lnTo>
                    <a:pt x="106" y="237"/>
                  </a:lnTo>
                  <a:lnTo>
                    <a:pt x="118" y="23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59" name="Freeform 83">
              <a:extLst>
                <a:ext uri="{FF2B5EF4-FFF2-40B4-BE49-F238E27FC236}">
                  <a16:creationId xmlns:a16="http://schemas.microsoft.com/office/drawing/2014/main" id="{5FF64108-CF40-0742-B379-B3D634A830F0}"/>
                </a:ext>
              </a:extLst>
            </p:cNvPr>
            <p:cNvSpPr>
              <a:spLocks/>
            </p:cNvSpPr>
            <p:nvPr userDrawn="1"/>
          </p:nvSpPr>
          <p:spPr bwMode="auto">
            <a:xfrm>
              <a:off x="6923088" y="4475163"/>
              <a:ext cx="387350" cy="369888"/>
            </a:xfrm>
            <a:custGeom>
              <a:avLst/>
              <a:gdLst>
                <a:gd name="T0" fmla="*/ 161 w 244"/>
                <a:gd name="T1" fmla="*/ 152 h 233"/>
                <a:gd name="T2" fmla="*/ 76 w 244"/>
                <a:gd name="T3" fmla="*/ 233 h 233"/>
                <a:gd name="T4" fmla="*/ 55 w 244"/>
                <a:gd name="T5" fmla="*/ 221 h 233"/>
                <a:gd name="T6" fmla="*/ 27 w 244"/>
                <a:gd name="T7" fmla="*/ 197 h 233"/>
                <a:gd name="T8" fmla="*/ 9 w 244"/>
                <a:gd name="T9" fmla="*/ 166 h 233"/>
                <a:gd name="T10" fmla="*/ 2 w 244"/>
                <a:gd name="T11" fmla="*/ 144 h 233"/>
                <a:gd name="T12" fmla="*/ 1 w 244"/>
                <a:gd name="T13" fmla="*/ 108 h 233"/>
                <a:gd name="T14" fmla="*/ 9 w 244"/>
                <a:gd name="T15" fmla="*/ 74 h 233"/>
                <a:gd name="T16" fmla="*/ 21 w 244"/>
                <a:gd name="T17" fmla="*/ 53 h 233"/>
                <a:gd name="T18" fmla="*/ 46 w 244"/>
                <a:gd name="T19" fmla="*/ 26 h 233"/>
                <a:gd name="T20" fmla="*/ 77 w 244"/>
                <a:gd name="T21" fmla="*/ 7 h 233"/>
                <a:gd name="T22" fmla="*/ 96 w 244"/>
                <a:gd name="T23" fmla="*/ 2 h 233"/>
                <a:gd name="T24" fmla="*/ 127 w 244"/>
                <a:gd name="T25" fmla="*/ 0 h 233"/>
                <a:gd name="T26" fmla="*/ 156 w 244"/>
                <a:gd name="T27" fmla="*/ 5 h 233"/>
                <a:gd name="T28" fmla="*/ 177 w 244"/>
                <a:gd name="T29" fmla="*/ 13 h 233"/>
                <a:gd name="T30" fmla="*/ 205 w 244"/>
                <a:gd name="T31" fmla="*/ 33 h 233"/>
                <a:gd name="T32" fmla="*/ 226 w 244"/>
                <a:gd name="T33" fmla="*/ 59 h 233"/>
                <a:gd name="T34" fmla="*/ 237 w 244"/>
                <a:gd name="T35" fmla="*/ 82 h 233"/>
                <a:gd name="T36" fmla="*/ 244 w 244"/>
                <a:gd name="T37" fmla="*/ 119 h 233"/>
                <a:gd name="T38" fmla="*/ 238 w 244"/>
                <a:gd name="T39" fmla="*/ 157 h 233"/>
                <a:gd name="T40" fmla="*/ 223 w 244"/>
                <a:gd name="T41" fmla="*/ 188 h 233"/>
                <a:gd name="T42" fmla="*/ 199 w 244"/>
                <a:gd name="T43" fmla="*/ 215 h 233"/>
                <a:gd name="T44" fmla="*/ 211 w 244"/>
                <a:gd name="T45" fmla="*/ 186 h 233"/>
                <a:gd name="T46" fmla="*/ 152 w 244"/>
                <a:gd name="T47" fmla="*/ 135 h 233"/>
                <a:gd name="T48" fmla="*/ 230 w 244"/>
                <a:gd name="T49" fmla="*/ 146 h 233"/>
                <a:gd name="T50" fmla="*/ 232 w 244"/>
                <a:gd name="T51" fmla="*/ 103 h 233"/>
                <a:gd name="T52" fmla="*/ 156 w 244"/>
                <a:gd name="T53" fmla="*/ 108 h 233"/>
                <a:gd name="T54" fmla="*/ 216 w 244"/>
                <a:gd name="T55" fmla="*/ 62 h 233"/>
                <a:gd name="T56" fmla="*/ 148 w 244"/>
                <a:gd name="T57" fmla="*/ 96 h 233"/>
                <a:gd name="T58" fmla="*/ 184 w 244"/>
                <a:gd name="T59" fmla="*/ 30 h 233"/>
                <a:gd name="T60" fmla="*/ 145 w 244"/>
                <a:gd name="T61" fmla="*/ 13 h 233"/>
                <a:gd name="T62" fmla="*/ 116 w 244"/>
                <a:gd name="T63" fmla="*/ 62 h 233"/>
                <a:gd name="T64" fmla="*/ 102 w 244"/>
                <a:gd name="T65" fmla="*/ 11 h 233"/>
                <a:gd name="T66" fmla="*/ 61 w 244"/>
                <a:gd name="T67" fmla="*/ 28 h 233"/>
                <a:gd name="T68" fmla="*/ 96 w 244"/>
                <a:gd name="T69" fmla="*/ 94 h 233"/>
                <a:gd name="T70" fmla="*/ 29 w 244"/>
                <a:gd name="T71" fmla="*/ 59 h 233"/>
                <a:gd name="T72" fmla="*/ 13 w 244"/>
                <a:gd name="T73" fmla="*/ 98 h 233"/>
                <a:gd name="T74" fmla="*/ 86 w 244"/>
                <a:gd name="T75" fmla="*/ 121 h 233"/>
                <a:gd name="T76" fmla="*/ 14 w 244"/>
                <a:gd name="T77" fmla="*/ 142 h 233"/>
                <a:gd name="T78" fmla="*/ 29 w 244"/>
                <a:gd name="T79" fmla="*/ 183 h 233"/>
                <a:gd name="T80" fmla="*/ 77 w 244"/>
                <a:gd name="T81" fmla="*/ 159 h 233"/>
                <a:gd name="T82" fmla="*/ 93 w 244"/>
                <a:gd name="T83" fmla="*/ 135 h 233"/>
                <a:gd name="T84" fmla="*/ 104 w 244"/>
                <a:gd name="T85" fmla="*/ 144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44" h="233">
                  <a:moveTo>
                    <a:pt x="104" y="144"/>
                  </a:moveTo>
                  <a:lnTo>
                    <a:pt x="148" y="144"/>
                  </a:lnTo>
                  <a:lnTo>
                    <a:pt x="161" y="152"/>
                  </a:lnTo>
                  <a:lnTo>
                    <a:pt x="102" y="152"/>
                  </a:lnTo>
                  <a:lnTo>
                    <a:pt x="79" y="225"/>
                  </a:lnTo>
                  <a:lnTo>
                    <a:pt x="76" y="233"/>
                  </a:lnTo>
                  <a:lnTo>
                    <a:pt x="76" y="233"/>
                  </a:lnTo>
                  <a:lnTo>
                    <a:pt x="66" y="228"/>
                  </a:lnTo>
                  <a:lnTo>
                    <a:pt x="55" y="221"/>
                  </a:lnTo>
                  <a:lnTo>
                    <a:pt x="45" y="214"/>
                  </a:lnTo>
                  <a:lnTo>
                    <a:pt x="36" y="206"/>
                  </a:lnTo>
                  <a:lnTo>
                    <a:pt x="27" y="197"/>
                  </a:lnTo>
                  <a:lnTo>
                    <a:pt x="20" y="187"/>
                  </a:lnTo>
                  <a:lnTo>
                    <a:pt x="14" y="177"/>
                  </a:lnTo>
                  <a:lnTo>
                    <a:pt x="9" y="166"/>
                  </a:lnTo>
                  <a:lnTo>
                    <a:pt x="9" y="166"/>
                  </a:lnTo>
                  <a:lnTo>
                    <a:pt x="5" y="156"/>
                  </a:lnTo>
                  <a:lnTo>
                    <a:pt x="2" y="144"/>
                  </a:lnTo>
                  <a:lnTo>
                    <a:pt x="0" y="132"/>
                  </a:lnTo>
                  <a:lnTo>
                    <a:pt x="0" y="121"/>
                  </a:lnTo>
                  <a:lnTo>
                    <a:pt x="1" y="108"/>
                  </a:lnTo>
                  <a:lnTo>
                    <a:pt x="2" y="96"/>
                  </a:lnTo>
                  <a:lnTo>
                    <a:pt x="5" y="85"/>
                  </a:lnTo>
                  <a:lnTo>
                    <a:pt x="9" y="74"/>
                  </a:lnTo>
                  <a:lnTo>
                    <a:pt x="9" y="74"/>
                  </a:lnTo>
                  <a:lnTo>
                    <a:pt x="14" y="63"/>
                  </a:lnTo>
                  <a:lnTo>
                    <a:pt x="21" y="53"/>
                  </a:lnTo>
                  <a:lnTo>
                    <a:pt x="28" y="43"/>
                  </a:lnTo>
                  <a:lnTo>
                    <a:pt x="36" y="34"/>
                  </a:lnTo>
                  <a:lnTo>
                    <a:pt x="46" y="26"/>
                  </a:lnTo>
                  <a:lnTo>
                    <a:pt x="56" y="19"/>
                  </a:lnTo>
                  <a:lnTo>
                    <a:pt x="67" y="12"/>
                  </a:lnTo>
                  <a:lnTo>
                    <a:pt x="77" y="7"/>
                  </a:lnTo>
                  <a:lnTo>
                    <a:pt x="77" y="7"/>
                  </a:lnTo>
                  <a:lnTo>
                    <a:pt x="87" y="5"/>
                  </a:lnTo>
                  <a:lnTo>
                    <a:pt x="96" y="2"/>
                  </a:lnTo>
                  <a:lnTo>
                    <a:pt x="107" y="0"/>
                  </a:lnTo>
                  <a:lnTo>
                    <a:pt x="116" y="0"/>
                  </a:lnTo>
                  <a:lnTo>
                    <a:pt x="127" y="0"/>
                  </a:lnTo>
                  <a:lnTo>
                    <a:pt x="137" y="0"/>
                  </a:lnTo>
                  <a:lnTo>
                    <a:pt x="146" y="2"/>
                  </a:lnTo>
                  <a:lnTo>
                    <a:pt x="156" y="5"/>
                  </a:lnTo>
                  <a:lnTo>
                    <a:pt x="156" y="5"/>
                  </a:lnTo>
                  <a:lnTo>
                    <a:pt x="166" y="8"/>
                  </a:lnTo>
                  <a:lnTo>
                    <a:pt x="177" y="13"/>
                  </a:lnTo>
                  <a:lnTo>
                    <a:pt x="186" y="19"/>
                  </a:lnTo>
                  <a:lnTo>
                    <a:pt x="196" y="25"/>
                  </a:lnTo>
                  <a:lnTo>
                    <a:pt x="205" y="33"/>
                  </a:lnTo>
                  <a:lnTo>
                    <a:pt x="213" y="41"/>
                  </a:lnTo>
                  <a:lnTo>
                    <a:pt x="220" y="49"/>
                  </a:lnTo>
                  <a:lnTo>
                    <a:pt x="226" y="59"/>
                  </a:lnTo>
                  <a:lnTo>
                    <a:pt x="226" y="59"/>
                  </a:lnTo>
                  <a:lnTo>
                    <a:pt x="232" y="70"/>
                  </a:lnTo>
                  <a:lnTo>
                    <a:pt x="237" y="82"/>
                  </a:lnTo>
                  <a:lnTo>
                    <a:pt x="240" y="94"/>
                  </a:lnTo>
                  <a:lnTo>
                    <a:pt x="243" y="107"/>
                  </a:lnTo>
                  <a:lnTo>
                    <a:pt x="244" y="119"/>
                  </a:lnTo>
                  <a:lnTo>
                    <a:pt x="243" y="132"/>
                  </a:lnTo>
                  <a:lnTo>
                    <a:pt x="241" y="145"/>
                  </a:lnTo>
                  <a:lnTo>
                    <a:pt x="238" y="157"/>
                  </a:lnTo>
                  <a:lnTo>
                    <a:pt x="238" y="157"/>
                  </a:lnTo>
                  <a:lnTo>
                    <a:pt x="232" y="173"/>
                  </a:lnTo>
                  <a:lnTo>
                    <a:pt x="223" y="188"/>
                  </a:lnTo>
                  <a:lnTo>
                    <a:pt x="212" y="202"/>
                  </a:lnTo>
                  <a:lnTo>
                    <a:pt x="206" y="210"/>
                  </a:lnTo>
                  <a:lnTo>
                    <a:pt x="199" y="215"/>
                  </a:lnTo>
                  <a:lnTo>
                    <a:pt x="196" y="210"/>
                  </a:lnTo>
                  <a:lnTo>
                    <a:pt x="166" y="162"/>
                  </a:lnTo>
                  <a:lnTo>
                    <a:pt x="211" y="186"/>
                  </a:lnTo>
                  <a:lnTo>
                    <a:pt x="211" y="186"/>
                  </a:lnTo>
                  <a:lnTo>
                    <a:pt x="212" y="186"/>
                  </a:lnTo>
                  <a:lnTo>
                    <a:pt x="152" y="135"/>
                  </a:lnTo>
                  <a:lnTo>
                    <a:pt x="229" y="146"/>
                  </a:lnTo>
                  <a:lnTo>
                    <a:pt x="229" y="146"/>
                  </a:lnTo>
                  <a:lnTo>
                    <a:pt x="230" y="146"/>
                  </a:lnTo>
                  <a:lnTo>
                    <a:pt x="229" y="146"/>
                  </a:lnTo>
                  <a:lnTo>
                    <a:pt x="157" y="121"/>
                  </a:lnTo>
                  <a:lnTo>
                    <a:pt x="232" y="103"/>
                  </a:lnTo>
                  <a:lnTo>
                    <a:pt x="232" y="103"/>
                  </a:lnTo>
                  <a:lnTo>
                    <a:pt x="232" y="102"/>
                  </a:lnTo>
                  <a:lnTo>
                    <a:pt x="156" y="108"/>
                  </a:lnTo>
                  <a:lnTo>
                    <a:pt x="210" y="67"/>
                  </a:lnTo>
                  <a:lnTo>
                    <a:pt x="216" y="62"/>
                  </a:lnTo>
                  <a:lnTo>
                    <a:pt x="216" y="62"/>
                  </a:lnTo>
                  <a:lnTo>
                    <a:pt x="214" y="62"/>
                  </a:lnTo>
                  <a:lnTo>
                    <a:pt x="158" y="91"/>
                  </a:lnTo>
                  <a:lnTo>
                    <a:pt x="148" y="96"/>
                  </a:lnTo>
                  <a:lnTo>
                    <a:pt x="185" y="30"/>
                  </a:lnTo>
                  <a:lnTo>
                    <a:pt x="185" y="30"/>
                  </a:lnTo>
                  <a:lnTo>
                    <a:pt x="184" y="30"/>
                  </a:lnTo>
                  <a:lnTo>
                    <a:pt x="136" y="88"/>
                  </a:lnTo>
                  <a:lnTo>
                    <a:pt x="145" y="13"/>
                  </a:lnTo>
                  <a:lnTo>
                    <a:pt x="145" y="13"/>
                  </a:lnTo>
                  <a:lnTo>
                    <a:pt x="144" y="13"/>
                  </a:lnTo>
                  <a:lnTo>
                    <a:pt x="122" y="85"/>
                  </a:lnTo>
                  <a:lnTo>
                    <a:pt x="116" y="62"/>
                  </a:lnTo>
                  <a:lnTo>
                    <a:pt x="103" y="11"/>
                  </a:lnTo>
                  <a:lnTo>
                    <a:pt x="103" y="11"/>
                  </a:lnTo>
                  <a:lnTo>
                    <a:pt x="102" y="11"/>
                  </a:lnTo>
                  <a:lnTo>
                    <a:pt x="103" y="16"/>
                  </a:lnTo>
                  <a:lnTo>
                    <a:pt x="108" y="88"/>
                  </a:lnTo>
                  <a:lnTo>
                    <a:pt x="61" y="28"/>
                  </a:lnTo>
                  <a:lnTo>
                    <a:pt x="61" y="28"/>
                  </a:lnTo>
                  <a:lnTo>
                    <a:pt x="61" y="28"/>
                  </a:lnTo>
                  <a:lnTo>
                    <a:pt x="96" y="94"/>
                  </a:lnTo>
                  <a:lnTo>
                    <a:pt x="30" y="59"/>
                  </a:lnTo>
                  <a:lnTo>
                    <a:pt x="30" y="59"/>
                  </a:lnTo>
                  <a:lnTo>
                    <a:pt x="29" y="59"/>
                  </a:lnTo>
                  <a:lnTo>
                    <a:pt x="82" y="102"/>
                  </a:lnTo>
                  <a:lnTo>
                    <a:pt x="88" y="107"/>
                  </a:lnTo>
                  <a:lnTo>
                    <a:pt x="13" y="98"/>
                  </a:lnTo>
                  <a:lnTo>
                    <a:pt x="13" y="98"/>
                  </a:lnTo>
                  <a:lnTo>
                    <a:pt x="13" y="99"/>
                  </a:lnTo>
                  <a:lnTo>
                    <a:pt x="86" y="121"/>
                  </a:lnTo>
                  <a:lnTo>
                    <a:pt x="14" y="142"/>
                  </a:lnTo>
                  <a:lnTo>
                    <a:pt x="14" y="142"/>
                  </a:lnTo>
                  <a:lnTo>
                    <a:pt x="14" y="142"/>
                  </a:lnTo>
                  <a:lnTo>
                    <a:pt x="88" y="133"/>
                  </a:lnTo>
                  <a:lnTo>
                    <a:pt x="29" y="183"/>
                  </a:lnTo>
                  <a:lnTo>
                    <a:pt x="29" y="183"/>
                  </a:lnTo>
                  <a:lnTo>
                    <a:pt x="29" y="184"/>
                  </a:lnTo>
                  <a:lnTo>
                    <a:pt x="30" y="183"/>
                  </a:lnTo>
                  <a:lnTo>
                    <a:pt x="77" y="159"/>
                  </a:lnTo>
                  <a:lnTo>
                    <a:pt x="88" y="142"/>
                  </a:lnTo>
                  <a:lnTo>
                    <a:pt x="101" y="142"/>
                  </a:lnTo>
                  <a:lnTo>
                    <a:pt x="93" y="135"/>
                  </a:lnTo>
                  <a:lnTo>
                    <a:pt x="121" y="89"/>
                  </a:lnTo>
                  <a:lnTo>
                    <a:pt x="104" y="144"/>
                  </a:lnTo>
                  <a:lnTo>
                    <a:pt x="104" y="1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60" name="Freeform 84">
              <a:extLst>
                <a:ext uri="{FF2B5EF4-FFF2-40B4-BE49-F238E27FC236}">
                  <a16:creationId xmlns:a16="http://schemas.microsoft.com/office/drawing/2014/main" id="{AF3AA018-7821-BD40-AE9B-ADFA33F08CFF}"/>
                </a:ext>
              </a:extLst>
            </p:cNvPr>
            <p:cNvSpPr>
              <a:spLocks/>
            </p:cNvSpPr>
            <p:nvPr userDrawn="1"/>
          </p:nvSpPr>
          <p:spPr bwMode="auto">
            <a:xfrm>
              <a:off x="6923088" y="4475163"/>
              <a:ext cx="387350" cy="369888"/>
            </a:xfrm>
            <a:custGeom>
              <a:avLst/>
              <a:gdLst>
                <a:gd name="T0" fmla="*/ 161 w 244"/>
                <a:gd name="T1" fmla="*/ 152 h 233"/>
                <a:gd name="T2" fmla="*/ 76 w 244"/>
                <a:gd name="T3" fmla="*/ 233 h 233"/>
                <a:gd name="T4" fmla="*/ 55 w 244"/>
                <a:gd name="T5" fmla="*/ 221 h 233"/>
                <a:gd name="T6" fmla="*/ 27 w 244"/>
                <a:gd name="T7" fmla="*/ 197 h 233"/>
                <a:gd name="T8" fmla="*/ 9 w 244"/>
                <a:gd name="T9" fmla="*/ 166 h 233"/>
                <a:gd name="T10" fmla="*/ 2 w 244"/>
                <a:gd name="T11" fmla="*/ 144 h 233"/>
                <a:gd name="T12" fmla="*/ 1 w 244"/>
                <a:gd name="T13" fmla="*/ 108 h 233"/>
                <a:gd name="T14" fmla="*/ 9 w 244"/>
                <a:gd name="T15" fmla="*/ 74 h 233"/>
                <a:gd name="T16" fmla="*/ 21 w 244"/>
                <a:gd name="T17" fmla="*/ 53 h 233"/>
                <a:gd name="T18" fmla="*/ 46 w 244"/>
                <a:gd name="T19" fmla="*/ 26 h 233"/>
                <a:gd name="T20" fmla="*/ 77 w 244"/>
                <a:gd name="T21" fmla="*/ 7 h 233"/>
                <a:gd name="T22" fmla="*/ 96 w 244"/>
                <a:gd name="T23" fmla="*/ 2 h 233"/>
                <a:gd name="T24" fmla="*/ 127 w 244"/>
                <a:gd name="T25" fmla="*/ 0 h 233"/>
                <a:gd name="T26" fmla="*/ 156 w 244"/>
                <a:gd name="T27" fmla="*/ 5 h 233"/>
                <a:gd name="T28" fmla="*/ 177 w 244"/>
                <a:gd name="T29" fmla="*/ 13 h 233"/>
                <a:gd name="T30" fmla="*/ 205 w 244"/>
                <a:gd name="T31" fmla="*/ 33 h 233"/>
                <a:gd name="T32" fmla="*/ 226 w 244"/>
                <a:gd name="T33" fmla="*/ 59 h 233"/>
                <a:gd name="T34" fmla="*/ 237 w 244"/>
                <a:gd name="T35" fmla="*/ 82 h 233"/>
                <a:gd name="T36" fmla="*/ 244 w 244"/>
                <a:gd name="T37" fmla="*/ 119 h 233"/>
                <a:gd name="T38" fmla="*/ 238 w 244"/>
                <a:gd name="T39" fmla="*/ 157 h 233"/>
                <a:gd name="T40" fmla="*/ 223 w 244"/>
                <a:gd name="T41" fmla="*/ 188 h 233"/>
                <a:gd name="T42" fmla="*/ 199 w 244"/>
                <a:gd name="T43" fmla="*/ 215 h 233"/>
                <a:gd name="T44" fmla="*/ 211 w 244"/>
                <a:gd name="T45" fmla="*/ 186 h 233"/>
                <a:gd name="T46" fmla="*/ 152 w 244"/>
                <a:gd name="T47" fmla="*/ 135 h 233"/>
                <a:gd name="T48" fmla="*/ 230 w 244"/>
                <a:gd name="T49" fmla="*/ 146 h 233"/>
                <a:gd name="T50" fmla="*/ 232 w 244"/>
                <a:gd name="T51" fmla="*/ 103 h 233"/>
                <a:gd name="T52" fmla="*/ 156 w 244"/>
                <a:gd name="T53" fmla="*/ 108 h 233"/>
                <a:gd name="T54" fmla="*/ 216 w 244"/>
                <a:gd name="T55" fmla="*/ 62 h 233"/>
                <a:gd name="T56" fmla="*/ 148 w 244"/>
                <a:gd name="T57" fmla="*/ 96 h 233"/>
                <a:gd name="T58" fmla="*/ 184 w 244"/>
                <a:gd name="T59" fmla="*/ 30 h 233"/>
                <a:gd name="T60" fmla="*/ 145 w 244"/>
                <a:gd name="T61" fmla="*/ 13 h 233"/>
                <a:gd name="T62" fmla="*/ 116 w 244"/>
                <a:gd name="T63" fmla="*/ 62 h 233"/>
                <a:gd name="T64" fmla="*/ 102 w 244"/>
                <a:gd name="T65" fmla="*/ 11 h 233"/>
                <a:gd name="T66" fmla="*/ 61 w 244"/>
                <a:gd name="T67" fmla="*/ 28 h 233"/>
                <a:gd name="T68" fmla="*/ 96 w 244"/>
                <a:gd name="T69" fmla="*/ 94 h 233"/>
                <a:gd name="T70" fmla="*/ 29 w 244"/>
                <a:gd name="T71" fmla="*/ 59 h 233"/>
                <a:gd name="T72" fmla="*/ 13 w 244"/>
                <a:gd name="T73" fmla="*/ 98 h 233"/>
                <a:gd name="T74" fmla="*/ 86 w 244"/>
                <a:gd name="T75" fmla="*/ 121 h 233"/>
                <a:gd name="T76" fmla="*/ 14 w 244"/>
                <a:gd name="T77" fmla="*/ 142 h 233"/>
                <a:gd name="T78" fmla="*/ 29 w 244"/>
                <a:gd name="T79" fmla="*/ 183 h 233"/>
                <a:gd name="T80" fmla="*/ 77 w 244"/>
                <a:gd name="T81" fmla="*/ 159 h 233"/>
                <a:gd name="T82" fmla="*/ 93 w 244"/>
                <a:gd name="T83" fmla="*/ 135 h 233"/>
                <a:gd name="T84" fmla="*/ 104 w 244"/>
                <a:gd name="T85" fmla="*/ 144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44" h="233">
                  <a:moveTo>
                    <a:pt x="104" y="144"/>
                  </a:moveTo>
                  <a:lnTo>
                    <a:pt x="148" y="144"/>
                  </a:lnTo>
                  <a:lnTo>
                    <a:pt x="161" y="152"/>
                  </a:lnTo>
                  <a:lnTo>
                    <a:pt x="102" y="152"/>
                  </a:lnTo>
                  <a:lnTo>
                    <a:pt x="79" y="225"/>
                  </a:lnTo>
                  <a:lnTo>
                    <a:pt x="76" y="233"/>
                  </a:lnTo>
                  <a:lnTo>
                    <a:pt x="76" y="233"/>
                  </a:lnTo>
                  <a:lnTo>
                    <a:pt x="66" y="228"/>
                  </a:lnTo>
                  <a:lnTo>
                    <a:pt x="55" y="221"/>
                  </a:lnTo>
                  <a:lnTo>
                    <a:pt x="45" y="214"/>
                  </a:lnTo>
                  <a:lnTo>
                    <a:pt x="36" y="206"/>
                  </a:lnTo>
                  <a:lnTo>
                    <a:pt x="27" y="197"/>
                  </a:lnTo>
                  <a:lnTo>
                    <a:pt x="20" y="187"/>
                  </a:lnTo>
                  <a:lnTo>
                    <a:pt x="14" y="177"/>
                  </a:lnTo>
                  <a:lnTo>
                    <a:pt x="9" y="166"/>
                  </a:lnTo>
                  <a:lnTo>
                    <a:pt x="9" y="166"/>
                  </a:lnTo>
                  <a:lnTo>
                    <a:pt x="5" y="156"/>
                  </a:lnTo>
                  <a:lnTo>
                    <a:pt x="2" y="144"/>
                  </a:lnTo>
                  <a:lnTo>
                    <a:pt x="0" y="132"/>
                  </a:lnTo>
                  <a:lnTo>
                    <a:pt x="0" y="121"/>
                  </a:lnTo>
                  <a:lnTo>
                    <a:pt x="1" y="108"/>
                  </a:lnTo>
                  <a:lnTo>
                    <a:pt x="2" y="96"/>
                  </a:lnTo>
                  <a:lnTo>
                    <a:pt x="5" y="85"/>
                  </a:lnTo>
                  <a:lnTo>
                    <a:pt x="9" y="74"/>
                  </a:lnTo>
                  <a:lnTo>
                    <a:pt x="9" y="74"/>
                  </a:lnTo>
                  <a:lnTo>
                    <a:pt x="14" y="63"/>
                  </a:lnTo>
                  <a:lnTo>
                    <a:pt x="21" y="53"/>
                  </a:lnTo>
                  <a:lnTo>
                    <a:pt x="28" y="43"/>
                  </a:lnTo>
                  <a:lnTo>
                    <a:pt x="36" y="34"/>
                  </a:lnTo>
                  <a:lnTo>
                    <a:pt x="46" y="26"/>
                  </a:lnTo>
                  <a:lnTo>
                    <a:pt x="56" y="19"/>
                  </a:lnTo>
                  <a:lnTo>
                    <a:pt x="67" y="12"/>
                  </a:lnTo>
                  <a:lnTo>
                    <a:pt x="77" y="7"/>
                  </a:lnTo>
                  <a:lnTo>
                    <a:pt x="77" y="7"/>
                  </a:lnTo>
                  <a:lnTo>
                    <a:pt x="87" y="5"/>
                  </a:lnTo>
                  <a:lnTo>
                    <a:pt x="96" y="2"/>
                  </a:lnTo>
                  <a:lnTo>
                    <a:pt x="107" y="0"/>
                  </a:lnTo>
                  <a:lnTo>
                    <a:pt x="116" y="0"/>
                  </a:lnTo>
                  <a:lnTo>
                    <a:pt x="127" y="0"/>
                  </a:lnTo>
                  <a:lnTo>
                    <a:pt x="137" y="0"/>
                  </a:lnTo>
                  <a:lnTo>
                    <a:pt x="146" y="2"/>
                  </a:lnTo>
                  <a:lnTo>
                    <a:pt x="156" y="5"/>
                  </a:lnTo>
                  <a:lnTo>
                    <a:pt x="156" y="5"/>
                  </a:lnTo>
                  <a:lnTo>
                    <a:pt x="166" y="8"/>
                  </a:lnTo>
                  <a:lnTo>
                    <a:pt x="177" y="13"/>
                  </a:lnTo>
                  <a:lnTo>
                    <a:pt x="186" y="19"/>
                  </a:lnTo>
                  <a:lnTo>
                    <a:pt x="196" y="25"/>
                  </a:lnTo>
                  <a:lnTo>
                    <a:pt x="205" y="33"/>
                  </a:lnTo>
                  <a:lnTo>
                    <a:pt x="213" y="41"/>
                  </a:lnTo>
                  <a:lnTo>
                    <a:pt x="220" y="49"/>
                  </a:lnTo>
                  <a:lnTo>
                    <a:pt x="226" y="59"/>
                  </a:lnTo>
                  <a:lnTo>
                    <a:pt x="226" y="59"/>
                  </a:lnTo>
                  <a:lnTo>
                    <a:pt x="232" y="70"/>
                  </a:lnTo>
                  <a:lnTo>
                    <a:pt x="237" y="82"/>
                  </a:lnTo>
                  <a:lnTo>
                    <a:pt x="240" y="94"/>
                  </a:lnTo>
                  <a:lnTo>
                    <a:pt x="243" y="107"/>
                  </a:lnTo>
                  <a:lnTo>
                    <a:pt x="244" y="119"/>
                  </a:lnTo>
                  <a:lnTo>
                    <a:pt x="243" y="132"/>
                  </a:lnTo>
                  <a:lnTo>
                    <a:pt x="241" y="145"/>
                  </a:lnTo>
                  <a:lnTo>
                    <a:pt x="238" y="157"/>
                  </a:lnTo>
                  <a:lnTo>
                    <a:pt x="238" y="157"/>
                  </a:lnTo>
                  <a:lnTo>
                    <a:pt x="232" y="173"/>
                  </a:lnTo>
                  <a:lnTo>
                    <a:pt x="223" y="188"/>
                  </a:lnTo>
                  <a:lnTo>
                    <a:pt x="212" y="202"/>
                  </a:lnTo>
                  <a:lnTo>
                    <a:pt x="206" y="210"/>
                  </a:lnTo>
                  <a:lnTo>
                    <a:pt x="199" y="215"/>
                  </a:lnTo>
                  <a:lnTo>
                    <a:pt x="196" y="210"/>
                  </a:lnTo>
                  <a:lnTo>
                    <a:pt x="166" y="162"/>
                  </a:lnTo>
                  <a:lnTo>
                    <a:pt x="211" y="186"/>
                  </a:lnTo>
                  <a:lnTo>
                    <a:pt x="211" y="186"/>
                  </a:lnTo>
                  <a:lnTo>
                    <a:pt x="212" y="186"/>
                  </a:lnTo>
                  <a:lnTo>
                    <a:pt x="152" y="135"/>
                  </a:lnTo>
                  <a:lnTo>
                    <a:pt x="229" y="146"/>
                  </a:lnTo>
                  <a:lnTo>
                    <a:pt x="229" y="146"/>
                  </a:lnTo>
                  <a:lnTo>
                    <a:pt x="230" y="146"/>
                  </a:lnTo>
                  <a:lnTo>
                    <a:pt x="229" y="146"/>
                  </a:lnTo>
                  <a:lnTo>
                    <a:pt x="157" y="121"/>
                  </a:lnTo>
                  <a:lnTo>
                    <a:pt x="232" y="103"/>
                  </a:lnTo>
                  <a:lnTo>
                    <a:pt x="232" y="103"/>
                  </a:lnTo>
                  <a:lnTo>
                    <a:pt x="232" y="102"/>
                  </a:lnTo>
                  <a:lnTo>
                    <a:pt x="156" y="108"/>
                  </a:lnTo>
                  <a:lnTo>
                    <a:pt x="210" y="67"/>
                  </a:lnTo>
                  <a:lnTo>
                    <a:pt x="216" y="62"/>
                  </a:lnTo>
                  <a:lnTo>
                    <a:pt x="216" y="62"/>
                  </a:lnTo>
                  <a:lnTo>
                    <a:pt x="214" y="62"/>
                  </a:lnTo>
                  <a:lnTo>
                    <a:pt x="158" y="91"/>
                  </a:lnTo>
                  <a:lnTo>
                    <a:pt x="148" y="96"/>
                  </a:lnTo>
                  <a:lnTo>
                    <a:pt x="185" y="30"/>
                  </a:lnTo>
                  <a:lnTo>
                    <a:pt x="185" y="30"/>
                  </a:lnTo>
                  <a:lnTo>
                    <a:pt x="184" y="30"/>
                  </a:lnTo>
                  <a:lnTo>
                    <a:pt x="136" y="88"/>
                  </a:lnTo>
                  <a:lnTo>
                    <a:pt x="145" y="13"/>
                  </a:lnTo>
                  <a:lnTo>
                    <a:pt x="145" y="13"/>
                  </a:lnTo>
                  <a:lnTo>
                    <a:pt x="144" y="13"/>
                  </a:lnTo>
                  <a:lnTo>
                    <a:pt x="122" y="85"/>
                  </a:lnTo>
                  <a:lnTo>
                    <a:pt x="116" y="62"/>
                  </a:lnTo>
                  <a:lnTo>
                    <a:pt x="103" y="11"/>
                  </a:lnTo>
                  <a:lnTo>
                    <a:pt x="103" y="11"/>
                  </a:lnTo>
                  <a:lnTo>
                    <a:pt x="102" y="11"/>
                  </a:lnTo>
                  <a:lnTo>
                    <a:pt x="103" y="16"/>
                  </a:lnTo>
                  <a:lnTo>
                    <a:pt x="108" y="88"/>
                  </a:lnTo>
                  <a:lnTo>
                    <a:pt x="61" y="28"/>
                  </a:lnTo>
                  <a:lnTo>
                    <a:pt x="61" y="28"/>
                  </a:lnTo>
                  <a:lnTo>
                    <a:pt x="61" y="28"/>
                  </a:lnTo>
                  <a:lnTo>
                    <a:pt x="96" y="94"/>
                  </a:lnTo>
                  <a:lnTo>
                    <a:pt x="30" y="59"/>
                  </a:lnTo>
                  <a:lnTo>
                    <a:pt x="30" y="59"/>
                  </a:lnTo>
                  <a:lnTo>
                    <a:pt x="29" y="59"/>
                  </a:lnTo>
                  <a:lnTo>
                    <a:pt x="82" y="102"/>
                  </a:lnTo>
                  <a:lnTo>
                    <a:pt x="88" y="107"/>
                  </a:lnTo>
                  <a:lnTo>
                    <a:pt x="13" y="98"/>
                  </a:lnTo>
                  <a:lnTo>
                    <a:pt x="13" y="98"/>
                  </a:lnTo>
                  <a:lnTo>
                    <a:pt x="13" y="99"/>
                  </a:lnTo>
                  <a:lnTo>
                    <a:pt x="86" y="121"/>
                  </a:lnTo>
                  <a:lnTo>
                    <a:pt x="14" y="142"/>
                  </a:lnTo>
                  <a:lnTo>
                    <a:pt x="14" y="142"/>
                  </a:lnTo>
                  <a:lnTo>
                    <a:pt x="14" y="142"/>
                  </a:lnTo>
                  <a:lnTo>
                    <a:pt x="88" y="133"/>
                  </a:lnTo>
                  <a:lnTo>
                    <a:pt x="29" y="183"/>
                  </a:lnTo>
                  <a:lnTo>
                    <a:pt x="29" y="183"/>
                  </a:lnTo>
                  <a:lnTo>
                    <a:pt x="29" y="184"/>
                  </a:lnTo>
                  <a:lnTo>
                    <a:pt x="30" y="183"/>
                  </a:lnTo>
                  <a:lnTo>
                    <a:pt x="77" y="159"/>
                  </a:lnTo>
                  <a:lnTo>
                    <a:pt x="88" y="142"/>
                  </a:lnTo>
                  <a:lnTo>
                    <a:pt x="101" y="142"/>
                  </a:lnTo>
                  <a:lnTo>
                    <a:pt x="93" y="135"/>
                  </a:lnTo>
                  <a:lnTo>
                    <a:pt x="121" y="89"/>
                  </a:lnTo>
                  <a:lnTo>
                    <a:pt x="104" y="144"/>
                  </a:lnTo>
                  <a:lnTo>
                    <a:pt x="104" y="14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61" name="Freeform 85">
              <a:extLst>
                <a:ext uri="{FF2B5EF4-FFF2-40B4-BE49-F238E27FC236}">
                  <a16:creationId xmlns:a16="http://schemas.microsoft.com/office/drawing/2014/main" id="{E69AA3FC-F803-424A-BDF2-012F16FECC36}"/>
                </a:ext>
              </a:extLst>
            </p:cNvPr>
            <p:cNvSpPr>
              <a:spLocks/>
            </p:cNvSpPr>
            <p:nvPr userDrawn="1"/>
          </p:nvSpPr>
          <p:spPr bwMode="auto">
            <a:xfrm>
              <a:off x="7337426" y="4533901"/>
              <a:ext cx="265113" cy="266700"/>
            </a:xfrm>
            <a:custGeom>
              <a:avLst/>
              <a:gdLst>
                <a:gd name="T0" fmla="*/ 59 w 167"/>
                <a:gd name="T1" fmla="*/ 168 h 168"/>
                <a:gd name="T2" fmla="*/ 0 w 167"/>
                <a:gd name="T3" fmla="*/ 168 h 168"/>
                <a:gd name="T4" fmla="*/ 47 w 167"/>
                <a:gd name="T5" fmla="*/ 0 h 168"/>
                <a:gd name="T6" fmla="*/ 167 w 167"/>
                <a:gd name="T7" fmla="*/ 0 h 168"/>
                <a:gd name="T8" fmla="*/ 156 w 167"/>
                <a:gd name="T9" fmla="*/ 40 h 168"/>
                <a:gd name="T10" fmla="*/ 94 w 167"/>
                <a:gd name="T11" fmla="*/ 40 h 168"/>
                <a:gd name="T12" fmla="*/ 87 w 167"/>
                <a:gd name="T13" fmla="*/ 68 h 168"/>
                <a:gd name="T14" fmla="*/ 148 w 167"/>
                <a:gd name="T15" fmla="*/ 68 h 168"/>
                <a:gd name="T16" fmla="*/ 137 w 167"/>
                <a:gd name="T17" fmla="*/ 106 h 168"/>
                <a:gd name="T18" fmla="*/ 76 w 167"/>
                <a:gd name="T19" fmla="*/ 106 h 168"/>
                <a:gd name="T20" fmla="*/ 59 w 167"/>
                <a:gd name="T21" fmla="*/ 1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7" h="168">
                  <a:moveTo>
                    <a:pt x="59" y="168"/>
                  </a:moveTo>
                  <a:lnTo>
                    <a:pt x="0" y="168"/>
                  </a:lnTo>
                  <a:lnTo>
                    <a:pt x="47" y="0"/>
                  </a:lnTo>
                  <a:lnTo>
                    <a:pt x="167" y="0"/>
                  </a:lnTo>
                  <a:lnTo>
                    <a:pt x="156" y="40"/>
                  </a:lnTo>
                  <a:lnTo>
                    <a:pt x="94" y="40"/>
                  </a:lnTo>
                  <a:lnTo>
                    <a:pt x="87" y="68"/>
                  </a:lnTo>
                  <a:lnTo>
                    <a:pt x="148" y="68"/>
                  </a:lnTo>
                  <a:lnTo>
                    <a:pt x="137" y="106"/>
                  </a:lnTo>
                  <a:lnTo>
                    <a:pt x="76" y="106"/>
                  </a:lnTo>
                  <a:lnTo>
                    <a:pt x="59" y="1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62" name="Freeform 86">
              <a:extLst>
                <a:ext uri="{FF2B5EF4-FFF2-40B4-BE49-F238E27FC236}">
                  <a16:creationId xmlns:a16="http://schemas.microsoft.com/office/drawing/2014/main" id="{4CC02E80-4CE8-9344-B4F4-EFB530610645}"/>
                </a:ext>
              </a:extLst>
            </p:cNvPr>
            <p:cNvSpPr>
              <a:spLocks noEditPoints="1"/>
            </p:cNvSpPr>
            <p:nvPr userDrawn="1"/>
          </p:nvSpPr>
          <p:spPr bwMode="auto">
            <a:xfrm>
              <a:off x="7553326" y="4533901"/>
              <a:ext cx="166688" cy="266700"/>
            </a:xfrm>
            <a:custGeom>
              <a:avLst/>
              <a:gdLst>
                <a:gd name="T0" fmla="*/ 58 w 105"/>
                <a:gd name="T1" fmla="*/ 168 h 168"/>
                <a:gd name="T2" fmla="*/ 0 w 105"/>
                <a:gd name="T3" fmla="*/ 168 h 168"/>
                <a:gd name="T4" fmla="*/ 34 w 105"/>
                <a:gd name="T5" fmla="*/ 46 h 168"/>
                <a:gd name="T6" fmla="*/ 93 w 105"/>
                <a:gd name="T7" fmla="*/ 46 h 168"/>
                <a:gd name="T8" fmla="*/ 58 w 105"/>
                <a:gd name="T9" fmla="*/ 168 h 168"/>
                <a:gd name="T10" fmla="*/ 95 w 105"/>
                <a:gd name="T11" fmla="*/ 34 h 168"/>
                <a:gd name="T12" fmla="*/ 38 w 105"/>
                <a:gd name="T13" fmla="*/ 34 h 168"/>
                <a:gd name="T14" fmla="*/ 47 w 105"/>
                <a:gd name="T15" fmla="*/ 0 h 168"/>
                <a:gd name="T16" fmla="*/ 105 w 105"/>
                <a:gd name="T17" fmla="*/ 0 h 168"/>
                <a:gd name="T18" fmla="*/ 95 w 105"/>
                <a:gd name="T19" fmla="*/ 34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 h="168">
                  <a:moveTo>
                    <a:pt x="58" y="168"/>
                  </a:moveTo>
                  <a:lnTo>
                    <a:pt x="0" y="168"/>
                  </a:lnTo>
                  <a:lnTo>
                    <a:pt x="34" y="46"/>
                  </a:lnTo>
                  <a:lnTo>
                    <a:pt x="93" y="46"/>
                  </a:lnTo>
                  <a:lnTo>
                    <a:pt x="58" y="168"/>
                  </a:lnTo>
                  <a:close/>
                  <a:moveTo>
                    <a:pt x="95" y="34"/>
                  </a:moveTo>
                  <a:lnTo>
                    <a:pt x="38" y="34"/>
                  </a:lnTo>
                  <a:lnTo>
                    <a:pt x="47" y="0"/>
                  </a:lnTo>
                  <a:lnTo>
                    <a:pt x="105" y="0"/>
                  </a:lnTo>
                  <a:lnTo>
                    <a:pt x="95"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63" name="Freeform 87">
              <a:extLst>
                <a:ext uri="{FF2B5EF4-FFF2-40B4-BE49-F238E27FC236}">
                  <a16:creationId xmlns:a16="http://schemas.microsoft.com/office/drawing/2014/main" id="{AED9F738-E7D6-F047-BA5A-A694DDF63FD1}"/>
                </a:ext>
              </a:extLst>
            </p:cNvPr>
            <p:cNvSpPr>
              <a:spLocks noEditPoints="1"/>
            </p:cNvSpPr>
            <p:nvPr userDrawn="1"/>
          </p:nvSpPr>
          <p:spPr bwMode="auto">
            <a:xfrm>
              <a:off x="7685088" y="4533901"/>
              <a:ext cx="273050" cy="269875"/>
            </a:xfrm>
            <a:custGeom>
              <a:avLst/>
              <a:gdLst>
                <a:gd name="T0" fmla="*/ 125 w 172"/>
                <a:gd name="T1" fmla="*/ 168 h 170"/>
                <a:gd name="T2" fmla="*/ 68 w 172"/>
                <a:gd name="T3" fmla="*/ 168 h 170"/>
                <a:gd name="T4" fmla="*/ 72 w 172"/>
                <a:gd name="T5" fmla="*/ 154 h 170"/>
                <a:gd name="T6" fmla="*/ 72 w 172"/>
                <a:gd name="T7" fmla="*/ 154 h 170"/>
                <a:gd name="T8" fmla="*/ 64 w 172"/>
                <a:gd name="T9" fmla="*/ 161 h 170"/>
                <a:gd name="T10" fmla="*/ 54 w 172"/>
                <a:gd name="T11" fmla="*/ 165 h 170"/>
                <a:gd name="T12" fmla="*/ 44 w 172"/>
                <a:gd name="T13" fmla="*/ 169 h 170"/>
                <a:gd name="T14" fmla="*/ 31 w 172"/>
                <a:gd name="T15" fmla="*/ 170 h 170"/>
                <a:gd name="T16" fmla="*/ 31 w 172"/>
                <a:gd name="T17" fmla="*/ 170 h 170"/>
                <a:gd name="T18" fmla="*/ 24 w 172"/>
                <a:gd name="T19" fmla="*/ 170 h 170"/>
                <a:gd name="T20" fmla="*/ 18 w 172"/>
                <a:gd name="T21" fmla="*/ 169 h 170"/>
                <a:gd name="T22" fmla="*/ 12 w 172"/>
                <a:gd name="T23" fmla="*/ 167 h 170"/>
                <a:gd name="T24" fmla="*/ 9 w 172"/>
                <a:gd name="T25" fmla="*/ 163 h 170"/>
                <a:gd name="T26" fmla="*/ 5 w 172"/>
                <a:gd name="T27" fmla="*/ 160 h 170"/>
                <a:gd name="T28" fmla="*/ 2 w 172"/>
                <a:gd name="T29" fmla="*/ 155 h 170"/>
                <a:gd name="T30" fmla="*/ 0 w 172"/>
                <a:gd name="T31" fmla="*/ 149 h 170"/>
                <a:gd name="T32" fmla="*/ 0 w 172"/>
                <a:gd name="T33" fmla="*/ 142 h 170"/>
                <a:gd name="T34" fmla="*/ 0 w 172"/>
                <a:gd name="T35" fmla="*/ 142 h 170"/>
                <a:gd name="T36" fmla="*/ 2 w 172"/>
                <a:gd name="T37" fmla="*/ 126 h 170"/>
                <a:gd name="T38" fmla="*/ 5 w 172"/>
                <a:gd name="T39" fmla="*/ 106 h 170"/>
                <a:gd name="T40" fmla="*/ 12 w 172"/>
                <a:gd name="T41" fmla="*/ 86 h 170"/>
                <a:gd name="T42" fmla="*/ 20 w 172"/>
                <a:gd name="T43" fmla="*/ 68 h 170"/>
                <a:gd name="T44" fmla="*/ 20 w 172"/>
                <a:gd name="T45" fmla="*/ 68 h 170"/>
                <a:gd name="T46" fmla="*/ 24 w 172"/>
                <a:gd name="T47" fmla="*/ 62 h 170"/>
                <a:gd name="T48" fmla="*/ 29 w 172"/>
                <a:gd name="T49" fmla="*/ 58 h 170"/>
                <a:gd name="T50" fmla="*/ 33 w 172"/>
                <a:gd name="T51" fmla="*/ 53 h 170"/>
                <a:gd name="T52" fmla="*/ 39 w 172"/>
                <a:gd name="T53" fmla="*/ 50 h 170"/>
                <a:gd name="T54" fmla="*/ 45 w 172"/>
                <a:gd name="T55" fmla="*/ 47 h 170"/>
                <a:gd name="T56" fmla="*/ 51 w 172"/>
                <a:gd name="T57" fmla="*/ 45 h 170"/>
                <a:gd name="T58" fmla="*/ 58 w 172"/>
                <a:gd name="T59" fmla="*/ 44 h 170"/>
                <a:gd name="T60" fmla="*/ 65 w 172"/>
                <a:gd name="T61" fmla="*/ 44 h 170"/>
                <a:gd name="T62" fmla="*/ 65 w 172"/>
                <a:gd name="T63" fmla="*/ 44 h 170"/>
                <a:gd name="T64" fmla="*/ 77 w 172"/>
                <a:gd name="T65" fmla="*/ 45 h 170"/>
                <a:gd name="T66" fmla="*/ 86 w 172"/>
                <a:gd name="T67" fmla="*/ 48 h 170"/>
                <a:gd name="T68" fmla="*/ 93 w 172"/>
                <a:gd name="T69" fmla="*/ 53 h 170"/>
                <a:gd name="T70" fmla="*/ 98 w 172"/>
                <a:gd name="T71" fmla="*/ 60 h 170"/>
                <a:gd name="T72" fmla="*/ 114 w 172"/>
                <a:gd name="T73" fmla="*/ 0 h 170"/>
                <a:gd name="T74" fmla="*/ 172 w 172"/>
                <a:gd name="T75" fmla="*/ 0 h 170"/>
                <a:gd name="T76" fmla="*/ 125 w 172"/>
                <a:gd name="T77" fmla="*/ 168 h 170"/>
                <a:gd name="T78" fmla="*/ 81 w 172"/>
                <a:gd name="T79" fmla="*/ 82 h 170"/>
                <a:gd name="T80" fmla="*/ 81 w 172"/>
                <a:gd name="T81" fmla="*/ 82 h 170"/>
                <a:gd name="T82" fmla="*/ 78 w 172"/>
                <a:gd name="T83" fmla="*/ 82 h 170"/>
                <a:gd name="T84" fmla="*/ 74 w 172"/>
                <a:gd name="T85" fmla="*/ 84 h 170"/>
                <a:gd name="T86" fmla="*/ 71 w 172"/>
                <a:gd name="T87" fmla="*/ 86 h 170"/>
                <a:gd name="T88" fmla="*/ 68 w 172"/>
                <a:gd name="T89" fmla="*/ 91 h 170"/>
                <a:gd name="T90" fmla="*/ 68 w 172"/>
                <a:gd name="T91" fmla="*/ 91 h 170"/>
                <a:gd name="T92" fmla="*/ 63 w 172"/>
                <a:gd name="T93" fmla="*/ 106 h 170"/>
                <a:gd name="T94" fmla="*/ 61 w 172"/>
                <a:gd name="T95" fmla="*/ 114 h 170"/>
                <a:gd name="T96" fmla="*/ 60 w 172"/>
                <a:gd name="T97" fmla="*/ 121 h 170"/>
                <a:gd name="T98" fmla="*/ 60 w 172"/>
                <a:gd name="T99" fmla="*/ 121 h 170"/>
                <a:gd name="T100" fmla="*/ 61 w 172"/>
                <a:gd name="T101" fmla="*/ 125 h 170"/>
                <a:gd name="T102" fmla="*/ 63 w 172"/>
                <a:gd name="T103" fmla="*/ 127 h 170"/>
                <a:gd name="T104" fmla="*/ 65 w 172"/>
                <a:gd name="T105" fmla="*/ 129 h 170"/>
                <a:gd name="T106" fmla="*/ 70 w 172"/>
                <a:gd name="T107" fmla="*/ 130 h 170"/>
                <a:gd name="T108" fmla="*/ 70 w 172"/>
                <a:gd name="T109" fmla="*/ 130 h 170"/>
                <a:gd name="T110" fmla="*/ 74 w 172"/>
                <a:gd name="T111" fmla="*/ 129 h 170"/>
                <a:gd name="T112" fmla="*/ 79 w 172"/>
                <a:gd name="T113" fmla="*/ 127 h 170"/>
                <a:gd name="T114" fmla="*/ 91 w 172"/>
                <a:gd name="T115" fmla="*/ 87 h 170"/>
                <a:gd name="T116" fmla="*/ 91 w 172"/>
                <a:gd name="T117" fmla="*/ 87 h 170"/>
                <a:gd name="T118" fmla="*/ 87 w 172"/>
                <a:gd name="T119" fmla="*/ 84 h 170"/>
                <a:gd name="T120" fmla="*/ 81 w 172"/>
                <a:gd name="T121" fmla="*/ 82 h 170"/>
                <a:gd name="T122" fmla="*/ 81 w 172"/>
                <a:gd name="T123" fmla="*/ 82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2" h="170">
                  <a:moveTo>
                    <a:pt x="125" y="168"/>
                  </a:moveTo>
                  <a:lnTo>
                    <a:pt x="68" y="168"/>
                  </a:lnTo>
                  <a:lnTo>
                    <a:pt x="72" y="154"/>
                  </a:lnTo>
                  <a:lnTo>
                    <a:pt x="72" y="154"/>
                  </a:lnTo>
                  <a:lnTo>
                    <a:pt x="64" y="161"/>
                  </a:lnTo>
                  <a:lnTo>
                    <a:pt x="54" y="165"/>
                  </a:lnTo>
                  <a:lnTo>
                    <a:pt x="44" y="169"/>
                  </a:lnTo>
                  <a:lnTo>
                    <a:pt x="31" y="170"/>
                  </a:lnTo>
                  <a:lnTo>
                    <a:pt x="31" y="170"/>
                  </a:lnTo>
                  <a:lnTo>
                    <a:pt x="24" y="170"/>
                  </a:lnTo>
                  <a:lnTo>
                    <a:pt x="18" y="169"/>
                  </a:lnTo>
                  <a:lnTo>
                    <a:pt x="12" y="167"/>
                  </a:lnTo>
                  <a:lnTo>
                    <a:pt x="9" y="163"/>
                  </a:lnTo>
                  <a:lnTo>
                    <a:pt x="5" y="160"/>
                  </a:lnTo>
                  <a:lnTo>
                    <a:pt x="2" y="155"/>
                  </a:lnTo>
                  <a:lnTo>
                    <a:pt x="0" y="149"/>
                  </a:lnTo>
                  <a:lnTo>
                    <a:pt x="0" y="142"/>
                  </a:lnTo>
                  <a:lnTo>
                    <a:pt x="0" y="142"/>
                  </a:lnTo>
                  <a:lnTo>
                    <a:pt x="2" y="126"/>
                  </a:lnTo>
                  <a:lnTo>
                    <a:pt x="5" y="106"/>
                  </a:lnTo>
                  <a:lnTo>
                    <a:pt x="12" y="86"/>
                  </a:lnTo>
                  <a:lnTo>
                    <a:pt x="20" y="68"/>
                  </a:lnTo>
                  <a:lnTo>
                    <a:pt x="20" y="68"/>
                  </a:lnTo>
                  <a:lnTo>
                    <a:pt x="24" y="62"/>
                  </a:lnTo>
                  <a:lnTo>
                    <a:pt x="29" y="58"/>
                  </a:lnTo>
                  <a:lnTo>
                    <a:pt x="33" y="53"/>
                  </a:lnTo>
                  <a:lnTo>
                    <a:pt x="39" y="50"/>
                  </a:lnTo>
                  <a:lnTo>
                    <a:pt x="45" y="47"/>
                  </a:lnTo>
                  <a:lnTo>
                    <a:pt x="51" y="45"/>
                  </a:lnTo>
                  <a:lnTo>
                    <a:pt x="58" y="44"/>
                  </a:lnTo>
                  <a:lnTo>
                    <a:pt x="65" y="44"/>
                  </a:lnTo>
                  <a:lnTo>
                    <a:pt x="65" y="44"/>
                  </a:lnTo>
                  <a:lnTo>
                    <a:pt x="77" y="45"/>
                  </a:lnTo>
                  <a:lnTo>
                    <a:pt x="86" y="48"/>
                  </a:lnTo>
                  <a:lnTo>
                    <a:pt x="93" y="53"/>
                  </a:lnTo>
                  <a:lnTo>
                    <a:pt x="98" y="60"/>
                  </a:lnTo>
                  <a:lnTo>
                    <a:pt x="114" y="0"/>
                  </a:lnTo>
                  <a:lnTo>
                    <a:pt x="172" y="0"/>
                  </a:lnTo>
                  <a:lnTo>
                    <a:pt x="125" y="168"/>
                  </a:lnTo>
                  <a:close/>
                  <a:moveTo>
                    <a:pt x="81" y="82"/>
                  </a:moveTo>
                  <a:lnTo>
                    <a:pt x="81" y="82"/>
                  </a:lnTo>
                  <a:lnTo>
                    <a:pt x="78" y="82"/>
                  </a:lnTo>
                  <a:lnTo>
                    <a:pt x="74" y="84"/>
                  </a:lnTo>
                  <a:lnTo>
                    <a:pt x="71" y="86"/>
                  </a:lnTo>
                  <a:lnTo>
                    <a:pt x="68" y="91"/>
                  </a:lnTo>
                  <a:lnTo>
                    <a:pt x="68" y="91"/>
                  </a:lnTo>
                  <a:lnTo>
                    <a:pt x="63" y="106"/>
                  </a:lnTo>
                  <a:lnTo>
                    <a:pt x="61" y="114"/>
                  </a:lnTo>
                  <a:lnTo>
                    <a:pt x="60" y="121"/>
                  </a:lnTo>
                  <a:lnTo>
                    <a:pt x="60" y="121"/>
                  </a:lnTo>
                  <a:lnTo>
                    <a:pt x="61" y="125"/>
                  </a:lnTo>
                  <a:lnTo>
                    <a:pt x="63" y="127"/>
                  </a:lnTo>
                  <a:lnTo>
                    <a:pt x="65" y="129"/>
                  </a:lnTo>
                  <a:lnTo>
                    <a:pt x="70" y="130"/>
                  </a:lnTo>
                  <a:lnTo>
                    <a:pt x="70" y="130"/>
                  </a:lnTo>
                  <a:lnTo>
                    <a:pt x="74" y="129"/>
                  </a:lnTo>
                  <a:lnTo>
                    <a:pt x="79" y="127"/>
                  </a:lnTo>
                  <a:lnTo>
                    <a:pt x="91" y="87"/>
                  </a:lnTo>
                  <a:lnTo>
                    <a:pt x="91" y="87"/>
                  </a:lnTo>
                  <a:lnTo>
                    <a:pt x="87" y="84"/>
                  </a:lnTo>
                  <a:lnTo>
                    <a:pt x="81" y="82"/>
                  </a:lnTo>
                  <a:lnTo>
                    <a:pt x="81" y="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64" name="Freeform 88">
              <a:extLst>
                <a:ext uri="{FF2B5EF4-FFF2-40B4-BE49-F238E27FC236}">
                  <a16:creationId xmlns:a16="http://schemas.microsoft.com/office/drawing/2014/main" id="{7EB285EF-AEAC-1248-A24F-F9CE14FA4E0C}"/>
                </a:ext>
              </a:extLst>
            </p:cNvPr>
            <p:cNvSpPr>
              <a:spLocks noEditPoints="1"/>
            </p:cNvSpPr>
            <p:nvPr userDrawn="1"/>
          </p:nvSpPr>
          <p:spPr bwMode="auto">
            <a:xfrm>
              <a:off x="7923213" y="4602163"/>
              <a:ext cx="230188" cy="201613"/>
            </a:xfrm>
            <a:custGeom>
              <a:avLst/>
              <a:gdLst>
                <a:gd name="T0" fmla="*/ 58 w 145"/>
                <a:gd name="T1" fmla="*/ 71 h 127"/>
                <a:gd name="T2" fmla="*/ 56 w 145"/>
                <a:gd name="T3" fmla="*/ 80 h 127"/>
                <a:gd name="T4" fmla="*/ 56 w 145"/>
                <a:gd name="T5" fmla="*/ 87 h 127"/>
                <a:gd name="T6" fmla="*/ 57 w 145"/>
                <a:gd name="T7" fmla="*/ 93 h 127"/>
                <a:gd name="T8" fmla="*/ 64 w 145"/>
                <a:gd name="T9" fmla="*/ 97 h 127"/>
                <a:gd name="T10" fmla="*/ 68 w 145"/>
                <a:gd name="T11" fmla="*/ 96 h 127"/>
                <a:gd name="T12" fmla="*/ 75 w 145"/>
                <a:gd name="T13" fmla="*/ 89 h 127"/>
                <a:gd name="T14" fmla="*/ 135 w 145"/>
                <a:gd name="T15" fmla="*/ 82 h 127"/>
                <a:gd name="T16" fmla="*/ 134 w 145"/>
                <a:gd name="T17" fmla="*/ 87 h 127"/>
                <a:gd name="T18" fmla="*/ 128 w 145"/>
                <a:gd name="T19" fmla="*/ 98 h 127"/>
                <a:gd name="T20" fmla="*/ 115 w 145"/>
                <a:gd name="T21" fmla="*/ 111 h 127"/>
                <a:gd name="T22" fmla="*/ 94 w 145"/>
                <a:gd name="T23" fmla="*/ 122 h 127"/>
                <a:gd name="T24" fmla="*/ 72 w 145"/>
                <a:gd name="T25" fmla="*/ 127 h 127"/>
                <a:gd name="T26" fmla="*/ 61 w 145"/>
                <a:gd name="T27" fmla="*/ 127 h 127"/>
                <a:gd name="T28" fmla="*/ 38 w 145"/>
                <a:gd name="T29" fmla="*/ 126 h 127"/>
                <a:gd name="T30" fmla="*/ 18 w 145"/>
                <a:gd name="T31" fmla="*/ 121 h 127"/>
                <a:gd name="T32" fmla="*/ 5 w 145"/>
                <a:gd name="T33" fmla="*/ 110 h 127"/>
                <a:gd name="T34" fmla="*/ 2 w 145"/>
                <a:gd name="T35" fmla="*/ 101 h 127"/>
                <a:gd name="T36" fmla="*/ 0 w 145"/>
                <a:gd name="T37" fmla="*/ 90 h 127"/>
                <a:gd name="T38" fmla="*/ 3 w 145"/>
                <a:gd name="T39" fmla="*/ 75 h 127"/>
                <a:gd name="T40" fmla="*/ 13 w 145"/>
                <a:gd name="T41" fmla="*/ 41 h 127"/>
                <a:gd name="T42" fmla="*/ 22 w 145"/>
                <a:gd name="T43" fmla="*/ 27 h 127"/>
                <a:gd name="T44" fmla="*/ 27 w 145"/>
                <a:gd name="T45" fmla="*/ 19 h 127"/>
                <a:gd name="T46" fmla="*/ 43 w 145"/>
                <a:gd name="T47" fmla="*/ 9 h 127"/>
                <a:gd name="T48" fmla="*/ 59 w 145"/>
                <a:gd name="T49" fmla="*/ 3 h 127"/>
                <a:gd name="T50" fmla="*/ 77 w 145"/>
                <a:gd name="T51" fmla="*/ 1 h 127"/>
                <a:gd name="T52" fmla="*/ 85 w 145"/>
                <a:gd name="T53" fmla="*/ 0 h 127"/>
                <a:gd name="T54" fmla="*/ 109 w 145"/>
                <a:gd name="T55" fmla="*/ 2 h 127"/>
                <a:gd name="T56" fmla="*/ 128 w 145"/>
                <a:gd name="T57" fmla="*/ 8 h 127"/>
                <a:gd name="T58" fmla="*/ 140 w 145"/>
                <a:gd name="T59" fmla="*/ 19 h 127"/>
                <a:gd name="T60" fmla="*/ 145 w 145"/>
                <a:gd name="T61" fmla="*/ 38 h 127"/>
                <a:gd name="T62" fmla="*/ 142 w 145"/>
                <a:gd name="T63" fmla="*/ 53 h 127"/>
                <a:gd name="T64" fmla="*/ 138 w 145"/>
                <a:gd name="T65" fmla="*/ 71 h 127"/>
                <a:gd name="T66" fmla="*/ 80 w 145"/>
                <a:gd name="T67" fmla="*/ 30 h 127"/>
                <a:gd name="T68" fmla="*/ 71 w 145"/>
                <a:gd name="T69" fmla="*/ 35 h 127"/>
                <a:gd name="T70" fmla="*/ 65 w 145"/>
                <a:gd name="T71" fmla="*/ 48 h 127"/>
                <a:gd name="T72" fmla="*/ 88 w 145"/>
                <a:gd name="T73" fmla="*/ 48 h 127"/>
                <a:gd name="T74" fmla="*/ 91 w 145"/>
                <a:gd name="T75" fmla="*/ 39 h 127"/>
                <a:gd name="T76" fmla="*/ 87 w 145"/>
                <a:gd name="T77" fmla="*/ 32 h 127"/>
                <a:gd name="T78" fmla="*/ 80 w 145"/>
                <a:gd name="T79" fmla="*/ 3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5" h="127">
                  <a:moveTo>
                    <a:pt x="138" y="71"/>
                  </a:moveTo>
                  <a:lnTo>
                    <a:pt x="58" y="71"/>
                  </a:lnTo>
                  <a:lnTo>
                    <a:pt x="58" y="71"/>
                  </a:lnTo>
                  <a:lnTo>
                    <a:pt x="56" y="80"/>
                  </a:lnTo>
                  <a:lnTo>
                    <a:pt x="56" y="87"/>
                  </a:lnTo>
                  <a:lnTo>
                    <a:pt x="56" y="87"/>
                  </a:lnTo>
                  <a:lnTo>
                    <a:pt x="56" y="90"/>
                  </a:lnTo>
                  <a:lnTo>
                    <a:pt x="57" y="93"/>
                  </a:lnTo>
                  <a:lnTo>
                    <a:pt x="59" y="96"/>
                  </a:lnTo>
                  <a:lnTo>
                    <a:pt x="64" y="97"/>
                  </a:lnTo>
                  <a:lnTo>
                    <a:pt x="64" y="97"/>
                  </a:lnTo>
                  <a:lnTo>
                    <a:pt x="68" y="96"/>
                  </a:lnTo>
                  <a:lnTo>
                    <a:pt x="73" y="93"/>
                  </a:lnTo>
                  <a:lnTo>
                    <a:pt x="75" y="89"/>
                  </a:lnTo>
                  <a:lnTo>
                    <a:pt x="79" y="82"/>
                  </a:lnTo>
                  <a:lnTo>
                    <a:pt x="135" y="82"/>
                  </a:lnTo>
                  <a:lnTo>
                    <a:pt x="135" y="82"/>
                  </a:lnTo>
                  <a:lnTo>
                    <a:pt x="134" y="87"/>
                  </a:lnTo>
                  <a:lnTo>
                    <a:pt x="130" y="93"/>
                  </a:lnTo>
                  <a:lnTo>
                    <a:pt x="128" y="98"/>
                  </a:lnTo>
                  <a:lnTo>
                    <a:pt x="125" y="103"/>
                  </a:lnTo>
                  <a:lnTo>
                    <a:pt x="115" y="111"/>
                  </a:lnTo>
                  <a:lnTo>
                    <a:pt x="105" y="118"/>
                  </a:lnTo>
                  <a:lnTo>
                    <a:pt x="94" y="122"/>
                  </a:lnTo>
                  <a:lnTo>
                    <a:pt x="82" y="125"/>
                  </a:lnTo>
                  <a:lnTo>
                    <a:pt x="72" y="127"/>
                  </a:lnTo>
                  <a:lnTo>
                    <a:pt x="61" y="127"/>
                  </a:lnTo>
                  <a:lnTo>
                    <a:pt x="61" y="127"/>
                  </a:lnTo>
                  <a:lnTo>
                    <a:pt x="50" y="127"/>
                  </a:lnTo>
                  <a:lnTo>
                    <a:pt x="38" y="126"/>
                  </a:lnTo>
                  <a:lnTo>
                    <a:pt x="27" y="125"/>
                  </a:lnTo>
                  <a:lnTo>
                    <a:pt x="18" y="121"/>
                  </a:lnTo>
                  <a:lnTo>
                    <a:pt x="11" y="117"/>
                  </a:lnTo>
                  <a:lnTo>
                    <a:pt x="5" y="110"/>
                  </a:lnTo>
                  <a:lnTo>
                    <a:pt x="4" y="106"/>
                  </a:lnTo>
                  <a:lnTo>
                    <a:pt x="2" y="101"/>
                  </a:lnTo>
                  <a:lnTo>
                    <a:pt x="0" y="90"/>
                  </a:lnTo>
                  <a:lnTo>
                    <a:pt x="0" y="90"/>
                  </a:lnTo>
                  <a:lnTo>
                    <a:pt x="2" y="83"/>
                  </a:lnTo>
                  <a:lnTo>
                    <a:pt x="3" y="75"/>
                  </a:lnTo>
                  <a:lnTo>
                    <a:pt x="6" y="57"/>
                  </a:lnTo>
                  <a:lnTo>
                    <a:pt x="13" y="41"/>
                  </a:lnTo>
                  <a:lnTo>
                    <a:pt x="18" y="32"/>
                  </a:lnTo>
                  <a:lnTo>
                    <a:pt x="22" y="27"/>
                  </a:lnTo>
                  <a:lnTo>
                    <a:pt x="22" y="27"/>
                  </a:lnTo>
                  <a:lnTo>
                    <a:pt x="27" y="19"/>
                  </a:lnTo>
                  <a:lnTo>
                    <a:pt x="34" y="14"/>
                  </a:lnTo>
                  <a:lnTo>
                    <a:pt x="43" y="9"/>
                  </a:lnTo>
                  <a:lnTo>
                    <a:pt x="50" y="5"/>
                  </a:lnTo>
                  <a:lnTo>
                    <a:pt x="59" y="3"/>
                  </a:lnTo>
                  <a:lnTo>
                    <a:pt x="67" y="1"/>
                  </a:lnTo>
                  <a:lnTo>
                    <a:pt x="77" y="1"/>
                  </a:lnTo>
                  <a:lnTo>
                    <a:pt x="85" y="0"/>
                  </a:lnTo>
                  <a:lnTo>
                    <a:pt x="85" y="0"/>
                  </a:lnTo>
                  <a:lnTo>
                    <a:pt x="98" y="1"/>
                  </a:lnTo>
                  <a:lnTo>
                    <a:pt x="109" y="2"/>
                  </a:lnTo>
                  <a:lnTo>
                    <a:pt x="120" y="4"/>
                  </a:lnTo>
                  <a:lnTo>
                    <a:pt x="128" y="8"/>
                  </a:lnTo>
                  <a:lnTo>
                    <a:pt x="135" y="12"/>
                  </a:lnTo>
                  <a:lnTo>
                    <a:pt x="140" y="19"/>
                  </a:lnTo>
                  <a:lnTo>
                    <a:pt x="143" y="28"/>
                  </a:lnTo>
                  <a:lnTo>
                    <a:pt x="145" y="38"/>
                  </a:lnTo>
                  <a:lnTo>
                    <a:pt x="145" y="38"/>
                  </a:lnTo>
                  <a:lnTo>
                    <a:pt x="142" y="53"/>
                  </a:lnTo>
                  <a:lnTo>
                    <a:pt x="138" y="71"/>
                  </a:lnTo>
                  <a:lnTo>
                    <a:pt x="138" y="71"/>
                  </a:lnTo>
                  <a:close/>
                  <a:moveTo>
                    <a:pt x="80" y="30"/>
                  </a:moveTo>
                  <a:lnTo>
                    <a:pt x="80" y="30"/>
                  </a:lnTo>
                  <a:lnTo>
                    <a:pt x="75" y="31"/>
                  </a:lnTo>
                  <a:lnTo>
                    <a:pt x="71" y="35"/>
                  </a:lnTo>
                  <a:lnTo>
                    <a:pt x="67" y="39"/>
                  </a:lnTo>
                  <a:lnTo>
                    <a:pt x="65" y="48"/>
                  </a:lnTo>
                  <a:lnTo>
                    <a:pt x="88" y="48"/>
                  </a:lnTo>
                  <a:lnTo>
                    <a:pt x="88" y="48"/>
                  </a:lnTo>
                  <a:lnTo>
                    <a:pt x="91" y="39"/>
                  </a:lnTo>
                  <a:lnTo>
                    <a:pt x="91" y="39"/>
                  </a:lnTo>
                  <a:lnTo>
                    <a:pt x="89" y="35"/>
                  </a:lnTo>
                  <a:lnTo>
                    <a:pt x="87" y="32"/>
                  </a:lnTo>
                  <a:lnTo>
                    <a:pt x="85" y="31"/>
                  </a:lnTo>
                  <a:lnTo>
                    <a:pt x="80" y="30"/>
                  </a:lnTo>
                  <a:lnTo>
                    <a:pt x="80"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65" name="Freeform 89">
              <a:extLst>
                <a:ext uri="{FF2B5EF4-FFF2-40B4-BE49-F238E27FC236}">
                  <a16:creationId xmlns:a16="http://schemas.microsoft.com/office/drawing/2014/main" id="{321D4C15-1A7B-FA4F-8453-A8A917660123}"/>
                </a:ext>
              </a:extLst>
            </p:cNvPr>
            <p:cNvSpPr>
              <a:spLocks/>
            </p:cNvSpPr>
            <p:nvPr userDrawn="1"/>
          </p:nvSpPr>
          <p:spPr bwMode="auto">
            <a:xfrm>
              <a:off x="8143876" y="4533901"/>
              <a:ext cx="165100" cy="266700"/>
            </a:xfrm>
            <a:custGeom>
              <a:avLst/>
              <a:gdLst>
                <a:gd name="T0" fmla="*/ 57 w 104"/>
                <a:gd name="T1" fmla="*/ 168 h 168"/>
                <a:gd name="T2" fmla="*/ 0 w 104"/>
                <a:gd name="T3" fmla="*/ 168 h 168"/>
                <a:gd name="T4" fmla="*/ 45 w 104"/>
                <a:gd name="T5" fmla="*/ 0 h 168"/>
                <a:gd name="T6" fmla="*/ 104 w 104"/>
                <a:gd name="T7" fmla="*/ 0 h 168"/>
                <a:gd name="T8" fmla="*/ 57 w 104"/>
                <a:gd name="T9" fmla="*/ 168 h 168"/>
              </a:gdLst>
              <a:ahLst/>
              <a:cxnLst>
                <a:cxn ang="0">
                  <a:pos x="T0" y="T1"/>
                </a:cxn>
                <a:cxn ang="0">
                  <a:pos x="T2" y="T3"/>
                </a:cxn>
                <a:cxn ang="0">
                  <a:pos x="T4" y="T5"/>
                </a:cxn>
                <a:cxn ang="0">
                  <a:pos x="T6" y="T7"/>
                </a:cxn>
                <a:cxn ang="0">
                  <a:pos x="T8" y="T9"/>
                </a:cxn>
              </a:cxnLst>
              <a:rect l="0" t="0" r="r" b="b"/>
              <a:pathLst>
                <a:path w="104" h="168">
                  <a:moveTo>
                    <a:pt x="57" y="168"/>
                  </a:moveTo>
                  <a:lnTo>
                    <a:pt x="0" y="168"/>
                  </a:lnTo>
                  <a:lnTo>
                    <a:pt x="45" y="0"/>
                  </a:lnTo>
                  <a:lnTo>
                    <a:pt x="104" y="0"/>
                  </a:lnTo>
                  <a:lnTo>
                    <a:pt x="57" y="1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66" name="Freeform 90">
              <a:extLst>
                <a:ext uri="{FF2B5EF4-FFF2-40B4-BE49-F238E27FC236}">
                  <a16:creationId xmlns:a16="http://schemas.microsoft.com/office/drawing/2014/main" id="{DE2BC757-10E7-C949-89A9-77B259027C7D}"/>
                </a:ext>
              </a:extLst>
            </p:cNvPr>
            <p:cNvSpPr>
              <a:spLocks noEditPoints="1"/>
            </p:cNvSpPr>
            <p:nvPr userDrawn="1"/>
          </p:nvSpPr>
          <p:spPr bwMode="auto">
            <a:xfrm>
              <a:off x="8264526" y="4533901"/>
              <a:ext cx="165100" cy="266700"/>
            </a:xfrm>
            <a:custGeom>
              <a:avLst/>
              <a:gdLst>
                <a:gd name="T0" fmla="*/ 57 w 104"/>
                <a:gd name="T1" fmla="*/ 168 h 168"/>
                <a:gd name="T2" fmla="*/ 0 w 104"/>
                <a:gd name="T3" fmla="*/ 168 h 168"/>
                <a:gd name="T4" fmla="*/ 34 w 104"/>
                <a:gd name="T5" fmla="*/ 46 h 168"/>
                <a:gd name="T6" fmla="*/ 91 w 104"/>
                <a:gd name="T7" fmla="*/ 46 h 168"/>
                <a:gd name="T8" fmla="*/ 57 w 104"/>
                <a:gd name="T9" fmla="*/ 168 h 168"/>
                <a:gd name="T10" fmla="*/ 95 w 104"/>
                <a:gd name="T11" fmla="*/ 34 h 168"/>
                <a:gd name="T12" fmla="*/ 36 w 104"/>
                <a:gd name="T13" fmla="*/ 34 h 168"/>
                <a:gd name="T14" fmla="*/ 47 w 104"/>
                <a:gd name="T15" fmla="*/ 0 h 168"/>
                <a:gd name="T16" fmla="*/ 104 w 104"/>
                <a:gd name="T17" fmla="*/ 0 h 168"/>
                <a:gd name="T18" fmla="*/ 95 w 104"/>
                <a:gd name="T19" fmla="*/ 34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4" h="168">
                  <a:moveTo>
                    <a:pt x="57" y="168"/>
                  </a:moveTo>
                  <a:lnTo>
                    <a:pt x="0" y="168"/>
                  </a:lnTo>
                  <a:lnTo>
                    <a:pt x="34" y="46"/>
                  </a:lnTo>
                  <a:lnTo>
                    <a:pt x="91" y="46"/>
                  </a:lnTo>
                  <a:lnTo>
                    <a:pt x="57" y="168"/>
                  </a:lnTo>
                  <a:close/>
                  <a:moveTo>
                    <a:pt x="95" y="34"/>
                  </a:moveTo>
                  <a:lnTo>
                    <a:pt x="36" y="34"/>
                  </a:lnTo>
                  <a:lnTo>
                    <a:pt x="47" y="0"/>
                  </a:lnTo>
                  <a:lnTo>
                    <a:pt x="104" y="0"/>
                  </a:lnTo>
                  <a:lnTo>
                    <a:pt x="95"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67" name="Freeform 91">
              <a:extLst>
                <a:ext uri="{FF2B5EF4-FFF2-40B4-BE49-F238E27FC236}">
                  <a16:creationId xmlns:a16="http://schemas.microsoft.com/office/drawing/2014/main" id="{A99CB1BE-60D5-4D40-9EA5-BB393236A99C}"/>
                </a:ext>
              </a:extLst>
            </p:cNvPr>
            <p:cNvSpPr>
              <a:spLocks/>
            </p:cNvSpPr>
            <p:nvPr userDrawn="1"/>
          </p:nvSpPr>
          <p:spPr bwMode="auto">
            <a:xfrm>
              <a:off x="8396288" y="4564063"/>
              <a:ext cx="192088" cy="236538"/>
            </a:xfrm>
            <a:custGeom>
              <a:avLst/>
              <a:gdLst>
                <a:gd name="T0" fmla="*/ 115 w 121"/>
                <a:gd name="T1" fmla="*/ 27 h 149"/>
                <a:gd name="T2" fmla="*/ 121 w 121"/>
                <a:gd name="T3" fmla="*/ 54 h 149"/>
                <a:gd name="T4" fmla="*/ 76 w 121"/>
                <a:gd name="T5" fmla="*/ 54 h 149"/>
                <a:gd name="T6" fmla="*/ 63 w 121"/>
                <a:gd name="T7" fmla="*/ 101 h 149"/>
                <a:gd name="T8" fmla="*/ 63 w 121"/>
                <a:gd name="T9" fmla="*/ 101 h 149"/>
                <a:gd name="T10" fmla="*/ 62 w 121"/>
                <a:gd name="T11" fmla="*/ 107 h 149"/>
                <a:gd name="T12" fmla="*/ 61 w 121"/>
                <a:gd name="T13" fmla="*/ 111 h 149"/>
                <a:gd name="T14" fmla="*/ 61 w 121"/>
                <a:gd name="T15" fmla="*/ 111 h 149"/>
                <a:gd name="T16" fmla="*/ 61 w 121"/>
                <a:gd name="T17" fmla="*/ 115 h 149"/>
                <a:gd name="T18" fmla="*/ 63 w 121"/>
                <a:gd name="T19" fmla="*/ 117 h 149"/>
                <a:gd name="T20" fmla="*/ 67 w 121"/>
                <a:gd name="T21" fmla="*/ 118 h 149"/>
                <a:gd name="T22" fmla="*/ 72 w 121"/>
                <a:gd name="T23" fmla="*/ 118 h 149"/>
                <a:gd name="T24" fmla="*/ 83 w 121"/>
                <a:gd name="T25" fmla="*/ 118 h 149"/>
                <a:gd name="T26" fmla="*/ 75 w 121"/>
                <a:gd name="T27" fmla="*/ 149 h 149"/>
                <a:gd name="T28" fmla="*/ 23 w 121"/>
                <a:gd name="T29" fmla="*/ 149 h 149"/>
                <a:gd name="T30" fmla="*/ 23 w 121"/>
                <a:gd name="T31" fmla="*/ 149 h 149"/>
                <a:gd name="T32" fmla="*/ 18 w 121"/>
                <a:gd name="T33" fmla="*/ 148 h 149"/>
                <a:gd name="T34" fmla="*/ 13 w 121"/>
                <a:gd name="T35" fmla="*/ 148 h 149"/>
                <a:gd name="T36" fmla="*/ 8 w 121"/>
                <a:gd name="T37" fmla="*/ 145 h 149"/>
                <a:gd name="T38" fmla="*/ 6 w 121"/>
                <a:gd name="T39" fmla="*/ 143 h 149"/>
                <a:gd name="T40" fmla="*/ 2 w 121"/>
                <a:gd name="T41" fmla="*/ 139 h 149"/>
                <a:gd name="T42" fmla="*/ 1 w 121"/>
                <a:gd name="T43" fmla="*/ 136 h 149"/>
                <a:gd name="T44" fmla="*/ 0 w 121"/>
                <a:gd name="T45" fmla="*/ 132 h 149"/>
                <a:gd name="T46" fmla="*/ 0 w 121"/>
                <a:gd name="T47" fmla="*/ 128 h 149"/>
                <a:gd name="T48" fmla="*/ 0 w 121"/>
                <a:gd name="T49" fmla="*/ 128 h 149"/>
                <a:gd name="T50" fmla="*/ 0 w 121"/>
                <a:gd name="T51" fmla="*/ 120 h 149"/>
                <a:gd name="T52" fmla="*/ 2 w 121"/>
                <a:gd name="T53" fmla="*/ 111 h 149"/>
                <a:gd name="T54" fmla="*/ 34 w 121"/>
                <a:gd name="T55" fmla="*/ 0 h 149"/>
                <a:gd name="T56" fmla="*/ 91 w 121"/>
                <a:gd name="T57" fmla="*/ 0 h 149"/>
                <a:gd name="T58" fmla="*/ 84 w 121"/>
                <a:gd name="T59" fmla="*/ 27 h 149"/>
                <a:gd name="T60" fmla="*/ 115 w 121"/>
                <a:gd name="T61" fmla="*/ 27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21" h="149">
                  <a:moveTo>
                    <a:pt x="115" y="27"/>
                  </a:moveTo>
                  <a:lnTo>
                    <a:pt x="121" y="54"/>
                  </a:lnTo>
                  <a:lnTo>
                    <a:pt x="76" y="54"/>
                  </a:lnTo>
                  <a:lnTo>
                    <a:pt x="63" y="101"/>
                  </a:lnTo>
                  <a:lnTo>
                    <a:pt x="63" y="101"/>
                  </a:lnTo>
                  <a:lnTo>
                    <a:pt x="62" y="107"/>
                  </a:lnTo>
                  <a:lnTo>
                    <a:pt x="61" y="111"/>
                  </a:lnTo>
                  <a:lnTo>
                    <a:pt x="61" y="111"/>
                  </a:lnTo>
                  <a:lnTo>
                    <a:pt x="61" y="115"/>
                  </a:lnTo>
                  <a:lnTo>
                    <a:pt x="63" y="117"/>
                  </a:lnTo>
                  <a:lnTo>
                    <a:pt x="67" y="118"/>
                  </a:lnTo>
                  <a:lnTo>
                    <a:pt x="72" y="118"/>
                  </a:lnTo>
                  <a:lnTo>
                    <a:pt x="83" y="118"/>
                  </a:lnTo>
                  <a:lnTo>
                    <a:pt x="75" y="149"/>
                  </a:lnTo>
                  <a:lnTo>
                    <a:pt x="23" y="149"/>
                  </a:lnTo>
                  <a:lnTo>
                    <a:pt x="23" y="149"/>
                  </a:lnTo>
                  <a:lnTo>
                    <a:pt x="18" y="148"/>
                  </a:lnTo>
                  <a:lnTo>
                    <a:pt x="13" y="148"/>
                  </a:lnTo>
                  <a:lnTo>
                    <a:pt x="8" y="145"/>
                  </a:lnTo>
                  <a:lnTo>
                    <a:pt x="6" y="143"/>
                  </a:lnTo>
                  <a:lnTo>
                    <a:pt x="2" y="139"/>
                  </a:lnTo>
                  <a:lnTo>
                    <a:pt x="1" y="136"/>
                  </a:lnTo>
                  <a:lnTo>
                    <a:pt x="0" y="132"/>
                  </a:lnTo>
                  <a:lnTo>
                    <a:pt x="0" y="128"/>
                  </a:lnTo>
                  <a:lnTo>
                    <a:pt x="0" y="128"/>
                  </a:lnTo>
                  <a:lnTo>
                    <a:pt x="0" y="120"/>
                  </a:lnTo>
                  <a:lnTo>
                    <a:pt x="2" y="111"/>
                  </a:lnTo>
                  <a:lnTo>
                    <a:pt x="34" y="0"/>
                  </a:lnTo>
                  <a:lnTo>
                    <a:pt x="91" y="0"/>
                  </a:lnTo>
                  <a:lnTo>
                    <a:pt x="84" y="27"/>
                  </a:lnTo>
                  <a:lnTo>
                    <a:pt x="115"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68" name="Freeform 92">
              <a:extLst>
                <a:ext uri="{FF2B5EF4-FFF2-40B4-BE49-F238E27FC236}">
                  <a16:creationId xmlns:a16="http://schemas.microsoft.com/office/drawing/2014/main" id="{F1471F4C-DBEA-4649-854B-1189627F2BDA}"/>
                </a:ext>
              </a:extLst>
            </p:cNvPr>
            <p:cNvSpPr>
              <a:spLocks/>
            </p:cNvSpPr>
            <p:nvPr userDrawn="1"/>
          </p:nvSpPr>
          <p:spPr bwMode="auto">
            <a:xfrm>
              <a:off x="7321551" y="4830763"/>
              <a:ext cx="38100" cy="46038"/>
            </a:xfrm>
            <a:custGeom>
              <a:avLst/>
              <a:gdLst>
                <a:gd name="T0" fmla="*/ 9 w 24"/>
                <a:gd name="T1" fmla="*/ 0 h 29"/>
                <a:gd name="T2" fmla="*/ 24 w 24"/>
                <a:gd name="T3" fmla="*/ 0 h 29"/>
                <a:gd name="T4" fmla="*/ 15 w 24"/>
                <a:gd name="T5" fmla="*/ 29 h 29"/>
                <a:gd name="T6" fmla="*/ 0 w 24"/>
                <a:gd name="T7" fmla="*/ 29 h 29"/>
                <a:gd name="T8" fmla="*/ 9 w 24"/>
                <a:gd name="T9" fmla="*/ 0 h 29"/>
              </a:gdLst>
              <a:ahLst/>
              <a:cxnLst>
                <a:cxn ang="0">
                  <a:pos x="T0" y="T1"/>
                </a:cxn>
                <a:cxn ang="0">
                  <a:pos x="T2" y="T3"/>
                </a:cxn>
                <a:cxn ang="0">
                  <a:pos x="T4" y="T5"/>
                </a:cxn>
                <a:cxn ang="0">
                  <a:pos x="T6" y="T7"/>
                </a:cxn>
                <a:cxn ang="0">
                  <a:pos x="T8" y="T9"/>
                </a:cxn>
              </a:cxnLst>
              <a:rect l="0" t="0" r="r" b="b"/>
              <a:pathLst>
                <a:path w="24" h="29">
                  <a:moveTo>
                    <a:pt x="9" y="0"/>
                  </a:moveTo>
                  <a:lnTo>
                    <a:pt x="24" y="0"/>
                  </a:lnTo>
                  <a:lnTo>
                    <a:pt x="15" y="29"/>
                  </a:lnTo>
                  <a:lnTo>
                    <a:pt x="0" y="29"/>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69" name="Freeform 93">
              <a:extLst>
                <a:ext uri="{FF2B5EF4-FFF2-40B4-BE49-F238E27FC236}">
                  <a16:creationId xmlns:a16="http://schemas.microsoft.com/office/drawing/2014/main" id="{844E8A56-22F8-C440-B133-6003B490567F}"/>
                </a:ext>
              </a:extLst>
            </p:cNvPr>
            <p:cNvSpPr>
              <a:spLocks/>
            </p:cNvSpPr>
            <p:nvPr userDrawn="1"/>
          </p:nvSpPr>
          <p:spPr bwMode="auto">
            <a:xfrm>
              <a:off x="7400926" y="4830763"/>
              <a:ext cx="87313" cy="46038"/>
            </a:xfrm>
            <a:custGeom>
              <a:avLst/>
              <a:gdLst>
                <a:gd name="T0" fmla="*/ 10 w 55"/>
                <a:gd name="T1" fmla="*/ 0 h 29"/>
                <a:gd name="T2" fmla="*/ 31 w 55"/>
                <a:gd name="T3" fmla="*/ 0 h 29"/>
                <a:gd name="T4" fmla="*/ 36 w 55"/>
                <a:gd name="T5" fmla="*/ 19 h 29"/>
                <a:gd name="T6" fmla="*/ 36 w 55"/>
                <a:gd name="T7" fmla="*/ 19 h 29"/>
                <a:gd name="T8" fmla="*/ 42 w 55"/>
                <a:gd name="T9" fmla="*/ 0 h 29"/>
                <a:gd name="T10" fmla="*/ 55 w 55"/>
                <a:gd name="T11" fmla="*/ 0 h 29"/>
                <a:gd name="T12" fmla="*/ 46 w 55"/>
                <a:gd name="T13" fmla="*/ 29 h 29"/>
                <a:gd name="T14" fmla="*/ 26 w 55"/>
                <a:gd name="T15" fmla="*/ 29 h 29"/>
                <a:gd name="T16" fmla="*/ 20 w 55"/>
                <a:gd name="T17" fmla="*/ 8 h 29"/>
                <a:gd name="T18" fmla="*/ 20 w 55"/>
                <a:gd name="T19" fmla="*/ 8 h 29"/>
                <a:gd name="T20" fmla="*/ 13 w 55"/>
                <a:gd name="T21" fmla="*/ 29 h 29"/>
                <a:gd name="T22" fmla="*/ 0 w 55"/>
                <a:gd name="T23" fmla="*/ 29 h 29"/>
                <a:gd name="T24" fmla="*/ 10 w 55"/>
                <a:gd name="T2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 h="29">
                  <a:moveTo>
                    <a:pt x="10" y="0"/>
                  </a:moveTo>
                  <a:lnTo>
                    <a:pt x="31" y="0"/>
                  </a:lnTo>
                  <a:lnTo>
                    <a:pt x="36" y="19"/>
                  </a:lnTo>
                  <a:lnTo>
                    <a:pt x="36" y="19"/>
                  </a:lnTo>
                  <a:lnTo>
                    <a:pt x="42" y="0"/>
                  </a:lnTo>
                  <a:lnTo>
                    <a:pt x="55" y="0"/>
                  </a:lnTo>
                  <a:lnTo>
                    <a:pt x="46" y="29"/>
                  </a:lnTo>
                  <a:lnTo>
                    <a:pt x="26" y="29"/>
                  </a:lnTo>
                  <a:lnTo>
                    <a:pt x="20" y="8"/>
                  </a:lnTo>
                  <a:lnTo>
                    <a:pt x="20" y="8"/>
                  </a:lnTo>
                  <a:lnTo>
                    <a:pt x="13" y="29"/>
                  </a:lnTo>
                  <a:lnTo>
                    <a:pt x="0" y="29"/>
                  </a:lnTo>
                  <a:lnTo>
                    <a:pt x="1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70" name="Freeform 94">
              <a:extLst>
                <a:ext uri="{FF2B5EF4-FFF2-40B4-BE49-F238E27FC236}">
                  <a16:creationId xmlns:a16="http://schemas.microsoft.com/office/drawing/2014/main" id="{4643940A-F331-AC43-81ED-E79A8BC641AE}"/>
                </a:ext>
              </a:extLst>
            </p:cNvPr>
            <p:cNvSpPr>
              <a:spLocks/>
            </p:cNvSpPr>
            <p:nvPr userDrawn="1"/>
          </p:nvSpPr>
          <p:spPr bwMode="auto">
            <a:xfrm>
              <a:off x="7531101" y="4830763"/>
              <a:ext cx="76200" cy="46038"/>
            </a:xfrm>
            <a:custGeom>
              <a:avLst/>
              <a:gdLst>
                <a:gd name="T0" fmla="*/ 0 w 48"/>
                <a:gd name="T1" fmla="*/ 0 h 29"/>
                <a:gd name="T2" fmla="*/ 15 w 48"/>
                <a:gd name="T3" fmla="*/ 0 h 29"/>
                <a:gd name="T4" fmla="*/ 19 w 48"/>
                <a:gd name="T5" fmla="*/ 18 h 29"/>
                <a:gd name="T6" fmla="*/ 33 w 48"/>
                <a:gd name="T7" fmla="*/ 0 h 29"/>
                <a:gd name="T8" fmla="*/ 48 w 48"/>
                <a:gd name="T9" fmla="*/ 0 h 29"/>
                <a:gd name="T10" fmla="*/ 24 w 48"/>
                <a:gd name="T11" fmla="*/ 29 h 29"/>
                <a:gd name="T12" fmla="*/ 6 w 48"/>
                <a:gd name="T13" fmla="*/ 29 h 29"/>
                <a:gd name="T14" fmla="*/ 0 w 48"/>
                <a:gd name="T15" fmla="*/ 0 h 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 h="29">
                  <a:moveTo>
                    <a:pt x="0" y="0"/>
                  </a:moveTo>
                  <a:lnTo>
                    <a:pt x="15" y="0"/>
                  </a:lnTo>
                  <a:lnTo>
                    <a:pt x="19" y="18"/>
                  </a:lnTo>
                  <a:lnTo>
                    <a:pt x="33" y="0"/>
                  </a:lnTo>
                  <a:lnTo>
                    <a:pt x="48" y="0"/>
                  </a:lnTo>
                  <a:lnTo>
                    <a:pt x="24" y="29"/>
                  </a:lnTo>
                  <a:lnTo>
                    <a:pt x="6" y="29"/>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71" name="Freeform 95">
              <a:extLst>
                <a:ext uri="{FF2B5EF4-FFF2-40B4-BE49-F238E27FC236}">
                  <a16:creationId xmlns:a16="http://schemas.microsoft.com/office/drawing/2014/main" id="{9310EE0C-9BE2-3D49-AC26-761725A66A3C}"/>
                </a:ext>
              </a:extLst>
            </p:cNvPr>
            <p:cNvSpPr>
              <a:spLocks/>
            </p:cNvSpPr>
            <p:nvPr userDrawn="1"/>
          </p:nvSpPr>
          <p:spPr bwMode="auto">
            <a:xfrm>
              <a:off x="7635876" y="4830763"/>
              <a:ext cx="66675" cy="46038"/>
            </a:xfrm>
            <a:custGeom>
              <a:avLst/>
              <a:gdLst>
                <a:gd name="T0" fmla="*/ 9 w 42"/>
                <a:gd name="T1" fmla="*/ 0 h 29"/>
                <a:gd name="T2" fmla="*/ 42 w 42"/>
                <a:gd name="T3" fmla="*/ 0 h 29"/>
                <a:gd name="T4" fmla="*/ 41 w 42"/>
                <a:gd name="T5" fmla="*/ 5 h 29"/>
                <a:gd name="T6" fmla="*/ 22 w 42"/>
                <a:gd name="T7" fmla="*/ 5 h 29"/>
                <a:gd name="T8" fmla="*/ 20 w 42"/>
                <a:gd name="T9" fmla="*/ 11 h 29"/>
                <a:gd name="T10" fmla="*/ 37 w 42"/>
                <a:gd name="T11" fmla="*/ 11 h 29"/>
                <a:gd name="T12" fmla="*/ 36 w 42"/>
                <a:gd name="T13" fmla="*/ 17 h 29"/>
                <a:gd name="T14" fmla="*/ 17 w 42"/>
                <a:gd name="T15" fmla="*/ 17 h 29"/>
                <a:gd name="T16" fmla="*/ 16 w 42"/>
                <a:gd name="T17" fmla="*/ 23 h 29"/>
                <a:gd name="T18" fmla="*/ 35 w 42"/>
                <a:gd name="T19" fmla="*/ 23 h 29"/>
                <a:gd name="T20" fmla="*/ 33 w 42"/>
                <a:gd name="T21" fmla="*/ 29 h 29"/>
                <a:gd name="T22" fmla="*/ 0 w 42"/>
                <a:gd name="T23" fmla="*/ 29 h 29"/>
                <a:gd name="T24" fmla="*/ 9 w 42"/>
                <a:gd name="T2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29">
                  <a:moveTo>
                    <a:pt x="9" y="0"/>
                  </a:moveTo>
                  <a:lnTo>
                    <a:pt x="42" y="0"/>
                  </a:lnTo>
                  <a:lnTo>
                    <a:pt x="41" y="5"/>
                  </a:lnTo>
                  <a:lnTo>
                    <a:pt x="22" y="5"/>
                  </a:lnTo>
                  <a:lnTo>
                    <a:pt x="20" y="11"/>
                  </a:lnTo>
                  <a:lnTo>
                    <a:pt x="37" y="11"/>
                  </a:lnTo>
                  <a:lnTo>
                    <a:pt x="36" y="17"/>
                  </a:lnTo>
                  <a:lnTo>
                    <a:pt x="17" y="17"/>
                  </a:lnTo>
                  <a:lnTo>
                    <a:pt x="16" y="23"/>
                  </a:lnTo>
                  <a:lnTo>
                    <a:pt x="35" y="23"/>
                  </a:lnTo>
                  <a:lnTo>
                    <a:pt x="33" y="29"/>
                  </a:lnTo>
                  <a:lnTo>
                    <a:pt x="0" y="29"/>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72" name="Freeform 96">
              <a:extLst>
                <a:ext uri="{FF2B5EF4-FFF2-40B4-BE49-F238E27FC236}">
                  <a16:creationId xmlns:a16="http://schemas.microsoft.com/office/drawing/2014/main" id="{6A4197B1-8D31-AB41-A8AE-89E503F1B34B}"/>
                </a:ext>
              </a:extLst>
            </p:cNvPr>
            <p:cNvSpPr>
              <a:spLocks/>
            </p:cNvSpPr>
            <p:nvPr userDrawn="1"/>
          </p:nvSpPr>
          <p:spPr bwMode="auto">
            <a:xfrm>
              <a:off x="7856538" y="4830763"/>
              <a:ext cx="61913" cy="46038"/>
            </a:xfrm>
            <a:custGeom>
              <a:avLst/>
              <a:gdLst>
                <a:gd name="T0" fmla="*/ 11 w 39"/>
                <a:gd name="T1" fmla="*/ 7 h 29"/>
                <a:gd name="T2" fmla="*/ 0 w 39"/>
                <a:gd name="T3" fmla="*/ 7 h 29"/>
                <a:gd name="T4" fmla="*/ 3 w 39"/>
                <a:gd name="T5" fmla="*/ 0 h 29"/>
                <a:gd name="T6" fmla="*/ 39 w 39"/>
                <a:gd name="T7" fmla="*/ 0 h 29"/>
                <a:gd name="T8" fmla="*/ 37 w 39"/>
                <a:gd name="T9" fmla="*/ 7 h 29"/>
                <a:gd name="T10" fmla="*/ 25 w 39"/>
                <a:gd name="T11" fmla="*/ 7 h 29"/>
                <a:gd name="T12" fmla="*/ 19 w 39"/>
                <a:gd name="T13" fmla="*/ 29 h 29"/>
                <a:gd name="T14" fmla="*/ 4 w 39"/>
                <a:gd name="T15" fmla="*/ 29 h 29"/>
                <a:gd name="T16" fmla="*/ 11 w 39"/>
                <a:gd name="T17" fmla="*/ 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29">
                  <a:moveTo>
                    <a:pt x="11" y="7"/>
                  </a:moveTo>
                  <a:lnTo>
                    <a:pt x="0" y="7"/>
                  </a:lnTo>
                  <a:lnTo>
                    <a:pt x="3" y="0"/>
                  </a:lnTo>
                  <a:lnTo>
                    <a:pt x="39" y="0"/>
                  </a:lnTo>
                  <a:lnTo>
                    <a:pt x="37" y="7"/>
                  </a:lnTo>
                  <a:lnTo>
                    <a:pt x="25" y="7"/>
                  </a:lnTo>
                  <a:lnTo>
                    <a:pt x="19" y="29"/>
                  </a:lnTo>
                  <a:lnTo>
                    <a:pt x="4" y="29"/>
                  </a:lnTo>
                  <a:lnTo>
                    <a:pt x="11"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73" name="Freeform 97">
              <a:extLst>
                <a:ext uri="{FF2B5EF4-FFF2-40B4-BE49-F238E27FC236}">
                  <a16:creationId xmlns:a16="http://schemas.microsoft.com/office/drawing/2014/main" id="{3C179373-D363-3E47-A920-7023A9BA233B}"/>
                </a:ext>
              </a:extLst>
            </p:cNvPr>
            <p:cNvSpPr>
              <a:spLocks/>
            </p:cNvSpPr>
            <p:nvPr userDrawn="1"/>
          </p:nvSpPr>
          <p:spPr bwMode="auto">
            <a:xfrm>
              <a:off x="7951788" y="4830763"/>
              <a:ext cx="106363" cy="46038"/>
            </a:xfrm>
            <a:custGeom>
              <a:avLst/>
              <a:gdLst>
                <a:gd name="T0" fmla="*/ 8 w 67"/>
                <a:gd name="T1" fmla="*/ 0 h 29"/>
                <a:gd name="T2" fmla="*/ 30 w 67"/>
                <a:gd name="T3" fmla="*/ 0 h 29"/>
                <a:gd name="T4" fmla="*/ 32 w 67"/>
                <a:gd name="T5" fmla="*/ 19 h 29"/>
                <a:gd name="T6" fmla="*/ 32 w 67"/>
                <a:gd name="T7" fmla="*/ 19 h 29"/>
                <a:gd name="T8" fmla="*/ 45 w 67"/>
                <a:gd name="T9" fmla="*/ 0 h 29"/>
                <a:gd name="T10" fmla="*/ 67 w 67"/>
                <a:gd name="T11" fmla="*/ 0 h 29"/>
                <a:gd name="T12" fmla="*/ 57 w 67"/>
                <a:gd name="T13" fmla="*/ 29 h 29"/>
                <a:gd name="T14" fmla="*/ 45 w 67"/>
                <a:gd name="T15" fmla="*/ 29 h 29"/>
                <a:gd name="T16" fmla="*/ 50 w 67"/>
                <a:gd name="T17" fmla="*/ 7 h 29"/>
                <a:gd name="T18" fmla="*/ 50 w 67"/>
                <a:gd name="T19" fmla="*/ 7 h 29"/>
                <a:gd name="T20" fmla="*/ 34 w 67"/>
                <a:gd name="T21" fmla="*/ 29 h 29"/>
                <a:gd name="T22" fmla="*/ 21 w 67"/>
                <a:gd name="T23" fmla="*/ 29 h 29"/>
                <a:gd name="T24" fmla="*/ 19 w 67"/>
                <a:gd name="T25" fmla="*/ 7 h 29"/>
                <a:gd name="T26" fmla="*/ 19 w 67"/>
                <a:gd name="T27" fmla="*/ 7 h 29"/>
                <a:gd name="T28" fmla="*/ 12 w 67"/>
                <a:gd name="T29" fmla="*/ 29 h 29"/>
                <a:gd name="T30" fmla="*/ 0 w 67"/>
                <a:gd name="T31" fmla="*/ 29 h 29"/>
                <a:gd name="T32" fmla="*/ 8 w 67"/>
                <a:gd name="T33"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7" h="29">
                  <a:moveTo>
                    <a:pt x="8" y="0"/>
                  </a:moveTo>
                  <a:lnTo>
                    <a:pt x="30" y="0"/>
                  </a:lnTo>
                  <a:lnTo>
                    <a:pt x="32" y="19"/>
                  </a:lnTo>
                  <a:lnTo>
                    <a:pt x="32" y="19"/>
                  </a:lnTo>
                  <a:lnTo>
                    <a:pt x="45" y="0"/>
                  </a:lnTo>
                  <a:lnTo>
                    <a:pt x="67" y="0"/>
                  </a:lnTo>
                  <a:lnTo>
                    <a:pt x="57" y="29"/>
                  </a:lnTo>
                  <a:lnTo>
                    <a:pt x="45" y="29"/>
                  </a:lnTo>
                  <a:lnTo>
                    <a:pt x="50" y="7"/>
                  </a:lnTo>
                  <a:lnTo>
                    <a:pt x="50" y="7"/>
                  </a:lnTo>
                  <a:lnTo>
                    <a:pt x="34" y="29"/>
                  </a:lnTo>
                  <a:lnTo>
                    <a:pt x="21" y="29"/>
                  </a:lnTo>
                  <a:lnTo>
                    <a:pt x="19" y="7"/>
                  </a:lnTo>
                  <a:lnTo>
                    <a:pt x="19" y="7"/>
                  </a:lnTo>
                  <a:lnTo>
                    <a:pt x="12" y="29"/>
                  </a:lnTo>
                  <a:lnTo>
                    <a:pt x="0" y="29"/>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74" name="Freeform 98">
              <a:extLst>
                <a:ext uri="{FF2B5EF4-FFF2-40B4-BE49-F238E27FC236}">
                  <a16:creationId xmlns:a16="http://schemas.microsoft.com/office/drawing/2014/main" id="{2F0CBE80-93E0-4C4A-9B11-32BD4C693A1F}"/>
                </a:ext>
              </a:extLst>
            </p:cNvPr>
            <p:cNvSpPr>
              <a:spLocks/>
            </p:cNvSpPr>
            <p:nvPr userDrawn="1"/>
          </p:nvSpPr>
          <p:spPr bwMode="auto">
            <a:xfrm>
              <a:off x="8188326" y="4830763"/>
              <a:ext cx="85725" cy="46038"/>
            </a:xfrm>
            <a:custGeom>
              <a:avLst/>
              <a:gdLst>
                <a:gd name="T0" fmla="*/ 9 w 54"/>
                <a:gd name="T1" fmla="*/ 0 h 29"/>
                <a:gd name="T2" fmla="*/ 30 w 54"/>
                <a:gd name="T3" fmla="*/ 0 h 29"/>
                <a:gd name="T4" fmla="*/ 35 w 54"/>
                <a:gd name="T5" fmla="*/ 19 h 29"/>
                <a:gd name="T6" fmla="*/ 36 w 54"/>
                <a:gd name="T7" fmla="*/ 19 h 29"/>
                <a:gd name="T8" fmla="*/ 42 w 54"/>
                <a:gd name="T9" fmla="*/ 0 h 29"/>
                <a:gd name="T10" fmla="*/ 54 w 54"/>
                <a:gd name="T11" fmla="*/ 0 h 29"/>
                <a:gd name="T12" fmla="*/ 46 w 54"/>
                <a:gd name="T13" fmla="*/ 29 h 29"/>
                <a:gd name="T14" fmla="*/ 24 w 54"/>
                <a:gd name="T15" fmla="*/ 29 h 29"/>
                <a:gd name="T16" fmla="*/ 19 w 54"/>
                <a:gd name="T17" fmla="*/ 8 h 29"/>
                <a:gd name="T18" fmla="*/ 19 w 54"/>
                <a:gd name="T19" fmla="*/ 8 h 29"/>
                <a:gd name="T20" fmla="*/ 13 w 54"/>
                <a:gd name="T21" fmla="*/ 29 h 29"/>
                <a:gd name="T22" fmla="*/ 0 w 54"/>
                <a:gd name="T23" fmla="*/ 29 h 29"/>
                <a:gd name="T24" fmla="*/ 9 w 54"/>
                <a:gd name="T2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29">
                  <a:moveTo>
                    <a:pt x="9" y="0"/>
                  </a:moveTo>
                  <a:lnTo>
                    <a:pt x="30" y="0"/>
                  </a:lnTo>
                  <a:lnTo>
                    <a:pt x="35" y="19"/>
                  </a:lnTo>
                  <a:lnTo>
                    <a:pt x="36" y="19"/>
                  </a:lnTo>
                  <a:lnTo>
                    <a:pt x="42" y="0"/>
                  </a:lnTo>
                  <a:lnTo>
                    <a:pt x="54" y="0"/>
                  </a:lnTo>
                  <a:lnTo>
                    <a:pt x="46" y="29"/>
                  </a:lnTo>
                  <a:lnTo>
                    <a:pt x="24" y="29"/>
                  </a:lnTo>
                  <a:lnTo>
                    <a:pt x="19" y="8"/>
                  </a:lnTo>
                  <a:lnTo>
                    <a:pt x="19" y="8"/>
                  </a:lnTo>
                  <a:lnTo>
                    <a:pt x="13" y="29"/>
                  </a:lnTo>
                  <a:lnTo>
                    <a:pt x="0" y="29"/>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75" name="Freeform 99">
              <a:extLst>
                <a:ext uri="{FF2B5EF4-FFF2-40B4-BE49-F238E27FC236}">
                  <a16:creationId xmlns:a16="http://schemas.microsoft.com/office/drawing/2014/main" id="{CA5BCDB0-432B-3D49-B709-01F76DE61974}"/>
                </a:ext>
              </a:extLst>
            </p:cNvPr>
            <p:cNvSpPr>
              <a:spLocks/>
            </p:cNvSpPr>
            <p:nvPr userDrawn="1"/>
          </p:nvSpPr>
          <p:spPr bwMode="auto">
            <a:xfrm>
              <a:off x="8310563" y="4830763"/>
              <a:ext cx="63500" cy="46038"/>
            </a:xfrm>
            <a:custGeom>
              <a:avLst/>
              <a:gdLst>
                <a:gd name="T0" fmla="*/ 12 w 40"/>
                <a:gd name="T1" fmla="*/ 7 h 29"/>
                <a:gd name="T2" fmla="*/ 0 w 40"/>
                <a:gd name="T3" fmla="*/ 7 h 29"/>
                <a:gd name="T4" fmla="*/ 3 w 40"/>
                <a:gd name="T5" fmla="*/ 0 h 29"/>
                <a:gd name="T6" fmla="*/ 40 w 40"/>
                <a:gd name="T7" fmla="*/ 0 h 29"/>
                <a:gd name="T8" fmla="*/ 38 w 40"/>
                <a:gd name="T9" fmla="*/ 7 h 29"/>
                <a:gd name="T10" fmla="*/ 26 w 40"/>
                <a:gd name="T11" fmla="*/ 7 h 29"/>
                <a:gd name="T12" fmla="*/ 19 w 40"/>
                <a:gd name="T13" fmla="*/ 29 h 29"/>
                <a:gd name="T14" fmla="*/ 5 w 40"/>
                <a:gd name="T15" fmla="*/ 29 h 29"/>
                <a:gd name="T16" fmla="*/ 12 w 40"/>
                <a:gd name="T17" fmla="*/ 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29">
                  <a:moveTo>
                    <a:pt x="12" y="7"/>
                  </a:moveTo>
                  <a:lnTo>
                    <a:pt x="0" y="7"/>
                  </a:lnTo>
                  <a:lnTo>
                    <a:pt x="3" y="0"/>
                  </a:lnTo>
                  <a:lnTo>
                    <a:pt x="40" y="0"/>
                  </a:lnTo>
                  <a:lnTo>
                    <a:pt x="38" y="7"/>
                  </a:lnTo>
                  <a:lnTo>
                    <a:pt x="26" y="7"/>
                  </a:lnTo>
                  <a:lnTo>
                    <a:pt x="19" y="29"/>
                  </a:lnTo>
                  <a:lnTo>
                    <a:pt x="5" y="29"/>
                  </a:lnTo>
                  <a:lnTo>
                    <a:pt x="12"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76" name="Freeform 100">
              <a:extLst>
                <a:ext uri="{FF2B5EF4-FFF2-40B4-BE49-F238E27FC236}">
                  <a16:creationId xmlns:a16="http://schemas.microsoft.com/office/drawing/2014/main" id="{F5AE2764-8117-9249-ABA1-F9A8CC51FA46}"/>
                </a:ext>
              </a:extLst>
            </p:cNvPr>
            <p:cNvSpPr>
              <a:spLocks noEditPoints="1"/>
            </p:cNvSpPr>
            <p:nvPr userDrawn="1"/>
          </p:nvSpPr>
          <p:spPr bwMode="auto">
            <a:xfrm>
              <a:off x="8701088" y="4760913"/>
              <a:ext cx="49213" cy="50800"/>
            </a:xfrm>
            <a:custGeom>
              <a:avLst/>
              <a:gdLst>
                <a:gd name="T0" fmla="*/ 15 w 31"/>
                <a:gd name="T1" fmla="*/ 0 h 32"/>
                <a:gd name="T2" fmla="*/ 15 w 31"/>
                <a:gd name="T3" fmla="*/ 0 h 32"/>
                <a:gd name="T4" fmla="*/ 10 w 31"/>
                <a:gd name="T5" fmla="*/ 1 h 32"/>
                <a:gd name="T6" fmla="*/ 5 w 31"/>
                <a:gd name="T7" fmla="*/ 5 h 32"/>
                <a:gd name="T8" fmla="*/ 1 w 31"/>
                <a:gd name="T9" fmla="*/ 10 h 32"/>
                <a:gd name="T10" fmla="*/ 0 w 31"/>
                <a:gd name="T11" fmla="*/ 15 h 32"/>
                <a:gd name="T12" fmla="*/ 0 w 31"/>
                <a:gd name="T13" fmla="*/ 15 h 32"/>
                <a:gd name="T14" fmla="*/ 1 w 31"/>
                <a:gd name="T15" fmla="*/ 21 h 32"/>
                <a:gd name="T16" fmla="*/ 5 w 31"/>
                <a:gd name="T17" fmla="*/ 27 h 32"/>
                <a:gd name="T18" fmla="*/ 10 w 31"/>
                <a:gd name="T19" fmla="*/ 31 h 32"/>
                <a:gd name="T20" fmla="*/ 15 w 31"/>
                <a:gd name="T21" fmla="*/ 32 h 32"/>
                <a:gd name="T22" fmla="*/ 15 w 31"/>
                <a:gd name="T23" fmla="*/ 32 h 32"/>
                <a:gd name="T24" fmla="*/ 21 w 31"/>
                <a:gd name="T25" fmla="*/ 31 h 32"/>
                <a:gd name="T26" fmla="*/ 27 w 31"/>
                <a:gd name="T27" fmla="*/ 27 h 32"/>
                <a:gd name="T28" fmla="*/ 30 w 31"/>
                <a:gd name="T29" fmla="*/ 21 h 32"/>
                <a:gd name="T30" fmla="*/ 31 w 31"/>
                <a:gd name="T31" fmla="*/ 15 h 32"/>
                <a:gd name="T32" fmla="*/ 31 w 31"/>
                <a:gd name="T33" fmla="*/ 15 h 32"/>
                <a:gd name="T34" fmla="*/ 30 w 31"/>
                <a:gd name="T35" fmla="*/ 10 h 32"/>
                <a:gd name="T36" fmla="*/ 27 w 31"/>
                <a:gd name="T37" fmla="*/ 5 h 32"/>
                <a:gd name="T38" fmla="*/ 21 w 31"/>
                <a:gd name="T39" fmla="*/ 1 h 32"/>
                <a:gd name="T40" fmla="*/ 15 w 31"/>
                <a:gd name="T41" fmla="*/ 0 h 32"/>
                <a:gd name="T42" fmla="*/ 15 w 31"/>
                <a:gd name="T43" fmla="*/ 0 h 32"/>
                <a:gd name="T44" fmla="*/ 15 w 31"/>
                <a:gd name="T45" fmla="*/ 28 h 32"/>
                <a:gd name="T46" fmla="*/ 15 w 31"/>
                <a:gd name="T47" fmla="*/ 28 h 32"/>
                <a:gd name="T48" fmla="*/ 11 w 31"/>
                <a:gd name="T49" fmla="*/ 27 h 32"/>
                <a:gd name="T50" fmla="*/ 6 w 31"/>
                <a:gd name="T51" fmla="*/ 25 h 32"/>
                <a:gd name="T52" fmla="*/ 4 w 31"/>
                <a:gd name="T53" fmla="*/ 21 h 32"/>
                <a:gd name="T54" fmla="*/ 3 w 31"/>
                <a:gd name="T55" fmla="*/ 15 h 32"/>
                <a:gd name="T56" fmla="*/ 3 w 31"/>
                <a:gd name="T57" fmla="*/ 15 h 32"/>
                <a:gd name="T58" fmla="*/ 4 w 31"/>
                <a:gd name="T59" fmla="*/ 11 h 32"/>
                <a:gd name="T60" fmla="*/ 6 w 31"/>
                <a:gd name="T61" fmla="*/ 6 h 32"/>
                <a:gd name="T62" fmla="*/ 11 w 31"/>
                <a:gd name="T63" fmla="*/ 4 h 32"/>
                <a:gd name="T64" fmla="*/ 15 w 31"/>
                <a:gd name="T65" fmla="*/ 3 h 32"/>
                <a:gd name="T66" fmla="*/ 15 w 31"/>
                <a:gd name="T67" fmla="*/ 3 h 32"/>
                <a:gd name="T68" fmla="*/ 20 w 31"/>
                <a:gd name="T69" fmla="*/ 4 h 32"/>
                <a:gd name="T70" fmla="*/ 25 w 31"/>
                <a:gd name="T71" fmla="*/ 6 h 32"/>
                <a:gd name="T72" fmla="*/ 27 w 31"/>
                <a:gd name="T73" fmla="*/ 11 h 32"/>
                <a:gd name="T74" fmla="*/ 28 w 31"/>
                <a:gd name="T75" fmla="*/ 15 h 32"/>
                <a:gd name="T76" fmla="*/ 28 w 31"/>
                <a:gd name="T77" fmla="*/ 15 h 32"/>
                <a:gd name="T78" fmla="*/ 27 w 31"/>
                <a:gd name="T79" fmla="*/ 21 h 32"/>
                <a:gd name="T80" fmla="*/ 25 w 31"/>
                <a:gd name="T81" fmla="*/ 25 h 32"/>
                <a:gd name="T82" fmla="*/ 20 w 31"/>
                <a:gd name="T83" fmla="*/ 27 h 32"/>
                <a:gd name="T84" fmla="*/ 15 w 31"/>
                <a:gd name="T85" fmla="*/ 28 h 32"/>
                <a:gd name="T86" fmla="*/ 15 w 31"/>
                <a:gd name="T87"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1" h="32">
                  <a:moveTo>
                    <a:pt x="15" y="0"/>
                  </a:moveTo>
                  <a:lnTo>
                    <a:pt x="15" y="0"/>
                  </a:lnTo>
                  <a:lnTo>
                    <a:pt x="10" y="1"/>
                  </a:lnTo>
                  <a:lnTo>
                    <a:pt x="5" y="5"/>
                  </a:lnTo>
                  <a:lnTo>
                    <a:pt x="1" y="10"/>
                  </a:lnTo>
                  <a:lnTo>
                    <a:pt x="0" y="15"/>
                  </a:lnTo>
                  <a:lnTo>
                    <a:pt x="0" y="15"/>
                  </a:lnTo>
                  <a:lnTo>
                    <a:pt x="1" y="21"/>
                  </a:lnTo>
                  <a:lnTo>
                    <a:pt x="5" y="27"/>
                  </a:lnTo>
                  <a:lnTo>
                    <a:pt x="10" y="31"/>
                  </a:lnTo>
                  <a:lnTo>
                    <a:pt x="15" y="32"/>
                  </a:lnTo>
                  <a:lnTo>
                    <a:pt x="15" y="32"/>
                  </a:lnTo>
                  <a:lnTo>
                    <a:pt x="21" y="31"/>
                  </a:lnTo>
                  <a:lnTo>
                    <a:pt x="27" y="27"/>
                  </a:lnTo>
                  <a:lnTo>
                    <a:pt x="30" y="21"/>
                  </a:lnTo>
                  <a:lnTo>
                    <a:pt x="31" y="15"/>
                  </a:lnTo>
                  <a:lnTo>
                    <a:pt x="31" y="15"/>
                  </a:lnTo>
                  <a:lnTo>
                    <a:pt x="30" y="10"/>
                  </a:lnTo>
                  <a:lnTo>
                    <a:pt x="27" y="5"/>
                  </a:lnTo>
                  <a:lnTo>
                    <a:pt x="21" y="1"/>
                  </a:lnTo>
                  <a:lnTo>
                    <a:pt x="15" y="0"/>
                  </a:lnTo>
                  <a:lnTo>
                    <a:pt x="15" y="0"/>
                  </a:lnTo>
                  <a:close/>
                  <a:moveTo>
                    <a:pt x="15" y="28"/>
                  </a:moveTo>
                  <a:lnTo>
                    <a:pt x="15" y="28"/>
                  </a:lnTo>
                  <a:lnTo>
                    <a:pt x="11" y="27"/>
                  </a:lnTo>
                  <a:lnTo>
                    <a:pt x="6" y="25"/>
                  </a:lnTo>
                  <a:lnTo>
                    <a:pt x="4" y="21"/>
                  </a:lnTo>
                  <a:lnTo>
                    <a:pt x="3" y="15"/>
                  </a:lnTo>
                  <a:lnTo>
                    <a:pt x="3" y="15"/>
                  </a:lnTo>
                  <a:lnTo>
                    <a:pt x="4" y="11"/>
                  </a:lnTo>
                  <a:lnTo>
                    <a:pt x="6" y="6"/>
                  </a:lnTo>
                  <a:lnTo>
                    <a:pt x="11" y="4"/>
                  </a:lnTo>
                  <a:lnTo>
                    <a:pt x="15" y="3"/>
                  </a:lnTo>
                  <a:lnTo>
                    <a:pt x="15" y="3"/>
                  </a:lnTo>
                  <a:lnTo>
                    <a:pt x="20" y="4"/>
                  </a:lnTo>
                  <a:lnTo>
                    <a:pt x="25" y="6"/>
                  </a:lnTo>
                  <a:lnTo>
                    <a:pt x="27" y="11"/>
                  </a:lnTo>
                  <a:lnTo>
                    <a:pt x="28" y="15"/>
                  </a:lnTo>
                  <a:lnTo>
                    <a:pt x="28" y="15"/>
                  </a:lnTo>
                  <a:lnTo>
                    <a:pt x="27" y="21"/>
                  </a:lnTo>
                  <a:lnTo>
                    <a:pt x="25" y="25"/>
                  </a:lnTo>
                  <a:lnTo>
                    <a:pt x="20" y="27"/>
                  </a:lnTo>
                  <a:lnTo>
                    <a:pt x="15" y="28"/>
                  </a:lnTo>
                  <a:lnTo>
                    <a:pt x="15"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77" name="Freeform 101">
              <a:extLst>
                <a:ext uri="{FF2B5EF4-FFF2-40B4-BE49-F238E27FC236}">
                  <a16:creationId xmlns:a16="http://schemas.microsoft.com/office/drawing/2014/main" id="{619DCE60-BF82-CB46-9B76-8652252C1CB2}"/>
                </a:ext>
              </a:extLst>
            </p:cNvPr>
            <p:cNvSpPr>
              <a:spLocks noEditPoints="1"/>
            </p:cNvSpPr>
            <p:nvPr userDrawn="1"/>
          </p:nvSpPr>
          <p:spPr bwMode="auto">
            <a:xfrm>
              <a:off x="8716963" y="4772026"/>
              <a:ext cx="20638" cy="26988"/>
            </a:xfrm>
            <a:custGeom>
              <a:avLst/>
              <a:gdLst>
                <a:gd name="T0" fmla="*/ 11 w 13"/>
                <a:gd name="T1" fmla="*/ 6 h 17"/>
                <a:gd name="T2" fmla="*/ 11 w 13"/>
                <a:gd name="T3" fmla="*/ 6 h 17"/>
                <a:gd name="T4" fmla="*/ 11 w 13"/>
                <a:gd name="T5" fmla="*/ 4 h 17"/>
                <a:gd name="T6" fmla="*/ 10 w 13"/>
                <a:gd name="T7" fmla="*/ 1 h 17"/>
                <a:gd name="T8" fmla="*/ 9 w 13"/>
                <a:gd name="T9" fmla="*/ 1 h 17"/>
                <a:gd name="T10" fmla="*/ 7 w 13"/>
                <a:gd name="T11" fmla="*/ 0 h 17"/>
                <a:gd name="T12" fmla="*/ 0 w 13"/>
                <a:gd name="T13" fmla="*/ 0 h 17"/>
                <a:gd name="T14" fmla="*/ 0 w 13"/>
                <a:gd name="T15" fmla="*/ 17 h 17"/>
                <a:gd name="T16" fmla="*/ 3 w 13"/>
                <a:gd name="T17" fmla="*/ 17 h 17"/>
                <a:gd name="T18" fmla="*/ 3 w 13"/>
                <a:gd name="T19" fmla="*/ 11 h 17"/>
                <a:gd name="T20" fmla="*/ 5 w 13"/>
                <a:gd name="T21" fmla="*/ 11 h 17"/>
                <a:gd name="T22" fmla="*/ 9 w 13"/>
                <a:gd name="T23" fmla="*/ 17 h 17"/>
                <a:gd name="T24" fmla="*/ 13 w 13"/>
                <a:gd name="T25" fmla="*/ 17 h 17"/>
                <a:gd name="T26" fmla="*/ 8 w 13"/>
                <a:gd name="T27" fmla="*/ 10 h 17"/>
                <a:gd name="T28" fmla="*/ 8 w 13"/>
                <a:gd name="T29" fmla="*/ 10 h 17"/>
                <a:gd name="T30" fmla="*/ 11 w 13"/>
                <a:gd name="T31" fmla="*/ 8 h 17"/>
                <a:gd name="T32" fmla="*/ 11 w 13"/>
                <a:gd name="T33" fmla="*/ 6 h 17"/>
                <a:gd name="T34" fmla="*/ 11 w 13"/>
                <a:gd name="T35" fmla="*/ 6 h 17"/>
                <a:gd name="T36" fmla="*/ 3 w 13"/>
                <a:gd name="T37" fmla="*/ 7 h 17"/>
                <a:gd name="T38" fmla="*/ 3 w 13"/>
                <a:gd name="T39" fmla="*/ 3 h 17"/>
                <a:gd name="T40" fmla="*/ 5 w 13"/>
                <a:gd name="T41" fmla="*/ 3 h 17"/>
                <a:gd name="T42" fmla="*/ 5 w 13"/>
                <a:gd name="T43" fmla="*/ 3 h 17"/>
                <a:gd name="T44" fmla="*/ 8 w 13"/>
                <a:gd name="T45" fmla="*/ 4 h 17"/>
                <a:gd name="T46" fmla="*/ 9 w 13"/>
                <a:gd name="T47" fmla="*/ 4 h 17"/>
                <a:gd name="T48" fmla="*/ 9 w 13"/>
                <a:gd name="T49" fmla="*/ 5 h 17"/>
                <a:gd name="T50" fmla="*/ 9 w 13"/>
                <a:gd name="T51" fmla="*/ 5 h 17"/>
                <a:gd name="T52" fmla="*/ 9 w 13"/>
                <a:gd name="T53" fmla="*/ 7 h 17"/>
                <a:gd name="T54" fmla="*/ 8 w 13"/>
                <a:gd name="T55" fmla="*/ 7 h 17"/>
                <a:gd name="T56" fmla="*/ 5 w 13"/>
                <a:gd name="T57" fmla="*/ 7 h 17"/>
                <a:gd name="T58" fmla="*/ 3 w 13"/>
                <a:gd name="T59" fmla="*/ 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 h="17">
                  <a:moveTo>
                    <a:pt x="11" y="6"/>
                  </a:moveTo>
                  <a:lnTo>
                    <a:pt x="11" y="6"/>
                  </a:lnTo>
                  <a:lnTo>
                    <a:pt x="11" y="4"/>
                  </a:lnTo>
                  <a:lnTo>
                    <a:pt x="10" y="1"/>
                  </a:lnTo>
                  <a:lnTo>
                    <a:pt x="9" y="1"/>
                  </a:lnTo>
                  <a:lnTo>
                    <a:pt x="7" y="0"/>
                  </a:lnTo>
                  <a:lnTo>
                    <a:pt x="0" y="0"/>
                  </a:lnTo>
                  <a:lnTo>
                    <a:pt x="0" y="17"/>
                  </a:lnTo>
                  <a:lnTo>
                    <a:pt x="3" y="17"/>
                  </a:lnTo>
                  <a:lnTo>
                    <a:pt x="3" y="11"/>
                  </a:lnTo>
                  <a:lnTo>
                    <a:pt x="5" y="11"/>
                  </a:lnTo>
                  <a:lnTo>
                    <a:pt x="9" y="17"/>
                  </a:lnTo>
                  <a:lnTo>
                    <a:pt x="13" y="17"/>
                  </a:lnTo>
                  <a:lnTo>
                    <a:pt x="8" y="10"/>
                  </a:lnTo>
                  <a:lnTo>
                    <a:pt x="8" y="10"/>
                  </a:lnTo>
                  <a:lnTo>
                    <a:pt x="11" y="8"/>
                  </a:lnTo>
                  <a:lnTo>
                    <a:pt x="11" y="6"/>
                  </a:lnTo>
                  <a:lnTo>
                    <a:pt x="11" y="6"/>
                  </a:lnTo>
                  <a:close/>
                  <a:moveTo>
                    <a:pt x="3" y="7"/>
                  </a:moveTo>
                  <a:lnTo>
                    <a:pt x="3" y="3"/>
                  </a:lnTo>
                  <a:lnTo>
                    <a:pt x="5" y="3"/>
                  </a:lnTo>
                  <a:lnTo>
                    <a:pt x="5" y="3"/>
                  </a:lnTo>
                  <a:lnTo>
                    <a:pt x="8" y="4"/>
                  </a:lnTo>
                  <a:lnTo>
                    <a:pt x="9" y="4"/>
                  </a:lnTo>
                  <a:lnTo>
                    <a:pt x="9" y="5"/>
                  </a:lnTo>
                  <a:lnTo>
                    <a:pt x="9" y="5"/>
                  </a:lnTo>
                  <a:lnTo>
                    <a:pt x="9" y="7"/>
                  </a:lnTo>
                  <a:lnTo>
                    <a:pt x="8" y="7"/>
                  </a:lnTo>
                  <a:lnTo>
                    <a:pt x="5" y="7"/>
                  </a:lnTo>
                  <a:lnTo>
                    <a:pt x="3"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78" name="Freeform 102">
              <a:extLst>
                <a:ext uri="{FF2B5EF4-FFF2-40B4-BE49-F238E27FC236}">
                  <a16:creationId xmlns:a16="http://schemas.microsoft.com/office/drawing/2014/main" id="{3EE1AFE5-51C0-5141-9FCF-6D0554180353}"/>
                </a:ext>
              </a:extLst>
            </p:cNvPr>
            <p:cNvSpPr>
              <a:spLocks/>
            </p:cNvSpPr>
            <p:nvPr userDrawn="1"/>
          </p:nvSpPr>
          <p:spPr bwMode="auto">
            <a:xfrm>
              <a:off x="7742238" y="4830763"/>
              <a:ext cx="68263" cy="47625"/>
            </a:xfrm>
            <a:custGeom>
              <a:avLst/>
              <a:gdLst>
                <a:gd name="T0" fmla="*/ 20 w 43"/>
                <a:gd name="T1" fmla="*/ 9 h 30"/>
                <a:gd name="T2" fmla="*/ 20 w 43"/>
                <a:gd name="T3" fmla="*/ 7 h 30"/>
                <a:gd name="T4" fmla="*/ 24 w 43"/>
                <a:gd name="T5" fmla="*/ 4 h 30"/>
                <a:gd name="T6" fmla="*/ 28 w 43"/>
                <a:gd name="T7" fmla="*/ 4 h 30"/>
                <a:gd name="T8" fmla="*/ 30 w 43"/>
                <a:gd name="T9" fmla="*/ 5 h 30"/>
                <a:gd name="T10" fmla="*/ 30 w 43"/>
                <a:gd name="T11" fmla="*/ 8 h 30"/>
                <a:gd name="T12" fmla="*/ 43 w 43"/>
                <a:gd name="T13" fmla="*/ 8 h 30"/>
                <a:gd name="T14" fmla="*/ 41 w 43"/>
                <a:gd name="T15" fmla="*/ 2 h 30"/>
                <a:gd name="T16" fmla="*/ 27 w 43"/>
                <a:gd name="T17" fmla="*/ 0 h 30"/>
                <a:gd name="T18" fmla="*/ 18 w 43"/>
                <a:gd name="T19" fmla="*/ 0 h 30"/>
                <a:gd name="T20" fmla="*/ 7 w 43"/>
                <a:gd name="T21" fmla="*/ 4 h 30"/>
                <a:gd name="T22" fmla="*/ 3 w 43"/>
                <a:gd name="T23" fmla="*/ 9 h 30"/>
                <a:gd name="T24" fmla="*/ 4 w 43"/>
                <a:gd name="T25" fmla="*/ 14 h 30"/>
                <a:gd name="T26" fmla="*/ 9 w 43"/>
                <a:gd name="T27" fmla="*/ 16 h 30"/>
                <a:gd name="T28" fmla="*/ 22 w 43"/>
                <a:gd name="T29" fmla="*/ 19 h 30"/>
                <a:gd name="T30" fmla="*/ 25 w 43"/>
                <a:gd name="T31" fmla="*/ 21 h 30"/>
                <a:gd name="T32" fmla="*/ 25 w 43"/>
                <a:gd name="T33" fmla="*/ 22 h 30"/>
                <a:gd name="T34" fmla="*/ 23 w 43"/>
                <a:gd name="T35" fmla="*/ 24 h 30"/>
                <a:gd name="T36" fmla="*/ 18 w 43"/>
                <a:gd name="T37" fmla="*/ 25 h 30"/>
                <a:gd name="T38" fmla="*/ 14 w 43"/>
                <a:gd name="T39" fmla="*/ 24 h 30"/>
                <a:gd name="T40" fmla="*/ 12 w 43"/>
                <a:gd name="T41" fmla="*/ 22 h 30"/>
                <a:gd name="T42" fmla="*/ 0 w 43"/>
                <a:gd name="T43" fmla="*/ 21 h 30"/>
                <a:gd name="T44" fmla="*/ 0 w 43"/>
                <a:gd name="T45" fmla="*/ 24 h 30"/>
                <a:gd name="T46" fmla="*/ 1 w 43"/>
                <a:gd name="T47" fmla="*/ 28 h 30"/>
                <a:gd name="T48" fmla="*/ 5 w 43"/>
                <a:gd name="T49" fmla="*/ 30 h 30"/>
                <a:gd name="T50" fmla="*/ 16 w 43"/>
                <a:gd name="T51" fmla="*/ 30 h 30"/>
                <a:gd name="T52" fmla="*/ 34 w 43"/>
                <a:gd name="T53" fmla="*/ 28 h 30"/>
                <a:gd name="T54" fmla="*/ 41 w 43"/>
                <a:gd name="T55" fmla="*/ 21 h 30"/>
                <a:gd name="T56" fmla="*/ 41 w 43"/>
                <a:gd name="T57" fmla="*/ 17 h 30"/>
                <a:gd name="T58" fmla="*/ 39 w 43"/>
                <a:gd name="T59" fmla="*/ 15 h 30"/>
                <a:gd name="T60" fmla="*/ 29 w 43"/>
                <a:gd name="T61" fmla="*/ 11 h 30"/>
                <a:gd name="T62" fmla="*/ 20 w 43"/>
                <a:gd name="T63" fmla="*/ 9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 h="30">
                  <a:moveTo>
                    <a:pt x="20" y="9"/>
                  </a:moveTo>
                  <a:lnTo>
                    <a:pt x="20" y="9"/>
                  </a:lnTo>
                  <a:lnTo>
                    <a:pt x="20" y="7"/>
                  </a:lnTo>
                  <a:lnTo>
                    <a:pt x="20" y="7"/>
                  </a:lnTo>
                  <a:lnTo>
                    <a:pt x="21" y="5"/>
                  </a:lnTo>
                  <a:lnTo>
                    <a:pt x="24" y="4"/>
                  </a:lnTo>
                  <a:lnTo>
                    <a:pt x="24" y="4"/>
                  </a:lnTo>
                  <a:lnTo>
                    <a:pt x="28" y="4"/>
                  </a:lnTo>
                  <a:lnTo>
                    <a:pt x="30" y="5"/>
                  </a:lnTo>
                  <a:lnTo>
                    <a:pt x="30" y="5"/>
                  </a:lnTo>
                  <a:lnTo>
                    <a:pt x="30" y="7"/>
                  </a:lnTo>
                  <a:lnTo>
                    <a:pt x="30" y="8"/>
                  </a:lnTo>
                  <a:lnTo>
                    <a:pt x="43" y="8"/>
                  </a:lnTo>
                  <a:lnTo>
                    <a:pt x="43" y="8"/>
                  </a:lnTo>
                  <a:lnTo>
                    <a:pt x="43" y="4"/>
                  </a:lnTo>
                  <a:lnTo>
                    <a:pt x="41" y="2"/>
                  </a:lnTo>
                  <a:lnTo>
                    <a:pt x="36" y="0"/>
                  </a:lnTo>
                  <a:lnTo>
                    <a:pt x="27" y="0"/>
                  </a:lnTo>
                  <a:lnTo>
                    <a:pt x="27" y="0"/>
                  </a:lnTo>
                  <a:lnTo>
                    <a:pt x="18" y="0"/>
                  </a:lnTo>
                  <a:lnTo>
                    <a:pt x="11" y="2"/>
                  </a:lnTo>
                  <a:lnTo>
                    <a:pt x="7" y="4"/>
                  </a:lnTo>
                  <a:lnTo>
                    <a:pt x="3" y="9"/>
                  </a:lnTo>
                  <a:lnTo>
                    <a:pt x="3" y="9"/>
                  </a:lnTo>
                  <a:lnTo>
                    <a:pt x="3" y="11"/>
                  </a:lnTo>
                  <a:lnTo>
                    <a:pt x="4" y="14"/>
                  </a:lnTo>
                  <a:lnTo>
                    <a:pt x="4" y="14"/>
                  </a:lnTo>
                  <a:lnTo>
                    <a:pt x="9" y="16"/>
                  </a:lnTo>
                  <a:lnTo>
                    <a:pt x="16" y="18"/>
                  </a:lnTo>
                  <a:lnTo>
                    <a:pt x="22" y="19"/>
                  </a:lnTo>
                  <a:lnTo>
                    <a:pt x="25" y="21"/>
                  </a:lnTo>
                  <a:lnTo>
                    <a:pt x="25" y="21"/>
                  </a:lnTo>
                  <a:lnTo>
                    <a:pt x="25" y="22"/>
                  </a:lnTo>
                  <a:lnTo>
                    <a:pt x="25" y="22"/>
                  </a:lnTo>
                  <a:lnTo>
                    <a:pt x="24" y="23"/>
                  </a:lnTo>
                  <a:lnTo>
                    <a:pt x="23" y="24"/>
                  </a:lnTo>
                  <a:lnTo>
                    <a:pt x="18" y="25"/>
                  </a:lnTo>
                  <a:lnTo>
                    <a:pt x="18" y="25"/>
                  </a:lnTo>
                  <a:lnTo>
                    <a:pt x="15" y="24"/>
                  </a:lnTo>
                  <a:lnTo>
                    <a:pt x="14" y="24"/>
                  </a:lnTo>
                  <a:lnTo>
                    <a:pt x="14" y="24"/>
                  </a:lnTo>
                  <a:lnTo>
                    <a:pt x="12" y="22"/>
                  </a:lnTo>
                  <a:lnTo>
                    <a:pt x="12" y="21"/>
                  </a:lnTo>
                  <a:lnTo>
                    <a:pt x="0" y="21"/>
                  </a:lnTo>
                  <a:lnTo>
                    <a:pt x="0" y="21"/>
                  </a:lnTo>
                  <a:lnTo>
                    <a:pt x="0" y="24"/>
                  </a:lnTo>
                  <a:lnTo>
                    <a:pt x="0" y="26"/>
                  </a:lnTo>
                  <a:lnTo>
                    <a:pt x="1" y="28"/>
                  </a:lnTo>
                  <a:lnTo>
                    <a:pt x="3" y="29"/>
                  </a:lnTo>
                  <a:lnTo>
                    <a:pt x="5" y="30"/>
                  </a:lnTo>
                  <a:lnTo>
                    <a:pt x="16" y="30"/>
                  </a:lnTo>
                  <a:lnTo>
                    <a:pt x="16" y="30"/>
                  </a:lnTo>
                  <a:lnTo>
                    <a:pt x="27" y="30"/>
                  </a:lnTo>
                  <a:lnTo>
                    <a:pt x="34" y="28"/>
                  </a:lnTo>
                  <a:lnTo>
                    <a:pt x="38" y="24"/>
                  </a:lnTo>
                  <a:lnTo>
                    <a:pt x="41" y="21"/>
                  </a:lnTo>
                  <a:lnTo>
                    <a:pt x="41" y="21"/>
                  </a:lnTo>
                  <a:lnTo>
                    <a:pt x="41" y="17"/>
                  </a:lnTo>
                  <a:lnTo>
                    <a:pt x="39" y="15"/>
                  </a:lnTo>
                  <a:lnTo>
                    <a:pt x="39" y="15"/>
                  </a:lnTo>
                  <a:lnTo>
                    <a:pt x="36" y="12"/>
                  </a:lnTo>
                  <a:lnTo>
                    <a:pt x="29" y="11"/>
                  </a:lnTo>
                  <a:lnTo>
                    <a:pt x="23" y="10"/>
                  </a:lnTo>
                  <a:lnTo>
                    <a:pt x="20" y="9"/>
                  </a:lnTo>
                  <a:lnTo>
                    <a:pt x="20"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79" name="Freeform 103">
              <a:extLst>
                <a:ext uri="{FF2B5EF4-FFF2-40B4-BE49-F238E27FC236}">
                  <a16:creationId xmlns:a16="http://schemas.microsoft.com/office/drawing/2014/main" id="{7BE3D6E1-0790-514F-A1EF-65FEC902D485}"/>
                </a:ext>
              </a:extLst>
            </p:cNvPr>
            <p:cNvSpPr>
              <a:spLocks/>
            </p:cNvSpPr>
            <p:nvPr userDrawn="1"/>
          </p:nvSpPr>
          <p:spPr bwMode="auto">
            <a:xfrm>
              <a:off x="8089901" y="4830763"/>
              <a:ext cx="66675" cy="46038"/>
            </a:xfrm>
            <a:custGeom>
              <a:avLst/>
              <a:gdLst>
                <a:gd name="T0" fmla="*/ 9 w 42"/>
                <a:gd name="T1" fmla="*/ 0 h 29"/>
                <a:gd name="T2" fmla="*/ 42 w 42"/>
                <a:gd name="T3" fmla="*/ 0 h 29"/>
                <a:gd name="T4" fmla="*/ 40 w 42"/>
                <a:gd name="T5" fmla="*/ 5 h 29"/>
                <a:gd name="T6" fmla="*/ 21 w 42"/>
                <a:gd name="T7" fmla="*/ 5 h 29"/>
                <a:gd name="T8" fmla="*/ 18 w 42"/>
                <a:gd name="T9" fmla="*/ 11 h 29"/>
                <a:gd name="T10" fmla="*/ 36 w 42"/>
                <a:gd name="T11" fmla="*/ 11 h 29"/>
                <a:gd name="T12" fmla="*/ 35 w 42"/>
                <a:gd name="T13" fmla="*/ 17 h 29"/>
                <a:gd name="T14" fmla="*/ 17 w 42"/>
                <a:gd name="T15" fmla="*/ 17 h 29"/>
                <a:gd name="T16" fmla="*/ 15 w 42"/>
                <a:gd name="T17" fmla="*/ 23 h 29"/>
                <a:gd name="T18" fmla="*/ 35 w 42"/>
                <a:gd name="T19" fmla="*/ 23 h 29"/>
                <a:gd name="T20" fmla="*/ 33 w 42"/>
                <a:gd name="T21" fmla="*/ 29 h 29"/>
                <a:gd name="T22" fmla="*/ 0 w 42"/>
                <a:gd name="T23" fmla="*/ 29 h 29"/>
                <a:gd name="T24" fmla="*/ 9 w 42"/>
                <a:gd name="T2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29">
                  <a:moveTo>
                    <a:pt x="9" y="0"/>
                  </a:moveTo>
                  <a:lnTo>
                    <a:pt x="42" y="0"/>
                  </a:lnTo>
                  <a:lnTo>
                    <a:pt x="40" y="5"/>
                  </a:lnTo>
                  <a:lnTo>
                    <a:pt x="21" y="5"/>
                  </a:lnTo>
                  <a:lnTo>
                    <a:pt x="18" y="11"/>
                  </a:lnTo>
                  <a:lnTo>
                    <a:pt x="36" y="11"/>
                  </a:lnTo>
                  <a:lnTo>
                    <a:pt x="35" y="17"/>
                  </a:lnTo>
                  <a:lnTo>
                    <a:pt x="17" y="17"/>
                  </a:lnTo>
                  <a:lnTo>
                    <a:pt x="15" y="23"/>
                  </a:lnTo>
                  <a:lnTo>
                    <a:pt x="35" y="23"/>
                  </a:lnTo>
                  <a:lnTo>
                    <a:pt x="33" y="29"/>
                  </a:lnTo>
                  <a:lnTo>
                    <a:pt x="0" y="29"/>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80" name="Freeform 104">
              <a:extLst>
                <a:ext uri="{FF2B5EF4-FFF2-40B4-BE49-F238E27FC236}">
                  <a16:creationId xmlns:a16="http://schemas.microsoft.com/office/drawing/2014/main" id="{E5A7FCF6-1D20-ED4C-BB89-7C20A708D5D3}"/>
                </a:ext>
              </a:extLst>
            </p:cNvPr>
            <p:cNvSpPr>
              <a:spLocks/>
            </p:cNvSpPr>
            <p:nvPr userDrawn="1"/>
          </p:nvSpPr>
          <p:spPr bwMode="auto">
            <a:xfrm>
              <a:off x="8518526" y="4606926"/>
              <a:ext cx="277813" cy="269875"/>
            </a:xfrm>
            <a:custGeom>
              <a:avLst/>
              <a:gdLst>
                <a:gd name="T0" fmla="*/ 116 w 175"/>
                <a:gd name="T1" fmla="*/ 0 h 170"/>
                <a:gd name="T2" fmla="*/ 85 w 175"/>
                <a:gd name="T3" fmla="*/ 67 h 170"/>
                <a:gd name="T4" fmla="*/ 86 w 175"/>
                <a:gd name="T5" fmla="*/ 0 h 170"/>
                <a:gd name="T6" fmla="*/ 27 w 175"/>
                <a:gd name="T7" fmla="*/ 0 h 170"/>
                <a:gd name="T8" fmla="*/ 39 w 175"/>
                <a:gd name="T9" fmla="*/ 122 h 170"/>
                <a:gd name="T10" fmla="*/ 39 w 175"/>
                <a:gd name="T11" fmla="*/ 122 h 170"/>
                <a:gd name="T12" fmla="*/ 37 w 175"/>
                <a:gd name="T13" fmla="*/ 127 h 170"/>
                <a:gd name="T14" fmla="*/ 36 w 175"/>
                <a:gd name="T15" fmla="*/ 130 h 170"/>
                <a:gd name="T16" fmla="*/ 33 w 175"/>
                <a:gd name="T17" fmla="*/ 132 h 170"/>
                <a:gd name="T18" fmla="*/ 30 w 175"/>
                <a:gd name="T19" fmla="*/ 135 h 170"/>
                <a:gd name="T20" fmla="*/ 30 w 175"/>
                <a:gd name="T21" fmla="*/ 135 h 170"/>
                <a:gd name="T22" fmla="*/ 26 w 175"/>
                <a:gd name="T23" fmla="*/ 136 h 170"/>
                <a:gd name="T24" fmla="*/ 20 w 175"/>
                <a:gd name="T25" fmla="*/ 136 h 170"/>
                <a:gd name="T26" fmla="*/ 11 w 175"/>
                <a:gd name="T27" fmla="*/ 136 h 170"/>
                <a:gd name="T28" fmla="*/ 10 w 175"/>
                <a:gd name="T29" fmla="*/ 136 h 170"/>
                <a:gd name="T30" fmla="*/ 0 w 175"/>
                <a:gd name="T31" fmla="*/ 170 h 170"/>
                <a:gd name="T32" fmla="*/ 40 w 175"/>
                <a:gd name="T33" fmla="*/ 170 h 170"/>
                <a:gd name="T34" fmla="*/ 40 w 175"/>
                <a:gd name="T35" fmla="*/ 170 h 170"/>
                <a:gd name="T36" fmla="*/ 48 w 175"/>
                <a:gd name="T37" fmla="*/ 169 h 170"/>
                <a:gd name="T38" fmla="*/ 55 w 175"/>
                <a:gd name="T39" fmla="*/ 167 h 170"/>
                <a:gd name="T40" fmla="*/ 63 w 175"/>
                <a:gd name="T41" fmla="*/ 164 h 170"/>
                <a:gd name="T42" fmla="*/ 68 w 175"/>
                <a:gd name="T43" fmla="*/ 160 h 170"/>
                <a:gd name="T44" fmla="*/ 74 w 175"/>
                <a:gd name="T45" fmla="*/ 156 h 170"/>
                <a:gd name="T46" fmla="*/ 79 w 175"/>
                <a:gd name="T47" fmla="*/ 149 h 170"/>
                <a:gd name="T48" fmla="*/ 91 w 175"/>
                <a:gd name="T49" fmla="*/ 132 h 170"/>
                <a:gd name="T50" fmla="*/ 175 w 175"/>
                <a:gd name="T51" fmla="*/ 0 h 170"/>
                <a:gd name="T52" fmla="*/ 116 w 175"/>
                <a:gd name="T53"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5" h="170">
                  <a:moveTo>
                    <a:pt x="116" y="0"/>
                  </a:moveTo>
                  <a:lnTo>
                    <a:pt x="85" y="67"/>
                  </a:lnTo>
                  <a:lnTo>
                    <a:pt x="86" y="0"/>
                  </a:lnTo>
                  <a:lnTo>
                    <a:pt x="27" y="0"/>
                  </a:lnTo>
                  <a:lnTo>
                    <a:pt x="39" y="122"/>
                  </a:lnTo>
                  <a:lnTo>
                    <a:pt x="39" y="122"/>
                  </a:lnTo>
                  <a:lnTo>
                    <a:pt x="37" y="127"/>
                  </a:lnTo>
                  <a:lnTo>
                    <a:pt x="36" y="130"/>
                  </a:lnTo>
                  <a:lnTo>
                    <a:pt x="33" y="132"/>
                  </a:lnTo>
                  <a:lnTo>
                    <a:pt x="30" y="135"/>
                  </a:lnTo>
                  <a:lnTo>
                    <a:pt x="30" y="135"/>
                  </a:lnTo>
                  <a:lnTo>
                    <a:pt x="26" y="136"/>
                  </a:lnTo>
                  <a:lnTo>
                    <a:pt x="20" y="136"/>
                  </a:lnTo>
                  <a:lnTo>
                    <a:pt x="11" y="136"/>
                  </a:lnTo>
                  <a:lnTo>
                    <a:pt x="10" y="136"/>
                  </a:lnTo>
                  <a:lnTo>
                    <a:pt x="0" y="170"/>
                  </a:lnTo>
                  <a:lnTo>
                    <a:pt x="40" y="170"/>
                  </a:lnTo>
                  <a:lnTo>
                    <a:pt x="40" y="170"/>
                  </a:lnTo>
                  <a:lnTo>
                    <a:pt x="48" y="169"/>
                  </a:lnTo>
                  <a:lnTo>
                    <a:pt x="55" y="167"/>
                  </a:lnTo>
                  <a:lnTo>
                    <a:pt x="63" y="164"/>
                  </a:lnTo>
                  <a:lnTo>
                    <a:pt x="68" y="160"/>
                  </a:lnTo>
                  <a:lnTo>
                    <a:pt x="74" y="156"/>
                  </a:lnTo>
                  <a:lnTo>
                    <a:pt x="79" y="149"/>
                  </a:lnTo>
                  <a:lnTo>
                    <a:pt x="91" y="132"/>
                  </a:lnTo>
                  <a:lnTo>
                    <a:pt x="175" y="0"/>
                  </a:lnTo>
                  <a:lnTo>
                    <a:pt x="11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82" name="Freeform 105">
              <a:extLst>
                <a:ext uri="{FF2B5EF4-FFF2-40B4-BE49-F238E27FC236}">
                  <a16:creationId xmlns:a16="http://schemas.microsoft.com/office/drawing/2014/main" id="{50A70117-E545-6142-880B-9A78ABE99FBB}"/>
                </a:ext>
              </a:extLst>
            </p:cNvPr>
            <p:cNvSpPr>
              <a:spLocks/>
            </p:cNvSpPr>
            <p:nvPr userDrawn="1"/>
          </p:nvSpPr>
          <p:spPr bwMode="auto">
            <a:xfrm>
              <a:off x="8399463" y="4827588"/>
              <a:ext cx="71438" cy="50800"/>
            </a:xfrm>
            <a:custGeom>
              <a:avLst/>
              <a:gdLst>
                <a:gd name="T0" fmla="*/ 20 w 45"/>
                <a:gd name="T1" fmla="*/ 11 h 32"/>
                <a:gd name="T2" fmla="*/ 20 w 45"/>
                <a:gd name="T3" fmla="*/ 9 h 32"/>
                <a:gd name="T4" fmla="*/ 26 w 45"/>
                <a:gd name="T5" fmla="*/ 6 h 32"/>
                <a:gd name="T6" fmla="*/ 29 w 45"/>
                <a:gd name="T7" fmla="*/ 6 h 32"/>
                <a:gd name="T8" fmla="*/ 31 w 45"/>
                <a:gd name="T9" fmla="*/ 7 h 32"/>
                <a:gd name="T10" fmla="*/ 32 w 45"/>
                <a:gd name="T11" fmla="*/ 10 h 32"/>
                <a:gd name="T12" fmla="*/ 45 w 45"/>
                <a:gd name="T13" fmla="*/ 10 h 32"/>
                <a:gd name="T14" fmla="*/ 43 w 45"/>
                <a:gd name="T15" fmla="*/ 4 h 32"/>
                <a:gd name="T16" fmla="*/ 29 w 45"/>
                <a:gd name="T17" fmla="*/ 0 h 32"/>
                <a:gd name="T18" fmla="*/ 19 w 45"/>
                <a:gd name="T19" fmla="*/ 2 h 32"/>
                <a:gd name="T20" fmla="*/ 7 w 45"/>
                <a:gd name="T21" fmla="*/ 6 h 32"/>
                <a:gd name="T22" fmla="*/ 5 w 45"/>
                <a:gd name="T23" fmla="*/ 11 h 32"/>
                <a:gd name="T24" fmla="*/ 6 w 45"/>
                <a:gd name="T25" fmla="*/ 16 h 32"/>
                <a:gd name="T26" fmla="*/ 11 w 45"/>
                <a:gd name="T27" fmla="*/ 18 h 32"/>
                <a:gd name="T28" fmla="*/ 24 w 45"/>
                <a:gd name="T29" fmla="*/ 21 h 32"/>
                <a:gd name="T30" fmla="*/ 27 w 45"/>
                <a:gd name="T31" fmla="*/ 23 h 32"/>
                <a:gd name="T32" fmla="*/ 27 w 45"/>
                <a:gd name="T33" fmla="*/ 24 h 32"/>
                <a:gd name="T34" fmla="*/ 24 w 45"/>
                <a:gd name="T35" fmla="*/ 26 h 32"/>
                <a:gd name="T36" fmla="*/ 20 w 45"/>
                <a:gd name="T37" fmla="*/ 27 h 32"/>
                <a:gd name="T38" fmla="*/ 14 w 45"/>
                <a:gd name="T39" fmla="*/ 26 h 32"/>
                <a:gd name="T40" fmla="*/ 14 w 45"/>
                <a:gd name="T41" fmla="*/ 24 h 32"/>
                <a:gd name="T42" fmla="*/ 2 w 45"/>
                <a:gd name="T43" fmla="*/ 23 h 32"/>
                <a:gd name="T44" fmla="*/ 0 w 45"/>
                <a:gd name="T45" fmla="*/ 26 h 32"/>
                <a:gd name="T46" fmla="*/ 2 w 45"/>
                <a:gd name="T47" fmla="*/ 30 h 32"/>
                <a:gd name="T48" fmla="*/ 7 w 45"/>
                <a:gd name="T49" fmla="*/ 32 h 32"/>
                <a:gd name="T50" fmla="*/ 18 w 45"/>
                <a:gd name="T51" fmla="*/ 32 h 32"/>
                <a:gd name="T52" fmla="*/ 36 w 45"/>
                <a:gd name="T53" fmla="*/ 30 h 32"/>
                <a:gd name="T54" fmla="*/ 43 w 45"/>
                <a:gd name="T55" fmla="*/ 23 h 32"/>
                <a:gd name="T56" fmla="*/ 43 w 45"/>
                <a:gd name="T57" fmla="*/ 19 h 32"/>
                <a:gd name="T58" fmla="*/ 41 w 45"/>
                <a:gd name="T59" fmla="*/ 17 h 32"/>
                <a:gd name="T60" fmla="*/ 31 w 45"/>
                <a:gd name="T61" fmla="*/ 13 h 32"/>
                <a:gd name="T62" fmla="*/ 20 w 45"/>
                <a:gd name="T63" fmla="*/ 1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5" h="32">
                  <a:moveTo>
                    <a:pt x="20" y="11"/>
                  </a:moveTo>
                  <a:lnTo>
                    <a:pt x="20" y="11"/>
                  </a:lnTo>
                  <a:lnTo>
                    <a:pt x="20" y="9"/>
                  </a:lnTo>
                  <a:lnTo>
                    <a:pt x="20" y="9"/>
                  </a:lnTo>
                  <a:lnTo>
                    <a:pt x="23" y="7"/>
                  </a:lnTo>
                  <a:lnTo>
                    <a:pt x="26" y="6"/>
                  </a:lnTo>
                  <a:lnTo>
                    <a:pt x="26" y="6"/>
                  </a:lnTo>
                  <a:lnTo>
                    <a:pt x="29" y="6"/>
                  </a:lnTo>
                  <a:lnTo>
                    <a:pt x="31" y="7"/>
                  </a:lnTo>
                  <a:lnTo>
                    <a:pt x="31" y="7"/>
                  </a:lnTo>
                  <a:lnTo>
                    <a:pt x="32" y="9"/>
                  </a:lnTo>
                  <a:lnTo>
                    <a:pt x="32" y="10"/>
                  </a:lnTo>
                  <a:lnTo>
                    <a:pt x="45" y="10"/>
                  </a:lnTo>
                  <a:lnTo>
                    <a:pt x="45" y="10"/>
                  </a:lnTo>
                  <a:lnTo>
                    <a:pt x="45" y="6"/>
                  </a:lnTo>
                  <a:lnTo>
                    <a:pt x="43" y="4"/>
                  </a:lnTo>
                  <a:lnTo>
                    <a:pt x="38" y="2"/>
                  </a:lnTo>
                  <a:lnTo>
                    <a:pt x="29" y="0"/>
                  </a:lnTo>
                  <a:lnTo>
                    <a:pt x="29" y="0"/>
                  </a:lnTo>
                  <a:lnTo>
                    <a:pt x="19" y="2"/>
                  </a:lnTo>
                  <a:lnTo>
                    <a:pt x="12" y="3"/>
                  </a:lnTo>
                  <a:lnTo>
                    <a:pt x="7" y="6"/>
                  </a:lnTo>
                  <a:lnTo>
                    <a:pt x="5" y="11"/>
                  </a:lnTo>
                  <a:lnTo>
                    <a:pt x="5" y="11"/>
                  </a:lnTo>
                  <a:lnTo>
                    <a:pt x="5" y="13"/>
                  </a:lnTo>
                  <a:lnTo>
                    <a:pt x="6" y="16"/>
                  </a:lnTo>
                  <a:lnTo>
                    <a:pt x="6" y="16"/>
                  </a:lnTo>
                  <a:lnTo>
                    <a:pt x="11" y="18"/>
                  </a:lnTo>
                  <a:lnTo>
                    <a:pt x="17" y="19"/>
                  </a:lnTo>
                  <a:lnTo>
                    <a:pt x="24" y="21"/>
                  </a:lnTo>
                  <a:lnTo>
                    <a:pt x="27" y="23"/>
                  </a:lnTo>
                  <a:lnTo>
                    <a:pt x="27" y="23"/>
                  </a:lnTo>
                  <a:lnTo>
                    <a:pt x="27" y="24"/>
                  </a:lnTo>
                  <a:lnTo>
                    <a:pt x="27" y="24"/>
                  </a:lnTo>
                  <a:lnTo>
                    <a:pt x="26" y="25"/>
                  </a:lnTo>
                  <a:lnTo>
                    <a:pt x="24" y="26"/>
                  </a:lnTo>
                  <a:lnTo>
                    <a:pt x="20" y="27"/>
                  </a:lnTo>
                  <a:lnTo>
                    <a:pt x="20" y="27"/>
                  </a:lnTo>
                  <a:lnTo>
                    <a:pt x="17" y="26"/>
                  </a:lnTo>
                  <a:lnTo>
                    <a:pt x="14" y="26"/>
                  </a:lnTo>
                  <a:lnTo>
                    <a:pt x="14" y="26"/>
                  </a:lnTo>
                  <a:lnTo>
                    <a:pt x="14" y="24"/>
                  </a:lnTo>
                  <a:lnTo>
                    <a:pt x="14" y="23"/>
                  </a:lnTo>
                  <a:lnTo>
                    <a:pt x="2" y="23"/>
                  </a:lnTo>
                  <a:lnTo>
                    <a:pt x="2" y="23"/>
                  </a:lnTo>
                  <a:lnTo>
                    <a:pt x="0" y="26"/>
                  </a:lnTo>
                  <a:lnTo>
                    <a:pt x="0" y="28"/>
                  </a:lnTo>
                  <a:lnTo>
                    <a:pt x="2" y="30"/>
                  </a:lnTo>
                  <a:lnTo>
                    <a:pt x="4" y="31"/>
                  </a:lnTo>
                  <a:lnTo>
                    <a:pt x="7" y="32"/>
                  </a:lnTo>
                  <a:lnTo>
                    <a:pt x="18" y="32"/>
                  </a:lnTo>
                  <a:lnTo>
                    <a:pt x="18" y="32"/>
                  </a:lnTo>
                  <a:lnTo>
                    <a:pt x="29" y="32"/>
                  </a:lnTo>
                  <a:lnTo>
                    <a:pt x="36" y="30"/>
                  </a:lnTo>
                  <a:lnTo>
                    <a:pt x="40" y="26"/>
                  </a:lnTo>
                  <a:lnTo>
                    <a:pt x="43" y="23"/>
                  </a:lnTo>
                  <a:lnTo>
                    <a:pt x="43" y="23"/>
                  </a:lnTo>
                  <a:lnTo>
                    <a:pt x="43" y="19"/>
                  </a:lnTo>
                  <a:lnTo>
                    <a:pt x="41" y="17"/>
                  </a:lnTo>
                  <a:lnTo>
                    <a:pt x="41" y="17"/>
                  </a:lnTo>
                  <a:lnTo>
                    <a:pt x="37" y="14"/>
                  </a:lnTo>
                  <a:lnTo>
                    <a:pt x="31" y="13"/>
                  </a:lnTo>
                  <a:lnTo>
                    <a:pt x="24" y="12"/>
                  </a:lnTo>
                  <a:lnTo>
                    <a:pt x="20" y="11"/>
                  </a:lnTo>
                  <a:lnTo>
                    <a:pt x="20"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grpSp>
      <p:sp>
        <p:nvSpPr>
          <p:cNvPr id="83" name="Footer Placeholder 4">
            <a:extLst>
              <a:ext uri="{FF2B5EF4-FFF2-40B4-BE49-F238E27FC236}">
                <a16:creationId xmlns:a16="http://schemas.microsoft.com/office/drawing/2014/main" id="{97F9D6AF-E0B5-1643-A026-938C082DDC2D}"/>
              </a:ext>
            </a:extLst>
          </p:cNvPr>
          <p:cNvSpPr>
            <a:spLocks noGrp="1"/>
          </p:cNvSpPr>
          <p:nvPr>
            <p:ph type="ftr" sz="quarter" idx="3"/>
          </p:nvPr>
        </p:nvSpPr>
        <p:spPr>
          <a:xfrm>
            <a:off x="426722" y="6471100"/>
            <a:ext cx="5245100" cy="172485"/>
          </a:xfrm>
          <a:prstGeom prst="rect">
            <a:avLst/>
          </a:prstGeom>
        </p:spPr>
        <p:txBody>
          <a:bodyPr/>
          <a:lstStyle>
            <a:lvl1pPr algn="r">
              <a:defRPr sz="1000" smtClean="0">
                <a:solidFill>
                  <a:srgbClr val="000000"/>
                </a:solidFill>
              </a:defRPr>
            </a:lvl1pPr>
          </a:lstStyle>
          <a:p>
            <a:pPr algn="l">
              <a:defRPr/>
            </a:pPr>
            <a:r>
              <a:rPr lang="en-US"/>
              <a:t>For investor use.</a:t>
            </a:r>
            <a:endParaRPr lang="en-US" dirty="0"/>
          </a:p>
        </p:txBody>
      </p:sp>
    </p:spTree>
    <p:custDataLst>
      <p:tags r:id="rId1"/>
    </p:custDataLst>
    <p:extLst>
      <p:ext uri="{BB962C8B-B14F-4D97-AF65-F5344CB8AC3E}">
        <p14:creationId xmlns:p14="http://schemas.microsoft.com/office/powerpoint/2010/main" val="3735992122"/>
      </p:ext>
    </p:extLst>
  </p:cSld>
  <p:clrMapOvr>
    <a:masterClrMapping/>
  </p:clrMapOvr>
  <p:extLst>
    <p:ext uri="{DCECCB84-F9BA-43D5-87BE-67443E8EF086}">
      <p15:sldGuideLst xmlns:p15="http://schemas.microsoft.com/office/powerpoint/2012/main">
        <p15:guide id="1" orient="horz" pos="2160">
          <p15:clr>
            <a:srgbClr val="FBAE40"/>
          </p15:clr>
        </p15:guide>
        <p15:guide id="2" pos="704">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Onscreen Divider Speakers">
    <p:spTree>
      <p:nvGrpSpPr>
        <p:cNvPr id="1" name=""/>
        <p:cNvGrpSpPr/>
        <p:nvPr/>
      </p:nvGrpSpPr>
      <p:grpSpPr>
        <a:xfrm>
          <a:off x="0" y="0"/>
          <a:ext cx="0" cy="0"/>
          <a:chOff x="0" y="0"/>
          <a:chExt cx="0" cy="0"/>
        </a:xfrm>
      </p:grpSpPr>
      <p:sp>
        <p:nvSpPr>
          <p:cNvPr id="9" name="Rectangle 56">
            <a:extLst>
              <a:ext uri="{FF2B5EF4-FFF2-40B4-BE49-F238E27FC236}">
                <a16:creationId xmlns:a16="http://schemas.microsoft.com/office/drawing/2014/main" id="{53158BED-2D8E-4016-932E-3ABC101F798A}"/>
              </a:ext>
            </a:extLst>
          </p:cNvPr>
          <p:cNvSpPr>
            <a:spLocks noGrp="1" noChangeArrowheads="1"/>
          </p:cNvSpPr>
          <p:nvPr>
            <p:ph type="ctrTitle"/>
          </p:nvPr>
        </p:nvSpPr>
        <p:spPr>
          <a:xfrm>
            <a:off x="679879" y="3083357"/>
            <a:ext cx="7825945" cy="608013"/>
          </a:xfrm>
          <a:prstGeom prst="rect">
            <a:avLst/>
          </a:prstGeom>
          <a:ln algn="ctr"/>
        </p:spPr>
        <p:txBody>
          <a:bodyPr lIns="91440" tIns="45720" anchor="b"/>
          <a:lstStyle>
            <a:lvl1pPr>
              <a:defRPr sz="3200">
                <a:solidFill>
                  <a:srgbClr val="333F48"/>
                </a:solidFill>
              </a:defRPr>
            </a:lvl1pPr>
          </a:lstStyle>
          <a:p>
            <a:r>
              <a:rPr lang="en-US"/>
              <a:t>Click to edit Master title style</a:t>
            </a:r>
            <a:endParaRPr lang="en-US" dirty="0"/>
          </a:p>
        </p:txBody>
      </p:sp>
      <p:sp>
        <p:nvSpPr>
          <p:cNvPr id="10" name="Rectangle 57">
            <a:extLst>
              <a:ext uri="{FF2B5EF4-FFF2-40B4-BE49-F238E27FC236}">
                <a16:creationId xmlns:a16="http://schemas.microsoft.com/office/drawing/2014/main" id="{ED954542-D53E-4BAB-857A-0329330BCD9D}"/>
              </a:ext>
            </a:extLst>
          </p:cNvPr>
          <p:cNvSpPr>
            <a:spLocks noGrp="1" noChangeArrowheads="1"/>
          </p:cNvSpPr>
          <p:nvPr>
            <p:ph type="subTitle" idx="1"/>
          </p:nvPr>
        </p:nvSpPr>
        <p:spPr>
          <a:xfrm>
            <a:off x="637016" y="3714902"/>
            <a:ext cx="7868808" cy="466117"/>
          </a:xfrm>
          <a:prstGeom prst="rect">
            <a:avLst/>
          </a:prstGeom>
          <a:ln algn="ctr"/>
        </p:spPr>
        <p:txBody>
          <a:bodyPr tIns="0"/>
          <a:lstStyle>
            <a:lvl1pPr marL="0" indent="0" algn="l" rtl="0" fontAlgn="base">
              <a:lnSpc>
                <a:spcPct val="100000"/>
              </a:lnSpc>
              <a:spcBef>
                <a:spcPct val="0"/>
              </a:spcBef>
              <a:spcAft>
                <a:spcPct val="0"/>
              </a:spcAft>
              <a:defRPr lang="en-US" sz="2400" b="0" kern="1200" dirty="0">
                <a:solidFill>
                  <a:srgbClr val="768692"/>
                </a:solidFill>
                <a:latin typeface="Arial"/>
                <a:ea typeface="ＭＳ Ｐゴシック" pitchFamily="34" charset="-128"/>
                <a:cs typeface="+mn-cs"/>
              </a:defRPr>
            </a:lvl1pPr>
          </a:lstStyle>
          <a:p>
            <a:r>
              <a:rPr lang="en-US"/>
              <a:t>Click to edit Master subtitle style</a:t>
            </a:r>
            <a:endParaRPr lang="en-US" dirty="0"/>
          </a:p>
        </p:txBody>
      </p:sp>
      <p:grpSp>
        <p:nvGrpSpPr>
          <p:cNvPr id="11" name="Group 10">
            <a:extLst>
              <a:ext uri="{FF2B5EF4-FFF2-40B4-BE49-F238E27FC236}">
                <a16:creationId xmlns:a16="http://schemas.microsoft.com/office/drawing/2014/main" id="{C432A031-C250-4629-A317-F0C14710272A}"/>
              </a:ext>
            </a:extLst>
          </p:cNvPr>
          <p:cNvGrpSpPr/>
          <p:nvPr userDrawn="1"/>
        </p:nvGrpSpPr>
        <p:grpSpPr>
          <a:xfrm>
            <a:off x="0" y="0"/>
            <a:ext cx="12192000" cy="6839455"/>
            <a:chOff x="0" y="0"/>
            <a:chExt cx="9144000" cy="5129592"/>
          </a:xfrm>
        </p:grpSpPr>
        <p:sp>
          <p:nvSpPr>
            <p:cNvPr id="12" name="Triangle 40">
              <a:extLst>
                <a:ext uri="{FF2B5EF4-FFF2-40B4-BE49-F238E27FC236}">
                  <a16:creationId xmlns:a16="http://schemas.microsoft.com/office/drawing/2014/main" id="{07CCA0BA-54DD-4E29-A0D6-3C4F73981B12}"/>
                </a:ext>
              </a:extLst>
            </p:cNvPr>
            <p:cNvSpPr/>
            <p:nvPr userDrawn="1"/>
          </p:nvSpPr>
          <p:spPr bwMode="auto">
            <a:xfrm flipH="1" flipV="1">
              <a:off x="0" y="0"/>
              <a:ext cx="5392615" cy="1348452"/>
            </a:xfrm>
            <a:custGeom>
              <a:avLst/>
              <a:gdLst>
                <a:gd name="connsiteX0" fmla="*/ 0 w 12192000"/>
                <a:gd name="connsiteY0" fmla="*/ 2036323 h 2036323"/>
                <a:gd name="connsiteX1" fmla="*/ 12178955 w 12192000"/>
                <a:gd name="connsiteY1" fmla="*/ 0 h 2036323"/>
                <a:gd name="connsiteX2" fmla="*/ 12192000 w 12192000"/>
                <a:gd name="connsiteY2" fmla="*/ 2036323 h 2036323"/>
                <a:gd name="connsiteX3" fmla="*/ 0 w 12192000"/>
                <a:gd name="connsiteY3" fmla="*/ 2036323 h 2036323"/>
                <a:gd name="connsiteX0" fmla="*/ 0 w 12204970"/>
                <a:gd name="connsiteY0" fmla="*/ 1880680 h 2036323"/>
                <a:gd name="connsiteX1" fmla="*/ 12191925 w 12204970"/>
                <a:gd name="connsiteY1" fmla="*/ 0 h 2036323"/>
                <a:gd name="connsiteX2" fmla="*/ 12204970 w 12204970"/>
                <a:gd name="connsiteY2" fmla="*/ 2036323 h 2036323"/>
                <a:gd name="connsiteX3" fmla="*/ 0 w 12204970"/>
                <a:gd name="connsiteY3" fmla="*/ 1880680 h 2036323"/>
                <a:gd name="connsiteX0" fmla="*/ 0 w 12192096"/>
                <a:gd name="connsiteY0" fmla="*/ 1880680 h 1906621"/>
                <a:gd name="connsiteX1" fmla="*/ 12191925 w 12192096"/>
                <a:gd name="connsiteY1" fmla="*/ 0 h 1906621"/>
                <a:gd name="connsiteX2" fmla="*/ 12120664 w 12192096"/>
                <a:gd name="connsiteY2" fmla="*/ 1906621 h 1906621"/>
                <a:gd name="connsiteX3" fmla="*/ 0 w 12192096"/>
                <a:gd name="connsiteY3" fmla="*/ 1880680 h 1906621"/>
                <a:gd name="connsiteX0" fmla="*/ 0 w 12193188"/>
                <a:gd name="connsiteY0" fmla="*/ 1880680 h 2049294"/>
                <a:gd name="connsiteX1" fmla="*/ 12191925 w 12193188"/>
                <a:gd name="connsiteY1" fmla="*/ 0 h 2049294"/>
                <a:gd name="connsiteX2" fmla="*/ 12192000 w 12193188"/>
                <a:gd name="connsiteY2" fmla="*/ 2049294 h 2049294"/>
                <a:gd name="connsiteX3" fmla="*/ 0 w 12193188"/>
                <a:gd name="connsiteY3" fmla="*/ 1880680 h 2049294"/>
                <a:gd name="connsiteX0" fmla="*/ 0 w 12193188"/>
                <a:gd name="connsiteY0" fmla="*/ 1880680 h 2049294"/>
                <a:gd name="connsiteX1" fmla="*/ 12191925 w 12193188"/>
                <a:gd name="connsiteY1" fmla="*/ 0 h 2049294"/>
                <a:gd name="connsiteX2" fmla="*/ 12192000 w 12193188"/>
                <a:gd name="connsiteY2" fmla="*/ 2049294 h 2049294"/>
                <a:gd name="connsiteX3" fmla="*/ 0 w 12193188"/>
                <a:gd name="connsiteY3" fmla="*/ 1880680 h 2049294"/>
                <a:gd name="connsiteX0" fmla="*/ 0 w 12193188"/>
                <a:gd name="connsiteY0" fmla="*/ 1880680 h 2049294"/>
                <a:gd name="connsiteX1" fmla="*/ 12191925 w 12193188"/>
                <a:gd name="connsiteY1" fmla="*/ 0 h 2049294"/>
                <a:gd name="connsiteX2" fmla="*/ 12192000 w 12193188"/>
                <a:gd name="connsiteY2" fmla="*/ 2049294 h 2049294"/>
                <a:gd name="connsiteX3" fmla="*/ 0 w 12193188"/>
                <a:gd name="connsiteY3" fmla="*/ 1880680 h 2049294"/>
                <a:gd name="connsiteX0" fmla="*/ 0 w 12193188"/>
                <a:gd name="connsiteY0" fmla="*/ 1880680 h 2049294"/>
                <a:gd name="connsiteX1" fmla="*/ 12191925 w 12193188"/>
                <a:gd name="connsiteY1" fmla="*/ 0 h 2049294"/>
                <a:gd name="connsiteX2" fmla="*/ 12192000 w 12193188"/>
                <a:gd name="connsiteY2" fmla="*/ 2049294 h 2049294"/>
                <a:gd name="connsiteX3" fmla="*/ 0 w 12193188"/>
                <a:gd name="connsiteY3" fmla="*/ 1880680 h 2049294"/>
                <a:gd name="connsiteX0" fmla="*/ 0 w 12193188"/>
                <a:gd name="connsiteY0" fmla="*/ 1880680 h 2049294"/>
                <a:gd name="connsiteX1" fmla="*/ 12191925 w 12193188"/>
                <a:gd name="connsiteY1" fmla="*/ 0 h 2049294"/>
                <a:gd name="connsiteX2" fmla="*/ 12192000 w 12193188"/>
                <a:gd name="connsiteY2" fmla="*/ 2049294 h 2049294"/>
                <a:gd name="connsiteX3" fmla="*/ 0 w 12193188"/>
                <a:gd name="connsiteY3" fmla="*/ 1880680 h 2049294"/>
                <a:gd name="connsiteX0" fmla="*/ 0 w 12199673"/>
                <a:gd name="connsiteY0" fmla="*/ 1867710 h 2049294"/>
                <a:gd name="connsiteX1" fmla="*/ 12198410 w 12199673"/>
                <a:gd name="connsiteY1" fmla="*/ 0 h 2049294"/>
                <a:gd name="connsiteX2" fmla="*/ 12198485 w 12199673"/>
                <a:gd name="connsiteY2" fmla="*/ 2049294 h 2049294"/>
                <a:gd name="connsiteX3" fmla="*/ 0 w 12199673"/>
                <a:gd name="connsiteY3" fmla="*/ 1867710 h 2049294"/>
                <a:gd name="connsiteX0" fmla="*/ 0 w 12199673"/>
                <a:gd name="connsiteY0" fmla="*/ 1867710 h 2329173"/>
                <a:gd name="connsiteX1" fmla="*/ 12198410 w 12199673"/>
                <a:gd name="connsiteY1" fmla="*/ 0 h 2329173"/>
                <a:gd name="connsiteX2" fmla="*/ 12198485 w 12199673"/>
                <a:gd name="connsiteY2" fmla="*/ 2049294 h 2329173"/>
                <a:gd name="connsiteX3" fmla="*/ 0 w 12199673"/>
                <a:gd name="connsiteY3" fmla="*/ 1867710 h 2329173"/>
                <a:gd name="connsiteX0" fmla="*/ 0 w 12199673"/>
                <a:gd name="connsiteY0" fmla="*/ 1867710 h 2049294"/>
                <a:gd name="connsiteX1" fmla="*/ 12198410 w 12199673"/>
                <a:gd name="connsiteY1" fmla="*/ 0 h 2049294"/>
                <a:gd name="connsiteX2" fmla="*/ 12198485 w 12199673"/>
                <a:gd name="connsiteY2" fmla="*/ 2049294 h 2049294"/>
                <a:gd name="connsiteX3" fmla="*/ 0 w 12199673"/>
                <a:gd name="connsiteY3" fmla="*/ 1867710 h 2049294"/>
                <a:gd name="connsiteX0" fmla="*/ 1 w 12167248"/>
                <a:gd name="connsiteY0" fmla="*/ 1861225 h 2049294"/>
                <a:gd name="connsiteX1" fmla="*/ 12165985 w 12167248"/>
                <a:gd name="connsiteY1" fmla="*/ 0 h 2049294"/>
                <a:gd name="connsiteX2" fmla="*/ 12166060 w 12167248"/>
                <a:gd name="connsiteY2" fmla="*/ 2049294 h 2049294"/>
                <a:gd name="connsiteX3" fmla="*/ 1 w 12167248"/>
                <a:gd name="connsiteY3" fmla="*/ 1861225 h 2049294"/>
                <a:gd name="connsiteX0" fmla="*/ 1 w 12167248"/>
                <a:gd name="connsiteY0" fmla="*/ 1841769 h 2029838"/>
                <a:gd name="connsiteX1" fmla="*/ 12165985 w 12167248"/>
                <a:gd name="connsiteY1" fmla="*/ 0 h 2029838"/>
                <a:gd name="connsiteX2" fmla="*/ 12166060 w 12167248"/>
                <a:gd name="connsiteY2" fmla="*/ 2029838 h 2029838"/>
                <a:gd name="connsiteX3" fmla="*/ 1 w 12167248"/>
                <a:gd name="connsiteY3" fmla="*/ 1841769 h 2029838"/>
                <a:gd name="connsiteX0" fmla="*/ 1 w 12167248"/>
                <a:gd name="connsiteY0" fmla="*/ 1842242 h 2030311"/>
                <a:gd name="connsiteX1" fmla="*/ 12165985 w 12167248"/>
                <a:gd name="connsiteY1" fmla="*/ 473 h 2030311"/>
                <a:gd name="connsiteX2" fmla="*/ 12166060 w 12167248"/>
                <a:gd name="connsiteY2" fmla="*/ 2030311 h 2030311"/>
                <a:gd name="connsiteX3" fmla="*/ 1 w 12167248"/>
                <a:gd name="connsiteY3" fmla="*/ 1842242 h 2030311"/>
                <a:gd name="connsiteX0" fmla="*/ 1 w 12167248"/>
                <a:gd name="connsiteY0" fmla="*/ 1842242 h 2030710"/>
                <a:gd name="connsiteX1" fmla="*/ 12165985 w 12167248"/>
                <a:gd name="connsiteY1" fmla="*/ 473 h 2030710"/>
                <a:gd name="connsiteX2" fmla="*/ 12166060 w 12167248"/>
                <a:gd name="connsiteY2" fmla="*/ 2030311 h 2030710"/>
                <a:gd name="connsiteX3" fmla="*/ 1 w 12167248"/>
                <a:gd name="connsiteY3" fmla="*/ 1842242 h 2030710"/>
                <a:gd name="connsiteX0" fmla="*/ 1 w 12167248"/>
                <a:gd name="connsiteY0" fmla="*/ 1842242 h 2030710"/>
                <a:gd name="connsiteX1" fmla="*/ 12165985 w 12167248"/>
                <a:gd name="connsiteY1" fmla="*/ 473 h 2030710"/>
                <a:gd name="connsiteX2" fmla="*/ 12166060 w 12167248"/>
                <a:gd name="connsiteY2" fmla="*/ 2030311 h 2030710"/>
                <a:gd name="connsiteX3" fmla="*/ 1 w 12167248"/>
                <a:gd name="connsiteY3" fmla="*/ 1842242 h 2030710"/>
                <a:gd name="connsiteX0" fmla="*/ 1 w 12166780"/>
                <a:gd name="connsiteY0" fmla="*/ 1842242 h 2043646"/>
                <a:gd name="connsiteX1" fmla="*/ 12165985 w 12166780"/>
                <a:gd name="connsiteY1" fmla="*/ 473 h 2043646"/>
                <a:gd name="connsiteX2" fmla="*/ 12159575 w 12166780"/>
                <a:gd name="connsiteY2" fmla="*/ 2043281 h 2043646"/>
                <a:gd name="connsiteX3" fmla="*/ 1 w 12166780"/>
                <a:gd name="connsiteY3" fmla="*/ 1842242 h 2043646"/>
                <a:gd name="connsiteX0" fmla="*/ 1 w 12166780"/>
                <a:gd name="connsiteY0" fmla="*/ 1842242 h 2024244"/>
                <a:gd name="connsiteX1" fmla="*/ 12165985 w 12166780"/>
                <a:gd name="connsiteY1" fmla="*/ 473 h 2024244"/>
                <a:gd name="connsiteX2" fmla="*/ 12159575 w 12166780"/>
                <a:gd name="connsiteY2" fmla="*/ 2023826 h 2024244"/>
                <a:gd name="connsiteX3" fmla="*/ 1 w 12166780"/>
                <a:gd name="connsiteY3" fmla="*/ 1842242 h 2024244"/>
                <a:gd name="connsiteX0" fmla="*/ 1 w 12179031"/>
                <a:gd name="connsiteY0" fmla="*/ 1842242 h 2037177"/>
                <a:gd name="connsiteX1" fmla="*/ 12165985 w 12179031"/>
                <a:gd name="connsiteY1" fmla="*/ 473 h 2037177"/>
                <a:gd name="connsiteX2" fmla="*/ 12179030 w 12179031"/>
                <a:gd name="connsiteY2" fmla="*/ 2036796 h 2037177"/>
                <a:gd name="connsiteX3" fmla="*/ 1 w 12179031"/>
                <a:gd name="connsiteY3" fmla="*/ 1842242 h 2037177"/>
                <a:gd name="connsiteX0" fmla="*/ 1 w 12167248"/>
                <a:gd name="connsiteY0" fmla="*/ 1842242 h 2056588"/>
                <a:gd name="connsiteX1" fmla="*/ 12165985 w 12167248"/>
                <a:gd name="connsiteY1" fmla="*/ 473 h 2056588"/>
                <a:gd name="connsiteX2" fmla="*/ 12166060 w 12167248"/>
                <a:gd name="connsiteY2" fmla="*/ 2056251 h 2056588"/>
                <a:gd name="connsiteX3" fmla="*/ 1 w 12167248"/>
                <a:gd name="connsiteY3" fmla="*/ 1842242 h 2056588"/>
                <a:gd name="connsiteX0" fmla="*/ 1 w 12192002"/>
                <a:gd name="connsiteY0" fmla="*/ 1842242 h 2024244"/>
                <a:gd name="connsiteX1" fmla="*/ 12165985 w 12192002"/>
                <a:gd name="connsiteY1" fmla="*/ 473 h 2024244"/>
                <a:gd name="connsiteX2" fmla="*/ 12192001 w 12192002"/>
                <a:gd name="connsiteY2" fmla="*/ 2023826 h 2024244"/>
                <a:gd name="connsiteX3" fmla="*/ 1 w 12192002"/>
                <a:gd name="connsiteY3" fmla="*/ 1842242 h 2024244"/>
                <a:gd name="connsiteX0" fmla="*/ 1 w 12167248"/>
                <a:gd name="connsiteY0" fmla="*/ 1842242 h 2050117"/>
                <a:gd name="connsiteX1" fmla="*/ 12165985 w 12167248"/>
                <a:gd name="connsiteY1" fmla="*/ 473 h 2050117"/>
                <a:gd name="connsiteX2" fmla="*/ 12166061 w 12167248"/>
                <a:gd name="connsiteY2" fmla="*/ 2049767 h 2050117"/>
                <a:gd name="connsiteX3" fmla="*/ 1 w 12167248"/>
                <a:gd name="connsiteY3" fmla="*/ 1842242 h 2050117"/>
                <a:gd name="connsiteX0" fmla="*/ 1 w 12166780"/>
                <a:gd name="connsiteY0" fmla="*/ 1842242 h 2024245"/>
                <a:gd name="connsiteX1" fmla="*/ 12165985 w 12166780"/>
                <a:gd name="connsiteY1" fmla="*/ 473 h 2024245"/>
                <a:gd name="connsiteX2" fmla="*/ 12159576 w 12166780"/>
                <a:gd name="connsiteY2" fmla="*/ 2023827 h 2024245"/>
                <a:gd name="connsiteX3" fmla="*/ 1 w 12166780"/>
                <a:gd name="connsiteY3" fmla="*/ 1842242 h 2024245"/>
                <a:gd name="connsiteX0" fmla="*/ 1 w 12172548"/>
                <a:gd name="connsiteY0" fmla="*/ 1842242 h 2043647"/>
                <a:gd name="connsiteX1" fmla="*/ 12165985 w 12172548"/>
                <a:gd name="connsiteY1" fmla="*/ 473 h 2043647"/>
                <a:gd name="connsiteX2" fmla="*/ 12172547 w 12172548"/>
                <a:gd name="connsiteY2" fmla="*/ 2043282 h 2043647"/>
                <a:gd name="connsiteX3" fmla="*/ 1 w 12172548"/>
                <a:gd name="connsiteY3" fmla="*/ 1842242 h 2043647"/>
                <a:gd name="connsiteX0" fmla="*/ 1 w 12166566"/>
                <a:gd name="connsiteY0" fmla="*/ 1842242 h 2030711"/>
                <a:gd name="connsiteX1" fmla="*/ 12165985 w 12166566"/>
                <a:gd name="connsiteY1" fmla="*/ 473 h 2030711"/>
                <a:gd name="connsiteX2" fmla="*/ 12153091 w 12166566"/>
                <a:gd name="connsiteY2" fmla="*/ 2030312 h 2030711"/>
                <a:gd name="connsiteX3" fmla="*/ 1 w 12166566"/>
                <a:gd name="connsiteY3" fmla="*/ 1842242 h 2030711"/>
                <a:gd name="connsiteX0" fmla="*/ 1 w 12175317"/>
                <a:gd name="connsiteY0" fmla="*/ 1842242 h 2037043"/>
                <a:gd name="connsiteX1" fmla="*/ 12165985 w 12175317"/>
                <a:gd name="connsiteY1" fmla="*/ 473 h 2037043"/>
                <a:gd name="connsiteX2" fmla="*/ 12175316 w 12175317"/>
                <a:gd name="connsiteY2" fmla="*/ 2036662 h 2037043"/>
                <a:gd name="connsiteX3" fmla="*/ 1 w 12175317"/>
                <a:gd name="connsiteY3" fmla="*/ 1842242 h 2037043"/>
                <a:gd name="connsiteX0" fmla="*/ 1 w 12184842"/>
                <a:gd name="connsiteY0" fmla="*/ 1842242 h 2027545"/>
                <a:gd name="connsiteX1" fmla="*/ 12165985 w 12184842"/>
                <a:gd name="connsiteY1" fmla="*/ 473 h 2027545"/>
                <a:gd name="connsiteX2" fmla="*/ 12184841 w 12184842"/>
                <a:gd name="connsiteY2" fmla="*/ 2027137 h 2027545"/>
                <a:gd name="connsiteX3" fmla="*/ 1 w 12184842"/>
                <a:gd name="connsiteY3" fmla="*/ 1842242 h 2027545"/>
                <a:gd name="connsiteX0" fmla="*/ 1 w 12184842"/>
                <a:gd name="connsiteY0" fmla="*/ 1851765 h 2037068"/>
                <a:gd name="connsiteX1" fmla="*/ 12172335 w 12184842"/>
                <a:gd name="connsiteY1" fmla="*/ 471 h 2037068"/>
                <a:gd name="connsiteX2" fmla="*/ 12184841 w 12184842"/>
                <a:gd name="connsiteY2" fmla="*/ 2036660 h 2037068"/>
                <a:gd name="connsiteX3" fmla="*/ 1 w 12184842"/>
                <a:gd name="connsiteY3" fmla="*/ 1851765 h 2037068"/>
                <a:gd name="connsiteX0" fmla="*/ 1 w 12184842"/>
                <a:gd name="connsiteY0" fmla="*/ 1858113 h 2043416"/>
                <a:gd name="connsiteX1" fmla="*/ 12172335 w 12184842"/>
                <a:gd name="connsiteY1" fmla="*/ 469 h 2043416"/>
                <a:gd name="connsiteX2" fmla="*/ 12184841 w 12184842"/>
                <a:gd name="connsiteY2" fmla="*/ 2043008 h 2043416"/>
                <a:gd name="connsiteX3" fmla="*/ 1 w 12184842"/>
                <a:gd name="connsiteY3" fmla="*/ 1858113 h 2043416"/>
                <a:gd name="connsiteX0" fmla="*/ 1 w 12205863"/>
                <a:gd name="connsiteY0" fmla="*/ 1858113 h 1923107"/>
                <a:gd name="connsiteX1" fmla="*/ 12172335 w 12205863"/>
                <a:gd name="connsiteY1" fmla="*/ 469 h 1923107"/>
                <a:gd name="connsiteX2" fmla="*/ 12205862 w 12205863"/>
                <a:gd name="connsiteY2" fmla="*/ 1920222 h 1923107"/>
                <a:gd name="connsiteX3" fmla="*/ 1 w 12205863"/>
                <a:gd name="connsiteY3" fmla="*/ 1858113 h 1923107"/>
                <a:gd name="connsiteX0" fmla="*/ 1 w 12206057"/>
                <a:gd name="connsiteY0" fmla="*/ 1858113 h 1920221"/>
                <a:gd name="connsiteX1" fmla="*/ 12172335 w 12206057"/>
                <a:gd name="connsiteY1" fmla="*/ 469 h 1920221"/>
                <a:gd name="connsiteX2" fmla="*/ 12205862 w 12206057"/>
                <a:gd name="connsiteY2" fmla="*/ 1920222 h 1920221"/>
                <a:gd name="connsiteX3" fmla="*/ 1 w 12206057"/>
                <a:gd name="connsiteY3" fmla="*/ 1858113 h 1920221"/>
                <a:gd name="connsiteX0" fmla="*/ 1 w 12227078"/>
                <a:gd name="connsiteY0" fmla="*/ 1858113 h 1870508"/>
                <a:gd name="connsiteX1" fmla="*/ 12172335 w 12227078"/>
                <a:gd name="connsiteY1" fmla="*/ 469 h 1870508"/>
                <a:gd name="connsiteX2" fmla="*/ 12226883 w 12227078"/>
                <a:gd name="connsiteY2" fmla="*/ 1821993 h 1870508"/>
                <a:gd name="connsiteX3" fmla="*/ 1 w 12227078"/>
                <a:gd name="connsiteY3" fmla="*/ 1858113 h 1870508"/>
                <a:gd name="connsiteX0" fmla="*/ 1 w 12227078"/>
                <a:gd name="connsiteY0" fmla="*/ 1919492 h 1931888"/>
                <a:gd name="connsiteX1" fmla="*/ 12193355 w 12227078"/>
                <a:gd name="connsiteY1" fmla="*/ 454 h 1931888"/>
                <a:gd name="connsiteX2" fmla="*/ 12226883 w 12227078"/>
                <a:gd name="connsiteY2" fmla="*/ 1883372 h 1931888"/>
                <a:gd name="connsiteX3" fmla="*/ 1 w 12227078"/>
                <a:gd name="connsiteY3" fmla="*/ 1919492 h 1931888"/>
                <a:gd name="connsiteX0" fmla="*/ 1 w 12258608"/>
                <a:gd name="connsiteY0" fmla="*/ 1919492 h 1930198"/>
                <a:gd name="connsiteX1" fmla="*/ 12193355 w 12258608"/>
                <a:gd name="connsiteY1" fmla="*/ 454 h 1930198"/>
                <a:gd name="connsiteX2" fmla="*/ 12258414 w 12258608"/>
                <a:gd name="connsiteY2" fmla="*/ 1846536 h 1930198"/>
                <a:gd name="connsiteX3" fmla="*/ 1 w 12258608"/>
                <a:gd name="connsiteY3" fmla="*/ 1919492 h 1930198"/>
                <a:gd name="connsiteX0" fmla="*/ 1 w 12193819"/>
                <a:gd name="connsiteY0" fmla="*/ 1919492 h 1932582"/>
                <a:gd name="connsiteX1" fmla="*/ 12193355 w 12193819"/>
                <a:gd name="connsiteY1" fmla="*/ 454 h 1932582"/>
                <a:gd name="connsiteX2" fmla="*/ 12174331 w 12193819"/>
                <a:gd name="connsiteY2" fmla="*/ 1895651 h 1932582"/>
                <a:gd name="connsiteX3" fmla="*/ 1 w 12193819"/>
                <a:gd name="connsiteY3" fmla="*/ 1919492 h 1932582"/>
                <a:gd name="connsiteX0" fmla="*/ 1 w 12193526"/>
                <a:gd name="connsiteY0" fmla="*/ 1919492 h 1932582"/>
                <a:gd name="connsiteX1" fmla="*/ 12193355 w 12193526"/>
                <a:gd name="connsiteY1" fmla="*/ 454 h 1932582"/>
                <a:gd name="connsiteX2" fmla="*/ 12174331 w 12193526"/>
                <a:gd name="connsiteY2" fmla="*/ 1895651 h 1932582"/>
                <a:gd name="connsiteX3" fmla="*/ 1 w 12193526"/>
                <a:gd name="connsiteY3" fmla="*/ 1919492 h 1932582"/>
                <a:gd name="connsiteX0" fmla="*/ 1 w 12193526"/>
                <a:gd name="connsiteY0" fmla="*/ 1919492 h 1938518"/>
                <a:gd name="connsiteX1" fmla="*/ 12193355 w 12193526"/>
                <a:gd name="connsiteY1" fmla="*/ 454 h 1938518"/>
                <a:gd name="connsiteX2" fmla="*/ 12174331 w 12193526"/>
                <a:gd name="connsiteY2" fmla="*/ 1895651 h 1938518"/>
                <a:gd name="connsiteX3" fmla="*/ 1 w 12193526"/>
                <a:gd name="connsiteY3" fmla="*/ 1919492 h 1938518"/>
                <a:gd name="connsiteX0" fmla="*/ 1 w 12193584"/>
                <a:gd name="connsiteY0" fmla="*/ 1919492 h 1938518"/>
                <a:gd name="connsiteX1" fmla="*/ 12193355 w 12193584"/>
                <a:gd name="connsiteY1" fmla="*/ 454 h 1938518"/>
                <a:gd name="connsiteX2" fmla="*/ 12174331 w 12193584"/>
                <a:gd name="connsiteY2" fmla="*/ 1895651 h 1938518"/>
                <a:gd name="connsiteX3" fmla="*/ 1 w 12193584"/>
                <a:gd name="connsiteY3" fmla="*/ 1919492 h 1938518"/>
                <a:gd name="connsiteX0" fmla="*/ 1 w 12193468"/>
                <a:gd name="connsiteY0" fmla="*/ 1919492 h 1933905"/>
                <a:gd name="connsiteX1" fmla="*/ 12193355 w 12193468"/>
                <a:gd name="connsiteY1" fmla="*/ 454 h 1933905"/>
                <a:gd name="connsiteX2" fmla="*/ 12111269 w 12193468"/>
                <a:gd name="connsiteY2" fmla="*/ 1846537 h 1933905"/>
                <a:gd name="connsiteX3" fmla="*/ 1 w 12193468"/>
                <a:gd name="connsiteY3" fmla="*/ 1919492 h 1933905"/>
                <a:gd name="connsiteX0" fmla="*/ 1 w 12193632"/>
                <a:gd name="connsiteY0" fmla="*/ 1919492 h 1940184"/>
                <a:gd name="connsiteX1" fmla="*/ 12193355 w 12193632"/>
                <a:gd name="connsiteY1" fmla="*/ 454 h 1940184"/>
                <a:gd name="connsiteX2" fmla="*/ 12184841 w 12193632"/>
                <a:gd name="connsiteY2" fmla="*/ 1907931 h 1940184"/>
                <a:gd name="connsiteX3" fmla="*/ 1 w 12193632"/>
                <a:gd name="connsiteY3" fmla="*/ 1919492 h 1940184"/>
                <a:gd name="connsiteX0" fmla="*/ 1 w 12193376"/>
                <a:gd name="connsiteY0" fmla="*/ 1919492 h 1923285"/>
                <a:gd name="connsiteX1" fmla="*/ 12193355 w 12193376"/>
                <a:gd name="connsiteY1" fmla="*/ 454 h 1923285"/>
                <a:gd name="connsiteX2" fmla="*/ 11586288 w 12193376"/>
                <a:gd name="connsiteY2" fmla="*/ 1274881 h 1923285"/>
                <a:gd name="connsiteX3" fmla="*/ 1 w 12193376"/>
                <a:gd name="connsiteY3" fmla="*/ 1919492 h 1923285"/>
                <a:gd name="connsiteX0" fmla="*/ 1 w 12211564"/>
                <a:gd name="connsiteY0" fmla="*/ 1919492 h 1940184"/>
                <a:gd name="connsiteX1" fmla="*/ 12193355 w 12211564"/>
                <a:gd name="connsiteY1" fmla="*/ 454 h 1940184"/>
                <a:gd name="connsiteX2" fmla="*/ 12211564 w 12211564"/>
                <a:gd name="connsiteY2" fmla="*/ 1907932 h 1940184"/>
                <a:gd name="connsiteX3" fmla="*/ 1 w 12211564"/>
                <a:gd name="connsiteY3" fmla="*/ 1919492 h 1940184"/>
                <a:gd name="connsiteX0" fmla="*/ 1 w 12142089"/>
                <a:gd name="connsiteY0" fmla="*/ 1913227 h 1934891"/>
                <a:gd name="connsiteX1" fmla="*/ 12123880 w 12142089"/>
                <a:gd name="connsiteY1" fmla="*/ 456 h 1934891"/>
                <a:gd name="connsiteX2" fmla="*/ 12142089 w 12142089"/>
                <a:gd name="connsiteY2" fmla="*/ 1907934 h 1934891"/>
                <a:gd name="connsiteX3" fmla="*/ 1 w 12142089"/>
                <a:gd name="connsiteY3" fmla="*/ 1913227 h 1934891"/>
                <a:gd name="connsiteX0" fmla="*/ 2 w 12142090"/>
                <a:gd name="connsiteY0" fmla="*/ 1913227 h 1913226"/>
                <a:gd name="connsiteX1" fmla="*/ 12123881 w 12142090"/>
                <a:gd name="connsiteY1" fmla="*/ 456 h 1913226"/>
                <a:gd name="connsiteX2" fmla="*/ 12142090 w 12142090"/>
                <a:gd name="connsiteY2" fmla="*/ 1907934 h 1913226"/>
                <a:gd name="connsiteX3" fmla="*/ 2 w 12142090"/>
                <a:gd name="connsiteY3" fmla="*/ 1913227 h 1913226"/>
                <a:gd name="connsiteX0" fmla="*/ 3 w 12093993"/>
                <a:gd name="connsiteY0" fmla="*/ 1919495 h 1919495"/>
                <a:gd name="connsiteX1" fmla="*/ 12075784 w 12093993"/>
                <a:gd name="connsiteY1" fmla="*/ 455 h 1919495"/>
                <a:gd name="connsiteX2" fmla="*/ 12093993 w 12093993"/>
                <a:gd name="connsiteY2" fmla="*/ 1907933 h 1919495"/>
                <a:gd name="connsiteX3" fmla="*/ 3 w 12093993"/>
                <a:gd name="connsiteY3" fmla="*/ 1919495 h 1919495"/>
                <a:gd name="connsiteX0" fmla="*/ 3 w 12126172"/>
                <a:gd name="connsiteY0" fmla="*/ 1919495 h 1919495"/>
                <a:gd name="connsiteX1" fmla="*/ 12075784 w 12126172"/>
                <a:gd name="connsiteY1" fmla="*/ 455 h 1919495"/>
                <a:gd name="connsiteX2" fmla="*/ 12126172 w 12126172"/>
                <a:gd name="connsiteY2" fmla="*/ 1895062 h 1919495"/>
                <a:gd name="connsiteX3" fmla="*/ 3 w 12126172"/>
                <a:gd name="connsiteY3" fmla="*/ 1919495 h 1919495"/>
                <a:gd name="connsiteX0" fmla="*/ 3 w 12088629"/>
                <a:gd name="connsiteY0" fmla="*/ 1919495 h 1919495"/>
                <a:gd name="connsiteX1" fmla="*/ 12075784 w 12088629"/>
                <a:gd name="connsiteY1" fmla="*/ 455 h 1919495"/>
                <a:gd name="connsiteX2" fmla="*/ 12088629 w 12088629"/>
                <a:gd name="connsiteY2" fmla="*/ 1907935 h 1919495"/>
                <a:gd name="connsiteX3" fmla="*/ 3 w 12088629"/>
                <a:gd name="connsiteY3" fmla="*/ 1919495 h 1919495"/>
                <a:gd name="connsiteX0" fmla="*/ 3 w 12088645"/>
                <a:gd name="connsiteY0" fmla="*/ 1919495 h 1920291"/>
                <a:gd name="connsiteX1" fmla="*/ 12075784 w 12088645"/>
                <a:gd name="connsiteY1" fmla="*/ 455 h 1920291"/>
                <a:gd name="connsiteX2" fmla="*/ 12088629 w 12088645"/>
                <a:gd name="connsiteY2" fmla="*/ 1907935 h 1920291"/>
                <a:gd name="connsiteX3" fmla="*/ 3 w 12088645"/>
                <a:gd name="connsiteY3" fmla="*/ 1919495 h 1920291"/>
                <a:gd name="connsiteX0" fmla="*/ 3 w 12088645"/>
                <a:gd name="connsiteY0" fmla="*/ 1919495 h 1920290"/>
                <a:gd name="connsiteX1" fmla="*/ 12075784 w 12088645"/>
                <a:gd name="connsiteY1" fmla="*/ 455 h 1920290"/>
                <a:gd name="connsiteX2" fmla="*/ 12088629 w 12088645"/>
                <a:gd name="connsiteY2" fmla="*/ 1907935 h 1920290"/>
                <a:gd name="connsiteX3" fmla="*/ 3 w 12088645"/>
                <a:gd name="connsiteY3" fmla="*/ 1919495 h 1920290"/>
                <a:gd name="connsiteX0" fmla="*/ 3 w 12094009"/>
                <a:gd name="connsiteY0" fmla="*/ 1919495 h 1919494"/>
                <a:gd name="connsiteX1" fmla="*/ 12075784 w 12094009"/>
                <a:gd name="connsiteY1" fmla="*/ 455 h 1919494"/>
                <a:gd name="connsiteX2" fmla="*/ 12093993 w 12094009"/>
                <a:gd name="connsiteY2" fmla="*/ 1882192 h 1919494"/>
                <a:gd name="connsiteX3" fmla="*/ 3 w 12094009"/>
                <a:gd name="connsiteY3" fmla="*/ 1919495 h 1919494"/>
                <a:gd name="connsiteX0" fmla="*/ 3 w 12099372"/>
                <a:gd name="connsiteY0" fmla="*/ 1919495 h 1920290"/>
                <a:gd name="connsiteX1" fmla="*/ 12075784 w 12099372"/>
                <a:gd name="connsiteY1" fmla="*/ 455 h 1920290"/>
                <a:gd name="connsiteX2" fmla="*/ 12099356 w 12099372"/>
                <a:gd name="connsiteY2" fmla="*/ 1907935 h 1920290"/>
                <a:gd name="connsiteX3" fmla="*/ 3 w 12099372"/>
                <a:gd name="connsiteY3" fmla="*/ 1919495 h 1920290"/>
                <a:gd name="connsiteX0" fmla="*/ 3 w 12099372"/>
                <a:gd name="connsiteY0" fmla="*/ 1919495 h 1920290"/>
                <a:gd name="connsiteX1" fmla="*/ 12075784 w 12099372"/>
                <a:gd name="connsiteY1" fmla="*/ 455 h 1920290"/>
                <a:gd name="connsiteX2" fmla="*/ 12099356 w 12099372"/>
                <a:gd name="connsiteY2" fmla="*/ 1907935 h 1920290"/>
                <a:gd name="connsiteX3" fmla="*/ 3 w 12099372"/>
                <a:gd name="connsiteY3" fmla="*/ 1919495 h 1920290"/>
                <a:gd name="connsiteX0" fmla="*/ 3 w 12075784"/>
                <a:gd name="connsiteY0" fmla="*/ 1919495 h 1919494"/>
                <a:gd name="connsiteX1" fmla="*/ 12075784 w 12075784"/>
                <a:gd name="connsiteY1" fmla="*/ 455 h 1919494"/>
                <a:gd name="connsiteX2" fmla="*/ 11874101 w 12075784"/>
                <a:gd name="connsiteY2" fmla="*/ 1901500 h 1919494"/>
                <a:gd name="connsiteX3" fmla="*/ 3 w 12075784"/>
                <a:gd name="connsiteY3" fmla="*/ 1919495 h 1919494"/>
                <a:gd name="connsiteX0" fmla="*/ 3 w 12083281"/>
                <a:gd name="connsiteY0" fmla="*/ 1919495 h 1920290"/>
                <a:gd name="connsiteX1" fmla="*/ 12075784 w 12083281"/>
                <a:gd name="connsiteY1" fmla="*/ 455 h 1920290"/>
                <a:gd name="connsiteX2" fmla="*/ 12083265 w 12083281"/>
                <a:gd name="connsiteY2" fmla="*/ 1907937 h 1920290"/>
                <a:gd name="connsiteX3" fmla="*/ 3 w 12083281"/>
                <a:gd name="connsiteY3" fmla="*/ 1919495 h 1920290"/>
                <a:gd name="connsiteX0" fmla="*/ 3 w 12083281"/>
                <a:gd name="connsiteY0" fmla="*/ 1919495 h 1920290"/>
                <a:gd name="connsiteX1" fmla="*/ 12075784 w 12083281"/>
                <a:gd name="connsiteY1" fmla="*/ 455 h 1920290"/>
                <a:gd name="connsiteX2" fmla="*/ 12083265 w 12083281"/>
                <a:gd name="connsiteY2" fmla="*/ 1907937 h 1920290"/>
                <a:gd name="connsiteX3" fmla="*/ 3 w 12083281"/>
                <a:gd name="connsiteY3" fmla="*/ 1919495 h 1920290"/>
                <a:gd name="connsiteX0" fmla="*/ 3 w 12083281"/>
                <a:gd name="connsiteY0" fmla="*/ 1911291 h 1912086"/>
                <a:gd name="connsiteX1" fmla="*/ 12075784 w 12083281"/>
                <a:gd name="connsiteY1" fmla="*/ 457 h 1912086"/>
                <a:gd name="connsiteX2" fmla="*/ 12083265 w 12083281"/>
                <a:gd name="connsiteY2" fmla="*/ 1899733 h 1912086"/>
                <a:gd name="connsiteX3" fmla="*/ 3 w 12083281"/>
                <a:gd name="connsiteY3" fmla="*/ 1911291 h 1912086"/>
              </a:gdLst>
              <a:ahLst/>
              <a:cxnLst>
                <a:cxn ang="0">
                  <a:pos x="connsiteX0" y="connsiteY0"/>
                </a:cxn>
                <a:cxn ang="0">
                  <a:pos x="connsiteX1" y="connsiteY1"/>
                </a:cxn>
                <a:cxn ang="0">
                  <a:pos x="connsiteX2" y="connsiteY2"/>
                </a:cxn>
                <a:cxn ang="0">
                  <a:pos x="connsiteX3" y="connsiteY3"/>
                </a:cxn>
              </a:cxnLst>
              <a:rect l="l" t="t" r="r" b="b"/>
              <a:pathLst>
                <a:path w="12083281" h="1912086">
                  <a:moveTo>
                    <a:pt x="3" y="1911291"/>
                  </a:moveTo>
                  <a:cubicBezTo>
                    <a:pt x="-21" y="1906968"/>
                    <a:pt x="12056353" y="-34130"/>
                    <a:pt x="12075784" y="457"/>
                  </a:cubicBezTo>
                  <a:cubicBezTo>
                    <a:pt x="12064042" y="35635"/>
                    <a:pt x="12074201" y="1918487"/>
                    <a:pt x="12083265" y="1899733"/>
                  </a:cubicBezTo>
                  <a:cubicBezTo>
                    <a:pt x="12099828" y="1916595"/>
                    <a:pt x="-6259" y="1911302"/>
                    <a:pt x="3" y="1911291"/>
                  </a:cubicBezTo>
                  <a:close/>
                </a:path>
              </a:pathLst>
            </a:custGeom>
            <a:solidFill>
              <a:srgbClr val="95AE3C"/>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Arial" charset="0"/>
                <a:ea typeface="ＭＳ Ｐゴシック" charset="-128"/>
              </a:endParaRPr>
            </a:p>
          </p:txBody>
        </p:sp>
        <p:cxnSp>
          <p:nvCxnSpPr>
            <p:cNvPr id="13" name="Straight Connector 12">
              <a:extLst>
                <a:ext uri="{FF2B5EF4-FFF2-40B4-BE49-F238E27FC236}">
                  <a16:creationId xmlns:a16="http://schemas.microsoft.com/office/drawing/2014/main" id="{D1472B05-31A5-4CE0-8D14-2A6BD35ED3EF}"/>
                </a:ext>
              </a:extLst>
            </p:cNvPr>
            <p:cNvCxnSpPr>
              <a:cxnSpLocks/>
            </p:cNvCxnSpPr>
            <p:nvPr userDrawn="1"/>
          </p:nvCxnSpPr>
          <p:spPr bwMode="auto">
            <a:xfrm flipV="1">
              <a:off x="4192367" y="3757993"/>
              <a:ext cx="4951633" cy="1371599"/>
            </a:xfrm>
            <a:prstGeom prst="line">
              <a:avLst/>
            </a:prstGeom>
            <a:solidFill>
              <a:schemeClr val="hlink"/>
            </a:solidFill>
            <a:ln w="12700" cap="flat" cmpd="sng" algn="ctr">
              <a:solidFill>
                <a:schemeClr val="bg1">
                  <a:lumMod val="85000"/>
                </a:schemeClr>
              </a:solidFill>
              <a:prstDash val="solid"/>
              <a:round/>
              <a:headEnd type="none" w="med" len="med"/>
              <a:tailEnd type="none" w="med" len="med"/>
            </a:ln>
            <a:effectLst/>
          </p:spPr>
        </p:cxnSp>
        <p:cxnSp>
          <p:nvCxnSpPr>
            <p:cNvPr id="14" name="Straight Connector 13">
              <a:extLst>
                <a:ext uri="{FF2B5EF4-FFF2-40B4-BE49-F238E27FC236}">
                  <a16:creationId xmlns:a16="http://schemas.microsoft.com/office/drawing/2014/main" id="{DE551C9A-B818-4CD9-A5A7-9EA07ADD7662}"/>
                </a:ext>
              </a:extLst>
            </p:cNvPr>
            <p:cNvCxnSpPr>
              <a:cxnSpLocks/>
            </p:cNvCxnSpPr>
            <p:nvPr userDrawn="1"/>
          </p:nvCxnSpPr>
          <p:spPr bwMode="auto">
            <a:xfrm flipV="1">
              <a:off x="0" y="1"/>
              <a:ext cx="2628900" cy="2171699"/>
            </a:xfrm>
            <a:prstGeom prst="line">
              <a:avLst/>
            </a:prstGeom>
            <a:solidFill>
              <a:schemeClr val="hlink"/>
            </a:solidFill>
            <a:ln w="12700" cap="flat" cmpd="sng" algn="ctr">
              <a:solidFill>
                <a:schemeClr val="bg1">
                  <a:lumMod val="85000"/>
                </a:schemeClr>
              </a:solidFill>
              <a:prstDash val="solid"/>
              <a:round/>
              <a:headEnd type="none" w="med" len="med"/>
              <a:tailEnd type="none" w="med" len="med"/>
            </a:ln>
            <a:effectLst/>
          </p:spPr>
        </p:cxnSp>
        <p:cxnSp>
          <p:nvCxnSpPr>
            <p:cNvPr id="15" name="Straight Connector 14">
              <a:extLst>
                <a:ext uri="{FF2B5EF4-FFF2-40B4-BE49-F238E27FC236}">
                  <a16:creationId xmlns:a16="http://schemas.microsoft.com/office/drawing/2014/main" id="{3D7D14BF-0C62-470E-BAB8-C9E5C1339A1F}"/>
                </a:ext>
              </a:extLst>
            </p:cNvPr>
            <p:cNvCxnSpPr>
              <a:cxnSpLocks/>
            </p:cNvCxnSpPr>
            <p:nvPr userDrawn="1"/>
          </p:nvCxnSpPr>
          <p:spPr bwMode="auto">
            <a:xfrm flipV="1">
              <a:off x="5586413" y="2409541"/>
              <a:ext cx="3533703" cy="2720051"/>
            </a:xfrm>
            <a:prstGeom prst="line">
              <a:avLst/>
            </a:prstGeom>
            <a:solidFill>
              <a:schemeClr val="hlink"/>
            </a:solidFill>
            <a:ln w="12700" cap="flat" cmpd="sng" algn="ctr">
              <a:solidFill>
                <a:schemeClr val="bg1">
                  <a:lumMod val="85000"/>
                </a:schemeClr>
              </a:solidFill>
              <a:prstDash val="solid"/>
              <a:round/>
              <a:headEnd type="none" w="med" len="med"/>
              <a:tailEnd type="none" w="med" len="med"/>
            </a:ln>
            <a:effectLst/>
          </p:spPr>
        </p:cxnSp>
      </p:grpSp>
      <p:grpSp>
        <p:nvGrpSpPr>
          <p:cNvPr id="16" name="Group 15">
            <a:extLst>
              <a:ext uri="{FF2B5EF4-FFF2-40B4-BE49-F238E27FC236}">
                <a16:creationId xmlns:a16="http://schemas.microsoft.com/office/drawing/2014/main" id="{5CB978EA-CB20-40AB-97F3-0C2B7486C87F}"/>
              </a:ext>
            </a:extLst>
          </p:cNvPr>
          <p:cNvGrpSpPr/>
          <p:nvPr userDrawn="1"/>
        </p:nvGrpSpPr>
        <p:grpSpPr>
          <a:xfrm>
            <a:off x="10215053" y="6295153"/>
            <a:ext cx="1527048" cy="338328"/>
            <a:chOff x="6923088" y="4475163"/>
            <a:chExt cx="1873251" cy="403225"/>
          </a:xfrm>
        </p:grpSpPr>
        <p:sp>
          <p:nvSpPr>
            <p:cNvPr id="17" name="AutoShape 4">
              <a:extLst>
                <a:ext uri="{FF2B5EF4-FFF2-40B4-BE49-F238E27FC236}">
                  <a16:creationId xmlns:a16="http://schemas.microsoft.com/office/drawing/2014/main" id="{D11C5DA7-8AB0-4254-86EA-B45C36E2A247}"/>
                </a:ext>
              </a:extLst>
            </p:cNvPr>
            <p:cNvSpPr>
              <a:spLocks noChangeAspect="1" noChangeArrowheads="1" noTextEdit="1"/>
            </p:cNvSpPr>
            <p:nvPr userDrawn="1"/>
          </p:nvSpPr>
          <p:spPr bwMode="auto">
            <a:xfrm>
              <a:off x="6923088" y="4475163"/>
              <a:ext cx="187325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18" name="Freeform 6">
              <a:extLst>
                <a:ext uri="{FF2B5EF4-FFF2-40B4-BE49-F238E27FC236}">
                  <a16:creationId xmlns:a16="http://schemas.microsoft.com/office/drawing/2014/main" id="{F2C519BC-5EE2-4302-B911-F2C5C454D3F6}"/>
                </a:ext>
              </a:extLst>
            </p:cNvPr>
            <p:cNvSpPr>
              <a:spLocks/>
            </p:cNvSpPr>
            <p:nvPr userDrawn="1"/>
          </p:nvSpPr>
          <p:spPr bwMode="auto">
            <a:xfrm>
              <a:off x="6929438" y="4483101"/>
              <a:ext cx="376238" cy="376238"/>
            </a:xfrm>
            <a:custGeom>
              <a:avLst/>
              <a:gdLst>
                <a:gd name="T0" fmla="*/ 118 w 237"/>
                <a:gd name="T1" fmla="*/ 237 h 237"/>
                <a:gd name="T2" fmla="*/ 142 w 237"/>
                <a:gd name="T3" fmla="*/ 235 h 237"/>
                <a:gd name="T4" fmla="*/ 165 w 237"/>
                <a:gd name="T5" fmla="*/ 228 h 237"/>
                <a:gd name="T6" fmla="*/ 185 w 237"/>
                <a:gd name="T7" fmla="*/ 217 h 237"/>
                <a:gd name="T8" fmla="*/ 202 w 237"/>
                <a:gd name="T9" fmla="*/ 202 h 237"/>
                <a:gd name="T10" fmla="*/ 217 w 237"/>
                <a:gd name="T11" fmla="*/ 185 h 237"/>
                <a:gd name="T12" fmla="*/ 228 w 237"/>
                <a:gd name="T13" fmla="*/ 165 h 237"/>
                <a:gd name="T14" fmla="*/ 235 w 237"/>
                <a:gd name="T15" fmla="*/ 142 h 237"/>
                <a:gd name="T16" fmla="*/ 237 w 237"/>
                <a:gd name="T17" fmla="*/ 119 h 237"/>
                <a:gd name="T18" fmla="*/ 236 w 237"/>
                <a:gd name="T19" fmla="*/ 106 h 237"/>
                <a:gd name="T20" fmla="*/ 232 w 237"/>
                <a:gd name="T21" fmla="*/ 84 h 237"/>
                <a:gd name="T22" fmla="*/ 223 w 237"/>
                <a:gd name="T23" fmla="*/ 62 h 237"/>
                <a:gd name="T24" fmla="*/ 210 w 237"/>
                <a:gd name="T25" fmla="*/ 43 h 237"/>
                <a:gd name="T26" fmla="*/ 194 w 237"/>
                <a:gd name="T27" fmla="*/ 27 h 237"/>
                <a:gd name="T28" fmla="*/ 175 w 237"/>
                <a:gd name="T29" fmla="*/ 15 h 237"/>
                <a:gd name="T30" fmla="*/ 154 w 237"/>
                <a:gd name="T31" fmla="*/ 6 h 237"/>
                <a:gd name="T32" fmla="*/ 131 w 237"/>
                <a:gd name="T33" fmla="*/ 1 h 237"/>
                <a:gd name="T34" fmla="*/ 118 w 237"/>
                <a:gd name="T35" fmla="*/ 0 h 237"/>
                <a:gd name="T36" fmla="*/ 94 w 237"/>
                <a:gd name="T37" fmla="*/ 2 h 237"/>
                <a:gd name="T38" fmla="*/ 72 w 237"/>
                <a:gd name="T39" fmla="*/ 9 h 237"/>
                <a:gd name="T40" fmla="*/ 52 w 237"/>
                <a:gd name="T41" fmla="*/ 21 h 237"/>
                <a:gd name="T42" fmla="*/ 35 w 237"/>
                <a:gd name="T43" fmla="*/ 35 h 237"/>
                <a:gd name="T44" fmla="*/ 19 w 237"/>
                <a:gd name="T45" fmla="*/ 52 h 237"/>
                <a:gd name="T46" fmla="*/ 9 w 237"/>
                <a:gd name="T47" fmla="*/ 72 h 237"/>
                <a:gd name="T48" fmla="*/ 2 w 237"/>
                <a:gd name="T49" fmla="*/ 94 h 237"/>
                <a:gd name="T50" fmla="*/ 0 w 237"/>
                <a:gd name="T51" fmla="*/ 119 h 237"/>
                <a:gd name="T52" fmla="*/ 1 w 237"/>
                <a:gd name="T53" fmla="*/ 131 h 237"/>
                <a:gd name="T54" fmla="*/ 5 w 237"/>
                <a:gd name="T55" fmla="*/ 154 h 237"/>
                <a:gd name="T56" fmla="*/ 14 w 237"/>
                <a:gd name="T57" fmla="*/ 175 h 237"/>
                <a:gd name="T58" fmla="*/ 26 w 237"/>
                <a:gd name="T59" fmla="*/ 194 h 237"/>
                <a:gd name="T60" fmla="*/ 43 w 237"/>
                <a:gd name="T61" fmla="*/ 210 h 237"/>
                <a:gd name="T62" fmla="*/ 62 w 237"/>
                <a:gd name="T63" fmla="*/ 223 h 237"/>
                <a:gd name="T64" fmla="*/ 83 w 237"/>
                <a:gd name="T65" fmla="*/ 233 h 237"/>
                <a:gd name="T66" fmla="*/ 106 w 237"/>
                <a:gd name="T67" fmla="*/ 237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7" h="237">
                  <a:moveTo>
                    <a:pt x="118" y="237"/>
                  </a:moveTo>
                  <a:lnTo>
                    <a:pt x="118" y="237"/>
                  </a:lnTo>
                  <a:lnTo>
                    <a:pt x="131" y="237"/>
                  </a:lnTo>
                  <a:lnTo>
                    <a:pt x="142" y="235"/>
                  </a:lnTo>
                  <a:lnTo>
                    <a:pt x="154" y="233"/>
                  </a:lnTo>
                  <a:lnTo>
                    <a:pt x="165" y="228"/>
                  </a:lnTo>
                  <a:lnTo>
                    <a:pt x="175" y="223"/>
                  </a:lnTo>
                  <a:lnTo>
                    <a:pt x="185" y="217"/>
                  </a:lnTo>
                  <a:lnTo>
                    <a:pt x="194" y="210"/>
                  </a:lnTo>
                  <a:lnTo>
                    <a:pt x="202" y="202"/>
                  </a:lnTo>
                  <a:lnTo>
                    <a:pt x="210" y="194"/>
                  </a:lnTo>
                  <a:lnTo>
                    <a:pt x="217" y="185"/>
                  </a:lnTo>
                  <a:lnTo>
                    <a:pt x="223" y="175"/>
                  </a:lnTo>
                  <a:lnTo>
                    <a:pt x="228" y="165"/>
                  </a:lnTo>
                  <a:lnTo>
                    <a:pt x="232" y="154"/>
                  </a:lnTo>
                  <a:lnTo>
                    <a:pt x="235" y="142"/>
                  </a:lnTo>
                  <a:lnTo>
                    <a:pt x="236" y="131"/>
                  </a:lnTo>
                  <a:lnTo>
                    <a:pt x="237" y="119"/>
                  </a:lnTo>
                  <a:lnTo>
                    <a:pt x="237" y="119"/>
                  </a:lnTo>
                  <a:lnTo>
                    <a:pt x="236" y="106"/>
                  </a:lnTo>
                  <a:lnTo>
                    <a:pt x="235" y="94"/>
                  </a:lnTo>
                  <a:lnTo>
                    <a:pt x="232" y="84"/>
                  </a:lnTo>
                  <a:lnTo>
                    <a:pt x="228" y="72"/>
                  </a:lnTo>
                  <a:lnTo>
                    <a:pt x="223" y="62"/>
                  </a:lnTo>
                  <a:lnTo>
                    <a:pt x="217" y="52"/>
                  </a:lnTo>
                  <a:lnTo>
                    <a:pt x="210" y="43"/>
                  </a:lnTo>
                  <a:lnTo>
                    <a:pt x="202" y="35"/>
                  </a:lnTo>
                  <a:lnTo>
                    <a:pt x="194" y="27"/>
                  </a:lnTo>
                  <a:lnTo>
                    <a:pt x="185" y="21"/>
                  </a:lnTo>
                  <a:lnTo>
                    <a:pt x="175" y="15"/>
                  </a:lnTo>
                  <a:lnTo>
                    <a:pt x="165" y="9"/>
                  </a:lnTo>
                  <a:lnTo>
                    <a:pt x="154" y="6"/>
                  </a:lnTo>
                  <a:lnTo>
                    <a:pt x="142" y="2"/>
                  </a:lnTo>
                  <a:lnTo>
                    <a:pt x="131" y="1"/>
                  </a:lnTo>
                  <a:lnTo>
                    <a:pt x="118" y="0"/>
                  </a:lnTo>
                  <a:lnTo>
                    <a:pt x="118" y="0"/>
                  </a:lnTo>
                  <a:lnTo>
                    <a:pt x="106" y="1"/>
                  </a:lnTo>
                  <a:lnTo>
                    <a:pt x="94" y="2"/>
                  </a:lnTo>
                  <a:lnTo>
                    <a:pt x="83" y="6"/>
                  </a:lnTo>
                  <a:lnTo>
                    <a:pt x="72" y="9"/>
                  </a:lnTo>
                  <a:lnTo>
                    <a:pt x="62" y="15"/>
                  </a:lnTo>
                  <a:lnTo>
                    <a:pt x="52" y="21"/>
                  </a:lnTo>
                  <a:lnTo>
                    <a:pt x="43" y="27"/>
                  </a:lnTo>
                  <a:lnTo>
                    <a:pt x="35" y="35"/>
                  </a:lnTo>
                  <a:lnTo>
                    <a:pt x="26" y="43"/>
                  </a:lnTo>
                  <a:lnTo>
                    <a:pt x="19" y="52"/>
                  </a:lnTo>
                  <a:lnTo>
                    <a:pt x="14" y="62"/>
                  </a:lnTo>
                  <a:lnTo>
                    <a:pt x="9" y="72"/>
                  </a:lnTo>
                  <a:lnTo>
                    <a:pt x="5" y="84"/>
                  </a:lnTo>
                  <a:lnTo>
                    <a:pt x="2" y="94"/>
                  </a:lnTo>
                  <a:lnTo>
                    <a:pt x="1" y="106"/>
                  </a:lnTo>
                  <a:lnTo>
                    <a:pt x="0" y="119"/>
                  </a:lnTo>
                  <a:lnTo>
                    <a:pt x="0" y="119"/>
                  </a:lnTo>
                  <a:lnTo>
                    <a:pt x="1" y="131"/>
                  </a:lnTo>
                  <a:lnTo>
                    <a:pt x="2" y="142"/>
                  </a:lnTo>
                  <a:lnTo>
                    <a:pt x="5" y="154"/>
                  </a:lnTo>
                  <a:lnTo>
                    <a:pt x="9" y="165"/>
                  </a:lnTo>
                  <a:lnTo>
                    <a:pt x="14" y="175"/>
                  </a:lnTo>
                  <a:lnTo>
                    <a:pt x="19" y="185"/>
                  </a:lnTo>
                  <a:lnTo>
                    <a:pt x="26" y="194"/>
                  </a:lnTo>
                  <a:lnTo>
                    <a:pt x="35" y="202"/>
                  </a:lnTo>
                  <a:lnTo>
                    <a:pt x="43" y="210"/>
                  </a:lnTo>
                  <a:lnTo>
                    <a:pt x="52" y="217"/>
                  </a:lnTo>
                  <a:lnTo>
                    <a:pt x="62" y="223"/>
                  </a:lnTo>
                  <a:lnTo>
                    <a:pt x="72" y="228"/>
                  </a:lnTo>
                  <a:lnTo>
                    <a:pt x="83" y="233"/>
                  </a:lnTo>
                  <a:lnTo>
                    <a:pt x="94" y="235"/>
                  </a:lnTo>
                  <a:lnTo>
                    <a:pt x="106" y="237"/>
                  </a:lnTo>
                  <a:lnTo>
                    <a:pt x="118" y="2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19" name="Freeform 7">
              <a:extLst>
                <a:ext uri="{FF2B5EF4-FFF2-40B4-BE49-F238E27FC236}">
                  <a16:creationId xmlns:a16="http://schemas.microsoft.com/office/drawing/2014/main" id="{F5F3DBE9-2CE6-4025-980E-B2D9ED829409}"/>
                </a:ext>
              </a:extLst>
            </p:cNvPr>
            <p:cNvSpPr>
              <a:spLocks/>
            </p:cNvSpPr>
            <p:nvPr userDrawn="1"/>
          </p:nvSpPr>
          <p:spPr bwMode="auto">
            <a:xfrm>
              <a:off x="6929438" y="4483101"/>
              <a:ext cx="376238" cy="376238"/>
            </a:xfrm>
            <a:custGeom>
              <a:avLst/>
              <a:gdLst>
                <a:gd name="T0" fmla="*/ 118 w 237"/>
                <a:gd name="T1" fmla="*/ 237 h 237"/>
                <a:gd name="T2" fmla="*/ 142 w 237"/>
                <a:gd name="T3" fmla="*/ 235 h 237"/>
                <a:gd name="T4" fmla="*/ 165 w 237"/>
                <a:gd name="T5" fmla="*/ 228 h 237"/>
                <a:gd name="T6" fmla="*/ 185 w 237"/>
                <a:gd name="T7" fmla="*/ 217 h 237"/>
                <a:gd name="T8" fmla="*/ 202 w 237"/>
                <a:gd name="T9" fmla="*/ 202 h 237"/>
                <a:gd name="T10" fmla="*/ 217 w 237"/>
                <a:gd name="T11" fmla="*/ 185 h 237"/>
                <a:gd name="T12" fmla="*/ 228 w 237"/>
                <a:gd name="T13" fmla="*/ 165 h 237"/>
                <a:gd name="T14" fmla="*/ 235 w 237"/>
                <a:gd name="T15" fmla="*/ 142 h 237"/>
                <a:gd name="T16" fmla="*/ 237 w 237"/>
                <a:gd name="T17" fmla="*/ 119 h 237"/>
                <a:gd name="T18" fmla="*/ 236 w 237"/>
                <a:gd name="T19" fmla="*/ 106 h 237"/>
                <a:gd name="T20" fmla="*/ 232 w 237"/>
                <a:gd name="T21" fmla="*/ 84 h 237"/>
                <a:gd name="T22" fmla="*/ 223 w 237"/>
                <a:gd name="T23" fmla="*/ 62 h 237"/>
                <a:gd name="T24" fmla="*/ 210 w 237"/>
                <a:gd name="T25" fmla="*/ 43 h 237"/>
                <a:gd name="T26" fmla="*/ 194 w 237"/>
                <a:gd name="T27" fmla="*/ 27 h 237"/>
                <a:gd name="T28" fmla="*/ 175 w 237"/>
                <a:gd name="T29" fmla="*/ 15 h 237"/>
                <a:gd name="T30" fmla="*/ 154 w 237"/>
                <a:gd name="T31" fmla="*/ 6 h 237"/>
                <a:gd name="T32" fmla="*/ 131 w 237"/>
                <a:gd name="T33" fmla="*/ 1 h 237"/>
                <a:gd name="T34" fmla="*/ 118 w 237"/>
                <a:gd name="T35" fmla="*/ 0 h 237"/>
                <a:gd name="T36" fmla="*/ 94 w 237"/>
                <a:gd name="T37" fmla="*/ 2 h 237"/>
                <a:gd name="T38" fmla="*/ 72 w 237"/>
                <a:gd name="T39" fmla="*/ 9 h 237"/>
                <a:gd name="T40" fmla="*/ 52 w 237"/>
                <a:gd name="T41" fmla="*/ 21 h 237"/>
                <a:gd name="T42" fmla="*/ 35 w 237"/>
                <a:gd name="T43" fmla="*/ 35 h 237"/>
                <a:gd name="T44" fmla="*/ 19 w 237"/>
                <a:gd name="T45" fmla="*/ 52 h 237"/>
                <a:gd name="T46" fmla="*/ 9 w 237"/>
                <a:gd name="T47" fmla="*/ 72 h 237"/>
                <a:gd name="T48" fmla="*/ 2 w 237"/>
                <a:gd name="T49" fmla="*/ 94 h 237"/>
                <a:gd name="T50" fmla="*/ 0 w 237"/>
                <a:gd name="T51" fmla="*/ 119 h 237"/>
                <a:gd name="T52" fmla="*/ 1 w 237"/>
                <a:gd name="T53" fmla="*/ 131 h 237"/>
                <a:gd name="T54" fmla="*/ 5 w 237"/>
                <a:gd name="T55" fmla="*/ 154 h 237"/>
                <a:gd name="T56" fmla="*/ 14 w 237"/>
                <a:gd name="T57" fmla="*/ 175 h 237"/>
                <a:gd name="T58" fmla="*/ 26 w 237"/>
                <a:gd name="T59" fmla="*/ 194 h 237"/>
                <a:gd name="T60" fmla="*/ 43 w 237"/>
                <a:gd name="T61" fmla="*/ 210 h 237"/>
                <a:gd name="T62" fmla="*/ 62 w 237"/>
                <a:gd name="T63" fmla="*/ 223 h 237"/>
                <a:gd name="T64" fmla="*/ 83 w 237"/>
                <a:gd name="T65" fmla="*/ 233 h 237"/>
                <a:gd name="T66" fmla="*/ 106 w 237"/>
                <a:gd name="T67" fmla="*/ 237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7" h="237">
                  <a:moveTo>
                    <a:pt x="118" y="237"/>
                  </a:moveTo>
                  <a:lnTo>
                    <a:pt x="118" y="237"/>
                  </a:lnTo>
                  <a:lnTo>
                    <a:pt x="131" y="237"/>
                  </a:lnTo>
                  <a:lnTo>
                    <a:pt x="142" y="235"/>
                  </a:lnTo>
                  <a:lnTo>
                    <a:pt x="154" y="233"/>
                  </a:lnTo>
                  <a:lnTo>
                    <a:pt x="165" y="228"/>
                  </a:lnTo>
                  <a:lnTo>
                    <a:pt x="175" y="223"/>
                  </a:lnTo>
                  <a:lnTo>
                    <a:pt x="185" y="217"/>
                  </a:lnTo>
                  <a:lnTo>
                    <a:pt x="194" y="210"/>
                  </a:lnTo>
                  <a:lnTo>
                    <a:pt x="202" y="202"/>
                  </a:lnTo>
                  <a:lnTo>
                    <a:pt x="210" y="194"/>
                  </a:lnTo>
                  <a:lnTo>
                    <a:pt x="217" y="185"/>
                  </a:lnTo>
                  <a:lnTo>
                    <a:pt x="223" y="175"/>
                  </a:lnTo>
                  <a:lnTo>
                    <a:pt x="228" y="165"/>
                  </a:lnTo>
                  <a:lnTo>
                    <a:pt x="232" y="154"/>
                  </a:lnTo>
                  <a:lnTo>
                    <a:pt x="235" y="142"/>
                  </a:lnTo>
                  <a:lnTo>
                    <a:pt x="236" y="131"/>
                  </a:lnTo>
                  <a:lnTo>
                    <a:pt x="237" y="119"/>
                  </a:lnTo>
                  <a:lnTo>
                    <a:pt x="237" y="119"/>
                  </a:lnTo>
                  <a:lnTo>
                    <a:pt x="236" y="106"/>
                  </a:lnTo>
                  <a:lnTo>
                    <a:pt x="235" y="94"/>
                  </a:lnTo>
                  <a:lnTo>
                    <a:pt x="232" y="84"/>
                  </a:lnTo>
                  <a:lnTo>
                    <a:pt x="228" y="72"/>
                  </a:lnTo>
                  <a:lnTo>
                    <a:pt x="223" y="62"/>
                  </a:lnTo>
                  <a:lnTo>
                    <a:pt x="217" y="52"/>
                  </a:lnTo>
                  <a:lnTo>
                    <a:pt x="210" y="43"/>
                  </a:lnTo>
                  <a:lnTo>
                    <a:pt x="202" y="35"/>
                  </a:lnTo>
                  <a:lnTo>
                    <a:pt x="194" y="27"/>
                  </a:lnTo>
                  <a:lnTo>
                    <a:pt x="185" y="21"/>
                  </a:lnTo>
                  <a:lnTo>
                    <a:pt x="175" y="15"/>
                  </a:lnTo>
                  <a:lnTo>
                    <a:pt x="165" y="9"/>
                  </a:lnTo>
                  <a:lnTo>
                    <a:pt x="154" y="6"/>
                  </a:lnTo>
                  <a:lnTo>
                    <a:pt x="142" y="2"/>
                  </a:lnTo>
                  <a:lnTo>
                    <a:pt x="131" y="1"/>
                  </a:lnTo>
                  <a:lnTo>
                    <a:pt x="118" y="0"/>
                  </a:lnTo>
                  <a:lnTo>
                    <a:pt x="118" y="0"/>
                  </a:lnTo>
                  <a:lnTo>
                    <a:pt x="106" y="1"/>
                  </a:lnTo>
                  <a:lnTo>
                    <a:pt x="94" y="2"/>
                  </a:lnTo>
                  <a:lnTo>
                    <a:pt x="83" y="6"/>
                  </a:lnTo>
                  <a:lnTo>
                    <a:pt x="72" y="9"/>
                  </a:lnTo>
                  <a:lnTo>
                    <a:pt x="62" y="15"/>
                  </a:lnTo>
                  <a:lnTo>
                    <a:pt x="52" y="21"/>
                  </a:lnTo>
                  <a:lnTo>
                    <a:pt x="43" y="27"/>
                  </a:lnTo>
                  <a:lnTo>
                    <a:pt x="35" y="35"/>
                  </a:lnTo>
                  <a:lnTo>
                    <a:pt x="26" y="43"/>
                  </a:lnTo>
                  <a:lnTo>
                    <a:pt x="19" y="52"/>
                  </a:lnTo>
                  <a:lnTo>
                    <a:pt x="14" y="62"/>
                  </a:lnTo>
                  <a:lnTo>
                    <a:pt x="9" y="72"/>
                  </a:lnTo>
                  <a:lnTo>
                    <a:pt x="5" y="84"/>
                  </a:lnTo>
                  <a:lnTo>
                    <a:pt x="2" y="94"/>
                  </a:lnTo>
                  <a:lnTo>
                    <a:pt x="1" y="106"/>
                  </a:lnTo>
                  <a:lnTo>
                    <a:pt x="0" y="119"/>
                  </a:lnTo>
                  <a:lnTo>
                    <a:pt x="0" y="119"/>
                  </a:lnTo>
                  <a:lnTo>
                    <a:pt x="1" y="131"/>
                  </a:lnTo>
                  <a:lnTo>
                    <a:pt x="2" y="142"/>
                  </a:lnTo>
                  <a:lnTo>
                    <a:pt x="5" y="154"/>
                  </a:lnTo>
                  <a:lnTo>
                    <a:pt x="9" y="165"/>
                  </a:lnTo>
                  <a:lnTo>
                    <a:pt x="14" y="175"/>
                  </a:lnTo>
                  <a:lnTo>
                    <a:pt x="19" y="185"/>
                  </a:lnTo>
                  <a:lnTo>
                    <a:pt x="26" y="194"/>
                  </a:lnTo>
                  <a:lnTo>
                    <a:pt x="35" y="202"/>
                  </a:lnTo>
                  <a:lnTo>
                    <a:pt x="43" y="210"/>
                  </a:lnTo>
                  <a:lnTo>
                    <a:pt x="52" y="217"/>
                  </a:lnTo>
                  <a:lnTo>
                    <a:pt x="62" y="223"/>
                  </a:lnTo>
                  <a:lnTo>
                    <a:pt x="72" y="228"/>
                  </a:lnTo>
                  <a:lnTo>
                    <a:pt x="83" y="233"/>
                  </a:lnTo>
                  <a:lnTo>
                    <a:pt x="94" y="235"/>
                  </a:lnTo>
                  <a:lnTo>
                    <a:pt x="106" y="237"/>
                  </a:lnTo>
                  <a:lnTo>
                    <a:pt x="118" y="23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20" name="Freeform 83">
              <a:extLst>
                <a:ext uri="{FF2B5EF4-FFF2-40B4-BE49-F238E27FC236}">
                  <a16:creationId xmlns:a16="http://schemas.microsoft.com/office/drawing/2014/main" id="{EF3D5416-FE6E-4E8F-8CBE-26368CFBCCDD}"/>
                </a:ext>
              </a:extLst>
            </p:cNvPr>
            <p:cNvSpPr>
              <a:spLocks/>
            </p:cNvSpPr>
            <p:nvPr userDrawn="1"/>
          </p:nvSpPr>
          <p:spPr bwMode="auto">
            <a:xfrm>
              <a:off x="6923088" y="4475163"/>
              <a:ext cx="387350" cy="369888"/>
            </a:xfrm>
            <a:custGeom>
              <a:avLst/>
              <a:gdLst>
                <a:gd name="T0" fmla="*/ 161 w 244"/>
                <a:gd name="T1" fmla="*/ 152 h 233"/>
                <a:gd name="T2" fmla="*/ 76 w 244"/>
                <a:gd name="T3" fmla="*/ 233 h 233"/>
                <a:gd name="T4" fmla="*/ 55 w 244"/>
                <a:gd name="T5" fmla="*/ 221 h 233"/>
                <a:gd name="T6" fmla="*/ 27 w 244"/>
                <a:gd name="T7" fmla="*/ 197 h 233"/>
                <a:gd name="T8" fmla="*/ 9 w 244"/>
                <a:gd name="T9" fmla="*/ 166 h 233"/>
                <a:gd name="T10" fmla="*/ 2 w 244"/>
                <a:gd name="T11" fmla="*/ 144 h 233"/>
                <a:gd name="T12" fmla="*/ 1 w 244"/>
                <a:gd name="T13" fmla="*/ 108 h 233"/>
                <a:gd name="T14" fmla="*/ 9 w 244"/>
                <a:gd name="T15" fmla="*/ 74 h 233"/>
                <a:gd name="T16" fmla="*/ 21 w 244"/>
                <a:gd name="T17" fmla="*/ 53 h 233"/>
                <a:gd name="T18" fmla="*/ 46 w 244"/>
                <a:gd name="T19" fmla="*/ 26 h 233"/>
                <a:gd name="T20" fmla="*/ 77 w 244"/>
                <a:gd name="T21" fmla="*/ 7 h 233"/>
                <a:gd name="T22" fmla="*/ 96 w 244"/>
                <a:gd name="T23" fmla="*/ 2 h 233"/>
                <a:gd name="T24" fmla="*/ 127 w 244"/>
                <a:gd name="T25" fmla="*/ 0 h 233"/>
                <a:gd name="T26" fmla="*/ 156 w 244"/>
                <a:gd name="T27" fmla="*/ 5 h 233"/>
                <a:gd name="T28" fmla="*/ 177 w 244"/>
                <a:gd name="T29" fmla="*/ 13 h 233"/>
                <a:gd name="T30" fmla="*/ 205 w 244"/>
                <a:gd name="T31" fmla="*/ 33 h 233"/>
                <a:gd name="T32" fmla="*/ 226 w 244"/>
                <a:gd name="T33" fmla="*/ 59 h 233"/>
                <a:gd name="T34" fmla="*/ 237 w 244"/>
                <a:gd name="T35" fmla="*/ 82 h 233"/>
                <a:gd name="T36" fmla="*/ 244 w 244"/>
                <a:gd name="T37" fmla="*/ 119 h 233"/>
                <a:gd name="T38" fmla="*/ 238 w 244"/>
                <a:gd name="T39" fmla="*/ 157 h 233"/>
                <a:gd name="T40" fmla="*/ 223 w 244"/>
                <a:gd name="T41" fmla="*/ 188 h 233"/>
                <a:gd name="T42" fmla="*/ 199 w 244"/>
                <a:gd name="T43" fmla="*/ 215 h 233"/>
                <a:gd name="T44" fmla="*/ 211 w 244"/>
                <a:gd name="T45" fmla="*/ 186 h 233"/>
                <a:gd name="T46" fmla="*/ 152 w 244"/>
                <a:gd name="T47" fmla="*/ 135 h 233"/>
                <a:gd name="T48" fmla="*/ 230 w 244"/>
                <a:gd name="T49" fmla="*/ 146 h 233"/>
                <a:gd name="T50" fmla="*/ 232 w 244"/>
                <a:gd name="T51" fmla="*/ 103 h 233"/>
                <a:gd name="T52" fmla="*/ 156 w 244"/>
                <a:gd name="T53" fmla="*/ 108 h 233"/>
                <a:gd name="T54" fmla="*/ 216 w 244"/>
                <a:gd name="T55" fmla="*/ 62 h 233"/>
                <a:gd name="T56" fmla="*/ 148 w 244"/>
                <a:gd name="T57" fmla="*/ 96 h 233"/>
                <a:gd name="T58" fmla="*/ 184 w 244"/>
                <a:gd name="T59" fmla="*/ 30 h 233"/>
                <a:gd name="T60" fmla="*/ 145 w 244"/>
                <a:gd name="T61" fmla="*/ 13 h 233"/>
                <a:gd name="T62" fmla="*/ 116 w 244"/>
                <a:gd name="T63" fmla="*/ 62 h 233"/>
                <a:gd name="T64" fmla="*/ 102 w 244"/>
                <a:gd name="T65" fmla="*/ 11 h 233"/>
                <a:gd name="T66" fmla="*/ 61 w 244"/>
                <a:gd name="T67" fmla="*/ 28 h 233"/>
                <a:gd name="T68" fmla="*/ 96 w 244"/>
                <a:gd name="T69" fmla="*/ 94 h 233"/>
                <a:gd name="T70" fmla="*/ 29 w 244"/>
                <a:gd name="T71" fmla="*/ 59 h 233"/>
                <a:gd name="T72" fmla="*/ 13 w 244"/>
                <a:gd name="T73" fmla="*/ 98 h 233"/>
                <a:gd name="T74" fmla="*/ 86 w 244"/>
                <a:gd name="T75" fmla="*/ 121 h 233"/>
                <a:gd name="T76" fmla="*/ 14 w 244"/>
                <a:gd name="T77" fmla="*/ 142 h 233"/>
                <a:gd name="T78" fmla="*/ 29 w 244"/>
                <a:gd name="T79" fmla="*/ 183 h 233"/>
                <a:gd name="T80" fmla="*/ 77 w 244"/>
                <a:gd name="T81" fmla="*/ 159 h 233"/>
                <a:gd name="T82" fmla="*/ 93 w 244"/>
                <a:gd name="T83" fmla="*/ 135 h 233"/>
                <a:gd name="T84" fmla="*/ 104 w 244"/>
                <a:gd name="T85" fmla="*/ 144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44" h="233">
                  <a:moveTo>
                    <a:pt x="104" y="144"/>
                  </a:moveTo>
                  <a:lnTo>
                    <a:pt x="148" y="144"/>
                  </a:lnTo>
                  <a:lnTo>
                    <a:pt x="161" y="152"/>
                  </a:lnTo>
                  <a:lnTo>
                    <a:pt x="102" y="152"/>
                  </a:lnTo>
                  <a:lnTo>
                    <a:pt x="79" y="225"/>
                  </a:lnTo>
                  <a:lnTo>
                    <a:pt x="76" y="233"/>
                  </a:lnTo>
                  <a:lnTo>
                    <a:pt x="76" y="233"/>
                  </a:lnTo>
                  <a:lnTo>
                    <a:pt x="66" y="228"/>
                  </a:lnTo>
                  <a:lnTo>
                    <a:pt x="55" y="221"/>
                  </a:lnTo>
                  <a:lnTo>
                    <a:pt x="45" y="214"/>
                  </a:lnTo>
                  <a:lnTo>
                    <a:pt x="36" y="206"/>
                  </a:lnTo>
                  <a:lnTo>
                    <a:pt x="27" y="197"/>
                  </a:lnTo>
                  <a:lnTo>
                    <a:pt x="20" y="187"/>
                  </a:lnTo>
                  <a:lnTo>
                    <a:pt x="14" y="177"/>
                  </a:lnTo>
                  <a:lnTo>
                    <a:pt x="9" y="166"/>
                  </a:lnTo>
                  <a:lnTo>
                    <a:pt x="9" y="166"/>
                  </a:lnTo>
                  <a:lnTo>
                    <a:pt x="5" y="156"/>
                  </a:lnTo>
                  <a:lnTo>
                    <a:pt x="2" y="144"/>
                  </a:lnTo>
                  <a:lnTo>
                    <a:pt x="0" y="132"/>
                  </a:lnTo>
                  <a:lnTo>
                    <a:pt x="0" y="121"/>
                  </a:lnTo>
                  <a:lnTo>
                    <a:pt x="1" y="108"/>
                  </a:lnTo>
                  <a:lnTo>
                    <a:pt x="2" y="96"/>
                  </a:lnTo>
                  <a:lnTo>
                    <a:pt x="5" y="85"/>
                  </a:lnTo>
                  <a:lnTo>
                    <a:pt x="9" y="74"/>
                  </a:lnTo>
                  <a:lnTo>
                    <a:pt x="9" y="74"/>
                  </a:lnTo>
                  <a:lnTo>
                    <a:pt x="14" y="63"/>
                  </a:lnTo>
                  <a:lnTo>
                    <a:pt x="21" y="53"/>
                  </a:lnTo>
                  <a:lnTo>
                    <a:pt x="28" y="43"/>
                  </a:lnTo>
                  <a:lnTo>
                    <a:pt x="36" y="34"/>
                  </a:lnTo>
                  <a:lnTo>
                    <a:pt x="46" y="26"/>
                  </a:lnTo>
                  <a:lnTo>
                    <a:pt x="56" y="19"/>
                  </a:lnTo>
                  <a:lnTo>
                    <a:pt x="67" y="12"/>
                  </a:lnTo>
                  <a:lnTo>
                    <a:pt x="77" y="7"/>
                  </a:lnTo>
                  <a:lnTo>
                    <a:pt x="77" y="7"/>
                  </a:lnTo>
                  <a:lnTo>
                    <a:pt x="87" y="5"/>
                  </a:lnTo>
                  <a:lnTo>
                    <a:pt x="96" y="2"/>
                  </a:lnTo>
                  <a:lnTo>
                    <a:pt x="107" y="0"/>
                  </a:lnTo>
                  <a:lnTo>
                    <a:pt x="116" y="0"/>
                  </a:lnTo>
                  <a:lnTo>
                    <a:pt x="127" y="0"/>
                  </a:lnTo>
                  <a:lnTo>
                    <a:pt x="137" y="0"/>
                  </a:lnTo>
                  <a:lnTo>
                    <a:pt x="146" y="2"/>
                  </a:lnTo>
                  <a:lnTo>
                    <a:pt x="156" y="5"/>
                  </a:lnTo>
                  <a:lnTo>
                    <a:pt x="156" y="5"/>
                  </a:lnTo>
                  <a:lnTo>
                    <a:pt x="166" y="8"/>
                  </a:lnTo>
                  <a:lnTo>
                    <a:pt x="177" y="13"/>
                  </a:lnTo>
                  <a:lnTo>
                    <a:pt x="186" y="19"/>
                  </a:lnTo>
                  <a:lnTo>
                    <a:pt x="196" y="25"/>
                  </a:lnTo>
                  <a:lnTo>
                    <a:pt x="205" y="33"/>
                  </a:lnTo>
                  <a:lnTo>
                    <a:pt x="213" y="41"/>
                  </a:lnTo>
                  <a:lnTo>
                    <a:pt x="220" y="49"/>
                  </a:lnTo>
                  <a:lnTo>
                    <a:pt x="226" y="59"/>
                  </a:lnTo>
                  <a:lnTo>
                    <a:pt x="226" y="59"/>
                  </a:lnTo>
                  <a:lnTo>
                    <a:pt x="232" y="70"/>
                  </a:lnTo>
                  <a:lnTo>
                    <a:pt x="237" y="82"/>
                  </a:lnTo>
                  <a:lnTo>
                    <a:pt x="240" y="94"/>
                  </a:lnTo>
                  <a:lnTo>
                    <a:pt x="243" y="107"/>
                  </a:lnTo>
                  <a:lnTo>
                    <a:pt x="244" y="119"/>
                  </a:lnTo>
                  <a:lnTo>
                    <a:pt x="243" y="132"/>
                  </a:lnTo>
                  <a:lnTo>
                    <a:pt x="241" y="145"/>
                  </a:lnTo>
                  <a:lnTo>
                    <a:pt x="238" y="157"/>
                  </a:lnTo>
                  <a:lnTo>
                    <a:pt x="238" y="157"/>
                  </a:lnTo>
                  <a:lnTo>
                    <a:pt x="232" y="173"/>
                  </a:lnTo>
                  <a:lnTo>
                    <a:pt x="223" y="188"/>
                  </a:lnTo>
                  <a:lnTo>
                    <a:pt x="212" y="202"/>
                  </a:lnTo>
                  <a:lnTo>
                    <a:pt x="206" y="210"/>
                  </a:lnTo>
                  <a:lnTo>
                    <a:pt x="199" y="215"/>
                  </a:lnTo>
                  <a:lnTo>
                    <a:pt x="196" y="210"/>
                  </a:lnTo>
                  <a:lnTo>
                    <a:pt x="166" y="162"/>
                  </a:lnTo>
                  <a:lnTo>
                    <a:pt x="211" y="186"/>
                  </a:lnTo>
                  <a:lnTo>
                    <a:pt x="211" y="186"/>
                  </a:lnTo>
                  <a:lnTo>
                    <a:pt x="212" y="186"/>
                  </a:lnTo>
                  <a:lnTo>
                    <a:pt x="152" y="135"/>
                  </a:lnTo>
                  <a:lnTo>
                    <a:pt x="229" y="146"/>
                  </a:lnTo>
                  <a:lnTo>
                    <a:pt x="229" y="146"/>
                  </a:lnTo>
                  <a:lnTo>
                    <a:pt x="230" y="146"/>
                  </a:lnTo>
                  <a:lnTo>
                    <a:pt x="229" y="146"/>
                  </a:lnTo>
                  <a:lnTo>
                    <a:pt x="157" y="121"/>
                  </a:lnTo>
                  <a:lnTo>
                    <a:pt x="232" y="103"/>
                  </a:lnTo>
                  <a:lnTo>
                    <a:pt x="232" y="103"/>
                  </a:lnTo>
                  <a:lnTo>
                    <a:pt x="232" y="102"/>
                  </a:lnTo>
                  <a:lnTo>
                    <a:pt x="156" y="108"/>
                  </a:lnTo>
                  <a:lnTo>
                    <a:pt x="210" y="67"/>
                  </a:lnTo>
                  <a:lnTo>
                    <a:pt x="216" y="62"/>
                  </a:lnTo>
                  <a:lnTo>
                    <a:pt x="216" y="62"/>
                  </a:lnTo>
                  <a:lnTo>
                    <a:pt x="214" y="62"/>
                  </a:lnTo>
                  <a:lnTo>
                    <a:pt x="158" y="91"/>
                  </a:lnTo>
                  <a:lnTo>
                    <a:pt x="148" y="96"/>
                  </a:lnTo>
                  <a:lnTo>
                    <a:pt x="185" y="30"/>
                  </a:lnTo>
                  <a:lnTo>
                    <a:pt x="185" y="30"/>
                  </a:lnTo>
                  <a:lnTo>
                    <a:pt x="184" y="30"/>
                  </a:lnTo>
                  <a:lnTo>
                    <a:pt x="136" y="88"/>
                  </a:lnTo>
                  <a:lnTo>
                    <a:pt x="145" y="13"/>
                  </a:lnTo>
                  <a:lnTo>
                    <a:pt x="145" y="13"/>
                  </a:lnTo>
                  <a:lnTo>
                    <a:pt x="144" y="13"/>
                  </a:lnTo>
                  <a:lnTo>
                    <a:pt x="122" y="85"/>
                  </a:lnTo>
                  <a:lnTo>
                    <a:pt x="116" y="62"/>
                  </a:lnTo>
                  <a:lnTo>
                    <a:pt x="103" y="11"/>
                  </a:lnTo>
                  <a:lnTo>
                    <a:pt x="103" y="11"/>
                  </a:lnTo>
                  <a:lnTo>
                    <a:pt x="102" y="11"/>
                  </a:lnTo>
                  <a:lnTo>
                    <a:pt x="103" y="16"/>
                  </a:lnTo>
                  <a:lnTo>
                    <a:pt x="108" y="88"/>
                  </a:lnTo>
                  <a:lnTo>
                    <a:pt x="61" y="28"/>
                  </a:lnTo>
                  <a:lnTo>
                    <a:pt x="61" y="28"/>
                  </a:lnTo>
                  <a:lnTo>
                    <a:pt x="61" y="28"/>
                  </a:lnTo>
                  <a:lnTo>
                    <a:pt x="96" y="94"/>
                  </a:lnTo>
                  <a:lnTo>
                    <a:pt x="30" y="59"/>
                  </a:lnTo>
                  <a:lnTo>
                    <a:pt x="30" y="59"/>
                  </a:lnTo>
                  <a:lnTo>
                    <a:pt x="29" y="59"/>
                  </a:lnTo>
                  <a:lnTo>
                    <a:pt x="82" y="102"/>
                  </a:lnTo>
                  <a:lnTo>
                    <a:pt x="88" y="107"/>
                  </a:lnTo>
                  <a:lnTo>
                    <a:pt x="13" y="98"/>
                  </a:lnTo>
                  <a:lnTo>
                    <a:pt x="13" y="98"/>
                  </a:lnTo>
                  <a:lnTo>
                    <a:pt x="13" y="99"/>
                  </a:lnTo>
                  <a:lnTo>
                    <a:pt x="86" y="121"/>
                  </a:lnTo>
                  <a:lnTo>
                    <a:pt x="14" y="142"/>
                  </a:lnTo>
                  <a:lnTo>
                    <a:pt x="14" y="142"/>
                  </a:lnTo>
                  <a:lnTo>
                    <a:pt x="14" y="142"/>
                  </a:lnTo>
                  <a:lnTo>
                    <a:pt x="88" y="133"/>
                  </a:lnTo>
                  <a:lnTo>
                    <a:pt x="29" y="183"/>
                  </a:lnTo>
                  <a:lnTo>
                    <a:pt x="29" y="183"/>
                  </a:lnTo>
                  <a:lnTo>
                    <a:pt x="29" y="184"/>
                  </a:lnTo>
                  <a:lnTo>
                    <a:pt x="30" y="183"/>
                  </a:lnTo>
                  <a:lnTo>
                    <a:pt x="77" y="159"/>
                  </a:lnTo>
                  <a:lnTo>
                    <a:pt x="88" y="142"/>
                  </a:lnTo>
                  <a:lnTo>
                    <a:pt x="101" y="142"/>
                  </a:lnTo>
                  <a:lnTo>
                    <a:pt x="93" y="135"/>
                  </a:lnTo>
                  <a:lnTo>
                    <a:pt x="121" y="89"/>
                  </a:lnTo>
                  <a:lnTo>
                    <a:pt x="104" y="144"/>
                  </a:lnTo>
                  <a:lnTo>
                    <a:pt x="104" y="1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21" name="Freeform 84">
              <a:extLst>
                <a:ext uri="{FF2B5EF4-FFF2-40B4-BE49-F238E27FC236}">
                  <a16:creationId xmlns:a16="http://schemas.microsoft.com/office/drawing/2014/main" id="{35580A31-CC97-4E55-92F7-668240B6CCFD}"/>
                </a:ext>
              </a:extLst>
            </p:cNvPr>
            <p:cNvSpPr>
              <a:spLocks/>
            </p:cNvSpPr>
            <p:nvPr userDrawn="1"/>
          </p:nvSpPr>
          <p:spPr bwMode="auto">
            <a:xfrm>
              <a:off x="6923088" y="4475163"/>
              <a:ext cx="387350" cy="369888"/>
            </a:xfrm>
            <a:custGeom>
              <a:avLst/>
              <a:gdLst>
                <a:gd name="T0" fmla="*/ 161 w 244"/>
                <a:gd name="T1" fmla="*/ 152 h 233"/>
                <a:gd name="T2" fmla="*/ 76 w 244"/>
                <a:gd name="T3" fmla="*/ 233 h 233"/>
                <a:gd name="T4" fmla="*/ 55 w 244"/>
                <a:gd name="T5" fmla="*/ 221 h 233"/>
                <a:gd name="T6" fmla="*/ 27 w 244"/>
                <a:gd name="T7" fmla="*/ 197 h 233"/>
                <a:gd name="T8" fmla="*/ 9 w 244"/>
                <a:gd name="T9" fmla="*/ 166 h 233"/>
                <a:gd name="T10" fmla="*/ 2 w 244"/>
                <a:gd name="T11" fmla="*/ 144 h 233"/>
                <a:gd name="T12" fmla="*/ 1 w 244"/>
                <a:gd name="T13" fmla="*/ 108 h 233"/>
                <a:gd name="T14" fmla="*/ 9 w 244"/>
                <a:gd name="T15" fmla="*/ 74 h 233"/>
                <a:gd name="T16" fmla="*/ 21 w 244"/>
                <a:gd name="T17" fmla="*/ 53 h 233"/>
                <a:gd name="T18" fmla="*/ 46 w 244"/>
                <a:gd name="T19" fmla="*/ 26 h 233"/>
                <a:gd name="T20" fmla="*/ 77 w 244"/>
                <a:gd name="T21" fmla="*/ 7 h 233"/>
                <a:gd name="T22" fmla="*/ 96 w 244"/>
                <a:gd name="T23" fmla="*/ 2 h 233"/>
                <a:gd name="T24" fmla="*/ 127 w 244"/>
                <a:gd name="T25" fmla="*/ 0 h 233"/>
                <a:gd name="T26" fmla="*/ 156 w 244"/>
                <a:gd name="T27" fmla="*/ 5 h 233"/>
                <a:gd name="T28" fmla="*/ 177 w 244"/>
                <a:gd name="T29" fmla="*/ 13 h 233"/>
                <a:gd name="T30" fmla="*/ 205 w 244"/>
                <a:gd name="T31" fmla="*/ 33 h 233"/>
                <a:gd name="T32" fmla="*/ 226 w 244"/>
                <a:gd name="T33" fmla="*/ 59 h 233"/>
                <a:gd name="T34" fmla="*/ 237 w 244"/>
                <a:gd name="T35" fmla="*/ 82 h 233"/>
                <a:gd name="T36" fmla="*/ 244 w 244"/>
                <a:gd name="T37" fmla="*/ 119 h 233"/>
                <a:gd name="T38" fmla="*/ 238 w 244"/>
                <a:gd name="T39" fmla="*/ 157 h 233"/>
                <a:gd name="T40" fmla="*/ 223 w 244"/>
                <a:gd name="T41" fmla="*/ 188 h 233"/>
                <a:gd name="T42" fmla="*/ 199 w 244"/>
                <a:gd name="T43" fmla="*/ 215 h 233"/>
                <a:gd name="T44" fmla="*/ 211 w 244"/>
                <a:gd name="T45" fmla="*/ 186 h 233"/>
                <a:gd name="T46" fmla="*/ 152 w 244"/>
                <a:gd name="T47" fmla="*/ 135 h 233"/>
                <a:gd name="T48" fmla="*/ 230 w 244"/>
                <a:gd name="T49" fmla="*/ 146 h 233"/>
                <a:gd name="T50" fmla="*/ 232 w 244"/>
                <a:gd name="T51" fmla="*/ 103 h 233"/>
                <a:gd name="T52" fmla="*/ 156 w 244"/>
                <a:gd name="T53" fmla="*/ 108 h 233"/>
                <a:gd name="T54" fmla="*/ 216 w 244"/>
                <a:gd name="T55" fmla="*/ 62 h 233"/>
                <a:gd name="T56" fmla="*/ 148 w 244"/>
                <a:gd name="T57" fmla="*/ 96 h 233"/>
                <a:gd name="T58" fmla="*/ 184 w 244"/>
                <a:gd name="T59" fmla="*/ 30 h 233"/>
                <a:gd name="T60" fmla="*/ 145 w 244"/>
                <a:gd name="T61" fmla="*/ 13 h 233"/>
                <a:gd name="T62" fmla="*/ 116 w 244"/>
                <a:gd name="T63" fmla="*/ 62 h 233"/>
                <a:gd name="T64" fmla="*/ 102 w 244"/>
                <a:gd name="T65" fmla="*/ 11 h 233"/>
                <a:gd name="T66" fmla="*/ 61 w 244"/>
                <a:gd name="T67" fmla="*/ 28 h 233"/>
                <a:gd name="T68" fmla="*/ 96 w 244"/>
                <a:gd name="T69" fmla="*/ 94 h 233"/>
                <a:gd name="T70" fmla="*/ 29 w 244"/>
                <a:gd name="T71" fmla="*/ 59 h 233"/>
                <a:gd name="T72" fmla="*/ 13 w 244"/>
                <a:gd name="T73" fmla="*/ 98 h 233"/>
                <a:gd name="T74" fmla="*/ 86 w 244"/>
                <a:gd name="T75" fmla="*/ 121 h 233"/>
                <a:gd name="T76" fmla="*/ 14 w 244"/>
                <a:gd name="T77" fmla="*/ 142 h 233"/>
                <a:gd name="T78" fmla="*/ 29 w 244"/>
                <a:gd name="T79" fmla="*/ 183 h 233"/>
                <a:gd name="T80" fmla="*/ 77 w 244"/>
                <a:gd name="T81" fmla="*/ 159 h 233"/>
                <a:gd name="T82" fmla="*/ 93 w 244"/>
                <a:gd name="T83" fmla="*/ 135 h 233"/>
                <a:gd name="T84" fmla="*/ 104 w 244"/>
                <a:gd name="T85" fmla="*/ 144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44" h="233">
                  <a:moveTo>
                    <a:pt x="104" y="144"/>
                  </a:moveTo>
                  <a:lnTo>
                    <a:pt x="148" y="144"/>
                  </a:lnTo>
                  <a:lnTo>
                    <a:pt x="161" y="152"/>
                  </a:lnTo>
                  <a:lnTo>
                    <a:pt x="102" y="152"/>
                  </a:lnTo>
                  <a:lnTo>
                    <a:pt x="79" y="225"/>
                  </a:lnTo>
                  <a:lnTo>
                    <a:pt x="76" y="233"/>
                  </a:lnTo>
                  <a:lnTo>
                    <a:pt x="76" y="233"/>
                  </a:lnTo>
                  <a:lnTo>
                    <a:pt x="66" y="228"/>
                  </a:lnTo>
                  <a:lnTo>
                    <a:pt x="55" y="221"/>
                  </a:lnTo>
                  <a:lnTo>
                    <a:pt x="45" y="214"/>
                  </a:lnTo>
                  <a:lnTo>
                    <a:pt x="36" y="206"/>
                  </a:lnTo>
                  <a:lnTo>
                    <a:pt x="27" y="197"/>
                  </a:lnTo>
                  <a:lnTo>
                    <a:pt x="20" y="187"/>
                  </a:lnTo>
                  <a:lnTo>
                    <a:pt x="14" y="177"/>
                  </a:lnTo>
                  <a:lnTo>
                    <a:pt x="9" y="166"/>
                  </a:lnTo>
                  <a:lnTo>
                    <a:pt x="9" y="166"/>
                  </a:lnTo>
                  <a:lnTo>
                    <a:pt x="5" y="156"/>
                  </a:lnTo>
                  <a:lnTo>
                    <a:pt x="2" y="144"/>
                  </a:lnTo>
                  <a:lnTo>
                    <a:pt x="0" y="132"/>
                  </a:lnTo>
                  <a:lnTo>
                    <a:pt x="0" y="121"/>
                  </a:lnTo>
                  <a:lnTo>
                    <a:pt x="1" y="108"/>
                  </a:lnTo>
                  <a:lnTo>
                    <a:pt x="2" y="96"/>
                  </a:lnTo>
                  <a:lnTo>
                    <a:pt x="5" y="85"/>
                  </a:lnTo>
                  <a:lnTo>
                    <a:pt x="9" y="74"/>
                  </a:lnTo>
                  <a:lnTo>
                    <a:pt x="9" y="74"/>
                  </a:lnTo>
                  <a:lnTo>
                    <a:pt x="14" y="63"/>
                  </a:lnTo>
                  <a:lnTo>
                    <a:pt x="21" y="53"/>
                  </a:lnTo>
                  <a:lnTo>
                    <a:pt x="28" y="43"/>
                  </a:lnTo>
                  <a:lnTo>
                    <a:pt x="36" y="34"/>
                  </a:lnTo>
                  <a:lnTo>
                    <a:pt x="46" y="26"/>
                  </a:lnTo>
                  <a:lnTo>
                    <a:pt x="56" y="19"/>
                  </a:lnTo>
                  <a:lnTo>
                    <a:pt x="67" y="12"/>
                  </a:lnTo>
                  <a:lnTo>
                    <a:pt x="77" y="7"/>
                  </a:lnTo>
                  <a:lnTo>
                    <a:pt x="77" y="7"/>
                  </a:lnTo>
                  <a:lnTo>
                    <a:pt x="87" y="5"/>
                  </a:lnTo>
                  <a:lnTo>
                    <a:pt x="96" y="2"/>
                  </a:lnTo>
                  <a:lnTo>
                    <a:pt x="107" y="0"/>
                  </a:lnTo>
                  <a:lnTo>
                    <a:pt x="116" y="0"/>
                  </a:lnTo>
                  <a:lnTo>
                    <a:pt x="127" y="0"/>
                  </a:lnTo>
                  <a:lnTo>
                    <a:pt x="137" y="0"/>
                  </a:lnTo>
                  <a:lnTo>
                    <a:pt x="146" y="2"/>
                  </a:lnTo>
                  <a:lnTo>
                    <a:pt x="156" y="5"/>
                  </a:lnTo>
                  <a:lnTo>
                    <a:pt x="156" y="5"/>
                  </a:lnTo>
                  <a:lnTo>
                    <a:pt x="166" y="8"/>
                  </a:lnTo>
                  <a:lnTo>
                    <a:pt x="177" y="13"/>
                  </a:lnTo>
                  <a:lnTo>
                    <a:pt x="186" y="19"/>
                  </a:lnTo>
                  <a:lnTo>
                    <a:pt x="196" y="25"/>
                  </a:lnTo>
                  <a:lnTo>
                    <a:pt x="205" y="33"/>
                  </a:lnTo>
                  <a:lnTo>
                    <a:pt x="213" y="41"/>
                  </a:lnTo>
                  <a:lnTo>
                    <a:pt x="220" y="49"/>
                  </a:lnTo>
                  <a:lnTo>
                    <a:pt x="226" y="59"/>
                  </a:lnTo>
                  <a:lnTo>
                    <a:pt x="226" y="59"/>
                  </a:lnTo>
                  <a:lnTo>
                    <a:pt x="232" y="70"/>
                  </a:lnTo>
                  <a:lnTo>
                    <a:pt x="237" y="82"/>
                  </a:lnTo>
                  <a:lnTo>
                    <a:pt x="240" y="94"/>
                  </a:lnTo>
                  <a:lnTo>
                    <a:pt x="243" y="107"/>
                  </a:lnTo>
                  <a:lnTo>
                    <a:pt x="244" y="119"/>
                  </a:lnTo>
                  <a:lnTo>
                    <a:pt x="243" y="132"/>
                  </a:lnTo>
                  <a:lnTo>
                    <a:pt x="241" y="145"/>
                  </a:lnTo>
                  <a:lnTo>
                    <a:pt x="238" y="157"/>
                  </a:lnTo>
                  <a:lnTo>
                    <a:pt x="238" y="157"/>
                  </a:lnTo>
                  <a:lnTo>
                    <a:pt x="232" y="173"/>
                  </a:lnTo>
                  <a:lnTo>
                    <a:pt x="223" y="188"/>
                  </a:lnTo>
                  <a:lnTo>
                    <a:pt x="212" y="202"/>
                  </a:lnTo>
                  <a:lnTo>
                    <a:pt x="206" y="210"/>
                  </a:lnTo>
                  <a:lnTo>
                    <a:pt x="199" y="215"/>
                  </a:lnTo>
                  <a:lnTo>
                    <a:pt x="196" y="210"/>
                  </a:lnTo>
                  <a:lnTo>
                    <a:pt x="166" y="162"/>
                  </a:lnTo>
                  <a:lnTo>
                    <a:pt x="211" y="186"/>
                  </a:lnTo>
                  <a:lnTo>
                    <a:pt x="211" y="186"/>
                  </a:lnTo>
                  <a:lnTo>
                    <a:pt x="212" y="186"/>
                  </a:lnTo>
                  <a:lnTo>
                    <a:pt x="152" y="135"/>
                  </a:lnTo>
                  <a:lnTo>
                    <a:pt x="229" y="146"/>
                  </a:lnTo>
                  <a:lnTo>
                    <a:pt x="229" y="146"/>
                  </a:lnTo>
                  <a:lnTo>
                    <a:pt x="230" y="146"/>
                  </a:lnTo>
                  <a:lnTo>
                    <a:pt x="229" y="146"/>
                  </a:lnTo>
                  <a:lnTo>
                    <a:pt x="157" y="121"/>
                  </a:lnTo>
                  <a:lnTo>
                    <a:pt x="232" y="103"/>
                  </a:lnTo>
                  <a:lnTo>
                    <a:pt x="232" y="103"/>
                  </a:lnTo>
                  <a:lnTo>
                    <a:pt x="232" y="102"/>
                  </a:lnTo>
                  <a:lnTo>
                    <a:pt x="156" y="108"/>
                  </a:lnTo>
                  <a:lnTo>
                    <a:pt x="210" y="67"/>
                  </a:lnTo>
                  <a:lnTo>
                    <a:pt x="216" y="62"/>
                  </a:lnTo>
                  <a:lnTo>
                    <a:pt x="216" y="62"/>
                  </a:lnTo>
                  <a:lnTo>
                    <a:pt x="214" y="62"/>
                  </a:lnTo>
                  <a:lnTo>
                    <a:pt x="158" y="91"/>
                  </a:lnTo>
                  <a:lnTo>
                    <a:pt x="148" y="96"/>
                  </a:lnTo>
                  <a:lnTo>
                    <a:pt x="185" y="30"/>
                  </a:lnTo>
                  <a:lnTo>
                    <a:pt x="185" y="30"/>
                  </a:lnTo>
                  <a:lnTo>
                    <a:pt x="184" y="30"/>
                  </a:lnTo>
                  <a:lnTo>
                    <a:pt x="136" y="88"/>
                  </a:lnTo>
                  <a:lnTo>
                    <a:pt x="145" y="13"/>
                  </a:lnTo>
                  <a:lnTo>
                    <a:pt x="145" y="13"/>
                  </a:lnTo>
                  <a:lnTo>
                    <a:pt x="144" y="13"/>
                  </a:lnTo>
                  <a:lnTo>
                    <a:pt x="122" y="85"/>
                  </a:lnTo>
                  <a:lnTo>
                    <a:pt x="116" y="62"/>
                  </a:lnTo>
                  <a:lnTo>
                    <a:pt x="103" y="11"/>
                  </a:lnTo>
                  <a:lnTo>
                    <a:pt x="103" y="11"/>
                  </a:lnTo>
                  <a:lnTo>
                    <a:pt x="102" y="11"/>
                  </a:lnTo>
                  <a:lnTo>
                    <a:pt x="103" y="16"/>
                  </a:lnTo>
                  <a:lnTo>
                    <a:pt x="108" y="88"/>
                  </a:lnTo>
                  <a:lnTo>
                    <a:pt x="61" y="28"/>
                  </a:lnTo>
                  <a:lnTo>
                    <a:pt x="61" y="28"/>
                  </a:lnTo>
                  <a:lnTo>
                    <a:pt x="61" y="28"/>
                  </a:lnTo>
                  <a:lnTo>
                    <a:pt x="96" y="94"/>
                  </a:lnTo>
                  <a:lnTo>
                    <a:pt x="30" y="59"/>
                  </a:lnTo>
                  <a:lnTo>
                    <a:pt x="30" y="59"/>
                  </a:lnTo>
                  <a:lnTo>
                    <a:pt x="29" y="59"/>
                  </a:lnTo>
                  <a:lnTo>
                    <a:pt x="82" y="102"/>
                  </a:lnTo>
                  <a:lnTo>
                    <a:pt x="88" y="107"/>
                  </a:lnTo>
                  <a:lnTo>
                    <a:pt x="13" y="98"/>
                  </a:lnTo>
                  <a:lnTo>
                    <a:pt x="13" y="98"/>
                  </a:lnTo>
                  <a:lnTo>
                    <a:pt x="13" y="99"/>
                  </a:lnTo>
                  <a:lnTo>
                    <a:pt x="86" y="121"/>
                  </a:lnTo>
                  <a:lnTo>
                    <a:pt x="14" y="142"/>
                  </a:lnTo>
                  <a:lnTo>
                    <a:pt x="14" y="142"/>
                  </a:lnTo>
                  <a:lnTo>
                    <a:pt x="14" y="142"/>
                  </a:lnTo>
                  <a:lnTo>
                    <a:pt x="88" y="133"/>
                  </a:lnTo>
                  <a:lnTo>
                    <a:pt x="29" y="183"/>
                  </a:lnTo>
                  <a:lnTo>
                    <a:pt x="29" y="183"/>
                  </a:lnTo>
                  <a:lnTo>
                    <a:pt x="29" y="184"/>
                  </a:lnTo>
                  <a:lnTo>
                    <a:pt x="30" y="183"/>
                  </a:lnTo>
                  <a:lnTo>
                    <a:pt x="77" y="159"/>
                  </a:lnTo>
                  <a:lnTo>
                    <a:pt x="88" y="142"/>
                  </a:lnTo>
                  <a:lnTo>
                    <a:pt x="101" y="142"/>
                  </a:lnTo>
                  <a:lnTo>
                    <a:pt x="93" y="135"/>
                  </a:lnTo>
                  <a:lnTo>
                    <a:pt x="121" y="89"/>
                  </a:lnTo>
                  <a:lnTo>
                    <a:pt x="104" y="144"/>
                  </a:lnTo>
                  <a:lnTo>
                    <a:pt x="104" y="14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22" name="Freeform 85">
              <a:extLst>
                <a:ext uri="{FF2B5EF4-FFF2-40B4-BE49-F238E27FC236}">
                  <a16:creationId xmlns:a16="http://schemas.microsoft.com/office/drawing/2014/main" id="{44CE277C-20FC-4A36-B376-C545169DDC9E}"/>
                </a:ext>
              </a:extLst>
            </p:cNvPr>
            <p:cNvSpPr>
              <a:spLocks/>
            </p:cNvSpPr>
            <p:nvPr userDrawn="1"/>
          </p:nvSpPr>
          <p:spPr bwMode="auto">
            <a:xfrm>
              <a:off x="7337426" y="4533901"/>
              <a:ext cx="265113" cy="266700"/>
            </a:xfrm>
            <a:custGeom>
              <a:avLst/>
              <a:gdLst>
                <a:gd name="T0" fmla="*/ 59 w 167"/>
                <a:gd name="T1" fmla="*/ 168 h 168"/>
                <a:gd name="T2" fmla="*/ 0 w 167"/>
                <a:gd name="T3" fmla="*/ 168 h 168"/>
                <a:gd name="T4" fmla="*/ 47 w 167"/>
                <a:gd name="T5" fmla="*/ 0 h 168"/>
                <a:gd name="T6" fmla="*/ 167 w 167"/>
                <a:gd name="T7" fmla="*/ 0 h 168"/>
                <a:gd name="T8" fmla="*/ 156 w 167"/>
                <a:gd name="T9" fmla="*/ 40 h 168"/>
                <a:gd name="T10" fmla="*/ 94 w 167"/>
                <a:gd name="T11" fmla="*/ 40 h 168"/>
                <a:gd name="T12" fmla="*/ 87 w 167"/>
                <a:gd name="T13" fmla="*/ 68 h 168"/>
                <a:gd name="T14" fmla="*/ 148 w 167"/>
                <a:gd name="T15" fmla="*/ 68 h 168"/>
                <a:gd name="T16" fmla="*/ 137 w 167"/>
                <a:gd name="T17" fmla="*/ 106 h 168"/>
                <a:gd name="T18" fmla="*/ 76 w 167"/>
                <a:gd name="T19" fmla="*/ 106 h 168"/>
                <a:gd name="T20" fmla="*/ 59 w 167"/>
                <a:gd name="T21" fmla="*/ 1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7" h="168">
                  <a:moveTo>
                    <a:pt x="59" y="168"/>
                  </a:moveTo>
                  <a:lnTo>
                    <a:pt x="0" y="168"/>
                  </a:lnTo>
                  <a:lnTo>
                    <a:pt x="47" y="0"/>
                  </a:lnTo>
                  <a:lnTo>
                    <a:pt x="167" y="0"/>
                  </a:lnTo>
                  <a:lnTo>
                    <a:pt x="156" y="40"/>
                  </a:lnTo>
                  <a:lnTo>
                    <a:pt x="94" y="40"/>
                  </a:lnTo>
                  <a:lnTo>
                    <a:pt x="87" y="68"/>
                  </a:lnTo>
                  <a:lnTo>
                    <a:pt x="148" y="68"/>
                  </a:lnTo>
                  <a:lnTo>
                    <a:pt x="137" y="106"/>
                  </a:lnTo>
                  <a:lnTo>
                    <a:pt x="76" y="106"/>
                  </a:lnTo>
                  <a:lnTo>
                    <a:pt x="59" y="1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23" name="Freeform 86">
              <a:extLst>
                <a:ext uri="{FF2B5EF4-FFF2-40B4-BE49-F238E27FC236}">
                  <a16:creationId xmlns:a16="http://schemas.microsoft.com/office/drawing/2014/main" id="{C8328E72-F24D-4C93-A7D6-8F8DC7B04E08}"/>
                </a:ext>
              </a:extLst>
            </p:cNvPr>
            <p:cNvSpPr>
              <a:spLocks noEditPoints="1"/>
            </p:cNvSpPr>
            <p:nvPr userDrawn="1"/>
          </p:nvSpPr>
          <p:spPr bwMode="auto">
            <a:xfrm>
              <a:off x="7553326" y="4533901"/>
              <a:ext cx="166688" cy="266700"/>
            </a:xfrm>
            <a:custGeom>
              <a:avLst/>
              <a:gdLst>
                <a:gd name="T0" fmla="*/ 58 w 105"/>
                <a:gd name="T1" fmla="*/ 168 h 168"/>
                <a:gd name="T2" fmla="*/ 0 w 105"/>
                <a:gd name="T3" fmla="*/ 168 h 168"/>
                <a:gd name="T4" fmla="*/ 34 w 105"/>
                <a:gd name="T5" fmla="*/ 46 h 168"/>
                <a:gd name="T6" fmla="*/ 93 w 105"/>
                <a:gd name="T7" fmla="*/ 46 h 168"/>
                <a:gd name="T8" fmla="*/ 58 w 105"/>
                <a:gd name="T9" fmla="*/ 168 h 168"/>
                <a:gd name="T10" fmla="*/ 95 w 105"/>
                <a:gd name="T11" fmla="*/ 34 h 168"/>
                <a:gd name="T12" fmla="*/ 38 w 105"/>
                <a:gd name="T13" fmla="*/ 34 h 168"/>
                <a:gd name="T14" fmla="*/ 47 w 105"/>
                <a:gd name="T15" fmla="*/ 0 h 168"/>
                <a:gd name="T16" fmla="*/ 105 w 105"/>
                <a:gd name="T17" fmla="*/ 0 h 168"/>
                <a:gd name="T18" fmla="*/ 95 w 105"/>
                <a:gd name="T19" fmla="*/ 34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 h="168">
                  <a:moveTo>
                    <a:pt x="58" y="168"/>
                  </a:moveTo>
                  <a:lnTo>
                    <a:pt x="0" y="168"/>
                  </a:lnTo>
                  <a:lnTo>
                    <a:pt x="34" y="46"/>
                  </a:lnTo>
                  <a:lnTo>
                    <a:pt x="93" y="46"/>
                  </a:lnTo>
                  <a:lnTo>
                    <a:pt x="58" y="168"/>
                  </a:lnTo>
                  <a:close/>
                  <a:moveTo>
                    <a:pt x="95" y="34"/>
                  </a:moveTo>
                  <a:lnTo>
                    <a:pt x="38" y="34"/>
                  </a:lnTo>
                  <a:lnTo>
                    <a:pt x="47" y="0"/>
                  </a:lnTo>
                  <a:lnTo>
                    <a:pt x="105" y="0"/>
                  </a:lnTo>
                  <a:lnTo>
                    <a:pt x="95"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24" name="Freeform 87">
              <a:extLst>
                <a:ext uri="{FF2B5EF4-FFF2-40B4-BE49-F238E27FC236}">
                  <a16:creationId xmlns:a16="http://schemas.microsoft.com/office/drawing/2014/main" id="{2D92BE42-A8B5-4427-9140-F14782736899}"/>
                </a:ext>
              </a:extLst>
            </p:cNvPr>
            <p:cNvSpPr>
              <a:spLocks noEditPoints="1"/>
            </p:cNvSpPr>
            <p:nvPr userDrawn="1"/>
          </p:nvSpPr>
          <p:spPr bwMode="auto">
            <a:xfrm>
              <a:off x="7685088" y="4533901"/>
              <a:ext cx="273050" cy="269875"/>
            </a:xfrm>
            <a:custGeom>
              <a:avLst/>
              <a:gdLst>
                <a:gd name="T0" fmla="*/ 125 w 172"/>
                <a:gd name="T1" fmla="*/ 168 h 170"/>
                <a:gd name="T2" fmla="*/ 68 w 172"/>
                <a:gd name="T3" fmla="*/ 168 h 170"/>
                <a:gd name="T4" fmla="*/ 72 w 172"/>
                <a:gd name="T5" fmla="*/ 154 h 170"/>
                <a:gd name="T6" fmla="*/ 72 w 172"/>
                <a:gd name="T7" fmla="*/ 154 h 170"/>
                <a:gd name="T8" fmla="*/ 64 w 172"/>
                <a:gd name="T9" fmla="*/ 161 h 170"/>
                <a:gd name="T10" fmla="*/ 54 w 172"/>
                <a:gd name="T11" fmla="*/ 165 h 170"/>
                <a:gd name="T12" fmla="*/ 44 w 172"/>
                <a:gd name="T13" fmla="*/ 169 h 170"/>
                <a:gd name="T14" fmla="*/ 31 w 172"/>
                <a:gd name="T15" fmla="*/ 170 h 170"/>
                <a:gd name="T16" fmla="*/ 31 w 172"/>
                <a:gd name="T17" fmla="*/ 170 h 170"/>
                <a:gd name="T18" fmla="*/ 24 w 172"/>
                <a:gd name="T19" fmla="*/ 170 h 170"/>
                <a:gd name="T20" fmla="*/ 18 w 172"/>
                <a:gd name="T21" fmla="*/ 169 h 170"/>
                <a:gd name="T22" fmla="*/ 12 w 172"/>
                <a:gd name="T23" fmla="*/ 167 h 170"/>
                <a:gd name="T24" fmla="*/ 9 w 172"/>
                <a:gd name="T25" fmla="*/ 163 h 170"/>
                <a:gd name="T26" fmla="*/ 5 w 172"/>
                <a:gd name="T27" fmla="*/ 160 h 170"/>
                <a:gd name="T28" fmla="*/ 2 w 172"/>
                <a:gd name="T29" fmla="*/ 155 h 170"/>
                <a:gd name="T30" fmla="*/ 0 w 172"/>
                <a:gd name="T31" fmla="*/ 149 h 170"/>
                <a:gd name="T32" fmla="*/ 0 w 172"/>
                <a:gd name="T33" fmla="*/ 142 h 170"/>
                <a:gd name="T34" fmla="*/ 0 w 172"/>
                <a:gd name="T35" fmla="*/ 142 h 170"/>
                <a:gd name="T36" fmla="*/ 2 w 172"/>
                <a:gd name="T37" fmla="*/ 126 h 170"/>
                <a:gd name="T38" fmla="*/ 5 w 172"/>
                <a:gd name="T39" fmla="*/ 106 h 170"/>
                <a:gd name="T40" fmla="*/ 12 w 172"/>
                <a:gd name="T41" fmla="*/ 86 h 170"/>
                <a:gd name="T42" fmla="*/ 20 w 172"/>
                <a:gd name="T43" fmla="*/ 68 h 170"/>
                <a:gd name="T44" fmla="*/ 20 w 172"/>
                <a:gd name="T45" fmla="*/ 68 h 170"/>
                <a:gd name="T46" fmla="*/ 24 w 172"/>
                <a:gd name="T47" fmla="*/ 62 h 170"/>
                <a:gd name="T48" fmla="*/ 29 w 172"/>
                <a:gd name="T49" fmla="*/ 58 h 170"/>
                <a:gd name="T50" fmla="*/ 33 w 172"/>
                <a:gd name="T51" fmla="*/ 53 h 170"/>
                <a:gd name="T52" fmla="*/ 39 w 172"/>
                <a:gd name="T53" fmla="*/ 50 h 170"/>
                <a:gd name="T54" fmla="*/ 45 w 172"/>
                <a:gd name="T55" fmla="*/ 47 h 170"/>
                <a:gd name="T56" fmla="*/ 51 w 172"/>
                <a:gd name="T57" fmla="*/ 45 h 170"/>
                <a:gd name="T58" fmla="*/ 58 w 172"/>
                <a:gd name="T59" fmla="*/ 44 h 170"/>
                <a:gd name="T60" fmla="*/ 65 w 172"/>
                <a:gd name="T61" fmla="*/ 44 h 170"/>
                <a:gd name="T62" fmla="*/ 65 w 172"/>
                <a:gd name="T63" fmla="*/ 44 h 170"/>
                <a:gd name="T64" fmla="*/ 77 w 172"/>
                <a:gd name="T65" fmla="*/ 45 h 170"/>
                <a:gd name="T66" fmla="*/ 86 w 172"/>
                <a:gd name="T67" fmla="*/ 48 h 170"/>
                <a:gd name="T68" fmla="*/ 93 w 172"/>
                <a:gd name="T69" fmla="*/ 53 h 170"/>
                <a:gd name="T70" fmla="*/ 98 w 172"/>
                <a:gd name="T71" fmla="*/ 60 h 170"/>
                <a:gd name="T72" fmla="*/ 114 w 172"/>
                <a:gd name="T73" fmla="*/ 0 h 170"/>
                <a:gd name="T74" fmla="*/ 172 w 172"/>
                <a:gd name="T75" fmla="*/ 0 h 170"/>
                <a:gd name="T76" fmla="*/ 125 w 172"/>
                <a:gd name="T77" fmla="*/ 168 h 170"/>
                <a:gd name="T78" fmla="*/ 81 w 172"/>
                <a:gd name="T79" fmla="*/ 82 h 170"/>
                <a:gd name="T80" fmla="*/ 81 w 172"/>
                <a:gd name="T81" fmla="*/ 82 h 170"/>
                <a:gd name="T82" fmla="*/ 78 w 172"/>
                <a:gd name="T83" fmla="*/ 82 h 170"/>
                <a:gd name="T84" fmla="*/ 74 w 172"/>
                <a:gd name="T85" fmla="*/ 84 h 170"/>
                <a:gd name="T86" fmla="*/ 71 w 172"/>
                <a:gd name="T87" fmla="*/ 86 h 170"/>
                <a:gd name="T88" fmla="*/ 68 w 172"/>
                <a:gd name="T89" fmla="*/ 91 h 170"/>
                <a:gd name="T90" fmla="*/ 68 w 172"/>
                <a:gd name="T91" fmla="*/ 91 h 170"/>
                <a:gd name="T92" fmla="*/ 63 w 172"/>
                <a:gd name="T93" fmla="*/ 106 h 170"/>
                <a:gd name="T94" fmla="*/ 61 w 172"/>
                <a:gd name="T95" fmla="*/ 114 h 170"/>
                <a:gd name="T96" fmla="*/ 60 w 172"/>
                <a:gd name="T97" fmla="*/ 121 h 170"/>
                <a:gd name="T98" fmla="*/ 60 w 172"/>
                <a:gd name="T99" fmla="*/ 121 h 170"/>
                <a:gd name="T100" fmla="*/ 61 w 172"/>
                <a:gd name="T101" fmla="*/ 125 h 170"/>
                <a:gd name="T102" fmla="*/ 63 w 172"/>
                <a:gd name="T103" fmla="*/ 127 h 170"/>
                <a:gd name="T104" fmla="*/ 65 w 172"/>
                <a:gd name="T105" fmla="*/ 129 h 170"/>
                <a:gd name="T106" fmla="*/ 70 w 172"/>
                <a:gd name="T107" fmla="*/ 130 h 170"/>
                <a:gd name="T108" fmla="*/ 70 w 172"/>
                <a:gd name="T109" fmla="*/ 130 h 170"/>
                <a:gd name="T110" fmla="*/ 74 w 172"/>
                <a:gd name="T111" fmla="*/ 129 h 170"/>
                <a:gd name="T112" fmla="*/ 79 w 172"/>
                <a:gd name="T113" fmla="*/ 127 h 170"/>
                <a:gd name="T114" fmla="*/ 91 w 172"/>
                <a:gd name="T115" fmla="*/ 87 h 170"/>
                <a:gd name="T116" fmla="*/ 91 w 172"/>
                <a:gd name="T117" fmla="*/ 87 h 170"/>
                <a:gd name="T118" fmla="*/ 87 w 172"/>
                <a:gd name="T119" fmla="*/ 84 h 170"/>
                <a:gd name="T120" fmla="*/ 81 w 172"/>
                <a:gd name="T121" fmla="*/ 82 h 170"/>
                <a:gd name="T122" fmla="*/ 81 w 172"/>
                <a:gd name="T123" fmla="*/ 82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2" h="170">
                  <a:moveTo>
                    <a:pt x="125" y="168"/>
                  </a:moveTo>
                  <a:lnTo>
                    <a:pt x="68" y="168"/>
                  </a:lnTo>
                  <a:lnTo>
                    <a:pt x="72" y="154"/>
                  </a:lnTo>
                  <a:lnTo>
                    <a:pt x="72" y="154"/>
                  </a:lnTo>
                  <a:lnTo>
                    <a:pt x="64" y="161"/>
                  </a:lnTo>
                  <a:lnTo>
                    <a:pt x="54" y="165"/>
                  </a:lnTo>
                  <a:lnTo>
                    <a:pt x="44" y="169"/>
                  </a:lnTo>
                  <a:lnTo>
                    <a:pt x="31" y="170"/>
                  </a:lnTo>
                  <a:lnTo>
                    <a:pt x="31" y="170"/>
                  </a:lnTo>
                  <a:lnTo>
                    <a:pt x="24" y="170"/>
                  </a:lnTo>
                  <a:lnTo>
                    <a:pt x="18" y="169"/>
                  </a:lnTo>
                  <a:lnTo>
                    <a:pt x="12" y="167"/>
                  </a:lnTo>
                  <a:lnTo>
                    <a:pt x="9" y="163"/>
                  </a:lnTo>
                  <a:lnTo>
                    <a:pt x="5" y="160"/>
                  </a:lnTo>
                  <a:lnTo>
                    <a:pt x="2" y="155"/>
                  </a:lnTo>
                  <a:lnTo>
                    <a:pt x="0" y="149"/>
                  </a:lnTo>
                  <a:lnTo>
                    <a:pt x="0" y="142"/>
                  </a:lnTo>
                  <a:lnTo>
                    <a:pt x="0" y="142"/>
                  </a:lnTo>
                  <a:lnTo>
                    <a:pt x="2" y="126"/>
                  </a:lnTo>
                  <a:lnTo>
                    <a:pt x="5" y="106"/>
                  </a:lnTo>
                  <a:lnTo>
                    <a:pt x="12" y="86"/>
                  </a:lnTo>
                  <a:lnTo>
                    <a:pt x="20" y="68"/>
                  </a:lnTo>
                  <a:lnTo>
                    <a:pt x="20" y="68"/>
                  </a:lnTo>
                  <a:lnTo>
                    <a:pt x="24" y="62"/>
                  </a:lnTo>
                  <a:lnTo>
                    <a:pt x="29" y="58"/>
                  </a:lnTo>
                  <a:lnTo>
                    <a:pt x="33" y="53"/>
                  </a:lnTo>
                  <a:lnTo>
                    <a:pt x="39" y="50"/>
                  </a:lnTo>
                  <a:lnTo>
                    <a:pt x="45" y="47"/>
                  </a:lnTo>
                  <a:lnTo>
                    <a:pt x="51" y="45"/>
                  </a:lnTo>
                  <a:lnTo>
                    <a:pt x="58" y="44"/>
                  </a:lnTo>
                  <a:lnTo>
                    <a:pt x="65" y="44"/>
                  </a:lnTo>
                  <a:lnTo>
                    <a:pt x="65" y="44"/>
                  </a:lnTo>
                  <a:lnTo>
                    <a:pt x="77" y="45"/>
                  </a:lnTo>
                  <a:lnTo>
                    <a:pt x="86" y="48"/>
                  </a:lnTo>
                  <a:lnTo>
                    <a:pt x="93" y="53"/>
                  </a:lnTo>
                  <a:lnTo>
                    <a:pt x="98" y="60"/>
                  </a:lnTo>
                  <a:lnTo>
                    <a:pt x="114" y="0"/>
                  </a:lnTo>
                  <a:lnTo>
                    <a:pt x="172" y="0"/>
                  </a:lnTo>
                  <a:lnTo>
                    <a:pt x="125" y="168"/>
                  </a:lnTo>
                  <a:close/>
                  <a:moveTo>
                    <a:pt x="81" y="82"/>
                  </a:moveTo>
                  <a:lnTo>
                    <a:pt x="81" y="82"/>
                  </a:lnTo>
                  <a:lnTo>
                    <a:pt x="78" y="82"/>
                  </a:lnTo>
                  <a:lnTo>
                    <a:pt x="74" y="84"/>
                  </a:lnTo>
                  <a:lnTo>
                    <a:pt x="71" y="86"/>
                  </a:lnTo>
                  <a:lnTo>
                    <a:pt x="68" y="91"/>
                  </a:lnTo>
                  <a:lnTo>
                    <a:pt x="68" y="91"/>
                  </a:lnTo>
                  <a:lnTo>
                    <a:pt x="63" y="106"/>
                  </a:lnTo>
                  <a:lnTo>
                    <a:pt x="61" y="114"/>
                  </a:lnTo>
                  <a:lnTo>
                    <a:pt x="60" y="121"/>
                  </a:lnTo>
                  <a:lnTo>
                    <a:pt x="60" y="121"/>
                  </a:lnTo>
                  <a:lnTo>
                    <a:pt x="61" y="125"/>
                  </a:lnTo>
                  <a:lnTo>
                    <a:pt x="63" y="127"/>
                  </a:lnTo>
                  <a:lnTo>
                    <a:pt x="65" y="129"/>
                  </a:lnTo>
                  <a:lnTo>
                    <a:pt x="70" y="130"/>
                  </a:lnTo>
                  <a:lnTo>
                    <a:pt x="70" y="130"/>
                  </a:lnTo>
                  <a:lnTo>
                    <a:pt x="74" y="129"/>
                  </a:lnTo>
                  <a:lnTo>
                    <a:pt x="79" y="127"/>
                  </a:lnTo>
                  <a:lnTo>
                    <a:pt x="91" y="87"/>
                  </a:lnTo>
                  <a:lnTo>
                    <a:pt x="91" y="87"/>
                  </a:lnTo>
                  <a:lnTo>
                    <a:pt x="87" y="84"/>
                  </a:lnTo>
                  <a:lnTo>
                    <a:pt x="81" y="82"/>
                  </a:lnTo>
                  <a:lnTo>
                    <a:pt x="81" y="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25" name="Freeform 88">
              <a:extLst>
                <a:ext uri="{FF2B5EF4-FFF2-40B4-BE49-F238E27FC236}">
                  <a16:creationId xmlns:a16="http://schemas.microsoft.com/office/drawing/2014/main" id="{08B8D0BB-5E54-421E-9003-505E68A27F19}"/>
                </a:ext>
              </a:extLst>
            </p:cNvPr>
            <p:cNvSpPr>
              <a:spLocks noEditPoints="1"/>
            </p:cNvSpPr>
            <p:nvPr userDrawn="1"/>
          </p:nvSpPr>
          <p:spPr bwMode="auto">
            <a:xfrm>
              <a:off x="7923213" y="4602163"/>
              <a:ext cx="230188" cy="201613"/>
            </a:xfrm>
            <a:custGeom>
              <a:avLst/>
              <a:gdLst>
                <a:gd name="T0" fmla="*/ 58 w 145"/>
                <a:gd name="T1" fmla="*/ 71 h 127"/>
                <a:gd name="T2" fmla="*/ 56 w 145"/>
                <a:gd name="T3" fmla="*/ 80 h 127"/>
                <a:gd name="T4" fmla="*/ 56 w 145"/>
                <a:gd name="T5" fmla="*/ 87 h 127"/>
                <a:gd name="T6" fmla="*/ 57 w 145"/>
                <a:gd name="T7" fmla="*/ 93 h 127"/>
                <a:gd name="T8" fmla="*/ 64 w 145"/>
                <a:gd name="T9" fmla="*/ 97 h 127"/>
                <a:gd name="T10" fmla="*/ 68 w 145"/>
                <a:gd name="T11" fmla="*/ 96 h 127"/>
                <a:gd name="T12" fmla="*/ 75 w 145"/>
                <a:gd name="T13" fmla="*/ 89 h 127"/>
                <a:gd name="T14" fmla="*/ 135 w 145"/>
                <a:gd name="T15" fmla="*/ 82 h 127"/>
                <a:gd name="T16" fmla="*/ 134 w 145"/>
                <a:gd name="T17" fmla="*/ 87 h 127"/>
                <a:gd name="T18" fmla="*/ 128 w 145"/>
                <a:gd name="T19" fmla="*/ 98 h 127"/>
                <a:gd name="T20" fmla="*/ 115 w 145"/>
                <a:gd name="T21" fmla="*/ 111 h 127"/>
                <a:gd name="T22" fmla="*/ 94 w 145"/>
                <a:gd name="T23" fmla="*/ 122 h 127"/>
                <a:gd name="T24" fmla="*/ 72 w 145"/>
                <a:gd name="T25" fmla="*/ 127 h 127"/>
                <a:gd name="T26" fmla="*/ 61 w 145"/>
                <a:gd name="T27" fmla="*/ 127 h 127"/>
                <a:gd name="T28" fmla="*/ 38 w 145"/>
                <a:gd name="T29" fmla="*/ 126 h 127"/>
                <a:gd name="T30" fmla="*/ 18 w 145"/>
                <a:gd name="T31" fmla="*/ 121 h 127"/>
                <a:gd name="T32" fmla="*/ 5 w 145"/>
                <a:gd name="T33" fmla="*/ 110 h 127"/>
                <a:gd name="T34" fmla="*/ 2 w 145"/>
                <a:gd name="T35" fmla="*/ 101 h 127"/>
                <a:gd name="T36" fmla="*/ 0 w 145"/>
                <a:gd name="T37" fmla="*/ 90 h 127"/>
                <a:gd name="T38" fmla="*/ 3 w 145"/>
                <a:gd name="T39" fmla="*/ 75 h 127"/>
                <a:gd name="T40" fmla="*/ 13 w 145"/>
                <a:gd name="T41" fmla="*/ 41 h 127"/>
                <a:gd name="T42" fmla="*/ 22 w 145"/>
                <a:gd name="T43" fmla="*/ 27 h 127"/>
                <a:gd name="T44" fmla="*/ 27 w 145"/>
                <a:gd name="T45" fmla="*/ 19 h 127"/>
                <a:gd name="T46" fmla="*/ 43 w 145"/>
                <a:gd name="T47" fmla="*/ 9 h 127"/>
                <a:gd name="T48" fmla="*/ 59 w 145"/>
                <a:gd name="T49" fmla="*/ 3 h 127"/>
                <a:gd name="T50" fmla="*/ 77 w 145"/>
                <a:gd name="T51" fmla="*/ 1 h 127"/>
                <a:gd name="T52" fmla="*/ 85 w 145"/>
                <a:gd name="T53" fmla="*/ 0 h 127"/>
                <a:gd name="T54" fmla="*/ 109 w 145"/>
                <a:gd name="T55" fmla="*/ 2 h 127"/>
                <a:gd name="T56" fmla="*/ 128 w 145"/>
                <a:gd name="T57" fmla="*/ 8 h 127"/>
                <a:gd name="T58" fmla="*/ 140 w 145"/>
                <a:gd name="T59" fmla="*/ 19 h 127"/>
                <a:gd name="T60" fmla="*/ 145 w 145"/>
                <a:gd name="T61" fmla="*/ 38 h 127"/>
                <a:gd name="T62" fmla="*/ 142 w 145"/>
                <a:gd name="T63" fmla="*/ 53 h 127"/>
                <a:gd name="T64" fmla="*/ 138 w 145"/>
                <a:gd name="T65" fmla="*/ 71 h 127"/>
                <a:gd name="T66" fmla="*/ 80 w 145"/>
                <a:gd name="T67" fmla="*/ 30 h 127"/>
                <a:gd name="T68" fmla="*/ 71 w 145"/>
                <a:gd name="T69" fmla="*/ 35 h 127"/>
                <a:gd name="T70" fmla="*/ 65 w 145"/>
                <a:gd name="T71" fmla="*/ 48 h 127"/>
                <a:gd name="T72" fmla="*/ 88 w 145"/>
                <a:gd name="T73" fmla="*/ 48 h 127"/>
                <a:gd name="T74" fmla="*/ 91 w 145"/>
                <a:gd name="T75" fmla="*/ 39 h 127"/>
                <a:gd name="T76" fmla="*/ 87 w 145"/>
                <a:gd name="T77" fmla="*/ 32 h 127"/>
                <a:gd name="T78" fmla="*/ 80 w 145"/>
                <a:gd name="T79" fmla="*/ 3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5" h="127">
                  <a:moveTo>
                    <a:pt x="138" y="71"/>
                  </a:moveTo>
                  <a:lnTo>
                    <a:pt x="58" y="71"/>
                  </a:lnTo>
                  <a:lnTo>
                    <a:pt x="58" y="71"/>
                  </a:lnTo>
                  <a:lnTo>
                    <a:pt x="56" y="80"/>
                  </a:lnTo>
                  <a:lnTo>
                    <a:pt x="56" y="87"/>
                  </a:lnTo>
                  <a:lnTo>
                    <a:pt x="56" y="87"/>
                  </a:lnTo>
                  <a:lnTo>
                    <a:pt x="56" y="90"/>
                  </a:lnTo>
                  <a:lnTo>
                    <a:pt x="57" y="93"/>
                  </a:lnTo>
                  <a:lnTo>
                    <a:pt x="59" y="96"/>
                  </a:lnTo>
                  <a:lnTo>
                    <a:pt x="64" y="97"/>
                  </a:lnTo>
                  <a:lnTo>
                    <a:pt x="64" y="97"/>
                  </a:lnTo>
                  <a:lnTo>
                    <a:pt x="68" y="96"/>
                  </a:lnTo>
                  <a:lnTo>
                    <a:pt x="73" y="93"/>
                  </a:lnTo>
                  <a:lnTo>
                    <a:pt x="75" y="89"/>
                  </a:lnTo>
                  <a:lnTo>
                    <a:pt x="79" y="82"/>
                  </a:lnTo>
                  <a:lnTo>
                    <a:pt x="135" y="82"/>
                  </a:lnTo>
                  <a:lnTo>
                    <a:pt x="135" y="82"/>
                  </a:lnTo>
                  <a:lnTo>
                    <a:pt x="134" y="87"/>
                  </a:lnTo>
                  <a:lnTo>
                    <a:pt x="130" y="93"/>
                  </a:lnTo>
                  <a:lnTo>
                    <a:pt x="128" y="98"/>
                  </a:lnTo>
                  <a:lnTo>
                    <a:pt x="125" y="103"/>
                  </a:lnTo>
                  <a:lnTo>
                    <a:pt x="115" y="111"/>
                  </a:lnTo>
                  <a:lnTo>
                    <a:pt x="105" y="118"/>
                  </a:lnTo>
                  <a:lnTo>
                    <a:pt x="94" y="122"/>
                  </a:lnTo>
                  <a:lnTo>
                    <a:pt x="82" y="125"/>
                  </a:lnTo>
                  <a:lnTo>
                    <a:pt x="72" y="127"/>
                  </a:lnTo>
                  <a:lnTo>
                    <a:pt x="61" y="127"/>
                  </a:lnTo>
                  <a:lnTo>
                    <a:pt x="61" y="127"/>
                  </a:lnTo>
                  <a:lnTo>
                    <a:pt x="50" y="127"/>
                  </a:lnTo>
                  <a:lnTo>
                    <a:pt x="38" y="126"/>
                  </a:lnTo>
                  <a:lnTo>
                    <a:pt x="27" y="125"/>
                  </a:lnTo>
                  <a:lnTo>
                    <a:pt x="18" y="121"/>
                  </a:lnTo>
                  <a:lnTo>
                    <a:pt x="11" y="117"/>
                  </a:lnTo>
                  <a:lnTo>
                    <a:pt x="5" y="110"/>
                  </a:lnTo>
                  <a:lnTo>
                    <a:pt x="4" y="106"/>
                  </a:lnTo>
                  <a:lnTo>
                    <a:pt x="2" y="101"/>
                  </a:lnTo>
                  <a:lnTo>
                    <a:pt x="0" y="90"/>
                  </a:lnTo>
                  <a:lnTo>
                    <a:pt x="0" y="90"/>
                  </a:lnTo>
                  <a:lnTo>
                    <a:pt x="2" y="83"/>
                  </a:lnTo>
                  <a:lnTo>
                    <a:pt x="3" y="75"/>
                  </a:lnTo>
                  <a:lnTo>
                    <a:pt x="6" y="57"/>
                  </a:lnTo>
                  <a:lnTo>
                    <a:pt x="13" y="41"/>
                  </a:lnTo>
                  <a:lnTo>
                    <a:pt x="18" y="32"/>
                  </a:lnTo>
                  <a:lnTo>
                    <a:pt x="22" y="27"/>
                  </a:lnTo>
                  <a:lnTo>
                    <a:pt x="22" y="27"/>
                  </a:lnTo>
                  <a:lnTo>
                    <a:pt x="27" y="19"/>
                  </a:lnTo>
                  <a:lnTo>
                    <a:pt x="34" y="14"/>
                  </a:lnTo>
                  <a:lnTo>
                    <a:pt x="43" y="9"/>
                  </a:lnTo>
                  <a:lnTo>
                    <a:pt x="50" y="5"/>
                  </a:lnTo>
                  <a:lnTo>
                    <a:pt x="59" y="3"/>
                  </a:lnTo>
                  <a:lnTo>
                    <a:pt x="67" y="1"/>
                  </a:lnTo>
                  <a:lnTo>
                    <a:pt x="77" y="1"/>
                  </a:lnTo>
                  <a:lnTo>
                    <a:pt x="85" y="0"/>
                  </a:lnTo>
                  <a:lnTo>
                    <a:pt x="85" y="0"/>
                  </a:lnTo>
                  <a:lnTo>
                    <a:pt x="98" y="1"/>
                  </a:lnTo>
                  <a:lnTo>
                    <a:pt x="109" y="2"/>
                  </a:lnTo>
                  <a:lnTo>
                    <a:pt x="120" y="4"/>
                  </a:lnTo>
                  <a:lnTo>
                    <a:pt x="128" y="8"/>
                  </a:lnTo>
                  <a:lnTo>
                    <a:pt x="135" y="12"/>
                  </a:lnTo>
                  <a:lnTo>
                    <a:pt x="140" y="19"/>
                  </a:lnTo>
                  <a:lnTo>
                    <a:pt x="143" y="28"/>
                  </a:lnTo>
                  <a:lnTo>
                    <a:pt x="145" y="38"/>
                  </a:lnTo>
                  <a:lnTo>
                    <a:pt x="145" y="38"/>
                  </a:lnTo>
                  <a:lnTo>
                    <a:pt x="142" y="53"/>
                  </a:lnTo>
                  <a:lnTo>
                    <a:pt x="138" y="71"/>
                  </a:lnTo>
                  <a:lnTo>
                    <a:pt x="138" y="71"/>
                  </a:lnTo>
                  <a:close/>
                  <a:moveTo>
                    <a:pt x="80" y="30"/>
                  </a:moveTo>
                  <a:lnTo>
                    <a:pt x="80" y="30"/>
                  </a:lnTo>
                  <a:lnTo>
                    <a:pt x="75" y="31"/>
                  </a:lnTo>
                  <a:lnTo>
                    <a:pt x="71" y="35"/>
                  </a:lnTo>
                  <a:lnTo>
                    <a:pt x="67" y="39"/>
                  </a:lnTo>
                  <a:lnTo>
                    <a:pt x="65" y="48"/>
                  </a:lnTo>
                  <a:lnTo>
                    <a:pt x="88" y="48"/>
                  </a:lnTo>
                  <a:lnTo>
                    <a:pt x="88" y="48"/>
                  </a:lnTo>
                  <a:lnTo>
                    <a:pt x="91" y="39"/>
                  </a:lnTo>
                  <a:lnTo>
                    <a:pt x="91" y="39"/>
                  </a:lnTo>
                  <a:lnTo>
                    <a:pt x="89" y="35"/>
                  </a:lnTo>
                  <a:lnTo>
                    <a:pt x="87" y="32"/>
                  </a:lnTo>
                  <a:lnTo>
                    <a:pt x="85" y="31"/>
                  </a:lnTo>
                  <a:lnTo>
                    <a:pt x="80" y="30"/>
                  </a:lnTo>
                  <a:lnTo>
                    <a:pt x="80"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26" name="Freeform 89">
              <a:extLst>
                <a:ext uri="{FF2B5EF4-FFF2-40B4-BE49-F238E27FC236}">
                  <a16:creationId xmlns:a16="http://schemas.microsoft.com/office/drawing/2014/main" id="{EF095EBF-33F0-431A-B58B-31D4393A3ECB}"/>
                </a:ext>
              </a:extLst>
            </p:cNvPr>
            <p:cNvSpPr>
              <a:spLocks/>
            </p:cNvSpPr>
            <p:nvPr userDrawn="1"/>
          </p:nvSpPr>
          <p:spPr bwMode="auto">
            <a:xfrm>
              <a:off x="8143876" y="4533901"/>
              <a:ext cx="165100" cy="266700"/>
            </a:xfrm>
            <a:custGeom>
              <a:avLst/>
              <a:gdLst>
                <a:gd name="T0" fmla="*/ 57 w 104"/>
                <a:gd name="T1" fmla="*/ 168 h 168"/>
                <a:gd name="T2" fmla="*/ 0 w 104"/>
                <a:gd name="T3" fmla="*/ 168 h 168"/>
                <a:gd name="T4" fmla="*/ 45 w 104"/>
                <a:gd name="T5" fmla="*/ 0 h 168"/>
                <a:gd name="T6" fmla="*/ 104 w 104"/>
                <a:gd name="T7" fmla="*/ 0 h 168"/>
                <a:gd name="T8" fmla="*/ 57 w 104"/>
                <a:gd name="T9" fmla="*/ 168 h 168"/>
              </a:gdLst>
              <a:ahLst/>
              <a:cxnLst>
                <a:cxn ang="0">
                  <a:pos x="T0" y="T1"/>
                </a:cxn>
                <a:cxn ang="0">
                  <a:pos x="T2" y="T3"/>
                </a:cxn>
                <a:cxn ang="0">
                  <a:pos x="T4" y="T5"/>
                </a:cxn>
                <a:cxn ang="0">
                  <a:pos x="T6" y="T7"/>
                </a:cxn>
                <a:cxn ang="0">
                  <a:pos x="T8" y="T9"/>
                </a:cxn>
              </a:cxnLst>
              <a:rect l="0" t="0" r="r" b="b"/>
              <a:pathLst>
                <a:path w="104" h="168">
                  <a:moveTo>
                    <a:pt x="57" y="168"/>
                  </a:moveTo>
                  <a:lnTo>
                    <a:pt x="0" y="168"/>
                  </a:lnTo>
                  <a:lnTo>
                    <a:pt x="45" y="0"/>
                  </a:lnTo>
                  <a:lnTo>
                    <a:pt x="104" y="0"/>
                  </a:lnTo>
                  <a:lnTo>
                    <a:pt x="57" y="1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27" name="Freeform 90">
              <a:extLst>
                <a:ext uri="{FF2B5EF4-FFF2-40B4-BE49-F238E27FC236}">
                  <a16:creationId xmlns:a16="http://schemas.microsoft.com/office/drawing/2014/main" id="{89DA46C1-B93F-4803-9A35-BD14E9B01ACD}"/>
                </a:ext>
              </a:extLst>
            </p:cNvPr>
            <p:cNvSpPr>
              <a:spLocks noEditPoints="1"/>
            </p:cNvSpPr>
            <p:nvPr userDrawn="1"/>
          </p:nvSpPr>
          <p:spPr bwMode="auto">
            <a:xfrm>
              <a:off x="8264526" y="4533901"/>
              <a:ext cx="165100" cy="266700"/>
            </a:xfrm>
            <a:custGeom>
              <a:avLst/>
              <a:gdLst>
                <a:gd name="T0" fmla="*/ 57 w 104"/>
                <a:gd name="T1" fmla="*/ 168 h 168"/>
                <a:gd name="T2" fmla="*/ 0 w 104"/>
                <a:gd name="T3" fmla="*/ 168 h 168"/>
                <a:gd name="T4" fmla="*/ 34 w 104"/>
                <a:gd name="T5" fmla="*/ 46 h 168"/>
                <a:gd name="T6" fmla="*/ 91 w 104"/>
                <a:gd name="T7" fmla="*/ 46 h 168"/>
                <a:gd name="T8" fmla="*/ 57 w 104"/>
                <a:gd name="T9" fmla="*/ 168 h 168"/>
                <a:gd name="T10" fmla="*/ 95 w 104"/>
                <a:gd name="T11" fmla="*/ 34 h 168"/>
                <a:gd name="T12" fmla="*/ 36 w 104"/>
                <a:gd name="T13" fmla="*/ 34 h 168"/>
                <a:gd name="T14" fmla="*/ 47 w 104"/>
                <a:gd name="T15" fmla="*/ 0 h 168"/>
                <a:gd name="T16" fmla="*/ 104 w 104"/>
                <a:gd name="T17" fmla="*/ 0 h 168"/>
                <a:gd name="T18" fmla="*/ 95 w 104"/>
                <a:gd name="T19" fmla="*/ 34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4" h="168">
                  <a:moveTo>
                    <a:pt x="57" y="168"/>
                  </a:moveTo>
                  <a:lnTo>
                    <a:pt x="0" y="168"/>
                  </a:lnTo>
                  <a:lnTo>
                    <a:pt x="34" y="46"/>
                  </a:lnTo>
                  <a:lnTo>
                    <a:pt x="91" y="46"/>
                  </a:lnTo>
                  <a:lnTo>
                    <a:pt x="57" y="168"/>
                  </a:lnTo>
                  <a:close/>
                  <a:moveTo>
                    <a:pt x="95" y="34"/>
                  </a:moveTo>
                  <a:lnTo>
                    <a:pt x="36" y="34"/>
                  </a:lnTo>
                  <a:lnTo>
                    <a:pt x="47" y="0"/>
                  </a:lnTo>
                  <a:lnTo>
                    <a:pt x="104" y="0"/>
                  </a:lnTo>
                  <a:lnTo>
                    <a:pt x="95"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28" name="Freeform 91">
              <a:extLst>
                <a:ext uri="{FF2B5EF4-FFF2-40B4-BE49-F238E27FC236}">
                  <a16:creationId xmlns:a16="http://schemas.microsoft.com/office/drawing/2014/main" id="{C002CB41-9AAB-4D37-94FA-3469652DA4FF}"/>
                </a:ext>
              </a:extLst>
            </p:cNvPr>
            <p:cNvSpPr>
              <a:spLocks/>
            </p:cNvSpPr>
            <p:nvPr userDrawn="1"/>
          </p:nvSpPr>
          <p:spPr bwMode="auto">
            <a:xfrm>
              <a:off x="8396288" y="4564063"/>
              <a:ext cx="192088" cy="236538"/>
            </a:xfrm>
            <a:custGeom>
              <a:avLst/>
              <a:gdLst>
                <a:gd name="T0" fmla="*/ 115 w 121"/>
                <a:gd name="T1" fmla="*/ 27 h 149"/>
                <a:gd name="T2" fmla="*/ 121 w 121"/>
                <a:gd name="T3" fmla="*/ 54 h 149"/>
                <a:gd name="T4" fmla="*/ 76 w 121"/>
                <a:gd name="T5" fmla="*/ 54 h 149"/>
                <a:gd name="T6" fmla="*/ 63 w 121"/>
                <a:gd name="T7" fmla="*/ 101 h 149"/>
                <a:gd name="T8" fmla="*/ 63 w 121"/>
                <a:gd name="T9" fmla="*/ 101 h 149"/>
                <a:gd name="T10" fmla="*/ 62 w 121"/>
                <a:gd name="T11" fmla="*/ 107 h 149"/>
                <a:gd name="T12" fmla="*/ 61 w 121"/>
                <a:gd name="T13" fmla="*/ 111 h 149"/>
                <a:gd name="T14" fmla="*/ 61 w 121"/>
                <a:gd name="T15" fmla="*/ 111 h 149"/>
                <a:gd name="T16" fmla="*/ 61 w 121"/>
                <a:gd name="T17" fmla="*/ 115 h 149"/>
                <a:gd name="T18" fmla="*/ 63 w 121"/>
                <a:gd name="T19" fmla="*/ 117 h 149"/>
                <a:gd name="T20" fmla="*/ 67 w 121"/>
                <a:gd name="T21" fmla="*/ 118 h 149"/>
                <a:gd name="T22" fmla="*/ 72 w 121"/>
                <a:gd name="T23" fmla="*/ 118 h 149"/>
                <a:gd name="T24" fmla="*/ 83 w 121"/>
                <a:gd name="T25" fmla="*/ 118 h 149"/>
                <a:gd name="T26" fmla="*/ 75 w 121"/>
                <a:gd name="T27" fmla="*/ 149 h 149"/>
                <a:gd name="T28" fmla="*/ 23 w 121"/>
                <a:gd name="T29" fmla="*/ 149 h 149"/>
                <a:gd name="T30" fmla="*/ 23 w 121"/>
                <a:gd name="T31" fmla="*/ 149 h 149"/>
                <a:gd name="T32" fmla="*/ 18 w 121"/>
                <a:gd name="T33" fmla="*/ 148 h 149"/>
                <a:gd name="T34" fmla="*/ 13 w 121"/>
                <a:gd name="T35" fmla="*/ 148 h 149"/>
                <a:gd name="T36" fmla="*/ 8 w 121"/>
                <a:gd name="T37" fmla="*/ 145 h 149"/>
                <a:gd name="T38" fmla="*/ 6 w 121"/>
                <a:gd name="T39" fmla="*/ 143 h 149"/>
                <a:gd name="T40" fmla="*/ 2 w 121"/>
                <a:gd name="T41" fmla="*/ 139 h 149"/>
                <a:gd name="T42" fmla="*/ 1 w 121"/>
                <a:gd name="T43" fmla="*/ 136 h 149"/>
                <a:gd name="T44" fmla="*/ 0 w 121"/>
                <a:gd name="T45" fmla="*/ 132 h 149"/>
                <a:gd name="T46" fmla="*/ 0 w 121"/>
                <a:gd name="T47" fmla="*/ 128 h 149"/>
                <a:gd name="T48" fmla="*/ 0 w 121"/>
                <a:gd name="T49" fmla="*/ 128 h 149"/>
                <a:gd name="T50" fmla="*/ 0 w 121"/>
                <a:gd name="T51" fmla="*/ 120 h 149"/>
                <a:gd name="T52" fmla="*/ 2 w 121"/>
                <a:gd name="T53" fmla="*/ 111 h 149"/>
                <a:gd name="T54" fmla="*/ 34 w 121"/>
                <a:gd name="T55" fmla="*/ 0 h 149"/>
                <a:gd name="T56" fmla="*/ 91 w 121"/>
                <a:gd name="T57" fmla="*/ 0 h 149"/>
                <a:gd name="T58" fmla="*/ 84 w 121"/>
                <a:gd name="T59" fmla="*/ 27 h 149"/>
                <a:gd name="T60" fmla="*/ 115 w 121"/>
                <a:gd name="T61" fmla="*/ 27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21" h="149">
                  <a:moveTo>
                    <a:pt x="115" y="27"/>
                  </a:moveTo>
                  <a:lnTo>
                    <a:pt x="121" y="54"/>
                  </a:lnTo>
                  <a:lnTo>
                    <a:pt x="76" y="54"/>
                  </a:lnTo>
                  <a:lnTo>
                    <a:pt x="63" y="101"/>
                  </a:lnTo>
                  <a:lnTo>
                    <a:pt x="63" y="101"/>
                  </a:lnTo>
                  <a:lnTo>
                    <a:pt x="62" y="107"/>
                  </a:lnTo>
                  <a:lnTo>
                    <a:pt x="61" y="111"/>
                  </a:lnTo>
                  <a:lnTo>
                    <a:pt x="61" y="111"/>
                  </a:lnTo>
                  <a:lnTo>
                    <a:pt x="61" y="115"/>
                  </a:lnTo>
                  <a:lnTo>
                    <a:pt x="63" y="117"/>
                  </a:lnTo>
                  <a:lnTo>
                    <a:pt x="67" y="118"/>
                  </a:lnTo>
                  <a:lnTo>
                    <a:pt x="72" y="118"/>
                  </a:lnTo>
                  <a:lnTo>
                    <a:pt x="83" y="118"/>
                  </a:lnTo>
                  <a:lnTo>
                    <a:pt x="75" y="149"/>
                  </a:lnTo>
                  <a:lnTo>
                    <a:pt x="23" y="149"/>
                  </a:lnTo>
                  <a:lnTo>
                    <a:pt x="23" y="149"/>
                  </a:lnTo>
                  <a:lnTo>
                    <a:pt x="18" y="148"/>
                  </a:lnTo>
                  <a:lnTo>
                    <a:pt x="13" y="148"/>
                  </a:lnTo>
                  <a:lnTo>
                    <a:pt x="8" y="145"/>
                  </a:lnTo>
                  <a:lnTo>
                    <a:pt x="6" y="143"/>
                  </a:lnTo>
                  <a:lnTo>
                    <a:pt x="2" y="139"/>
                  </a:lnTo>
                  <a:lnTo>
                    <a:pt x="1" y="136"/>
                  </a:lnTo>
                  <a:lnTo>
                    <a:pt x="0" y="132"/>
                  </a:lnTo>
                  <a:lnTo>
                    <a:pt x="0" y="128"/>
                  </a:lnTo>
                  <a:lnTo>
                    <a:pt x="0" y="128"/>
                  </a:lnTo>
                  <a:lnTo>
                    <a:pt x="0" y="120"/>
                  </a:lnTo>
                  <a:lnTo>
                    <a:pt x="2" y="111"/>
                  </a:lnTo>
                  <a:lnTo>
                    <a:pt x="34" y="0"/>
                  </a:lnTo>
                  <a:lnTo>
                    <a:pt x="91" y="0"/>
                  </a:lnTo>
                  <a:lnTo>
                    <a:pt x="84" y="27"/>
                  </a:lnTo>
                  <a:lnTo>
                    <a:pt x="115"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29" name="Freeform 92">
              <a:extLst>
                <a:ext uri="{FF2B5EF4-FFF2-40B4-BE49-F238E27FC236}">
                  <a16:creationId xmlns:a16="http://schemas.microsoft.com/office/drawing/2014/main" id="{B8A7D2AF-AFD7-4903-BB60-3075ACFF902B}"/>
                </a:ext>
              </a:extLst>
            </p:cNvPr>
            <p:cNvSpPr>
              <a:spLocks/>
            </p:cNvSpPr>
            <p:nvPr userDrawn="1"/>
          </p:nvSpPr>
          <p:spPr bwMode="auto">
            <a:xfrm>
              <a:off x="7321551" y="4830763"/>
              <a:ext cx="38100" cy="46038"/>
            </a:xfrm>
            <a:custGeom>
              <a:avLst/>
              <a:gdLst>
                <a:gd name="T0" fmla="*/ 9 w 24"/>
                <a:gd name="T1" fmla="*/ 0 h 29"/>
                <a:gd name="T2" fmla="*/ 24 w 24"/>
                <a:gd name="T3" fmla="*/ 0 h 29"/>
                <a:gd name="T4" fmla="*/ 15 w 24"/>
                <a:gd name="T5" fmla="*/ 29 h 29"/>
                <a:gd name="T6" fmla="*/ 0 w 24"/>
                <a:gd name="T7" fmla="*/ 29 h 29"/>
                <a:gd name="T8" fmla="*/ 9 w 24"/>
                <a:gd name="T9" fmla="*/ 0 h 29"/>
              </a:gdLst>
              <a:ahLst/>
              <a:cxnLst>
                <a:cxn ang="0">
                  <a:pos x="T0" y="T1"/>
                </a:cxn>
                <a:cxn ang="0">
                  <a:pos x="T2" y="T3"/>
                </a:cxn>
                <a:cxn ang="0">
                  <a:pos x="T4" y="T5"/>
                </a:cxn>
                <a:cxn ang="0">
                  <a:pos x="T6" y="T7"/>
                </a:cxn>
                <a:cxn ang="0">
                  <a:pos x="T8" y="T9"/>
                </a:cxn>
              </a:cxnLst>
              <a:rect l="0" t="0" r="r" b="b"/>
              <a:pathLst>
                <a:path w="24" h="29">
                  <a:moveTo>
                    <a:pt x="9" y="0"/>
                  </a:moveTo>
                  <a:lnTo>
                    <a:pt x="24" y="0"/>
                  </a:lnTo>
                  <a:lnTo>
                    <a:pt x="15" y="29"/>
                  </a:lnTo>
                  <a:lnTo>
                    <a:pt x="0" y="29"/>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30" name="Freeform 93">
              <a:extLst>
                <a:ext uri="{FF2B5EF4-FFF2-40B4-BE49-F238E27FC236}">
                  <a16:creationId xmlns:a16="http://schemas.microsoft.com/office/drawing/2014/main" id="{8151F331-B56F-4FA4-A9DE-05D55D7AF7EA}"/>
                </a:ext>
              </a:extLst>
            </p:cNvPr>
            <p:cNvSpPr>
              <a:spLocks/>
            </p:cNvSpPr>
            <p:nvPr userDrawn="1"/>
          </p:nvSpPr>
          <p:spPr bwMode="auto">
            <a:xfrm>
              <a:off x="7400926" y="4830763"/>
              <a:ext cx="87313" cy="46038"/>
            </a:xfrm>
            <a:custGeom>
              <a:avLst/>
              <a:gdLst>
                <a:gd name="T0" fmla="*/ 10 w 55"/>
                <a:gd name="T1" fmla="*/ 0 h 29"/>
                <a:gd name="T2" fmla="*/ 31 w 55"/>
                <a:gd name="T3" fmla="*/ 0 h 29"/>
                <a:gd name="T4" fmla="*/ 36 w 55"/>
                <a:gd name="T5" fmla="*/ 19 h 29"/>
                <a:gd name="T6" fmla="*/ 36 w 55"/>
                <a:gd name="T7" fmla="*/ 19 h 29"/>
                <a:gd name="T8" fmla="*/ 42 w 55"/>
                <a:gd name="T9" fmla="*/ 0 h 29"/>
                <a:gd name="T10" fmla="*/ 55 w 55"/>
                <a:gd name="T11" fmla="*/ 0 h 29"/>
                <a:gd name="T12" fmla="*/ 46 w 55"/>
                <a:gd name="T13" fmla="*/ 29 h 29"/>
                <a:gd name="T14" fmla="*/ 26 w 55"/>
                <a:gd name="T15" fmla="*/ 29 h 29"/>
                <a:gd name="T16" fmla="*/ 20 w 55"/>
                <a:gd name="T17" fmla="*/ 8 h 29"/>
                <a:gd name="T18" fmla="*/ 20 w 55"/>
                <a:gd name="T19" fmla="*/ 8 h 29"/>
                <a:gd name="T20" fmla="*/ 13 w 55"/>
                <a:gd name="T21" fmla="*/ 29 h 29"/>
                <a:gd name="T22" fmla="*/ 0 w 55"/>
                <a:gd name="T23" fmla="*/ 29 h 29"/>
                <a:gd name="T24" fmla="*/ 10 w 55"/>
                <a:gd name="T2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 h="29">
                  <a:moveTo>
                    <a:pt x="10" y="0"/>
                  </a:moveTo>
                  <a:lnTo>
                    <a:pt x="31" y="0"/>
                  </a:lnTo>
                  <a:lnTo>
                    <a:pt x="36" y="19"/>
                  </a:lnTo>
                  <a:lnTo>
                    <a:pt x="36" y="19"/>
                  </a:lnTo>
                  <a:lnTo>
                    <a:pt x="42" y="0"/>
                  </a:lnTo>
                  <a:lnTo>
                    <a:pt x="55" y="0"/>
                  </a:lnTo>
                  <a:lnTo>
                    <a:pt x="46" y="29"/>
                  </a:lnTo>
                  <a:lnTo>
                    <a:pt x="26" y="29"/>
                  </a:lnTo>
                  <a:lnTo>
                    <a:pt x="20" y="8"/>
                  </a:lnTo>
                  <a:lnTo>
                    <a:pt x="20" y="8"/>
                  </a:lnTo>
                  <a:lnTo>
                    <a:pt x="13" y="29"/>
                  </a:lnTo>
                  <a:lnTo>
                    <a:pt x="0" y="29"/>
                  </a:lnTo>
                  <a:lnTo>
                    <a:pt x="1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31" name="Freeform 94">
              <a:extLst>
                <a:ext uri="{FF2B5EF4-FFF2-40B4-BE49-F238E27FC236}">
                  <a16:creationId xmlns:a16="http://schemas.microsoft.com/office/drawing/2014/main" id="{22A99575-F6E7-4685-99CD-562B7B187DFC}"/>
                </a:ext>
              </a:extLst>
            </p:cNvPr>
            <p:cNvSpPr>
              <a:spLocks/>
            </p:cNvSpPr>
            <p:nvPr userDrawn="1"/>
          </p:nvSpPr>
          <p:spPr bwMode="auto">
            <a:xfrm>
              <a:off x="7531101" y="4830763"/>
              <a:ext cx="76200" cy="46038"/>
            </a:xfrm>
            <a:custGeom>
              <a:avLst/>
              <a:gdLst>
                <a:gd name="T0" fmla="*/ 0 w 48"/>
                <a:gd name="T1" fmla="*/ 0 h 29"/>
                <a:gd name="T2" fmla="*/ 15 w 48"/>
                <a:gd name="T3" fmla="*/ 0 h 29"/>
                <a:gd name="T4" fmla="*/ 19 w 48"/>
                <a:gd name="T5" fmla="*/ 18 h 29"/>
                <a:gd name="T6" fmla="*/ 33 w 48"/>
                <a:gd name="T7" fmla="*/ 0 h 29"/>
                <a:gd name="T8" fmla="*/ 48 w 48"/>
                <a:gd name="T9" fmla="*/ 0 h 29"/>
                <a:gd name="T10" fmla="*/ 24 w 48"/>
                <a:gd name="T11" fmla="*/ 29 h 29"/>
                <a:gd name="T12" fmla="*/ 6 w 48"/>
                <a:gd name="T13" fmla="*/ 29 h 29"/>
                <a:gd name="T14" fmla="*/ 0 w 48"/>
                <a:gd name="T15" fmla="*/ 0 h 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 h="29">
                  <a:moveTo>
                    <a:pt x="0" y="0"/>
                  </a:moveTo>
                  <a:lnTo>
                    <a:pt x="15" y="0"/>
                  </a:lnTo>
                  <a:lnTo>
                    <a:pt x="19" y="18"/>
                  </a:lnTo>
                  <a:lnTo>
                    <a:pt x="33" y="0"/>
                  </a:lnTo>
                  <a:lnTo>
                    <a:pt x="48" y="0"/>
                  </a:lnTo>
                  <a:lnTo>
                    <a:pt x="24" y="29"/>
                  </a:lnTo>
                  <a:lnTo>
                    <a:pt x="6" y="29"/>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32" name="Freeform 95">
              <a:extLst>
                <a:ext uri="{FF2B5EF4-FFF2-40B4-BE49-F238E27FC236}">
                  <a16:creationId xmlns:a16="http://schemas.microsoft.com/office/drawing/2014/main" id="{4502C83A-3B9C-44DC-A17E-132783A9C257}"/>
                </a:ext>
              </a:extLst>
            </p:cNvPr>
            <p:cNvSpPr>
              <a:spLocks/>
            </p:cNvSpPr>
            <p:nvPr userDrawn="1"/>
          </p:nvSpPr>
          <p:spPr bwMode="auto">
            <a:xfrm>
              <a:off x="7635876" y="4830763"/>
              <a:ext cx="66675" cy="46038"/>
            </a:xfrm>
            <a:custGeom>
              <a:avLst/>
              <a:gdLst>
                <a:gd name="T0" fmla="*/ 9 w 42"/>
                <a:gd name="T1" fmla="*/ 0 h 29"/>
                <a:gd name="T2" fmla="*/ 42 w 42"/>
                <a:gd name="T3" fmla="*/ 0 h 29"/>
                <a:gd name="T4" fmla="*/ 41 w 42"/>
                <a:gd name="T5" fmla="*/ 5 h 29"/>
                <a:gd name="T6" fmla="*/ 22 w 42"/>
                <a:gd name="T7" fmla="*/ 5 h 29"/>
                <a:gd name="T8" fmla="*/ 20 w 42"/>
                <a:gd name="T9" fmla="*/ 11 h 29"/>
                <a:gd name="T10" fmla="*/ 37 w 42"/>
                <a:gd name="T11" fmla="*/ 11 h 29"/>
                <a:gd name="T12" fmla="*/ 36 w 42"/>
                <a:gd name="T13" fmla="*/ 17 h 29"/>
                <a:gd name="T14" fmla="*/ 17 w 42"/>
                <a:gd name="T15" fmla="*/ 17 h 29"/>
                <a:gd name="T16" fmla="*/ 16 w 42"/>
                <a:gd name="T17" fmla="*/ 23 h 29"/>
                <a:gd name="T18" fmla="*/ 35 w 42"/>
                <a:gd name="T19" fmla="*/ 23 h 29"/>
                <a:gd name="T20" fmla="*/ 33 w 42"/>
                <a:gd name="T21" fmla="*/ 29 h 29"/>
                <a:gd name="T22" fmla="*/ 0 w 42"/>
                <a:gd name="T23" fmla="*/ 29 h 29"/>
                <a:gd name="T24" fmla="*/ 9 w 42"/>
                <a:gd name="T2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29">
                  <a:moveTo>
                    <a:pt x="9" y="0"/>
                  </a:moveTo>
                  <a:lnTo>
                    <a:pt x="42" y="0"/>
                  </a:lnTo>
                  <a:lnTo>
                    <a:pt x="41" y="5"/>
                  </a:lnTo>
                  <a:lnTo>
                    <a:pt x="22" y="5"/>
                  </a:lnTo>
                  <a:lnTo>
                    <a:pt x="20" y="11"/>
                  </a:lnTo>
                  <a:lnTo>
                    <a:pt x="37" y="11"/>
                  </a:lnTo>
                  <a:lnTo>
                    <a:pt x="36" y="17"/>
                  </a:lnTo>
                  <a:lnTo>
                    <a:pt x="17" y="17"/>
                  </a:lnTo>
                  <a:lnTo>
                    <a:pt x="16" y="23"/>
                  </a:lnTo>
                  <a:lnTo>
                    <a:pt x="35" y="23"/>
                  </a:lnTo>
                  <a:lnTo>
                    <a:pt x="33" y="29"/>
                  </a:lnTo>
                  <a:lnTo>
                    <a:pt x="0" y="29"/>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33" name="Freeform 96">
              <a:extLst>
                <a:ext uri="{FF2B5EF4-FFF2-40B4-BE49-F238E27FC236}">
                  <a16:creationId xmlns:a16="http://schemas.microsoft.com/office/drawing/2014/main" id="{38BFEDBE-D97C-412D-8078-5C0F857A13E6}"/>
                </a:ext>
              </a:extLst>
            </p:cNvPr>
            <p:cNvSpPr>
              <a:spLocks/>
            </p:cNvSpPr>
            <p:nvPr userDrawn="1"/>
          </p:nvSpPr>
          <p:spPr bwMode="auto">
            <a:xfrm>
              <a:off x="7856538" y="4830763"/>
              <a:ext cx="61913" cy="46038"/>
            </a:xfrm>
            <a:custGeom>
              <a:avLst/>
              <a:gdLst>
                <a:gd name="T0" fmla="*/ 11 w 39"/>
                <a:gd name="T1" fmla="*/ 7 h 29"/>
                <a:gd name="T2" fmla="*/ 0 w 39"/>
                <a:gd name="T3" fmla="*/ 7 h 29"/>
                <a:gd name="T4" fmla="*/ 3 w 39"/>
                <a:gd name="T5" fmla="*/ 0 h 29"/>
                <a:gd name="T6" fmla="*/ 39 w 39"/>
                <a:gd name="T7" fmla="*/ 0 h 29"/>
                <a:gd name="T8" fmla="*/ 37 w 39"/>
                <a:gd name="T9" fmla="*/ 7 h 29"/>
                <a:gd name="T10" fmla="*/ 25 w 39"/>
                <a:gd name="T11" fmla="*/ 7 h 29"/>
                <a:gd name="T12" fmla="*/ 19 w 39"/>
                <a:gd name="T13" fmla="*/ 29 h 29"/>
                <a:gd name="T14" fmla="*/ 4 w 39"/>
                <a:gd name="T15" fmla="*/ 29 h 29"/>
                <a:gd name="T16" fmla="*/ 11 w 39"/>
                <a:gd name="T17" fmla="*/ 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29">
                  <a:moveTo>
                    <a:pt x="11" y="7"/>
                  </a:moveTo>
                  <a:lnTo>
                    <a:pt x="0" y="7"/>
                  </a:lnTo>
                  <a:lnTo>
                    <a:pt x="3" y="0"/>
                  </a:lnTo>
                  <a:lnTo>
                    <a:pt x="39" y="0"/>
                  </a:lnTo>
                  <a:lnTo>
                    <a:pt x="37" y="7"/>
                  </a:lnTo>
                  <a:lnTo>
                    <a:pt x="25" y="7"/>
                  </a:lnTo>
                  <a:lnTo>
                    <a:pt x="19" y="29"/>
                  </a:lnTo>
                  <a:lnTo>
                    <a:pt x="4" y="29"/>
                  </a:lnTo>
                  <a:lnTo>
                    <a:pt x="11"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34" name="Freeform 97">
              <a:extLst>
                <a:ext uri="{FF2B5EF4-FFF2-40B4-BE49-F238E27FC236}">
                  <a16:creationId xmlns:a16="http://schemas.microsoft.com/office/drawing/2014/main" id="{279CB849-EB41-43A5-947C-3B6CD760C077}"/>
                </a:ext>
              </a:extLst>
            </p:cNvPr>
            <p:cNvSpPr>
              <a:spLocks/>
            </p:cNvSpPr>
            <p:nvPr userDrawn="1"/>
          </p:nvSpPr>
          <p:spPr bwMode="auto">
            <a:xfrm>
              <a:off x="7951788" y="4830763"/>
              <a:ext cx="106363" cy="46038"/>
            </a:xfrm>
            <a:custGeom>
              <a:avLst/>
              <a:gdLst>
                <a:gd name="T0" fmla="*/ 8 w 67"/>
                <a:gd name="T1" fmla="*/ 0 h 29"/>
                <a:gd name="T2" fmla="*/ 30 w 67"/>
                <a:gd name="T3" fmla="*/ 0 h 29"/>
                <a:gd name="T4" fmla="*/ 32 w 67"/>
                <a:gd name="T5" fmla="*/ 19 h 29"/>
                <a:gd name="T6" fmla="*/ 32 w 67"/>
                <a:gd name="T7" fmla="*/ 19 h 29"/>
                <a:gd name="T8" fmla="*/ 45 w 67"/>
                <a:gd name="T9" fmla="*/ 0 h 29"/>
                <a:gd name="T10" fmla="*/ 67 w 67"/>
                <a:gd name="T11" fmla="*/ 0 h 29"/>
                <a:gd name="T12" fmla="*/ 57 w 67"/>
                <a:gd name="T13" fmla="*/ 29 h 29"/>
                <a:gd name="T14" fmla="*/ 45 w 67"/>
                <a:gd name="T15" fmla="*/ 29 h 29"/>
                <a:gd name="T16" fmla="*/ 50 w 67"/>
                <a:gd name="T17" fmla="*/ 7 h 29"/>
                <a:gd name="T18" fmla="*/ 50 w 67"/>
                <a:gd name="T19" fmla="*/ 7 h 29"/>
                <a:gd name="T20" fmla="*/ 34 w 67"/>
                <a:gd name="T21" fmla="*/ 29 h 29"/>
                <a:gd name="T22" fmla="*/ 21 w 67"/>
                <a:gd name="T23" fmla="*/ 29 h 29"/>
                <a:gd name="T24" fmla="*/ 19 w 67"/>
                <a:gd name="T25" fmla="*/ 7 h 29"/>
                <a:gd name="T26" fmla="*/ 19 w 67"/>
                <a:gd name="T27" fmla="*/ 7 h 29"/>
                <a:gd name="T28" fmla="*/ 12 w 67"/>
                <a:gd name="T29" fmla="*/ 29 h 29"/>
                <a:gd name="T30" fmla="*/ 0 w 67"/>
                <a:gd name="T31" fmla="*/ 29 h 29"/>
                <a:gd name="T32" fmla="*/ 8 w 67"/>
                <a:gd name="T33"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7" h="29">
                  <a:moveTo>
                    <a:pt x="8" y="0"/>
                  </a:moveTo>
                  <a:lnTo>
                    <a:pt x="30" y="0"/>
                  </a:lnTo>
                  <a:lnTo>
                    <a:pt x="32" y="19"/>
                  </a:lnTo>
                  <a:lnTo>
                    <a:pt x="32" y="19"/>
                  </a:lnTo>
                  <a:lnTo>
                    <a:pt x="45" y="0"/>
                  </a:lnTo>
                  <a:lnTo>
                    <a:pt x="67" y="0"/>
                  </a:lnTo>
                  <a:lnTo>
                    <a:pt x="57" y="29"/>
                  </a:lnTo>
                  <a:lnTo>
                    <a:pt x="45" y="29"/>
                  </a:lnTo>
                  <a:lnTo>
                    <a:pt x="50" y="7"/>
                  </a:lnTo>
                  <a:lnTo>
                    <a:pt x="50" y="7"/>
                  </a:lnTo>
                  <a:lnTo>
                    <a:pt x="34" y="29"/>
                  </a:lnTo>
                  <a:lnTo>
                    <a:pt x="21" y="29"/>
                  </a:lnTo>
                  <a:lnTo>
                    <a:pt x="19" y="7"/>
                  </a:lnTo>
                  <a:lnTo>
                    <a:pt x="19" y="7"/>
                  </a:lnTo>
                  <a:lnTo>
                    <a:pt x="12" y="29"/>
                  </a:lnTo>
                  <a:lnTo>
                    <a:pt x="0" y="29"/>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35" name="Freeform 98">
              <a:extLst>
                <a:ext uri="{FF2B5EF4-FFF2-40B4-BE49-F238E27FC236}">
                  <a16:creationId xmlns:a16="http://schemas.microsoft.com/office/drawing/2014/main" id="{D3D85299-8E9E-4F70-9C3E-E216991D03EA}"/>
                </a:ext>
              </a:extLst>
            </p:cNvPr>
            <p:cNvSpPr>
              <a:spLocks/>
            </p:cNvSpPr>
            <p:nvPr userDrawn="1"/>
          </p:nvSpPr>
          <p:spPr bwMode="auto">
            <a:xfrm>
              <a:off x="8188326" y="4830763"/>
              <a:ext cx="85725" cy="46038"/>
            </a:xfrm>
            <a:custGeom>
              <a:avLst/>
              <a:gdLst>
                <a:gd name="T0" fmla="*/ 9 w 54"/>
                <a:gd name="T1" fmla="*/ 0 h 29"/>
                <a:gd name="T2" fmla="*/ 30 w 54"/>
                <a:gd name="T3" fmla="*/ 0 h 29"/>
                <a:gd name="T4" fmla="*/ 35 w 54"/>
                <a:gd name="T5" fmla="*/ 19 h 29"/>
                <a:gd name="T6" fmla="*/ 36 w 54"/>
                <a:gd name="T7" fmla="*/ 19 h 29"/>
                <a:gd name="T8" fmla="*/ 42 w 54"/>
                <a:gd name="T9" fmla="*/ 0 h 29"/>
                <a:gd name="T10" fmla="*/ 54 w 54"/>
                <a:gd name="T11" fmla="*/ 0 h 29"/>
                <a:gd name="T12" fmla="*/ 46 w 54"/>
                <a:gd name="T13" fmla="*/ 29 h 29"/>
                <a:gd name="T14" fmla="*/ 24 w 54"/>
                <a:gd name="T15" fmla="*/ 29 h 29"/>
                <a:gd name="T16" fmla="*/ 19 w 54"/>
                <a:gd name="T17" fmla="*/ 8 h 29"/>
                <a:gd name="T18" fmla="*/ 19 w 54"/>
                <a:gd name="T19" fmla="*/ 8 h 29"/>
                <a:gd name="T20" fmla="*/ 13 w 54"/>
                <a:gd name="T21" fmla="*/ 29 h 29"/>
                <a:gd name="T22" fmla="*/ 0 w 54"/>
                <a:gd name="T23" fmla="*/ 29 h 29"/>
                <a:gd name="T24" fmla="*/ 9 w 54"/>
                <a:gd name="T2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29">
                  <a:moveTo>
                    <a:pt x="9" y="0"/>
                  </a:moveTo>
                  <a:lnTo>
                    <a:pt x="30" y="0"/>
                  </a:lnTo>
                  <a:lnTo>
                    <a:pt x="35" y="19"/>
                  </a:lnTo>
                  <a:lnTo>
                    <a:pt x="36" y="19"/>
                  </a:lnTo>
                  <a:lnTo>
                    <a:pt x="42" y="0"/>
                  </a:lnTo>
                  <a:lnTo>
                    <a:pt x="54" y="0"/>
                  </a:lnTo>
                  <a:lnTo>
                    <a:pt x="46" y="29"/>
                  </a:lnTo>
                  <a:lnTo>
                    <a:pt x="24" y="29"/>
                  </a:lnTo>
                  <a:lnTo>
                    <a:pt x="19" y="8"/>
                  </a:lnTo>
                  <a:lnTo>
                    <a:pt x="19" y="8"/>
                  </a:lnTo>
                  <a:lnTo>
                    <a:pt x="13" y="29"/>
                  </a:lnTo>
                  <a:lnTo>
                    <a:pt x="0" y="29"/>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36" name="Freeform 99">
              <a:extLst>
                <a:ext uri="{FF2B5EF4-FFF2-40B4-BE49-F238E27FC236}">
                  <a16:creationId xmlns:a16="http://schemas.microsoft.com/office/drawing/2014/main" id="{93116D23-39E7-4DFE-9062-5FF5CEED7B43}"/>
                </a:ext>
              </a:extLst>
            </p:cNvPr>
            <p:cNvSpPr>
              <a:spLocks/>
            </p:cNvSpPr>
            <p:nvPr userDrawn="1"/>
          </p:nvSpPr>
          <p:spPr bwMode="auto">
            <a:xfrm>
              <a:off x="8310563" y="4830763"/>
              <a:ext cx="63500" cy="46038"/>
            </a:xfrm>
            <a:custGeom>
              <a:avLst/>
              <a:gdLst>
                <a:gd name="T0" fmla="*/ 12 w 40"/>
                <a:gd name="T1" fmla="*/ 7 h 29"/>
                <a:gd name="T2" fmla="*/ 0 w 40"/>
                <a:gd name="T3" fmla="*/ 7 h 29"/>
                <a:gd name="T4" fmla="*/ 3 w 40"/>
                <a:gd name="T5" fmla="*/ 0 h 29"/>
                <a:gd name="T6" fmla="*/ 40 w 40"/>
                <a:gd name="T7" fmla="*/ 0 h 29"/>
                <a:gd name="T8" fmla="*/ 38 w 40"/>
                <a:gd name="T9" fmla="*/ 7 h 29"/>
                <a:gd name="T10" fmla="*/ 26 w 40"/>
                <a:gd name="T11" fmla="*/ 7 h 29"/>
                <a:gd name="T12" fmla="*/ 19 w 40"/>
                <a:gd name="T13" fmla="*/ 29 h 29"/>
                <a:gd name="T14" fmla="*/ 5 w 40"/>
                <a:gd name="T15" fmla="*/ 29 h 29"/>
                <a:gd name="T16" fmla="*/ 12 w 40"/>
                <a:gd name="T17" fmla="*/ 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29">
                  <a:moveTo>
                    <a:pt x="12" y="7"/>
                  </a:moveTo>
                  <a:lnTo>
                    <a:pt x="0" y="7"/>
                  </a:lnTo>
                  <a:lnTo>
                    <a:pt x="3" y="0"/>
                  </a:lnTo>
                  <a:lnTo>
                    <a:pt x="40" y="0"/>
                  </a:lnTo>
                  <a:lnTo>
                    <a:pt x="38" y="7"/>
                  </a:lnTo>
                  <a:lnTo>
                    <a:pt x="26" y="7"/>
                  </a:lnTo>
                  <a:lnTo>
                    <a:pt x="19" y="29"/>
                  </a:lnTo>
                  <a:lnTo>
                    <a:pt x="5" y="29"/>
                  </a:lnTo>
                  <a:lnTo>
                    <a:pt x="12"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37" name="Freeform 100">
              <a:extLst>
                <a:ext uri="{FF2B5EF4-FFF2-40B4-BE49-F238E27FC236}">
                  <a16:creationId xmlns:a16="http://schemas.microsoft.com/office/drawing/2014/main" id="{BEA77938-3308-466E-9FA6-8FEF7DD35A61}"/>
                </a:ext>
              </a:extLst>
            </p:cNvPr>
            <p:cNvSpPr>
              <a:spLocks noEditPoints="1"/>
            </p:cNvSpPr>
            <p:nvPr userDrawn="1"/>
          </p:nvSpPr>
          <p:spPr bwMode="auto">
            <a:xfrm>
              <a:off x="8701088" y="4760913"/>
              <a:ext cx="49213" cy="50800"/>
            </a:xfrm>
            <a:custGeom>
              <a:avLst/>
              <a:gdLst>
                <a:gd name="T0" fmla="*/ 15 w 31"/>
                <a:gd name="T1" fmla="*/ 0 h 32"/>
                <a:gd name="T2" fmla="*/ 15 w 31"/>
                <a:gd name="T3" fmla="*/ 0 h 32"/>
                <a:gd name="T4" fmla="*/ 10 w 31"/>
                <a:gd name="T5" fmla="*/ 1 h 32"/>
                <a:gd name="T6" fmla="*/ 5 w 31"/>
                <a:gd name="T7" fmla="*/ 5 h 32"/>
                <a:gd name="T8" fmla="*/ 1 w 31"/>
                <a:gd name="T9" fmla="*/ 10 h 32"/>
                <a:gd name="T10" fmla="*/ 0 w 31"/>
                <a:gd name="T11" fmla="*/ 15 h 32"/>
                <a:gd name="T12" fmla="*/ 0 w 31"/>
                <a:gd name="T13" fmla="*/ 15 h 32"/>
                <a:gd name="T14" fmla="*/ 1 w 31"/>
                <a:gd name="T15" fmla="*/ 21 h 32"/>
                <a:gd name="T16" fmla="*/ 5 w 31"/>
                <a:gd name="T17" fmla="*/ 27 h 32"/>
                <a:gd name="T18" fmla="*/ 10 w 31"/>
                <a:gd name="T19" fmla="*/ 31 h 32"/>
                <a:gd name="T20" fmla="*/ 15 w 31"/>
                <a:gd name="T21" fmla="*/ 32 h 32"/>
                <a:gd name="T22" fmla="*/ 15 w 31"/>
                <a:gd name="T23" fmla="*/ 32 h 32"/>
                <a:gd name="T24" fmla="*/ 21 w 31"/>
                <a:gd name="T25" fmla="*/ 31 h 32"/>
                <a:gd name="T26" fmla="*/ 27 w 31"/>
                <a:gd name="T27" fmla="*/ 27 h 32"/>
                <a:gd name="T28" fmla="*/ 30 w 31"/>
                <a:gd name="T29" fmla="*/ 21 h 32"/>
                <a:gd name="T30" fmla="*/ 31 w 31"/>
                <a:gd name="T31" fmla="*/ 15 h 32"/>
                <a:gd name="T32" fmla="*/ 31 w 31"/>
                <a:gd name="T33" fmla="*/ 15 h 32"/>
                <a:gd name="T34" fmla="*/ 30 w 31"/>
                <a:gd name="T35" fmla="*/ 10 h 32"/>
                <a:gd name="T36" fmla="*/ 27 w 31"/>
                <a:gd name="T37" fmla="*/ 5 h 32"/>
                <a:gd name="T38" fmla="*/ 21 w 31"/>
                <a:gd name="T39" fmla="*/ 1 h 32"/>
                <a:gd name="T40" fmla="*/ 15 w 31"/>
                <a:gd name="T41" fmla="*/ 0 h 32"/>
                <a:gd name="T42" fmla="*/ 15 w 31"/>
                <a:gd name="T43" fmla="*/ 0 h 32"/>
                <a:gd name="T44" fmla="*/ 15 w 31"/>
                <a:gd name="T45" fmla="*/ 28 h 32"/>
                <a:gd name="T46" fmla="*/ 15 w 31"/>
                <a:gd name="T47" fmla="*/ 28 h 32"/>
                <a:gd name="T48" fmla="*/ 11 w 31"/>
                <a:gd name="T49" fmla="*/ 27 h 32"/>
                <a:gd name="T50" fmla="*/ 6 w 31"/>
                <a:gd name="T51" fmla="*/ 25 h 32"/>
                <a:gd name="T52" fmla="*/ 4 w 31"/>
                <a:gd name="T53" fmla="*/ 21 h 32"/>
                <a:gd name="T54" fmla="*/ 3 w 31"/>
                <a:gd name="T55" fmla="*/ 15 h 32"/>
                <a:gd name="T56" fmla="*/ 3 w 31"/>
                <a:gd name="T57" fmla="*/ 15 h 32"/>
                <a:gd name="T58" fmla="*/ 4 w 31"/>
                <a:gd name="T59" fmla="*/ 11 h 32"/>
                <a:gd name="T60" fmla="*/ 6 w 31"/>
                <a:gd name="T61" fmla="*/ 6 h 32"/>
                <a:gd name="T62" fmla="*/ 11 w 31"/>
                <a:gd name="T63" fmla="*/ 4 h 32"/>
                <a:gd name="T64" fmla="*/ 15 w 31"/>
                <a:gd name="T65" fmla="*/ 3 h 32"/>
                <a:gd name="T66" fmla="*/ 15 w 31"/>
                <a:gd name="T67" fmla="*/ 3 h 32"/>
                <a:gd name="T68" fmla="*/ 20 w 31"/>
                <a:gd name="T69" fmla="*/ 4 h 32"/>
                <a:gd name="T70" fmla="*/ 25 w 31"/>
                <a:gd name="T71" fmla="*/ 6 h 32"/>
                <a:gd name="T72" fmla="*/ 27 w 31"/>
                <a:gd name="T73" fmla="*/ 11 h 32"/>
                <a:gd name="T74" fmla="*/ 28 w 31"/>
                <a:gd name="T75" fmla="*/ 15 h 32"/>
                <a:gd name="T76" fmla="*/ 28 w 31"/>
                <a:gd name="T77" fmla="*/ 15 h 32"/>
                <a:gd name="T78" fmla="*/ 27 w 31"/>
                <a:gd name="T79" fmla="*/ 21 h 32"/>
                <a:gd name="T80" fmla="*/ 25 w 31"/>
                <a:gd name="T81" fmla="*/ 25 h 32"/>
                <a:gd name="T82" fmla="*/ 20 w 31"/>
                <a:gd name="T83" fmla="*/ 27 h 32"/>
                <a:gd name="T84" fmla="*/ 15 w 31"/>
                <a:gd name="T85" fmla="*/ 28 h 32"/>
                <a:gd name="T86" fmla="*/ 15 w 31"/>
                <a:gd name="T87"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1" h="32">
                  <a:moveTo>
                    <a:pt x="15" y="0"/>
                  </a:moveTo>
                  <a:lnTo>
                    <a:pt x="15" y="0"/>
                  </a:lnTo>
                  <a:lnTo>
                    <a:pt x="10" y="1"/>
                  </a:lnTo>
                  <a:lnTo>
                    <a:pt x="5" y="5"/>
                  </a:lnTo>
                  <a:lnTo>
                    <a:pt x="1" y="10"/>
                  </a:lnTo>
                  <a:lnTo>
                    <a:pt x="0" y="15"/>
                  </a:lnTo>
                  <a:lnTo>
                    <a:pt x="0" y="15"/>
                  </a:lnTo>
                  <a:lnTo>
                    <a:pt x="1" y="21"/>
                  </a:lnTo>
                  <a:lnTo>
                    <a:pt x="5" y="27"/>
                  </a:lnTo>
                  <a:lnTo>
                    <a:pt x="10" y="31"/>
                  </a:lnTo>
                  <a:lnTo>
                    <a:pt x="15" y="32"/>
                  </a:lnTo>
                  <a:lnTo>
                    <a:pt x="15" y="32"/>
                  </a:lnTo>
                  <a:lnTo>
                    <a:pt x="21" y="31"/>
                  </a:lnTo>
                  <a:lnTo>
                    <a:pt x="27" y="27"/>
                  </a:lnTo>
                  <a:lnTo>
                    <a:pt x="30" y="21"/>
                  </a:lnTo>
                  <a:lnTo>
                    <a:pt x="31" y="15"/>
                  </a:lnTo>
                  <a:lnTo>
                    <a:pt x="31" y="15"/>
                  </a:lnTo>
                  <a:lnTo>
                    <a:pt x="30" y="10"/>
                  </a:lnTo>
                  <a:lnTo>
                    <a:pt x="27" y="5"/>
                  </a:lnTo>
                  <a:lnTo>
                    <a:pt x="21" y="1"/>
                  </a:lnTo>
                  <a:lnTo>
                    <a:pt x="15" y="0"/>
                  </a:lnTo>
                  <a:lnTo>
                    <a:pt x="15" y="0"/>
                  </a:lnTo>
                  <a:close/>
                  <a:moveTo>
                    <a:pt x="15" y="28"/>
                  </a:moveTo>
                  <a:lnTo>
                    <a:pt x="15" y="28"/>
                  </a:lnTo>
                  <a:lnTo>
                    <a:pt x="11" y="27"/>
                  </a:lnTo>
                  <a:lnTo>
                    <a:pt x="6" y="25"/>
                  </a:lnTo>
                  <a:lnTo>
                    <a:pt x="4" y="21"/>
                  </a:lnTo>
                  <a:lnTo>
                    <a:pt x="3" y="15"/>
                  </a:lnTo>
                  <a:lnTo>
                    <a:pt x="3" y="15"/>
                  </a:lnTo>
                  <a:lnTo>
                    <a:pt x="4" y="11"/>
                  </a:lnTo>
                  <a:lnTo>
                    <a:pt x="6" y="6"/>
                  </a:lnTo>
                  <a:lnTo>
                    <a:pt x="11" y="4"/>
                  </a:lnTo>
                  <a:lnTo>
                    <a:pt x="15" y="3"/>
                  </a:lnTo>
                  <a:lnTo>
                    <a:pt x="15" y="3"/>
                  </a:lnTo>
                  <a:lnTo>
                    <a:pt x="20" y="4"/>
                  </a:lnTo>
                  <a:lnTo>
                    <a:pt x="25" y="6"/>
                  </a:lnTo>
                  <a:lnTo>
                    <a:pt x="27" y="11"/>
                  </a:lnTo>
                  <a:lnTo>
                    <a:pt x="28" y="15"/>
                  </a:lnTo>
                  <a:lnTo>
                    <a:pt x="28" y="15"/>
                  </a:lnTo>
                  <a:lnTo>
                    <a:pt x="27" y="21"/>
                  </a:lnTo>
                  <a:lnTo>
                    <a:pt x="25" y="25"/>
                  </a:lnTo>
                  <a:lnTo>
                    <a:pt x="20" y="27"/>
                  </a:lnTo>
                  <a:lnTo>
                    <a:pt x="15" y="28"/>
                  </a:lnTo>
                  <a:lnTo>
                    <a:pt x="15"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38" name="Freeform 101">
              <a:extLst>
                <a:ext uri="{FF2B5EF4-FFF2-40B4-BE49-F238E27FC236}">
                  <a16:creationId xmlns:a16="http://schemas.microsoft.com/office/drawing/2014/main" id="{36A05CAF-BCBE-438F-B9EC-EDBCB345943D}"/>
                </a:ext>
              </a:extLst>
            </p:cNvPr>
            <p:cNvSpPr>
              <a:spLocks noEditPoints="1"/>
            </p:cNvSpPr>
            <p:nvPr userDrawn="1"/>
          </p:nvSpPr>
          <p:spPr bwMode="auto">
            <a:xfrm>
              <a:off x="8716963" y="4772026"/>
              <a:ext cx="20638" cy="26988"/>
            </a:xfrm>
            <a:custGeom>
              <a:avLst/>
              <a:gdLst>
                <a:gd name="T0" fmla="*/ 11 w 13"/>
                <a:gd name="T1" fmla="*/ 6 h 17"/>
                <a:gd name="T2" fmla="*/ 11 w 13"/>
                <a:gd name="T3" fmla="*/ 6 h 17"/>
                <a:gd name="T4" fmla="*/ 11 w 13"/>
                <a:gd name="T5" fmla="*/ 4 h 17"/>
                <a:gd name="T6" fmla="*/ 10 w 13"/>
                <a:gd name="T7" fmla="*/ 1 h 17"/>
                <a:gd name="T8" fmla="*/ 9 w 13"/>
                <a:gd name="T9" fmla="*/ 1 h 17"/>
                <a:gd name="T10" fmla="*/ 7 w 13"/>
                <a:gd name="T11" fmla="*/ 0 h 17"/>
                <a:gd name="T12" fmla="*/ 0 w 13"/>
                <a:gd name="T13" fmla="*/ 0 h 17"/>
                <a:gd name="T14" fmla="*/ 0 w 13"/>
                <a:gd name="T15" fmla="*/ 17 h 17"/>
                <a:gd name="T16" fmla="*/ 3 w 13"/>
                <a:gd name="T17" fmla="*/ 17 h 17"/>
                <a:gd name="T18" fmla="*/ 3 w 13"/>
                <a:gd name="T19" fmla="*/ 11 h 17"/>
                <a:gd name="T20" fmla="*/ 5 w 13"/>
                <a:gd name="T21" fmla="*/ 11 h 17"/>
                <a:gd name="T22" fmla="*/ 9 w 13"/>
                <a:gd name="T23" fmla="*/ 17 h 17"/>
                <a:gd name="T24" fmla="*/ 13 w 13"/>
                <a:gd name="T25" fmla="*/ 17 h 17"/>
                <a:gd name="T26" fmla="*/ 8 w 13"/>
                <a:gd name="T27" fmla="*/ 10 h 17"/>
                <a:gd name="T28" fmla="*/ 8 w 13"/>
                <a:gd name="T29" fmla="*/ 10 h 17"/>
                <a:gd name="T30" fmla="*/ 11 w 13"/>
                <a:gd name="T31" fmla="*/ 8 h 17"/>
                <a:gd name="T32" fmla="*/ 11 w 13"/>
                <a:gd name="T33" fmla="*/ 6 h 17"/>
                <a:gd name="T34" fmla="*/ 11 w 13"/>
                <a:gd name="T35" fmla="*/ 6 h 17"/>
                <a:gd name="T36" fmla="*/ 3 w 13"/>
                <a:gd name="T37" fmla="*/ 7 h 17"/>
                <a:gd name="T38" fmla="*/ 3 w 13"/>
                <a:gd name="T39" fmla="*/ 3 h 17"/>
                <a:gd name="T40" fmla="*/ 5 w 13"/>
                <a:gd name="T41" fmla="*/ 3 h 17"/>
                <a:gd name="T42" fmla="*/ 5 w 13"/>
                <a:gd name="T43" fmla="*/ 3 h 17"/>
                <a:gd name="T44" fmla="*/ 8 w 13"/>
                <a:gd name="T45" fmla="*/ 4 h 17"/>
                <a:gd name="T46" fmla="*/ 9 w 13"/>
                <a:gd name="T47" fmla="*/ 4 h 17"/>
                <a:gd name="T48" fmla="*/ 9 w 13"/>
                <a:gd name="T49" fmla="*/ 5 h 17"/>
                <a:gd name="T50" fmla="*/ 9 w 13"/>
                <a:gd name="T51" fmla="*/ 5 h 17"/>
                <a:gd name="T52" fmla="*/ 9 w 13"/>
                <a:gd name="T53" fmla="*/ 7 h 17"/>
                <a:gd name="T54" fmla="*/ 8 w 13"/>
                <a:gd name="T55" fmla="*/ 7 h 17"/>
                <a:gd name="T56" fmla="*/ 5 w 13"/>
                <a:gd name="T57" fmla="*/ 7 h 17"/>
                <a:gd name="T58" fmla="*/ 3 w 13"/>
                <a:gd name="T59" fmla="*/ 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 h="17">
                  <a:moveTo>
                    <a:pt x="11" y="6"/>
                  </a:moveTo>
                  <a:lnTo>
                    <a:pt x="11" y="6"/>
                  </a:lnTo>
                  <a:lnTo>
                    <a:pt x="11" y="4"/>
                  </a:lnTo>
                  <a:lnTo>
                    <a:pt x="10" y="1"/>
                  </a:lnTo>
                  <a:lnTo>
                    <a:pt x="9" y="1"/>
                  </a:lnTo>
                  <a:lnTo>
                    <a:pt x="7" y="0"/>
                  </a:lnTo>
                  <a:lnTo>
                    <a:pt x="0" y="0"/>
                  </a:lnTo>
                  <a:lnTo>
                    <a:pt x="0" y="17"/>
                  </a:lnTo>
                  <a:lnTo>
                    <a:pt x="3" y="17"/>
                  </a:lnTo>
                  <a:lnTo>
                    <a:pt x="3" y="11"/>
                  </a:lnTo>
                  <a:lnTo>
                    <a:pt x="5" y="11"/>
                  </a:lnTo>
                  <a:lnTo>
                    <a:pt x="9" y="17"/>
                  </a:lnTo>
                  <a:lnTo>
                    <a:pt x="13" y="17"/>
                  </a:lnTo>
                  <a:lnTo>
                    <a:pt x="8" y="10"/>
                  </a:lnTo>
                  <a:lnTo>
                    <a:pt x="8" y="10"/>
                  </a:lnTo>
                  <a:lnTo>
                    <a:pt x="11" y="8"/>
                  </a:lnTo>
                  <a:lnTo>
                    <a:pt x="11" y="6"/>
                  </a:lnTo>
                  <a:lnTo>
                    <a:pt x="11" y="6"/>
                  </a:lnTo>
                  <a:close/>
                  <a:moveTo>
                    <a:pt x="3" y="7"/>
                  </a:moveTo>
                  <a:lnTo>
                    <a:pt x="3" y="3"/>
                  </a:lnTo>
                  <a:lnTo>
                    <a:pt x="5" y="3"/>
                  </a:lnTo>
                  <a:lnTo>
                    <a:pt x="5" y="3"/>
                  </a:lnTo>
                  <a:lnTo>
                    <a:pt x="8" y="4"/>
                  </a:lnTo>
                  <a:lnTo>
                    <a:pt x="9" y="4"/>
                  </a:lnTo>
                  <a:lnTo>
                    <a:pt x="9" y="5"/>
                  </a:lnTo>
                  <a:lnTo>
                    <a:pt x="9" y="5"/>
                  </a:lnTo>
                  <a:lnTo>
                    <a:pt x="9" y="7"/>
                  </a:lnTo>
                  <a:lnTo>
                    <a:pt x="8" y="7"/>
                  </a:lnTo>
                  <a:lnTo>
                    <a:pt x="5" y="7"/>
                  </a:lnTo>
                  <a:lnTo>
                    <a:pt x="3"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39" name="Freeform 102">
              <a:extLst>
                <a:ext uri="{FF2B5EF4-FFF2-40B4-BE49-F238E27FC236}">
                  <a16:creationId xmlns:a16="http://schemas.microsoft.com/office/drawing/2014/main" id="{14FB404D-9387-4815-9032-94355C0F2919}"/>
                </a:ext>
              </a:extLst>
            </p:cNvPr>
            <p:cNvSpPr>
              <a:spLocks/>
            </p:cNvSpPr>
            <p:nvPr userDrawn="1"/>
          </p:nvSpPr>
          <p:spPr bwMode="auto">
            <a:xfrm>
              <a:off x="7742238" y="4830763"/>
              <a:ext cx="68263" cy="47625"/>
            </a:xfrm>
            <a:custGeom>
              <a:avLst/>
              <a:gdLst>
                <a:gd name="T0" fmla="*/ 20 w 43"/>
                <a:gd name="T1" fmla="*/ 9 h 30"/>
                <a:gd name="T2" fmla="*/ 20 w 43"/>
                <a:gd name="T3" fmla="*/ 7 h 30"/>
                <a:gd name="T4" fmla="*/ 24 w 43"/>
                <a:gd name="T5" fmla="*/ 4 h 30"/>
                <a:gd name="T6" fmla="*/ 28 w 43"/>
                <a:gd name="T7" fmla="*/ 4 h 30"/>
                <a:gd name="T8" fmla="*/ 30 w 43"/>
                <a:gd name="T9" fmla="*/ 5 h 30"/>
                <a:gd name="T10" fmla="*/ 30 w 43"/>
                <a:gd name="T11" fmla="*/ 8 h 30"/>
                <a:gd name="T12" fmla="*/ 43 w 43"/>
                <a:gd name="T13" fmla="*/ 8 h 30"/>
                <a:gd name="T14" fmla="*/ 41 w 43"/>
                <a:gd name="T15" fmla="*/ 2 h 30"/>
                <a:gd name="T16" fmla="*/ 27 w 43"/>
                <a:gd name="T17" fmla="*/ 0 h 30"/>
                <a:gd name="T18" fmla="*/ 18 w 43"/>
                <a:gd name="T19" fmla="*/ 0 h 30"/>
                <a:gd name="T20" fmla="*/ 7 w 43"/>
                <a:gd name="T21" fmla="*/ 4 h 30"/>
                <a:gd name="T22" fmla="*/ 3 w 43"/>
                <a:gd name="T23" fmla="*/ 9 h 30"/>
                <a:gd name="T24" fmla="*/ 4 w 43"/>
                <a:gd name="T25" fmla="*/ 14 h 30"/>
                <a:gd name="T26" fmla="*/ 9 w 43"/>
                <a:gd name="T27" fmla="*/ 16 h 30"/>
                <a:gd name="T28" fmla="*/ 22 w 43"/>
                <a:gd name="T29" fmla="*/ 19 h 30"/>
                <a:gd name="T30" fmla="*/ 25 w 43"/>
                <a:gd name="T31" fmla="*/ 21 h 30"/>
                <a:gd name="T32" fmla="*/ 25 w 43"/>
                <a:gd name="T33" fmla="*/ 22 h 30"/>
                <a:gd name="T34" fmla="*/ 23 w 43"/>
                <a:gd name="T35" fmla="*/ 24 h 30"/>
                <a:gd name="T36" fmla="*/ 18 w 43"/>
                <a:gd name="T37" fmla="*/ 25 h 30"/>
                <a:gd name="T38" fmla="*/ 14 w 43"/>
                <a:gd name="T39" fmla="*/ 24 h 30"/>
                <a:gd name="T40" fmla="*/ 12 w 43"/>
                <a:gd name="T41" fmla="*/ 22 h 30"/>
                <a:gd name="T42" fmla="*/ 0 w 43"/>
                <a:gd name="T43" fmla="*/ 21 h 30"/>
                <a:gd name="T44" fmla="*/ 0 w 43"/>
                <a:gd name="T45" fmla="*/ 24 h 30"/>
                <a:gd name="T46" fmla="*/ 1 w 43"/>
                <a:gd name="T47" fmla="*/ 28 h 30"/>
                <a:gd name="T48" fmla="*/ 5 w 43"/>
                <a:gd name="T49" fmla="*/ 30 h 30"/>
                <a:gd name="T50" fmla="*/ 16 w 43"/>
                <a:gd name="T51" fmla="*/ 30 h 30"/>
                <a:gd name="T52" fmla="*/ 34 w 43"/>
                <a:gd name="T53" fmla="*/ 28 h 30"/>
                <a:gd name="T54" fmla="*/ 41 w 43"/>
                <a:gd name="T55" fmla="*/ 21 h 30"/>
                <a:gd name="T56" fmla="*/ 41 w 43"/>
                <a:gd name="T57" fmla="*/ 17 h 30"/>
                <a:gd name="T58" fmla="*/ 39 w 43"/>
                <a:gd name="T59" fmla="*/ 15 h 30"/>
                <a:gd name="T60" fmla="*/ 29 w 43"/>
                <a:gd name="T61" fmla="*/ 11 h 30"/>
                <a:gd name="T62" fmla="*/ 20 w 43"/>
                <a:gd name="T63" fmla="*/ 9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 h="30">
                  <a:moveTo>
                    <a:pt x="20" y="9"/>
                  </a:moveTo>
                  <a:lnTo>
                    <a:pt x="20" y="9"/>
                  </a:lnTo>
                  <a:lnTo>
                    <a:pt x="20" y="7"/>
                  </a:lnTo>
                  <a:lnTo>
                    <a:pt x="20" y="7"/>
                  </a:lnTo>
                  <a:lnTo>
                    <a:pt x="21" y="5"/>
                  </a:lnTo>
                  <a:lnTo>
                    <a:pt x="24" y="4"/>
                  </a:lnTo>
                  <a:lnTo>
                    <a:pt x="24" y="4"/>
                  </a:lnTo>
                  <a:lnTo>
                    <a:pt x="28" y="4"/>
                  </a:lnTo>
                  <a:lnTo>
                    <a:pt x="30" y="5"/>
                  </a:lnTo>
                  <a:lnTo>
                    <a:pt x="30" y="5"/>
                  </a:lnTo>
                  <a:lnTo>
                    <a:pt x="30" y="7"/>
                  </a:lnTo>
                  <a:lnTo>
                    <a:pt x="30" y="8"/>
                  </a:lnTo>
                  <a:lnTo>
                    <a:pt x="43" y="8"/>
                  </a:lnTo>
                  <a:lnTo>
                    <a:pt x="43" y="8"/>
                  </a:lnTo>
                  <a:lnTo>
                    <a:pt x="43" y="4"/>
                  </a:lnTo>
                  <a:lnTo>
                    <a:pt x="41" y="2"/>
                  </a:lnTo>
                  <a:lnTo>
                    <a:pt x="36" y="0"/>
                  </a:lnTo>
                  <a:lnTo>
                    <a:pt x="27" y="0"/>
                  </a:lnTo>
                  <a:lnTo>
                    <a:pt x="27" y="0"/>
                  </a:lnTo>
                  <a:lnTo>
                    <a:pt x="18" y="0"/>
                  </a:lnTo>
                  <a:lnTo>
                    <a:pt x="11" y="2"/>
                  </a:lnTo>
                  <a:lnTo>
                    <a:pt x="7" y="4"/>
                  </a:lnTo>
                  <a:lnTo>
                    <a:pt x="3" y="9"/>
                  </a:lnTo>
                  <a:lnTo>
                    <a:pt x="3" y="9"/>
                  </a:lnTo>
                  <a:lnTo>
                    <a:pt x="3" y="11"/>
                  </a:lnTo>
                  <a:lnTo>
                    <a:pt x="4" y="14"/>
                  </a:lnTo>
                  <a:lnTo>
                    <a:pt x="4" y="14"/>
                  </a:lnTo>
                  <a:lnTo>
                    <a:pt x="9" y="16"/>
                  </a:lnTo>
                  <a:lnTo>
                    <a:pt x="16" y="18"/>
                  </a:lnTo>
                  <a:lnTo>
                    <a:pt x="22" y="19"/>
                  </a:lnTo>
                  <a:lnTo>
                    <a:pt x="25" y="21"/>
                  </a:lnTo>
                  <a:lnTo>
                    <a:pt x="25" y="21"/>
                  </a:lnTo>
                  <a:lnTo>
                    <a:pt x="25" y="22"/>
                  </a:lnTo>
                  <a:lnTo>
                    <a:pt x="25" y="22"/>
                  </a:lnTo>
                  <a:lnTo>
                    <a:pt x="24" y="23"/>
                  </a:lnTo>
                  <a:lnTo>
                    <a:pt x="23" y="24"/>
                  </a:lnTo>
                  <a:lnTo>
                    <a:pt x="18" y="25"/>
                  </a:lnTo>
                  <a:lnTo>
                    <a:pt x="18" y="25"/>
                  </a:lnTo>
                  <a:lnTo>
                    <a:pt x="15" y="24"/>
                  </a:lnTo>
                  <a:lnTo>
                    <a:pt x="14" y="24"/>
                  </a:lnTo>
                  <a:lnTo>
                    <a:pt x="14" y="24"/>
                  </a:lnTo>
                  <a:lnTo>
                    <a:pt x="12" y="22"/>
                  </a:lnTo>
                  <a:lnTo>
                    <a:pt x="12" y="21"/>
                  </a:lnTo>
                  <a:lnTo>
                    <a:pt x="0" y="21"/>
                  </a:lnTo>
                  <a:lnTo>
                    <a:pt x="0" y="21"/>
                  </a:lnTo>
                  <a:lnTo>
                    <a:pt x="0" y="24"/>
                  </a:lnTo>
                  <a:lnTo>
                    <a:pt x="0" y="26"/>
                  </a:lnTo>
                  <a:lnTo>
                    <a:pt x="1" y="28"/>
                  </a:lnTo>
                  <a:lnTo>
                    <a:pt x="3" y="29"/>
                  </a:lnTo>
                  <a:lnTo>
                    <a:pt x="5" y="30"/>
                  </a:lnTo>
                  <a:lnTo>
                    <a:pt x="16" y="30"/>
                  </a:lnTo>
                  <a:lnTo>
                    <a:pt x="16" y="30"/>
                  </a:lnTo>
                  <a:lnTo>
                    <a:pt x="27" y="30"/>
                  </a:lnTo>
                  <a:lnTo>
                    <a:pt x="34" y="28"/>
                  </a:lnTo>
                  <a:lnTo>
                    <a:pt x="38" y="24"/>
                  </a:lnTo>
                  <a:lnTo>
                    <a:pt x="41" y="21"/>
                  </a:lnTo>
                  <a:lnTo>
                    <a:pt x="41" y="21"/>
                  </a:lnTo>
                  <a:lnTo>
                    <a:pt x="41" y="17"/>
                  </a:lnTo>
                  <a:lnTo>
                    <a:pt x="39" y="15"/>
                  </a:lnTo>
                  <a:lnTo>
                    <a:pt x="39" y="15"/>
                  </a:lnTo>
                  <a:lnTo>
                    <a:pt x="36" y="12"/>
                  </a:lnTo>
                  <a:lnTo>
                    <a:pt x="29" y="11"/>
                  </a:lnTo>
                  <a:lnTo>
                    <a:pt x="23" y="10"/>
                  </a:lnTo>
                  <a:lnTo>
                    <a:pt x="20" y="9"/>
                  </a:lnTo>
                  <a:lnTo>
                    <a:pt x="20"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40" name="Freeform 103">
              <a:extLst>
                <a:ext uri="{FF2B5EF4-FFF2-40B4-BE49-F238E27FC236}">
                  <a16:creationId xmlns:a16="http://schemas.microsoft.com/office/drawing/2014/main" id="{42FD3E11-4DFB-458B-AD06-D25F3BCABED3}"/>
                </a:ext>
              </a:extLst>
            </p:cNvPr>
            <p:cNvSpPr>
              <a:spLocks/>
            </p:cNvSpPr>
            <p:nvPr userDrawn="1"/>
          </p:nvSpPr>
          <p:spPr bwMode="auto">
            <a:xfrm>
              <a:off x="8089901" y="4830763"/>
              <a:ext cx="66675" cy="46038"/>
            </a:xfrm>
            <a:custGeom>
              <a:avLst/>
              <a:gdLst>
                <a:gd name="T0" fmla="*/ 9 w 42"/>
                <a:gd name="T1" fmla="*/ 0 h 29"/>
                <a:gd name="T2" fmla="*/ 42 w 42"/>
                <a:gd name="T3" fmla="*/ 0 h 29"/>
                <a:gd name="T4" fmla="*/ 40 w 42"/>
                <a:gd name="T5" fmla="*/ 5 h 29"/>
                <a:gd name="T6" fmla="*/ 21 w 42"/>
                <a:gd name="T7" fmla="*/ 5 h 29"/>
                <a:gd name="T8" fmla="*/ 18 w 42"/>
                <a:gd name="T9" fmla="*/ 11 h 29"/>
                <a:gd name="T10" fmla="*/ 36 w 42"/>
                <a:gd name="T11" fmla="*/ 11 h 29"/>
                <a:gd name="T12" fmla="*/ 35 w 42"/>
                <a:gd name="T13" fmla="*/ 17 h 29"/>
                <a:gd name="T14" fmla="*/ 17 w 42"/>
                <a:gd name="T15" fmla="*/ 17 h 29"/>
                <a:gd name="T16" fmla="*/ 15 w 42"/>
                <a:gd name="T17" fmla="*/ 23 h 29"/>
                <a:gd name="T18" fmla="*/ 35 w 42"/>
                <a:gd name="T19" fmla="*/ 23 h 29"/>
                <a:gd name="T20" fmla="*/ 33 w 42"/>
                <a:gd name="T21" fmla="*/ 29 h 29"/>
                <a:gd name="T22" fmla="*/ 0 w 42"/>
                <a:gd name="T23" fmla="*/ 29 h 29"/>
                <a:gd name="T24" fmla="*/ 9 w 42"/>
                <a:gd name="T2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29">
                  <a:moveTo>
                    <a:pt x="9" y="0"/>
                  </a:moveTo>
                  <a:lnTo>
                    <a:pt x="42" y="0"/>
                  </a:lnTo>
                  <a:lnTo>
                    <a:pt x="40" y="5"/>
                  </a:lnTo>
                  <a:lnTo>
                    <a:pt x="21" y="5"/>
                  </a:lnTo>
                  <a:lnTo>
                    <a:pt x="18" y="11"/>
                  </a:lnTo>
                  <a:lnTo>
                    <a:pt x="36" y="11"/>
                  </a:lnTo>
                  <a:lnTo>
                    <a:pt x="35" y="17"/>
                  </a:lnTo>
                  <a:lnTo>
                    <a:pt x="17" y="17"/>
                  </a:lnTo>
                  <a:lnTo>
                    <a:pt x="15" y="23"/>
                  </a:lnTo>
                  <a:lnTo>
                    <a:pt x="35" y="23"/>
                  </a:lnTo>
                  <a:lnTo>
                    <a:pt x="33" y="29"/>
                  </a:lnTo>
                  <a:lnTo>
                    <a:pt x="0" y="29"/>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41" name="Freeform 104">
              <a:extLst>
                <a:ext uri="{FF2B5EF4-FFF2-40B4-BE49-F238E27FC236}">
                  <a16:creationId xmlns:a16="http://schemas.microsoft.com/office/drawing/2014/main" id="{35DF059B-DF0F-4C35-897B-183B7ED2FB10}"/>
                </a:ext>
              </a:extLst>
            </p:cNvPr>
            <p:cNvSpPr>
              <a:spLocks/>
            </p:cNvSpPr>
            <p:nvPr userDrawn="1"/>
          </p:nvSpPr>
          <p:spPr bwMode="auto">
            <a:xfrm>
              <a:off x="8518526" y="4606926"/>
              <a:ext cx="277813" cy="269875"/>
            </a:xfrm>
            <a:custGeom>
              <a:avLst/>
              <a:gdLst>
                <a:gd name="T0" fmla="*/ 116 w 175"/>
                <a:gd name="T1" fmla="*/ 0 h 170"/>
                <a:gd name="T2" fmla="*/ 85 w 175"/>
                <a:gd name="T3" fmla="*/ 67 h 170"/>
                <a:gd name="T4" fmla="*/ 86 w 175"/>
                <a:gd name="T5" fmla="*/ 0 h 170"/>
                <a:gd name="T6" fmla="*/ 27 w 175"/>
                <a:gd name="T7" fmla="*/ 0 h 170"/>
                <a:gd name="T8" fmla="*/ 39 w 175"/>
                <a:gd name="T9" fmla="*/ 122 h 170"/>
                <a:gd name="T10" fmla="*/ 39 w 175"/>
                <a:gd name="T11" fmla="*/ 122 h 170"/>
                <a:gd name="T12" fmla="*/ 37 w 175"/>
                <a:gd name="T13" fmla="*/ 127 h 170"/>
                <a:gd name="T14" fmla="*/ 36 w 175"/>
                <a:gd name="T15" fmla="*/ 130 h 170"/>
                <a:gd name="T16" fmla="*/ 33 w 175"/>
                <a:gd name="T17" fmla="*/ 132 h 170"/>
                <a:gd name="T18" fmla="*/ 30 w 175"/>
                <a:gd name="T19" fmla="*/ 135 h 170"/>
                <a:gd name="T20" fmla="*/ 30 w 175"/>
                <a:gd name="T21" fmla="*/ 135 h 170"/>
                <a:gd name="T22" fmla="*/ 26 w 175"/>
                <a:gd name="T23" fmla="*/ 136 h 170"/>
                <a:gd name="T24" fmla="*/ 20 w 175"/>
                <a:gd name="T25" fmla="*/ 136 h 170"/>
                <a:gd name="T26" fmla="*/ 11 w 175"/>
                <a:gd name="T27" fmla="*/ 136 h 170"/>
                <a:gd name="T28" fmla="*/ 10 w 175"/>
                <a:gd name="T29" fmla="*/ 136 h 170"/>
                <a:gd name="T30" fmla="*/ 0 w 175"/>
                <a:gd name="T31" fmla="*/ 170 h 170"/>
                <a:gd name="T32" fmla="*/ 40 w 175"/>
                <a:gd name="T33" fmla="*/ 170 h 170"/>
                <a:gd name="T34" fmla="*/ 40 w 175"/>
                <a:gd name="T35" fmla="*/ 170 h 170"/>
                <a:gd name="T36" fmla="*/ 48 w 175"/>
                <a:gd name="T37" fmla="*/ 169 h 170"/>
                <a:gd name="T38" fmla="*/ 55 w 175"/>
                <a:gd name="T39" fmla="*/ 167 h 170"/>
                <a:gd name="T40" fmla="*/ 63 w 175"/>
                <a:gd name="T41" fmla="*/ 164 h 170"/>
                <a:gd name="T42" fmla="*/ 68 w 175"/>
                <a:gd name="T43" fmla="*/ 160 h 170"/>
                <a:gd name="T44" fmla="*/ 74 w 175"/>
                <a:gd name="T45" fmla="*/ 156 h 170"/>
                <a:gd name="T46" fmla="*/ 79 w 175"/>
                <a:gd name="T47" fmla="*/ 149 h 170"/>
                <a:gd name="T48" fmla="*/ 91 w 175"/>
                <a:gd name="T49" fmla="*/ 132 h 170"/>
                <a:gd name="T50" fmla="*/ 175 w 175"/>
                <a:gd name="T51" fmla="*/ 0 h 170"/>
                <a:gd name="T52" fmla="*/ 116 w 175"/>
                <a:gd name="T53"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5" h="170">
                  <a:moveTo>
                    <a:pt x="116" y="0"/>
                  </a:moveTo>
                  <a:lnTo>
                    <a:pt x="85" y="67"/>
                  </a:lnTo>
                  <a:lnTo>
                    <a:pt x="86" y="0"/>
                  </a:lnTo>
                  <a:lnTo>
                    <a:pt x="27" y="0"/>
                  </a:lnTo>
                  <a:lnTo>
                    <a:pt x="39" y="122"/>
                  </a:lnTo>
                  <a:lnTo>
                    <a:pt x="39" y="122"/>
                  </a:lnTo>
                  <a:lnTo>
                    <a:pt x="37" y="127"/>
                  </a:lnTo>
                  <a:lnTo>
                    <a:pt x="36" y="130"/>
                  </a:lnTo>
                  <a:lnTo>
                    <a:pt x="33" y="132"/>
                  </a:lnTo>
                  <a:lnTo>
                    <a:pt x="30" y="135"/>
                  </a:lnTo>
                  <a:lnTo>
                    <a:pt x="30" y="135"/>
                  </a:lnTo>
                  <a:lnTo>
                    <a:pt x="26" y="136"/>
                  </a:lnTo>
                  <a:lnTo>
                    <a:pt x="20" y="136"/>
                  </a:lnTo>
                  <a:lnTo>
                    <a:pt x="11" y="136"/>
                  </a:lnTo>
                  <a:lnTo>
                    <a:pt x="10" y="136"/>
                  </a:lnTo>
                  <a:lnTo>
                    <a:pt x="0" y="170"/>
                  </a:lnTo>
                  <a:lnTo>
                    <a:pt x="40" y="170"/>
                  </a:lnTo>
                  <a:lnTo>
                    <a:pt x="40" y="170"/>
                  </a:lnTo>
                  <a:lnTo>
                    <a:pt x="48" y="169"/>
                  </a:lnTo>
                  <a:lnTo>
                    <a:pt x="55" y="167"/>
                  </a:lnTo>
                  <a:lnTo>
                    <a:pt x="63" y="164"/>
                  </a:lnTo>
                  <a:lnTo>
                    <a:pt x="68" y="160"/>
                  </a:lnTo>
                  <a:lnTo>
                    <a:pt x="74" y="156"/>
                  </a:lnTo>
                  <a:lnTo>
                    <a:pt x="79" y="149"/>
                  </a:lnTo>
                  <a:lnTo>
                    <a:pt x="91" y="132"/>
                  </a:lnTo>
                  <a:lnTo>
                    <a:pt x="175" y="0"/>
                  </a:lnTo>
                  <a:lnTo>
                    <a:pt x="11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42" name="Freeform 105">
              <a:extLst>
                <a:ext uri="{FF2B5EF4-FFF2-40B4-BE49-F238E27FC236}">
                  <a16:creationId xmlns:a16="http://schemas.microsoft.com/office/drawing/2014/main" id="{3DEE14AD-4314-46F0-9C68-7B25116A8489}"/>
                </a:ext>
              </a:extLst>
            </p:cNvPr>
            <p:cNvSpPr>
              <a:spLocks/>
            </p:cNvSpPr>
            <p:nvPr userDrawn="1"/>
          </p:nvSpPr>
          <p:spPr bwMode="auto">
            <a:xfrm>
              <a:off x="8399463" y="4827588"/>
              <a:ext cx="71438" cy="50800"/>
            </a:xfrm>
            <a:custGeom>
              <a:avLst/>
              <a:gdLst>
                <a:gd name="T0" fmla="*/ 20 w 45"/>
                <a:gd name="T1" fmla="*/ 11 h 32"/>
                <a:gd name="T2" fmla="*/ 20 w 45"/>
                <a:gd name="T3" fmla="*/ 9 h 32"/>
                <a:gd name="T4" fmla="*/ 26 w 45"/>
                <a:gd name="T5" fmla="*/ 6 h 32"/>
                <a:gd name="T6" fmla="*/ 29 w 45"/>
                <a:gd name="T7" fmla="*/ 6 h 32"/>
                <a:gd name="T8" fmla="*/ 31 w 45"/>
                <a:gd name="T9" fmla="*/ 7 h 32"/>
                <a:gd name="T10" fmla="*/ 32 w 45"/>
                <a:gd name="T11" fmla="*/ 10 h 32"/>
                <a:gd name="T12" fmla="*/ 45 w 45"/>
                <a:gd name="T13" fmla="*/ 10 h 32"/>
                <a:gd name="T14" fmla="*/ 43 w 45"/>
                <a:gd name="T15" fmla="*/ 4 h 32"/>
                <a:gd name="T16" fmla="*/ 29 w 45"/>
                <a:gd name="T17" fmla="*/ 0 h 32"/>
                <a:gd name="T18" fmla="*/ 19 w 45"/>
                <a:gd name="T19" fmla="*/ 2 h 32"/>
                <a:gd name="T20" fmla="*/ 7 w 45"/>
                <a:gd name="T21" fmla="*/ 6 h 32"/>
                <a:gd name="T22" fmla="*/ 5 w 45"/>
                <a:gd name="T23" fmla="*/ 11 h 32"/>
                <a:gd name="T24" fmla="*/ 6 w 45"/>
                <a:gd name="T25" fmla="*/ 16 h 32"/>
                <a:gd name="T26" fmla="*/ 11 w 45"/>
                <a:gd name="T27" fmla="*/ 18 h 32"/>
                <a:gd name="T28" fmla="*/ 24 w 45"/>
                <a:gd name="T29" fmla="*/ 21 h 32"/>
                <a:gd name="T30" fmla="*/ 27 w 45"/>
                <a:gd name="T31" fmla="*/ 23 h 32"/>
                <a:gd name="T32" fmla="*/ 27 w 45"/>
                <a:gd name="T33" fmla="*/ 24 h 32"/>
                <a:gd name="T34" fmla="*/ 24 w 45"/>
                <a:gd name="T35" fmla="*/ 26 h 32"/>
                <a:gd name="T36" fmla="*/ 20 w 45"/>
                <a:gd name="T37" fmla="*/ 27 h 32"/>
                <a:gd name="T38" fmla="*/ 14 w 45"/>
                <a:gd name="T39" fmla="*/ 26 h 32"/>
                <a:gd name="T40" fmla="*/ 14 w 45"/>
                <a:gd name="T41" fmla="*/ 24 h 32"/>
                <a:gd name="T42" fmla="*/ 2 w 45"/>
                <a:gd name="T43" fmla="*/ 23 h 32"/>
                <a:gd name="T44" fmla="*/ 0 w 45"/>
                <a:gd name="T45" fmla="*/ 26 h 32"/>
                <a:gd name="T46" fmla="*/ 2 w 45"/>
                <a:gd name="T47" fmla="*/ 30 h 32"/>
                <a:gd name="T48" fmla="*/ 7 w 45"/>
                <a:gd name="T49" fmla="*/ 32 h 32"/>
                <a:gd name="T50" fmla="*/ 18 w 45"/>
                <a:gd name="T51" fmla="*/ 32 h 32"/>
                <a:gd name="T52" fmla="*/ 36 w 45"/>
                <a:gd name="T53" fmla="*/ 30 h 32"/>
                <a:gd name="T54" fmla="*/ 43 w 45"/>
                <a:gd name="T55" fmla="*/ 23 h 32"/>
                <a:gd name="T56" fmla="*/ 43 w 45"/>
                <a:gd name="T57" fmla="*/ 19 h 32"/>
                <a:gd name="T58" fmla="*/ 41 w 45"/>
                <a:gd name="T59" fmla="*/ 17 h 32"/>
                <a:gd name="T60" fmla="*/ 31 w 45"/>
                <a:gd name="T61" fmla="*/ 13 h 32"/>
                <a:gd name="T62" fmla="*/ 20 w 45"/>
                <a:gd name="T63" fmla="*/ 1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5" h="32">
                  <a:moveTo>
                    <a:pt x="20" y="11"/>
                  </a:moveTo>
                  <a:lnTo>
                    <a:pt x="20" y="11"/>
                  </a:lnTo>
                  <a:lnTo>
                    <a:pt x="20" y="9"/>
                  </a:lnTo>
                  <a:lnTo>
                    <a:pt x="20" y="9"/>
                  </a:lnTo>
                  <a:lnTo>
                    <a:pt x="23" y="7"/>
                  </a:lnTo>
                  <a:lnTo>
                    <a:pt x="26" y="6"/>
                  </a:lnTo>
                  <a:lnTo>
                    <a:pt x="26" y="6"/>
                  </a:lnTo>
                  <a:lnTo>
                    <a:pt x="29" y="6"/>
                  </a:lnTo>
                  <a:lnTo>
                    <a:pt x="31" y="7"/>
                  </a:lnTo>
                  <a:lnTo>
                    <a:pt x="31" y="7"/>
                  </a:lnTo>
                  <a:lnTo>
                    <a:pt x="32" y="9"/>
                  </a:lnTo>
                  <a:lnTo>
                    <a:pt x="32" y="10"/>
                  </a:lnTo>
                  <a:lnTo>
                    <a:pt x="45" y="10"/>
                  </a:lnTo>
                  <a:lnTo>
                    <a:pt x="45" y="10"/>
                  </a:lnTo>
                  <a:lnTo>
                    <a:pt x="45" y="6"/>
                  </a:lnTo>
                  <a:lnTo>
                    <a:pt x="43" y="4"/>
                  </a:lnTo>
                  <a:lnTo>
                    <a:pt x="38" y="2"/>
                  </a:lnTo>
                  <a:lnTo>
                    <a:pt x="29" y="0"/>
                  </a:lnTo>
                  <a:lnTo>
                    <a:pt x="29" y="0"/>
                  </a:lnTo>
                  <a:lnTo>
                    <a:pt x="19" y="2"/>
                  </a:lnTo>
                  <a:lnTo>
                    <a:pt x="12" y="3"/>
                  </a:lnTo>
                  <a:lnTo>
                    <a:pt x="7" y="6"/>
                  </a:lnTo>
                  <a:lnTo>
                    <a:pt x="5" y="11"/>
                  </a:lnTo>
                  <a:lnTo>
                    <a:pt x="5" y="11"/>
                  </a:lnTo>
                  <a:lnTo>
                    <a:pt x="5" y="13"/>
                  </a:lnTo>
                  <a:lnTo>
                    <a:pt x="6" y="16"/>
                  </a:lnTo>
                  <a:lnTo>
                    <a:pt x="6" y="16"/>
                  </a:lnTo>
                  <a:lnTo>
                    <a:pt x="11" y="18"/>
                  </a:lnTo>
                  <a:lnTo>
                    <a:pt x="17" y="19"/>
                  </a:lnTo>
                  <a:lnTo>
                    <a:pt x="24" y="21"/>
                  </a:lnTo>
                  <a:lnTo>
                    <a:pt x="27" y="23"/>
                  </a:lnTo>
                  <a:lnTo>
                    <a:pt x="27" y="23"/>
                  </a:lnTo>
                  <a:lnTo>
                    <a:pt x="27" y="24"/>
                  </a:lnTo>
                  <a:lnTo>
                    <a:pt x="27" y="24"/>
                  </a:lnTo>
                  <a:lnTo>
                    <a:pt x="26" y="25"/>
                  </a:lnTo>
                  <a:lnTo>
                    <a:pt x="24" y="26"/>
                  </a:lnTo>
                  <a:lnTo>
                    <a:pt x="20" y="27"/>
                  </a:lnTo>
                  <a:lnTo>
                    <a:pt x="20" y="27"/>
                  </a:lnTo>
                  <a:lnTo>
                    <a:pt x="17" y="26"/>
                  </a:lnTo>
                  <a:lnTo>
                    <a:pt x="14" y="26"/>
                  </a:lnTo>
                  <a:lnTo>
                    <a:pt x="14" y="26"/>
                  </a:lnTo>
                  <a:lnTo>
                    <a:pt x="14" y="24"/>
                  </a:lnTo>
                  <a:lnTo>
                    <a:pt x="14" y="23"/>
                  </a:lnTo>
                  <a:lnTo>
                    <a:pt x="2" y="23"/>
                  </a:lnTo>
                  <a:lnTo>
                    <a:pt x="2" y="23"/>
                  </a:lnTo>
                  <a:lnTo>
                    <a:pt x="0" y="26"/>
                  </a:lnTo>
                  <a:lnTo>
                    <a:pt x="0" y="28"/>
                  </a:lnTo>
                  <a:lnTo>
                    <a:pt x="2" y="30"/>
                  </a:lnTo>
                  <a:lnTo>
                    <a:pt x="4" y="31"/>
                  </a:lnTo>
                  <a:lnTo>
                    <a:pt x="7" y="32"/>
                  </a:lnTo>
                  <a:lnTo>
                    <a:pt x="18" y="32"/>
                  </a:lnTo>
                  <a:lnTo>
                    <a:pt x="18" y="32"/>
                  </a:lnTo>
                  <a:lnTo>
                    <a:pt x="29" y="32"/>
                  </a:lnTo>
                  <a:lnTo>
                    <a:pt x="36" y="30"/>
                  </a:lnTo>
                  <a:lnTo>
                    <a:pt x="40" y="26"/>
                  </a:lnTo>
                  <a:lnTo>
                    <a:pt x="43" y="23"/>
                  </a:lnTo>
                  <a:lnTo>
                    <a:pt x="43" y="23"/>
                  </a:lnTo>
                  <a:lnTo>
                    <a:pt x="43" y="19"/>
                  </a:lnTo>
                  <a:lnTo>
                    <a:pt x="41" y="17"/>
                  </a:lnTo>
                  <a:lnTo>
                    <a:pt x="41" y="17"/>
                  </a:lnTo>
                  <a:lnTo>
                    <a:pt x="37" y="14"/>
                  </a:lnTo>
                  <a:lnTo>
                    <a:pt x="31" y="13"/>
                  </a:lnTo>
                  <a:lnTo>
                    <a:pt x="24" y="12"/>
                  </a:lnTo>
                  <a:lnTo>
                    <a:pt x="20" y="11"/>
                  </a:lnTo>
                  <a:lnTo>
                    <a:pt x="20"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grpSp>
      <p:sp>
        <p:nvSpPr>
          <p:cNvPr id="43" name="Footer Placeholder 4">
            <a:extLst>
              <a:ext uri="{FF2B5EF4-FFF2-40B4-BE49-F238E27FC236}">
                <a16:creationId xmlns:a16="http://schemas.microsoft.com/office/drawing/2014/main" id="{355A9771-9847-4DCB-AA09-66D2F8A61FFA}"/>
              </a:ext>
            </a:extLst>
          </p:cNvPr>
          <p:cNvSpPr>
            <a:spLocks noGrp="1"/>
          </p:cNvSpPr>
          <p:nvPr>
            <p:ph type="ftr" sz="quarter" idx="3"/>
          </p:nvPr>
        </p:nvSpPr>
        <p:spPr>
          <a:xfrm>
            <a:off x="426722" y="6471100"/>
            <a:ext cx="5245100" cy="172485"/>
          </a:xfrm>
          <a:prstGeom prst="rect">
            <a:avLst/>
          </a:prstGeom>
        </p:spPr>
        <p:txBody>
          <a:bodyPr/>
          <a:lstStyle>
            <a:lvl1pPr algn="r">
              <a:defRPr sz="1000" smtClean="0">
                <a:solidFill>
                  <a:srgbClr val="000000"/>
                </a:solidFill>
              </a:defRPr>
            </a:lvl1pPr>
          </a:lstStyle>
          <a:p>
            <a:pPr algn="l">
              <a:defRPr/>
            </a:pPr>
            <a:r>
              <a:rPr lang="en-US"/>
              <a:t>For investor use.</a:t>
            </a:r>
            <a:endParaRPr lang="en-US" dirty="0"/>
          </a:p>
        </p:txBody>
      </p:sp>
    </p:spTree>
    <p:extLst>
      <p:ext uri="{BB962C8B-B14F-4D97-AF65-F5344CB8AC3E}">
        <p14:creationId xmlns:p14="http://schemas.microsoft.com/office/powerpoint/2010/main" val="3027715764"/>
      </p:ext>
    </p:extLst>
  </p:cSld>
  <p:clrMapOvr>
    <a:masterClrMapping/>
  </p:clrMapOvr>
  <p:extLst>
    <p:ext uri="{DCECCB84-F9BA-43D5-87BE-67443E8EF086}">
      <p15:sldGuideLst xmlns:p15="http://schemas.microsoft.com/office/powerpoint/2012/main">
        <p15:guide id="1" orient="horz" pos="4176" userDrawn="1">
          <p15:clr>
            <a:srgbClr val="FBAE40"/>
          </p15:clr>
        </p15:guide>
        <p15:guide id="2" pos="739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OC/Agenda">
    <p:spTree>
      <p:nvGrpSpPr>
        <p:cNvPr id="1" name=""/>
        <p:cNvGrpSpPr/>
        <p:nvPr/>
      </p:nvGrpSpPr>
      <p:grpSpPr>
        <a:xfrm>
          <a:off x="0" y="0"/>
          <a:ext cx="0" cy="0"/>
          <a:chOff x="0" y="0"/>
          <a:chExt cx="0" cy="0"/>
        </a:xfrm>
      </p:grpSpPr>
      <p:sp>
        <p:nvSpPr>
          <p:cNvPr id="2" name="Title 1"/>
          <p:cNvSpPr>
            <a:spLocks noGrp="1"/>
          </p:cNvSpPr>
          <p:nvPr>
            <p:ph type="title"/>
          </p:nvPr>
        </p:nvSpPr>
        <p:spPr>
          <a:xfrm>
            <a:off x="422820" y="228600"/>
            <a:ext cx="10918280" cy="838200"/>
          </a:xfrm>
          <a:noFill/>
          <a:ln w="9525">
            <a:noFill/>
            <a:miter lim="800000"/>
            <a:headEnd/>
            <a:tailEnd/>
          </a:ln>
          <a:effectLst/>
        </p:spPr>
        <p:txBody>
          <a:bodyPr tIns="67926" anchor="t" anchorCtr="0"/>
          <a:lstStyle>
            <a:lvl1pPr>
              <a:defRPr kumimoji="0" lang="en-US" sz="3000" b="0" i="0" u="none" strike="noStrike" kern="0" cap="none" spc="0" normalizeH="0" baseline="0" noProof="0" dirty="0">
                <a:ln>
                  <a:noFill/>
                </a:ln>
                <a:solidFill>
                  <a:srgbClr val="333F48"/>
                </a:solidFill>
                <a:effectLst/>
                <a:uLnTx/>
                <a:uFillTx/>
                <a:latin typeface="+mj-lt"/>
                <a:ea typeface="+mj-ea"/>
                <a:cs typeface="+mj-cs"/>
              </a:defRPr>
            </a:lvl1pPr>
          </a:lstStyle>
          <a:p>
            <a:pPr lvl="0"/>
            <a:r>
              <a:rPr lang="en-US"/>
              <a:t>Click to edit Master title style</a:t>
            </a:r>
            <a:endParaRPr lang="en-US" dirty="0"/>
          </a:p>
        </p:txBody>
      </p:sp>
      <p:sp>
        <p:nvSpPr>
          <p:cNvPr id="10" name="Content Placeholder 9"/>
          <p:cNvSpPr>
            <a:spLocks noGrp="1"/>
          </p:cNvSpPr>
          <p:nvPr>
            <p:ph sz="quarter" idx="13"/>
          </p:nvPr>
        </p:nvSpPr>
        <p:spPr>
          <a:xfrm>
            <a:off x="422820" y="1339851"/>
            <a:ext cx="10918280" cy="4878388"/>
          </a:xfrm>
        </p:spPr>
        <p:txBody>
          <a:bodyPr/>
          <a:lstStyle>
            <a:lvl1pPr marL="281054" indent="-281054">
              <a:spcBef>
                <a:spcPts val="743"/>
              </a:spcBef>
              <a:buClr>
                <a:srgbClr val="7A9B3D"/>
              </a:buClr>
              <a:buSzPct val="100000"/>
              <a:buFont typeface="+mj-lt"/>
              <a:buAutoNum type="arabicPeriod"/>
              <a:defRPr sz="1600" b="0" i="0" baseline="0">
                <a:solidFill>
                  <a:srgbClr val="000000"/>
                </a:solidFill>
                <a:latin typeface="Arial" pitchFamily="34" charset="0"/>
              </a:defRPr>
            </a:lvl1pPr>
            <a:lvl2pPr marL="571934" indent="-269261">
              <a:spcBef>
                <a:spcPts val="743"/>
              </a:spcBef>
              <a:buClr>
                <a:srgbClr val="768692"/>
              </a:buClr>
              <a:buFont typeface="+mj-lt"/>
              <a:buAutoNum type="alphaUcPeriod"/>
              <a:defRPr sz="1400" baseline="0">
                <a:solidFill>
                  <a:srgbClr val="000000"/>
                </a:solidFill>
                <a:latin typeface="Arial" pitchFamily="34" charset="0"/>
              </a:defRPr>
            </a:lvl2pPr>
            <a:lvl3pPr>
              <a:spcBef>
                <a:spcPts val="743"/>
              </a:spcBef>
              <a:buClr>
                <a:srgbClr val="000000"/>
              </a:buClr>
              <a:defRPr sz="1400" baseline="0">
                <a:solidFill>
                  <a:srgbClr val="000000"/>
                </a:solidFill>
              </a:defRPr>
            </a:lvl3pPr>
          </a:lstStyle>
          <a:p>
            <a:pPr lvl="0"/>
            <a:r>
              <a:rPr lang="en-US"/>
              <a:t>Click to edit Master text styles</a:t>
            </a:r>
          </a:p>
          <a:p>
            <a:pPr lvl="1"/>
            <a:r>
              <a:rPr lang="en-US"/>
              <a:t>Second level</a:t>
            </a:r>
          </a:p>
          <a:p>
            <a:pPr lvl="2"/>
            <a:r>
              <a:rPr lang="en-US"/>
              <a:t>Third level</a:t>
            </a:r>
          </a:p>
        </p:txBody>
      </p:sp>
      <p:sp>
        <p:nvSpPr>
          <p:cNvPr id="5" name="Slide Number Placeholder 3"/>
          <p:cNvSpPr>
            <a:spLocks noGrp="1"/>
          </p:cNvSpPr>
          <p:nvPr>
            <p:ph type="sldNum" sz="quarter" idx="14"/>
          </p:nvPr>
        </p:nvSpPr>
        <p:spPr>
          <a:xfrm>
            <a:off x="0" y="6382513"/>
            <a:ext cx="437173" cy="268288"/>
          </a:xfrm>
        </p:spPr>
        <p:txBody>
          <a:bodyPr/>
          <a:lstStyle>
            <a:lvl1pPr>
              <a:defRPr>
                <a:solidFill>
                  <a:srgbClr val="000000"/>
                </a:solidFill>
              </a:defRPr>
            </a:lvl1pPr>
          </a:lstStyle>
          <a:p>
            <a:pPr>
              <a:defRPr/>
            </a:pPr>
            <a:fld id="{E6474CC2-1230-4213-AD1A-4B2FEEABA7A1}" type="slidenum">
              <a:rPr lang="en-US" smtClean="0"/>
              <a:pPr>
                <a:defRPr/>
              </a:pPr>
              <a:t>‹#›</a:t>
            </a:fld>
            <a:endParaRPr lang="en-US" dirty="0"/>
          </a:p>
        </p:txBody>
      </p:sp>
      <p:sp>
        <p:nvSpPr>
          <p:cNvPr id="6" name="Footer Placeholder 4"/>
          <p:cNvSpPr>
            <a:spLocks noGrp="1"/>
          </p:cNvSpPr>
          <p:nvPr>
            <p:ph type="ftr" sz="quarter" idx="15"/>
          </p:nvPr>
        </p:nvSpPr>
        <p:spPr>
          <a:xfrm>
            <a:off x="426722" y="6483292"/>
            <a:ext cx="5245100" cy="172485"/>
          </a:xfrm>
        </p:spPr>
        <p:txBody>
          <a:bodyPr/>
          <a:lstStyle>
            <a:lvl1pPr algn="r">
              <a:defRPr smtClean="0">
                <a:solidFill>
                  <a:srgbClr val="000000"/>
                </a:solidFill>
              </a:defRPr>
            </a:lvl1pPr>
          </a:lstStyle>
          <a:p>
            <a:pPr algn="l">
              <a:defRPr/>
            </a:pPr>
            <a:r>
              <a:rPr lang="en-US"/>
              <a:t>For investor use.</a:t>
            </a:r>
            <a:endParaRPr lang="en-US" dirty="0"/>
          </a:p>
        </p:txBody>
      </p:sp>
      <p:sp>
        <p:nvSpPr>
          <p:cNvPr id="7" name="Rectangle 155"/>
          <p:cNvSpPr>
            <a:spLocks noGrp="1" noChangeArrowheads="1"/>
          </p:cNvSpPr>
          <p:nvPr>
            <p:ph type="dt" sz="half" idx="16"/>
          </p:nvPr>
        </p:nvSpPr>
        <p:spPr>
          <a:xfrm>
            <a:off x="426722" y="6655657"/>
            <a:ext cx="2645277" cy="120649"/>
          </a:xfrm>
        </p:spPr>
        <p:txBody>
          <a:bodyPr/>
          <a:lstStyle>
            <a:lvl1pPr algn="l">
              <a:defRPr sz="833" smtClean="0">
                <a:solidFill>
                  <a:srgbClr val="000000"/>
                </a:solidFill>
              </a:defRPr>
            </a:lvl1pPr>
          </a:lstStyle>
          <a:p>
            <a:pPr>
              <a:defRPr/>
            </a:pPr>
            <a:endParaRPr lang="en-US" dirty="0"/>
          </a:p>
        </p:txBody>
      </p:sp>
      <p:grpSp>
        <p:nvGrpSpPr>
          <p:cNvPr id="35" name="Group 34">
            <a:extLst>
              <a:ext uri="{FF2B5EF4-FFF2-40B4-BE49-F238E27FC236}">
                <a16:creationId xmlns:a16="http://schemas.microsoft.com/office/drawing/2014/main" id="{550BA3F0-1359-4A16-8F53-8D46EA3D2D14}"/>
              </a:ext>
            </a:extLst>
          </p:cNvPr>
          <p:cNvGrpSpPr/>
          <p:nvPr userDrawn="1"/>
        </p:nvGrpSpPr>
        <p:grpSpPr>
          <a:xfrm>
            <a:off x="10215053" y="6295153"/>
            <a:ext cx="1527048" cy="338328"/>
            <a:chOff x="6923088" y="4475163"/>
            <a:chExt cx="1873251" cy="403225"/>
          </a:xfrm>
        </p:grpSpPr>
        <p:sp>
          <p:nvSpPr>
            <p:cNvPr id="36" name="AutoShape 4">
              <a:extLst>
                <a:ext uri="{FF2B5EF4-FFF2-40B4-BE49-F238E27FC236}">
                  <a16:creationId xmlns:a16="http://schemas.microsoft.com/office/drawing/2014/main" id="{7C482834-35AD-4625-AA9E-55C0F51373EE}"/>
                </a:ext>
              </a:extLst>
            </p:cNvPr>
            <p:cNvSpPr>
              <a:spLocks noChangeAspect="1" noChangeArrowheads="1" noTextEdit="1"/>
            </p:cNvSpPr>
            <p:nvPr userDrawn="1"/>
          </p:nvSpPr>
          <p:spPr bwMode="auto">
            <a:xfrm>
              <a:off x="6923088" y="4475163"/>
              <a:ext cx="187325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37" name="Freeform 6">
              <a:extLst>
                <a:ext uri="{FF2B5EF4-FFF2-40B4-BE49-F238E27FC236}">
                  <a16:creationId xmlns:a16="http://schemas.microsoft.com/office/drawing/2014/main" id="{564170FC-8D6E-4539-A777-D804F3B62C2B}"/>
                </a:ext>
              </a:extLst>
            </p:cNvPr>
            <p:cNvSpPr>
              <a:spLocks/>
            </p:cNvSpPr>
            <p:nvPr userDrawn="1"/>
          </p:nvSpPr>
          <p:spPr bwMode="auto">
            <a:xfrm>
              <a:off x="6929438" y="4483101"/>
              <a:ext cx="376238" cy="376238"/>
            </a:xfrm>
            <a:custGeom>
              <a:avLst/>
              <a:gdLst>
                <a:gd name="T0" fmla="*/ 118 w 237"/>
                <a:gd name="T1" fmla="*/ 237 h 237"/>
                <a:gd name="T2" fmla="*/ 142 w 237"/>
                <a:gd name="T3" fmla="*/ 235 h 237"/>
                <a:gd name="T4" fmla="*/ 165 w 237"/>
                <a:gd name="T5" fmla="*/ 228 h 237"/>
                <a:gd name="T6" fmla="*/ 185 w 237"/>
                <a:gd name="T7" fmla="*/ 217 h 237"/>
                <a:gd name="T8" fmla="*/ 202 w 237"/>
                <a:gd name="T9" fmla="*/ 202 h 237"/>
                <a:gd name="T10" fmla="*/ 217 w 237"/>
                <a:gd name="T11" fmla="*/ 185 h 237"/>
                <a:gd name="T12" fmla="*/ 228 w 237"/>
                <a:gd name="T13" fmla="*/ 165 h 237"/>
                <a:gd name="T14" fmla="*/ 235 w 237"/>
                <a:gd name="T15" fmla="*/ 142 h 237"/>
                <a:gd name="T16" fmla="*/ 237 w 237"/>
                <a:gd name="T17" fmla="*/ 119 h 237"/>
                <a:gd name="T18" fmla="*/ 236 w 237"/>
                <a:gd name="T19" fmla="*/ 106 h 237"/>
                <a:gd name="T20" fmla="*/ 232 w 237"/>
                <a:gd name="T21" fmla="*/ 84 h 237"/>
                <a:gd name="T22" fmla="*/ 223 w 237"/>
                <a:gd name="T23" fmla="*/ 62 h 237"/>
                <a:gd name="T24" fmla="*/ 210 w 237"/>
                <a:gd name="T25" fmla="*/ 43 h 237"/>
                <a:gd name="T26" fmla="*/ 194 w 237"/>
                <a:gd name="T27" fmla="*/ 27 h 237"/>
                <a:gd name="T28" fmla="*/ 175 w 237"/>
                <a:gd name="T29" fmla="*/ 15 h 237"/>
                <a:gd name="T30" fmla="*/ 154 w 237"/>
                <a:gd name="T31" fmla="*/ 6 h 237"/>
                <a:gd name="T32" fmla="*/ 131 w 237"/>
                <a:gd name="T33" fmla="*/ 1 h 237"/>
                <a:gd name="T34" fmla="*/ 118 w 237"/>
                <a:gd name="T35" fmla="*/ 0 h 237"/>
                <a:gd name="T36" fmla="*/ 94 w 237"/>
                <a:gd name="T37" fmla="*/ 2 h 237"/>
                <a:gd name="T38" fmla="*/ 72 w 237"/>
                <a:gd name="T39" fmla="*/ 9 h 237"/>
                <a:gd name="T40" fmla="*/ 52 w 237"/>
                <a:gd name="T41" fmla="*/ 21 h 237"/>
                <a:gd name="T42" fmla="*/ 35 w 237"/>
                <a:gd name="T43" fmla="*/ 35 h 237"/>
                <a:gd name="T44" fmla="*/ 19 w 237"/>
                <a:gd name="T45" fmla="*/ 52 h 237"/>
                <a:gd name="T46" fmla="*/ 9 w 237"/>
                <a:gd name="T47" fmla="*/ 72 h 237"/>
                <a:gd name="T48" fmla="*/ 2 w 237"/>
                <a:gd name="T49" fmla="*/ 94 h 237"/>
                <a:gd name="T50" fmla="*/ 0 w 237"/>
                <a:gd name="T51" fmla="*/ 119 h 237"/>
                <a:gd name="T52" fmla="*/ 1 w 237"/>
                <a:gd name="T53" fmla="*/ 131 h 237"/>
                <a:gd name="T54" fmla="*/ 5 w 237"/>
                <a:gd name="T55" fmla="*/ 154 h 237"/>
                <a:gd name="T56" fmla="*/ 14 w 237"/>
                <a:gd name="T57" fmla="*/ 175 h 237"/>
                <a:gd name="T58" fmla="*/ 26 w 237"/>
                <a:gd name="T59" fmla="*/ 194 h 237"/>
                <a:gd name="T60" fmla="*/ 43 w 237"/>
                <a:gd name="T61" fmla="*/ 210 h 237"/>
                <a:gd name="T62" fmla="*/ 62 w 237"/>
                <a:gd name="T63" fmla="*/ 223 h 237"/>
                <a:gd name="T64" fmla="*/ 83 w 237"/>
                <a:gd name="T65" fmla="*/ 233 h 237"/>
                <a:gd name="T66" fmla="*/ 106 w 237"/>
                <a:gd name="T67" fmla="*/ 237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7" h="237">
                  <a:moveTo>
                    <a:pt x="118" y="237"/>
                  </a:moveTo>
                  <a:lnTo>
                    <a:pt x="118" y="237"/>
                  </a:lnTo>
                  <a:lnTo>
                    <a:pt x="131" y="237"/>
                  </a:lnTo>
                  <a:lnTo>
                    <a:pt x="142" y="235"/>
                  </a:lnTo>
                  <a:lnTo>
                    <a:pt x="154" y="233"/>
                  </a:lnTo>
                  <a:lnTo>
                    <a:pt x="165" y="228"/>
                  </a:lnTo>
                  <a:lnTo>
                    <a:pt x="175" y="223"/>
                  </a:lnTo>
                  <a:lnTo>
                    <a:pt x="185" y="217"/>
                  </a:lnTo>
                  <a:lnTo>
                    <a:pt x="194" y="210"/>
                  </a:lnTo>
                  <a:lnTo>
                    <a:pt x="202" y="202"/>
                  </a:lnTo>
                  <a:lnTo>
                    <a:pt x="210" y="194"/>
                  </a:lnTo>
                  <a:lnTo>
                    <a:pt x="217" y="185"/>
                  </a:lnTo>
                  <a:lnTo>
                    <a:pt x="223" y="175"/>
                  </a:lnTo>
                  <a:lnTo>
                    <a:pt x="228" y="165"/>
                  </a:lnTo>
                  <a:lnTo>
                    <a:pt x="232" y="154"/>
                  </a:lnTo>
                  <a:lnTo>
                    <a:pt x="235" y="142"/>
                  </a:lnTo>
                  <a:lnTo>
                    <a:pt x="236" y="131"/>
                  </a:lnTo>
                  <a:lnTo>
                    <a:pt x="237" y="119"/>
                  </a:lnTo>
                  <a:lnTo>
                    <a:pt x="237" y="119"/>
                  </a:lnTo>
                  <a:lnTo>
                    <a:pt x="236" y="106"/>
                  </a:lnTo>
                  <a:lnTo>
                    <a:pt x="235" y="94"/>
                  </a:lnTo>
                  <a:lnTo>
                    <a:pt x="232" y="84"/>
                  </a:lnTo>
                  <a:lnTo>
                    <a:pt x="228" y="72"/>
                  </a:lnTo>
                  <a:lnTo>
                    <a:pt x="223" y="62"/>
                  </a:lnTo>
                  <a:lnTo>
                    <a:pt x="217" y="52"/>
                  </a:lnTo>
                  <a:lnTo>
                    <a:pt x="210" y="43"/>
                  </a:lnTo>
                  <a:lnTo>
                    <a:pt x="202" y="35"/>
                  </a:lnTo>
                  <a:lnTo>
                    <a:pt x="194" y="27"/>
                  </a:lnTo>
                  <a:lnTo>
                    <a:pt x="185" y="21"/>
                  </a:lnTo>
                  <a:lnTo>
                    <a:pt x="175" y="15"/>
                  </a:lnTo>
                  <a:lnTo>
                    <a:pt x="165" y="9"/>
                  </a:lnTo>
                  <a:lnTo>
                    <a:pt x="154" y="6"/>
                  </a:lnTo>
                  <a:lnTo>
                    <a:pt x="142" y="2"/>
                  </a:lnTo>
                  <a:lnTo>
                    <a:pt x="131" y="1"/>
                  </a:lnTo>
                  <a:lnTo>
                    <a:pt x="118" y="0"/>
                  </a:lnTo>
                  <a:lnTo>
                    <a:pt x="118" y="0"/>
                  </a:lnTo>
                  <a:lnTo>
                    <a:pt x="106" y="1"/>
                  </a:lnTo>
                  <a:lnTo>
                    <a:pt x="94" y="2"/>
                  </a:lnTo>
                  <a:lnTo>
                    <a:pt x="83" y="6"/>
                  </a:lnTo>
                  <a:lnTo>
                    <a:pt x="72" y="9"/>
                  </a:lnTo>
                  <a:lnTo>
                    <a:pt x="62" y="15"/>
                  </a:lnTo>
                  <a:lnTo>
                    <a:pt x="52" y="21"/>
                  </a:lnTo>
                  <a:lnTo>
                    <a:pt x="43" y="27"/>
                  </a:lnTo>
                  <a:lnTo>
                    <a:pt x="35" y="35"/>
                  </a:lnTo>
                  <a:lnTo>
                    <a:pt x="26" y="43"/>
                  </a:lnTo>
                  <a:lnTo>
                    <a:pt x="19" y="52"/>
                  </a:lnTo>
                  <a:lnTo>
                    <a:pt x="14" y="62"/>
                  </a:lnTo>
                  <a:lnTo>
                    <a:pt x="9" y="72"/>
                  </a:lnTo>
                  <a:lnTo>
                    <a:pt x="5" y="84"/>
                  </a:lnTo>
                  <a:lnTo>
                    <a:pt x="2" y="94"/>
                  </a:lnTo>
                  <a:lnTo>
                    <a:pt x="1" y="106"/>
                  </a:lnTo>
                  <a:lnTo>
                    <a:pt x="0" y="119"/>
                  </a:lnTo>
                  <a:lnTo>
                    <a:pt x="0" y="119"/>
                  </a:lnTo>
                  <a:lnTo>
                    <a:pt x="1" y="131"/>
                  </a:lnTo>
                  <a:lnTo>
                    <a:pt x="2" y="142"/>
                  </a:lnTo>
                  <a:lnTo>
                    <a:pt x="5" y="154"/>
                  </a:lnTo>
                  <a:lnTo>
                    <a:pt x="9" y="165"/>
                  </a:lnTo>
                  <a:lnTo>
                    <a:pt x="14" y="175"/>
                  </a:lnTo>
                  <a:lnTo>
                    <a:pt x="19" y="185"/>
                  </a:lnTo>
                  <a:lnTo>
                    <a:pt x="26" y="194"/>
                  </a:lnTo>
                  <a:lnTo>
                    <a:pt x="35" y="202"/>
                  </a:lnTo>
                  <a:lnTo>
                    <a:pt x="43" y="210"/>
                  </a:lnTo>
                  <a:lnTo>
                    <a:pt x="52" y="217"/>
                  </a:lnTo>
                  <a:lnTo>
                    <a:pt x="62" y="223"/>
                  </a:lnTo>
                  <a:lnTo>
                    <a:pt x="72" y="228"/>
                  </a:lnTo>
                  <a:lnTo>
                    <a:pt x="83" y="233"/>
                  </a:lnTo>
                  <a:lnTo>
                    <a:pt x="94" y="235"/>
                  </a:lnTo>
                  <a:lnTo>
                    <a:pt x="106" y="237"/>
                  </a:lnTo>
                  <a:lnTo>
                    <a:pt x="118" y="2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38" name="Freeform 7">
              <a:extLst>
                <a:ext uri="{FF2B5EF4-FFF2-40B4-BE49-F238E27FC236}">
                  <a16:creationId xmlns:a16="http://schemas.microsoft.com/office/drawing/2014/main" id="{EC26E4C9-79E0-4FF0-8609-9C1E2650985B}"/>
                </a:ext>
              </a:extLst>
            </p:cNvPr>
            <p:cNvSpPr>
              <a:spLocks/>
            </p:cNvSpPr>
            <p:nvPr userDrawn="1"/>
          </p:nvSpPr>
          <p:spPr bwMode="auto">
            <a:xfrm>
              <a:off x="6929438" y="4483101"/>
              <a:ext cx="376238" cy="376238"/>
            </a:xfrm>
            <a:custGeom>
              <a:avLst/>
              <a:gdLst>
                <a:gd name="T0" fmla="*/ 118 w 237"/>
                <a:gd name="T1" fmla="*/ 237 h 237"/>
                <a:gd name="T2" fmla="*/ 142 w 237"/>
                <a:gd name="T3" fmla="*/ 235 h 237"/>
                <a:gd name="T4" fmla="*/ 165 w 237"/>
                <a:gd name="T5" fmla="*/ 228 h 237"/>
                <a:gd name="T6" fmla="*/ 185 w 237"/>
                <a:gd name="T7" fmla="*/ 217 h 237"/>
                <a:gd name="T8" fmla="*/ 202 w 237"/>
                <a:gd name="T9" fmla="*/ 202 h 237"/>
                <a:gd name="T10" fmla="*/ 217 w 237"/>
                <a:gd name="T11" fmla="*/ 185 h 237"/>
                <a:gd name="T12" fmla="*/ 228 w 237"/>
                <a:gd name="T13" fmla="*/ 165 h 237"/>
                <a:gd name="T14" fmla="*/ 235 w 237"/>
                <a:gd name="T15" fmla="*/ 142 h 237"/>
                <a:gd name="T16" fmla="*/ 237 w 237"/>
                <a:gd name="T17" fmla="*/ 119 h 237"/>
                <a:gd name="T18" fmla="*/ 236 w 237"/>
                <a:gd name="T19" fmla="*/ 106 h 237"/>
                <a:gd name="T20" fmla="*/ 232 w 237"/>
                <a:gd name="T21" fmla="*/ 84 h 237"/>
                <a:gd name="T22" fmla="*/ 223 w 237"/>
                <a:gd name="T23" fmla="*/ 62 h 237"/>
                <a:gd name="T24" fmla="*/ 210 w 237"/>
                <a:gd name="T25" fmla="*/ 43 h 237"/>
                <a:gd name="T26" fmla="*/ 194 w 237"/>
                <a:gd name="T27" fmla="*/ 27 h 237"/>
                <a:gd name="T28" fmla="*/ 175 w 237"/>
                <a:gd name="T29" fmla="*/ 15 h 237"/>
                <a:gd name="T30" fmla="*/ 154 w 237"/>
                <a:gd name="T31" fmla="*/ 6 h 237"/>
                <a:gd name="T32" fmla="*/ 131 w 237"/>
                <a:gd name="T33" fmla="*/ 1 h 237"/>
                <a:gd name="T34" fmla="*/ 118 w 237"/>
                <a:gd name="T35" fmla="*/ 0 h 237"/>
                <a:gd name="T36" fmla="*/ 94 w 237"/>
                <a:gd name="T37" fmla="*/ 2 h 237"/>
                <a:gd name="T38" fmla="*/ 72 w 237"/>
                <a:gd name="T39" fmla="*/ 9 h 237"/>
                <a:gd name="T40" fmla="*/ 52 w 237"/>
                <a:gd name="T41" fmla="*/ 21 h 237"/>
                <a:gd name="T42" fmla="*/ 35 w 237"/>
                <a:gd name="T43" fmla="*/ 35 h 237"/>
                <a:gd name="T44" fmla="*/ 19 w 237"/>
                <a:gd name="T45" fmla="*/ 52 h 237"/>
                <a:gd name="T46" fmla="*/ 9 w 237"/>
                <a:gd name="T47" fmla="*/ 72 h 237"/>
                <a:gd name="T48" fmla="*/ 2 w 237"/>
                <a:gd name="T49" fmla="*/ 94 h 237"/>
                <a:gd name="T50" fmla="*/ 0 w 237"/>
                <a:gd name="T51" fmla="*/ 119 h 237"/>
                <a:gd name="T52" fmla="*/ 1 w 237"/>
                <a:gd name="T53" fmla="*/ 131 h 237"/>
                <a:gd name="T54" fmla="*/ 5 w 237"/>
                <a:gd name="T55" fmla="*/ 154 h 237"/>
                <a:gd name="T56" fmla="*/ 14 w 237"/>
                <a:gd name="T57" fmla="*/ 175 h 237"/>
                <a:gd name="T58" fmla="*/ 26 w 237"/>
                <a:gd name="T59" fmla="*/ 194 h 237"/>
                <a:gd name="T60" fmla="*/ 43 w 237"/>
                <a:gd name="T61" fmla="*/ 210 h 237"/>
                <a:gd name="T62" fmla="*/ 62 w 237"/>
                <a:gd name="T63" fmla="*/ 223 h 237"/>
                <a:gd name="T64" fmla="*/ 83 w 237"/>
                <a:gd name="T65" fmla="*/ 233 h 237"/>
                <a:gd name="T66" fmla="*/ 106 w 237"/>
                <a:gd name="T67" fmla="*/ 237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7" h="237">
                  <a:moveTo>
                    <a:pt x="118" y="237"/>
                  </a:moveTo>
                  <a:lnTo>
                    <a:pt x="118" y="237"/>
                  </a:lnTo>
                  <a:lnTo>
                    <a:pt x="131" y="237"/>
                  </a:lnTo>
                  <a:lnTo>
                    <a:pt x="142" y="235"/>
                  </a:lnTo>
                  <a:lnTo>
                    <a:pt x="154" y="233"/>
                  </a:lnTo>
                  <a:lnTo>
                    <a:pt x="165" y="228"/>
                  </a:lnTo>
                  <a:lnTo>
                    <a:pt x="175" y="223"/>
                  </a:lnTo>
                  <a:lnTo>
                    <a:pt x="185" y="217"/>
                  </a:lnTo>
                  <a:lnTo>
                    <a:pt x="194" y="210"/>
                  </a:lnTo>
                  <a:lnTo>
                    <a:pt x="202" y="202"/>
                  </a:lnTo>
                  <a:lnTo>
                    <a:pt x="210" y="194"/>
                  </a:lnTo>
                  <a:lnTo>
                    <a:pt x="217" y="185"/>
                  </a:lnTo>
                  <a:lnTo>
                    <a:pt x="223" y="175"/>
                  </a:lnTo>
                  <a:lnTo>
                    <a:pt x="228" y="165"/>
                  </a:lnTo>
                  <a:lnTo>
                    <a:pt x="232" y="154"/>
                  </a:lnTo>
                  <a:lnTo>
                    <a:pt x="235" y="142"/>
                  </a:lnTo>
                  <a:lnTo>
                    <a:pt x="236" y="131"/>
                  </a:lnTo>
                  <a:lnTo>
                    <a:pt x="237" y="119"/>
                  </a:lnTo>
                  <a:lnTo>
                    <a:pt x="237" y="119"/>
                  </a:lnTo>
                  <a:lnTo>
                    <a:pt x="236" y="106"/>
                  </a:lnTo>
                  <a:lnTo>
                    <a:pt x="235" y="94"/>
                  </a:lnTo>
                  <a:lnTo>
                    <a:pt x="232" y="84"/>
                  </a:lnTo>
                  <a:lnTo>
                    <a:pt x="228" y="72"/>
                  </a:lnTo>
                  <a:lnTo>
                    <a:pt x="223" y="62"/>
                  </a:lnTo>
                  <a:lnTo>
                    <a:pt x="217" y="52"/>
                  </a:lnTo>
                  <a:lnTo>
                    <a:pt x="210" y="43"/>
                  </a:lnTo>
                  <a:lnTo>
                    <a:pt x="202" y="35"/>
                  </a:lnTo>
                  <a:lnTo>
                    <a:pt x="194" y="27"/>
                  </a:lnTo>
                  <a:lnTo>
                    <a:pt x="185" y="21"/>
                  </a:lnTo>
                  <a:lnTo>
                    <a:pt x="175" y="15"/>
                  </a:lnTo>
                  <a:lnTo>
                    <a:pt x="165" y="9"/>
                  </a:lnTo>
                  <a:lnTo>
                    <a:pt x="154" y="6"/>
                  </a:lnTo>
                  <a:lnTo>
                    <a:pt x="142" y="2"/>
                  </a:lnTo>
                  <a:lnTo>
                    <a:pt x="131" y="1"/>
                  </a:lnTo>
                  <a:lnTo>
                    <a:pt x="118" y="0"/>
                  </a:lnTo>
                  <a:lnTo>
                    <a:pt x="118" y="0"/>
                  </a:lnTo>
                  <a:lnTo>
                    <a:pt x="106" y="1"/>
                  </a:lnTo>
                  <a:lnTo>
                    <a:pt x="94" y="2"/>
                  </a:lnTo>
                  <a:lnTo>
                    <a:pt x="83" y="6"/>
                  </a:lnTo>
                  <a:lnTo>
                    <a:pt x="72" y="9"/>
                  </a:lnTo>
                  <a:lnTo>
                    <a:pt x="62" y="15"/>
                  </a:lnTo>
                  <a:lnTo>
                    <a:pt x="52" y="21"/>
                  </a:lnTo>
                  <a:lnTo>
                    <a:pt x="43" y="27"/>
                  </a:lnTo>
                  <a:lnTo>
                    <a:pt x="35" y="35"/>
                  </a:lnTo>
                  <a:lnTo>
                    <a:pt x="26" y="43"/>
                  </a:lnTo>
                  <a:lnTo>
                    <a:pt x="19" y="52"/>
                  </a:lnTo>
                  <a:lnTo>
                    <a:pt x="14" y="62"/>
                  </a:lnTo>
                  <a:lnTo>
                    <a:pt x="9" y="72"/>
                  </a:lnTo>
                  <a:lnTo>
                    <a:pt x="5" y="84"/>
                  </a:lnTo>
                  <a:lnTo>
                    <a:pt x="2" y="94"/>
                  </a:lnTo>
                  <a:lnTo>
                    <a:pt x="1" y="106"/>
                  </a:lnTo>
                  <a:lnTo>
                    <a:pt x="0" y="119"/>
                  </a:lnTo>
                  <a:lnTo>
                    <a:pt x="0" y="119"/>
                  </a:lnTo>
                  <a:lnTo>
                    <a:pt x="1" y="131"/>
                  </a:lnTo>
                  <a:lnTo>
                    <a:pt x="2" y="142"/>
                  </a:lnTo>
                  <a:lnTo>
                    <a:pt x="5" y="154"/>
                  </a:lnTo>
                  <a:lnTo>
                    <a:pt x="9" y="165"/>
                  </a:lnTo>
                  <a:lnTo>
                    <a:pt x="14" y="175"/>
                  </a:lnTo>
                  <a:lnTo>
                    <a:pt x="19" y="185"/>
                  </a:lnTo>
                  <a:lnTo>
                    <a:pt x="26" y="194"/>
                  </a:lnTo>
                  <a:lnTo>
                    <a:pt x="35" y="202"/>
                  </a:lnTo>
                  <a:lnTo>
                    <a:pt x="43" y="210"/>
                  </a:lnTo>
                  <a:lnTo>
                    <a:pt x="52" y="217"/>
                  </a:lnTo>
                  <a:lnTo>
                    <a:pt x="62" y="223"/>
                  </a:lnTo>
                  <a:lnTo>
                    <a:pt x="72" y="228"/>
                  </a:lnTo>
                  <a:lnTo>
                    <a:pt x="83" y="233"/>
                  </a:lnTo>
                  <a:lnTo>
                    <a:pt x="94" y="235"/>
                  </a:lnTo>
                  <a:lnTo>
                    <a:pt x="106" y="237"/>
                  </a:lnTo>
                  <a:lnTo>
                    <a:pt x="118" y="23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39" name="Freeform 83">
              <a:extLst>
                <a:ext uri="{FF2B5EF4-FFF2-40B4-BE49-F238E27FC236}">
                  <a16:creationId xmlns:a16="http://schemas.microsoft.com/office/drawing/2014/main" id="{70A2BFC0-EC59-4703-84C4-1DC9CE493FD2}"/>
                </a:ext>
              </a:extLst>
            </p:cNvPr>
            <p:cNvSpPr>
              <a:spLocks/>
            </p:cNvSpPr>
            <p:nvPr userDrawn="1"/>
          </p:nvSpPr>
          <p:spPr bwMode="auto">
            <a:xfrm>
              <a:off x="6923088" y="4475163"/>
              <a:ext cx="387350" cy="369888"/>
            </a:xfrm>
            <a:custGeom>
              <a:avLst/>
              <a:gdLst>
                <a:gd name="T0" fmla="*/ 161 w 244"/>
                <a:gd name="T1" fmla="*/ 152 h 233"/>
                <a:gd name="T2" fmla="*/ 76 w 244"/>
                <a:gd name="T3" fmla="*/ 233 h 233"/>
                <a:gd name="T4" fmla="*/ 55 w 244"/>
                <a:gd name="T5" fmla="*/ 221 h 233"/>
                <a:gd name="T6" fmla="*/ 27 w 244"/>
                <a:gd name="T7" fmla="*/ 197 h 233"/>
                <a:gd name="T8" fmla="*/ 9 w 244"/>
                <a:gd name="T9" fmla="*/ 166 h 233"/>
                <a:gd name="T10" fmla="*/ 2 w 244"/>
                <a:gd name="T11" fmla="*/ 144 h 233"/>
                <a:gd name="T12" fmla="*/ 1 w 244"/>
                <a:gd name="T13" fmla="*/ 108 h 233"/>
                <a:gd name="T14" fmla="*/ 9 w 244"/>
                <a:gd name="T15" fmla="*/ 74 h 233"/>
                <a:gd name="T16" fmla="*/ 21 w 244"/>
                <a:gd name="T17" fmla="*/ 53 h 233"/>
                <a:gd name="T18" fmla="*/ 46 w 244"/>
                <a:gd name="T19" fmla="*/ 26 h 233"/>
                <a:gd name="T20" fmla="*/ 77 w 244"/>
                <a:gd name="T21" fmla="*/ 7 h 233"/>
                <a:gd name="T22" fmla="*/ 96 w 244"/>
                <a:gd name="T23" fmla="*/ 2 h 233"/>
                <a:gd name="T24" fmla="*/ 127 w 244"/>
                <a:gd name="T25" fmla="*/ 0 h 233"/>
                <a:gd name="T26" fmla="*/ 156 w 244"/>
                <a:gd name="T27" fmla="*/ 5 h 233"/>
                <a:gd name="T28" fmla="*/ 177 w 244"/>
                <a:gd name="T29" fmla="*/ 13 h 233"/>
                <a:gd name="T30" fmla="*/ 205 w 244"/>
                <a:gd name="T31" fmla="*/ 33 h 233"/>
                <a:gd name="T32" fmla="*/ 226 w 244"/>
                <a:gd name="T33" fmla="*/ 59 h 233"/>
                <a:gd name="T34" fmla="*/ 237 w 244"/>
                <a:gd name="T35" fmla="*/ 82 h 233"/>
                <a:gd name="T36" fmla="*/ 244 w 244"/>
                <a:gd name="T37" fmla="*/ 119 h 233"/>
                <a:gd name="T38" fmla="*/ 238 w 244"/>
                <a:gd name="T39" fmla="*/ 157 h 233"/>
                <a:gd name="T40" fmla="*/ 223 w 244"/>
                <a:gd name="T41" fmla="*/ 188 h 233"/>
                <a:gd name="T42" fmla="*/ 199 w 244"/>
                <a:gd name="T43" fmla="*/ 215 h 233"/>
                <a:gd name="T44" fmla="*/ 211 w 244"/>
                <a:gd name="T45" fmla="*/ 186 h 233"/>
                <a:gd name="T46" fmla="*/ 152 w 244"/>
                <a:gd name="T47" fmla="*/ 135 h 233"/>
                <a:gd name="T48" fmla="*/ 230 w 244"/>
                <a:gd name="T49" fmla="*/ 146 h 233"/>
                <a:gd name="T50" fmla="*/ 232 w 244"/>
                <a:gd name="T51" fmla="*/ 103 h 233"/>
                <a:gd name="T52" fmla="*/ 156 w 244"/>
                <a:gd name="T53" fmla="*/ 108 h 233"/>
                <a:gd name="T54" fmla="*/ 216 w 244"/>
                <a:gd name="T55" fmla="*/ 62 h 233"/>
                <a:gd name="T56" fmla="*/ 148 w 244"/>
                <a:gd name="T57" fmla="*/ 96 h 233"/>
                <a:gd name="T58" fmla="*/ 184 w 244"/>
                <a:gd name="T59" fmla="*/ 30 h 233"/>
                <a:gd name="T60" fmla="*/ 145 w 244"/>
                <a:gd name="T61" fmla="*/ 13 h 233"/>
                <a:gd name="T62" fmla="*/ 116 w 244"/>
                <a:gd name="T63" fmla="*/ 62 h 233"/>
                <a:gd name="T64" fmla="*/ 102 w 244"/>
                <a:gd name="T65" fmla="*/ 11 h 233"/>
                <a:gd name="T66" fmla="*/ 61 w 244"/>
                <a:gd name="T67" fmla="*/ 28 h 233"/>
                <a:gd name="T68" fmla="*/ 96 w 244"/>
                <a:gd name="T69" fmla="*/ 94 h 233"/>
                <a:gd name="T70" fmla="*/ 29 w 244"/>
                <a:gd name="T71" fmla="*/ 59 h 233"/>
                <a:gd name="T72" fmla="*/ 13 w 244"/>
                <a:gd name="T73" fmla="*/ 98 h 233"/>
                <a:gd name="T74" fmla="*/ 86 w 244"/>
                <a:gd name="T75" fmla="*/ 121 h 233"/>
                <a:gd name="T76" fmla="*/ 14 w 244"/>
                <a:gd name="T77" fmla="*/ 142 h 233"/>
                <a:gd name="T78" fmla="*/ 29 w 244"/>
                <a:gd name="T79" fmla="*/ 183 h 233"/>
                <a:gd name="T80" fmla="*/ 77 w 244"/>
                <a:gd name="T81" fmla="*/ 159 h 233"/>
                <a:gd name="T82" fmla="*/ 93 w 244"/>
                <a:gd name="T83" fmla="*/ 135 h 233"/>
                <a:gd name="T84" fmla="*/ 104 w 244"/>
                <a:gd name="T85" fmla="*/ 144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44" h="233">
                  <a:moveTo>
                    <a:pt x="104" y="144"/>
                  </a:moveTo>
                  <a:lnTo>
                    <a:pt x="148" y="144"/>
                  </a:lnTo>
                  <a:lnTo>
                    <a:pt x="161" y="152"/>
                  </a:lnTo>
                  <a:lnTo>
                    <a:pt x="102" y="152"/>
                  </a:lnTo>
                  <a:lnTo>
                    <a:pt x="79" y="225"/>
                  </a:lnTo>
                  <a:lnTo>
                    <a:pt x="76" y="233"/>
                  </a:lnTo>
                  <a:lnTo>
                    <a:pt x="76" y="233"/>
                  </a:lnTo>
                  <a:lnTo>
                    <a:pt x="66" y="228"/>
                  </a:lnTo>
                  <a:lnTo>
                    <a:pt x="55" y="221"/>
                  </a:lnTo>
                  <a:lnTo>
                    <a:pt x="45" y="214"/>
                  </a:lnTo>
                  <a:lnTo>
                    <a:pt x="36" y="206"/>
                  </a:lnTo>
                  <a:lnTo>
                    <a:pt x="27" y="197"/>
                  </a:lnTo>
                  <a:lnTo>
                    <a:pt x="20" y="187"/>
                  </a:lnTo>
                  <a:lnTo>
                    <a:pt x="14" y="177"/>
                  </a:lnTo>
                  <a:lnTo>
                    <a:pt x="9" y="166"/>
                  </a:lnTo>
                  <a:lnTo>
                    <a:pt x="9" y="166"/>
                  </a:lnTo>
                  <a:lnTo>
                    <a:pt x="5" y="156"/>
                  </a:lnTo>
                  <a:lnTo>
                    <a:pt x="2" y="144"/>
                  </a:lnTo>
                  <a:lnTo>
                    <a:pt x="0" y="132"/>
                  </a:lnTo>
                  <a:lnTo>
                    <a:pt x="0" y="121"/>
                  </a:lnTo>
                  <a:lnTo>
                    <a:pt x="1" y="108"/>
                  </a:lnTo>
                  <a:lnTo>
                    <a:pt x="2" y="96"/>
                  </a:lnTo>
                  <a:lnTo>
                    <a:pt x="5" y="85"/>
                  </a:lnTo>
                  <a:lnTo>
                    <a:pt x="9" y="74"/>
                  </a:lnTo>
                  <a:lnTo>
                    <a:pt x="9" y="74"/>
                  </a:lnTo>
                  <a:lnTo>
                    <a:pt x="14" y="63"/>
                  </a:lnTo>
                  <a:lnTo>
                    <a:pt x="21" y="53"/>
                  </a:lnTo>
                  <a:lnTo>
                    <a:pt x="28" y="43"/>
                  </a:lnTo>
                  <a:lnTo>
                    <a:pt x="36" y="34"/>
                  </a:lnTo>
                  <a:lnTo>
                    <a:pt x="46" y="26"/>
                  </a:lnTo>
                  <a:lnTo>
                    <a:pt x="56" y="19"/>
                  </a:lnTo>
                  <a:lnTo>
                    <a:pt x="67" y="12"/>
                  </a:lnTo>
                  <a:lnTo>
                    <a:pt x="77" y="7"/>
                  </a:lnTo>
                  <a:lnTo>
                    <a:pt x="77" y="7"/>
                  </a:lnTo>
                  <a:lnTo>
                    <a:pt x="87" y="5"/>
                  </a:lnTo>
                  <a:lnTo>
                    <a:pt x="96" y="2"/>
                  </a:lnTo>
                  <a:lnTo>
                    <a:pt x="107" y="0"/>
                  </a:lnTo>
                  <a:lnTo>
                    <a:pt x="116" y="0"/>
                  </a:lnTo>
                  <a:lnTo>
                    <a:pt x="127" y="0"/>
                  </a:lnTo>
                  <a:lnTo>
                    <a:pt x="137" y="0"/>
                  </a:lnTo>
                  <a:lnTo>
                    <a:pt x="146" y="2"/>
                  </a:lnTo>
                  <a:lnTo>
                    <a:pt x="156" y="5"/>
                  </a:lnTo>
                  <a:lnTo>
                    <a:pt x="156" y="5"/>
                  </a:lnTo>
                  <a:lnTo>
                    <a:pt x="166" y="8"/>
                  </a:lnTo>
                  <a:lnTo>
                    <a:pt x="177" y="13"/>
                  </a:lnTo>
                  <a:lnTo>
                    <a:pt x="186" y="19"/>
                  </a:lnTo>
                  <a:lnTo>
                    <a:pt x="196" y="25"/>
                  </a:lnTo>
                  <a:lnTo>
                    <a:pt x="205" y="33"/>
                  </a:lnTo>
                  <a:lnTo>
                    <a:pt x="213" y="41"/>
                  </a:lnTo>
                  <a:lnTo>
                    <a:pt x="220" y="49"/>
                  </a:lnTo>
                  <a:lnTo>
                    <a:pt x="226" y="59"/>
                  </a:lnTo>
                  <a:lnTo>
                    <a:pt x="226" y="59"/>
                  </a:lnTo>
                  <a:lnTo>
                    <a:pt x="232" y="70"/>
                  </a:lnTo>
                  <a:lnTo>
                    <a:pt x="237" y="82"/>
                  </a:lnTo>
                  <a:lnTo>
                    <a:pt x="240" y="94"/>
                  </a:lnTo>
                  <a:lnTo>
                    <a:pt x="243" y="107"/>
                  </a:lnTo>
                  <a:lnTo>
                    <a:pt x="244" y="119"/>
                  </a:lnTo>
                  <a:lnTo>
                    <a:pt x="243" y="132"/>
                  </a:lnTo>
                  <a:lnTo>
                    <a:pt x="241" y="145"/>
                  </a:lnTo>
                  <a:lnTo>
                    <a:pt x="238" y="157"/>
                  </a:lnTo>
                  <a:lnTo>
                    <a:pt x="238" y="157"/>
                  </a:lnTo>
                  <a:lnTo>
                    <a:pt x="232" y="173"/>
                  </a:lnTo>
                  <a:lnTo>
                    <a:pt x="223" y="188"/>
                  </a:lnTo>
                  <a:lnTo>
                    <a:pt x="212" y="202"/>
                  </a:lnTo>
                  <a:lnTo>
                    <a:pt x="206" y="210"/>
                  </a:lnTo>
                  <a:lnTo>
                    <a:pt x="199" y="215"/>
                  </a:lnTo>
                  <a:lnTo>
                    <a:pt x="196" y="210"/>
                  </a:lnTo>
                  <a:lnTo>
                    <a:pt x="166" y="162"/>
                  </a:lnTo>
                  <a:lnTo>
                    <a:pt x="211" y="186"/>
                  </a:lnTo>
                  <a:lnTo>
                    <a:pt x="211" y="186"/>
                  </a:lnTo>
                  <a:lnTo>
                    <a:pt x="212" y="186"/>
                  </a:lnTo>
                  <a:lnTo>
                    <a:pt x="152" y="135"/>
                  </a:lnTo>
                  <a:lnTo>
                    <a:pt x="229" y="146"/>
                  </a:lnTo>
                  <a:lnTo>
                    <a:pt x="229" y="146"/>
                  </a:lnTo>
                  <a:lnTo>
                    <a:pt x="230" y="146"/>
                  </a:lnTo>
                  <a:lnTo>
                    <a:pt x="229" y="146"/>
                  </a:lnTo>
                  <a:lnTo>
                    <a:pt x="157" y="121"/>
                  </a:lnTo>
                  <a:lnTo>
                    <a:pt x="232" y="103"/>
                  </a:lnTo>
                  <a:lnTo>
                    <a:pt x="232" y="103"/>
                  </a:lnTo>
                  <a:lnTo>
                    <a:pt x="232" y="102"/>
                  </a:lnTo>
                  <a:lnTo>
                    <a:pt x="156" y="108"/>
                  </a:lnTo>
                  <a:lnTo>
                    <a:pt x="210" y="67"/>
                  </a:lnTo>
                  <a:lnTo>
                    <a:pt x="216" y="62"/>
                  </a:lnTo>
                  <a:lnTo>
                    <a:pt x="216" y="62"/>
                  </a:lnTo>
                  <a:lnTo>
                    <a:pt x="214" y="62"/>
                  </a:lnTo>
                  <a:lnTo>
                    <a:pt x="158" y="91"/>
                  </a:lnTo>
                  <a:lnTo>
                    <a:pt x="148" y="96"/>
                  </a:lnTo>
                  <a:lnTo>
                    <a:pt x="185" y="30"/>
                  </a:lnTo>
                  <a:lnTo>
                    <a:pt x="185" y="30"/>
                  </a:lnTo>
                  <a:lnTo>
                    <a:pt x="184" y="30"/>
                  </a:lnTo>
                  <a:lnTo>
                    <a:pt x="136" y="88"/>
                  </a:lnTo>
                  <a:lnTo>
                    <a:pt x="145" y="13"/>
                  </a:lnTo>
                  <a:lnTo>
                    <a:pt x="145" y="13"/>
                  </a:lnTo>
                  <a:lnTo>
                    <a:pt x="144" y="13"/>
                  </a:lnTo>
                  <a:lnTo>
                    <a:pt x="122" y="85"/>
                  </a:lnTo>
                  <a:lnTo>
                    <a:pt x="116" y="62"/>
                  </a:lnTo>
                  <a:lnTo>
                    <a:pt x="103" y="11"/>
                  </a:lnTo>
                  <a:lnTo>
                    <a:pt x="103" y="11"/>
                  </a:lnTo>
                  <a:lnTo>
                    <a:pt x="102" y="11"/>
                  </a:lnTo>
                  <a:lnTo>
                    <a:pt x="103" y="16"/>
                  </a:lnTo>
                  <a:lnTo>
                    <a:pt x="108" y="88"/>
                  </a:lnTo>
                  <a:lnTo>
                    <a:pt x="61" y="28"/>
                  </a:lnTo>
                  <a:lnTo>
                    <a:pt x="61" y="28"/>
                  </a:lnTo>
                  <a:lnTo>
                    <a:pt x="61" y="28"/>
                  </a:lnTo>
                  <a:lnTo>
                    <a:pt x="96" y="94"/>
                  </a:lnTo>
                  <a:lnTo>
                    <a:pt x="30" y="59"/>
                  </a:lnTo>
                  <a:lnTo>
                    <a:pt x="30" y="59"/>
                  </a:lnTo>
                  <a:lnTo>
                    <a:pt x="29" y="59"/>
                  </a:lnTo>
                  <a:lnTo>
                    <a:pt x="82" y="102"/>
                  </a:lnTo>
                  <a:lnTo>
                    <a:pt x="88" y="107"/>
                  </a:lnTo>
                  <a:lnTo>
                    <a:pt x="13" y="98"/>
                  </a:lnTo>
                  <a:lnTo>
                    <a:pt x="13" y="98"/>
                  </a:lnTo>
                  <a:lnTo>
                    <a:pt x="13" y="99"/>
                  </a:lnTo>
                  <a:lnTo>
                    <a:pt x="86" y="121"/>
                  </a:lnTo>
                  <a:lnTo>
                    <a:pt x="14" y="142"/>
                  </a:lnTo>
                  <a:lnTo>
                    <a:pt x="14" y="142"/>
                  </a:lnTo>
                  <a:lnTo>
                    <a:pt x="14" y="142"/>
                  </a:lnTo>
                  <a:lnTo>
                    <a:pt x="88" y="133"/>
                  </a:lnTo>
                  <a:lnTo>
                    <a:pt x="29" y="183"/>
                  </a:lnTo>
                  <a:lnTo>
                    <a:pt x="29" y="183"/>
                  </a:lnTo>
                  <a:lnTo>
                    <a:pt x="29" y="184"/>
                  </a:lnTo>
                  <a:lnTo>
                    <a:pt x="30" y="183"/>
                  </a:lnTo>
                  <a:lnTo>
                    <a:pt x="77" y="159"/>
                  </a:lnTo>
                  <a:lnTo>
                    <a:pt x="88" y="142"/>
                  </a:lnTo>
                  <a:lnTo>
                    <a:pt x="101" y="142"/>
                  </a:lnTo>
                  <a:lnTo>
                    <a:pt x="93" y="135"/>
                  </a:lnTo>
                  <a:lnTo>
                    <a:pt x="121" y="89"/>
                  </a:lnTo>
                  <a:lnTo>
                    <a:pt x="104" y="144"/>
                  </a:lnTo>
                  <a:lnTo>
                    <a:pt x="104" y="1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40" name="Freeform 84">
              <a:extLst>
                <a:ext uri="{FF2B5EF4-FFF2-40B4-BE49-F238E27FC236}">
                  <a16:creationId xmlns:a16="http://schemas.microsoft.com/office/drawing/2014/main" id="{BA5C8BEA-31EF-4F5A-BF9C-575F61C2D9DA}"/>
                </a:ext>
              </a:extLst>
            </p:cNvPr>
            <p:cNvSpPr>
              <a:spLocks/>
            </p:cNvSpPr>
            <p:nvPr userDrawn="1"/>
          </p:nvSpPr>
          <p:spPr bwMode="auto">
            <a:xfrm>
              <a:off x="6923088" y="4475163"/>
              <a:ext cx="387350" cy="369888"/>
            </a:xfrm>
            <a:custGeom>
              <a:avLst/>
              <a:gdLst>
                <a:gd name="T0" fmla="*/ 161 w 244"/>
                <a:gd name="T1" fmla="*/ 152 h 233"/>
                <a:gd name="T2" fmla="*/ 76 w 244"/>
                <a:gd name="T3" fmla="*/ 233 h 233"/>
                <a:gd name="T4" fmla="*/ 55 w 244"/>
                <a:gd name="T5" fmla="*/ 221 h 233"/>
                <a:gd name="T6" fmla="*/ 27 w 244"/>
                <a:gd name="T7" fmla="*/ 197 h 233"/>
                <a:gd name="T8" fmla="*/ 9 w 244"/>
                <a:gd name="T9" fmla="*/ 166 h 233"/>
                <a:gd name="T10" fmla="*/ 2 w 244"/>
                <a:gd name="T11" fmla="*/ 144 h 233"/>
                <a:gd name="T12" fmla="*/ 1 w 244"/>
                <a:gd name="T13" fmla="*/ 108 h 233"/>
                <a:gd name="T14" fmla="*/ 9 w 244"/>
                <a:gd name="T15" fmla="*/ 74 h 233"/>
                <a:gd name="T16" fmla="*/ 21 w 244"/>
                <a:gd name="T17" fmla="*/ 53 h 233"/>
                <a:gd name="T18" fmla="*/ 46 w 244"/>
                <a:gd name="T19" fmla="*/ 26 h 233"/>
                <a:gd name="T20" fmla="*/ 77 w 244"/>
                <a:gd name="T21" fmla="*/ 7 h 233"/>
                <a:gd name="T22" fmla="*/ 96 w 244"/>
                <a:gd name="T23" fmla="*/ 2 h 233"/>
                <a:gd name="T24" fmla="*/ 127 w 244"/>
                <a:gd name="T25" fmla="*/ 0 h 233"/>
                <a:gd name="T26" fmla="*/ 156 w 244"/>
                <a:gd name="T27" fmla="*/ 5 h 233"/>
                <a:gd name="T28" fmla="*/ 177 w 244"/>
                <a:gd name="T29" fmla="*/ 13 h 233"/>
                <a:gd name="T30" fmla="*/ 205 w 244"/>
                <a:gd name="T31" fmla="*/ 33 h 233"/>
                <a:gd name="T32" fmla="*/ 226 w 244"/>
                <a:gd name="T33" fmla="*/ 59 h 233"/>
                <a:gd name="T34" fmla="*/ 237 w 244"/>
                <a:gd name="T35" fmla="*/ 82 h 233"/>
                <a:gd name="T36" fmla="*/ 244 w 244"/>
                <a:gd name="T37" fmla="*/ 119 h 233"/>
                <a:gd name="T38" fmla="*/ 238 w 244"/>
                <a:gd name="T39" fmla="*/ 157 h 233"/>
                <a:gd name="T40" fmla="*/ 223 w 244"/>
                <a:gd name="T41" fmla="*/ 188 h 233"/>
                <a:gd name="T42" fmla="*/ 199 w 244"/>
                <a:gd name="T43" fmla="*/ 215 h 233"/>
                <a:gd name="T44" fmla="*/ 211 w 244"/>
                <a:gd name="T45" fmla="*/ 186 h 233"/>
                <a:gd name="T46" fmla="*/ 152 w 244"/>
                <a:gd name="T47" fmla="*/ 135 h 233"/>
                <a:gd name="T48" fmla="*/ 230 w 244"/>
                <a:gd name="T49" fmla="*/ 146 h 233"/>
                <a:gd name="T50" fmla="*/ 232 w 244"/>
                <a:gd name="T51" fmla="*/ 103 h 233"/>
                <a:gd name="T52" fmla="*/ 156 w 244"/>
                <a:gd name="T53" fmla="*/ 108 h 233"/>
                <a:gd name="T54" fmla="*/ 216 w 244"/>
                <a:gd name="T55" fmla="*/ 62 h 233"/>
                <a:gd name="T56" fmla="*/ 148 w 244"/>
                <a:gd name="T57" fmla="*/ 96 h 233"/>
                <a:gd name="T58" fmla="*/ 184 w 244"/>
                <a:gd name="T59" fmla="*/ 30 h 233"/>
                <a:gd name="T60" fmla="*/ 145 w 244"/>
                <a:gd name="T61" fmla="*/ 13 h 233"/>
                <a:gd name="T62" fmla="*/ 116 w 244"/>
                <a:gd name="T63" fmla="*/ 62 h 233"/>
                <a:gd name="T64" fmla="*/ 102 w 244"/>
                <a:gd name="T65" fmla="*/ 11 h 233"/>
                <a:gd name="T66" fmla="*/ 61 w 244"/>
                <a:gd name="T67" fmla="*/ 28 h 233"/>
                <a:gd name="T68" fmla="*/ 96 w 244"/>
                <a:gd name="T69" fmla="*/ 94 h 233"/>
                <a:gd name="T70" fmla="*/ 29 w 244"/>
                <a:gd name="T71" fmla="*/ 59 h 233"/>
                <a:gd name="T72" fmla="*/ 13 w 244"/>
                <a:gd name="T73" fmla="*/ 98 h 233"/>
                <a:gd name="T74" fmla="*/ 86 w 244"/>
                <a:gd name="T75" fmla="*/ 121 h 233"/>
                <a:gd name="T76" fmla="*/ 14 w 244"/>
                <a:gd name="T77" fmla="*/ 142 h 233"/>
                <a:gd name="T78" fmla="*/ 29 w 244"/>
                <a:gd name="T79" fmla="*/ 183 h 233"/>
                <a:gd name="T80" fmla="*/ 77 w 244"/>
                <a:gd name="T81" fmla="*/ 159 h 233"/>
                <a:gd name="T82" fmla="*/ 93 w 244"/>
                <a:gd name="T83" fmla="*/ 135 h 233"/>
                <a:gd name="T84" fmla="*/ 104 w 244"/>
                <a:gd name="T85" fmla="*/ 144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44" h="233">
                  <a:moveTo>
                    <a:pt x="104" y="144"/>
                  </a:moveTo>
                  <a:lnTo>
                    <a:pt x="148" y="144"/>
                  </a:lnTo>
                  <a:lnTo>
                    <a:pt x="161" y="152"/>
                  </a:lnTo>
                  <a:lnTo>
                    <a:pt x="102" y="152"/>
                  </a:lnTo>
                  <a:lnTo>
                    <a:pt x="79" y="225"/>
                  </a:lnTo>
                  <a:lnTo>
                    <a:pt x="76" y="233"/>
                  </a:lnTo>
                  <a:lnTo>
                    <a:pt x="76" y="233"/>
                  </a:lnTo>
                  <a:lnTo>
                    <a:pt x="66" y="228"/>
                  </a:lnTo>
                  <a:lnTo>
                    <a:pt x="55" y="221"/>
                  </a:lnTo>
                  <a:lnTo>
                    <a:pt x="45" y="214"/>
                  </a:lnTo>
                  <a:lnTo>
                    <a:pt x="36" y="206"/>
                  </a:lnTo>
                  <a:lnTo>
                    <a:pt x="27" y="197"/>
                  </a:lnTo>
                  <a:lnTo>
                    <a:pt x="20" y="187"/>
                  </a:lnTo>
                  <a:lnTo>
                    <a:pt x="14" y="177"/>
                  </a:lnTo>
                  <a:lnTo>
                    <a:pt x="9" y="166"/>
                  </a:lnTo>
                  <a:lnTo>
                    <a:pt x="9" y="166"/>
                  </a:lnTo>
                  <a:lnTo>
                    <a:pt x="5" y="156"/>
                  </a:lnTo>
                  <a:lnTo>
                    <a:pt x="2" y="144"/>
                  </a:lnTo>
                  <a:lnTo>
                    <a:pt x="0" y="132"/>
                  </a:lnTo>
                  <a:lnTo>
                    <a:pt x="0" y="121"/>
                  </a:lnTo>
                  <a:lnTo>
                    <a:pt x="1" y="108"/>
                  </a:lnTo>
                  <a:lnTo>
                    <a:pt x="2" y="96"/>
                  </a:lnTo>
                  <a:lnTo>
                    <a:pt x="5" y="85"/>
                  </a:lnTo>
                  <a:lnTo>
                    <a:pt x="9" y="74"/>
                  </a:lnTo>
                  <a:lnTo>
                    <a:pt x="9" y="74"/>
                  </a:lnTo>
                  <a:lnTo>
                    <a:pt x="14" y="63"/>
                  </a:lnTo>
                  <a:lnTo>
                    <a:pt x="21" y="53"/>
                  </a:lnTo>
                  <a:lnTo>
                    <a:pt x="28" y="43"/>
                  </a:lnTo>
                  <a:lnTo>
                    <a:pt x="36" y="34"/>
                  </a:lnTo>
                  <a:lnTo>
                    <a:pt x="46" y="26"/>
                  </a:lnTo>
                  <a:lnTo>
                    <a:pt x="56" y="19"/>
                  </a:lnTo>
                  <a:lnTo>
                    <a:pt x="67" y="12"/>
                  </a:lnTo>
                  <a:lnTo>
                    <a:pt x="77" y="7"/>
                  </a:lnTo>
                  <a:lnTo>
                    <a:pt x="77" y="7"/>
                  </a:lnTo>
                  <a:lnTo>
                    <a:pt x="87" y="5"/>
                  </a:lnTo>
                  <a:lnTo>
                    <a:pt x="96" y="2"/>
                  </a:lnTo>
                  <a:lnTo>
                    <a:pt x="107" y="0"/>
                  </a:lnTo>
                  <a:lnTo>
                    <a:pt x="116" y="0"/>
                  </a:lnTo>
                  <a:lnTo>
                    <a:pt x="127" y="0"/>
                  </a:lnTo>
                  <a:lnTo>
                    <a:pt x="137" y="0"/>
                  </a:lnTo>
                  <a:lnTo>
                    <a:pt x="146" y="2"/>
                  </a:lnTo>
                  <a:lnTo>
                    <a:pt x="156" y="5"/>
                  </a:lnTo>
                  <a:lnTo>
                    <a:pt x="156" y="5"/>
                  </a:lnTo>
                  <a:lnTo>
                    <a:pt x="166" y="8"/>
                  </a:lnTo>
                  <a:lnTo>
                    <a:pt x="177" y="13"/>
                  </a:lnTo>
                  <a:lnTo>
                    <a:pt x="186" y="19"/>
                  </a:lnTo>
                  <a:lnTo>
                    <a:pt x="196" y="25"/>
                  </a:lnTo>
                  <a:lnTo>
                    <a:pt x="205" y="33"/>
                  </a:lnTo>
                  <a:lnTo>
                    <a:pt x="213" y="41"/>
                  </a:lnTo>
                  <a:lnTo>
                    <a:pt x="220" y="49"/>
                  </a:lnTo>
                  <a:lnTo>
                    <a:pt x="226" y="59"/>
                  </a:lnTo>
                  <a:lnTo>
                    <a:pt x="226" y="59"/>
                  </a:lnTo>
                  <a:lnTo>
                    <a:pt x="232" y="70"/>
                  </a:lnTo>
                  <a:lnTo>
                    <a:pt x="237" y="82"/>
                  </a:lnTo>
                  <a:lnTo>
                    <a:pt x="240" y="94"/>
                  </a:lnTo>
                  <a:lnTo>
                    <a:pt x="243" y="107"/>
                  </a:lnTo>
                  <a:lnTo>
                    <a:pt x="244" y="119"/>
                  </a:lnTo>
                  <a:lnTo>
                    <a:pt x="243" y="132"/>
                  </a:lnTo>
                  <a:lnTo>
                    <a:pt x="241" y="145"/>
                  </a:lnTo>
                  <a:lnTo>
                    <a:pt x="238" y="157"/>
                  </a:lnTo>
                  <a:lnTo>
                    <a:pt x="238" y="157"/>
                  </a:lnTo>
                  <a:lnTo>
                    <a:pt x="232" y="173"/>
                  </a:lnTo>
                  <a:lnTo>
                    <a:pt x="223" y="188"/>
                  </a:lnTo>
                  <a:lnTo>
                    <a:pt x="212" y="202"/>
                  </a:lnTo>
                  <a:lnTo>
                    <a:pt x="206" y="210"/>
                  </a:lnTo>
                  <a:lnTo>
                    <a:pt x="199" y="215"/>
                  </a:lnTo>
                  <a:lnTo>
                    <a:pt x="196" y="210"/>
                  </a:lnTo>
                  <a:lnTo>
                    <a:pt x="166" y="162"/>
                  </a:lnTo>
                  <a:lnTo>
                    <a:pt x="211" y="186"/>
                  </a:lnTo>
                  <a:lnTo>
                    <a:pt x="211" y="186"/>
                  </a:lnTo>
                  <a:lnTo>
                    <a:pt x="212" y="186"/>
                  </a:lnTo>
                  <a:lnTo>
                    <a:pt x="152" y="135"/>
                  </a:lnTo>
                  <a:lnTo>
                    <a:pt x="229" y="146"/>
                  </a:lnTo>
                  <a:lnTo>
                    <a:pt x="229" y="146"/>
                  </a:lnTo>
                  <a:lnTo>
                    <a:pt x="230" y="146"/>
                  </a:lnTo>
                  <a:lnTo>
                    <a:pt x="229" y="146"/>
                  </a:lnTo>
                  <a:lnTo>
                    <a:pt x="157" y="121"/>
                  </a:lnTo>
                  <a:lnTo>
                    <a:pt x="232" y="103"/>
                  </a:lnTo>
                  <a:lnTo>
                    <a:pt x="232" y="103"/>
                  </a:lnTo>
                  <a:lnTo>
                    <a:pt x="232" y="102"/>
                  </a:lnTo>
                  <a:lnTo>
                    <a:pt x="156" y="108"/>
                  </a:lnTo>
                  <a:lnTo>
                    <a:pt x="210" y="67"/>
                  </a:lnTo>
                  <a:lnTo>
                    <a:pt x="216" y="62"/>
                  </a:lnTo>
                  <a:lnTo>
                    <a:pt x="216" y="62"/>
                  </a:lnTo>
                  <a:lnTo>
                    <a:pt x="214" y="62"/>
                  </a:lnTo>
                  <a:lnTo>
                    <a:pt x="158" y="91"/>
                  </a:lnTo>
                  <a:lnTo>
                    <a:pt x="148" y="96"/>
                  </a:lnTo>
                  <a:lnTo>
                    <a:pt x="185" y="30"/>
                  </a:lnTo>
                  <a:lnTo>
                    <a:pt x="185" y="30"/>
                  </a:lnTo>
                  <a:lnTo>
                    <a:pt x="184" y="30"/>
                  </a:lnTo>
                  <a:lnTo>
                    <a:pt x="136" y="88"/>
                  </a:lnTo>
                  <a:lnTo>
                    <a:pt x="145" y="13"/>
                  </a:lnTo>
                  <a:lnTo>
                    <a:pt x="145" y="13"/>
                  </a:lnTo>
                  <a:lnTo>
                    <a:pt x="144" y="13"/>
                  </a:lnTo>
                  <a:lnTo>
                    <a:pt x="122" y="85"/>
                  </a:lnTo>
                  <a:lnTo>
                    <a:pt x="116" y="62"/>
                  </a:lnTo>
                  <a:lnTo>
                    <a:pt x="103" y="11"/>
                  </a:lnTo>
                  <a:lnTo>
                    <a:pt x="103" y="11"/>
                  </a:lnTo>
                  <a:lnTo>
                    <a:pt x="102" y="11"/>
                  </a:lnTo>
                  <a:lnTo>
                    <a:pt x="103" y="16"/>
                  </a:lnTo>
                  <a:lnTo>
                    <a:pt x="108" y="88"/>
                  </a:lnTo>
                  <a:lnTo>
                    <a:pt x="61" y="28"/>
                  </a:lnTo>
                  <a:lnTo>
                    <a:pt x="61" y="28"/>
                  </a:lnTo>
                  <a:lnTo>
                    <a:pt x="61" y="28"/>
                  </a:lnTo>
                  <a:lnTo>
                    <a:pt x="96" y="94"/>
                  </a:lnTo>
                  <a:lnTo>
                    <a:pt x="30" y="59"/>
                  </a:lnTo>
                  <a:lnTo>
                    <a:pt x="30" y="59"/>
                  </a:lnTo>
                  <a:lnTo>
                    <a:pt x="29" y="59"/>
                  </a:lnTo>
                  <a:lnTo>
                    <a:pt x="82" y="102"/>
                  </a:lnTo>
                  <a:lnTo>
                    <a:pt x="88" y="107"/>
                  </a:lnTo>
                  <a:lnTo>
                    <a:pt x="13" y="98"/>
                  </a:lnTo>
                  <a:lnTo>
                    <a:pt x="13" y="98"/>
                  </a:lnTo>
                  <a:lnTo>
                    <a:pt x="13" y="99"/>
                  </a:lnTo>
                  <a:lnTo>
                    <a:pt x="86" y="121"/>
                  </a:lnTo>
                  <a:lnTo>
                    <a:pt x="14" y="142"/>
                  </a:lnTo>
                  <a:lnTo>
                    <a:pt x="14" y="142"/>
                  </a:lnTo>
                  <a:lnTo>
                    <a:pt x="14" y="142"/>
                  </a:lnTo>
                  <a:lnTo>
                    <a:pt x="88" y="133"/>
                  </a:lnTo>
                  <a:lnTo>
                    <a:pt x="29" y="183"/>
                  </a:lnTo>
                  <a:lnTo>
                    <a:pt x="29" y="183"/>
                  </a:lnTo>
                  <a:lnTo>
                    <a:pt x="29" y="184"/>
                  </a:lnTo>
                  <a:lnTo>
                    <a:pt x="30" y="183"/>
                  </a:lnTo>
                  <a:lnTo>
                    <a:pt x="77" y="159"/>
                  </a:lnTo>
                  <a:lnTo>
                    <a:pt x="88" y="142"/>
                  </a:lnTo>
                  <a:lnTo>
                    <a:pt x="101" y="142"/>
                  </a:lnTo>
                  <a:lnTo>
                    <a:pt x="93" y="135"/>
                  </a:lnTo>
                  <a:lnTo>
                    <a:pt x="121" y="89"/>
                  </a:lnTo>
                  <a:lnTo>
                    <a:pt x="104" y="144"/>
                  </a:lnTo>
                  <a:lnTo>
                    <a:pt x="104" y="14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41" name="Freeform 85">
              <a:extLst>
                <a:ext uri="{FF2B5EF4-FFF2-40B4-BE49-F238E27FC236}">
                  <a16:creationId xmlns:a16="http://schemas.microsoft.com/office/drawing/2014/main" id="{945D18E0-D618-4D71-9AA0-49226A6539E3}"/>
                </a:ext>
              </a:extLst>
            </p:cNvPr>
            <p:cNvSpPr>
              <a:spLocks/>
            </p:cNvSpPr>
            <p:nvPr userDrawn="1"/>
          </p:nvSpPr>
          <p:spPr bwMode="auto">
            <a:xfrm>
              <a:off x="7337426" y="4533901"/>
              <a:ext cx="265113" cy="266700"/>
            </a:xfrm>
            <a:custGeom>
              <a:avLst/>
              <a:gdLst>
                <a:gd name="T0" fmla="*/ 59 w 167"/>
                <a:gd name="T1" fmla="*/ 168 h 168"/>
                <a:gd name="T2" fmla="*/ 0 w 167"/>
                <a:gd name="T3" fmla="*/ 168 h 168"/>
                <a:gd name="T4" fmla="*/ 47 w 167"/>
                <a:gd name="T5" fmla="*/ 0 h 168"/>
                <a:gd name="T6" fmla="*/ 167 w 167"/>
                <a:gd name="T7" fmla="*/ 0 h 168"/>
                <a:gd name="T8" fmla="*/ 156 w 167"/>
                <a:gd name="T9" fmla="*/ 40 h 168"/>
                <a:gd name="T10" fmla="*/ 94 w 167"/>
                <a:gd name="T11" fmla="*/ 40 h 168"/>
                <a:gd name="T12" fmla="*/ 87 w 167"/>
                <a:gd name="T13" fmla="*/ 68 h 168"/>
                <a:gd name="T14" fmla="*/ 148 w 167"/>
                <a:gd name="T15" fmla="*/ 68 h 168"/>
                <a:gd name="T16" fmla="*/ 137 w 167"/>
                <a:gd name="T17" fmla="*/ 106 h 168"/>
                <a:gd name="T18" fmla="*/ 76 w 167"/>
                <a:gd name="T19" fmla="*/ 106 h 168"/>
                <a:gd name="T20" fmla="*/ 59 w 167"/>
                <a:gd name="T21" fmla="*/ 1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7" h="168">
                  <a:moveTo>
                    <a:pt x="59" y="168"/>
                  </a:moveTo>
                  <a:lnTo>
                    <a:pt x="0" y="168"/>
                  </a:lnTo>
                  <a:lnTo>
                    <a:pt x="47" y="0"/>
                  </a:lnTo>
                  <a:lnTo>
                    <a:pt x="167" y="0"/>
                  </a:lnTo>
                  <a:lnTo>
                    <a:pt x="156" y="40"/>
                  </a:lnTo>
                  <a:lnTo>
                    <a:pt x="94" y="40"/>
                  </a:lnTo>
                  <a:lnTo>
                    <a:pt x="87" y="68"/>
                  </a:lnTo>
                  <a:lnTo>
                    <a:pt x="148" y="68"/>
                  </a:lnTo>
                  <a:lnTo>
                    <a:pt x="137" y="106"/>
                  </a:lnTo>
                  <a:lnTo>
                    <a:pt x="76" y="106"/>
                  </a:lnTo>
                  <a:lnTo>
                    <a:pt x="59" y="1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42" name="Freeform 86">
              <a:extLst>
                <a:ext uri="{FF2B5EF4-FFF2-40B4-BE49-F238E27FC236}">
                  <a16:creationId xmlns:a16="http://schemas.microsoft.com/office/drawing/2014/main" id="{AE523D21-62A3-459F-B3EE-A35C364E786C}"/>
                </a:ext>
              </a:extLst>
            </p:cNvPr>
            <p:cNvSpPr>
              <a:spLocks noEditPoints="1"/>
            </p:cNvSpPr>
            <p:nvPr userDrawn="1"/>
          </p:nvSpPr>
          <p:spPr bwMode="auto">
            <a:xfrm>
              <a:off x="7553326" y="4533901"/>
              <a:ext cx="166688" cy="266700"/>
            </a:xfrm>
            <a:custGeom>
              <a:avLst/>
              <a:gdLst>
                <a:gd name="T0" fmla="*/ 58 w 105"/>
                <a:gd name="T1" fmla="*/ 168 h 168"/>
                <a:gd name="T2" fmla="*/ 0 w 105"/>
                <a:gd name="T3" fmla="*/ 168 h 168"/>
                <a:gd name="T4" fmla="*/ 34 w 105"/>
                <a:gd name="T5" fmla="*/ 46 h 168"/>
                <a:gd name="T6" fmla="*/ 93 w 105"/>
                <a:gd name="T7" fmla="*/ 46 h 168"/>
                <a:gd name="T8" fmla="*/ 58 w 105"/>
                <a:gd name="T9" fmla="*/ 168 h 168"/>
                <a:gd name="T10" fmla="*/ 95 w 105"/>
                <a:gd name="T11" fmla="*/ 34 h 168"/>
                <a:gd name="T12" fmla="*/ 38 w 105"/>
                <a:gd name="T13" fmla="*/ 34 h 168"/>
                <a:gd name="T14" fmla="*/ 47 w 105"/>
                <a:gd name="T15" fmla="*/ 0 h 168"/>
                <a:gd name="T16" fmla="*/ 105 w 105"/>
                <a:gd name="T17" fmla="*/ 0 h 168"/>
                <a:gd name="T18" fmla="*/ 95 w 105"/>
                <a:gd name="T19" fmla="*/ 34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 h="168">
                  <a:moveTo>
                    <a:pt x="58" y="168"/>
                  </a:moveTo>
                  <a:lnTo>
                    <a:pt x="0" y="168"/>
                  </a:lnTo>
                  <a:lnTo>
                    <a:pt x="34" y="46"/>
                  </a:lnTo>
                  <a:lnTo>
                    <a:pt x="93" y="46"/>
                  </a:lnTo>
                  <a:lnTo>
                    <a:pt x="58" y="168"/>
                  </a:lnTo>
                  <a:close/>
                  <a:moveTo>
                    <a:pt x="95" y="34"/>
                  </a:moveTo>
                  <a:lnTo>
                    <a:pt x="38" y="34"/>
                  </a:lnTo>
                  <a:lnTo>
                    <a:pt x="47" y="0"/>
                  </a:lnTo>
                  <a:lnTo>
                    <a:pt x="105" y="0"/>
                  </a:lnTo>
                  <a:lnTo>
                    <a:pt x="95"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43" name="Freeform 87">
              <a:extLst>
                <a:ext uri="{FF2B5EF4-FFF2-40B4-BE49-F238E27FC236}">
                  <a16:creationId xmlns:a16="http://schemas.microsoft.com/office/drawing/2014/main" id="{A7BAFE61-8CFA-47F1-9387-B9F80599A2F4}"/>
                </a:ext>
              </a:extLst>
            </p:cNvPr>
            <p:cNvSpPr>
              <a:spLocks noEditPoints="1"/>
            </p:cNvSpPr>
            <p:nvPr userDrawn="1"/>
          </p:nvSpPr>
          <p:spPr bwMode="auto">
            <a:xfrm>
              <a:off x="7685088" y="4533901"/>
              <a:ext cx="273050" cy="269875"/>
            </a:xfrm>
            <a:custGeom>
              <a:avLst/>
              <a:gdLst>
                <a:gd name="T0" fmla="*/ 125 w 172"/>
                <a:gd name="T1" fmla="*/ 168 h 170"/>
                <a:gd name="T2" fmla="*/ 68 w 172"/>
                <a:gd name="T3" fmla="*/ 168 h 170"/>
                <a:gd name="T4" fmla="*/ 72 w 172"/>
                <a:gd name="T5" fmla="*/ 154 h 170"/>
                <a:gd name="T6" fmla="*/ 72 w 172"/>
                <a:gd name="T7" fmla="*/ 154 h 170"/>
                <a:gd name="T8" fmla="*/ 64 w 172"/>
                <a:gd name="T9" fmla="*/ 161 h 170"/>
                <a:gd name="T10" fmla="*/ 54 w 172"/>
                <a:gd name="T11" fmla="*/ 165 h 170"/>
                <a:gd name="T12" fmla="*/ 44 w 172"/>
                <a:gd name="T13" fmla="*/ 169 h 170"/>
                <a:gd name="T14" fmla="*/ 31 w 172"/>
                <a:gd name="T15" fmla="*/ 170 h 170"/>
                <a:gd name="T16" fmla="*/ 31 w 172"/>
                <a:gd name="T17" fmla="*/ 170 h 170"/>
                <a:gd name="T18" fmla="*/ 24 w 172"/>
                <a:gd name="T19" fmla="*/ 170 h 170"/>
                <a:gd name="T20" fmla="*/ 18 w 172"/>
                <a:gd name="T21" fmla="*/ 169 h 170"/>
                <a:gd name="T22" fmla="*/ 12 w 172"/>
                <a:gd name="T23" fmla="*/ 167 h 170"/>
                <a:gd name="T24" fmla="*/ 9 w 172"/>
                <a:gd name="T25" fmla="*/ 163 h 170"/>
                <a:gd name="T26" fmla="*/ 5 w 172"/>
                <a:gd name="T27" fmla="*/ 160 h 170"/>
                <a:gd name="T28" fmla="*/ 2 w 172"/>
                <a:gd name="T29" fmla="*/ 155 h 170"/>
                <a:gd name="T30" fmla="*/ 0 w 172"/>
                <a:gd name="T31" fmla="*/ 149 h 170"/>
                <a:gd name="T32" fmla="*/ 0 w 172"/>
                <a:gd name="T33" fmla="*/ 142 h 170"/>
                <a:gd name="T34" fmla="*/ 0 w 172"/>
                <a:gd name="T35" fmla="*/ 142 h 170"/>
                <a:gd name="T36" fmla="*/ 2 w 172"/>
                <a:gd name="T37" fmla="*/ 126 h 170"/>
                <a:gd name="T38" fmla="*/ 5 w 172"/>
                <a:gd name="T39" fmla="*/ 106 h 170"/>
                <a:gd name="T40" fmla="*/ 12 w 172"/>
                <a:gd name="T41" fmla="*/ 86 h 170"/>
                <a:gd name="T42" fmla="*/ 20 w 172"/>
                <a:gd name="T43" fmla="*/ 68 h 170"/>
                <a:gd name="T44" fmla="*/ 20 w 172"/>
                <a:gd name="T45" fmla="*/ 68 h 170"/>
                <a:gd name="T46" fmla="*/ 24 w 172"/>
                <a:gd name="T47" fmla="*/ 62 h 170"/>
                <a:gd name="T48" fmla="*/ 29 w 172"/>
                <a:gd name="T49" fmla="*/ 58 h 170"/>
                <a:gd name="T50" fmla="*/ 33 w 172"/>
                <a:gd name="T51" fmla="*/ 53 h 170"/>
                <a:gd name="T52" fmla="*/ 39 w 172"/>
                <a:gd name="T53" fmla="*/ 50 h 170"/>
                <a:gd name="T54" fmla="*/ 45 w 172"/>
                <a:gd name="T55" fmla="*/ 47 h 170"/>
                <a:gd name="T56" fmla="*/ 51 w 172"/>
                <a:gd name="T57" fmla="*/ 45 h 170"/>
                <a:gd name="T58" fmla="*/ 58 w 172"/>
                <a:gd name="T59" fmla="*/ 44 h 170"/>
                <a:gd name="T60" fmla="*/ 65 w 172"/>
                <a:gd name="T61" fmla="*/ 44 h 170"/>
                <a:gd name="T62" fmla="*/ 65 w 172"/>
                <a:gd name="T63" fmla="*/ 44 h 170"/>
                <a:gd name="T64" fmla="*/ 77 w 172"/>
                <a:gd name="T65" fmla="*/ 45 h 170"/>
                <a:gd name="T66" fmla="*/ 86 w 172"/>
                <a:gd name="T67" fmla="*/ 48 h 170"/>
                <a:gd name="T68" fmla="*/ 93 w 172"/>
                <a:gd name="T69" fmla="*/ 53 h 170"/>
                <a:gd name="T70" fmla="*/ 98 w 172"/>
                <a:gd name="T71" fmla="*/ 60 h 170"/>
                <a:gd name="T72" fmla="*/ 114 w 172"/>
                <a:gd name="T73" fmla="*/ 0 h 170"/>
                <a:gd name="T74" fmla="*/ 172 w 172"/>
                <a:gd name="T75" fmla="*/ 0 h 170"/>
                <a:gd name="T76" fmla="*/ 125 w 172"/>
                <a:gd name="T77" fmla="*/ 168 h 170"/>
                <a:gd name="T78" fmla="*/ 81 w 172"/>
                <a:gd name="T79" fmla="*/ 82 h 170"/>
                <a:gd name="T80" fmla="*/ 81 w 172"/>
                <a:gd name="T81" fmla="*/ 82 h 170"/>
                <a:gd name="T82" fmla="*/ 78 w 172"/>
                <a:gd name="T83" fmla="*/ 82 h 170"/>
                <a:gd name="T84" fmla="*/ 74 w 172"/>
                <a:gd name="T85" fmla="*/ 84 h 170"/>
                <a:gd name="T86" fmla="*/ 71 w 172"/>
                <a:gd name="T87" fmla="*/ 86 h 170"/>
                <a:gd name="T88" fmla="*/ 68 w 172"/>
                <a:gd name="T89" fmla="*/ 91 h 170"/>
                <a:gd name="T90" fmla="*/ 68 w 172"/>
                <a:gd name="T91" fmla="*/ 91 h 170"/>
                <a:gd name="T92" fmla="*/ 63 w 172"/>
                <a:gd name="T93" fmla="*/ 106 h 170"/>
                <a:gd name="T94" fmla="*/ 61 w 172"/>
                <a:gd name="T95" fmla="*/ 114 h 170"/>
                <a:gd name="T96" fmla="*/ 60 w 172"/>
                <a:gd name="T97" fmla="*/ 121 h 170"/>
                <a:gd name="T98" fmla="*/ 60 w 172"/>
                <a:gd name="T99" fmla="*/ 121 h 170"/>
                <a:gd name="T100" fmla="*/ 61 w 172"/>
                <a:gd name="T101" fmla="*/ 125 h 170"/>
                <a:gd name="T102" fmla="*/ 63 w 172"/>
                <a:gd name="T103" fmla="*/ 127 h 170"/>
                <a:gd name="T104" fmla="*/ 65 w 172"/>
                <a:gd name="T105" fmla="*/ 129 h 170"/>
                <a:gd name="T106" fmla="*/ 70 w 172"/>
                <a:gd name="T107" fmla="*/ 130 h 170"/>
                <a:gd name="T108" fmla="*/ 70 w 172"/>
                <a:gd name="T109" fmla="*/ 130 h 170"/>
                <a:gd name="T110" fmla="*/ 74 w 172"/>
                <a:gd name="T111" fmla="*/ 129 h 170"/>
                <a:gd name="T112" fmla="*/ 79 w 172"/>
                <a:gd name="T113" fmla="*/ 127 h 170"/>
                <a:gd name="T114" fmla="*/ 91 w 172"/>
                <a:gd name="T115" fmla="*/ 87 h 170"/>
                <a:gd name="T116" fmla="*/ 91 w 172"/>
                <a:gd name="T117" fmla="*/ 87 h 170"/>
                <a:gd name="T118" fmla="*/ 87 w 172"/>
                <a:gd name="T119" fmla="*/ 84 h 170"/>
                <a:gd name="T120" fmla="*/ 81 w 172"/>
                <a:gd name="T121" fmla="*/ 82 h 170"/>
                <a:gd name="T122" fmla="*/ 81 w 172"/>
                <a:gd name="T123" fmla="*/ 82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2" h="170">
                  <a:moveTo>
                    <a:pt x="125" y="168"/>
                  </a:moveTo>
                  <a:lnTo>
                    <a:pt x="68" y="168"/>
                  </a:lnTo>
                  <a:lnTo>
                    <a:pt x="72" y="154"/>
                  </a:lnTo>
                  <a:lnTo>
                    <a:pt x="72" y="154"/>
                  </a:lnTo>
                  <a:lnTo>
                    <a:pt x="64" y="161"/>
                  </a:lnTo>
                  <a:lnTo>
                    <a:pt x="54" y="165"/>
                  </a:lnTo>
                  <a:lnTo>
                    <a:pt x="44" y="169"/>
                  </a:lnTo>
                  <a:lnTo>
                    <a:pt x="31" y="170"/>
                  </a:lnTo>
                  <a:lnTo>
                    <a:pt x="31" y="170"/>
                  </a:lnTo>
                  <a:lnTo>
                    <a:pt x="24" y="170"/>
                  </a:lnTo>
                  <a:lnTo>
                    <a:pt x="18" y="169"/>
                  </a:lnTo>
                  <a:lnTo>
                    <a:pt x="12" y="167"/>
                  </a:lnTo>
                  <a:lnTo>
                    <a:pt x="9" y="163"/>
                  </a:lnTo>
                  <a:lnTo>
                    <a:pt x="5" y="160"/>
                  </a:lnTo>
                  <a:lnTo>
                    <a:pt x="2" y="155"/>
                  </a:lnTo>
                  <a:lnTo>
                    <a:pt x="0" y="149"/>
                  </a:lnTo>
                  <a:lnTo>
                    <a:pt x="0" y="142"/>
                  </a:lnTo>
                  <a:lnTo>
                    <a:pt x="0" y="142"/>
                  </a:lnTo>
                  <a:lnTo>
                    <a:pt x="2" y="126"/>
                  </a:lnTo>
                  <a:lnTo>
                    <a:pt x="5" y="106"/>
                  </a:lnTo>
                  <a:lnTo>
                    <a:pt x="12" y="86"/>
                  </a:lnTo>
                  <a:lnTo>
                    <a:pt x="20" y="68"/>
                  </a:lnTo>
                  <a:lnTo>
                    <a:pt x="20" y="68"/>
                  </a:lnTo>
                  <a:lnTo>
                    <a:pt x="24" y="62"/>
                  </a:lnTo>
                  <a:lnTo>
                    <a:pt x="29" y="58"/>
                  </a:lnTo>
                  <a:lnTo>
                    <a:pt x="33" y="53"/>
                  </a:lnTo>
                  <a:lnTo>
                    <a:pt x="39" y="50"/>
                  </a:lnTo>
                  <a:lnTo>
                    <a:pt x="45" y="47"/>
                  </a:lnTo>
                  <a:lnTo>
                    <a:pt x="51" y="45"/>
                  </a:lnTo>
                  <a:lnTo>
                    <a:pt x="58" y="44"/>
                  </a:lnTo>
                  <a:lnTo>
                    <a:pt x="65" y="44"/>
                  </a:lnTo>
                  <a:lnTo>
                    <a:pt x="65" y="44"/>
                  </a:lnTo>
                  <a:lnTo>
                    <a:pt x="77" y="45"/>
                  </a:lnTo>
                  <a:lnTo>
                    <a:pt x="86" y="48"/>
                  </a:lnTo>
                  <a:lnTo>
                    <a:pt x="93" y="53"/>
                  </a:lnTo>
                  <a:lnTo>
                    <a:pt x="98" y="60"/>
                  </a:lnTo>
                  <a:lnTo>
                    <a:pt x="114" y="0"/>
                  </a:lnTo>
                  <a:lnTo>
                    <a:pt x="172" y="0"/>
                  </a:lnTo>
                  <a:lnTo>
                    <a:pt x="125" y="168"/>
                  </a:lnTo>
                  <a:close/>
                  <a:moveTo>
                    <a:pt x="81" y="82"/>
                  </a:moveTo>
                  <a:lnTo>
                    <a:pt x="81" y="82"/>
                  </a:lnTo>
                  <a:lnTo>
                    <a:pt x="78" y="82"/>
                  </a:lnTo>
                  <a:lnTo>
                    <a:pt x="74" y="84"/>
                  </a:lnTo>
                  <a:lnTo>
                    <a:pt x="71" y="86"/>
                  </a:lnTo>
                  <a:lnTo>
                    <a:pt x="68" y="91"/>
                  </a:lnTo>
                  <a:lnTo>
                    <a:pt x="68" y="91"/>
                  </a:lnTo>
                  <a:lnTo>
                    <a:pt x="63" y="106"/>
                  </a:lnTo>
                  <a:lnTo>
                    <a:pt x="61" y="114"/>
                  </a:lnTo>
                  <a:lnTo>
                    <a:pt x="60" y="121"/>
                  </a:lnTo>
                  <a:lnTo>
                    <a:pt x="60" y="121"/>
                  </a:lnTo>
                  <a:lnTo>
                    <a:pt x="61" y="125"/>
                  </a:lnTo>
                  <a:lnTo>
                    <a:pt x="63" y="127"/>
                  </a:lnTo>
                  <a:lnTo>
                    <a:pt x="65" y="129"/>
                  </a:lnTo>
                  <a:lnTo>
                    <a:pt x="70" y="130"/>
                  </a:lnTo>
                  <a:lnTo>
                    <a:pt x="70" y="130"/>
                  </a:lnTo>
                  <a:lnTo>
                    <a:pt x="74" y="129"/>
                  </a:lnTo>
                  <a:lnTo>
                    <a:pt x="79" y="127"/>
                  </a:lnTo>
                  <a:lnTo>
                    <a:pt x="91" y="87"/>
                  </a:lnTo>
                  <a:lnTo>
                    <a:pt x="91" y="87"/>
                  </a:lnTo>
                  <a:lnTo>
                    <a:pt x="87" y="84"/>
                  </a:lnTo>
                  <a:lnTo>
                    <a:pt x="81" y="82"/>
                  </a:lnTo>
                  <a:lnTo>
                    <a:pt x="81" y="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44" name="Freeform 88">
              <a:extLst>
                <a:ext uri="{FF2B5EF4-FFF2-40B4-BE49-F238E27FC236}">
                  <a16:creationId xmlns:a16="http://schemas.microsoft.com/office/drawing/2014/main" id="{C7164E93-F32B-4270-A88A-EA1C86DC9F1F}"/>
                </a:ext>
              </a:extLst>
            </p:cNvPr>
            <p:cNvSpPr>
              <a:spLocks noEditPoints="1"/>
            </p:cNvSpPr>
            <p:nvPr userDrawn="1"/>
          </p:nvSpPr>
          <p:spPr bwMode="auto">
            <a:xfrm>
              <a:off x="7923213" y="4602163"/>
              <a:ext cx="230188" cy="201613"/>
            </a:xfrm>
            <a:custGeom>
              <a:avLst/>
              <a:gdLst>
                <a:gd name="T0" fmla="*/ 58 w 145"/>
                <a:gd name="T1" fmla="*/ 71 h 127"/>
                <a:gd name="T2" fmla="*/ 56 w 145"/>
                <a:gd name="T3" fmla="*/ 80 h 127"/>
                <a:gd name="T4" fmla="*/ 56 w 145"/>
                <a:gd name="T5" fmla="*/ 87 h 127"/>
                <a:gd name="T6" fmla="*/ 57 w 145"/>
                <a:gd name="T7" fmla="*/ 93 h 127"/>
                <a:gd name="T8" fmla="*/ 64 w 145"/>
                <a:gd name="T9" fmla="*/ 97 h 127"/>
                <a:gd name="T10" fmla="*/ 68 w 145"/>
                <a:gd name="T11" fmla="*/ 96 h 127"/>
                <a:gd name="T12" fmla="*/ 75 w 145"/>
                <a:gd name="T13" fmla="*/ 89 h 127"/>
                <a:gd name="T14" fmla="*/ 135 w 145"/>
                <a:gd name="T15" fmla="*/ 82 h 127"/>
                <a:gd name="T16" fmla="*/ 134 w 145"/>
                <a:gd name="T17" fmla="*/ 87 h 127"/>
                <a:gd name="T18" fmla="*/ 128 w 145"/>
                <a:gd name="T19" fmla="*/ 98 h 127"/>
                <a:gd name="T20" fmla="*/ 115 w 145"/>
                <a:gd name="T21" fmla="*/ 111 h 127"/>
                <a:gd name="T22" fmla="*/ 94 w 145"/>
                <a:gd name="T23" fmla="*/ 122 h 127"/>
                <a:gd name="T24" fmla="*/ 72 w 145"/>
                <a:gd name="T25" fmla="*/ 127 h 127"/>
                <a:gd name="T26" fmla="*/ 61 w 145"/>
                <a:gd name="T27" fmla="*/ 127 h 127"/>
                <a:gd name="T28" fmla="*/ 38 w 145"/>
                <a:gd name="T29" fmla="*/ 126 h 127"/>
                <a:gd name="T30" fmla="*/ 18 w 145"/>
                <a:gd name="T31" fmla="*/ 121 h 127"/>
                <a:gd name="T32" fmla="*/ 5 w 145"/>
                <a:gd name="T33" fmla="*/ 110 h 127"/>
                <a:gd name="T34" fmla="*/ 2 w 145"/>
                <a:gd name="T35" fmla="*/ 101 h 127"/>
                <a:gd name="T36" fmla="*/ 0 w 145"/>
                <a:gd name="T37" fmla="*/ 90 h 127"/>
                <a:gd name="T38" fmla="*/ 3 w 145"/>
                <a:gd name="T39" fmla="*/ 75 h 127"/>
                <a:gd name="T40" fmla="*/ 13 w 145"/>
                <a:gd name="T41" fmla="*/ 41 h 127"/>
                <a:gd name="T42" fmla="*/ 22 w 145"/>
                <a:gd name="T43" fmla="*/ 27 h 127"/>
                <a:gd name="T44" fmla="*/ 27 w 145"/>
                <a:gd name="T45" fmla="*/ 19 h 127"/>
                <a:gd name="T46" fmla="*/ 43 w 145"/>
                <a:gd name="T47" fmla="*/ 9 h 127"/>
                <a:gd name="T48" fmla="*/ 59 w 145"/>
                <a:gd name="T49" fmla="*/ 3 h 127"/>
                <a:gd name="T50" fmla="*/ 77 w 145"/>
                <a:gd name="T51" fmla="*/ 1 h 127"/>
                <a:gd name="T52" fmla="*/ 85 w 145"/>
                <a:gd name="T53" fmla="*/ 0 h 127"/>
                <a:gd name="T54" fmla="*/ 109 w 145"/>
                <a:gd name="T55" fmla="*/ 2 h 127"/>
                <a:gd name="T56" fmla="*/ 128 w 145"/>
                <a:gd name="T57" fmla="*/ 8 h 127"/>
                <a:gd name="T58" fmla="*/ 140 w 145"/>
                <a:gd name="T59" fmla="*/ 19 h 127"/>
                <a:gd name="T60" fmla="*/ 145 w 145"/>
                <a:gd name="T61" fmla="*/ 38 h 127"/>
                <a:gd name="T62" fmla="*/ 142 w 145"/>
                <a:gd name="T63" fmla="*/ 53 h 127"/>
                <a:gd name="T64" fmla="*/ 138 w 145"/>
                <a:gd name="T65" fmla="*/ 71 h 127"/>
                <a:gd name="T66" fmla="*/ 80 w 145"/>
                <a:gd name="T67" fmla="*/ 30 h 127"/>
                <a:gd name="T68" fmla="*/ 71 w 145"/>
                <a:gd name="T69" fmla="*/ 35 h 127"/>
                <a:gd name="T70" fmla="*/ 65 w 145"/>
                <a:gd name="T71" fmla="*/ 48 h 127"/>
                <a:gd name="T72" fmla="*/ 88 w 145"/>
                <a:gd name="T73" fmla="*/ 48 h 127"/>
                <a:gd name="T74" fmla="*/ 91 w 145"/>
                <a:gd name="T75" fmla="*/ 39 h 127"/>
                <a:gd name="T76" fmla="*/ 87 w 145"/>
                <a:gd name="T77" fmla="*/ 32 h 127"/>
                <a:gd name="T78" fmla="*/ 80 w 145"/>
                <a:gd name="T79" fmla="*/ 3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5" h="127">
                  <a:moveTo>
                    <a:pt x="138" y="71"/>
                  </a:moveTo>
                  <a:lnTo>
                    <a:pt x="58" y="71"/>
                  </a:lnTo>
                  <a:lnTo>
                    <a:pt x="58" y="71"/>
                  </a:lnTo>
                  <a:lnTo>
                    <a:pt x="56" y="80"/>
                  </a:lnTo>
                  <a:lnTo>
                    <a:pt x="56" y="87"/>
                  </a:lnTo>
                  <a:lnTo>
                    <a:pt x="56" y="87"/>
                  </a:lnTo>
                  <a:lnTo>
                    <a:pt x="56" y="90"/>
                  </a:lnTo>
                  <a:lnTo>
                    <a:pt x="57" y="93"/>
                  </a:lnTo>
                  <a:lnTo>
                    <a:pt x="59" y="96"/>
                  </a:lnTo>
                  <a:lnTo>
                    <a:pt x="64" y="97"/>
                  </a:lnTo>
                  <a:lnTo>
                    <a:pt x="64" y="97"/>
                  </a:lnTo>
                  <a:lnTo>
                    <a:pt x="68" y="96"/>
                  </a:lnTo>
                  <a:lnTo>
                    <a:pt x="73" y="93"/>
                  </a:lnTo>
                  <a:lnTo>
                    <a:pt x="75" y="89"/>
                  </a:lnTo>
                  <a:lnTo>
                    <a:pt x="79" y="82"/>
                  </a:lnTo>
                  <a:lnTo>
                    <a:pt x="135" y="82"/>
                  </a:lnTo>
                  <a:lnTo>
                    <a:pt x="135" y="82"/>
                  </a:lnTo>
                  <a:lnTo>
                    <a:pt x="134" y="87"/>
                  </a:lnTo>
                  <a:lnTo>
                    <a:pt x="130" y="93"/>
                  </a:lnTo>
                  <a:lnTo>
                    <a:pt x="128" y="98"/>
                  </a:lnTo>
                  <a:lnTo>
                    <a:pt x="125" y="103"/>
                  </a:lnTo>
                  <a:lnTo>
                    <a:pt x="115" y="111"/>
                  </a:lnTo>
                  <a:lnTo>
                    <a:pt x="105" y="118"/>
                  </a:lnTo>
                  <a:lnTo>
                    <a:pt x="94" y="122"/>
                  </a:lnTo>
                  <a:lnTo>
                    <a:pt x="82" y="125"/>
                  </a:lnTo>
                  <a:lnTo>
                    <a:pt x="72" y="127"/>
                  </a:lnTo>
                  <a:lnTo>
                    <a:pt x="61" y="127"/>
                  </a:lnTo>
                  <a:lnTo>
                    <a:pt x="61" y="127"/>
                  </a:lnTo>
                  <a:lnTo>
                    <a:pt x="50" y="127"/>
                  </a:lnTo>
                  <a:lnTo>
                    <a:pt x="38" y="126"/>
                  </a:lnTo>
                  <a:lnTo>
                    <a:pt x="27" y="125"/>
                  </a:lnTo>
                  <a:lnTo>
                    <a:pt x="18" y="121"/>
                  </a:lnTo>
                  <a:lnTo>
                    <a:pt x="11" y="117"/>
                  </a:lnTo>
                  <a:lnTo>
                    <a:pt x="5" y="110"/>
                  </a:lnTo>
                  <a:lnTo>
                    <a:pt x="4" y="106"/>
                  </a:lnTo>
                  <a:lnTo>
                    <a:pt x="2" y="101"/>
                  </a:lnTo>
                  <a:lnTo>
                    <a:pt x="0" y="90"/>
                  </a:lnTo>
                  <a:lnTo>
                    <a:pt x="0" y="90"/>
                  </a:lnTo>
                  <a:lnTo>
                    <a:pt x="2" y="83"/>
                  </a:lnTo>
                  <a:lnTo>
                    <a:pt x="3" y="75"/>
                  </a:lnTo>
                  <a:lnTo>
                    <a:pt x="6" y="57"/>
                  </a:lnTo>
                  <a:lnTo>
                    <a:pt x="13" y="41"/>
                  </a:lnTo>
                  <a:lnTo>
                    <a:pt x="18" y="32"/>
                  </a:lnTo>
                  <a:lnTo>
                    <a:pt x="22" y="27"/>
                  </a:lnTo>
                  <a:lnTo>
                    <a:pt x="22" y="27"/>
                  </a:lnTo>
                  <a:lnTo>
                    <a:pt x="27" y="19"/>
                  </a:lnTo>
                  <a:lnTo>
                    <a:pt x="34" y="14"/>
                  </a:lnTo>
                  <a:lnTo>
                    <a:pt x="43" y="9"/>
                  </a:lnTo>
                  <a:lnTo>
                    <a:pt x="50" y="5"/>
                  </a:lnTo>
                  <a:lnTo>
                    <a:pt x="59" y="3"/>
                  </a:lnTo>
                  <a:lnTo>
                    <a:pt x="67" y="1"/>
                  </a:lnTo>
                  <a:lnTo>
                    <a:pt x="77" y="1"/>
                  </a:lnTo>
                  <a:lnTo>
                    <a:pt x="85" y="0"/>
                  </a:lnTo>
                  <a:lnTo>
                    <a:pt x="85" y="0"/>
                  </a:lnTo>
                  <a:lnTo>
                    <a:pt x="98" y="1"/>
                  </a:lnTo>
                  <a:lnTo>
                    <a:pt x="109" y="2"/>
                  </a:lnTo>
                  <a:lnTo>
                    <a:pt x="120" y="4"/>
                  </a:lnTo>
                  <a:lnTo>
                    <a:pt x="128" y="8"/>
                  </a:lnTo>
                  <a:lnTo>
                    <a:pt x="135" y="12"/>
                  </a:lnTo>
                  <a:lnTo>
                    <a:pt x="140" y="19"/>
                  </a:lnTo>
                  <a:lnTo>
                    <a:pt x="143" y="28"/>
                  </a:lnTo>
                  <a:lnTo>
                    <a:pt x="145" y="38"/>
                  </a:lnTo>
                  <a:lnTo>
                    <a:pt x="145" y="38"/>
                  </a:lnTo>
                  <a:lnTo>
                    <a:pt x="142" y="53"/>
                  </a:lnTo>
                  <a:lnTo>
                    <a:pt x="138" y="71"/>
                  </a:lnTo>
                  <a:lnTo>
                    <a:pt x="138" y="71"/>
                  </a:lnTo>
                  <a:close/>
                  <a:moveTo>
                    <a:pt x="80" y="30"/>
                  </a:moveTo>
                  <a:lnTo>
                    <a:pt x="80" y="30"/>
                  </a:lnTo>
                  <a:lnTo>
                    <a:pt x="75" y="31"/>
                  </a:lnTo>
                  <a:lnTo>
                    <a:pt x="71" y="35"/>
                  </a:lnTo>
                  <a:lnTo>
                    <a:pt x="67" y="39"/>
                  </a:lnTo>
                  <a:lnTo>
                    <a:pt x="65" y="48"/>
                  </a:lnTo>
                  <a:lnTo>
                    <a:pt x="88" y="48"/>
                  </a:lnTo>
                  <a:lnTo>
                    <a:pt x="88" y="48"/>
                  </a:lnTo>
                  <a:lnTo>
                    <a:pt x="91" y="39"/>
                  </a:lnTo>
                  <a:lnTo>
                    <a:pt x="91" y="39"/>
                  </a:lnTo>
                  <a:lnTo>
                    <a:pt x="89" y="35"/>
                  </a:lnTo>
                  <a:lnTo>
                    <a:pt x="87" y="32"/>
                  </a:lnTo>
                  <a:lnTo>
                    <a:pt x="85" y="31"/>
                  </a:lnTo>
                  <a:lnTo>
                    <a:pt x="80" y="30"/>
                  </a:lnTo>
                  <a:lnTo>
                    <a:pt x="80"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45" name="Freeform 89">
              <a:extLst>
                <a:ext uri="{FF2B5EF4-FFF2-40B4-BE49-F238E27FC236}">
                  <a16:creationId xmlns:a16="http://schemas.microsoft.com/office/drawing/2014/main" id="{F979A1D9-F7E8-4B31-BF83-BC0DA9D4C903}"/>
                </a:ext>
              </a:extLst>
            </p:cNvPr>
            <p:cNvSpPr>
              <a:spLocks/>
            </p:cNvSpPr>
            <p:nvPr userDrawn="1"/>
          </p:nvSpPr>
          <p:spPr bwMode="auto">
            <a:xfrm>
              <a:off x="8143876" y="4533901"/>
              <a:ext cx="165100" cy="266700"/>
            </a:xfrm>
            <a:custGeom>
              <a:avLst/>
              <a:gdLst>
                <a:gd name="T0" fmla="*/ 57 w 104"/>
                <a:gd name="T1" fmla="*/ 168 h 168"/>
                <a:gd name="T2" fmla="*/ 0 w 104"/>
                <a:gd name="T3" fmla="*/ 168 h 168"/>
                <a:gd name="T4" fmla="*/ 45 w 104"/>
                <a:gd name="T5" fmla="*/ 0 h 168"/>
                <a:gd name="T6" fmla="*/ 104 w 104"/>
                <a:gd name="T7" fmla="*/ 0 h 168"/>
                <a:gd name="T8" fmla="*/ 57 w 104"/>
                <a:gd name="T9" fmla="*/ 168 h 168"/>
              </a:gdLst>
              <a:ahLst/>
              <a:cxnLst>
                <a:cxn ang="0">
                  <a:pos x="T0" y="T1"/>
                </a:cxn>
                <a:cxn ang="0">
                  <a:pos x="T2" y="T3"/>
                </a:cxn>
                <a:cxn ang="0">
                  <a:pos x="T4" y="T5"/>
                </a:cxn>
                <a:cxn ang="0">
                  <a:pos x="T6" y="T7"/>
                </a:cxn>
                <a:cxn ang="0">
                  <a:pos x="T8" y="T9"/>
                </a:cxn>
              </a:cxnLst>
              <a:rect l="0" t="0" r="r" b="b"/>
              <a:pathLst>
                <a:path w="104" h="168">
                  <a:moveTo>
                    <a:pt x="57" y="168"/>
                  </a:moveTo>
                  <a:lnTo>
                    <a:pt x="0" y="168"/>
                  </a:lnTo>
                  <a:lnTo>
                    <a:pt x="45" y="0"/>
                  </a:lnTo>
                  <a:lnTo>
                    <a:pt x="104" y="0"/>
                  </a:lnTo>
                  <a:lnTo>
                    <a:pt x="57" y="1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46" name="Freeform 90">
              <a:extLst>
                <a:ext uri="{FF2B5EF4-FFF2-40B4-BE49-F238E27FC236}">
                  <a16:creationId xmlns:a16="http://schemas.microsoft.com/office/drawing/2014/main" id="{D876983D-B0E3-4698-88DD-002569D26581}"/>
                </a:ext>
              </a:extLst>
            </p:cNvPr>
            <p:cNvSpPr>
              <a:spLocks noEditPoints="1"/>
            </p:cNvSpPr>
            <p:nvPr userDrawn="1"/>
          </p:nvSpPr>
          <p:spPr bwMode="auto">
            <a:xfrm>
              <a:off x="8264526" y="4533901"/>
              <a:ext cx="165100" cy="266700"/>
            </a:xfrm>
            <a:custGeom>
              <a:avLst/>
              <a:gdLst>
                <a:gd name="T0" fmla="*/ 57 w 104"/>
                <a:gd name="T1" fmla="*/ 168 h 168"/>
                <a:gd name="T2" fmla="*/ 0 w 104"/>
                <a:gd name="T3" fmla="*/ 168 h 168"/>
                <a:gd name="T4" fmla="*/ 34 w 104"/>
                <a:gd name="T5" fmla="*/ 46 h 168"/>
                <a:gd name="T6" fmla="*/ 91 w 104"/>
                <a:gd name="T7" fmla="*/ 46 h 168"/>
                <a:gd name="T8" fmla="*/ 57 w 104"/>
                <a:gd name="T9" fmla="*/ 168 h 168"/>
                <a:gd name="T10" fmla="*/ 95 w 104"/>
                <a:gd name="T11" fmla="*/ 34 h 168"/>
                <a:gd name="T12" fmla="*/ 36 w 104"/>
                <a:gd name="T13" fmla="*/ 34 h 168"/>
                <a:gd name="T14" fmla="*/ 47 w 104"/>
                <a:gd name="T15" fmla="*/ 0 h 168"/>
                <a:gd name="T16" fmla="*/ 104 w 104"/>
                <a:gd name="T17" fmla="*/ 0 h 168"/>
                <a:gd name="T18" fmla="*/ 95 w 104"/>
                <a:gd name="T19" fmla="*/ 34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4" h="168">
                  <a:moveTo>
                    <a:pt x="57" y="168"/>
                  </a:moveTo>
                  <a:lnTo>
                    <a:pt x="0" y="168"/>
                  </a:lnTo>
                  <a:lnTo>
                    <a:pt x="34" y="46"/>
                  </a:lnTo>
                  <a:lnTo>
                    <a:pt x="91" y="46"/>
                  </a:lnTo>
                  <a:lnTo>
                    <a:pt x="57" y="168"/>
                  </a:lnTo>
                  <a:close/>
                  <a:moveTo>
                    <a:pt x="95" y="34"/>
                  </a:moveTo>
                  <a:lnTo>
                    <a:pt x="36" y="34"/>
                  </a:lnTo>
                  <a:lnTo>
                    <a:pt x="47" y="0"/>
                  </a:lnTo>
                  <a:lnTo>
                    <a:pt x="104" y="0"/>
                  </a:lnTo>
                  <a:lnTo>
                    <a:pt x="95"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47" name="Freeform 91">
              <a:extLst>
                <a:ext uri="{FF2B5EF4-FFF2-40B4-BE49-F238E27FC236}">
                  <a16:creationId xmlns:a16="http://schemas.microsoft.com/office/drawing/2014/main" id="{8B70D9D3-619E-489B-ADE5-4C1F1D8A6635}"/>
                </a:ext>
              </a:extLst>
            </p:cNvPr>
            <p:cNvSpPr>
              <a:spLocks/>
            </p:cNvSpPr>
            <p:nvPr userDrawn="1"/>
          </p:nvSpPr>
          <p:spPr bwMode="auto">
            <a:xfrm>
              <a:off x="8396288" y="4564063"/>
              <a:ext cx="192088" cy="236538"/>
            </a:xfrm>
            <a:custGeom>
              <a:avLst/>
              <a:gdLst>
                <a:gd name="T0" fmla="*/ 115 w 121"/>
                <a:gd name="T1" fmla="*/ 27 h 149"/>
                <a:gd name="T2" fmla="*/ 121 w 121"/>
                <a:gd name="T3" fmla="*/ 54 h 149"/>
                <a:gd name="T4" fmla="*/ 76 w 121"/>
                <a:gd name="T5" fmla="*/ 54 h 149"/>
                <a:gd name="T6" fmla="*/ 63 w 121"/>
                <a:gd name="T7" fmla="*/ 101 h 149"/>
                <a:gd name="T8" fmla="*/ 63 w 121"/>
                <a:gd name="T9" fmla="*/ 101 h 149"/>
                <a:gd name="T10" fmla="*/ 62 w 121"/>
                <a:gd name="T11" fmla="*/ 107 h 149"/>
                <a:gd name="T12" fmla="*/ 61 w 121"/>
                <a:gd name="T13" fmla="*/ 111 h 149"/>
                <a:gd name="T14" fmla="*/ 61 w 121"/>
                <a:gd name="T15" fmla="*/ 111 h 149"/>
                <a:gd name="T16" fmla="*/ 61 w 121"/>
                <a:gd name="T17" fmla="*/ 115 h 149"/>
                <a:gd name="T18" fmla="*/ 63 w 121"/>
                <a:gd name="T19" fmla="*/ 117 h 149"/>
                <a:gd name="T20" fmla="*/ 67 w 121"/>
                <a:gd name="T21" fmla="*/ 118 h 149"/>
                <a:gd name="T22" fmla="*/ 72 w 121"/>
                <a:gd name="T23" fmla="*/ 118 h 149"/>
                <a:gd name="T24" fmla="*/ 83 w 121"/>
                <a:gd name="T25" fmla="*/ 118 h 149"/>
                <a:gd name="T26" fmla="*/ 75 w 121"/>
                <a:gd name="T27" fmla="*/ 149 h 149"/>
                <a:gd name="T28" fmla="*/ 23 w 121"/>
                <a:gd name="T29" fmla="*/ 149 h 149"/>
                <a:gd name="T30" fmla="*/ 23 w 121"/>
                <a:gd name="T31" fmla="*/ 149 h 149"/>
                <a:gd name="T32" fmla="*/ 18 w 121"/>
                <a:gd name="T33" fmla="*/ 148 h 149"/>
                <a:gd name="T34" fmla="*/ 13 w 121"/>
                <a:gd name="T35" fmla="*/ 148 h 149"/>
                <a:gd name="T36" fmla="*/ 8 w 121"/>
                <a:gd name="T37" fmla="*/ 145 h 149"/>
                <a:gd name="T38" fmla="*/ 6 w 121"/>
                <a:gd name="T39" fmla="*/ 143 h 149"/>
                <a:gd name="T40" fmla="*/ 2 w 121"/>
                <a:gd name="T41" fmla="*/ 139 h 149"/>
                <a:gd name="T42" fmla="*/ 1 w 121"/>
                <a:gd name="T43" fmla="*/ 136 h 149"/>
                <a:gd name="T44" fmla="*/ 0 w 121"/>
                <a:gd name="T45" fmla="*/ 132 h 149"/>
                <a:gd name="T46" fmla="*/ 0 w 121"/>
                <a:gd name="T47" fmla="*/ 128 h 149"/>
                <a:gd name="T48" fmla="*/ 0 w 121"/>
                <a:gd name="T49" fmla="*/ 128 h 149"/>
                <a:gd name="T50" fmla="*/ 0 w 121"/>
                <a:gd name="T51" fmla="*/ 120 h 149"/>
                <a:gd name="T52" fmla="*/ 2 w 121"/>
                <a:gd name="T53" fmla="*/ 111 h 149"/>
                <a:gd name="T54" fmla="*/ 34 w 121"/>
                <a:gd name="T55" fmla="*/ 0 h 149"/>
                <a:gd name="T56" fmla="*/ 91 w 121"/>
                <a:gd name="T57" fmla="*/ 0 h 149"/>
                <a:gd name="T58" fmla="*/ 84 w 121"/>
                <a:gd name="T59" fmla="*/ 27 h 149"/>
                <a:gd name="T60" fmla="*/ 115 w 121"/>
                <a:gd name="T61" fmla="*/ 27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21" h="149">
                  <a:moveTo>
                    <a:pt x="115" y="27"/>
                  </a:moveTo>
                  <a:lnTo>
                    <a:pt x="121" y="54"/>
                  </a:lnTo>
                  <a:lnTo>
                    <a:pt x="76" y="54"/>
                  </a:lnTo>
                  <a:lnTo>
                    <a:pt x="63" y="101"/>
                  </a:lnTo>
                  <a:lnTo>
                    <a:pt x="63" y="101"/>
                  </a:lnTo>
                  <a:lnTo>
                    <a:pt x="62" y="107"/>
                  </a:lnTo>
                  <a:lnTo>
                    <a:pt x="61" y="111"/>
                  </a:lnTo>
                  <a:lnTo>
                    <a:pt x="61" y="111"/>
                  </a:lnTo>
                  <a:lnTo>
                    <a:pt x="61" y="115"/>
                  </a:lnTo>
                  <a:lnTo>
                    <a:pt x="63" y="117"/>
                  </a:lnTo>
                  <a:lnTo>
                    <a:pt x="67" y="118"/>
                  </a:lnTo>
                  <a:lnTo>
                    <a:pt x="72" y="118"/>
                  </a:lnTo>
                  <a:lnTo>
                    <a:pt x="83" y="118"/>
                  </a:lnTo>
                  <a:lnTo>
                    <a:pt x="75" y="149"/>
                  </a:lnTo>
                  <a:lnTo>
                    <a:pt x="23" y="149"/>
                  </a:lnTo>
                  <a:lnTo>
                    <a:pt x="23" y="149"/>
                  </a:lnTo>
                  <a:lnTo>
                    <a:pt x="18" y="148"/>
                  </a:lnTo>
                  <a:lnTo>
                    <a:pt x="13" y="148"/>
                  </a:lnTo>
                  <a:lnTo>
                    <a:pt x="8" y="145"/>
                  </a:lnTo>
                  <a:lnTo>
                    <a:pt x="6" y="143"/>
                  </a:lnTo>
                  <a:lnTo>
                    <a:pt x="2" y="139"/>
                  </a:lnTo>
                  <a:lnTo>
                    <a:pt x="1" y="136"/>
                  </a:lnTo>
                  <a:lnTo>
                    <a:pt x="0" y="132"/>
                  </a:lnTo>
                  <a:lnTo>
                    <a:pt x="0" y="128"/>
                  </a:lnTo>
                  <a:lnTo>
                    <a:pt x="0" y="128"/>
                  </a:lnTo>
                  <a:lnTo>
                    <a:pt x="0" y="120"/>
                  </a:lnTo>
                  <a:lnTo>
                    <a:pt x="2" y="111"/>
                  </a:lnTo>
                  <a:lnTo>
                    <a:pt x="34" y="0"/>
                  </a:lnTo>
                  <a:lnTo>
                    <a:pt x="91" y="0"/>
                  </a:lnTo>
                  <a:lnTo>
                    <a:pt x="84" y="27"/>
                  </a:lnTo>
                  <a:lnTo>
                    <a:pt x="115"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48" name="Freeform 92">
              <a:extLst>
                <a:ext uri="{FF2B5EF4-FFF2-40B4-BE49-F238E27FC236}">
                  <a16:creationId xmlns:a16="http://schemas.microsoft.com/office/drawing/2014/main" id="{5E12EE61-B7EA-410C-AB20-CCBAA330D961}"/>
                </a:ext>
              </a:extLst>
            </p:cNvPr>
            <p:cNvSpPr>
              <a:spLocks/>
            </p:cNvSpPr>
            <p:nvPr userDrawn="1"/>
          </p:nvSpPr>
          <p:spPr bwMode="auto">
            <a:xfrm>
              <a:off x="7321551" y="4830763"/>
              <a:ext cx="38100" cy="46038"/>
            </a:xfrm>
            <a:custGeom>
              <a:avLst/>
              <a:gdLst>
                <a:gd name="T0" fmla="*/ 9 w 24"/>
                <a:gd name="T1" fmla="*/ 0 h 29"/>
                <a:gd name="T2" fmla="*/ 24 w 24"/>
                <a:gd name="T3" fmla="*/ 0 h 29"/>
                <a:gd name="T4" fmla="*/ 15 w 24"/>
                <a:gd name="T5" fmla="*/ 29 h 29"/>
                <a:gd name="T6" fmla="*/ 0 w 24"/>
                <a:gd name="T7" fmla="*/ 29 h 29"/>
                <a:gd name="T8" fmla="*/ 9 w 24"/>
                <a:gd name="T9" fmla="*/ 0 h 29"/>
              </a:gdLst>
              <a:ahLst/>
              <a:cxnLst>
                <a:cxn ang="0">
                  <a:pos x="T0" y="T1"/>
                </a:cxn>
                <a:cxn ang="0">
                  <a:pos x="T2" y="T3"/>
                </a:cxn>
                <a:cxn ang="0">
                  <a:pos x="T4" y="T5"/>
                </a:cxn>
                <a:cxn ang="0">
                  <a:pos x="T6" y="T7"/>
                </a:cxn>
                <a:cxn ang="0">
                  <a:pos x="T8" y="T9"/>
                </a:cxn>
              </a:cxnLst>
              <a:rect l="0" t="0" r="r" b="b"/>
              <a:pathLst>
                <a:path w="24" h="29">
                  <a:moveTo>
                    <a:pt x="9" y="0"/>
                  </a:moveTo>
                  <a:lnTo>
                    <a:pt x="24" y="0"/>
                  </a:lnTo>
                  <a:lnTo>
                    <a:pt x="15" y="29"/>
                  </a:lnTo>
                  <a:lnTo>
                    <a:pt x="0" y="29"/>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49" name="Freeform 93">
              <a:extLst>
                <a:ext uri="{FF2B5EF4-FFF2-40B4-BE49-F238E27FC236}">
                  <a16:creationId xmlns:a16="http://schemas.microsoft.com/office/drawing/2014/main" id="{A59707A2-42E0-4C2C-889A-92F4D058FBC5}"/>
                </a:ext>
              </a:extLst>
            </p:cNvPr>
            <p:cNvSpPr>
              <a:spLocks/>
            </p:cNvSpPr>
            <p:nvPr userDrawn="1"/>
          </p:nvSpPr>
          <p:spPr bwMode="auto">
            <a:xfrm>
              <a:off x="7400926" y="4830763"/>
              <a:ext cx="87313" cy="46038"/>
            </a:xfrm>
            <a:custGeom>
              <a:avLst/>
              <a:gdLst>
                <a:gd name="T0" fmla="*/ 10 w 55"/>
                <a:gd name="T1" fmla="*/ 0 h 29"/>
                <a:gd name="T2" fmla="*/ 31 w 55"/>
                <a:gd name="T3" fmla="*/ 0 h 29"/>
                <a:gd name="T4" fmla="*/ 36 w 55"/>
                <a:gd name="T5" fmla="*/ 19 h 29"/>
                <a:gd name="T6" fmla="*/ 36 w 55"/>
                <a:gd name="T7" fmla="*/ 19 h 29"/>
                <a:gd name="T8" fmla="*/ 42 w 55"/>
                <a:gd name="T9" fmla="*/ 0 h 29"/>
                <a:gd name="T10" fmla="*/ 55 w 55"/>
                <a:gd name="T11" fmla="*/ 0 h 29"/>
                <a:gd name="T12" fmla="*/ 46 w 55"/>
                <a:gd name="T13" fmla="*/ 29 h 29"/>
                <a:gd name="T14" fmla="*/ 26 w 55"/>
                <a:gd name="T15" fmla="*/ 29 h 29"/>
                <a:gd name="T16" fmla="*/ 20 w 55"/>
                <a:gd name="T17" fmla="*/ 8 h 29"/>
                <a:gd name="T18" fmla="*/ 20 w 55"/>
                <a:gd name="T19" fmla="*/ 8 h 29"/>
                <a:gd name="T20" fmla="*/ 13 w 55"/>
                <a:gd name="T21" fmla="*/ 29 h 29"/>
                <a:gd name="T22" fmla="*/ 0 w 55"/>
                <a:gd name="T23" fmla="*/ 29 h 29"/>
                <a:gd name="T24" fmla="*/ 10 w 55"/>
                <a:gd name="T2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 h="29">
                  <a:moveTo>
                    <a:pt x="10" y="0"/>
                  </a:moveTo>
                  <a:lnTo>
                    <a:pt x="31" y="0"/>
                  </a:lnTo>
                  <a:lnTo>
                    <a:pt x="36" y="19"/>
                  </a:lnTo>
                  <a:lnTo>
                    <a:pt x="36" y="19"/>
                  </a:lnTo>
                  <a:lnTo>
                    <a:pt x="42" y="0"/>
                  </a:lnTo>
                  <a:lnTo>
                    <a:pt x="55" y="0"/>
                  </a:lnTo>
                  <a:lnTo>
                    <a:pt x="46" y="29"/>
                  </a:lnTo>
                  <a:lnTo>
                    <a:pt x="26" y="29"/>
                  </a:lnTo>
                  <a:lnTo>
                    <a:pt x="20" y="8"/>
                  </a:lnTo>
                  <a:lnTo>
                    <a:pt x="20" y="8"/>
                  </a:lnTo>
                  <a:lnTo>
                    <a:pt x="13" y="29"/>
                  </a:lnTo>
                  <a:lnTo>
                    <a:pt x="0" y="29"/>
                  </a:lnTo>
                  <a:lnTo>
                    <a:pt x="1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50" name="Freeform 94">
              <a:extLst>
                <a:ext uri="{FF2B5EF4-FFF2-40B4-BE49-F238E27FC236}">
                  <a16:creationId xmlns:a16="http://schemas.microsoft.com/office/drawing/2014/main" id="{C40D2430-F314-4D59-9E50-AD659303430B}"/>
                </a:ext>
              </a:extLst>
            </p:cNvPr>
            <p:cNvSpPr>
              <a:spLocks/>
            </p:cNvSpPr>
            <p:nvPr userDrawn="1"/>
          </p:nvSpPr>
          <p:spPr bwMode="auto">
            <a:xfrm>
              <a:off x="7531101" y="4830763"/>
              <a:ext cx="76200" cy="46038"/>
            </a:xfrm>
            <a:custGeom>
              <a:avLst/>
              <a:gdLst>
                <a:gd name="T0" fmla="*/ 0 w 48"/>
                <a:gd name="T1" fmla="*/ 0 h 29"/>
                <a:gd name="T2" fmla="*/ 15 w 48"/>
                <a:gd name="T3" fmla="*/ 0 h 29"/>
                <a:gd name="T4" fmla="*/ 19 w 48"/>
                <a:gd name="T5" fmla="*/ 18 h 29"/>
                <a:gd name="T6" fmla="*/ 33 w 48"/>
                <a:gd name="T7" fmla="*/ 0 h 29"/>
                <a:gd name="T8" fmla="*/ 48 w 48"/>
                <a:gd name="T9" fmla="*/ 0 h 29"/>
                <a:gd name="T10" fmla="*/ 24 w 48"/>
                <a:gd name="T11" fmla="*/ 29 h 29"/>
                <a:gd name="T12" fmla="*/ 6 w 48"/>
                <a:gd name="T13" fmla="*/ 29 h 29"/>
                <a:gd name="T14" fmla="*/ 0 w 48"/>
                <a:gd name="T15" fmla="*/ 0 h 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 h="29">
                  <a:moveTo>
                    <a:pt x="0" y="0"/>
                  </a:moveTo>
                  <a:lnTo>
                    <a:pt x="15" y="0"/>
                  </a:lnTo>
                  <a:lnTo>
                    <a:pt x="19" y="18"/>
                  </a:lnTo>
                  <a:lnTo>
                    <a:pt x="33" y="0"/>
                  </a:lnTo>
                  <a:lnTo>
                    <a:pt x="48" y="0"/>
                  </a:lnTo>
                  <a:lnTo>
                    <a:pt x="24" y="29"/>
                  </a:lnTo>
                  <a:lnTo>
                    <a:pt x="6" y="29"/>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51" name="Freeform 95">
              <a:extLst>
                <a:ext uri="{FF2B5EF4-FFF2-40B4-BE49-F238E27FC236}">
                  <a16:creationId xmlns:a16="http://schemas.microsoft.com/office/drawing/2014/main" id="{11A61A3B-AC99-4A11-A869-CA10B23EF029}"/>
                </a:ext>
              </a:extLst>
            </p:cNvPr>
            <p:cNvSpPr>
              <a:spLocks/>
            </p:cNvSpPr>
            <p:nvPr userDrawn="1"/>
          </p:nvSpPr>
          <p:spPr bwMode="auto">
            <a:xfrm>
              <a:off x="7635876" y="4830763"/>
              <a:ext cx="66675" cy="46038"/>
            </a:xfrm>
            <a:custGeom>
              <a:avLst/>
              <a:gdLst>
                <a:gd name="T0" fmla="*/ 9 w 42"/>
                <a:gd name="T1" fmla="*/ 0 h 29"/>
                <a:gd name="T2" fmla="*/ 42 w 42"/>
                <a:gd name="T3" fmla="*/ 0 h 29"/>
                <a:gd name="T4" fmla="*/ 41 w 42"/>
                <a:gd name="T5" fmla="*/ 5 h 29"/>
                <a:gd name="T6" fmla="*/ 22 w 42"/>
                <a:gd name="T7" fmla="*/ 5 h 29"/>
                <a:gd name="T8" fmla="*/ 20 w 42"/>
                <a:gd name="T9" fmla="*/ 11 h 29"/>
                <a:gd name="T10" fmla="*/ 37 w 42"/>
                <a:gd name="T11" fmla="*/ 11 h 29"/>
                <a:gd name="T12" fmla="*/ 36 w 42"/>
                <a:gd name="T13" fmla="*/ 17 h 29"/>
                <a:gd name="T14" fmla="*/ 17 w 42"/>
                <a:gd name="T15" fmla="*/ 17 h 29"/>
                <a:gd name="T16" fmla="*/ 16 w 42"/>
                <a:gd name="T17" fmla="*/ 23 h 29"/>
                <a:gd name="T18" fmla="*/ 35 w 42"/>
                <a:gd name="T19" fmla="*/ 23 h 29"/>
                <a:gd name="T20" fmla="*/ 33 w 42"/>
                <a:gd name="T21" fmla="*/ 29 h 29"/>
                <a:gd name="T22" fmla="*/ 0 w 42"/>
                <a:gd name="T23" fmla="*/ 29 h 29"/>
                <a:gd name="T24" fmla="*/ 9 w 42"/>
                <a:gd name="T2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29">
                  <a:moveTo>
                    <a:pt x="9" y="0"/>
                  </a:moveTo>
                  <a:lnTo>
                    <a:pt x="42" y="0"/>
                  </a:lnTo>
                  <a:lnTo>
                    <a:pt x="41" y="5"/>
                  </a:lnTo>
                  <a:lnTo>
                    <a:pt x="22" y="5"/>
                  </a:lnTo>
                  <a:lnTo>
                    <a:pt x="20" y="11"/>
                  </a:lnTo>
                  <a:lnTo>
                    <a:pt x="37" y="11"/>
                  </a:lnTo>
                  <a:lnTo>
                    <a:pt x="36" y="17"/>
                  </a:lnTo>
                  <a:lnTo>
                    <a:pt x="17" y="17"/>
                  </a:lnTo>
                  <a:lnTo>
                    <a:pt x="16" y="23"/>
                  </a:lnTo>
                  <a:lnTo>
                    <a:pt x="35" y="23"/>
                  </a:lnTo>
                  <a:lnTo>
                    <a:pt x="33" y="29"/>
                  </a:lnTo>
                  <a:lnTo>
                    <a:pt x="0" y="29"/>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52" name="Freeform 96">
              <a:extLst>
                <a:ext uri="{FF2B5EF4-FFF2-40B4-BE49-F238E27FC236}">
                  <a16:creationId xmlns:a16="http://schemas.microsoft.com/office/drawing/2014/main" id="{2E79E82D-9F50-480A-B516-70AB96F069CF}"/>
                </a:ext>
              </a:extLst>
            </p:cNvPr>
            <p:cNvSpPr>
              <a:spLocks/>
            </p:cNvSpPr>
            <p:nvPr userDrawn="1"/>
          </p:nvSpPr>
          <p:spPr bwMode="auto">
            <a:xfrm>
              <a:off x="7856538" y="4830763"/>
              <a:ext cx="61913" cy="46038"/>
            </a:xfrm>
            <a:custGeom>
              <a:avLst/>
              <a:gdLst>
                <a:gd name="T0" fmla="*/ 11 w 39"/>
                <a:gd name="T1" fmla="*/ 7 h 29"/>
                <a:gd name="T2" fmla="*/ 0 w 39"/>
                <a:gd name="T3" fmla="*/ 7 h 29"/>
                <a:gd name="T4" fmla="*/ 3 w 39"/>
                <a:gd name="T5" fmla="*/ 0 h 29"/>
                <a:gd name="T6" fmla="*/ 39 w 39"/>
                <a:gd name="T7" fmla="*/ 0 h 29"/>
                <a:gd name="T8" fmla="*/ 37 w 39"/>
                <a:gd name="T9" fmla="*/ 7 h 29"/>
                <a:gd name="T10" fmla="*/ 25 w 39"/>
                <a:gd name="T11" fmla="*/ 7 h 29"/>
                <a:gd name="T12" fmla="*/ 19 w 39"/>
                <a:gd name="T13" fmla="*/ 29 h 29"/>
                <a:gd name="T14" fmla="*/ 4 w 39"/>
                <a:gd name="T15" fmla="*/ 29 h 29"/>
                <a:gd name="T16" fmla="*/ 11 w 39"/>
                <a:gd name="T17" fmla="*/ 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29">
                  <a:moveTo>
                    <a:pt x="11" y="7"/>
                  </a:moveTo>
                  <a:lnTo>
                    <a:pt x="0" y="7"/>
                  </a:lnTo>
                  <a:lnTo>
                    <a:pt x="3" y="0"/>
                  </a:lnTo>
                  <a:lnTo>
                    <a:pt x="39" y="0"/>
                  </a:lnTo>
                  <a:lnTo>
                    <a:pt x="37" y="7"/>
                  </a:lnTo>
                  <a:lnTo>
                    <a:pt x="25" y="7"/>
                  </a:lnTo>
                  <a:lnTo>
                    <a:pt x="19" y="29"/>
                  </a:lnTo>
                  <a:lnTo>
                    <a:pt x="4" y="29"/>
                  </a:lnTo>
                  <a:lnTo>
                    <a:pt x="11"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53" name="Freeform 97">
              <a:extLst>
                <a:ext uri="{FF2B5EF4-FFF2-40B4-BE49-F238E27FC236}">
                  <a16:creationId xmlns:a16="http://schemas.microsoft.com/office/drawing/2014/main" id="{92427D14-8FA7-4976-9497-BE52FAD26176}"/>
                </a:ext>
              </a:extLst>
            </p:cNvPr>
            <p:cNvSpPr>
              <a:spLocks/>
            </p:cNvSpPr>
            <p:nvPr userDrawn="1"/>
          </p:nvSpPr>
          <p:spPr bwMode="auto">
            <a:xfrm>
              <a:off x="7951788" y="4830763"/>
              <a:ext cx="106363" cy="46038"/>
            </a:xfrm>
            <a:custGeom>
              <a:avLst/>
              <a:gdLst>
                <a:gd name="T0" fmla="*/ 8 w 67"/>
                <a:gd name="T1" fmla="*/ 0 h 29"/>
                <a:gd name="T2" fmla="*/ 30 w 67"/>
                <a:gd name="T3" fmla="*/ 0 h 29"/>
                <a:gd name="T4" fmla="*/ 32 w 67"/>
                <a:gd name="T5" fmla="*/ 19 h 29"/>
                <a:gd name="T6" fmla="*/ 32 w 67"/>
                <a:gd name="T7" fmla="*/ 19 h 29"/>
                <a:gd name="T8" fmla="*/ 45 w 67"/>
                <a:gd name="T9" fmla="*/ 0 h 29"/>
                <a:gd name="T10" fmla="*/ 67 w 67"/>
                <a:gd name="T11" fmla="*/ 0 h 29"/>
                <a:gd name="T12" fmla="*/ 57 w 67"/>
                <a:gd name="T13" fmla="*/ 29 h 29"/>
                <a:gd name="T14" fmla="*/ 45 w 67"/>
                <a:gd name="T15" fmla="*/ 29 h 29"/>
                <a:gd name="T16" fmla="*/ 50 w 67"/>
                <a:gd name="T17" fmla="*/ 7 h 29"/>
                <a:gd name="T18" fmla="*/ 50 w 67"/>
                <a:gd name="T19" fmla="*/ 7 h 29"/>
                <a:gd name="T20" fmla="*/ 34 w 67"/>
                <a:gd name="T21" fmla="*/ 29 h 29"/>
                <a:gd name="T22" fmla="*/ 21 w 67"/>
                <a:gd name="T23" fmla="*/ 29 h 29"/>
                <a:gd name="T24" fmla="*/ 19 w 67"/>
                <a:gd name="T25" fmla="*/ 7 h 29"/>
                <a:gd name="T26" fmla="*/ 19 w 67"/>
                <a:gd name="T27" fmla="*/ 7 h 29"/>
                <a:gd name="T28" fmla="*/ 12 w 67"/>
                <a:gd name="T29" fmla="*/ 29 h 29"/>
                <a:gd name="T30" fmla="*/ 0 w 67"/>
                <a:gd name="T31" fmla="*/ 29 h 29"/>
                <a:gd name="T32" fmla="*/ 8 w 67"/>
                <a:gd name="T33"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7" h="29">
                  <a:moveTo>
                    <a:pt x="8" y="0"/>
                  </a:moveTo>
                  <a:lnTo>
                    <a:pt x="30" y="0"/>
                  </a:lnTo>
                  <a:lnTo>
                    <a:pt x="32" y="19"/>
                  </a:lnTo>
                  <a:lnTo>
                    <a:pt x="32" y="19"/>
                  </a:lnTo>
                  <a:lnTo>
                    <a:pt x="45" y="0"/>
                  </a:lnTo>
                  <a:lnTo>
                    <a:pt x="67" y="0"/>
                  </a:lnTo>
                  <a:lnTo>
                    <a:pt x="57" y="29"/>
                  </a:lnTo>
                  <a:lnTo>
                    <a:pt x="45" y="29"/>
                  </a:lnTo>
                  <a:lnTo>
                    <a:pt x="50" y="7"/>
                  </a:lnTo>
                  <a:lnTo>
                    <a:pt x="50" y="7"/>
                  </a:lnTo>
                  <a:lnTo>
                    <a:pt x="34" y="29"/>
                  </a:lnTo>
                  <a:lnTo>
                    <a:pt x="21" y="29"/>
                  </a:lnTo>
                  <a:lnTo>
                    <a:pt x="19" y="7"/>
                  </a:lnTo>
                  <a:lnTo>
                    <a:pt x="19" y="7"/>
                  </a:lnTo>
                  <a:lnTo>
                    <a:pt x="12" y="29"/>
                  </a:lnTo>
                  <a:lnTo>
                    <a:pt x="0" y="29"/>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54" name="Freeform 98">
              <a:extLst>
                <a:ext uri="{FF2B5EF4-FFF2-40B4-BE49-F238E27FC236}">
                  <a16:creationId xmlns:a16="http://schemas.microsoft.com/office/drawing/2014/main" id="{5C004A33-FF06-4557-B2CF-FC4BE0C67B89}"/>
                </a:ext>
              </a:extLst>
            </p:cNvPr>
            <p:cNvSpPr>
              <a:spLocks/>
            </p:cNvSpPr>
            <p:nvPr userDrawn="1"/>
          </p:nvSpPr>
          <p:spPr bwMode="auto">
            <a:xfrm>
              <a:off x="8188326" y="4830763"/>
              <a:ext cx="85725" cy="46038"/>
            </a:xfrm>
            <a:custGeom>
              <a:avLst/>
              <a:gdLst>
                <a:gd name="T0" fmla="*/ 9 w 54"/>
                <a:gd name="T1" fmla="*/ 0 h 29"/>
                <a:gd name="T2" fmla="*/ 30 w 54"/>
                <a:gd name="T3" fmla="*/ 0 h 29"/>
                <a:gd name="T4" fmla="*/ 35 w 54"/>
                <a:gd name="T5" fmla="*/ 19 h 29"/>
                <a:gd name="T6" fmla="*/ 36 w 54"/>
                <a:gd name="T7" fmla="*/ 19 h 29"/>
                <a:gd name="T8" fmla="*/ 42 w 54"/>
                <a:gd name="T9" fmla="*/ 0 h 29"/>
                <a:gd name="T10" fmla="*/ 54 w 54"/>
                <a:gd name="T11" fmla="*/ 0 h 29"/>
                <a:gd name="T12" fmla="*/ 46 w 54"/>
                <a:gd name="T13" fmla="*/ 29 h 29"/>
                <a:gd name="T14" fmla="*/ 24 w 54"/>
                <a:gd name="T15" fmla="*/ 29 h 29"/>
                <a:gd name="T16" fmla="*/ 19 w 54"/>
                <a:gd name="T17" fmla="*/ 8 h 29"/>
                <a:gd name="T18" fmla="*/ 19 w 54"/>
                <a:gd name="T19" fmla="*/ 8 h 29"/>
                <a:gd name="T20" fmla="*/ 13 w 54"/>
                <a:gd name="T21" fmla="*/ 29 h 29"/>
                <a:gd name="T22" fmla="*/ 0 w 54"/>
                <a:gd name="T23" fmla="*/ 29 h 29"/>
                <a:gd name="T24" fmla="*/ 9 w 54"/>
                <a:gd name="T2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29">
                  <a:moveTo>
                    <a:pt x="9" y="0"/>
                  </a:moveTo>
                  <a:lnTo>
                    <a:pt x="30" y="0"/>
                  </a:lnTo>
                  <a:lnTo>
                    <a:pt x="35" y="19"/>
                  </a:lnTo>
                  <a:lnTo>
                    <a:pt x="36" y="19"/>
                  </a:lnTo>
                  <a:lnTo>
                    <a:pt x="42" y="0"/>
                  </a:lnTo>
                  <a:lnTo>
                    <a:pt x="54" y="0"/>
                  </a:lnTo>
                  <a:lnTo>
                    <a:pt x="46" y="29"/>
                  </a:lnTo>
                  <a:lnTo>
                    <a:pt x="24" y="29"/>
                  </a:lnTo>
                  <a:lnTo>
                    <a:pt x="19" y="8"/>
                  </a:lnTo>
                  <a:lnTo>
                    <a:pt x="19" y="8"/>
                  </a:lnTo>
                  <a:lnTo>
                    <a:pt x="13" y="29"/>
                  </a:lnTo>
                  <a:lnTo>
                    <a:pt x="0" y="29"/>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55" name="Freeform 99">
              <a:extLst>
                <a:ext uri="{FF2B5EF4-FFF2-40B4-BE49-F238E27FC236}">
                  <a16:creationId xmlns:a16="http://schemas.microsoft.com/office/drawing/2014/main" id="{8D60EB51-38EF-498D-A7AB-143F38B255CB}"/>
                </a:ext>
              </a:extLst>
            </p:cNvPr>
            <p:cNvSpPr>
              <a:spLocks/>
            </p:cNvSpPr>
            <p:nvPr userDrawn="1"/>
          </p:nvSpPr>
          <p:spPr bwMode="auto">
            <a:xfrm>
              <a:off x="8310563" y="4830763"/>
              <a:ext cx="63500" cy="46038"/>
            </a:xfrm>
            <a:custGeom>
              <a:avLst/>
              <a:gdLst>
                <a:gd name="T0" fmla="*/ 12 w 40"/>
                <a:gd name="T1" fmla="*/ 7 h 29"/>
                <a:gd name="T2" fmla="*/ 0 w 40"/>
                <a:gd name="T3" fmla="*/ 7 h 29"/>
                <a:gd name="T4" fmla="*/ 3 w 40"/>
                <a:gd name="T5" fmla="*/ 0 h 29"/>
                <a:gd name="T6" fmla="*/ 40 w 40"/>
                <a:gd name="T7" fmla="*/ 0 h 29"/>
                <a:gd name="T8" fmla="*/ 38 w 40"/>
                <a:gd name="T9" fmla="*/ 7 h 29"/>
                <a:gd name="T10" fmla="*/ 26 w 40"/>
                <a:gd name="T11" fmla="*/ 7 h 29"/>
                <a:gd name="T12" fmla="*/ 19 w 40"/>
                <a:gd name="T13" fmla="*/ 29 h 29"/>
                <a:gd name="T14" fmla="*/ 5 w 40"/>
                <a:gd name="T15" fmla="*/ 29 h 29"/>
                <a:gd name="T16" fmla="*/ 12 w 40"/>
                <a:gd name="T17" fmla="*/ 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29">
                  <a:moveTo>
                    <a:pt x="12" y="7"/>
                  </a:moveTo>
                  <a:lnTo>
                    <a:pt x="0" y="7"/>
                  </a:lnTo>
                  <a:lnTo>
                    <a:pt x="3" y="0"/>
                  </a:lnTo>
                  <a:lnTo>
                    <a:pt x="40" y="0"/>
                  </a:lnTo>
                  <a:lnTo>
                    <a:pt x="38" y="7"/>
                  </a:lnTo>
                  <a:lnTo>
                    <a:pt x="26" y="7"/>
                  </a:lnTo>
                  <a:lnTo>
                    <a:pt x="19" y="29"/>
                  </a:lnTo>
                  <a:lnTo>
                    <a:pt x="5" y="29"/>
                  </a:lnTo>
                  <a:lnTo>
                    <a:pt x="12"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56" name="Freeform 100">
              <a:extLst>
                <a:ext uri="{FF2B5EF4-FFF2-40B4-BE49-F238E27FC236}">
                  <a16:creationId xmlns:a16="http://schemas.microsoft.com/office/drawing/2014/main" id="{875B2BF5-5618-4736-A9FD-CA8A95F0322F}"/>
                </a:ext>
              </a:extLst>
            </p:cNvPr>
            <p:cNvSpPr>
              <a:spLocks noEditPoints="1"/>
            </p:cNvSpPr>
            <p:nvPr userDrawn="1"/>
          </p:nvSpPr>
          <p:spPr bwMode="auto">
            <a:xfrm>
              <a:off x="8701088" y="4760913"/>
              <a:ext cx="49213" cy="50800"/>
            </a:xfrm>
            <a:custGeom>
              <a:avLst/>
              <a:gdLst>
                <a:gd name="T0" fmla="*/ 15 w 31"/>
                <a:gd name="T1" fmla="*/ 0 h 32"/>
                <a:gd name="T2" fmla="*/ 15 w 31"/>
                <a:gd name="T3" fmla="*/ 0 h 32"/>
                <a:gd name="T4" fmla="*/ 10 w 31"/>
                <a:gd name="T5" fmla="*/ 1 h 32"/>
                <a:gd name="T6" fmla="*/ 5 w 31"/>
                <a:gd name="T7" fmla="*/ 5 h 32"/>
                <a:gd name="T8" fmla="*/ 1 w 31"/>
                <a:gd name="T9" fmla="*/ 10 h 32"/>
                <a:gd name="T10" fmla="*/ 0 w 31"/>
                <a:gd name="T11" fmla="*/ 15 h 32"/>
                <a:gd name="T12" fmla="*/ 0 w 31"/>
                <a:gd name="T13" fmla="*/ 15 h 32"/>
                <a:gd name="T14" fmla="*/ 1 w 31"/>
                <a:gd name="T15" fmla="*/ 21 h 32"/>
                <a:gd name="T16" fmla="*/ 5 w 31"/>
                <a:gd name="T17" fmla="*/ 27 h 32"/>
                <a:gd name="T18" fmla="*/ 10 w 31"/>
                <a:gd name="T19" fmla="*/ 31 h 32"/>
                <a:gd name="T20" fmla="*/ 15 w 31"/>
                <a:gd name="T21" fmla="*/ 32 h 32"/>
                <a:gd name="T22" fmla="*/ 15 w 31"/>
                <a:gd name="T23" fmla="*/ 32 h 32"/>
                <a:gd name="T24" fmla="*/ 21 w 31"/>
                <a:gd name="T25" fmla="*/ 31 h 32"/>
                <a:gd name="T26" fmla="*/ 27 w 31"/>
                <a:gd name="T27" fmla="*/ 27 h 32"/>
                <a:gd name="T28" fmla="*/ 30 w 31"/>
                <a:gd name="T29" fmla="*/ 21 h 32"/>
                <a:gd name="T30" fmla="*/ 31 w 31"/>
                <a:gd name="T31" fmla="*/ 15 h 32"/>
                <a:gd name="T32" fmla="*/ 31 w 31"/>
                <a:gd name="T33" fmla="*/ 15 h 32"/>
                <a:gd name="T34" fmla="*/ 30 w 31"/>
                <a:gd name="T35" fmla="*/ 10 h 32"/>
                <a:gd name="T36" fmla="*/ 27 w 31"/>
                <a:gd name="T37" fmla="*/ 5 h 32"/>
                <a:gd name="T38" fmla="*/ 21 w 31"/>
                <a:gd name="T39" fmla="*/ 1 h 32"/>
                <a:gd name="T40" fmla="*/ 15 w 31"/>
                <a:gd name="T41" fmla="*/ 0 h 32"/>
                <a:gd name="T42" fmla="*/ 15 w 31"/>
                <a:gd name="T43" fmla="*/ 0 h 32"/>
                <a:gd name="T44" fmla="*/ 15 w 31"/>
                <a:gd name="T45" fmla="*/ 28 h 32"/>
                <a:gd name="T46" fmla="*/ 15 w 31"/>
                <a:gd name="T47" fmla="*/ 28 h 32"/>
                <a:gd name="T48" fmla="*/ 11 w 31"/>
                <a:gd name="T49" fmla="*/ 27 h 32"/>
                <a:gd name="T50" fmla="*/ 6 w 31"/>
                <a:gd name="T51" fmla="*/ 25 h 32"/>
                <a:gd name="T52" fmla="*/ 4 w 31"/>
                <a:gd name="T53" fmla="*/ 21 h 32"/>
                <a:gd name="T54" fmla="*/ 3 w 31"/>
                <a:gd name="T55" fmla="*/ 15 h 32"/>
                <a:gd name="T56" fmla="*/ 3 w 31"/>
                <a:gd name="T57" fmla="*/ 15 h 32"/>
                <a:gd name="T58" fmla="*/ 4 w 31"/>
                <a:gd name="T59" fmla="*/ 11 h 32"/>
                <a:gd name="T60" fmla="*/ 6 w 31"/>
                <a:gd name="T61" fmla="*/ 6 h 32"/>
                <a:gd name="T62" fmla="*/ 11 w 31"/>
                <a:gd name="T63" fmla="*/ 4 h 32"/>
                <a:gd name="T64" fmla="*/ 15 w 31"/>
                <a:gd name="T65" fmla="*/ 3 h 32"/>
                <a:gd name="T66" fmla="*/ 15 w 31"/>
                <a:gd name="T67" fmla="*/ 3 h 32"/>
                <a:gd name="T68" fmla="*/ 20 w 31"/>
                <a:gd name="T69" fmla="*/ 4 h 32"/>
                <a:gd name="T70" fmla="*/ 25 w 31"/>
                <a:gd name="T71" fmla="*/ 6 h 32"/>
                <a:gd name="T72" fmla="*/ 27 w 31"/>
                <a:gd name="T73" fmla="*/ 11 h 32"/>
                <a:gd name="T74" fmla="*/ 28 w 31"/>
                <a:gd name="T75" fmla="*/ 15 h 32"/>
                <a:gd name="T76" fmla="*/ 28 w 31"/>
                <a:gd name="T77" fmla="*/ 15 h 32"/>
                <a:gd name="T78" fmla="*/ 27 w 31"/>
                <a:gd name="T79" fmla="*/ 21 h 32"/>
                <a:gd name="T80" fmla="*/ 25 w 31"/>
                <a:gd name="T81" fmla="*/ 25 h 32"/>
                <a:gd name="T82" fmla="*/ 20 w 31"/>
                <a:gd name="T83" fmla="*/ 27 h 32"/>
                <a:gd name="T84" fmla="*/ 15 w 31"/>
                <a:gd name="T85" fmla="*/ 28 h 32"/>
                <a:gd name="T86" fmla="*/ 15 w 31"/>
                <a:gd name="T87"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1" h="32">
                  <a:moveTo>
                    <a:pt x="15" y="0"/>
                  </a:moveTo>
                  <a:lnTo>
                    <a:pt x="15" y="0"/>
                  </a:lnTo>
                  <a:lnTo>
                    <a:pt x="10" y="1"/>
                  </a:lnTo>
                  <a:lnTo>
                    <a:pt x="5" y="5"/>
                  </a:lnTo>
                  <a:lnTo>
                    <a:pt x="1" y="10"/>
                  </a:lnTo>
                  <a:lnTo>
                    <a:pt x="0" y="15"/>
                  </a:lnTo>
                  <a:lnTo>
                    <a:pt x="0" y="15"/>
                  </a:lnTo>
                  <a:lnTo>
                    <a:pt x="1" y="21"/>
                  </a:lnTo>
                  <a:lnTo>
                    <a:pt x="5" y="27"/>
                  </a:lnTo>
                  <a:lnTo>
                    <a:pt x="10" y="31"/>
                  </a:lnTo>
                  <a:lnTo>
                    <a:pt x="15" y="32"/>
                  </a:lnTo>
                  <a:lnTo>
                    <a:pt x="15" y="32"/>
                  </a:lnTo>
                  <a:lnTo>
                    <a:pt x="21" y="31"/>
                  </a:lnTo>
                  <a:lnTo>
                    <a:pt x="27" y="27"/>
                  </a:lnTo>
                  <a:lnTo>
                    <a:pt x="30" y="21"/>
                  </a:lnTo>
                  <a:lnTo>
                    <a:pt x="31" y="15"/>
                  </a:lnTo>
                  <a:lnTo>
                    <a:pt x="31" y="15"/>
                  </a:lnTo>
                  <a:lnTo>
                    <a:pt x="30" y="10"/>
                  </a:lnTo>
                  <a:lnTo>
                    <a:pt x="27" y="5"/>
                  </a:lnTo>
                  <a:lnTo>
                    <a:pt x="21" y="1"/>
                  </a:lnTo>
                  <a:lnTo>
                    <a:pt x="15" y="0"/>
                  </a:lnTo>
                  <a:lnTo>
                    <a:pt x="15" y="0"/>
                  </a:lnTo>
                  <a:close/>
                  <a:moveTo>
                    <a:pt x="15" y="28"/>
                  </a:moveTo>
                  <a:lnTo>
                    <a:pt x="15" y="28"/>
                  </a:lnTo>
                  <a:lnTo>
                    <a:pt x="11" y="27"/>
                  </a:lnTo>
                  <a:lnTo>
                    <a:pt x="6" y="25"/>
                  </a:lnTo>
                  <a:lnTo>
                    <a:pt x="4" y="21"/>
                  </a:lnTo>
                  <a:lnTo>
                    <a:pt x="3" y="15"/>
                  </a:lnTo>
                  <a:lnTo>
                    <a:pt x="3" y="15"/>
                  </a:lnTo>
                  <a:lnTo>
                    <a:pt x="4" y="11"/>
                  </a:lnTo>
                  <a:lnTo>
                    <a:pt x="6" y="6"/>
                  </a:lnTo>
                  <a:lnTo>
                    <a:pt x="11" y="4"/>
                  </a:lnTo>
                  <a:lnTo>
                    <a:pt x="15" y="3"/>
                  </a:lnTo>
                  <a:lnTo>
                    <a:pt x="15" y="3"/>
                  </a:lnTo>
                  <a:lnTo>
                    <a:pt x="20" y="4"/>
                  </a:lnTo>
                  <a:lnTo>
                    <a:pt x="25" y="6"/>
                  </a:lnTo>
                  <a:lnTo>
                    <a:pt x="27" y="11"/>
                  </a:lnTo>
                  <a:lnTo>
                    <a:pt x="28" y="15"/>
                  </a:lnTo>
                  <a:lnTo>
                    <a:pt x="28" y="15"/>
                  </a:lnTo>
                  <a:lnTo>
                    <a:pt x="27" y="21"/>
                  </a:lnTo>
                  <a:lnTo>
                    <a:pt x="25" y="25"/>
                  </a:lnTo>
                  <a:lnTo>
                    <a:pt x="20" y="27"/>
                  </a:lnTo>
                  <a:lnTo>
                    <a:pt x="15" y="28"/>
                  </a:lnTo>
                  <a:lnTo>
                    <a:pt x="15"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57" name="Freeform 101">
              <a:extLst>
                <a:ext uri="{FF2B5EF4-FFF2-40B4-BE49-F238E27FC236}">
                  <a16:creationId xmlns:a16="http://schemas.microsoft.com/office/drawing/2014/main" id="{9D1E1698-30DD-4022-9411-9D949CA45641}"/>
                </a:ext>
              </a:extLst>
            </p:cNvPr>
            <p:cNvSpPr>
              <a:spLocks noEditPoints="1"/>
            </p:cNvSpPr>
            <p:nvPr userDrawn="1"/>
          </p:nvSpPr>
          <p:spPr bwMode="auto">
            <a:xfrm>
              <a:off x="8716963" y="4772026"/>
              <a:ext cx="20638" cy="26988"/>
            </a:xfrm>
            <a:custGeom>
              <a:avLst/>
              <a:gdLst>
                <a:gd name="T0" fmla="*/ 11 w 13"/>
                <a:gd name="T1" fmla="*/ 6 h 17"/>
                <a:gd name="T2" fmla="*/ 11 w 13"/>
                <a:gd name="T3" fmla="*/ 6 h 17"/>
                <a:gd name="T4" fmla="*/ 11 w 13"/>
                <a:gd name="T5" fmla="*/ 4 h 17"/>
                <a:gd name="T6" fmla="*/ 10 w 13"/>
                <a:gd name="T7" fmla="*/ 1 h 17"/>
                <a:gd name="T8" fmla="*/ 9 w 13"/>
                <a:gd name="T9" fmla="*/ 1 h 17"/>
                <a:gd name="T10" fmla="*/ 7 w 13"/>
                <a:gd name="T11" fmla="*/ 0 h 17"/>
                <a:gd name="T12" fmla="*/ 0 w 13"/>
                <a:gd name="T13" fmla="*/ 0 h 17"/>
                <a:gd name="T14" fmla="*/ 0 w 13"/>
                <a:gd name="T15" fmla="*/ 17 h 17"/>
                <a:gd name="T16" fmla="*/ 3 w 13"/>
                <a:gd name="T17" fmla="*/ 17 h 17"/>
                <a:gd name="T18" fmla="*/ 3 w 13"/>
                <a:gd name="T19" fmla="*/ 11 h 17"/>
                <a:gd name="T20" fmla="*/ 5 w 13"/>
                <a:gd name="T21" fmla="*/ 11 h 17"/>
                <a:gd name="T22" fmla="*/ 9 w 13"/>
                <a:gd name="T23" fmla="*/ 17 h 17"/>
                <a:gd name="T24" fmla="*/ 13 w 13"/>
                <a:gd name="T25" fmla="*/ 17 h 17"/>
                <a:gd name="T26" fmla="*/ 8 w 13"/>
                <a:gd name="T27" fmla="*/ 10 h 17"/>
                <a:gd name="T28" fmla="*/ 8 w 13"/>
                <a:gd name="T29" fmla="*/ 10 h 17"/>
                <a:gd name="T30" fmla="*/ 11 w 13"/>
                <a:gd name="T31" fmla="*/ 8 h 17"/>
                <a:gd name="T32" fmla="*/ 11 w 13"/>
                <a:gd name="T33" fmla="*/ 6 h 17"/>
                <a:gd name="T34" fmla="*/ 11 w 13"/>
                <a:gd name="T35" fmla="*/ 6 h 17"/>
                <a:gd name="T36" fmla="*/ 3 w 13"/>
                <a:gd name="T37" fmla="*/ 7 h 17"/>
                <a:gd name="T38" fmla="*/ 3 w 13"/>
                <a:gd name="T39" fmla="*/ 3 h 17"/>
                <a:gd name="T40" fmla="*/ 5 w 13"/>
                <a:gd name="T41" fmla="*/ 3 h 17"/>
                <a:gd name="T42" fmla="*/ 5 w 13"/>
                <a:gd name="T43" fmla="*/ 3 h 17"/>
                <a:gd name="T44" fmla="*/ 8 w 13"/>
                <a:gd name="T45" fmla="*/ 4 h 17"/>
                <a:gd name="T46" fmla="*/ 9 w 13"/>
                <a:gd name="T47" fmla="*/ 4 h 17"/>
                <a:gd name="T48" fmla="*/ 9 w 13"/>
                <a:gd name="T49" fmla="*/ 5 h 17"/>
                <a:gd name="T50" fmla="*/ 9 w 13"/>
                <a:gd name="T51" fmla="*/ 5 h 17"/>
                <a:gd name="T52" fmla="*/ 9 w 13"/>
                <a:gd name="T53" fmla="*/ 7 h 17"/>
                <a:gd name="T54" fmla="*/ 8 w 13"/>
                <a:gd name="T55" fmla="*/ 7 h 17"/>
                <a:gd name="T56" fmla="*/ 5 w 13"/>
                <a:gd name="T57" fmla="*/ 7 h 17"/>
                <a:gd name="T58" fmla="*/ 3 w 13"/>
                <a:gd name="T59" fmla="*/ 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 h="17">
                  <a:moveTo>
                    <a:pt x="11" y="6"/>
                  </a:moveTo>
                  <a:lnTo>
                    <a:pt x="11" y="6"/>
                  </a:lnTo>
                  <a:lnTo>
                    <a:pt x="11" y="4"/>
                  </a:lnTo>
                  <a:lnTo>
                    <a:pt x="10" y="1"/>
                  </a:lnTo>
                  <a:lnTo>
                    <a:pt x="9" y="1"/>
                  </a:lnTo>
                  <a:lnTo>
                    <a:pt x="7" y="0"/>
                  </a:lnTo>
                  <a:lnTo>
                    <a:pt x="0" y="0"/>
                  </a:lnTo>
                  <a:lnTo>
                    <a:pt x="0" y="17"/>
                  </a:lnTo>
                  <a:lnTo>
                    <a:pt x="3" y="17"/>
                  </a:lnTo>
                  <a:lnTo>
                    <a:pt x="3" y="11"/>
                  </a:lnTo>
                  <a:lnTo>
                    <a:pt x="5" y="11"/>
                  </a:lnTo>
                  <a:lnTo>
                    <a:pt x="9" y="17"/>
                  </a:lnTo>
                  <a:lnTo>
                    <a:pt x="13" y="17"/>
                  </a:lnTo>
                  <a:lnTo>
                    <a:pt x="8" y="10"/>
                  </a:lnTo>
                  <a:lnTo>
                    <a:pt x="8" y="10"/>
                  </a:lnTo>
                  <a:lnTo>
                    <a:pt x="11" y="8"/>
                  </a:lnTo>
                  <a:lnTo>
                    <a:pt x="11" y="6"/>
                  </a:lnTo>
                  <a:lnTo>
                    <a:pt x="11" y="6"/>
                  </a:lnTo>
                  <a:close/>
                  <a:moveTo>
                    <a:pt x="3" y="7"/>
                  </a:moveTo>
                  <a:lnTo>
                    <a:pt x="3" y="3"/>
                  </a:lnTo>
                  <a:lnTo>
                    <a:pt x="5" y="3"/>
                  </a:lnTo>
                  <a:lnTo>
                    <a:pt x="5" y="3"/>
                  </a:lnTo>
                  <a:lnTo>
                    <a:pt x="8" y="4"/>
                  </a:lnTo>
                  <a:lnTo>
                    <a:pt x="9" y="4"/>
                  </a:lnTo>
                  <a:lnTo>
                    <a:pt x="9" y="5"/>
                  </a:lnTo>
                  <a:lnTo>
                    <a:pt x="9" y="5"/>
                  </a:lnTo>
                  <a:lnTo>
                    <a:pt x="9" y="7"/>
                  </a:lnTo>
                  <a:lnTo>
                    <a:pt x="8" y="7"/>
                  </a:lnTo>
                  <a:lnTo>
                    <a:pt x="5" y="7"/>
                  </a:lnTo>
                  <a:lnTo>
                    <a:pt x="3"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58" name="Freeform 102">
              <a:extLst>
                <a:ext uri="{FF2B5EF4-FFF2-40B4-BE49-F238E27FC236}">
                  <a16:creationId xmlns:a16="http://schemas.microsoft.com/office/drawing/2014/main" id="{8DD88DA0-5DF6-4D70-92ED-1EFCC5C5CD75}"/>
                </a:ext>
              </a:extLst>
            </p:cNvPr>
            <p:cNvSpPr>
              <a:spLocks/>
            </p:cNvSpPr>
            <p:nvPr userDrawn="1"/>
          </p:nvSpPr>
          <p:spPr bwMode="auto">
            <a:xfrm>
              <a:off x="7742238" y="4830763"/>
              <a:ext cx="68263" cy="47625"/>
            </a:xfrm>
            <a:custGeom>
              <a:avLst/>
              <a:gdLst>
                <a:gd name="T0" fmla="*/ 20 w 43"/>
                <a:gd name="T1" fmla="*/ 9 h 30"/>
                <a:gd name="T2" fmla="*/ 20 w 43"/>
                <a:gd name="T3" fmla="*/ 7 h 30"/>
                <a:gd name="T4" fmla="*/ 24 w 43"/>
                <a:gd name="T5" fmla="*/ 4 h 30"/>
                <a:gd name="T6" fmla="*/ 28 w 43"/>
                <a:gd name="T7" fmla="*/ 4 h 30"/>
                <a:gd name="T8" fmla="*/ 30 w 43"/>
                <a:gd name="T9" fmla="*/ 5 h 30"/>
                <a:gd name="T10" fmla="*/ 30 w 43"/>
                <a:gd name="T11" fmla="*/ 8 h 30"/>
                <a:gd name="T12" fmla="*/ 43 w 43"/>
                <a:gd name="T13" fmla="*/ 8 h 30"/>
                <a:gd name="T14" fmla="*/ 41 w 43"/>
                <a:gd name="T15" fmla="*/ 2 h 30"/>
                <a:gd name="T16" fmla="*/ 27 w 43"/>
                <a:gd name="T17" fmla="*/ 0 h 30"/>
                <a:gd name="T18" fmla="*/ 18 w 43"/>
                <a:gd name="T19" fmla="*/ 0 h 30"/>
                <a:gd name="T20" fmla="*/ 7 w 43"/>
                <a:gd name="T21" fmla="*/ 4 h 30"/>
                <a:gd name="T22" fmla="*/ 3 w 43"/>
                <a:gd name="T23" fmla="*/ 9 h 30"/>
                <a:gd name="T24" fmla="*/ 4 w 43"/>
                <a:gd name="T25" fmla="*/ 14 h 30"/>
                <a:gd name="T26" fmla="*/ 9 w 43"/>
                <a:gd name="T27" fmla="*/ 16 h 30"/>
                <a:gd name="T28" fmla="*/ 22 w 43"/>
                <a:gd name="T29" fmla="*/ 19 h 30"/>
                <a:gd name="T30" fmla="*/ 25 w 43"/>
                <a:gd name="T31" fmla="*/ 21 h 30"/>
                <a:gd name="T32" fmla="*/ 25 w 43"/>
                <a:gd name="T33" fmla="*/ 22 h 30"/>
                <a:gd name="T34" fmla="*/ 23 w 43"/>
                <a:gd name="T35" fmla="*/ 24 h 30"/>
                <a:gd name="T36" fmla="*/ 18 w 43"/>
                <a:gd name="T37" fmla="*/ 25 h 30"/>
                <a:gd name="T38" fmla="*/ 14 w 43"/>
                <a:gd name="T39" fmla="*/ 24 h 30"/>
                <a:gd name="T40" fmla="*/ 12 w 43"/>
                <a:gd name="T41" fmla="*/ 22 h 30"/>
                <a:gd name="T42" fmla="*/ 0 w 43"/>
                <a:gd name="T43" fmla="*/ 21 h 30"/>
                <a:gd name="T44" fmla="*/ 0 w 43"/>
                <a:gd name="T45" fmla="*/ 24 h 30"/>
                <a:gd name="T46" fmla="*/ 1 w 43"/>
                <a:gd name="T47" fmla="*/ 28 h 30"/>
                <a:gd name="T48" fmla="*/ 5 w 43"/>
                <a:gd name="T49" fmla="*/ 30 h 30"/>
                <a:gd name="T50" fmla="*/ 16 w 43"/>
                <a:gd name="T51" fmla="*/ 30 h 30"/>
                <a:gd name="T52" fmla="*/ 34 w 43"/>
                <a:gd name="T53" fmla="*/ 28 h 30"/>
                <a:gd name="T54" fmla="*/ 41 w 43"/>
                <a:gd name="T55" fmla="*/ 21 h 30"/>
                <a:gd name="T56" fmla="*/ 41 w 43"/>
                <a:gd name="T57" fmla="*/ 17 h 30"/>
                <a:gd name="T58" fmla="*/ 39 w 43"/>
                <a:gd name="T59" fmla="*/ 15 h 30"/>
                <a:gd name="T60" fmla="*/ 29 w 43"/>
                <a:gd name="T61" fmla="*/ 11 h 30"/>
                <a:gd name="T62" fmla="*/ 20 w 43"/>
                <a:gd name="T63" fmla="*/ 9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 h="30">
                  <a:moveTo>
                    <a:pt x="20" y="9"/>
                  </a:moveTo>
                  <a:lnTo>
                    <a:pt x="20" y="9"/>
                  </a:lnTo>
                  <a:lnTo>
                    <a:pt x="20" y="7"/>
                  </a:lnTo>
                  <a:lnTo>
                    <a:pt x="20" y="7"/>
                  </a:lnTo>
                  <a:lnTo>
                    <a:pt x="21" y="5"/>
                  </a:lnTo>
                  <a:lnTo>
                    <a:pt x="24" y="4"/>
                  </a:lnTo>
                  <a:lnTo>
                    <a:pt x="24" y="4"/>
                  </a:lnTo>
                  <a:lnTo>
                    <a:pt x="28" y="4"/>
                  </a:lnTo>
                  <a:lnTo>
                    <a:pt x="30" y="5"/>
                  </a:lnTo>
                  <a:lnTo>
                    <a:pt x="30" y="5"/>
                  </a:lnTo>
                  <a:lnTo>
                    <a:pt x="30" y="7"/>
                  </a:lnTo>
                  <a:lnTo>
                    <a:pt x="30" y="8"/>
                  </a:lnTo>
                  <a:lnTo>
                    <a:pt x="43" y="8"/>
                  </a:lnTo>
                  <a:lnTo>
                    <a:pt x="43" y="8"/>
                  </a:lnTo>
                  <a:lnTo>
                    <a:pt x="43" y="4"/>
                  </a:lnTo>
                  <a:lnTo>
                    <a:pt x="41" y="2"/>
                  </a:lnTo>
                  <a:lnTo>
                    <a:pt x="36" y="0"/>
                  </a:lnTo>
                  <a:lnTo>
                    <a:pt x="27" y="0"/>
                  </a:lnTo>
                  <a:lnTo>
                    <a:pt x="27" y="0"/>
                  </a:lnTo>
                  <a:lnTo>
                    <a:pt x="18" y="0"/>
                  </a:lnTo>
                  <a:lnTo>
                    <a:pt x="11" y="2"/>
                  </a:lnTo>
                  <a:lnTo>
                    <a:pt x="7" y="4"/>
                  </a:lnTo>
                  <a:lnTo>
                    <a:pt x="3" y="9"/>
                  </a:lnTo>
                  <a:lnTo>
                    <a:pt x="3" y="9"/>
                  </a:lnTo>
                  <a:lnTo>
                    <a:pt x="3" y="11"/>
                  </a:lnTo>
                  <a:lnTo>
                    <a:pt x="4" y="14"/>
                  </a:lnTo>
                  <a:lnTo>
                    <a:pt x="4" y="14"/>
                  </a:lnTo>
                  <a:lnTo>
                    <a:pt x="9" y="16"/>
                  </a:lnTo>
                  <a:lnTo>
                    <a:pt x="16" y="18"/>
                  </a:lnTo>
                  <a:lnTo>
                    <a:pt x="22" y="19"/>
                  </a:lnTo>
                  <a:lnTo>
                    <a:pt x="25" y="21"/>
                  </a:lnTo>
                  <a:lnTo>
                    <a:pt x="25" y="21"/>
                  </a:lnTo>
                  <a:lnTo>
                    <a:pt x="25" y="22"/>
                  </a:lnTo>
                  <a:lnTo>
                    <a:pt x="25" y="22"/>
                  </a:lnTo>
                  <a:lnTo>
                    <a:pt x="24" y="23"/>
                  </a:lnTo>
                  <a:lnTo>
                    <a:pt x="23" y="24"/>
                  </a:lnTo>
                  <a:lnTo>
                    <a:pt x="18" y="25"/>
                  </a:lnTo>
                  <a:lnTo>
                    <a:pt x="18" y="25"/>
                  </a:lnTo>
                  <a:lnTo>
                    <a:pt x="15" y="24"/>
                  </a:lnTo>
                  <a:lnTo>
                    <a:pt x="14" y="24"/>
                  </a:lnTo>
                  <a:lnTo>
                    <a:pt x="14" y="24"/>
                  </a:lnTo>
                  <a:lnTo>
                    <a:pt x="12" y="22"/>
                  </a:lnTo>
                  <a:lnTo>
                    <a:pt x="12" y="21"/>
                  </a:lnTo>
                  <a:lnTo>
                    <a:pt x="0" y="21"/>
                  </a:lnTo>
                  <a:lnTo>
                    <a:pt x="0" y="21"/>
                  </a:lnTo>
                  <a:lnTo>
                    <a:pt x="0" y="24"/>
                  </a:lnTo>
                  <a:lnTo>
                    <a:pt x="0" y="26"/>
                  </a:lnTo>
                  <a:lnTo>
                    <a:pt x="1" y="28"/>
                  </a:lnTo>
                  <a:lnTo>
                    <a:pt x="3" y="29"/>
                  </a:lnTo>
                  <a:lnTo>
                    <a:pt x="5" y="30"/>
                  </a:lnTo>
                  <a:lnTo>
                    <a:pt x="16" y="30"/>
                  </a:lnTo>
                  <a:lnTo>
                    <a:pt x="16" y="30"/>
                  </a:lnTo>
                  <a:lnTo>
                    <a:pt x="27" y="30"/>
                  </a:lnTo>
                  <a:lnTo>
                    <a:pt x="34" y="28"/>
                  </a:lnTo>
                  <a:lnTo>
                    <a:pt x="38" y="24"/>
                  </a:lnTo>
                  <a:lnTo>
                    <a:pt x="41" y="21"/>
                  </a:lnTo>
                  <a:lnTo>
                    <a:pt x="41" y="21"/>
                  </a:lnTo>
                  <a:lnTo>
                    <a:pt x="41" y="17"/>
                  </a:lnTo>
                  <a:lnTo>
                    <a:pt x="39" y="15"/>
                  </a:lnTo>
                  <a:lnTo>
                    <a:pt x="39" y="15"/>
                  </a:lnTo>
                  <a:lnTo>
                    <a:pt x="36" y="12"/>
                  </a:lnTo>
                  <a:lnTo>
                    <a:pt x="29" y="11"/>
                  </a:lnTo>
                  <a:lnTo>
                    <a:pt x="23" y="10"/>
                  </a:lnTo>
                  <a:lnTo>
                    <a:pt x="20" y="9"/>
                  </a:lnTo>
                  <a:lnTo>
                    <a:pt x="20"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59" name="Freeform 103">
              <a:extLst>
                <a:ext uri="{FF2B5EF4-FFF2-40B4-BE49-F238E27FC236}">
                  <a16:creationId xmlns:a16="http://schemas.microsoft.com/office/drawing/2014/main" id="{DC7D28AC-1E0E-464E-988A-1D4211D831C4}"/>
                </a:ext>
              </a:extLst>
            </p:cNvPr>
            <p:cNvSpPr>
              <a:spLocks/>
            </p:cNvSpPr>
            <p:nvPr userDrawn="1"/>
          </p:nvSpPr>
          <p:spPr bwMode="auto">
            <a:xfrm>
              <a:off x="8089901" y="4830763"/>
              <a:ext cx="66675" cy="46038"/>
            </a:xfrm>
            <a:custGeom>
              <a:avLst/>
              <a:gdLst>
                <a:gd name="T0" fmla="*/ 9 w 42"/>
                <a:gd name="T1" fmla="*/ 0 h 29"/>
                <a:gd name="T2" fmla="*/ 42 w 42"/>
                <a:gd name="T3" fmla="*/ 0 h 29"/>
                <a:gd name="T4" fmla="*/ 40 w 42"/>
                <a:gd name="T5" fmla="*/ 5 h 29"/>
                <a:gd name="T6" fmla="*/ 21 w 42"/>
                <a:gd name="T7" fmla="*/ 5 h 29"/>
                <a:gd name="T8" fmla="*/ 18 w 42"/>
                <a:gd name="T9" fmla="*/ 11 h 29"/>
                <a:gd name="T10" fmla="*/ 36 w 42"/>
                <a:gd name="T11" fmla="*/ 11 h 29"/>
                <a:gd name="T12" fmla="*/ 35 w 42"/>
                <a:gd name="T13" fmla="*/ 17 h 29"/>
                <a:gd name="T14" fmla="*/ 17 w 42"/>
                <a:gd name="T15" fmla="*/ 17 h 29"/>
                <a:gd name="T16" fmla="*/ 15 w 42"/>
                <a:gd name="T17" fmla="*/ 23 h 29"/>
                <a:gd name="T18" fmla="*/ 35 w 42"/>
                <a:gd name="T19" fmla="*/ 23 h 29"/>
                <a:gd name="T20" fmla="*/ 33 w 42"/>
                <a:gd name="T21" fmla="*/ 29 h 29"/>
                <a:gd name="T22" fmla="*/ 0 w 42"/>
                <a:gd name="T23" fmla="*/ 29 h 29"/>
                <a:gd name="T24" fmla="*/ 9 w 42"/>
                <a:gd name="T2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29">
                  <a:moveTo>
                    <a:pt x="9" y="0"/>
                  </a:moveTo>
                  <a:lnTo>
                    <a:pt x="42" y="0"/>
                  </a:lnTo>
                  <a:lnTo>
                    <a:pt x="40" y="5"/>
                  </a:lnTo>
                  <a:lnTo>
                    <a:pt x="21" y="5"/>
                  </a:lnTo>
                  <a:lnTo>
                    <a:pt x="18" y="11"/>
                  </a:lnTo>
                  <a:lnTo>
                    <a:pt x="36" y="11"/>
                  </a:lnTo>
                  <a:lnTo>
                    <a:pt x="35" y="17"/>
                  </a:lnTo>
                  <a:lnTo>
                    <a:pt x="17" y="17"/>
                  </a:lnTo>
                  <a:lnTo>
                    <a:pt x="15" y="23"/>
                  </a:lnTo>
                  <a:lnTo>
                    <a:pt x="35" y="23"/>
                  </a:lnTo>
                  <a:lnTo>
                    <a:pt x="33" y="29"/>
                  </a:lnTo>
                  <a:lnTo>
                    <a:pt x="0" y="29"/>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60" name="Freeform 104">
              <a:extLst>
                <a:ext uri="{FF2B5EF4-FFF2-40B4-BE49-F238E27FC236}">
                  <a16:creationId xmlns:a16="http://schemas.microsoft.com/office/drawing/2014/main" id="{BC85F20B-9F98-43D9-87B6-8BD6177BC0A6}"/>
                </a:ext>
              </a:extLst>
            </p:cNvPr>
            <p:cNvSpPr>
              <a:spLocks/>
            </p:cNvSpPr>
            <p:nvPr userDrawn="1"/>
          </p:nvSpPr>
          <p:spPr bwMode="auto">
            <a:xfrm>
              <a:off x="8518526" y="4606926"/>
              <a:ext cx="277813" cy="269875"/>
            </a:xfrm>
            <a:custGeom>
              <a:avLst/>
              <a:gdLst>
                <a:gd name="T0" fmla="*/ 116 w 175"/>
                <a:gd name="T1" fmla="*/ 0 h 170"/>
                <a:gd name="T2" fmla="*/ 85 w 175"/>
                <a:gd name="T3" fmla="*/ 67 h 170"/>
                <a:gd name="T4" fmla="*/ 86 w 175"/>
                <a:gd name="T5" fmla="*/ 0 h 170"/>
                <a:gd name="T6" fmla="*/ 27 w 175"/>
                <a:gd name="T7" fmla="*/ 0 h 170"/>
                <a:gd name="T8" fmla="*/ 39 w 175"/>
                <a:gd name="T9" fmla="*/ 122 h 170"/>
                <a:gd name="T10" fmla="*/ 39 w 175"/>
                <a:gd name="T11" fmla="*/ 122 h 170"/>
                <a:gd name="T12" fmla="*/ 37 w 175"/>
                <a:gd name="T13" fmla="*/ 127 h 170"/>
                <a:gd name="T14" fmla="*/ 36 w 175"/>
                <a:gd name="T15" fmla="*/ 130 h 170"/>
                <a:gd name="T16" fmla="*/ 33 w 175"/>
                <a:gd name="T17" fmla="*/ 132 h 170"/>
                <a:gd name="T18" fmla="*/ 30 w 175"/>
                <a:gd name="T19" fmla="*/ 135 h 170"/>
                <a:gd name="T20" fmla="*/ 30 w 175"/>
                <a:gd name="T21" fmla="*/ 135 h 170"/>
                <a:gd name="T22" fmla="*/ 26 w 175"/>
                <a:gd name="T23" fmla="*/ 136 h 170"/>
                <a:gd name="T24" fmla="*/ 20 w 175"/>
                <a:gd name="T25" fmla="*/ 136 h 170"/>
                <a:gd name="T26" fmla="*/ 11 w 175"/>
                <a:gd name="T27" fmla="*/ 136 h 170"/>
                <a:gd name="T28" fmla="*/ 10 w 175"/>
                <a:gd name="T29" fmla="*/ 136 h 170"/>
                <a:gd name="T30" fmla="*/ 0 w 175"/>
                <a:gd name="T31" fmla="*/ 170 h 170"/>
                <a:gd name="T32" fmla="*/ 40 w 175"/>
                <a:gd name="T33" fmla="*/ 170 h 170"/>
                <a:gd name="T34" fmla="*/ 40 w 175"/>
                <a:gd name="T35" fmla="*/ 170 h 170"/>
                <a:gd name="T36" fmla="*/ 48 w 175"/>
                <a:gd name="T37" fmla="*/ 169 h 170"/>
                <a:gd name="T38" fmla="*/ 55 w 175"/>
                <a:gd name="T39" fmla="*/ 167 h 170"/>
                <a:gd name="T40" fmla="*/ 63 w 175"/>
                <a:gd name="T41" fmla="*/ 164 h 170"/>
                <a:gd name="T42" fmla="*/ 68 w 175"/>
                <a:gd name="T43" fmla="*/ 160 h 170"/>
                <a:gd name="T44" fmla="*/ 74 w 175"/>
                <a:gd name="T45" fmla="*/ 156 h 170"/>
                <a:gd name="T46" fmla="*/ 79 w 175"/>
                <a:gd name="T47" fmla="*/ 149 h 170"/>
                <a:gd name="T48" fmla="*/ 91 w 175"/>
                <a:gd name="T49" fmla="*/ 132 h 170"/>
                <a:gd name="T50" fmla="*/ 175 w 175"/>
                <a:gd name="T51" fmla="*/ 0 h 170"/>
                <a:gd name="T52" fmla="*/ 116 w 175"/>
                <a:gd name="T53"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5" h="170">
                  <a:moveTo>
                    <a:pt x="116" y="0"/>
                  </a:moveTo>
                  <a:lnTo>
                    <a:pt x="85" y="67"/>
                  </a:lnTo>
                  <a:lnTo>
                    <a:pt x="86" y="0"/>
                  </a:lnTo>
                  <a:lnTo>
                    <a:pt x="27" y="0"/>
                  </a:lnTo>
                  <a:lnTo>
                    <a:pt x="39" y="122"/>
                  </a:lnTo>
                  <a:lnTo>
                    <a:pt x="39" y="122"/>
                  </a:lnTo>
                  <a:lnTo>
                    <a:pt x="37" y="127"/>
                  </a:lnTo>
                  <a:lnTo>
                    <a:pt x="36" y="130"/>
                  </a:lnTo>
                  <a:lnTo>
                    <a:pt x="33" y="132"/>
                  </a:lnTo>
                  <a:lnTo>
                    <a:pt x="30" y="135"/>
                  </a:lnTo>
                  <a:lnTo>
                    <a:pt x="30" y="135"/>
                  </a:lnTo>
                  <a:lnTo>
                    <a:pt x="26" y="136"/>
                  </a:lnTo>
                  <a:lnTo>
                    <a:pt x="20" y="136"/>
                  </a:lnTo>
                  <a:lnTo>
                    <a:pt x="11" y="136"/>
                  </a:lnTo>
                  <a:lnTo>
                    <a:pt x="10" y="136"/>
                  </a:lnTo>
                  <a:lnTo>
                    <a:pt x="0" y="170"/>
                  </a:lnTo>
                  <a:lnTo>
                    <a:pt x="40" y="170"/>
                  </a:lnTo>
                  <a:lnTo>
                    <a:pt x="40" y="170"/>
                  </a:lnTo>
                  <a:lnTo>
                    <a:pt x="48" y="169"/>
                  </a:lnTo>
                  <a:lnTo>
                    <a:pt x="55" y="167"/>
                  </a:lnTo>
                  <a:lnTo>
                    <a:pt x="63" y="164"/>
                  </a:lnTo>
                  <a:lnTo>
                    <a:pt x="68" y="160"/>
                  </a:lnTo>
                  <a:lnTo>
                    <a:pt x="74" y="156"/>
                  </a:lnTo>
                  <a:lnTo>
                    <a:pt x="79" y="149"/>
                  </a:lnTo>
                  <a:lnTo>
                    <a:pt x="91" y="132"/>
                  </a:lnTo>
                  <a:lnTo>
                    <a:pt x="175" y="0"/>
                  </a:lnTo>
                  <a:lnTo>
                    <a:pt x="11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85" name="Freeform 105">
              <a:extLst>
                <a:ext uri="{FF2B5EF4-FFF2-40B4-BE49-F238E27FC236}">
                  <a16:creationId xmlns:a16="http://schemas.microsoft.com/office/drawing/2014/main" id="{E99EF339-8D67-4A35-A01D-5514C81BDCD2}"/>
                </a:ext>
              </a:extLst>
            </p:cNvPr>
            <p:cNvSpPr>
              <a:spLocks/>
            </p:cNvSpPr>
            <p:nvPr userDrawn="1"/>
          </p:nvSpPr>
          <p:spPr bwMode="auto">
            <a:xfrm>
              <a:off x="8399463" y="4827588"/>
              <a:ext cx="71438" cy="50800"/>
            </a:xfrm>
            <a:custGeom>
              <a:avLst/>
              <a:gdLst>
                <a:gd name="T0" fmla="*/ 20 w 45"/>
                <a:gd name="T1" fmla="*/ 11 h 32"/>
                <a:gd name="T2" fmla="*/ 20 w 45"/>
                <a:gd name="T3" fmla="*/ 9 h 32"/>
                <a:gd name="T4" fmla="*/ 26 w 45"/>
                <a:gd name="T5" fmla="*/ 6 h 32"/>
                <a:gd name="T6" fmla="*/ 29 w 45"/>
                <a:gd name="T7" fmla="*/ 6 h 32"/>
                <a:gd name="T8" fmla="*/ 31 w 45"/>
                <a:gd name="T9" fmla="*/ 7 h 32"/>
                <a:gd name="T10" fmla="*/ 32 w 45"/>
                <a:gd name="T11" fmla="*/ 10 h 32"/>
                <a:gd name="T12" fmla="*/ 45 w 45"/>
                <a:gd name="T13" fmla="*/ 10 h 32"/>
                <a:gd name="T14" fmla="*/ 43 w 45"/>
                <a:gd name="T15" fmla="*/ 4 h 32"/>
                <a:gd name="T16" fmla="*/ 29 w 45"/>
                <a:gd name="T17" fmla="*/ 0 h 32"/>
                <a:gd name="T18" fmla="*/ 19 w 45"/>
                <a:gd name="T19" fmla="*/ 2 h 32"/>
                <a:gd name="T20" fmla="*/ 7 w 45"/>
                <a:gd name="T21" fmla="*/ 6 h 32"/>
                <a:gd name="T22" fmla="*/ 5 w 45"/>
                <a:gd name="T23" fmla="*/ 11 h 32"/>
                <a:gd name="T24" fmla="*/ 6 w 45"/>
                <a:gd name="T25" fmla="*/ 16 h 32"/>
                <a:gd name="T26" fmla="*/ 11 w 45"/>
                <a:gd name="T27" fmla="*/ 18 h 32"/>
                <a:gd name="T28" fmla="*/ 24 w 45"/>
                <a:gd name="T29" fmla="*/ 21 h 32"/>
                <a:gd name="T30" fmla="*/ 27 w 45"/>
                <a:gd name="T31" fmla="*/ 23 h 32"/>
                <a:gd name="T32" fmla="*/ 27 w 45"/>
                <a:gd name="T33" fmla="*/ 24 h 32"/>
                <a:gd name="T34" fmla="*/ 24 w 45"/>
                <a:gd name="T35" fmla="*/ 26 h 32"/>
                <a:gd name="T36" fmla="*/ 20 w 45"/>
                <a:gd name="T37" fmla="*/ 27 h 32"/>
                <a:gd name="T38" fmla="*/ 14 w 45"/>
                <a:gd name="T39" fmla="*/ 26 h 32"/>
                <a:gd name="T40" fmla="*/ 14 w 45"/>
                <a:gd name="T41" fmla="*/ 24 h 32"/>
                <a:gd name="T42" fmla="*/ 2 w 45"/>
                <a:gd name="T43" fmla="*/ 23 h 32"/>
                <a:gd name="T44" fmla="*/ 0 w 45"/>
                <a:gd name="T45" fmla="*/ 26 h 32"/>
                <a:gd name="T46" fmla="*/ 2 w 45"/>
                <a:gd name="T47" fmla="*/ 30 h 32"/>
                <a:gd name="T48" fmla="*/ 7 w 45"/>
                <a:gd name="T49" fmla="*/ 32 h 32"/>
                <a:gd name="T50" fmla="*/ 18 w 45"/>
                <a:gd name="T51" fmla="*/ 32 h 32"/>
                <a:gd name="T52" fmla="*/ 36 w 45"/>
                <a:gd name="T53" fmla="*/ 30 h 32"/>
                <a:gd name="T54" fmla="*/ 43 w 45"/>
                <a:gd name="T55" fmla="*/ 23 h 32"/>
                <a:gd name="T56" fmla="*/ 43 w 45"/>
                <a:gd name="T57" fmla="*/ 19 h 32"/>
                <a:gd name="T58" fmla="*/ 41 w 45"/>
                <a:gd name="T59" fmla="*/ 17 h 32"/>
                <a:gd name="T60" fmla="*/ 31 w 45"/>
                <a:gd name="T61" fmla="*/ 13 h 32"/>
                <a:gd name="T62" fmla="*/ 20 w 45"/>
                <a:gd name="T63" fmla="*/ 1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5" h="32">
                  <a:moveTo>
                    <a:pt x="20" y="11"/>
                  </a:moveTo>
                  <a:lnTo>
                    <a:pt x="20" y="11"/>
                  </a:lnTo>
                  <a:lnTo>
                    <a:pt x="20" y="9"/>
                  </a:lnTo>
                  <a:lnTo>
                    <a:pt x="20" y="9"/>
                  </a:lnTo>
                  <a:lnTo>
                    <a:pt x="23" y="7"/>
                  </a:lnTo>
                  <a:lnTo>
                    <a:pt x="26" y="6"/>
                  </a:lnTo>
                  <a:lnTo>
                    <a:pt x="26" y="6"/>
                  </a:lnTo>
                  <a:lnTo>
                    <a:pt x="29" y="6"/>
                  </a:lnTo>
                  <a:lnTo>
                    <a:pt x="31" y="7"/>
                  </a:lnTo>
                  <a:lnTo>
                    <a:pt x="31" y="7"/>
                  </a:lnTo>
                  <a:lnTo>
                    <a:pt x="32" y="9"/>
                  </a:lnTo>
                  <a:lnTo>
                    <a:pt x="32" y="10"/>
                  </a:lnTo>
                  <a:lnTo>
                    <a:pt x="45" y="10"/>
                  </a:lnTo>
                  <a:lnTo>
                    <a:pt x="45" y="10"/>
                  </a:lnTo>
                  <a:lnTo>
                    <a:pt x="45" y="6"/>
                  </a:lnTo>
                  <a:lnTo>
                    <a:pt x="43" y="4"/>
                  </a:lnTo>
                  <a:lnTo>
                    <a:pt x="38" y="2"/>
                  </a:lnTo>
                  <a:lnTo>
                    <a:pt x="29" y="0"/>
                  </a:lnTo>
                  <a:lnTo>
                    <a:pt x="29" y="0"/>
                  </a:lnTo>
                  <a:lnTo>
                    <a:pt x="19" y="2"/>
                  </a:lnTo>
                  <a:lnTo>
                    <a:pt x="12" y="3"/>
                  </a:lnTo>
                  <a:lnTo>
                    <a:pt x="7" y="6"/>
                  </a:lnTo>
                  <a:lnTo>
                    <a:pt x="5" y="11"/>
                  </a:lnTo>
                  <a:lnTo>
                    <a:pt x="5" y="11"/>
                  </a:lnTo>
                  <a:lnTo>
                    <a:pt x="5" y="13"/>
                  </a:lnTo>
                  <a:lnTo>
                    <a:pt x="6" y="16"/>
                  </a:lnTo>
                  <a:lnTo>
                    <a:pt x="6" y="16"/>
                  </a:lnTo>
                  <a:lnTo>
                    <a:pt x="11" y="18"/>
                  </a:lnTo>
                  <a:lnTo>
                    <a:pt x="17" y="19"/>
                  </a:lnTo>
                  <a:lnTo>
                    <a:pt x="24" y="21"/>
                  </a:lnTo>
                  <a:lnTo>
                    <a:pt x="27" y="23"/>
                  </a:lnTo>
                  <a:lnTo>
                    <a:pt x="27" y="23"/>
                  </a:lnTo>
                  <a:lnTo>
                    <a:pt x="27" y="24"/>
                  </a:lnTo>
                  <a:lnTo>
                    <a:pt x="27" y="24"/>
                  </a:lnTo>
                  <a:lnTo>
                    <a:pt x="26" y="25"/>
                  </a:lnTo>
                  <a:lnTo>
                    <a:pt x="24" y="26"/>
                  </a:lnTo>
                  <a:lnTo>
                    <a:pt x="20" y="27"/>
                  </a:lnTo>
                  <a:lnTo>
                    <a:pt x="20" y="27"/>
                  </a:lnTo>
                  <a:lnTo>
                    <a:pt x="17" y="26"/>
                  </a:lnTo>
                  <a:lnTo>
                    <a:pt x="14" y="26"/>
                  </a:lnTo>
                  <a:lnTo>
                    <a:pt x="14" y="26"/>
                  </a:lnTo>
                  <a:lnTo>
                    <a:pt x="14" y="24"/>
                  </a:lnTo>
                  <a:lnTo>
                    <a:pt x="14" y="23"/>
                  </a:lnTo>
                  <a:lnTo>
                    <a:pt x="2" y="23"/>
                  </a:lnTo>
                  <a:lnTo>
                    <a:pt x="2" y="23"/>
                  </a:lnTo>
                  <a:lnTo>
                    <a:pt x="0" y="26"/>
                  </a:lnTo>
                  <a:lnTo>
                    <a:pt x="0" y="28"/>
                  </a:lnTo>
                  <a:lnTo>
                    <a:pt x="2" y="30"/>
                  </a:lnTo>
                  <a:lnTo>
                    <a:pt x="4" y="31"/>
                  </a:lnTo>
                  <a:lnTo>
                    <a:pt x="7" y="32"/>
                  </a:lnTo>
                  <a:lnTo>
                    <a:pt x="18" y="32"/>
                  </a:lnTo>
                  <a:lnTo>
                    <a:pt x="18" y="32"/>
                  </a:lnTo>
                  <a:lnTo>
                    <a:pt x="29" y="32"/>
                  </a:lnTo>
                  <a:lnTo>
                    <a:pt x="36" y="30"/>
                  </a:lnTo>
                  <a:lnTo>
                    <a:pt x="40" y="26"/>
                  </a:lnTo>
                  <a:lnTo>
                    <a:pt x="43" y="23"/>
                  </a:lnTo>
                  <a:lnTo>
                    <a:pt x="43" y="23"/>
                  </a:lnTo>
                  <a:lnTo>
                    <a:pt x="43" y="19"/>
                  </a:lnTo>
                  <a:lnTo>
                    <a:pt x="41" y="17"/>
                  </a:lnTo>
                  <a:lnTo>
                    <a:pt x="41" y="17"/>
                  </a:lnTo>
                  <a:lnTo>
                    <a:pt x="37" y="14"/>
                  </a:lnTo>
                  <a:lnTo>
                    <a:pt x="31" y="13"/>
                  </a:lnTo>
                  <a:lnTo>
                    <a:pt x="24" y="12"/>
                  </a:lnTo>
                  <a:lnTo>
                    <a:pt x="20" y="11"/>
                  </a:lnTo>
                  <a:lnTo>
                    <a:pt x="20"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grpSp>
    </p:spTree>
    <p:extLst>
      <p:ext uri="{BB962C8B-B14F-4D97-AF65-F5344CB8AC3E}">
        <p14:creationId xmlns:p14="http://schemas.microsoft.com/office/powerpoint/2010/main" val="3954167344"/>
      </p:ext>
    </p:extLst>
  </p:cSld>
  <p:clrMapOvr>
    <a:masterClrMapping/>
  </p:clrMapOvr>
  <p:extLst>
    <p:ext uri="{DCECCB84-F9BA-43D5-87BE-67443E8EF086}">
      <p15:sldGuideLst xmlns:p15="http://schemas.microsoft.com/office/powerpoint/2012/main">
        <p15:guide id="1" orient="horz" pos="4176" userDrawn="1">
          <p15:clr>
            <a:srgbClr val="FBAE40"/>
          </p15:clr>
        </p15:guide>
        <p15:guide id="2" pos="7392"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22820" y="228600"/>
            <a:ext cx="10918280" cy="838200"/>
          </a:xfrm>
        </p:spPr>
        <p:txBody>
          <a:bodyPr/>
          <a:lstStyle>
            <a:lvl1pPr>
              <a:defRPr sz="3000">
                <a:solidFill>
                  <a:srgbClr val="333F48"/>
                </a:solidFill>
              </a:defRPr>
            </a:lvl1pPr>
          </a:lstStyle>
          <a:p>
            <a:r>
              <a:rPr lang="en-US"/>
              <a:t>Click to edit Master title style</a:t>
            </a:r>
            <a:endParaRPr lang="en-US" dirty="0"/>
          </a:p>
        </p:txBody>
      </p:sp>
      <p:sp>
        <p:nvSpPr>
          <p:cNvPr id="37" name="Slide Number Placeholder 3">
            <a:extLst>
              <a:ext uri="{FF2B5EF4-FFF2-40B4-BE49-F238E27FC236}">
                <a16:creationId xmlns:a16="http://schemas.microsoft.com/office/drawing/2014/main" id="{ED2E4C9F-816B-42F5-9F71-FF93BF5E6376}"/>
              </a:ext>
            </a:extLst>
          </p:cNvPr>
          <p:cNvSpPr>
            <a:spLocks noGrp="1"/>
          </p:cNvSpPr>
          <p:nvPr>
            <p:ph type="sldNum" sz="quarter" idx="14"/>
          </p:nvPr>
        </p:nvSpPr>
        <p:spPr>
          <a:xfrm>
            <a:off x="0" y="6382513"/>
            <a:ext cx="437173" cy="268288"/>
          </a:xfrm>
        </p:spPr>
        <p:txBody>
          <a:bodyPr/>
          <a:lstStyle>
            <a:lvl1pPr>
              <a:defRPr>
                <a:solidFill>
                  <a:srgbClr val="000000"/>
                </a:solidFill>
              </a:defRPr>
            </a:lvl1pPr>
          </a:lstStyle>
          <a:p>
            <a:pPr>
              <a:defRPr/>
            </a:pPr>
            <a:fld id="{E6474CC2-1230-4213-AD1A-4B2FEEABA7A1}" type="slidenum">
              <a:rPr lang="en-US" smtClean="0"/>
              <a:pPr>
                <a:defRPr/>
              </a:pPr>
              <a:t>‹#›</a:t>
            </a:fld>
            <a:endParaRPr lang="en-US" dirty="0"/>
          </a:p>
        </p:txBody>
      </p:sp>
      <p:sp>
        <p:nvSpPr>
          <p:cNvPr id="38" name="Footer Placeholder 4">
            <a:extLst>
              <a:ext uri="{FF2B5EF4-FFF2-40B4-BE49-F238E27FC236}">
                <a16:creationId xmlns:a16="http://schemas.microsoft.com/office/drawing/2014/main" id="{87032577-B963-4FCC-AE28-1F67E3E08FD9}"/>
              </a:ext>
            </a:extLst>
          </p:cNvPr>
          <p:cNvSpPr>
            <a:spLocks noGrp="1"/>
          </p:cNvSpPr>
          <p:nvPr>
            <p:ph type="ftr" sz="quarter" idx="15"/>
          </p:nvPr>
        </p:nvSpPr>
        <p:spPr>
          <a:xfrm>
            <a:off x="426722" y="6483292"/>
            <a:ext cx="5245100" cy="172485"/>
          </a:xfrm>
        </p:spPr>
        <p:txBody>
          <a:bodyPr/>
          <a:lstStyle>
            <a:lvl1pPr algn="r">
              <a:defRPr smtClean="0">
                <a:solidFill>
                  <a:srgbClr val="000000"/>
                </a:solidFill>
              </a:defRPr>
            </a:lvl1pPr>
          </a:lstStyle>
          <a:p>
            <a:pPr algn="l">
              <a:defRPr/>
            </a:pPr>
            <a:r>
              <a:rPr lang="en-US"/>
              <a:t>For investor use.</a:t>
            </a:r>
            <a:endParaRPr lang="en-US" dirty="0"/>
          </a:p>
        </p:txBody>
      </p:sp>
      <p:sp>
        <p:nvSpPr>
          <p:cNvPr id="39" name="Rectangle 155">
            <a:extLst>
              <a:ext uri="{FF2B5EF4-FFF2-40B4-BE49-F238E27FC236}">
                <a16:creationId xmlns:a16="http://schemas.microsoft.com/office/drawing/2014/main" id="{7C763BE8-EAF0-49DD-A9FF-2C9C568746FA}"/>
              </a:ext>
            </a:extLst>
          </p:cNvPr>
          <p:cNvSpPr>
            <a:spLocks noGrp="1" noChangeArrowheads="1"/>
          </p:cNvSpPr>
          <p:nvPr>
            <p:ph type="dt" sz="half" idx="16"/>
          </p:nvPr>
        </p:nvSpPr>
        <p:spPr>
          <a:xfrm>
            <a:off x="426722" y="6655657"/>
            <a:ext cx="2645277" cy="120649"/>
          </a:xfrm>
        </p:spPr>
        <p:txBody>
          <a:bodyPr/>
          <a:lstStyle>
            <a:lvl1pPr algn="l">
              <a:defRPr sz="833" smtClean="0">
                <a:solidFill>
                  <a:srgbClr val="000000"/>
                </a:solidFill>
              </a:defRPr>
            </a:lvl1pPr>
          </a:lstStyle>
          <a:p>
            <a:pPr>
              <a:defRPr/>
            </a:pPr>
            <a:endParaRPr lang="en-US" dirty="0"/>
          </a:p>
        </p:txBody>
      </p:sp>
      <p:grpSp>
        <p:nvGrpSpPr>
          <p:cNvPr id="33" name="Group 32">
            <a:extLst>
              <a:ext uri="{FF2B5EF4-FFF2-40B4-BE49-F238E27FC236}">
                <a16:creationId xmlns:a16="http://schemas.microsoft.com/office/drawing/2014/main" id="{4E28DBED-1F29-47C1-A785-9E2CCECF085E}"/>
              </a:ext>
            </a:extLst>
          </p:cNvPr>
          <p:cNvGrpSpPr/>
          <p:nvPr userDrawn="1"/>
        </p:nvGrpSpPr>
        <p:grpSpPr>
          <a:xfrm>
            <a:off x="10215053" y="6295153"/>
            <a:ext cx="1527048" cy="338328"/>
            <a:chOff x="6923088" y="4475163"/>
            <a:chExt cx="1873251" cy="403225"/>
          </a:xfrm>
        </p:grpSpPr>
        <p:sp>
          <p:nvSpPr>
            <p:cNvPr id="34" name="AutoShape 4">
              <a:extLst>
                <a:ext uri="{FF2B5EF4-FFF2-40B4-BE49-F238E27FC236}">
                  <a16:creationId xmlns:a16="http://schemas.microsoft.com/office/drawing/2014/main" id="{354CA2DF-92C1-4AE5-9DE2-C17B850C7E80}"/>
                </a:ext>
              </a:extLst>
            </p:cNvPr>
            <p:cNvSpPr>
              <a:spLocks noChangeAspect="1" noChangeArrowheads="1" noTextEdit="1"/>
            </p:cNvSpPr>
            <p:nvPr userDrawn="1"/>
          </p:nvSpPr>
          <p:spPr bwMode="auto">
            <a:xfrm>
              <a:off x="6923088" y="4475163"/>
              <a:ext cx="187325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35" name="Freeform 6">
              <a:extLst>
                <a:ext uri="{FF2B5EF4-FFF2-40B4-BE49-F238E27FC236}">
                  <a16:creationId xmlns:a16="http://schemas.microsoft.com/office/drawing/2014/main" id="{25B37B6E-DCCC-4ADD-9056-C925F0D607FD}"/>
                </a:ext>
              </a:extLst>
            </p:cNvPr>
            <p:cNvSpPr>
              <a:spLocks/>
            </p:cNvSpPr>
            <p:nvPr userDrawn="1"/>
          </p:nvSpPr>
          <p:spPr bwMode="auto">
            <a:xfrm>
              <a:off x="6929438" y="4483101"/>
              <a:ext cx="376238" cy="376238"/>
            </a:xfrm>
            <a:custGeom>
              <a:avLst/>
              <a:gdLst>
                <a:gd name="T0" fmla="*/ 118 w 237"/>
                <a:gd name="T1" fmla="*/ 237 h 237"/>
                <a:gd name="T2" fmla="*/ 142 w 237"/>
                <a:gd name="T3" fmla="*/ 235 h 237"/>
                <a:gd name="T4" fmla="*/ 165 w 237"/>
                <a:gd name="T5" fmla="*/ 228 h 237"/>
                <a:gd name="T6" fmla="*/ 185 w 237"/>
                <a:gd name="T7" fmla="*/ 217 h 237"/>
                <a:gd name="T8" fmla="*/ 202 w 237"/>
                <a:gd name="T9" fmla="*/ 202 h 237"/>
                <a:gd name="T10" fmla="*/ 217 w 237"/>
                <a:gd name="T11" fmla="*/ 185 h 237"/>
                <a:gd name="T12" fmla="*/ 228 w 237"/>
                <a:gd name="T13" fmla="*/ 165 h 237"/>
                <a:gd name="T14" fmla="*/ 235 w 237"/>
                <a:gd name="T15" fmla="*/ 142 h 237"/>
                <a:gd name="T16" fmla="*/ 237 w 237"/>
                <a:gd name="T17" fmla="*/ 119 h 237"/>
                <a:gd name="T18" fmla="*/ 236 w 237"/>
                <a:gd name="T19" fmla="*/ 106 h 237"/>
                <a:gd name="T20" fmla="*/ 232 w 237"/>
                <a:gd name="T21" fmla="*/ 84 h 237"/>
                <a:gd name="T22" fmla="*/ 223 w 237"/>
                <a:gd name="T23" fmla="*/ 62 h 237"/>
                <a:gd name="T24" fmla="*/ 210 w 237"/>
                <a:gd name="T25" fmla="*/ 43 h 237"/>
                <a:gd name="T26" fmla="*/ 194 w 237"/>
                <a:gd name="T27" fmla="*/ 27 h 237"/>
                <a:gd name="T28" fmla="*/ 175 w 237"/>
                <a:gd name="T29" fmla="*/ 15 h 237"/>
                <a:gd name="T30" fmla="*/ 154 w 237"/>
                <a:gd name="T31" fmla="*/ 6 h 237"/>
                <a:gd name="T32" fmla="*/ 131 w 237"/>
                <a:gd name="T33" fmla="*/ 1 h 237"/>
                <a:gd name="T34" fmla="*/ 118 w 237"/>
                <a:gd name="T35" fmla="*/ 0 h 237"/>
                <a:gd name="T36" fmla="*/ 94 w 237"/>
                <a:gd name="T37" fmla="*/ 2 h 237"/>
                <a:gd name="T38" fmla="*/ 72 w 237"/>
                <a:gd name="T39" fmla="*/ 9 h 237"/>
                <a:gd name="T40" fmla="*/ 52 w 237"/>
                <a:gd name="T41" fmla="*/ 21 h 237"/>
                <a:gd name="T42" fmla="*/ 35 w 237"/>
                <a:gd name="T43" fmla="*/ 35 h 237"/>
                <a:gd name="T44" fmla="*/ 19 w 237"/>
                <a:gd name="T45" fmla="*/ 52 h 237"/>
                <a:gd name="T46" fmla="*/ 9 w 237"/>
                <a:gd name="T47" fmla="*/ 72 h 237"/>
                <a:gd name="T48" fmla="*/ 2 w 237"/>
                <a:gd name="T49" fmla="*/ 94 h 237"/>
                <a:gd name="T50" fmla="*/ 0 w 237"/>
                <a:gd name="T51" fmla="*/ 119 h 237"/>
                <a:gd name="T52" fmla="*/ 1 w 237"/>
                <a:gd name="T53" fmla="*/ 131 h 237"/>
                <a:gd name="T54" fmla="*/ 5 w 237"/>
                <a:gd name="T55" fmla="*/ 154 h 237"/>
                <a:gd name="T56" fmla="*/ 14 w 237"/>
                <a:gd name="T57" fmla="*/ 175 h 237"/>
                <a:gd name="T58" fmla="*/ 26 w 237"/>
                <a:gd name="T59" fmla="*/ 194 h 237"/>
                <a:gd name="T60" fmla="*/ 43 w 237"/>
                <a:gd name="T61" fmla="*/ 210 h 237"/>
                <a:gd name="T62" fmla="*/ 62 w 237"/>
                <a:gd name="T63" fmla="*/ 223 h 237"/>
                <a:gd name="T64" fmla="*/ 83 w 237"/>
                <a:gd name="T65" fmla="*/ 233 h 237"/>
                <a:gd name="T66" fmla="*/ 106 w 237"/>
                <a:gd name="T67" fmla="*/ 237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7" h="237">
                  <a:moveTo>
                    <a:pt x="118" y="237"/>
                  </a:moveTo>
                  <a:lnTo>
                    <a:pt x="118" y="237"/>
                  </a:lnTo>
                  <a:lnTo>
                    <a:pt x="131" y="237"/>
                  </a:lnTo>
                  <a:lnTo>
                    <a:pt x="142" y="235"/>
                  </a:lnTo>
                  <a:lnTo>
                    <a:pt x="154" y="233"/>
                  </a:lnTo>
                  <a:lnTo>
                    <a:pt x="165" y="228"/>
                  </a:lnTo>
                  <a:lnTo>
                    <a:pt x="175" y="223"/>
                  </a:lnTo>
                  <a:lnTo>
                    <a:pt x="185" y="217"/>
                  </a:lnTo>
                  <a:lnTo>
                    <a:pt x="194" y="210"/>
                  </a:lnTo>
                  <a:lnTo>
                    <a:pt x="202" y="202"/>
                  </a:lnTo>
                  <a:lnTo>
                    <a:pt x="210" y="194"/>
                  </a:lnTo>
                  <a:lnTo>
                    <a:pt x="217" y="185"/>
                  </a:lnTo>
                  <a:lnTo>
                    <a:pt x="223" y="175"/>
                  </a:lnTo>
                  <a:lnTo>
                    <a:pt x="228" y="165"/>
                  </a:lnTo>
                  <a:lnTo>
                    <a:pt x="232" y="154"/>
                  </a:lnTo>
                  <a:lnTo>
                    <a:pt x="235" y="142"/>
                  </a:lnTo>
                  <a:lnTo>
                    <a:pt x="236" y="131"/>
                  </a:lnTo>
                  <a:lnTo>
                    <a:pt x="237" y="119"/>
                  </a:lnTo>
                  <a:lnTo>
                    <a:pt x="237" y="119"/>
                  </a:lnTo>
                  <a:lnTo>
                    <a:pt x="236" y="106"/>
                  </a:lnTo>
                  <a:lnTo>
                    <a:pt x="235" y="94"/>
                  </a:lnTo>
                  <a:lnTo>
                    <a:pt x="232" y="84"/>
                  </a:lnTo>
                  <a:lnTo>
                    <a:pt x="228" y="72"/>
                  </a:lnTo>
                  <a:lnTo>
                    <a:pt x="223" y="62"/>
                  </a:lnTo>
                  <a:lnTo>
                    <a:pt x="217" y="52"/>
                  </a:lnTo>
                  <a:lnTo>
                    <a:pt x="210" y="43"/>
                  </a:lnTo>
                  <a:lnTo>
                    <a:pt x="202" y="35"/>
                  </a:lnTo>
                  <a:lnTo>
                    <a:pt x="194" y="27"/>
                  </a:lnTo>
                  <a:lnTo>
                    <a:pt x="185" y="21"/>
                  </a:lnTo>
                  <a:lnTo>
                    <a:pt x="175" y="15"/>
                  </a:lnTo>
                  <a:lnTo>
                    <a:pt x="165" y="9"/>
                  </a:lnTo>
                  <a:lnTo>
                    <a:pt x="154" y="6"/>
                  </a:lnTo>
                  <a:lnTo>
                    <a:pt x="142" y="2"/>
                  </a:lnTo>
                  <a:lnTo>
                    <a:pt x="131" y="1"/>
                  </a:lnTo>
                  <a:lnTo>
                    <a:pt x="118" y="0"/>
                  </a:lnTo>
                  <a:lnTo>
                    <a:pt x="118" y="0"/>
                  </a:lnTo>
                  <a:lnTo>
                    <a:pt x="106" y="1"/>
                  </a:lnTo>
                  <a:lnTo>
                    <a:pt x="94" y="2"/>
                  </a:lnTo>
                  <a:lnTo>
                    <a:pt x="83" y="6"/>
                  </a:lnTo>
                  <a:lnTo>
                    <a:pt x="72" y="9"/>
                  </a:lnTo>
                  <a:lnTo>
                    <a:pt x="62" y="15"/>
                  </a:lnTo>
                  <a:lnTo>
                    <a:pt x="52" y="21"/>
                  </a:lnTo>
                  <a:lnTo>
                    <a:pt x="43" y="27"/>
                  </a:lnTo>
                  <a:lnTo>
                    <a:pt x="35" y="35"/>
                  </a:lnTo>
                  <a:lnTo>
                    <a:pt x="26" y="43"/>
                  </a:lnTo>
                  <a:lnTo>
                    <a:pt x="19" y="52"/>
                  </a:lnTo>
                  <a:lnTo>
                    <a:pt x="14" y="62"/>
                  </a:lnTo>
                  <a:lnTo>
                    <a:pt x="9" y="72"/>
                  </a:lnTo>
                  <a:lnTo>
                    <a:pt x="5" y="84"/>
                  </a:lnTo>
                  <a:lnTo>
                    <a:pt x="2" y="94"/>
                  </a:lnTo>
                  <a:lnTo>
                    <a:pt x="1" y="106"/>
                  </a:lnTo>
                  <a:lnTo>
                    <a:pt x="0" y="119"/>
                  </a:lnTo>
                  <a:lnTo>
                    <a:pt x="0" y="119"/>
                  </a:lnTo>
                  <a:lnTo>
                    <a:pt x="1" y="131"/>
                  </a:lnTo>
                  <a:lnTo>
                    <a:pt x="2" y="142"/>
                  </a:lnTo>
                  <a:lnTo>
                    <a:pt x="5" y="154"/>
                  </a:lnTo>
                  <a:lnTo>
                    <a:pt x="9" y="165"/>
                  </a:lnTo>
                  <a:lnTo>
                    <a:pt x="14" y="175"/>
                  </a:lnTo>
                  <a:lnTo>
                    <a:pt x="19" y="185"/>
                  </a:lnTo>
                  <a:lnTo>
                    <a:pt x="26" y="194"/>
                  </a:lnTo>
                  <a:lnTo>
                    <a:pt x="35" y="202"/>
                  </a:lnTo>
                  <a:lnTo>
                    <a:pt x="43" y="210"/>
                  </a:lnTo>
                  <a:lnTo>
                    <a:pt x="52" y="217"/>
                  </a:lnTo>
                  <a:lnTo>
                    <a:pt x="62" y="223"/>
                  </a:lnTo>
                  <a:lnTo>
                    <a:pt x="72" y="228"/>
                  </a:lnTo>
                  <a:lnTo>
                    <a:pt x="83" y="233"/>
                  </a:lnTo>
                  <a:lnTo>
                    <a:pt x="94" y="235"/>
                  </a:lnTo>
                  <a:lnTo>
                    <a:pt x="106" y="237"/>
                  </a:lnTo>
                  <a:lnTo>
                    <a:pt x="118" y="2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36" name="Freeform 7">
              <a:extLst>
                <a:ext uri="{FF2B5EF4-FFF2-40B4-BE49-F238E27FC236}">
                  <a16:creationId xmlns:a16="http://schemas.microsoft.com/office/drawing/2014/main" id="{1F873A83-AAE3-44D1-B173-C75926392214}"/>
                </a:ext>
              </a:extLst>
            </p:cNvPr>
            <p:cNvSpPr>
              <a:spLocks/>
            </p:cNvSpPr>
            <p:nvPr userDrawn="1"/>
          </p:nvSpPr>
          <p:spPr bwMode="auto">
            <a:xfrm>
              <a:off x="6929438" y="4483101"/>
              <a:ext cx="376238" cy="376238"/>
            </a:xfrm>
            <a:custGeom>
              <a:avLst/>
              <a:gdLst>
                <a:gd name="T0" fmla="*/ 118 w 237"/>
                <a:gd name="T1" fmla="*/ 237 h 237"/>
                <a:gd name="T2" fmla="*/ 142 w 237"/>
                <a:gd name="T3" fmla="*/ 235 h 237"/>
                <a:gd name="T4" fmla="*/ 165 w 237"/>
                <a:gd name="T5" fmla="*/ 228 h 237"/>
                <a:gd name="T6" fmla="*/ 185 w 237"/>
                <a:gd name="T7" fmla="*/ 217 h 237"/>
                <a:gd name="T8" fmla="*/ 202 w 237"/>
                <a:gd name="T9" fmla="*/ 202 h 237"/>
                <a:gd name="T10" fmla="*/ 217 w 237"/>
                <a:gd name="T11" fmla="*/ 185 h 237"/>
                <a:gd name="T12" fmla="*/ 228 w 237"/>
                <a:gd name="T13" fmla="*/ 165 h 237"/>
                <a:gd name="T14" fmla="*/ 235 w 237"/>
                <a:gd name="T15" fmla="*/ 142 h 237"/>
                <a:gd name="T16" fmla="*/ 237 w 237"/>
                <a:gd name="T17" fmla="*/ 119 h 237"/>
                <a:gd name="T18" fmla="*/ 236 w 237"/>
                <a:gd name="T19" fmla="*/ 106 h 237"/>
                <a:gd name="T20" fmla="*/ 232 w 237"/>
                <a:gd name="T21" fmla="*/ 84 h 237"/>
                <a:gd name="T22" fmla="*/ 223 w 237"/>
                <a:gd name="T23" fmla="*/ 62 h 237"/>
                <a:gd name="T24" fmla="*/ 210 w 237"/>
                <a:gd name="T25" fmla="*/ 43 h 237"/>
                <a:gd name="T26" fmla="*/ 194 w 237"/>
                <a:gd name="T27" fmla="*/ 27 h 237"/>
                <a:gd name="T28" fmla="*/ 175 w 237"/>
                <a:gd name="T29" fmla="*/ 15 h 237"/>
                <a:gd name="T30" fmla="*/ 154 w 237"/>
                <a:gd name="T31" fmla="*/ 6 h 237"/>
                <a:gd name="T32" fmla="*/ 131 w 237"/>
                <a:gd name="T33" fmla="*/ 1 h 237"/>
                <a:gd name="T34" fmla="*/ 118 w 237"/>
                <a:gd name="T35" fmla="*/ 0 h 237"/>
                <a:gd name="T36" fmla="*/ 94 w 237"/>
                <a:gd name="T37" fmla="*/ 2 h 237"/>
                <a:gd name="T38" fmla="*/ 72 w 237"/>
                <a:gd name="T39" fmla="*/ 9 h 237"/>
                <a:gd name="T40" fmla="*/ 52 w 237"/>
                <a:gd name="T41" fmla="*/ 21 h 237"/>
                <a:gd name="T42" fmla="*/ 35 w 237"/>
                <a:gd name="T43" fmla="*/ 35 h 237"/>
                <a:gd name="T44" fmla="*/ 19 w 237"/>
                <a:gd name="T45" fmla="*/ 52 h 237"/>
                <a:gd name="T46" fmla="*/ 9 w 237"/>
                <a:gd name="T47" fmla="*/ 72 h 237"/>
                <a:gd name="T48" fmla="*/ 2 w 237"/>
                <a:gd name="T49" fmla="*/ 94 h 237"/>
                <a:gd name="T50" fmla="*/ 0 w 237"/>
                <a:gd name="T51" fmla="*/ 119 h 237"/>
                <a:gd name="T52" fmla="*/ 1 w 237"/>
                <a:gd name="T53" fmla="*/ 131 h 237"/>
                <a:gd name="T54" fmla="*/ 5 w 237"/>
                <a:gd name="T55" fmla="*/ 154 h 237"/>
                <a:gd name="T56" fmla="*/ 14 w 237"/>
                <a:gd name="T57" fmla="*/ 175 h 237"/>
                <a:gd name="T58" fmla="*/ 26 w 237"/>
                <a:gd name="T59" fmla="*/ 194 h 237"/>
                <a:gd name="T60" fmla="*/ 43 w 237"/>
                <a:gd name="T61" fmla="*/ 210 h 237"/>
                <a:gd name="T62" fmla="*/ 62 w 237"/>
                <a:gd name="T63" fmla="*/ 223 h 237"/>
                <a:gd name="T64" fmla="*/ 83 w 237"/>
                <a:gd name="T65" fmla="*/ 233 h 237"/>
                <a:gd name="T66" fmla="*/ 106 w 237"/>
                <a:gd name="T67" fmla="*/ 237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7" h="237">
                  <a:moveTo>
                    <a:pt x="118" y="237"/>
                  </a:moveTo>
                  <a:lnTo>
                    <a:pt x="118" y="237"/>
                  </a:lnTo>
                  <a:lnTo>
                    <a:pt x="131" y="237"/>
                  </a:lnTo>
                  <a:lnTo>
                    <a:pt x="142" y="235"/>
                  </a:lnTo>
                  <a:lnTo>
                    <a:pt x="154" y="233"/>
                  </a:lnTo>
                  <a:lnTo>
                    <a:pt x="165" y="228"/>
                  </a:lnTo>
                  <a:lnTo>
                    <a:pt x="175" y="223"/>
                  </a:lnTo>
                  <a:lnTo>
                    <a:pt x="185" y="217"/>
                  </a:lnTo>
                  <a:lnTo>
                    <a:pt x="194" y="210"/>
                  </a:lnTo>
                  <a:lnTo>
                    <a:pt x="202" y="202"/>
                  </a:lnTo>
                  <a:lnTo>
                    <a:pt x="210" y="194"/>
                  </a:lnTo>
                  <a:lnTo>
                    <a:pt x="217" y="185"/>
                  </a:lnTo>
                  <a:lnTo>
                    <a:pt x="223" y="175"/>
                  </a:lnTo>
                  <a:lnTo>
                    <a:pt x="228" y="165"/>
                  </a:lnTo>
                  <a:lnTo>
                    <a:pt x="232" y="154"/>
                  </a:lnTo>
                  <a:lnTo>
                    <a:pt x="235" y="142"/>
                  </a:lnTo>
                  <a:lnTo>
                    <a:pt x="236" y="131"/>
                  </a:lnTo>
                  <a:lnTo>
                    <a:pt x="237" y="119"/>
                  </a:lnTo>
                  <a:lnTo>
                    <a:pt x="237" y="119"/>
                  </a:lnTo>
                  <a:lnTo>
                    <a:pt x="236" y="106"/>
                  </a:lnTo>
                  <a:lnTo>
                    <a:pt x="235" y="94"/>
                  </a:lnTo>
                  <a:lnTo>
                    <a:pt x="232" y="84"/>
                  </a:lnTo>
                  <a:lnTo>
                    <a:pt x="228" y="72"/>
                  </a:lnTo>
                  <a:lnTo>
                    <a:pt x="223" y="62"/>
                  </a:lnTo>
                  <a:lnTo>
                    <a:pt x="217" y="52"/>
                  </a:lnTo>
                  <a:lnTo>
                    <a:pt x="210" y="43"/>
                  </a:lnTo>
                  <a:lnTo>
                    <a:pt x="202" y="35"/>
                  </a:lnTo>
                  <a:lnTo>
                    <a:pt x="194" y="27"/>
                  </a:lnTo>
                  <a:lnTo>
                    <a:pt x="185" y="21"/>
                  </a:lnTo>
                  <a:lnTo>
                    <a:pt x="175" y="15"/>
                  </a:lnTo>
                  <a:lnTo>
                    <a:pt x="165" y="9"/>
                  </a:lnTo>
                  <a:lnTo>
                    <a:pt x="154" y="6"/>
                  </a:lnTo>
                  <a:lnTo>
                    <a:pt x="142" y="2"/>
                  </a:lnTo>
                  <a:lnTo>
                    <a:pt x="131" y="1"/>
                  </a:lnTo>
                  <a:lnTo>
                    <a:pt x="118" y="0"/>
                  </a:lnTo>
                  <a:lnTo>
                    <a:pt x="118" y="0"/>
                  </a:lnTo>
                  <a:lnTo>
                    <a:pt x="106" y="1"/>
                  </a:lnTo>
                  <a:lnTo>
                    <a:pt x="94" y="2"/>
                  </a:lnTo>
                  <a:lnTo>
                    <a:pt x="83" y="6"/>
                  </a:lnTo>
                  <a:lnTo>
                    <a:pt x="72" y="9"/>
                  </a:lnTo>
                  <a:lnTo>
                    <a:pt x="62" y="15"/>
                  </a:lnTo>
                  <a:lnTo>
                    <a:pt x="52" y="21"/>
                  </a:lnTo>
                  <a:lnTo>
                    <a:pt x="43" y="27"/>
                  </a:lnTo>
                  <a:lnTo>
                    <a:pt x="35" y="35"/>
                  </a:lnTo>
                  <a:lnTo>
                    <a:pt x="26" y="43"/>
                  </a:lnTo>
                  <a:lnTo>
                    <a:pt x="19" y="52"/>
                  </a:lnTo>
                  <a:lnTo>
                    <a:pt x="14" y="62"/>
                  </a:lnTo>
                  <a:lnTo>
                    <a:pt x="9" y="72"/>
                  </a:lnTo>
                  <a:lnTo>
                    <a:pt x="5" y="84"/>
                  </a:lnTo>
                  <a:lnTo>
                    <a:pt x="2" y="94"/>
                  </a:lnTo>
                  <a:lnTo>
                    <a:pt x="1" y="106"/>
                  </a:lnTo>
                  <a:lnTo>
                    <a:pt x="0" y="119"/>
                  </a:lnTo>
                  <a:lnTo>
                    <a:pt x="0" y="119"/>
                  </a:lnTo>
                  <a:lnTo>
                    <a:pt x="1" y="131"/>
                  </a:lnTo>
                  <a:lnTo>
                    <a:pt x="2" y="142"/>
                  </a:lnTo>
                  <a:lnTo>
                    <a:pt x="5" y="154"/>
                  </a:lnTo>
                  <a:lnTo>
                    <a:pt x="9" y="165"/>
                  </a:lnTo>
                  <a:lnTo>
                    <a:pt x="14" y="175"/>
                  </a:lnTo>
                  <a:lnTo>
                    <a:pt x="19" y="185"/>
                  </a:lnTo>
                  <a:lnTo>
                    <a:pt x="26" y="194"/>
                  </a:lnTo>
                  <a:lnTo>
                    <a:pt x="35" y="202"/>
                  </a:lnTo>
                  <a:lnTo>
                    <a:pt x="43" y="210"/>
                  </a:lnTo>
                  <a:lnTo>
                    <a:pt x="52" y="217"/>
                  </a:lnTo>
                  <a:lnTo>
                    <a:pt x="62" y="223"/>
                  </a:lnTo>
                  <a:lnTo>
                    <a:pt x="72" y="228"/>
                  </a:lnTo>
                  <a:lnTo>
                    <a:pt x="83" y="233"/>
                  </a:lnTo>
                  <a:lnTo>
                    <a:pt x="94" y="235"/>
                  </a:lnTo>
                  <a:lnTo>
                    <a:pt x="106" y="237"/>
                  </a:lnTo>
                  <a:lnTo>
                    <a:pt x="118" y="23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40" name="Freeform 83">
              <a:extLst>
                <a:ext uri="{FF2B5EF4-FFF2-40B4-BE49-F238E27FC236}">
                  <a16:creationId xmlns:a16="http://schemas.microsoft.com/office/drawing/2014/main" id="{D0A787E4-5B81-464E-A224-0D6FFEC2BF41}"/>
                </a:ext>
              </a:extLst>
            </p:cNvPr>
            <p:cNvSpPr>
              <a:spLocks/>
            </p:cNvSpPr>
            <p:nvPr userDrawn="1"/>
          </p:nvSpPr>
          <p:spPr bwMode="auto">
            <a:xfrm>
              <a:off x="6923088" y="4475163"/>
              <a:ext cx="387350" cy="369888"/>
            </a:xfrm>
            <a:custGeom>
              <a:avLst/>
              <a:gdLst>
                <a:gd name="T0" fmla="*/ 161 w 244"/>
                <a:gd name="T1" fmla="*/ 152 h 233"/>
                <a:gd name="T2" fmla="*/ 76 w 244"/>
                <a:gd name="T3" fmla="*/ 233 h 233"/>
                <a:gd name="T4" fmla="*/ 55 w 244"/>
                <a:gd name="T5" fmla="*/ 221 h 233"/>
                <a:gd name="T6" fmla="*/ 27 w 244"/>
                <a:gd name="T7" fmla="*/ 197 h 233"/>
                <a:gd name="T8" fmla="*/ 9 w 244"/>
                <a:gd name="T9" fmla="*/ 166 h 233"/>
                <a:gd name="T10" fmla="*/ 2 w 244"/>
                <a:gd name="T11" fmla="*/ 144 h 233"/>
                <a:gd name="T12" fmla="*/ 1 w 244"/>
                <a:gd name="T13" fmla="*/ 108 h 233"/>
                <a:gd name="T14" fmla="*/ 9 w 244"/>
                <a:gd name="T15" fmla="*/ 74 h 233"/>
                <a:gd name="T16" fmla="*/ 21 w 244"/>
                <a:gd name="T17" fmla="*/ 53 h 233"/>
                <a:gd name="T18" fmla="*/ 46 w 244"/>
                <a:gd name="T19" fmla="*/ 26 h 233"/>
                <a:gd name="T20" fmla="*/ 77 w 244"/>
                <a:gd name="T21" fmla="*/ 7 h 233"/>
                <a:gd name="T22" fmla="*/ 96 w 244"/>
                <a:gd name="T23" fmla="*/ 2 h 233"/>
                <a:gd name="T24" fmla="*/ 127 w 244"/>
                <a:gd name="T25" fmla="*/ 0 h 233"/>
                <a:gd name="T26" fmla="*/ 156 w 244"/>
                <a:gd name="T27" fmla="*/ 5 h 233"/>
                <a:gd name="T28" fmla="*/ 177 w 244"/>
                <a:gd name="T29" fmla="*/ 13 h 233"/>
                <a:gd name="T30" fmla="*/ 205 w 244"/>
                <a:gd name="T31" fmla="*/ 33 h 233"/>
                <a:gd name="T32" fmla="*/ 226 w 244"/>
                <a:gd name="T33" fmla="*/ 59 h 233"/>
                <a:gd name="T34" fmla="*/ 237 w 244"/>
                <a:gd name="T35" fmla="*/ 82 h 233"/>
                <a:gd name="T36" fmla="*/ 244 w 244"/>
                <a:gd name="T37" fmla="*/ 119 h 233"/>
                <a:gd name="T38" fmla="*/ 238 w 244"/>
                <a:gd name="T39" fmla="*/ 157 h 233"/>
                <a:gd name="T40" fmla="*/ 223 w 244"/>
                <a:gd name="T41" fmla="*/ 188 h 233"/>
                <a:gd name="T42" fmla="*/ 199 w 244"/>
                <a:gd name="T43" fmla="*/ 215 h 233"/>
                <a:gd name="T44" fmla="*/ 211 w 244"/>
                <a:gd name="T45" fmla="*/ 186 h 233"/>
                <a:gd name="T46" fmla="*/ 152 w 244"/>
                <a:gd name="T47" fmla="*/ 135 h 233"/>
                <a:gd name="T48" fmla="*/ 230 w 244"/>
                <a:gd name="T49" fmla="*/ 146 h 233"/>
                <a:gd name="T50" fmla="*/ 232 w 244"/>
                <a:gd name="T51" fmla="*/ 103 h 233"/>
                <a:gd name="T52" fmla="*/ 156 w 244"/>
                <a:gd name="T53" fmla="*/ 108 h 233"/>
                <a:gd name="T54" fmla="*/ 216 w 244"/>
                <a:gd name="T55" fmla="*/ 62 h 233"/>
                <a:gd name="T56" fmla="*/ 148 w 244"/>
                <a:gd name="T57" fmla="*/ 96 h 233"/>
                <a:gd name="T58" fmla="*/ 184 w 244"/>
                <a:gd name="T59" fmla="*/ 30 h 233"/>
                <a:gd name="T60" fmla="*/ 145 w 244"/>
                <a:gd name="T61" fmla="*/ 13 h 233"/>
                <a:gd name="T62" fmla="*/ 116 w 244"/>
                <a:gd name="T63" fmla="*/ 62 h 233"/>
                <a:gd name="T64" fmla="*/ 102 w 244"/>
                <a:gd name="T65" fmla="*/ 11 h 233"/>
                <a:gd name="T66" fmla="*/ 61 w 244"/>
                <a:gd name="T67" fmla="*/ 28 h 233"/>
                <a:gd name="T68" fmla="*/ 96 w 244"/>
                <a:gd name="T69" fmla="*/ 94 h 233"/>
                <a:gd name="T70" fmla="*/ 29 w 244"/>
                <a:gd name="T71" fmla="*/ 59 h 233"/>
                <a:gd name="T72" fmla="*/ 13 w 244"/>
                <a:gd name="T73" fmla="*/ 98 h 233"/>
                <a:gd name="T74" fmla="*/ 86 w 244"/>
                <a:gd name="T75" fmla="*/ 121 h 233"/>
                <a:gd name="T76" fmla="*/ 14 w 244"/>
                <a:gd name="T77" fmla="*/ 142 h 233"/>
                <a:gd name="T78" fmla="*/ 29 w 244"/>
                <a:gd name="T79" fmla="*/ 183 h 233"/>
                <a:gd name="T80" fmla="*/ 77 w 244"/>
                <a:gd name="T81" fmla="*/ 159 h 233"/>
                <a:gd name="T82" fmla="*/ 93 w 244"/>
                <a:gd name="T83" fmla="*/ 135 h 233"/>
                <a:gd name="T84" fmla="*/ 104 w 244"/>
                <a:gd name="T85" fmla="*/ 144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44" h="233">
                  <a:moveTo>
                    <a:pt x="104" y="144"/>
                  </a:moveTo>
                  <a:lnTo>
                    <a:pt x="148" y="144"/>
                  </a:lnTo>
                  <a:lnTo>
                    <a:pt x="161" y="152"/>
                  </a:lnTo>
                  <a:lnTo>
                    <a:pt x="102" y="152"/>
                  </a:lnTo>
                  <a:lnTo>
                    <a:pt x="79" y="225"/>
                  </a:lnTo>
                  <a:lnTo>
                    <a:pt x="76" y="233"/>
                  </a:lnTo>
                  <a:lnTo>
                    <a:pt x="76" y="233"/>
                  </a:lnTo>
                  <a:lnTo>
                    <a:pt x="66" y="228"/>
                  </a:lnTo>
                  <a:lnTo>
                    <a:pt x="55" y="221"/>
                  </a:lnTo>
                  <a:lnTo>
                    <a:pt x="45" y="214"/>
                  </a:lnTo>
                  <a:lnTo>
                    <a:pt x="36" y="206"/>
                  </a:lnTo>
                  <a:lnTo>
                    <a:pt x="27" y="197"/>
                  </a:lnTo>
                  <a:lnTo>
                    <a:pt x="20" y="187"/>
                  </a:lnTo>
                  <a:lnTo>
                    <a:pt x="14" y="177"/>
                  </a:lnTo>
                  <a:lnTo>
                    <a:pt x="9" y="166"/>
                  </a:lnTo>
                  <a:lnTo>
                    <a:pt x="9" y="166"/>
                  </a:lnTo>
                  <a:lnTo>
                    <a:pt x="5" y="156"/>
                  </a:lnTo>
                  <a:lnTo>
                    <a:pt x="2" y="144"/>
                  </a:lnTo>
                  <a:lnTo>
                    <a:pt x="0" y="132"/>
                  </a:lnTo>
                  <a:lnTo>
                    <a:pt x="0" y="121"/>
                  </a:lnTo>
                  <a:lnTo>
                    <a:pt x="1" y="108"/>
                  </a:lnTo>
                  <a:lnTo>
                    <a:pt x="2" y="96"/>
                  </a:lnTo>
                  <a:lnTo>
                    <a:pt x="5" y="85"/>
                  </a:lnTo>
                  <a:lnTo>
                    <a:pt x="9" y="74"/>
                  </a:lnTo>
                  <a:lnTo>
                    <a:pt x="9" y="74"/>
                  </a:lnTo>
                  <a:lnTo>
                    <a:pt x="14" y="63"/>
                  </a:lnTo>
                  <a:lnTo>
                    <a:pt x="21" y="53"/>
                  </a:lnTo>
                  <a:lnTo>
                    <a:pt x="28" y="43"/>
                  </a:lnTo>
                  <a:lnTo>
                    <a:pt x="36" y="34"/>
                  </a:lnTo>
                  <a:lnTo>
                    <a:pt x="46" y="26"/>
                  </a:lnTo>
                  <a:lnTo>
                    <a:pt x="56" y="19"/>
                  </a:lnTo>
                  <a:lnTo>
                    <a:pt x="67" y="12"/>
                  </a:lnTo>
                  <a:lnTo>
                    <a:pt x="77" y="7"/>
                  </a:lnTo>
                  <a:lnTo>
                    <a:pt x="77" y="7"/>
                  </a:lnTo>
                  <a:lnTo>
                    <a:pt x="87" y="5"/>
                  </a:lnTo>
                  <a:lnTo>
                    <a:pt x="96" y="2"/>
                  </a:lnTo>
                  <a:lnTo>
                    <a:pt x="107" y="0"/>
                  </a:lnTo>
                  <a:lnTo>
                    <a:pt x="116" y="0"/>
                  </a:lnTo>
                  <a:lnTo>
                    <a:pt x="127" y="0"/>
                  </a:lnTo>
                  <a:lnTo>
                    <a:pt x="137" y="0"/>
                  </a:lnTo>
                  <a:lnTo>
                    <a:pt x="146" y="2"/>
                  </a:lnTo>
                  <a:lnTo>
                    <a:pt x="156" y="5"/>
                  </a:lnTo>
                  <a:lnTo>
                    <a:pt x="156" y="5"/>
                  </a:lnTo>
                  <a:lnTo>
                    <a:pt x="166" y="8"/>
                  </a:lnTo>
                  <a:lnTo>
                    <a:pt x="177" y="13"/>
                  </a:lnTo>
                  <a:lnTo>
                    <a:pt x="186" y="19"/>
                  </a:lnTo>
                  <a:lnTo>
                    <a:pt x="196" y="25"/>
                  </a:lnTo>
                  <a:lnTo>
                    <a:pt x="205" y="33"/>
                  </a:lnTo>
                  <a:lnTo>
                    <a:pt x="213" y="41"/>
                  </a:lnTo>
                  <a:lnTo>
                    <a:pt x="220" y="49"/>
                  </a:lnTo>
                  <a:lnTo>
                    <a:pt x="226" y="59"/>
                  </a:lnTo>
                  <a:lnTo>
                    <a:pt x="226" y="59"/>
                  </a:lnTo>
                  <a:lnTo>
                    <a:pt x="232" y="70"/>
                  </a:lnTo>
                  <a:lnTo>
                    <a:pt x="237" y="82"/>
                  </a:lnTo>
                  <a:lnTo>
                    <a:pt x="240" y="94"/>
                  </a:lnTo>
                  <a:lnTo>
                    <a:pt x="243" y="107"/>
                  </a:lnTo>
                  <a:lnTo>
                    <a:pt x="244" y="119"/>
                  </a:lnTo>
                  <a:lnTo>
                    <a:pt x="243" y="132"/>
                  </a:lnTo>
                  <a:lnTo>
                    <a:pt x="241" y="145"/>
                  </a:lnTo>
                  <a:lnTo>
                    <a:pt x="238" y="157"/>
                  </a:lnTo>
                  <a:lnTo>
                    <a:pt x="238" y="157"/>
                  </a:lnTo>
                  <a:lnTo>
                    <a:pt x="232" y="173"/>
                  </a:lnTo>
                  <a:lnTo>
                    <a:pt x="223" y="188"/>
                  </a:lnTo>
                  <a:lnTo>
                    <a:pt x="212" y="202"/>
                  </a:lnTo>
                  <a:lnTo>
                    <a:pt x="206" y="210"/>
                  </a:lnTo>
                  <a:lnTo>
                    <a:pt x="199" y="215"/>
                  </a:lnTo>
                  <a:lnTo>
                    <a:pt x="196" y="210"/>
                  </a:lnTo>
                  <a:lnTo>
                    <a:pt x="166" y="162"/>
                  </a:lnTo>
                  <a:lnTo>
                    <a:pt x="211" y="186"/>
                  </a:lnTo>
                  <a:lnTo>
                    <a:pt x="211" y="186"/>
                  </a:lnTo>
                  <a:lnTo>
                    <a:pt x="212" y="186"/>
                  </a:lnTo>
                  <a:lnTo>
                    <a:pt x="152" y="135"/>
                  </a:lnTo>
                  <a:lnTo>
                    <a:pt x="229" y="146"/>
                  </a:lnTo>
                  <a:lnTo>
                    <a:pt x="229" y="146"/>
                  </a:lnTo>
                  <a:lnTo>
                    <a:pt x="230" y="146"/>
                  </a:lnTo>
                  <a:lnTo>
                    <a:pt x="229" y="146"/>
                  </a:lnTo>
                  <a:lnTo>
                    <a:pt x="157" y="121"/>
                  </a:lnTo>
                  <a:lnTo>
                    <a:pt x="232" y="103"/>
                  </a:lnTo>
                  <a:lnTo>
                    <a:pt x="232" y="103"/>
                  </a:lnTo>
                  <a:lnTo>
                    <a:pt x="232" y="102"/>
                  </a:lnTo>
                  <a:lnTo>
                    <a:pt x="156" y="108"/>
                  </a:lnTo>
                  <a:lnTo>
                    <a:pt x="210" y="67"/>
                  </a:lnTo>
                  <a:lnTo>
                    <a:pt x="216" y="62"/>
                  </a:lnTo>
                  <a:lnTo>
                    <a:pt x="216" y="62"/>
                  </a:lnTo>
                  <a:lnTo>
                    <a:pt x="214" y="62"/>
                  </a:lnTo>
                  <a:lnTo>
                    <a:pt x="158" y="91"/>
                  </a:lnTo>
                  <a:lnTo>
                    <a:pt x="148" y="96"/>
                  </a:lnTo>
                  <a:lnTo>
                    <a:pt x="185" y="30"/>
                  </a:lnTo>
                  <a:lnTo>
                    <a:pt x="185" y="30"/>
                  </a:lnTo>
                  <a:lnTo>
                    <a:pt x="184" y="30"/>
                  </a:lnTo>
                  <a:lnTo>
                    <a:pt x="136" y="88"/>
                  </a:lnTo>
                  <a:lnTo>
                    <a:pt x="145" y="13"/>
                  </a:lnTo>
                  <a:lnTo>
                    <a:pt x="145" y="13"/>
                  </a:lnTo>
                  <a:lnTo>
                    <a:pt x="144" y="13"/>
                  </a:lnTo>
                  <a:lnTo>
                    <a:pt x="122" y="85"/>
                  </a:lnTo>
                  <a:lnTo>
                    <a:pt x="116" y="62"/>
                  </a:lnTo>
                  <a:lnTo>
                    <a:pt x="103" y="11"/>
                  </a:lnTo>
                  <a:lnTo>
                    <a:pt x="103" y="11"/>
                  </a:lnTo>
                  <a:lnTo>
                    <a:pt x="102" y="11"/>
                  </a:lnTo>
                  <a:lnTo>
                    <a:pt x="103" y="16"/>
                  </a:lnTo>
                  <a:lnTo>
                    <a:pt x="108" y="88"/>
                  </a:lnTo>
                  <a:lnTo>
                    <a:pt x="61" y="28"/>
                  </a:lnTo>
                  <a:lnTo>
                    <a:pt x="61" y="28"/>
                  </a:lnTo>
                  <a:lnTo>
                    <a:pt x="61" y="28"/>
                  </a:lnTo>
                  <a:lnTo>
                    <a:pt x="96" y="94"/>
                  </a:lnTo>
                  <a:lnTo>
                    <a:pt x="30" y="59"/>
                  </a:lnTo>
                  <a:lnTo>
                    <a:pt x="30" y="59"/>
                  </a:lnTo>
                  <a:lnTo>
                    <a:pt x="29" y="59"/>
                  </a:lnTo>
                  <a:lnTo>
                    <a:pt x="82" y="102"/>
                  </a:lnTo>
                  <a:lnTo>
                    <a:pt x="88" y="107"/>
                  </a:lnTo>
                  <a:lnTo>
                    <a:pt x="13" y="98"/>
                  </a:lnTo>
                  <a:lnTo>
                    <a:pt x="13" y="98"/>
                  </a:lnTo>
                  <a:lnTo>
                    <a:pt x="13" y="99"/>
                  </a:lnTo>
                  <a:lnTo>
                    <a:pt x="86" y="121"/>
                  </a:lnTo>
                  <a:lnTo>
                    <a:pt x="14" y="142"/>
                  </a:lnTo>
                  <a:lnTo>
                    <a:pt x="14" y="142"/>
                  </a:lnTo>
                  <a:lnTo>
                    <a:pt x="14" y="142"/>
                  </a:lnTo>
                  <a:lnTo>
                    <a:pt x="88" y="133"/>
                  </a:lnTo>
                  <a:lnTo>
                    <a:pt x="29" y="183"/>
                  </a:lnTo>
                  <a:lnTo>
                    <a:pt x="29" y="183"/>
                  </a:lnTo>
                  <a:lnTo>
                    <a:pt x="29" y="184"/>
                  </a:lnTo>
                  <a:lnTo>
                    <a:pt x="30" y="183"/>
                  </a:lnTo>
                  <a:lnTo>
                    <a:pt x="77" y="159"/>
                  </a:lnTo>
                  <a:lnTo>
                    <a:pt x="88" y="142"/>
                  </a:lnTo>
                  <a:lnTo>
                    <a:pt x="101" y="142"/>
                  </a:lnTo>
                  <a:lnTo>
                    <a:pt x="93" y="135"/>
                  </a:lnTo>
                  <a:lnTo>
                    <a:pt x="121" y="89"/>
                  </a:lnTo>
                  <a:lnTo>
                    <a:pt x="104" y="144"/>
                  </a:lnTo>
                  <a:lnTo>
                    <a:pt x="104" y="1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41" name="Freeform 84">
              <a:extLst>
                <a:ext uri="{FF2B5EF4-FFF2-40B4-BE49-F238E27FC236}">
                  <a16:creationId xmlns:a16="http://schemas.microsoft.com/office/drawing/2014/main" id="{F3A118D5-A684-4A66-B354-B50F9F1E7625}"/>
                </a:ext>
              </a:extLst>
            </p:cNvPr>
            <p:cNvSpPr>
              <a:spLocks/>
            </p:cNvSpPr>
            <p:nvPr userDrawn="1"/>
          </p:nvSpPr>
          <p:spPr bwMode="auto">
            <a:xfrm>
              <a:off x="6923088" y="4475163"/>
              <a:ext cx="387350" cy="369888"/>
            </a:xfrm>
            <a:custGeom>
              <a:avLst/>
              <a:gdLst>
                <a:gd name="T0" fmla="*/ 161 w 244"/>
                <a:gd name="T1" fmla="*/ 152 h 233"/>
                <a:gd name="T2" fmla="*/ 76 w 244"/>
                <a:gd name="T3" fmla="*/ 233 h 233"/>
                <a:gd name="T4" fmla="*/ 55 w 244"/>
                <a:gd name="T5" fmla="*/ 221 h 233"/>
                <a:gd name="T6" fmla="*/ 27 w 244"/>
                <a:gd name="T7" fmla="*/ 197 h 233"/>
                <a:gd name="T8" fmla="*/ 9 w 244"/>
                <a:gd name="T9" fmla="*/ 166 h 233"/>
                <a:gd name="T10" fmla="*/ 2 w 244"/>
                <a:gd name="T11" fmla="*/ 144 h 233"/>
                <a:gd name="T12" fmla="*/ 1 w 244"/>
                <a:gd name="T13" fmla="*/ 108 h 233"/>
                <a:gd name="T14" fmla="*/ 9 w 244"/>
                <a:gd name="T15" fmla="*/ 74 h 233"/>
                <a:gd name="T16" fmla="*/ 21 w 244"/>
                <a:gd name="T17" fmla="*/ 53 h 233"/>
                <a:gd name="T18" fmla="*/ 46 w 244"/>
                <a:gd name="T19" fmla="*/ 26 h 233"/>
                <a:gd name="T20" fmla="*/ 77 w 244"/>
                <a:gd name="T21" fmla="*/ 7 h 233"/>
                <a:gd name="T22" fmla="*/ 96 w 244"/>
                <a:gd name="T23" fmla="*/ 2 h 233"/>
                <a:gd name="T24" fmla="*/ 127 w 244"/>
                <a:gd name="T25" fmla="*/ 0 h 233"/>
                <a:gd name="T26" fmla="*/ 156 w 244"/>
                <a:gd name="T27" fmla="*/ 5 h 233"/>
                <a:gd name="T28" fmla="*/ 177 w 244"/>
                <a:gd name="T29" fmla="*/ 13 h 233"/>
                <a:gd name="T30" fmla="*/ 205 w 244"/>
                <a:gd name="T31" fmla="*/ 33 h 233"/>
                <a:gd name="T32" fmla="*/ 226 w 244"/>
                <a:gd name="T33" fmla="*/ 59 h 233"/>
                <a:gd name="T34" fmla="*/ 237 w 244"/>
                <a:gd name="T35" fmla="*/ 82 h 233"/>
                <a:gd name="T36" fmla="*/ 244 w 244"/>
                <a:gd name="T37" fmla="*/ 119 h 233"/>
                <a:gd name="T38" fmla="*/ 238 w 244"/>
                <a:gd name="T39" fmla="*/ 157 h 233"/>
                <a:gd name="T40" fmla="*/ 223 w 244"/>
                <a:gd name="T41" fmla="*/ 188 h 233"/>
                <a:gd name="T42" fmla="*/ 199 w 244"/>
                <a:gd name="T43" fmla="*/ 215 h 233"/>
                <a:gd name="T44" fmla="*/ 211 w 244"/>
                <a:gd name="T45" fmla="*/ 186 h 233"/>
                <a:gd name="T46" fmla="*/ 152 w 244"/>
                <a:gd name="T47" fmla="*/ 135 h 233"/>
                <a:gd name="T48" fmla="*/ 230 w 244"/>
                <a:gd name="T49" fmla="*/ 146 h 233"/>
                <a:gd name="T50" fmla="*/ 232 w 244"/>
                <a:gd name="T51" fmla="*/ 103 h 233"/>
                <a:gd name="T52" fmla="*/ 156 w 244"/>
                <a:gd name="T53" fmla="*/ 108 h 233"/>
                <a:gd name="T54" fmla="*/ 216 w 244"/>
                <a:gd name="T55" fmla="*/ 62 h 233"/>
                <a:gd name="T56" fmla="*/ 148 w 244"/>
                <a:gd name="T57" fmla="*/ 96 h 233"/>
                <a:gd name="T58" fmla="*/ 184 w 244"/>
                <a:gd name="T59" fmla="*/ 30 h 233"/>
                <a:gd name="T60" fmla="*/ 145 w 244"/>
                <a:gd name="T61" fmla="*/ 13 h 233"/>
                <a:gd name="T62" fmla="*/ 116 w 244"/>
                <a:gd name="T63" fmla="*/ 62 h 233"/>
                <a:gd name="T64" fmla="*/ 102 w 244"/>
                <a:gd name="T65" fmla="*/ 11 h 233"/>
                <a:gd name="T66" fmla="*/ 61 w 244"/>
                <a:gd name="T67" fmla="*/ 28 h 233"/>
                <a:gd name="T68" fmla="*/ 96 w 244"/>
                <a:gd name="T69" fmla="*/ 94 h 233"/>
                <a:gd name="T70" fmla="*/ 29 w 244"/>
                <a:gd name="T71" fmla="*/ 59 h 233"/>
                <a:gd name="T72" fmla="*/ 13 w 244"/>
                <a:gd name="T73" fmla="*/ 98 h 233"/>
                <a:gd name="T74" fmla="*/ 86 w 244"/>
                <a:gd name="T75" fmla="*/ 121 h 233"/>
                <a:gd name="T76" fmla="*/ 14 w 244"/>
                <a:gd name="T77" fmla="*/ 142 h 233"/>
                <a:gd name="T78" fmla="*/ 29 w 244"/>
                <a:gd name="T79" fmla="*/ 183 h 233"/>
                <a:gd name="T80" fmla="*/ 77 w 244"/>
                <a:gd name="T81" fmla="*/ 159 h 233"/>
                <a:gd name="T82" fmla="*/ 93 w 244"/>
                <a:gd name="T83" fmla="*/ 135 h 233"/>
                <a:gd name="T84" fmla="*/ 104 w 244"/>
                <a:gd name="T85" fmla="*/ 144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44" h="233">
                  <a:moveTo>
                    <a:pt x="104" y="144"/>
                  </a:moveTo>
                  <a:lnTo>
                    <a:pt x="148" y="144"/>
                  </a:lnTo>
                  <a:lnTo>
                    <a:pt x="161" y="152"/>
                  </a:lnTo>
                  <a:lnTo>
                    <a:pt x="102" y="152"/>
                  </a:lnTo>
                  <a:lnTo>
                    <a:pt x="79" y="225"/>
                  </a:lnTo>
                  <a:lnTo>
                    <a:pt x="76" y="233"/>
                  </a:lnTo>
                  <a:lnTo>
                    <a:pt x="76" y="233"/>
                  </a:lnTo>
                  <a:lnTo>
                    <a:pt x="66" y="228"/>
                  </a:lnTo>
                  <a:lnTo>
                    <a:pt x="55" y="221"/>
                  </a:lnTo>
                  <a:lnTo>
                    <a:pt x="45" y="214"/>
                  </a:lnTo>
                  <a:lnTo>
                    <a:pt x="36" y="206"/>
                  </a:lnTo>
                  <a:lnTo>
                    <a:pt x="27" y="197"/>
                  </a:lnTo>
                  <a:lnTo>
                    <a:pt x="20" y="187"/>
                  </a:lnTo>
                  <a:lnTo>
                    <a:pt x="14" y="177"/>
                  </a:lnTo>
                  <a:lnTo>
                    <a:pt x="9" y="166"/>
                  </a:lnTo>
                  <a:lnTo>
                    <a:pt x="9" y="166"/>
                  </a:lnTo>
                  <a:lnTo>
                    <a:pt x="5" y="156"/>
                  </a:lnTo>
                  <a:lnTo>
                    <a:pt x="2" y="144"/>
                  </a:lnTo>
                  <a:lnTo>
                    <a:pt x="0" y="132"/>
                  </a:lnTo>
                  <a:lnTo>
                    <a:pt x="0" y="121"/>
                  </a:lnTo>
                  <a:lnTo>
                    <a:pt x="1" y="108"/>
                  </a:lnTo>
                  <a:lnTo>
                    <a:pt x="2" y="96"/>
                  </a:lnTo>
                  <a:lnTo>
                    <a:pt x="5" y="85"/>
                  </a:lnTo>
                  <a:lnTo>
                    <a:pt x="9" y="74"/>
                  </a:lnTo>
                  <a:lnTo>
                    <a:pt x="9" y="74"/>
                  </a:lnTo>
                  <a:lnTo>
                    <a:pt x="14" y="63"/>
                  </a:lnTo>
                  <a:lnTo>
                    <a:pt x="21" y="53"/>
                  </a:lnTo>
                  <a:lnTo>
                    <a:pt x="28" y="43"/>
                  </a:lnTo>
                  <a:lnTo>
                    <a:pt x="36" y="34"/>
                  </a:lnTo>
                  <a:lnTo>
                    <a:pt x="46" y="26"/>
                  </a:lnTo>
                  <a:lnTo>
                    <a:pt x="56" y="19"/>
                  </a:lnTo>
                  <a:lnTo>
                    <a:pt x="67" y="12"/>
                  </a:lnTo>
                  <a:lnTo>
                    <a:pt x="77" y="7"/>
                  </a:lnTo>
                  <a:lnTo>
                    <a:pt x="77" y="7"/>
                  </a:lnTo>
                  <a:lnTo>
                    <a:pt x="87" y="5"/>
                  </a:lnTo>
                  <a:lnTo>
                    <a:pt x="96" y="2"/>
                  </a:lnTo>
                  <a:lnTo>
                    <a:pt x="107" y="0"/>
                  </a:lnTo>
                  <a:lnTo>
                    <a:pt x="116" y="0"/>
                  </a:lnTo>
                  <a:lnTo>
                    <a:pt x="127" y="0"/>
                  </a:lnTo>
                  <a:lnTo>
                    <a:pt x="137" y="0"/>
                  </a:lnTo>
                  <a:lnTo>
                    <a:pt x="146" y="2"/>
                  </a:lnTo>
                  <a:lnTo>
                    <a:pt x="156" y="5"/>
                  </a:lnTo>
                  <a:lnTo>
                    <a:pt x="156" y="5"/>
                  </a:lnTo>
                  <a:lnTo>
                    <a:pt x="166" y="8"/>
                  </a:lnTo>
                  <a:lnTo>
                    <a:pt x="177" y="13"/>
                  </a:lnTo>
                  <a:lnTo>
                    <a:pt x="186" y="19"/>
                  </a:lnTo>
                  <a:lnTo>
                    <a:pt x="196" y="25"/>
                  </a:lnTo>
                  <a:lnTo>
                    <a:pt x="205" y="33"/>
                  </a:lnTo>
                  <a:lnTo>
                    <a:pt x="213" y="41"/>
                  </a:lnTo>
                  <a:lnTo>
                    <a:pt x="220" y="49"/>
                  </a:lnTo>
                  <a:lnTo>
                    <a:pt x="226" y="59"/>
                  </a:lnTo>
                  <a:lnTo>
                    <a:pt x="226" y="59"/>
                  </a:lnTo>
                  <a:lnTo>
                    <a:pt x="232" y="70"/>
                  </a:lnTo>
                  <a:lnTo>
                    <a:pt x="237" y="82"/>
                  </a:lnTo>
                  <a:lnTo>
                    <a:pt x="240" y="94"/>
                  </a:lnTo>
                  <a:lnTo>
                    <a:pt x="243" y="107"/>
                  </a:lnTo>
                  <a:lnTo>
                    <a:pt x="244" y="119"/>
                  </a:lnTo>
                  <a:lnTo>
                    <a:pt x="243" y="132"/>
                  </a:lnTo>
                  <a:lnTo>
                    <a:pt x="241" y="145"/>
                  </a:lnTo>
                  <a:lnTo>
                    <a:pt x="238" y="157"/>
                  </a:lnTo>
                  <a:lnTo>
                    <a:pt x="238" y="157"/>
                  </a:lnTo>
                  <a:lnTo>
                    <a:pt x="232" y="173"/>
                  </a:lnTo>
                  <a:lnTo>
                    <a:pt x="223" y="188"/>
                  </a:lnTo>
                  <a:lnTo>
                    <a:pt x="212" y="202"/>
                  </a:lnTo>
                  <a:lnTo>
                    <a:pt x="206" y="210"/>
                  </a:lnTo>
                  <a:lnTo>
                    <a:pt x="199" y="215"/>
                  </a:lnTo>
                  <a:lnTo>
                    <a:pt x="196" y="210"/>
                  </a:lnTo>
                  <a:lnTo>
                    <a:pt x="166" y="162"/>
                  </a:lnTo>
                  <a:lnTo>
                    <a:pt x="211" y="186"/>
                  </a:lnTo>
                  <a:lnTo>
                    <a:pt x="211" y="186"/>
                  </a:lnTo>
                  <a:lnTo>
                    <a:pt x="212" y="186"/>
                  </a:lnTo>
                  <a:lnTo>
                    <a:pt x="152" y="135"/>
                  </a:lnTo>
                  <a:lnTo>
                    <a:pt x="229" y="146"/>
                  </a:lnTo>
                  <a:lnTo>
                    <a:pt x="229" y="146"/>
                  </a:lnTo>
                  <a:lnTo>
                    <a:pt x="230" y="146"/>
                  </a:lnTo>
                  <a:lnTo>
                    <a:pt x="229" y="146"/>
                  </a:lnTo>
                  <a:lnTo>
                    <a:pt x="157" y="121"/>
                  </a:lnTo>
                  <a:lnTo>
                    <a:pt x="232" y="103"/>
                  </a:lnTo>
                  <a:lnTo>
                    <a:pt x="232" y="103"/>
                  </a:lnTo>
                  <a:lnTo>
                    <a:pt x="232" y="102"/>
                  </a:lnTo>
                  <a:lnTo>
                    <a:pt x="156" y="108"/>
                  </a:lnTo>
                  <a:lnTo>
                    <a:pt x="210" y="67"/>
                  </a:lnTo>
                  <a:lnTo>
                    <a:pt x="216" y="62"/>
                  </a:lnTo>
                  <a:lnTo>
                    <a:pt x="216" y="62"/>
                  </a:lnTo>
                  <a:lnTo>
                    <a:pt x="214" y="62"/>
                  </a:lnTo>
                  <a:lnTo>
                    <a:pt x="158" y="91"/>
                  </a:lnTo>
                  <a:lnTo>
                    <a:pt x="148" y="96"/>
                  </a:lnTo>
                  <a:lnTo>
                    <a:pt x="185" y="30"/>
                  </a:lnTo>
                  <a:lnTo>
                    <a:pt x="185" y="30"/>
                  </a:lnTo>
                  <a:lnTo>
                    <a:pt x="184" y="30"/>
                  </a:lnTo>
                  <a:lnTo>
                    <a:pt x="136" y="88"/>
                  </a:lnTo>
                  <a:lnTo>
                    <a:pt x="145" y="13"/>
                  </a:lnTo>
                  <a:lnTo>
                    <a:pt x="145" y="13"/>
                  </a:lnTo>
                  <a:lnTo>
                    <a:pt x="144" y="13"/>
                  </a:lnTo>
                  <a:lnTo>
                    <a:pt x="122" y="85"/>
                  </a:lnTo>
                  <a:lnTo>
                    <a:pt x="116" y="62"/>
                  </a:lnTo>
                  <a:lnTo>
                    <a:pt x="103" y="11"/>
                  </a:lnTo>
                  <a:lnTo>
                    <a:pt x="103" y="11"/>
                  </a:lnTo>
                  <a:lnTo>
                    <a:pt x="102" y="11"/>
                  </a:lnTo>
                  <a:lnTo>
                    <a:pt x="103" y="16"/>
                  </a:lnTo>
                  <a:lnTo>
                    <a:pt x="108" y="88"/>
                  </a:lnTo>
                  <a:lnTo>
                    <a:pt x="61" y="28"/>
                  </a:lnTo>
                  <a:lnTo>
                    <a:pt x="61" y="28"/>
                  </a:lnTo>
                  <a:lnTo>
                    <a:pt x="61" y="28"/>
                  </a:lnTo>
                  <a:lnTo>
                    <a:pt x="96" y="94"/>
                  </a:lnTo>
                  <a:lnTo>
                    <a:pt x="30" y="59"/>
                  </a:lnTo>
                  <a:lnTo>
                    <a:pt x="30" y="59"/>
                  </a:lnTo>
                  <a:lnTo>
                    <a:pt x="29" y="59"/>
                  </a:lnTo>
                  <a:lnTo>
                    <a:pt x="82" y="102"/>
                  </a:lnTo>
                  <a:lnTo>
                    <a:pt x="88" y="107"/>
                  </a:lnTo>
                  <a:lnTo>
                    <a:pt x="13" y="98"/>
                  </a:lnTo>
                  <a:lnTo>
                    <a:pt x="13" y="98"/>
                  </a:lnTo>
                  <a:lnTo>
                    <a:pt x="13" y="99"/>
                  </a:lnTo>
                  <a:lnTo>
                    <a:pt x="86" y="121"/>
                  </a:lnTo>
                  <a:lnTo>
                    <a:pt x="14" y="142"/>
                  </a:lnTo>
                  <a:lnTo>
                    <a:pt x="14" y="142"/>
                  </a:lnTo>
                  <a:lnTo>
                    <a:pt x="14" y="142"/>
                  </a:lnTo>
                  <a:lnTo>
                    <a:pt x="88" y="133"/>
                  </a:lnTo>
                  <a:lnTo>
                    <a:pt x="29" y="183"/>
                  </a:lnTo>
                  <a:lnTo>
                    <a:pt x="29" y="183"/>
                  </a:lnTo>
                  <a:lnTo>
                    <a:pt x="29" y="184"/>
                  </a:lnTo>
                  <a:lnTo>
                    <a:pt x="30" y="183"/>
                  </a:lnTo>
                  <a:lnTo>
                    <a:pt x="77" y="159"/>
                  </a:lnTo>
                  <a:lnTo>
                    <a:pt x="88" y="142"/>
                  </a:lnTo>
                  <a:lnTo>
                    <a:pt x="101" y="142"/>
                  </a:lnTo>
                  <a:lnTo>
                    <a:pt x="93" y="135"/>
                  </a:lnTo>
                  <a:lnTo>
                    <a:pt x="121" y="89"/>
                  </a:lnTo>
                  <a:lnTo>
                    <a:pt x="104" y="144"/>
                  </a:lnTo>
                  <a:lnTo>
                    <a:pt x="104" y="14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42" name="Freeform 85">
              <a:extLst>
                <a:ext uri="{FF2B5EF4-FFF2-40B4-BE49-F238E27FC236}">
                  <a16:creationId xmlns:a16="http://schemas.microsoft.com/office/drawing/2014/main" id="{D24DE251-FF8A-4F7D-86B7-7050AD095594}"/>
                </a:ext>
              </a:extLst>
            </p:cNvPr>
            <p:cNvSpPr>
              <a:spLocks/>
            </p:cNvSpPr>
            <p:nvPr userDrawn="1"/>
          </p:nvSpPr>
          <p:spPr bwMode="auto">
            <a:xfrm>
              <a:off x="7337426" y="4533901"/>
              <a:ext cx="265113" cy="266700"/>
            </a:xfrm>
            <a:custGeom>
              <a:avLst/>
              <a:gdLst>
                <a:gd name="T0" fmla="*/ 59 w 167"/>
                <a:gd name="T1" fmla="*/ 168 h 168"/>
                <a:gd name="T2" fmla="*/ 0 w 167"/>
                <a:gd name="T3" fmla="*/ 168 h 168"/>
                <a:gd name="T4" fmla="*/ 47 w 167"/>
                <a:gd name="T5" fmla="*/ 0 h 168"/>
                <a:gd name="T6" fmla="*/ 167 w 167"/>
                <a:gd name="T7" fmla="*/ 0 h 168"/>
                <a:gd name="T8" fmla="*/ 156 w 167"/>
                <a:gd name="T9" fmla="*/ 40 h 168"/>
                <a:gd name="T10" fmla="*/ 94 w 167"/>
                <a:gd name="T11" fmla="*/ 40 h 168"/>
                <a:gd name="T12" fmla="*/ 87 w 167"/>
                <a:gd name="T13" fmla="*/ 68 h 168"/>
                <a:gd name="T14" fmla="*/ 148 w 167"/>
                <a:gd name="T15" fmla="*/ 68 h 168"/>
                <a:gd name="T16" fmla="*/ 137 w 167"/>
                <a:gd name="T17" fmla="*/ 106 h 168"/>
                <a:gd name="T18" fmla="*/ 76 w 167"/>
                <a:gd name="T19" fmla="*/ 106 h 168"/>
                <a:gd name="T20" fmla="*/ 59 w 167"/>
                <a:gd name="T21" fmla="*/ 1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7" h="168">
                  <a:moveTo>
                    <a:pt x="59" y="168"/>
                  </a:moveTo>
                  <a:lnTo>
                    <a:pt x="0" y="168"/>
                  </a:lnTo>
                  <a:lnTo>
                    <a:pt x="47" y="0"/>
                  </a:lnTo>
                  <a:lnTo>
                    <a:pt x="167" y="0"/>
                  </a:lnTo>
                  <a:lnTo>
                    <a:pt x="156" y="40"/>
                  </a:lnTo>
                  <a:lnTo>
                    <a:pt x="94" y="40"/>
                  </a:lnTo>
                  <a:lnTo>
                    <a:pt x="87" y="68"/>
                  </a:lnTo>
                  <a:lnTo>
                    <a:pt x="148" y="68"/>
                  </a:lnTo>
                  <a:lnTo>
                    <a:pt x="137" y="106"/>
                  </a:lnTo>
                  <a:lnTo>
                    <a:pt x="76" y="106"/>
                  </a:lnTo>
                  <a:lnTo>
                    <a:pt x="59" y="1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43" name="Freeform 86">
              <a:extLst>
                <a:ext uri="{FF2B5EF4-FFF2-40B4-BE49-F238E27FC236}">
                  <a16:creationId xmlns:a16="http://schemas.microsoft.com/office/drawing/2014/main" id="{5EE5D32B-F3B3-451C-AF81-9CF50CB9A4DF}"/>
                </a:ext>
              </a:extLst>
            </p:cNvPr>
            <p:cNvSpPr>
              <a:spLocks noEditPoints="1"/>
            </p:cNvSpPr>
            <p:nvPr userDrawn="1"/>
          </p:nvSpPr>
          <p:spPr bwMode="auto">
            <a:xfrm>
              <a:off x="7553326" y="4533901"/>
              <a:ext cx="166688" cy="266700"/>
            </a:xfrm>
            <a:custGeom>
              <a:avLst/>
              <a:gdLst>
                <a:gd name="T0" fmla="*/ 58 w 105"/>
                <a:gd name="T1" fmla="*/ 168 h 168"/>
                <a:gd name="T2" fmla="*/ 0 w 105"/>
                <a:gd name="T3" fmla="*/ 168 h 168"/>
                <a:gd name="T4" fmla="*/ 34 w 105"/>
                <a:gd name="T5" fmla="*/ 46 h 168"/>
                <a:gd name="T6" fmla="*/ 93 w 105"/>
                <a:gd name="T7" fmla="*/ 46 h 168"/>
                <a:gd name="T8" fmla="*/ 58 w 105"/>
                <a:gd name="T9" fmla="*/ 168 h 168"/>
                <a:gd name="T10" fmla="*/ 95 w 105"/>
                <a:gd name="T11" fmla="*/ 34 h 168"/>
                <a:gd name="T12" fmla="*/ 38 w 105"/>
                <a:gd name="T13" fmla="*/ 34 h 168"/>
                <a:gd name="T14" fmla="*/ 47 w 105"/>
                <a:gd name="T15" fmla="*/ 0 h 168"/>
                <a:gd name="T16" fmla="*/ 105 w 105"/>
                <a:gd name="T17" fmla="*/ 0 h 168"/>
                <a:gd name="T18" fmla="*/ 95 w 105"/>
                <a:gd name="T19" fmla="*/ 34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 h="168">
                  <a:moveTo>
                    <a:pt x="58" y="168"/>
                  </a:moveTo>
                  <a:lnTo>
                    <a:pt x="0" y="168"/>
                  </a:lnTo>
                  <a:lnTo>
                    <a:pt x="34" y="46"/>
                  </a:lnTo>
                  <a:lnTo>
                    <a:pt x="93" y="46"/>
                  </a:lnTo>
                  <a:lnTo>
                    <a:pt x="58" y="168"/>
                  </a:lnTo>
                  <a:close/>
                  <a:moveTo>
                    <a:pt x="95" y="34"/>
                  </a:moveTo>
                  <a:lnTo>
                    <a:pt x="38" y="34"/>
                  </a:lnTo>
                  <a:lnTo>
                    <a:pt x="47" y="0"/>
                  </a:lnTo>
                  <a:lnTo>
                    <a:pt x="105" y="0"/>
                  </a:lnTo>
                  <a:lnTo>
                    <a:pt x="95"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44" name="Freeform 87">
              <a:extLst>
                <a:ext uri="{FF2B5EF4-FFF2-40B4-BE49-F238E27FC236}">
                  <a16:creationId xmlns:a16="http://schemas.microsoft.com/office/drawing/2014/main" id="{4190B673-869F-4B5A-B909-1D65B44EED1A}"/>
                </a:ext>
              </a:extLst>
            </p:cNvPr>
            <p:cNvSpPr>
              <a:spLocks noEditPoints="1"/>
            </p:cNvSpPr>
            <p:nvPr userDrawn="1"/>
          </p:nvSpPr>
          <p:spPr bwMode="auto">
            <a:xfrm>
              <a:off x="7685088" y="4533901"/>
              <a:ext cx="273050" cy="269875"/>
            </a:xfrm>
            <a:custGeom>
              <a:avLst/>
              <a:gdLst>
                <a:gd name="T0" fmla="*/ 125 w 172"/>
                <a:gd name="T1" fmla="*/ 168 h 170"/>
                <a:gd name="T2" fmla="*/ 68 w 172"/>
                <a:gd name="T3" fmla="*/ 168 h 170"/>
                <a:gd name="T4" fmla="*/ 72 w 172"/>
                <a:gd name="T5" fmla="*/ 154 h 170"/>
                <a:gd name="T6" fmla="*/ 72 w 172"/>
                <a:gd name="T7" fmla="*/ 154 h 170"/>
                <a:gd name="T8" fmla="*/ 64 w 172"/>
                <a:gd name="T9" fmla="*/ 161 h 170"/>
                <a:gd name="T10" fmla="*/ 54 w 172"/>
                <a:gd name="T11" fmla="*/ 165 h 170"/>
                <a:gd name="T12" fmla="*/ 44 w 172"/>
                <a:gd name="T13" fmla="*/ 169 h 170"/>
                <a:gd name="T14" fmla="*/ 31 w 172"/>
                <a:gd name="T15" fmla="*/ 170 h 170"/>
                <a:gd name="T16" fmla="*/ 31 w 172"/>
                <a:gd name="T17" fmla="*/ 170 h 170"/>
                <a:gd name="T18" fmla="*/ 24 w 172"/>
                <a:gd name="T19" fmla="*/ 170 h 170"/>
                <a:gd name="T20" fmla="*/ 18 w 172"/>
                <a:gd name="T21" fmla="*/ 169 h 170"/>
                <a:gd name="T22" fmla="*/ 12 w 172"/>
                <a:gd name="T23" fmla="*/ 167 h 170"/>
                <a:gd name="T24" fmla="*/ 9 w 172"/>
                <a:gd name="T25" fmla="*/ 163 h 170"/>
                <a:gd name="T26" fmla="*/ 5 w 172"/>
                <a:gd name="T27" fmla="*/ 160 h 170"/>
                <a:gd name="T28" fmla="*/ 2 w 172"/>
                <a:gd name="T29" fmla="*/ 155 h 170"/>
                <a:gd name="T30" fmla="*/ 0 w 172"/>
                <a:gd name="T31" fmla="*/ 149 h 170"/>
                <a:gd name="T32" fmla="*/ 0 w 172"/>
                <a:gd name="T33" fmla="*/ 142 h 170"/>
                <a:gd name="T34" fmla="*/ 0 w 172"/>
                <a:gd name="T35" fmla="*/ 142 h 170"/>
                <a:gd name="T36" fmla="*/ 2 w 172"/>
                <a:gd name="T37" fmla="*/ 126 h 170"/>
                <a:gd name="T38" fmla="*/ 5 w 172"/>
                <a:gd name="T39" fmla="*/ 106 h 170"/>
                <a:gd name="T40" fmla="*/ 12 w 172"/>
                <a:gd name="T41" fmla="*/ 86 h 170"/>
                <a:gd name="T42" fmla="*/ 20 w 172"/>
                <a:gd name="T43" fmla="*/ 68 h 170"/>
                <a:gd name="T44" fmla="*/ 20 w 172"/>
                <a:gd name="T45" fmla="*/ 68 h 170"/>
                <a:gd name="T46" fmla="*/ 24 w 172"/>
                <a:gd name="T47" fmla="*/ 62 h 170"/>
                <a:gd name="T48" fmla="*/ 29 w 172"/>
                <a:gd name="T49" fmla="*/ 58 h 170"/>
                <a:gd name="T50" fmla="*/ 33 w 172"/>
                <a:gd name="T51" fmla="*/ 53 h 170"/>
                <a:gd name="T52" fmla="*/ 39 w 172"/>
                <a:gd name="T53" fmla="*/ 50 h 170"/>
                <a:gd name="T54" fmla="*/ 45 w 172"/>
                <a:gd name="T55" fmla="*/ 47 h 170"/>
                <a:gd name="T56" fmla="*/ 51 w 172"/>
                <a:gd name="T57" fmla="*/ 45 h 170"/>
                <a:gd name="T58" fmla="*/ 58 w 172"/>
                <a:gd name="T59" fmla="*/ 44 h 170"/>
                <a:gd name="T60" fmla="*/ 65 w 172"/>
                <a:gd name="T61" fmla="*/ 44 h 170"/>
                <a:gd name="T62" fmla="*/ 65 w 172"/>
                <a:gd name="T63" fmla="*/ 44 h 170"/>
                <a:gd name="T64" fmla="*/ 77 w 172"/>
                <a:gd name="T65" fmla="*/ 45 h 170"/>
                <a:gd name="T66" fmla="*/ 86 w 172"/>
                <a:gd name="T67" fmla="*/ 48 h 170"/>
                <a:gd name="T68" fmla="*/ 93 w 172"/>
                <a:gd name="T69" fmla="*/ 53 h 170"/>
                <a:gd name="T70" fmla="*/ 98 w 172"/>
                <a:gd name="T71" fmla="*/ 60 h 170"/>
                <a:gd name="T72" fmla="*/ 114 w 172"/>
                <a:gd name="T73" fmla="*/ 0 h 170"/>
                <a:gd name="T74" fmla="*/ 172 w 172"/>
                <a:gd name="T75" fmla="*/ 0 h 170"/>
                <a:gd name="T76" fmla="*/ 125 w 172"/>
                <a:gd name="T77" fmla="*/ 168 h 170"/>
                <a:gd name="T78" fmla="*/ 81 w 172"/>
                <a:gd name="T79" fmla="*/ 82 h 170"/>
                <a:gd name="T80" fmla="*/ 81 w 172"/>
                <a:gd name="T81" fmla="*/ 82 h 170"/>
                <a:gd name="T82" fmla="*/ 78 w 172"/>
                <a:gd name="T83" fmla="*/ 82 h 170"/>
                <a:gd name="T84" fmla="*/ 74 w 172"/>
                <a:gd name="T85" fmla="*/ 84 h 170"/>
                <a:gd name="T86" fmla="*/ 71 w 172"/>
                <a:gd name="T87" fmla="*/ 86 h 170"/>
                <a:gd name="T88" fmla="*/ 68 w 172"/>
                <a:gd name="T89" fmla="*/ 91 h 170"/>
                <a:gd name="T90" fmla="*/ 68 w 172"/>
                <a:gd name="T91" fmla="*/ 91 h 170"/>
                <a:gd name="T92" fmla="*/ 63 w 172"/>
                <a:gd name="T93" fmla="*/ 106 h 170"/>
                <a:gd name="T94" fmla="*/ 61 w 172"/>
                <a:gd name="T95" fmla="*/ 114 h 170"/>
                <a:gd name="T96" fmla="*/ 60 w 172"/>
                <a:gd name="T97" fmla="*/ 121 h 170"/>
                <a:gd name="T98" fmla="*/ 60 w 172"/>
                <a:gd name="T99" fmla="*/ 121 h 170"/>
                <a:gd name="T100" fmla="*/ 61 w 172"/>
                <a:gd name="T101" fmla="*/ 125 h 170"/>
                <a:gd name="T102" fmla="*/ 63 w 172"/>
                <a:gd name="T103" fmla="*/ 127 h 170"/>
                <a:gd name="T104" fmla="*/ 65 w 172"/>
                <a:gd name="T105" fmla="*/ 129 h 170"/>
                <a:gd name="T106" fmla="*/ 70 w 172"/>
                <a:gd name="T107" fmla="*/ 130 h 170"/>
                <a:gd name="T108" fmla="*/ 70 w 172"/>
                <a:gd name="T109" fmla="*/ 130 h 170"/>
                <a:gd name="T110" fmla="*/ 74 w 172"/>
                <a:gd name="T111" fmla="*/ 129 h 170"/>
                <a:gd name="T112" fmla="*/ 79 w 172"/>
                <a:gd name="T113" fmla="*/ 127 h 170"/>
                <a:gd name="T114" fmla="*/ 91 w 172"/>
                <a:gd name="T115" fmla="*/ 87 h 170"/>
                <a:gd name="T116" fmla="*/ 91 w 172"/>
                <a:gd name="T117" fmla="*/ 87 h 170"/>
                <a:gd name="T118" fmla="*/ 87 w 172"/>
                <a:gd name="T119" fmla="*/ 84 h 170"/>
                <a:gd name="T120" fmla="*/ 81 w 172"/>
                <a:gd name="T121" fmla="*/ 82 h 170"/>
                <a:gd name="T122" fmla="*/ 81 w 172"/>
                <a:gd name="T123" fmla="*/ 82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2" h="170">
                  <a:moveTo>
                    <a:pt x="125" y="168"/>
                  </a:moveTo>
                  <a:lnTo>
                    <a:pt x="68" y="168"/>
                  </a:lnTo>
                  <a:lnTo>
                    <a:pt x="72" y="154"/>
                  </a:lnTo>
                  <a:lnTo>
                    <a:pt x="72" y="154"/>
                  </a:lnTo>
                  <a:lnTo>
                    <a:pt x="64" y="161"/>
                  </a:lnTo>
                  <a:lnTo>
                    <a:pt x="54" y="165"/>
                  </a:lnTo>
                  <a:lnTo>
                    <a:pt x="44" y="169"/>
                  </a:lnTo>
                  <a:lnTo>
                    <a:pt x="31" y="170"/>
                  </a:lnTo>
                  <a:lnTo>
                    <a:pt x="31" y="170"/>
                  </a:lnTo>
                  <a:lnTo>
                    <a:pt x="24" y="170"/>
                  </a:lnTo>
                  <a:lnTo>
                    <a:pt x="18" y="169"/>
                  </a:lnTo>
                  <a:lnTo>
                    <a:pt x="12" y="167"/>
                  </a:lnTo>
                  <a:lnTo>
                    <a:pt x="9" y="163"/>
                  </a:lnTo>
                  <a:lnTo>
                    <a:pt x="5" y="160"/>
                  </a:lnTo>
                  <a:lnTo>
                    <a:pt x="2" y="155"/>
                  </a:lnTo>
                  <a:lnTo>
                    <a:pt x="0" y="149"/>
                  </a:lnTo>
                  <a:lnTo>
                    <a:pt x="0" y="142"/>
                  </a:lnTo>
                  <a:lnTo>
                    <a:pt x="0" y="142"/>
                  </a:lnTo>
                  <a:lnTo>
                    <a:pt x="2" y="126"/>
                  </a:lnTo>
                  <a:lnTo>
                    <a:pt x="5" y="106"/>
                  </a:lnTo>
                  <a:lnTo>
                    <a:pt x="12" y="86"/>
                  </a:lnTo>
                  <a:lnTo>
                    <a:pt x="20" y="68"/>
                  </a:lnTo>
                  <a:lnTo>
                    <a:pt x="20" y="68"/>
                  </a:lnTo>
                  <a:lnTo>
                    <a:pt x="24" y="62"/>
                  </a:lnTo>
                  <a:lnTo>
                    <a:pt x="29" y="58"/>
                  </a:lnTo>
                  <a:lnTo>
                    <a:pt x="33" y="53"/>
                  </a:lnTo>
                  <a:lnTo>
                    <a:pt x="39" y="50"/>
                  </a:lnTo>
                  <a:lnTo>
                    <a:pt x="45" y="47"/>
                  </a:lnTo>
                  <a:lnTo>
                    <a:pt x="51" y="45"/>
                  </a:lnTo>
                  <a:lnTo>
                    <a:pt x="58" y="44"/>
                  </a:lnTo>
                  <a:lnTo>
                    <a:pt x="65" y="44"/>
                  </a:lnTo>
                  <a:lnTo>
                    <a:pt x="65" y="44"/>
                  </a:lnTo>
                  <a:lnTo>
                    <a:pt x="77" y="45"/>
                  </a:lnTo>
                  <a:lnTo>
                    <a:pt x="86" y="48"/>
                  </a:lnTo>
                  <a:lnTo>
                    <a:pt x="93" y="53"/>
                  </a:lnTo>
                  <a:lnTo>
                    <a:pt x="98" y="60"/>
                  </a:lnTo>
                  <a:lnTo>
                    <a:pt x="114" y="0"/>
                  </a:lnTo>
                  <a:lnTo>
                    <a:pt x="172" y="0"/>
                  </a:lnTo>
                  <a:lnTo>
                    <a:pt x="125" y="168"/>
                  </a:lnTo>
                  <a:close/>
                  <a:moveTo>
                    <a:pt x="81" y="82"/>
                  </a:moveTo>
                  <a:lnTo>
                    <a:pt x="81" y="82"/>
                  </a:lnTo>
                  <a:lnTo>
                    <a:pt x="78" y="82"/>
                  </a:lnTo>
                  <a:lnTo>
                    <a:pt x="74" y="84"/>
                  </a:lnTo>
                  <a:lnTo>
                    <a:pt x="71" y="86"/>
                  </a:lnTo>
                  <a:lnTo>
                    <a:pt x="68" y="91"/>
                  </a:lnTo>
                  <a:lnTo>
                    <a:pt x="68" y="91"/>
                  </a:lnTo>
                  <a:lnTo>
                    <a:pt x="63" y="106"/>
                  </a:lnTo>
                  <a:lnTo>
                    <a:pt x="61" y="114"/>
                  </a:lnTo>
                  <a:lnTo>
                    <a:pt x="60" y="121"/>
                  </a:lnTo>
                  <a:lnTo>
                    <a:pt x="60" y="121"/>
                  </a:lnTo>
                  <a:lnTo>
                    <a:pt x="61" y="125"/>
                  </a:lnTo>
                  <a:lnTo>
                    <a:pt x="63" y="127"/>
                  </a:lnTo>
                  <a:lnTo>
                    <a:pt x="65" y="129"/>
                  </a:lnTo>
                  <a:lnTo>
                    <a:pt x="70" y="130"/>
                  </a:lnTo>
                  <a:lnTo>
                    <a:pt x="70" y="130"/>
                  </a:lnTo>
                  <a:lnTo>
                    <a:pt x="74" y="129"/>
                  </a:lnTo>
                  <a:lnTo>
                    <a:pt x="79" y="127"/>
                  </a:lnTo>
                  <a:lnTo>
                    <a:pt x="91" y="87"/>
                  </a:lnTo>
                  <a:lnTo>
                    <a:pt x="91" y="87"/>
                  </a:lnTo>
                  <a:lnTo>
                    <a:pt x="87" y="84"/>
                  </a:lnTo>
                  <a:lnTo>
                    <a:pt x="81" y="82"/>
                  </a:lnTo>
                  <a:lnTo>
                    <a:pt x="81" y="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45" name="Freeform 88">
              <a:extLst>
                <a:ext uri="{FF2B5EF4-FFF2-40B4-BE49-F238E27FC236}">
                  <a16:creationId xmlns:a16="http://schemas.microsoft.com/office/drawing/2014/main" id="{7E4A8ABA-C166-4BFF-9D0B-8E1A65FC2CAA}"/>
                </a:ext>
              </a:extLst>
            </p:cNvPr>
            <p:cNvSpPr>
              <a:spLocks noEditPoints="1"/>
            </p:cNvSpPr>
            <p:nvPr userDrawn="1"/>
          </p:nvSpPr>
          <p:spPr bwMode="auto">
            <a:xfrm>
              <a:off x="7923213" y="4602163"/>
              <a:ext cx="230188" cy="201613"/>
            </a:xfrm>
            <a:custGeom>
              <a:avLst/>
              <a:gdLst>
                <a:gd name="T0" fmla="*/ 58 w 145"/>
                <a:gd name="T1" fmla="*/ 71 h 127"/>
                <a:gd name="T2" fmla="*/ 56 w 145"/>
                <a:gd name="T3" fmla="*/ 80 h 127"/>
                <a:gd name="T4" fmla="*/ 56 w 145"/>
                <a:gd name="T5" fmla="*/ 87 h 127"/>
                <a:gd name="T6" fmla="*/ 57 w 145"/>
                <a:gd name="T7" fmla="*/ 93 h 127"/>
                <a:gd name="T8" fmla="*/ 64 w 145"/>
                <a:gd name="T9" fmla="*/ 97 h 127"/>
                <a:gd name="T10" fmla="*/ 68 w 145"/>
                <a:gd name="T11" fmla="*/ 96 h 127"/>
                <a:gd name="T12" fmla="*/ 75 w 145"/>
                <a:gd name="T13" fmla="*/ 89 h 127"/>
                <a:gd name="T14" fmla="*/ 135 w 145"/>
                <a:gd name="T15" fmla="*/ 82 h 127"/>
                <a:gd name="T16" fmla="*/ 134 w 145"/>
                <a:gd name="T17" fmla="*/ 87 h 127"/>
                <a:gd name="T18" fmla="*/ 128 w 145"/>
                <a:gd name="T19" fmla="*/ 98 h 127"/>
                <a:gd name="T20" fmla="*/ 115 w 145"/>
                <a:gd name="T21" fmla="*/ 111 h 127"/>
                <a:gd name="T22" fmla="*/ 94 w 145"/>
                <a:gd name="T23" fmla="*/ 122 h 127"/>
                <a:gd name="T24" fmla="*/ 72 w 145"/>
                <a:gd name="T25" fmla="*/ 127 h 127"/>
                <a:gd name="T26" fmla="*/ 61 w 145"/>
                <a:gd name="T27" fmla="*/ 127 h 127"/>
                <a:gd name="T28" fmla="*/ 38 w 145"/>
                <a:gd name="T29" fmla="*/ 126 h 127"/>
                <a:gd name="T30" fmla="*/ 18 w 145"/>
                <a:gd name="T31" fmla="*/ 121 h 127"/>
                <a:gd name="T32" fmla="*/ 5 w 145"/>
                <a:gd name="T33" fmla="*/ 110 h 127"/>
                <a:gd name="T34" fmla="*/ 2 w 145"/>
                <a:gd name="T35" fmla="*/ 101 h 127"/>
                <a:gd name="T36" fmla="*/ 0 w 145"/>
                <a:gd name="T37" fmla="*/ 90 h 127"/>
                <a:gd name="T38" fmla="*/ 3 w 145"/>
                <a:gd name="T39" fmla="*/ 75 h 127"/>
                <a:gd name="T40" fmla="*/ 13 w 145"/>
                <a:gd name="T41" fmla="*/ 41 h 127"/>
                <a:gd name="T42" fmla="*/ 22 w 145"/>
                <a:gd name="T43" fmla="*/ 27 h 127"/>
                <a:gd name="T44" fmla="*/ 27 w 145"/>
                <a:gd name="T45" fmla="*/ 19 h 127"/>
                <a:gd name="T46" fmla="*/ 43 w 145"/>
                <a:gd name="T47" fmla="*/ 9 h 127"/>
                <a:gd name="T48" fmla="*/ 59 w 145"/>
                <a:gd name="T49" fmla="*/ 3 h 127"/>
                <a:gd name="T50" fmla="*/ 77 w 145"/>
                <a:gd name="T51" fmla="*/ 1 h 127"/>
                <a:gd name="T52" fmla="*/ 85 w 145"/>
                <a:gd name="T53" fmla="*/ 0 h 127"/>
                <a:gd name="T54" fmla="*/ 109 w 145"/>
                <a:gd name="T55" fmla="*/ 2 h 127"/>
                <a:gd name="T56" fmla="*/ 128 w 145"/>
                <a:gd name="T57" fmla="*/ 8 h 127"/>
                <a:gd name="T58" fmla="*/ 140 w 145"/>
                <a:gd name="T59" fmla="*/ 19 h 127"/>
                <a:gd name="T60" fmla="*/ 145 w 145"/>
                <a:gd name="T61" fmla="*/ 38 h 127"/>
                <a:gd name="T62" fmla="*/ 142 w 145"/>
                <a:gd name="T63" fmla="*/ 53 h 127"/>
                <a:gd name="T64" fmla="*/ 138 w 145"/>
                <a:gd name="T65" fmla="*/ 71 h 127"/>
                <a:gd name="T66" fmla="*/ 80 w 145"/>
                <a:gd name="T67" fmla="*/ 30 h 127"/>
                <a:gd name="T68" fmla="*/ 71 w 145"/>
                <a:gd name="T69" fmla="*/ 35 h 127"/>
                <a:gd name="T70" fmla="*/ 65 w 145"/>
                <a:gd name="T71" fmla="*/ 48 h 127"/>
                <a:gd name="T72" fmla="*/ 88 w 145"/>
                <a:gd name="T73" fmla="*/ 48 h 127"/>
                <a:gd name="T74" fmla="*/ 91 w 145"/>
                <a:gd name="T75" fmla="*/ 39 h 127"/>
                <a:gd name="T76" fmla="*/ 87 w 145"/>
                <a:gd name="T77" fmla="*/ 32 h 127"/>
                <a:gd name="T78" fmla="*/ 80 w 145"/>
                <a:gd name="T79" fmla="*/ 3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5" h="127">
                  <a:moveTo>
                    <a:pt x="138" y="71"/>
                  </a:moveTo>
                  <a:lnTo>
                    <a:pt x="58" y="71"/>
                  </a:lnTo>
                  <a:lnTo>
                    <a:pt x="58" y="71"/>
                  </a:lnTo>
                  <a:lnTo>
                    <a:pt x="56" y="80"/>
                  </a:lnTo>
                  <a:lnTo>
                    <a:pt x="56" y="87"/>
                  </a:lnTo>
                  <a:lnTo>
                    <a:pt x="56" y="87"/>
                  </a:lnTo>
                  <a:lnTo>
                    <a:pt x="56" y="90"/>
                  </a:lnTo>
                  <a:lnTo>
                    <a:pt x="57" y="93"/>
                  </a:lnTo>
                  <a:lnTo>
                    <a:pt x="59" y="96"/>
                  </a:lnTo>
                  <a:lnTo>
                    <a:pt x="64" y="97"/>
                  </a:lnTo>
                  <a:lnTo>
                    <a:pt x="64" y="97"/>
                  </a:lnTo>
                  <a:lnTo>
                    <a:pt x="68" y="96"/>
                  </a:lnTo>
                  <a:lnTo>
                    <a:pt x="73" y="93"/>
                  </a:lnTo>
                  <a:lnTo>
                    <a:pt x="75" y="89"/>
                  </a:lnTo>
                  <a:lnTo>
                    <a:pt x="79" y="82"/>
                  </a:lnTo>
                  <a:lnTo>
                    <a:pt x="135" y="82"/>
                  </a:lnTo>
                  <a:lnTo>
                    <a:pt x="135" y="82"/>
                  </a:lnTo>
                  <a:lnTo>
                    <a:pt x="134" y="87"/>
                  </a:lnTo>
                  <a:lnTo>
                    <a:pt x="130" y="93"/>
                  </a:lnTo>
                  <a:lnTo>
                    <a:pt x="128" y="98"/>
                  </a:lnTo>
                  <a:lnTo>
                    <a:pt x="125" y="103"/>
                  </a:lnTo>
                  <a:lnTo>
                    <a:pt x="115" y="111"/>
                  </a:lnTo>
                  <a:lnTo>
                    <a:pt x="105" y="118"/>
                  </a:lnTo>
                  <a:lnTo>
                    <a:pt x="94" y="122"/>
                  </a:lnTo>
                  <a:lnTo>
                    <a:pt x="82" y="125"/>
                  </a:lnTo>
                  <a:lnTo>
                    <a:pt x="72" y="127"/>
                  </a:lnTo>
                  <a:lnTo>
                    <a:pt x="61" y="127"/>
                  </a:lnTo>
                  <a:lnTo>
                    <a:pt x="61" y="127"/>
                  </a:lnTo>
                  <a:lnTo>
                    <a:pt x="50" y="127"/>
                  </a:lnTo>
                  <a:lnTo>
                    <a:pt x="38" y="126"/>
                  </a:lnTo>
                  <a:lnTo>
                    <a:pt x="27" y="125"/>
                  </a:lnTo>
                  <a:lnTo>
                    <a:pt x="18" y="121"/>
                  </a:lnTo>
                  <a:lnTo>
                    <a:pt x="11" y="117"/>
                  </a:lnTo>
                  <a:lnTo>
                    <a:pt x="5" y="110"/>
                  </a:lnTo>
                  <a:lnTo>
                    <a:pt x="4" y="106"/>
                  </a:lnTo>
                  <a:lnTo>
                    <a:pt x="2" y="101"/>
                  </a:lnTo>
                  <a:lnTo>
                    <a:pt x="0" y="90"/>
                  </a:lnTo>
                  <a:lnTo>
                    <a:pt x="0" y="90"/>
                  </a:lnTo>
                  <a:lnTo>
                    <a:pt x="2" y="83"/>
                  </a:lnTo>
                  <a:lnTo>
                    <a:pt x="3" y="75"/>
                  </a:lnTo>
                  <a:lnTo>
                    <a:pt x="6" y="57"/>
                  </a:lnTo>
                  <a:lnTo>
                    <a:pt x="13" y="41"/>
                  </a:lnTo>
                  <a:lnTo>
                    <a:pt x="18" y="32"/>
                  </a:lnTo>
                  <a:lnTo>
                    <a:pt x="22" y="27"/>
                  </a:lnTo>
                  <a:lnTo>
                    <a:pt x="22" y="27"/>
                  </a:lnTo>
                  <a:lnTo>
                    <a:pt x="27" y="19"/>
                  </a:lnTo>
                  <a:lnTo>
                    <a:pt x="34" y="14"/>
                  </a:lnTo>
                  <a:lnTo>
                    <a:pt x="43" y="9"/>
                  </a:lnTo>
                  <a:lnTo>
                    <a:pt x="50" y="5"/>
                  </a:lnTo>
                  <a:lnTo>
                    <a:pt x="59" y="3"/>
                  </a:lnTo>
                  <a:lnTo>
                    <a:pt x="67" y="1"/>
                  </a:lnTo>
                  <a:lnTo>
                    <a:pt x="77" y="1"/>
                  </a:lnTo>
                  <a:lnTo>
                    <a:pt x="85" y="0"/>
                  </a:lnTo>
                  <a:lnTo>
                    <a:pt x="85" y="0"/>
                  </a:lnTo>
                  <a:lnTo>
                    <a:pt x="98" y="1"/>
                  </a:lnTo>
                  <a:lnTo>
                    <a:pt x="109" y="2"/>
                  </a:lnTo>
                  <a:lnTo>
                    <a:pt x="120" y="4"/>
                  </a:lnTo>
                  <a:lnTo>
                    <a:pt x="128" y="8"/>
                  </a:lnTo>
                  <a:lnTo>
                    <a:pt x="135" y="12"/>
                  </a:lnTo>
                  <a:lnTo>
                    <a:pt x="140" y="19"/>
                  </a:lnTo>
                  <a:lnTo>
                    <a:pt x="143" y="28"/>
                  </a:lnTo>
                  <a:lnTo>
                    <a:pt x="145" y="38"/>
                  </a:lnTo>
                  <a:lnTo>
                    <a:pt x="145" y="38"/>
                  </a:lnTo>
                  <a:lnTo>
                    <a:pt x="142" y="53"/>
                  </a:lnTo>
                  <a:lnTo>
                    <a:pt x="138" y="71"/>
                  </a:lnTo>
                  <a:lnTo>
                    <a:pt x="138" y="71"/>
                  </a:lnTo>
                  <a:close/>
                  <a:moveTo>
                    <a:pt x="80" y="30"/>
                  </a:moveTo>
                  <a:lnTo>
                    <a:pt x="80" y="30"/>
                  </a:lnTo>
                  <a:lnTo>
                    <a:pt x="75" y="31"/>
                  </a:lnTo>
                  <a:lnTo>
                    <a:pt x="71" y="35"/>
                  </a:lnTo>
                  <a:lnTo>
                    <a:pt x="67" y="39"/>
                  </a:lnTo>
                  <a:lnTo>
                    <a:pt x="65" y="48"/>
                  </a:lnTo>
                  <a:lnTo>
                    <a:pt x="88" y="48"/>
                  </a:lnTo>
                  <a:lnTo>
                    <a:pt x="88" y="48"/>
                  </a:lnTo>
                  <a:lnTo>
                    <a:pt x="91" y="39"/>
                  </a:lnTo>
                  <a:lnTo>
                    <a:pt x="91" y="39"/>
                  </a:lnTo>
                  <a:lnTo>
                    <a:pt x="89" y="35"/>
                  </a:lnTo>
                  <a:lnTo>
                    <a:pt x="87" y="32"/>
                  </a:lnTo>
                  <a:lnTo>
                    <a:pt x="85" y="31"/>
                  </a:lnTo>
                  <a:lnTo>
                    <a:pt x="80" y="30"/>
                  </a:lnTo>
                  <a:lnTo>
                    <a:pt x="80"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46" name="Freeform 89">
              <a:extLst>
                <a:ext uri="{FF2B5EF4-FFF2-40B4-BE49-F238E27FC236}">
                  <a16:creationId xmlns:a16="http://schemas.microsoft.com/office/drawing/2014/main" id="{A43514D3-56D5-4809-A809-5B4B1FA99117}"/>
                </a:ext>
              </a:extLst>
            </p:cNvPr>
            <p:cNvSpPr>
              <a:spLocks/>
            </p:cNvSpPr>
            <p:nvPr userDrawn="1"/>
          </p:nvSpPr>
          <p:spPr bwMode="auto">
            <a:xfrm>
              <a:off x="8143876" y="4533901"/>
              <a:ext cx="165100" cy="266700"/>
            </a:xfrm>
            <a:custGeom>
              <a:avLst/>
              <a:gdLst>
                <a:gd name="T0" fmla="*/ 57 w 104"/>
                <a:gd name="T1" fmla="*/ 168 h 168"/>
                <a:gd name="T2" fmla="*/ 0 w 104"/>
                <a:gd name="T3" fmla="*/ 168 h 168"/>
                <a:gd name="T4" fmla="*/ 45 w 104"/>
                <a:gd name="T5" fmla="*/ 0 h 168"/>
                <a:gd name="T6" fmla="*/ 104 w 104"/>
                <a:gd name="T7" fmla="*/ 0 h 168"/>
                <a:gd name="T8" fmla="*/ 57 w 104"/>
                <a:gd name="T9" fmla="*/ 168 h 168"/>
              </a:gdLst>
              <a:ahLst/>
              <a:cxnLst>
                <a:cxn ang="0">
                  <a:pos x="T0" y="T1"/>
                </a:cxn>
                <a:cxn ang="0">
                  <a:pos x="T2" y="T3"/>
                </a:cxn>
                <a:cxn ang="0">
                  <a:pos x="T4" y="T5"/>
                </a:cxn>
                <a:cxn ang="0">
                  <a:pos x="T6" y="T7"/>
                </a:cxn>
                <a:cxn ang="0">
                  <a:pos x="T8" y="T9"/>
                </a:cxn>
              </a:cxnLst>
              <a:rect l="0" t="0" r="r" b="b"/>
              <a:pathLst>
                <a:path w="104" h="168">
                  <a:moveTo>
                    <a:pt x="57" y="168"/>
                  </a:moveTo>
                  <a:lnTo>
                    <a:pt x="0" y="168"/>
                  </a:lnTo>
                  <a:lnTo>
                    <a:pt x="45" y="0"/>
                  </a:lnTo>
                  <a:lnTo>
                    <a:pt x="104" y="0"/>
                  </a:lnTo>
                  <a:lnTo>
                    <a:pt x="57" y="1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47" name="Freeform 90">
              <a:extLst>
                <a:ext uri="{FF2B5EF4-FFF2-40B4-BE49-F238E27FC236}">
                  <a16:creationId xmlns:a16="http://schemas.microsoft.com/office/drawing/2014/main" id="{0EFEC20D-0924-4E7D-965B-7AA681BBB132}"/>
                </a:ext>
              </a:extLst>
            </p:cNvPr>
            <p:cNvSpPr>
              <a:spLocks noEditPoints="1"/>
            </p:cNvSpPr>
            <p:nvPr userDrawn="1"/>
          </p:nvSpPr>
          <p:spPr bwMode="auto">
            <a:xfrm>
              <a:off x="8264526" y="4533901"/>
              <a:ext cx="165100" cy="266700"/>
            </a:xfrm>
            <a:custGeom>
              <a:avLst/>
              <a:gdLst>
                <a:gd name="T0" fmla="*/ 57 w 104"/>
                <a:gd name="T1" fmla="*/ 168 h 168"/>
                <a:gd name="T2" fmla="*/ 0 w 104"/>
                <a:gd name="T3" fmla="*/ 168 h 168"/>
                <a:gd name="T4" fmla="*/ 34 w 104"/>
                <a:gd name="T5" fmla="*/ 46 h 168"/>
                <a:gd name="T6" fmla="*/ 91 w 104"/>
                <a:gd name="T7" fmla="*/ 46 h 168"/>
                <a:gd name="T8" fmla="*/ 57 w 104"/>
                <a:gd name="T9" fmla="*/ 168 h 168"/>
                <a:gd name="T10" fmla="*/ 95 w 104"/>
                <a:gd name="T11" fmla="*/ 34 h 168"/>
                <a:gd name="T12" fmla="*/ 36 w 104"/>
                <a:gd name="T13" fmla="*/ 34 h 168"/>
                <a:gd name="T14" fmla="*/ 47 w 104"/>
                <a:gd name="T15" fmla="*/ 0 h 168"/>
                <a:gd name="T16" fmla="*/ 104 w 104"/>
                <a:gd name="T17" fmla="*/ 0 h 168"/>
                <a:gd name="T18" fmla="*/ 95 w 104"/>
                <a:gd name="T19" fmla="*/ 34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4" h="168">
                  <a:moveTo>
                    <a:pt x="57" y="168"/>
                  </a:moveTo>
                  <a:lnTo>
                    <a:pt x="0" y="168"/>
                  </a:lnTo>
                  <a:lnTo>
                    <a:pt x="34" y="46"/>
                  </a:lnTo>
                  <a:lnTo>
                    <a:pt x="91" y="46"/>
                  </a:lnTo>
                  <a:lnTo>
                    <a:pt x="57" y="168"/>
                  </a:lnTo>
                  <a:close/>
                  <a:moveTo>
                    <a:pt x="95" y="34"/>
                  </a:moveTo>
                  <a:lnTo>
                    <a:pt x="36" y="34"/>
                  </a:lnTo>
                  <a:lnTo>
                    <a:pt x="47" y="0"/>
                  </a:lnTo>
                  <a:lnTo>
                    <a:pt x="104" y="0"/>
                  </a:lnTo>
                  <a:lnTo>
                    <a:pt x="95"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48" name="Freeform 91">
              <a:extLst>
                <a:ext uri="{FF2B5EF4-FFF2-40B4-BE49-F238E27FC236}">
                  <a16:creationId xmlns:a16="http://schemas.microsoft.com/office/drawing/2014/main" id="{3B5945D4-025A-4212-AF2C-C3D25B56AB04}"/>
                </a:ext>
              </a:extLst>
            </p:cNvPr>
            <p:cNvSpPr>
              <a:spLocks/>
            </p:cNvSpPr>
            <p:nvPr userDrawn="1"/>
          </p:nvSpPr>
          <p:spPr bwMode="auto">
            <a:xfrm>
              <a:off x="8396288" y="4564063"/>
              <a:ext cx="192088" cy="236538"/>
            </a:xfrm>
            <a:custGeom>
              <a:avLst/>
              <a:gdLst>
                <a:gd name="T0" fmla="*/ 115 w 121"/>
                <a:gd name="T1" fmla="*/ 27 h 149"/>
                <a:gd name="T2" fmla="*/ 121 w 121"/>
                <a:gd name="T3" fmla="*/ 54 h 149"/>
                <a:gd name="T4" fmla="*/ 76 w 121"/>
                <a:gd name="T5" fmla="*/ 54 h 149"/>
                <a:gd name="T6" fmla="*/ 63 w 121"/>
                <a:gd name="T7" fmla="*/ 101 h 149"/>
                <a:gd name="T8" fmla="*/ 63 w 121"/>
                <a:gd name="T9" fmla="*/ 101 h 149"/>
                <a:gd name="T10" fmla="*/ 62 w 121"/>
                <a:gd name="T11" fmla="*/ 107 h 149"/>
                <a:gd name="T12" fmla="*/ 61 w 121"/>
                <a:gd name="T13" fmla="*/ 111 h 149"/>
                <a:gd name="T14" fmla="*/ 61 w 121"/>
                <a:gd name="T15" fmla="*/ 111 h 149"/>
                <a:gd name="T16" fmla="*/ 61 w 121"/>
                <a:gd name="T17" fmla="*/ 115 h 149"/>
                <a:gd name="T18" fmla="*/ 63 w 121"/>
                <a:gd name="T19" fmla="*/ 117 h 149"/>
                <a:gd name="T20" fmla="*/ 67 w 121"/>
                <a:gd name="T21" fmla="*/ 118 h 149"/>
                <a:gd name="T22" fmla="*/ 72 w 121"/>
                <a:gd name="T23" fmla="*/ 118 h 149"/>
                <a:gd name="T24" fmla="*/ 83 w 121"/>
                <a:gd name="T25" fmla="*/ 118 h 149"/>
                <a:gd name="T26" fmla="*/ 75 w 121"/>
                <a:gd name="T27" fmla="*/ 149 h 149"/>
                <a:gd name="T28" fmla="*/ 23 w 121"/>
                <a:gd name="T29" fmla="*/ 149 h 149"/>
                <a:gd name="T30" fmla="*/ 23 w 121"/>
                <a:gd name="T31" fmla="*/ 149 h 149"/>
                <a:gd name="T32" fmla="*/ 18 w 121"/>
                <a:gd name="T33" fmla="*/ 148 h 149"/>
                <a:gd name="T34" fmla="*/ 13 w 121"/>
                <a:gd name="T35" fmla="*/ 148 h 149"/>
                <a:gd name="T36" fmla="*/ 8 w 121"/>
                <a:gd name="T37" fmla="*/ 145 h 149"/>
                <a:gd name="T38" fmla="*/ 6 w 121"/>
                <a:gd name="T39" fmla="*/ 143 h 149"/>
                <a:gd name="T40" fmla="*/ 2 w 121"/>
                <a:gd name="T41" fmla="*/ 139 h 149"/>
                <a:gd name="T42" fmla="*/ 1 w 121"/>
                <a:gd name="T43" fmla="*/ 136 h 149"/>
                <a:gd name="T44" fmla="*/ 0 w 121"/>
                <a:gd name="T45" fmla="*/ 132 h 149"/>
                <a:gd name="T46" fmla="*/ 0 w 121"/>
                <a:gd name="T47" fmla="*/ 128 h 149"/>
                <a:gd name="T48" fmla="*/ 0 w 121"/>
                <a:gd name="T49" fmla="*/ 128 h 149"/>
                <a:gd name="T50" fmla="*/ 0 w 121"/>
                <a:gd name="T51" fmla="*/ 120 h 149"/>
                <a:gd name="T52" fmla="*/ 2 w 121"/>
                <a:gd name="T53" fmla="*/ 111 h 149"/>
                <a:gd name="T54" fmla="*/ 34 w 121"/>
                <a:gd name="T55" fmla="*/ 0 h 149"/>
                <a:gd name="T56" fmla="*/ 91 w 121"/>
                <a:gd name="T57" fmla="*/ 0 h 149"/>
                <a:gd name="T58" fmla="*/ 84 w 121"/>
                <a:gd name="T59" fmla="*/ 27 h 149"/>
                <a:gd name="T60" fmla="*/ 115 w 121"/>
                <a:gd name="T61" fmla="*/ 27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21" h="149">
                  <a:moveTo>
                    <a:pt x="115" y="27"/>
                  </a:moveTo>
                  <a:lnTo>
                    <a:pt x="121" y="54"/>
                  </a:lnTo>
                  <a:lnTo>
                    <a:pt x="76" y="54"/>
                  </a:lnTo>
                  <a:lnTo>
                    <a:pt x="63" y="101"/>
                  </a:lnTo>
                  <a:lnTo>
                    <a:pt x="63" y="101"/>
                  </a:lnTo>
                  <a:lnTo>
                    <a:pt x="62" y="107"/>
                  </a:lnTo>
                  <a:lnTo>
                    <a:pt x="61" y="111"/>
                  </a:lnTo>
                  <a:lnTo>
                    <a:pt x="61" y="111"/>
                  </a:lnTo>
                  <a:lnTo>
                    <a:pt x="61" y="115"/>
                  </a:lnTo>
                  <a:lnTo>
                    <a:pt x="63" y="117"/>
                  </a:lnTo>
                  <a:lnTo>
                    <a:pt x="67" y="118"/>
                  </a:lnTo>
                  <a:lnTo>
                    <a:pt x="72" y="118"/>
                  </a:lnTo>
                  <a:lnTo>
                    <a:pt x="83" y="118"/>
                  </a:lnTo>
                  <a:lnTo>
                    <a:pt x="75" y="149"/>
                  </a:lnTo>
                  <a:lnTo>
                    <a:pt x="23" y="149"/>
                  </a:lnTo>
                  <a:lnTo>
                    <a:pt x="23" y="149"/>
                  </a:lnTo>
                  <a:lnTo>
                    <a:pt x="18" y="148"/>
                  </a:lnTo>
                  <a:lnTo>
                    <a:pt x="13" y="148"/>
                  </a:lnTo>
                  <a:lnTo>
                    <a:pt x="8" y="145"/>
                  </a:lnTo>
                  <a:lnTo>
                    <a:pt x="6" y="143"/>
                  </a:lnTo>
                  <a:lnTo>
                    <a:pt x="2" y="139"/>
                  </a:lnTo>
                  <a:lnTo>
                    <a:pt x="1" y="136"/>
                  </a:lnTo>
                  <a:lnTo>
                    <a:pt x="0" y="132"/>
                  </a:lnTo>
                  <a:lnTo>
                    <a:pt x="0" y="128"/>
                  </a:lnTo>
                  <a:lnTo>
                    <a:pt x="0" y="128"/>
                  </a:lnTo>
                  <a:lnTo>
                    <a:pt x="0" y="120"/>
                  </a:lnTo>
                  <a:lnTo>
                    <a:pt x="2" y="111"/>
                  </a:lnTo>
                  <a:lnTo>
                    <a:pt x="34" y="0"/>
                  </a:lnTo>
                  <a:lnTo>
                    <a:pt x="91" y="0"/>
                  </a:lnTo>
                  <a:lnTo>
                    <a:pt x="84" y="27"/>
                  </a:lnTo>
                  <a:lnTo>
                    <a:pt x="115"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49" name="Freeform 92">
              <a:extLst>
                <a:ext uri="{FF2B5EF4-FFF2-40B4-BE49-F238E27FC236}">
                  <a16:creationId xmlns:a16="http://schemas.microsoft.com/office/drawing/2014/main" id="{24DC6E91-1937-4E26-A99D-BD657014736C}"/>
                </a:ext>
              </a:extLst>
            </p:cNvPr>
            <p:cNvSpPr>
              <a:spLocks/>
            </p:cNvSpPr>
            <p:nvPr userDrawn="1"/>
          </p:nvSpPr>
          <p:spPr bwMode="auto">
            <a:xfrm>
              <a:off x="7321551" y="4830763"/>
              <a:ext cx="38100" cy="46038"/>
            </a:xfrm>
            <a:custGeom>
              <a:avLst/>
              <a:gdLst>
                <a:gd name="T0" fmla="*/ 9 w 24"/>
                <a:gd name="T1" fmla="*/ 0 h 29"/>
                <a:gd name="T2" fmla="*/ 24 w 24"/>
                <a:gd name="T3" fmla="*/ 0 h 29"/>
                <a:gd name="T4" fmla="*/ 15 w 24"/>
                <a:gd name="T5" fmla="*/ 29 h 29"/>
                <a:gd name="T6" fmla="*/ 0 w 24"/>
                <a:gd name="T7" fmla="*/ 29 h 29"/>
                <a:gd name="T8" fmla="*/ 9 w 24"/>
                <a:gd name="T9" fmla="*/ 0 h 29"/>
              </a:gdLst>
              <a:ahLst/>
              <a:cxnLst>
                <a:cxn ang="0">
                  <a:pos x="T0" y="T1"/>
                </a:cxn>
                <a:cxn ang="0">
                  <a:pos x="T2" y="T3"/>
                </a:cxn>
                <a:cxn ang="0">
                  <a:pos x="T4" y="T5"/>
                </a:cxn>
                <a:cxn ang="0">
                  <a:pos x="T6" y="T7"/>
                </a:cxn>
                <a:cxn ang="0">
                  <a:pos x="T8" y="T9"/>
                </a:cxn>
              </a:cxnLst>
              <a:rect l="0" t="0" r="r" b="b"/>
              <a:pathLst>
                <a:path w="24" h="29">
                  <a:moveTo>
                    <a:pt x="9" y="0"/>
                  </a:moveTo>
                  <a:lnTo>
                    <a:pt x="24" y="0"/>
                  </a:lnTo>
                  <a:lnTo>
                    <a:pt x="15" y="29"/>
                  </a:lnTo>
                  <a:lnTo>
                    <a:pt x="0" y="29"/>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50" name="Freeform 93">
              <a:extLst>
                <a:ext uri="{FF2B5EF4-FFF2-40B4-BE49-F238E27FC236}">
                  <a16:creationId xmlns:a16="http://schemas.microsoft.com/office/drawing/2014/main" id="{136F4DBA-943F-4485-A265-6999F2B7BF14}"/>
                </a:ext>
              </a:extLst>
            </p:cNvPr>
            <p:cNvSpPr>
              <a:spLocks/>
            </p:cNvSpPr>
            <p:nvPr userDrawn="1"/>
          </p:nvSpPr>
          <p:spPr bwMode="auto">
            <a:xfrm>
              <a:off x="7400926" y="4830763"/>
              <a:ext cx="87313" cy="46038"/>
            </a:xfrm>
            <a:custGeom>
              <a:avLst/>
              <a:gdLst>
                <a:gd name="T0" fmla="*/ 10 w 55"/>
                <a:gd name="T1" fmla="*/ 0 h 29"/>
                <a:gd name="T2" fmla="*/ 31 w 55"/>
                <a:gd name="T3" fmla="*/ 0 h 29"/>
                <a:gd name="T4" fmla="*/ 36 w 55"/>
                <a:gd name="T5" fmla="*/ 19 h 29"/>
                <a:gd name="T6" fmla="*/ 36 w 55"/>
                <a:gd name="T7" fmla="*/ 19 h 29"/>
                <a:gd name="T8" fmla="*/ 42 w 55"/>
                <a:gd name="T9" fmla="*/ 0 h 29"/>
                <a:gd name="T10" fmla="*/ 55 w 55"/>
                <a:gd name="T11" fmla="*/ 0 h 29"/>
                <a:gd name="T12" fmla="*/ 46 w 55"/>
                <a:gd name="T13" fmla="*/ 29 h 29"/>
                <a:gd name="T14" fmla="*/ 26 w 55"/>
                <a:gd name="T15" fmla="*/ 29 h 29"/>
                <a:gd name="T16" fmla="*/ 20 w 55"/>
                <a:gd name="T17" fmla="*/ 8 h 29"/>
                <a:gd name="T18" fmla="*/ 20 w 55"/>
                <a:gd name="T19" fmla="*/ 8 h 29"/>
                <a:gd name="T20" fmla="*/ 13 w 55"/>
                <a:gd name="T21" fmla="*/ 29 h 29"/>
                <a:gd name="T22" fmla="*/ 0 w 55"/>
                <a:gd name="T23" fmla="*/ 29 h 29"/>
                <a:gd name="T24" fmla="*/ 10 w 55"/>
                <a:gd name="T2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 h="29">
                  <a:moveTo>
                    <a:pt x="10" y="0"/>
                  </a:moveTo>
                  <a:lnTo>
                    <a:pt x="31" y="0"/>
                  </a:lnTo>
                  <a:lnTo>
                    <a:pt x="36" y="19"/>
                  </a:lnTo>
                  <a:lnTo>
                    <a:pt x="36" y="19"/>
                  </a:lnTo>
                  <a:lnTo>
                    <a:pt x="42" y="0"/>
                  </a:lnTo>
                  <a:lnTo>
                    <a:pt x="55" y="0"/>
                  </a:lnTo>
                  <a:lnTo>
                    <a:pt x="46" y="29"/>
                  </a:lnTo>
                  <a:lnTo>
                    <a:pt x="26" y="29"/>
                  </a:lnTo>
                  <a:lnTo>
                    <a:pt x="20" y="8"/>
                  </a:lnTo>
                  <a:lnTo>
                    <a:pt x="20" y="8"/>
                  </a:lnTo>
                  <a:lnTo>
                    <a:pt x="13" y="29"/>
                  </a:lnTo>
                  <a:lnTo>
                    <a:pt x="0" y="29"/>
                  </a:lnTo>
                  <a:lnTo>
                    <a:pt x="1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51" name="Freeform 94">
              <a:extLst>
                <a:ext uri="{FF2B5EF4-FFF2-40B4-BE49-F238E27FC236}">
                  <a16:creationId xmlns:a16="http://schemas.microsoft.com/office/drawing/2014/main" id="{94AB506A-52A0-4303-B084-75D28B1A0B37}"/>
                </a:ext>
              </a:extLst>
            </p:cNvPr>
            <p:cNvSpPr>
              <a:spLocks/>
            </p:cNvSpPr>
            <p:nvPr userDrawn="1"/>
          </p:nvSpPr>
          <p:spPr bwMode="auto">
            <a:xfrm>
              <a:off x="7531101" y="4830763"/>
              <a:ext cx="76200" cy="46038"/>
            </a:xfrm>
            <a:custGeom>
              <a:avLst/>
              <a:gdLst>
                <a:gd name="T0" fmla="*/ 0 w 48"/>
                <a:gd name="T1" fmla="*/ 0 h 29"/>
                <a:gd name="T2" fmla="*/ 15 w 48"/>
                <a:gd name="T3" fmla="*/ 0 h 29"/>
                <a:gd name="T4" fmla="*/ 19 w 48"/>
                <a:gd name="T5" fmla="*/ 18 h 29"/>
                <a:gd name="T6" fmla="*/ 33 w 48"/>
                <a:gd name="T7" fmla="*/ 0 h 29"/>
                <a:gd name="T8" fmla="*/ 48 w 48"/>
                <a:gd name="T9" fmla="*/ 0 h 29"/>
                <a:gd name="T10" fmla="*/ 24 w 48"/>
                <a:gd name="T11" fmla="*/ 29 h 29"/>
                <a:gd name="T12" fmla="*/ 6 w 48"/>
                <a:gd name="T13" fmla="*/ 29 h 29"/>
                <a:gd name="T14" fmla="*/ 0 w 48"/>
                <a:gd name="T15" fmla="*/ 0 h 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 h="29">
                  <a:moveTo>
                    <a:pt x="0" y="0"/>
                  </a:moveTo>
                  <a:lnTo>
                    <a:pt x="15" y="0"/>
                  </a:lnTo>
                  <a:lnTo>
                    <a:pt x="19" y="18"/>
                  </a:lnTo>
                  <a:lnTo>
                    <a:pt x="33" y="0"/>
                  </a:lnTo>
                  <a:lnTo>
                    <a:pt x="48" y="0"/>
                  </a:lnTo>
                  <a:lnTo>
                    <a:pt x="24" y="29"/>
                  </a:lnTo>
                  <a:lnTo>
                    <a:pt x="6" y="29"/>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52" name="Freeform 95">
              <a:extLst>
                <a:ext uri="{FF2B5EF4-FFF2-40B4-BE49-F238E27FC236}">
                  <a16:creationId xmlns:a16="http://schemas.microsoft.com/office/drawing/2014/main" id="{441E1489-4E55-4F92-A23A-4CC967904D10}"/>
                </a:ext>
              </a:extLst>
            </p:cNvPr>
            <p:cNvSpPr>
              <a:spLocks/>
            </p:cNvSpPr>
            <p:nvPr userDrawn="1"/>
          </p:nvSpPr>
          <p:spPr bwMode="auto">
            <a:xfrm>
              <a:off x="7635876" y="4830763"/>
              <a:ext cx="66675" cy="46038"/>
            </a:xfrm>
            <a:custGeom>
              <a:avLst/>
              <a:gdLst>
                <a:gd name="T0" fmla="*/ 9 w 42"/>
                <a:gd name="T1" fmla="*/ 0 h 29"/>
                <a:gd name="T2" fmla="*/ 42 w 42"/>
                <a:gd name="T3" fmla="*/ 0 h 29"/>
                <a:gd name="T4" fmla="*/ 41 w 42"/>
                <a:gd name="T5" fmla="*/ 5 h 29"/>
                <a:gd name="T6" fmla="*/ 22 w 42"/>
                <a:gd name="T7" fmla="*/ 5 h 29"/>
                <a:gd name="T8" fmla="*/ 20 w 42"/>
                <a:gd name="T9" fmla="*/ 11 h 29"/>
                <a:gd name="T10" fmla="*/ 37 w 42"/>
                <a:gd name="T11" fmla="*/ 11 h 29"/>
                <a:gd name="T12" fmla="*/ 36 w 42"/>
                <a:gd name="T13" fmla="*/ 17 h 29"/>
                <a:gd name="T14" fmla="*/ 17 w 42"/>
                <a:gd name="T15" fmla="*/ 17 h 29"/>
                <a:gd name="T16" fmla="*/ 16 w 42"/>
                <a:gd name="T17" fmla="*/ 23 h 29"/>
                <a:gd name="T18" fmla="*/ 35 w 42"/>
                <a:gd name="T19" fmla="*/ 23 h 29"/>
                <a:gd name="T20" fmla="*/ 33 w 42"/>
                <a:gd name="T21" fmla="*/ 29 h 29"/>
                <a:gd name="T22" fmla="*/ 0 w 42"/>
                <a:gd name="T23" fmla="*/ 29 h 29"/>
                <a:gd name="T24" fmla="*/ 9 w 42"/>
                <a:gd name="T2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29">
                  <a:moveTo>
                    <a:pt x="9" y="0"/>
                  </a:moveTo>
                  <a:lnTo>
                    <a:pt x="42" y="0"/>
                  </a:lnTo>
                  <a:lnTo>
                    <a:pt x="41" y="5"/>
                  </a:lnTo>
                  <a:lnTo>
                    <a:pt x="22" y="5"/>
                  </a:lnTo>
                  <a:lnTo>
                    <a:pt x="20" y="11"/>
                  </a:lnTo>
                  <a:lnTo>
                    <a:pt x="37" y="11"/>
                  </a:lnTo>
                  <a:lnTo>
                    <a:pt x="36" y="17"/>
                  </a:lnTo>
                  <a:lnTo>
                    <a:pt x="17" y="17"/>
                  </a:lnTo>
                  <a:lnTo>
                    <a:pt x="16" y="23"/>
                  </a:lnTo>
                  <a:lnTo>
                    <a:pt x="35" y="23"/>
                  </a:lnTo>
                  <a:lnTo>
                    <a:pt x="33" y="29"/>
                  </a:lnTo>
                  <a:lnTo>
                    <a:pt x="0" y="29"/>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53" name="Freeform 96">
              <a:extLst>
                <a:ext uri="{FF2B5EF4-FFF2-40B4-BE49-F238E27FC236}">
                  <a16:creationId xmlns:a16="http://schemas.microsoft.com/office/drawing/2014/main" id="{E2938380-2167-4E02-81B1-189DF8E519DF}"/>
                </a:ext>
              </a:extLst>
            </p:cNvPr>
            <p:cNvSpPr>
              <a:spLocks/>
            </p:cNvSpPr>
            <p:nvPr userDrawn="1"/>
          </p:nvSpPr>
          <p:spPr bwMode="auto">
            <a:xfrm>
              <a:off x="7856538" y="4830763"/>
              <a:ext cx="61913" cy="46038"/>
            </a:xfrm>
            <a:custGeom>
              <a:avLst/>
              <a:gdLst>
                <a:gd name="T0" fmla="*/ 11 w 39"/>
                <a:gd name="T1" fmla="*/ 7 h 29"/>
                <a:gd name="T2" fmla="*/ 0 w 39"/>
                <a:gd name="T3" fmla="*/ 7 h 29"/>
                <a:gd name="T4" fmla="*/ 3 w 39"/>
                <a:gd name="T5" fmla="*/ 0 h 29"/>
                <a:gd name="T6" fmla="*/ 39 w 39"/>
                <a:gd name="T7" fmla="*/ 0 h 29"/>
                <a:gd name="T8" fmla="*/ 37 w 39"/>
                <a:gd name="T9" fmla="*/ 7 h 29"/>
                <a:gd name="T10" fmla="*/ 25 w 39"/>
                <a:gd name="T11" fmla="*/ 7 h 29"/>
                <a:gd name="T12" fmla="*/ 19 w 39"/>
                <a:gd name="T13" fmla="*/ 29 h 29"/>
                <a:gd name="T14" fmla="*/ 4 w 39"/>
                <a:gd name="T15" fmla="*/ 29 h 29"/>
                <a:gd name="T16" fmla="*/ 11 w 39"/>
                <a:gd name="T17" fmla="*/ 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29">
                  <a:moveTo>
                    <a:pt x="11" y="7"/>
                  </a:moveTo>
                  <a:lnTo>
                    <a:pt x="0" y="7"/>
                  </a:lnTo>
                  <a:lnTo>
                    <a:pt x="3" y="0"/>
                  </a:lnTo>
                  <a:lnTo>
                    <a:pt x="39" y="0"/>
                  </a:lnTo>
                  <a:lnTo>
                    <a:pt x="37" y="7"/>
                  </a:lnTo>
                  <a:lnTo>
                    <a:pt x="25" y="7"/>
                  </a:lnTo>
                  <a:lnTo>
                    <a:pt x="19" y="29"/>
                  </a:lnTo>
                  <a:lnTo>
                    <a:pt x="4" y="29"/>
                  </a:lnTo>
                  <a:lnTo>
                    <a:pt x="11"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54" name="Freeform 97">
              <a:extLst>
                <a:ext uri="{FF2B5EF4-FFF2-40B4-BE49-F238E27FC236}">
                  <a16:creationId xmlns:a16="http://schemas.microsoft.com/office/drawing/2014/main" id="{307D2305-BBEE-437F-9058-815B72A5299C}"/>
                </a:ext>
              </a:extLst>
            </p:cNvPr>
            <p:cNvSpPr>
              <a:spLocks/>
            </p:cNvSpPr>
            <p:nvPr userDrawn="1"/>
          </p:nvSpPr>
          <p:spPr bwMode="auto">
            <a:xfrm>
              <a:off x="7951788" y="4830763"/>
              <a:ext cx="106363" cy="46038"/>
            </a:xfrm>
            <a:custGeom>
              <a:avLst/>
              <a:gdLst>
                <a:gd name="T0" fmla="*/ 8 w 67"/>
                <a:gd name="T1" fmla="*/ 0 h 29"/>
                <a:gd name="T2" fmla="*/ 30 w 67"/>
                <a:gd name="T3" fmla="*/ 0 h 29"/>
                <a:gd name="T4" fmla="*/ 32 w 67"/>
                <a:gd name="T5" fmla="*/ 19 h 29"/>
                <a:gd name="T6" fmla="*/ 32 w 67"/>
                <a:gd name="T7" fmla="*/ 19 h 29"/>
                <a:gd name="T8" fmla="*/ 45 w 67"/>
                <a:gd name="T9" fmla="*/ 0 h 29"/>
                <a:gd name="T10" fmla="*/ 67 w 67"/>
                <a:gd name="T11" fmla="*/ 0 h 29"/>
                <a:gd name="T12" fmla="*/ 57 w 67"/>
                <a:gd name="T13" fmla="*/ 29 h 29"/>
                <a:gd name="T14" fmla="*/ 45 w 67"/>
                <a:gd name="T15" fmla="*/ 29 h 29"/>
                <a:gd name="T16" fmla="*/ 50 w 67"/>
                <a:gd name="T17" fmla="*/ 7 h 29"/>
                <a:gd name="T18" fmla="*/ 50 w 67"/>
                <a:gd name="T19" fmla="*/ 7 h 29"/>
                <a:gd name="T20" fmla="*/ 34 w 67"/>
                <a:gd name="T21" fmla="*/ 29 h 29"/>
                <a:gd name="T22" fmla="*/ 21 w 67"/>
                <a:gd name="T23" fmla="*/ 29 h 29"/>
                <a:gd name="T24" fmla="*/ 19 w 67"/>
                <a:gd name="T25" fmla="*/ 7 h 29"/>
                <a:gd name="T26" fmla="*/ 19 w 67"/>
                <a:gd name="T27" fmla="*/ 7 h 29"/>
                <a:gd name="T28" fmla="*/ 12 w 67"/>
                <a:gd name="T29" fmla="*/ 29 h 29"/>
                <a:gd name="T30" fmla="*/ 0 w 67"/>
                <a:gd name="T31" fmla="*/ 29 h 29"/>
                <a:gd name="T32" fmla="*/ 8 w 67"/>
                <a:gd name="T33"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7" h="29">
                  <a:moveTo>
                    <a:pt x="8" y="0"/>
                  </a:moveTo>
                  <a:lnTo>
                    <a:pt x="30" y="0"/>
                  </a:lnTo>
                  <a:lnTo>
                    <a:pt x="32" y="19"/>
                  </a:lnTo>
                  <a:lnTo>
                    <a:pt x="32" y="19"/>
                  </a:lnTo>
                  <a:lnTo>
                    <a:pt x="45" y="0"/>
                  </a:lnTo>
                  <a:lnTo>
                    <a:pt x="67" y="0"/>
                  </a:lnTo>
                  <a:lnTo>
                    <a:pt x="57" y="29"/>
                  </a:lnTo>
                  <a:lnTo>
                    <a:pt x="45" y="29"/>
                  </a:lnTo>
                  <a:lnTo>
                    <a:pt x="50" y="7"/>
                  </a:lnTo>
                  <a:lnTo>
                    <a:pt x="50" y="7"/>
                  </a:lnTo>
                  <a:lnTo>
                    <a:pt x="34" y="29"/>
                  </a:lnTo>
                  <a:lnTo>
                    <a:pt x="21" y="29"/>
                  </a:lnTo>
                  <a:lnTo>
                    <a:pt x="19" y="7"/>
                  </a:lnTo>
                  <a:lnTo>
                    <a:pt x="19" y="7"/>
                  </a:lnTo>
                  <a:lnTo>
                    <a:pt x="12" y="29"/>
                  </a:lnTo>
                  <a:lnTo>
                    <a:pt x="0" y="29"/>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55" name="Freeform 98">
              <a:extLst>
                <a:ext uri="{FF2B5EF4-FFF2-40B4-BE49-F238E27FC236}">
                  <a16:creationId xmlns:a16="http://schemas.microsoft.com/office/drawing/2014/main" id="{54678D13-16BD-414C-9959-228D32B0F1AB}"/>
                </a:ext>
              </a:extLst>
            </p:cNvPr>
            <p:cNvSpPr>
              <a:spLocks/>
            </p:cNvSpPr>
            <p:nvPr userDrawn="1"/>
          </p:nvSpPr>
          <p:spPr bwMode="auto">
            <a:xfrm>
              <a:off x="8188326" y="4830763"/>
              <a:ext cx="85725" cy="46038"/>
            </a:xfrm>
            <a:custGeom>
              <a:avLst/>
              <a:gdLst>
                <a:gd name="T0" fmla="*/ 9 w 54"/>
                <a:gd name="T1" fmla="*/ 0 h 29"/>
                <a:gd name="T2" fmla="*/ 30 w 54"/>
                <a:gd name="T3" fmla="*/ 0 h 29"/>
                <a:gd name="T4" fmla="*/ 35 w 54"/>
                <a:gd name="T5" fmla="*/ 19 h 29"/>
                <a:gd name="T6" fmla="*/ 36 w 54"/>
                <a:gd name="T7" fmla="*/ 19 h 29"/>
                <a:gd name="T8" fmla="*/ 42 w 54"/>
                <a:gd name="T9" fmla="*/ 0 h 29"/>
                <a:gd name="T10" fmla="*/ 54 w 54"/>
                <a:gd name="T11" fmla="*/ 0 h 29"/>
                <a:gd name="T12" fmla="*/ 46 w 54"/>
                <a:gd name="T13" fmla="*/ 29 h 29"/>
                <a:gd name="T14" fmla="*/ 24 w 54"/>
                <a:gd name="T15" fmla="*/ 29 h 29"/>
                <a:gd name="T16" fmla="*/ 19 w 54"/>
                <a:gd name="T17" fmla="*/ 8 h 29"/>
                <a:gd name="T18" fmla="*/ 19 w 54"/>
                <a:gd name="T19" fmla="*/ 8 h 29"/>
                <a:gd name="T20" fmla="*/ 13 w 54"/>
                <a:gd name="T21" fmla="*/ 29 h 29"/>
                <a:gd name="T22" fmla="*/ 0 w 54"/>
                <a:gd name="T23" fmla="*/ 29 h 29"/>
                <a:gd name="T24" fmla="*/ 9 w 54"/>
                <a:gd name="T2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29">
                  <a:moveTo>
                    <a:pt x="9" y="0"/>
                  </a:moveTo>
                  <a:lnTo>
                    <a:pt x="30" y="0"/>
                  </a:lnTo>
                  <a:lnTo>
                    <a:pt x="35" y="19"/>
                  </a:lnTo>
                  <a:lnTo>
                    <a:pt x="36" y="19"/>
                  </a:lnTo>
                  <a:lnTo>
                    <a:pt x="42" y="0"/>
                  </a:lnTo>
                  <a:lnTo>
                    <a:pt x="54" y="0"/>
                  </a:lnTo>
                  <a:lnTo>
                    <a:pt x="46" y="29"/>
                  </a:lnTo>
                  <a:lnTo>
                    <a:pt x="24" y="29"/>
                  </a:lnTo>
                  <a:lnTo>
                    <a:pt x="19" y="8"/>
                  </a:lnTo>
                  <a:lnTo>
                    <a:pt x="19" y="8"/>
                  </a:lnTo>
                  <a:lnTo>
                    <a:pt x="13" y="29"/>
                  </a:lnTo>
                  <a:lnTo>
                    <a:pt x="0" y="29"/>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56" name="Freeform 99">
              <a:extLst>
                <a:ext uri="{FF2B5EF4-FFF2-40B4-BE49-F238E27FC236}">
                  <a16:creationId xmlns:a16="http://schemas.microsoft.com/office/drawing/2014/main" id="{EE5572CF-2FD8-4DFE-8548-4FC8B8771FAE}"/>
                </a:ext>
              </a:extLst>
            </p:cNvPr>
            <p:cNvSpPr>
              <a:spLocks/>
            </p:cNvSpPr>
            <p:nvPr userDrawn="1"/>
          </p:nvSpPr>
          <p:spPr bwMode="auto">
            <a:xfrm>
              <a:off x="8310563" y="4830763"/>
              <a:ext cx="63500" cy="46038"/>
            </a:xfrm>
            <a:custGeom>
              <a:avLst/>
              <a:gdLst>
                <a:gd name="T0" fmla="*/ 12 w 40"/>
                <a:gd name="T1" fmla="*/ 7 h 29"/>
                <a:gd name="T2" fmla="*/ 0 w 40"/>
                <a:gd name="T3" fmla="*/ 7 h 29"/>
                <a:gd name="T4" fmla="*/ 3 w 40"/>
                <a:gd name="T5" fmla="*/ 0 h 29"/>
                <a:gd name="T6" fmla="*/ 40 w 40"/>
                <a:gd name="T7" fmla="*/ 0 h 29"/>
                <a:gd name="T8" fmla="*/ 38 w 40"/>
                <a:gd name="T9" fmla="*/ 7 h 29"/>
                <a:gd name="T10" fmla="*/ 26 w 40"/>
                <a:gd name="T11" fmla="*/ 7 h 29"/>
                <a:gd name="T12" fmla="*/ 19 w 40"/>
                <a:gd name="T13" fmla="*/ 29 h 29"/>
                <a:gd name="T14" fmla="*/ 5 w 40"/>
                <a:gd name="T15" fmla="*/ 29 h 29"/>
                <a:gd name="T16" fmla="*/ 12 w 40"/>
                <a:gd name="T17" fmla="*/ 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29">
                  <a:moveTo>
                    <a:pt x="12" y="7"/>
                  </a:moveTo>
                  <a:lnTo>
                    <a:pt x="0" y="7"/>
                  </a:lnTo>
                  <a:lnTo>
                    <a:pt x="3" y="0"/>
                  </a:lnTo>
                  <a:lnTo>
                    <a:pt x="40" y="0"/>
                  </a:lnTo>
                  <a:lnTo>
                    <a:pt x="38" y="7"/>
                  </a:lnTo>
                  <a:lnTo>
                    <a:pt x="26" y="7"/>
                  </a:lnTo>
                  <a:lnTo>
                    <a:pt x="19" y="29"/>
                  </a:lnTo>
                  <a:lnTo>
                    <a:pt x="5" y="29"/>
                  </a:lnTo>
                  <a:lnTo>
                    <a:pt x="12"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57" name="Freeform 100">
              <a:extLst>
                <a:ext uri="{FF2B5EF4-FFF2-40B4-BE49-F238E27FC236}">
                  <a16:creationId xmlns:a16="http://schemas.microsoft.com/office/drawing/2014/main" id="{B8782544-759F-4A17-9450-5B7E65A448F8}"/>
                </a:ext>
              </a:extLst>
            </p:cNvPr>
            <p:cNvSpPr>
              <a:spLocks noEditPoints="1"/>
            </p:cNvSpPr>
            <p:nvPr userDrawn="1"/>
          </p:nvSpPr>
          <p:spPr bwMode="auto">
            <a:xfrm>
              <a:off x="8701088" y="4760913"/>
              <a:ext cx="49213" cy="50800"/>
            </a:xfrm>
            <a:custGeom>
              <a:avLst/>
              <a:gdLst>
                <a:gd name="T0" fmla="*/ 15 w 31"/>
                <a:gd name="T1" fmla="*/ 0 h 32"/>
                <a:gd name="T2" fmla="*/ 15 w 31"/>
                <a:gd name="T3" fmla="*/ 0 h 32"/>
                <a:gd name="T4" fmla="*/ 10 w 31"/>
                <a:gd name="T5" fmla="*/ 1 h 32"/>
                <a:gd name="T6" fmla="*/ 5 w 31"/>
                <a:gd name="T7" fmla="*/ 5 h 32"/>
                <a:gd name="T8" fmla="*/ 1 w 31"/>
                <a:gd name="T9" fmla="*/ 10 h 32"/>
                <a:gd name="T10" fmla="*/ 0 w 31"/>
                <a:gd name="T11" fmla="*/ 15 h 32"/>
                <a:gd name="T12" fmla="*/ 0 w 31"/>
                <a:gd name="T13" fmla="*/ 15 h 32"/>
                <a:gd name="T14" fmla="*/ 1 w 31"/>
                <a:gd name="T15" fmla="*/ 21 h 32"/>
                <a:gd name="T16" fmla="*/ 5 w 31"/>
                <a:gd name="T17" fmla="*/ 27 h 32"/>
                <a:gd name="T18" fmla="*/ 10 w 31"/>
                <a:gd name="T19" fmla="*/ 31 h 32"/>
                <a:gd name="T20" fmla="*/ 15 w 31"/>
                <a:gd name="T21" fmla="*/ 32 h 32"/>
                <a:gd name="T22" fmla="*/ 15 w 31"/>
                <a:gd name="T23" fmla="*/ 32 h 32"/>
                <a:gd name="T24" fmla="*/ 21 w 31"/>
                <a:gd name="T25" fmla="*/ 31 h 32"/>
                <a:gd name="T26" fmla="*/ 27 w 31"/>
                <a:gd name="T27" fmla="*/ 27 h 32"/>
                <a:gd name="T28" fmla="*/ 30 w 31"/>
                <a:gd name="T29" fmla="*/ 21 h 32"/>
                <a:gd name="T30" fmla="*/ 31 w 31"/>
                <a:gd name="T31" fmla="*/ 15 h 32"/>
                <a:gd name="T32" fmla="*/ 31 w 31"/>
                <a:gd name="T33" fmla="*/ 15 h 32"/>
                <a:gd name="T34" fmla="*/ 30 w 31"/>
                <a:gd name="T35" fmla="*/ 10 h 32"/>
                <a:gd name="T36" fmla="*/ 27 w 31"/>
                <a:gd name="T37" fmla="*/ 5 h 32"/>
                <a:gd name="T38" fmla="*/ 21 w 31"/>
                <a:gd name="T39" fmla="*/ 1 h 32"/>
                <a:gd name="T40" fmla="*/ 15 w 31"/>
                <a:gd name="T41" fmla="*/ 0 h 32"/>
                <a:gd name="T42" fmla="*/ 15 w 31"/>
                <a:gd name="T43" fmla="*/ 0 h 32"/>
                <a:gd name="T44" fmla="*/ 15 w 31"/>
                <a:gd name="T45" fmla="*/ 28 h 32"/>
                <a:gd name="T46" fmla="*/ 15 w 31"/>
                <a:gd name="T47" fmla="*/ 28 h 32"/>
                <a:gd name="T48" fmla="*/ 11 w 31"/>
                <a:gd name="T49" fmla="*/ 27 h 32"/>
                <a:gd name="T50" fmla="*/ 6 w 31"/>
                <a:gd name="T51" fmla="*/ 25 h 32"/>
                <a:gd name="T52" fmla="*/ 4 w 31"/>
                <a:gd name="T53" fmla="*/ 21 h 32"/>
                <a:gd name="T54" fmla="*/ 3 w 31"/>
                <a:gd name="T55" fmla="*/ 15 h 32"/>
                <a:gd name="T56" fmla="*/ 3 w 31"/>
                <a:gd name="T57" fmla="*/ 15 h 32"/>
                <a:gd name="T58" fmla="*/ 4 w 31"/>
                <a:gd name="T59" fmla="*/ 11 h 32"/>
                <a:gd name="T60" fmla="*/ 6 w 31"/>
                <a:gd name="T61" fmla="*/ 6 h 32"/>
                <a:gd name="T62" fmla="*/ 11 w 31"/>
                <a:gd name="T63" fmla="*/ 4 h 32"/>
                <a:gd name="T64" fmla="*/ 15 w 31"/>
                <a:gd name="T65" fmla="*/ 3 h 32"/>
                <a:gd name="T66" fmla="*/ 15 w 31"/>
                <a:gd name="T67" fmla="*/ 3 h 32"/>
                <a:gd name="T68" fmla="*/ 20 w 31"/>
                <a:gd name="T69" fmla="*/ 4 h 32"/>
                <a:gd name="T70" fmla="*/ 25 w 31"/>
                <a:gd name="T71" fmla="*/ 6 h 32"/>
                <a:gd name="T72" fmla="*/ 27 w 31"/>
                <a:gd name="T73" fmla="*/ 11 h 32"/>
                <a:gd name="T74" fmla="*/ 28 w 31"/>
                <a:gd name="T75" fmla="*/ 15 h 32"/>
                <a:gd name="T76" fmla="*/ 28 w 31"/>
                <a:gd name="T77" fmla="*/ 15 h 32"/>
                <a:gd name="T78" fmla="*/ 27 w 31"/>
                <a:gd name="T79" fmla="*/ 21 h 32"/>
                <a:gd name="T80" fmla="*/ 25 w 31"/>
                <a:gd name="T81" fmla="*/ 25 h 32"/>
                <a:gd name="T82" fmla="*/ 20 w 31"/>
                <a:gd name="T83" fmla="*/ 27 h 32"/>
                <a:gd name="T84" fmla="*/ 15 w 31"/>
                <a:gd name="T85" fmla="*/ 28 h 32"/>
                <a:gd name="T86" fmla="*/ 15 w 31"/>
                <a:gd name="T87"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1" h="32">
                  <a:moveTo>
                    <a:pt x="15" y="0"/>
                  </a:moveTo>
                  <a:lnTo>
                    <a:pt x="15" y="0"/>
                  </a:lnTo>
                  <a:lnTo>
                    <a:pt x="10" y="1"/>
                  </a:lnTo>
                  <a:lnTo>
                    <a:pt x="5" y="5"/>
                  </a:lnTo>
                  <a:lnTo>
                    <a:pt x="1" y="10"/>
                  </a:lnTo>
                  <a:lnTo>
                    <a:pt x="0" y="15"/>
                  </a:lnTo>
                  <a:lnTo>
                    <a:pt x="0" y="15"/>
                  </a:lnTo>
                  <a:lnTo>
                    <a:pt x="1" y="21"/>
                  </a:lnTo>
                  <a:lnTo>
                    <a:pt x="5" y="27"/>
                  </a:lnTo>
                  <a:lnTo>
                    <a:pt x="10" y="31"/>
                  </a:lnTo>
                  <a:lnTo>
                    <a:pt x="15" y="32"/>
                  </a:lnTo>
                  <a:lnTo>
                    <a:pt x="15" y="32"/>
                  </a:lnTo>
                  <a:lnTo>
                    <a:pt x="21" y="31"/>
                  </a:lnTo>
                  <a:lnTo>
                    <a:pt x="27" y="27"/>
                  </a:lnTo>
                  <a:lnTo>
                    <a:pt x="30" y="21"/>
                  </a:lnTo>
                  <a:lnTo>
                    <a:pt x="31" y="15"/>
                  </a:lnTo>
                  <a:lnTo>
                    <a:pt x="31" y="15"/>
                  </a:lnTo>
                  <a:lnTo>
                    <a:pt x="30" y="10"/>
                  </a:lnTo>
                  <a:lnTo>
                    <a:pt x="27" y="5"/>
                  </a:lnTo>
                  <a:lnTo>
                    <a:pt x="21" y="1"/>
                  </a:lnTo>
                  <a:lnTo>
                    <a:pt x="15" y="0"/>
                  </a:lnTo>
                  <a:lnTo>
                    <a:pt x="15" y="0"/>
                  </a:lnTo>
                  <a:close/>
                  <a:moveTo>
                    <a:pt x="15" y="28"/>
                  </a:moveTo>
                  <a:lnTo>
                    <a:pt x="15" y="28"/>
                  </a:lnTo>
                  <a:lnTo>
                    <a:pt x="11" y="27"/>
                  </a:lnTo>
                  <a:lnTo>
                    <a:pt x="6" y="25"/>
                  </a:lnTo>
                  <a:lnTo>
                    <a:pt x="4" y="21"/>
                  </a:lnTo>
                  <a:lnTo>
                    <a:pt x="3" y="15"/>
                  </a:lnTo>
                  <a:lnTo>
                    <a:pt x="3" y="15"/>
                  </a:lnTo>
                  <a:lnTo>
                    <a:pt x="4" y="11"/>
                  </a:lnTo>
                  <a:lnTo>
                    <a:pt x="6" y="6"/>
                  </a:lnTo>
                  <a:lnTo>
                    <a:pt x="11" y="4"/>
                  </a:lnTo>
                  <a:lnTo>
                    <a:pt x="15" y="3"/>
                  </a:lnTo>
                  <a:lnTo>
                    <a:pt x="15" y="3"/>
                  </a:lnTo>
                  <a:lnTo>
                    <a:pt x="20" y="4"/>
                  </a:lnTo>
                  <a:lnTo>
                    <a:pt x="25" y="6"/>
                  </a:lnTo>
                  <a:lnTo>
                    <a:pt x="27" y="11"/>
                  </a:lnTo>
                  <a:lnTo>
                    <a:pt x="28" y="15"/>
                  </a:lnTo>
                  <a:lnTo>
                    <a:pt x="28" y="15"/>
                  </a:lnTo>
                  <a:lnTo>
                    <a:pt x="27" y="21"/>
                  </a:lnTo>
                  <a:lnTo>
                    <a:pt x="25" y="25"/>
                  </a:lnTo>
                  <a:lnTo>
                    <a:pt x="20" y="27"/>
                  </a:lnTo>
                  <a:lnTo>
                    <a:pt x="15" y="28"/>
                  </a:lnTo>
                  <a:lnTo>
                    <a:pt x="15"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58" name="Freeform 101">
              <a:extLst>
                <a:ext uri="{FF2B5EF4-FFF2-40B4-BE49-F238E27FC236}">
                  <a16:creationId xmlns:a16="http://schemas.microsoft.com/office/drawing/2014/main" id="{8C6CCFE7-5CB7-442D-BB23-69DAB220A567}"/>
                </a:ext>
              </a:extLst>
            </p:cNvPr>
            <p:cNvSpPr>
              <a:spLocks noEditPoints="1"/>
            </p:cNvSpPr>
            <p:nvPr userDrawn="1"/>
          </p:nvSpPr>
          <p:spPr bwMode="auto">
            <a:xfrm>
              <a:off x="8716963" y="4772026"/>
              <a:ext cx="20638" cy="26988"/>
            </a:xfrm>
            <a:custGeom>
              <a:avLst/>
              <a:gdLst>
                <a:gd name="T0" fmla="*/ 11 w 13"/>
                <a:gd name="T1" fmla="*/ 6 h 17"/>
                <a:gd name="T2" fmla="*/ 11 w 13"/>
                <a:gd name="T3" fmla="*/ 6 h 17"/>
                <a:gd name="T4" fmla="*/ 11 w 13"/>
                <a:gd name="T5" fmla="*/ 4 h 17"/>
                <a:gd name="T6" fmla="*/ 10 w 13"/>
                <a:gd name="T7" fmla="*/ 1 h 17"/>
                <a:gd name="T8" fmla="*/ 9 w 13"/>
                <a:gd name="T9" fmla="*/ 1 h 17"/>
                <a:gd name="T10" fmla="*/ 7 w 13"/>
                <a:gd name="T11" fmla="*/ 0 h 17"/>
                <a:gd name="T12" fmla="*/ 0 w 13"/>
                <a:gd name="T13" fmla="*/ 0 h 17"/>
                <a:gd name="T14" fmla="*/ 0 w 13"/>
                <a:gd name="T15" fmla="*/ 17 h 17"/>
                <a:gd name="T16" fmla="*/ 3 w 13"/>
                <a:gd name="T17" fmla="*/ 17 h 17"/>
                <a:gd name="T18" fmla="*/ 3 w 13"/>
                <a:gd name="T19" fmla="*/ 11 h 17"/>
                <a:gd name="T20" fmla="*/ 5 w 13"/>
                <a:gd name="T21" fmla="*/ 11 h 17"/>
                <a:gd name="T22" fmla="*/ 9 w 13"/>
                <a:gd name="T23" fmla="*/ 17 h 17"/>
                <a:gd name="T24" fmla="*/ 13 w 13"/>
                <a:gd name="T25" fmla="*/ 17 h 17"/>
                <a:gd name="T26" fmla="*/ 8 w 13"/>
                <a:gd name="T27" fmla="*/ 10 h 17"/>
                <a:gd name="T28" fmla="*/ 8 w 13"/>
                <a:gd name="T29" fmla="*/ 10 h 17"/>
                <a:gd name="T30" fmla="*/ 11 w 13"/>
                <a:gd name="T31" fmla="*/ 8 h 17"/>
                <a:gd name="T32" fmla="*/ 11 w 13"/>
                <a:gd name="T33" fmla="*/ 6 h 17"/>
                <a:gd name="T34" fmla="*/ 11 w 13"/>
                <a:gd name="T35" fmla="*/ 6 h 17"/>
                <a:gd name="T36" fmla="*/ 3 w 13"/>
                <a:gd name="T37" fmla="*/ 7 h 17"/>
                <a:gd name="T38" fmla="*/ 3 w 13"/>
                <a:gd name="T39" fmla="*/ 3 h 17"/>
                <a:gd name="T40" fmla="*/ 5 w 13"/>
                <a:gd name="T41" fmla="*/ 3 h 17"/>
                <a:gd name="T42" fmla="*/ 5 w 13"/>
                <a:gd name="T43" fmla="*/ 3 h 17"/>
                <a:gd name="T44" fmla="*/ 8 w 13"/>
                <a:gd name="T45" fmla="*/ 4 h 17"/>
                <a:gd name="T46" fmla="*/ 9 w 13"/>
                <a:gd name="T47" fmla="*/ 4 h 17"/>
                <a:gd name="T48" fmla="*/ 9 w 13"/>
                <a:gd name="T49" fmla="*/ 5 h 17"/>
                <a:gd name="T50" fmla="*/ 9 w 13"/>
                <a:gd name="T51" fmla="*/ 5 h 17"/>
                <a:gd name="T52" fmla="*/ 9 w 13"/>
                <a:gd name="T53" fmla="*/ 7 h 17"/>
                <a:gd name="T54" fmla="*/ 8 w 13"/>
                <a:gd name="T55" fmla="*/ 7 h 17"/>
                <a:gd name="T56" fmla="*/ 5 w 13"/>
                <a:gd name="T57" fmla="*/ 7 h 17"/>
                <a:gd name="T58" fmla="*/ 3 w 13"/>
                <a:gd name="T59" fmla="*/ 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 h="17">
                  <a:moveTo>
                    <a:pt x="11" y="6"/>
                  </a:moveTo>
                  <a:lnTo>
                    <a:pt x="11" y="6"/>
                  </a:lnTo>
                  <a:lnTo>
                    <a:pt x="11" y="4"/>
                  </a:lnTo>
                  <a:lnTo>
                    <a:pt x="10" y="1"/>
                  </a:lnTo>
                  <a:lnTo>
                    <a:pt x="9" y="1"/>
                  </a:lnTo>
                  <a:lnTo>
                    <a:pt x="7" y="0"/>
                  </a:lnTo>
                  <a:lnTo>
                    <a:pt x="0" y="0"/>
                  </a:lnTo>
                  <a:lnTo>
                    <a:pt x="0" y="17"/>
                  </a:lnTo>
                  <a:lnTo>
                    <a:pt x="3" y="17"/>
                  </a:lnTo>
                  <a:lnTo>
                    <a:pt x="3" y="11"/>
                  </a:lnTo>
                  <a:lnTo>
                    <a:pt x="5" y="11"/>
                  </a:lnTo>
                  <a:lnTo>
                    <a:pt x="9" y="17"/>
                  </a:lnTo>
                  <a:lnTo>
                    <a:pt x="13" y="17"/>
                  </a:lnTo>
                  <a:lnTo>
                    <a:pt x="8" y="10"/>
                  </a:lnTo>
                  <a:lnTo>
                    <a:pt x="8" y="10"/>
                  </a:lnTo>
                  <a:lnTo>
                    <a:pt x="11" y="8"/>
                  </a:lnTo>
                  <a:lnTo>
                    <a:pt x="11" y="6"/>
                  </a:lnTo>
                  <a:lnTo>
                    <a:pt x="11" y="6"/>
                  </a:lnTo>
                  <a:close/>
                  <a:moveTo>
                    <a:pt x="3" y="7"/>
                  </a:moveTo>
                  <a:lnTo>
                    <a:pt x="3" y="3"/>
                  </a:lnTo>
                  <a:lnTo>
                    <a:pt x="5" y="3"/>
                  </a:lnTo>
                  <a:lnTo>
                    <a:pt x="5" y="3"/>
                  </a:lnTo>
                  <a:lnTo>
                    <a:pt x="8" y="4"/>
                  </a:lnTo>
                  <a:lnTo>
                    <a:pt x="9" y="4"/>
                  </a:lnTo>
                  <a:lnTo>
                    <a:pt x="9" y="5"/>
                  </a:lnTo>
                  <a:lnTo>
                    <a:pt x="9" y="5"/>
                  </a:lnTo>
                  <a:lnTo>
                    <a:pt x="9" y="7"/>
                  </a:lnTo>
                  <a:lnTo>
                    <a:pt x="8" y="7"/>
                  </a:lnTo>
                  <a:lnTo>
                    <a:pt x="5" y="7"/>
                  </a:lnTo>
                  <a:lnTo>
                    <a:pt x="3"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59" name="Freeform 102">
              <a:extLst>
                <a:ext uri="{FF2B5EF4-FFF2-40B4-BE49-F238E27FC236}">
                  <a16:creationId xmlns:a16="http://schemas.microsoft.com/office/drawing/2014/main" id="{B6BBDB81-9186-4D77-84F7-46591A2B3311}"/>
                </a:ext>
              </a:extLst>
            </p:cNvPr>
            <p:cNvSpPr>
              <a:spLocks/>
            </p:cNvSpPr>
            <p:nvPr userDrawn="1"/>
          </p:nvSpPr>
          <p:spPr bwMode="auto">
            <a:xfrm>
              <a:off x="7742238" y="4830763"/>
              <a:ext cx="68263" cy="47625"/>
            </a:xfrm>
            <a:custGeom>
              <a:avLst/>
              <a:gdLst>
                <a:gd name="T0" fmla="*/ 20 w 43"/>
                <a:gd name="T1" fmla="*/ 9 h 30"/>
                <a:gd name="T2" fmla="*/ 20 w 43"/>
                <a:gd name="T3" fmla="*/ 7 h 30"/>
                <a:gd name="T4" fmla="*/ 24 w 43"/>
                <a:gd name="T5" fmla="*/ 4 h 30"/>
                <a:gd name="T6" fmla="*/ 28 w 43"/>
                <a:gd name="T7" fmla="*/ 4 h 30"/>
                <a:gd name="T8" fmla="*/ 30 w 43"/>
                <a:gd name="T9" fmla="*/ 5 h 30"/>
                <a:gd name="T10" fmla="*/ 30 w 43"/>
                <a:gd name="T11" fmla="*/ 8 h 30"/>
                <a:gd name="T12" fmla="*/ 43 w 43"/>
                <a:gd name="T13" fmla="*/ 8 h 30"/>
                <a:gd name="T14" fmla="*/ 41 w 43"/>
                <a:gd name="T15" fmla="*/ 2 h 30"/>
                <a:gd name="T16" fmla="*/ 27 w 43"/>
                <a:gd name="T17" fmla="*/ 0 h 30"/>
                <a:gd name="T18" fmla="*/ 18 w 43"/>
                <a:gd name="T19" fmla="*/ 0 h 30"/>
                <a:gd name="T20" fmla="*/ 7 w 43"/>
                <a:gd name="T21" fmla="*/ 4 h 30"/>
                <a:gd name="T22" fmla="*/ 3 w 43"/>
                <a:gd name="T23" fmla="*/ 9 h 30"/>
                <a:gd name="T24" fmla="*/ 4 w 43"/>
                <a:gd name="T25" fmla="*/ 14 h 30"/>
                <a:gd name="T26" fmla="*/ 9 w 43"/>
                <a:gd name="T27" fmla="*/ 16 h 30"/>
                <a:gd name="T28" fmla="*/ 22 w 43"/>
                <a:gd name="T29" fmla="*/ 19 h 30"/>
                <a:gd name="T30" fmla="*/ 25 w 43"/>
                <a:gd name="T31" fmla="*/ 21 h 30"/>
                <a:gd name="T32" fmla="*/ 25 w 43"/>
                <a:gd name="T33" fmla="*/ 22 h 30"/>
                <a:gd name="T34" fmla="*/ 23 w 43"/>
                <a:gd name="T35" fmla="*/ 24 h 30"/>
                <a:gd name="T36" fmla="*/ 18 w 43"/>
                <a:gd name="T37" fmla="*/ 25 h 30"/>
                <a:gd name="T38" fmla="*/ 14 w 43"/>
                <a:gd name="T39" fmla="*/ 24 h 30"/>
                <a:gd name="T40" fmla="*/ 12 w 43"/>
                <a:gd name="T41" fmla="*/ 22 h 30"/>
                <a:gd name="T42" fmla="*/ 0 w 43"/>
                <a:gd name="T43" fmla="*/ 21 h 30"/>
                <a:gd name="T44" fmla="*/ 0 w 43"/>
                <a:gd name="T45" fmla="*/ 24 h 30"/>
                <a:gd name="T46" fmla="*/ 1 w 43"/>
                <a:gd name="T47" fmla="*/ 28 h 30"/>
                <a:gd name="T48" fmla="*/ 5 w 43"/>
                <a:gd name="T49" fmla="*/ 30 h 30"/>
                <a:gd name="T50" fmla="*/ 16 w 43"/>
                <a:gd name="T51" fmla="*/ 30 h 30"/>
                <a:gd name="T52" fmla="*/ 34 w 43"/>
                <a:gd name="T53" fmla="*/ 28 h 30"/>
                <a:gd name="T54" fmla="*/ 41 w 43"/>
                <a:gd name="T55" fmla="*/ 21 h 30"/>
                <a:gd name="T56" fmla="*/ 41 w 43"/>
                <a:gd name="T57" fmla="*/ 17 h 30"/>
                <a:gd name="T58" fmla="*/ 39 w 43"/>
                <a:gd name="T59" fmla="*/ 15 h 30"/>
                <a:gd name="T60" fmla="*/ 29 w 43"/>
                <a:gd name="T61" fmla="*/ 11 h 30"/>
                <a:gd name="T62" fmla="*/ 20 w 43"/>
                <a:gd name="T63" fmla="*/ 9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 h="30">
                  <a:moveTo>
                    <a:pt x="20" y="9"/>
                  </a:moveTo>
                  <a:lnTo>
                    <a:pt x="20" y="9"/>
                  </a:lnTo>
                  <a:lnTo>
                    <a:pt x="20" y="7"/>
                  </a:lnTo>
                  <a:lnTo>
                    <a:pt x="20" y="7"/>
                  </a:lnTo>
                  <a:lnTo>
                    <a:pt x="21" y="5"/>
                  </a:lnTo>
                  <a:lnTo>
                    <a:pt x="24" y="4"/>
                  </a:lnTo>
                  <a:lnTo>
                    <a:pt x="24" y="4"/>
                  </a:lnTo>
                  <a:lnTo>
                    <a:pt x="28" y="4"/>
                  </a:lnTo>
                  <a:lnTo>
                    <a:pt x="30" y="5"/>
                  </a:lnTo>
                  <a:lnTo>
                    <a:pt x="30" y="5"/>
                  </a:lnTo>
                  <a:lnTo>
                    <a:pt x="30" y="7"/>
                  </a:lnTo>
                  <a:lnTo>
                    <a:pt x="30" y="8"/>
                  </a:lnTo>
                  <a:lnTo>
                    <a:pt x="43" y="8"/>
                  </a:lnTo>
                  <a:lnTo>
                    <a:pt x="43" y="8"/>
                  </a:lnTo>
                  <a:lnTo>
                    <a:pt x="43" y="4"/>
                  </a:lnTo>
                  <a:lnTo>
                    <a:pt x="41" y="2"/>
                  </a:lnTo>
                  <a:lnTo>
                    <a:pt x="36" y="0"/>
                  </a:lnTo>
                  <a:lnTo>
                    <a:pt x="27" y="0"/>
                  </a:lnTo>
                  <a:lnTo>
                    <a:pt x="27" y="0"/>
                  </a:lnTo>
                  <a:lnTo>
                    <a:pt x="18" y="0"/>
                  </a:lnTo>
                  <a:lnTo>
                    <a:pt x="11" y="2"/>
                  </a:lnTo>
                  <a:lnTo>
                    <a:pt x="7" y="4"/>
                  </a:lnTo>
                  <a:lnTo>
                    <a:pt x="3" y="9"/>
                  </a:lnTo>
                  <a:lnTo>
                    <a:pt x="3" y="9"/>
                  </a:lnTo>
                  <a:lnTo>
                    <a:pt x="3" y="11"/>
                  </a:lnTo>
                  <a:lnTo>
                    <a:pt x="4" y="14"/>
                  </a:lnTo>
                  <a:lnTo>
                    <a:pt x="4" y="14"/>
                  </a:lnTo>
                  <a:lnTo>
                    <a:pt x="9" y="16"/>
                  </a:lnTo>
                  <a:lnTo>
                    <a:pt x="16" y="18"/>
                  </a:lnTo>
                  <a:lnTo>
                    <a:pt x="22" y="19"/>
                  </a:lnTo>
                  <a:lnTo>
                    <a:pt x="25" y="21"/>
                  </a:lnTo>
                  <a:lnTo>
                    <a:pt x="25" y="21"/>
                  </a:lnTo>
                  <a:lnTo>
                    <a:pt x="25" y="22"/>
                  </a:lnTo>
                  <a:lnTo>
                    <a:pt x="25" y="22"/>
                  </a:lnTo>
                  <a:lnTo>
                    <a:pt x="24" y="23"/>
                  </a:lnTo>
                  <a:lnTo>
                    <a:pt x="23" y="24"/>
                  </a:lnTo>
                  <a:lnTo>
                    <a:pt x="18" y="25"/>
                  </a:lnTo>
                  <a:lnTo>
                    <a:pt x="18" y="25"/>
                  </a:lnTo>
                  <a:lnTo>
                    <a:pt x="15" y="24"/>
                  </a:lnTo>
                  <a:lnTo>
                    <a:pt x="14" y="24"/>
                  </a:lnTo>
                  <a:lnTo>
                    <a:pt x="14" y="24"/>
                  </a:lnTo>
                  <a:lnTo>
                    <a:pt x="12" y="22"/>
                  </a:lnTo>
                  <a:lnTo>
                    <a:pt x="12" y="21"/>
                  </a:lnTo>
                  <a:lnTo>
                    <a:pt x="0" y="21"/>
                  </a:lnTo>
                  <a:lnTo>
                    <a:pt x="0" y="21"/>
                  </a:lnTo>
                  <a:lnTo>
                    <a:pt x="0" y="24"/>
                  </a:lnTo>
                  <a:lnTo>
                    <a:pt x="0" y="26"/>
                  </a:lnTo>
                  <a:lnTo>
                    <a:pt x="1" y="28"/>
                  </a:lnTo>
                  <a:lnTo>
                    <a:pt x="3" y="29"/>
                  </a:lnTo>
                  <a:lnTo>
                    <a:pt x="5" y="30"/>
                  </a:lnTo>
                  <a:lnTo>
                    <a:pt x="16" y="30"/>
                  </a:lnTo>
                  <a:lnTo>
                    <a:pt x="16" y="30"/>
                  </a:lnTo>
                  <a:lnTo>
                    <a:pt x="27" y="30"/>
                  </a:lnTo>
                  <a:lnTo>
                    <a:pt x="34" y="28"/>
                  </a:lnTo>
                  <a:lnTo>
                    <a:pt x="38" y="24"/>
                  </a:lnTo>
                  <a:lnTo>
                    <a:pt x="41" y="21"/>
                  </a:lnTo>
                  <a:lnTo>
                    <a:pt x="41" y="21"/>
                  </a:lnTo>
                  <a:lnTo>
                    <a:pt x="41" y="17"/>
                  </a:lnTo>
                  <a:lnTo>
                    <a:pt x="39" y="15"/>
                  </a:lnTo>
                  <a:lnTo>
                    <a:pt x="39" y="15"/>
                  </a:lnTo>
                  <a:lnTo>
                    <a:pt x="36" y="12"/>
                  </a:lnTo>
                  <a:lnTo>
                    <a:pt x="29" y="11"/>
                  </a:lnTo>
                  <a:lnTo>
                    <a:pt x="23" y="10"/>
                  </a:lnTo>
                  <a:lnTo>
                    <a:pt x="20" y="9"/>
                  </a:lnTo>
                  <a:lnTo>
                    <a:pt x="20"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60" name="Freeform 103">
              <a:extLst>
                <a:ext uri="{FF2B5EF4-FFF2-40B4-BE49-F238E27FC236}">
                  <a16:creationId xmlns:a16="http://schemas.microsoft.com/office/drawing/2014/main" id="{62B15F74-9CDF-4590-A192-F3E41CE25F0F}"/>
                </a:ext>
              </a:extLst>
            </p:cNvPr>
            <p:cNvSpPr>
              <a:spLocks/>
            </p:cNvSpPr>
            <p:nvPr userDrawn="1"/>
          </p:nvSpPr>
          <p:spPr bwMode="auto">
            <a:xfrm>
              <a:off x="8089901" y="4830763"/>
              <a:ext cx="66675" cy="46038"/>
            </a:xfrm>
            <a:custGeom>
              <a:avLst/>
              <a:gdLst>
                <a:gd name="T0" fmla="*/ 9 w 42"/>
                <a:gd name="T1" fmla="*/ 0 h 29"/>
                <a:gd name="T2" fmla="*/ 42 w 42"/>
                <a:gd name="T3" fmla="*/ 0 h 29"/>
                <a:gd name="T4" fmla="*/ 40 w 42"/>
                <a:gd name="T5" fmla="*/ 5 h 29"/>
                <a:gd name="T6" fmla="*/ 21 w 42"/>
                <a:gd name="T7" fmla="*/ 5 h 29"/>
                <a:gd name="T8" fmla="*/ 18 w 42"/>
                <a:gd name="T9" fmla="*/ 11 h 29"/>
                <a:gd name="T10" fmla="*/ 36 w 42"/>
                <a:gd name="T11" fmla="*/ 11 h 29"/>
                <a:gd name="T12" fmla="*/ 35 w 42"/>
                <a:gd name="T13" fmla="*/ 17 h 29"/>
                <a:gd name="T14" fmla="*/ 17 w 42"/>
                <a:gd name="T15" fmla="*/ 17 h 29"/>
                <a:gd name="T16" fmla="*/ 15 w 42"/>
                <a:gd name="T17" fmla="*/ 23 h 29"/>
                <a:gd name="T18" fmla="*/ 35 w 42"/>
                <a:gd name="T19" fmla="*/ 23 h 29"/>
                <a:gd name="T20" fmla="*/ 33 w 42"/>
                <a:gd name="T21" fmla="*/ 29 h 29"/>
                <a:gd name="T22" fmla="*/ 0 w 42"/>
                <a:gd name="T23" fmla="*/ 29 h 29"/>
                <a:gd name="T24" fmla="*/ 9 w 42"/>
                <a:gd name="T2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29">
                  <a:moveTo>
                    <a:pt x="9" y="0"/>
                  </a:moveTo>
                  <a:lnTo>
                    <a:pt x="42" y="0"/>
                  </a:lnTo>
                  <a:lnTo>
                    <a:pt x="40" y="5"/>
                  </a:lnTo>
                  <a:lnTo>
                    <a:pt x="21" y="5"/>
                  </a:lnTo>
                  <a:lnTo>
                    <a:pt x="18" y="11"/>
                  </a:lnTo>
                  <a:lnTo>
                    <a:pt x="36" y="11"/>
                  </a:lnTo>
                  <a:lnTo>
                    <a:pt x="35" y="17"/>
                  </a:lnTo>
                  <a:lnTo>
                    <a:pt x="17" y="17"/>
                  </a:lnTo>
                  <a:lnTo>
                    <a:pt x="15" y="23"/>
                  </a:lnTo>
                  <a:lnTo>
                    <a:pt x="35" y="23"/>
                  </a:lnTo>
                  <a:lnTo>
                    <a:pt x="33" y="29"/>
                  </a:lnTo>
                  <a:lnTo>
                    <a:pt x="0" y="29"/>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61" name="Freeform 104">
              <a:extLst>
                <a:ext uri="{FF2B5EF4-FFF2-40B4-BE49-F238E27FC236}">
                  <a16:creationId xmlns:a16="http://schemas.microsoft.com/office/drawing/2014/main" id="{E1D34A83-FCF6-4916-8AFF-91A42B5F665E}"/>
                </a:ext>
              </a:extLst>
            </p:cNvPr>
            <p:cNvSpPr>
              <a:spLocks/>
            </p:cNvSpPr>
            <p:nvPr userDrawn="1"/>
          </p:nvSpPr>
          <p:spPr bwMode="auto">
            <a:xfrm>
              <a:off x="8518526" y="4606926"/>
              <a:ext cx="277813" cy="269875"/>
            </a:xfrm>
            <a:custGeom>
              <a:avLst/>
              <a:gdLst>
                <a:gd name="T0" fmla="*/ 116 w 175"/>
                <a:gd name="T1" fmla="*/ 0 h 170"/>
                <a:gd name="T2" fmla="*/ 85 w 175"/>
                <a:gd name="T3" fmla="*/ 67 h 170"/>
                <a:gd name="T4" fmla="*/ 86 w 175"/>
                <a:gd name="T5" fmla="*/ 0 h 170"/>
                <a:gd name="T6" fmla="*/ 27 w 175"/>
                <a:gd name="T7" fmla="*/ 0 h 170"/>
                <a:gd name="T8" fmla="*/ 39 w 175"/>
                <a:gd name="T9" fmla="*/ 122 h 170"/>
                <a:gd name="T10" fmla="*/ 39 w 175"/>
                <a:gd name="T11" fmla="*/ 122 h 170"/>
                <a:gd name="T12" fmla="*/ 37 w 175"/>
                <a:gd name="T13" fmla="*/ 127 h 170"/>
                <a:gd name="T14" fmla="*/ 36 w 175"/>
                <a:gd name="T15" fmla="*/ 130 h 170"/>
                <a:gd name="T16" fmla="*/ 33 w 175"/>
                <a:gd name="T17" fmla="*/ 132 h 170"/>
                <a:gd name="T18" fmla="*/ 30 w 175"/>
                <a:gd name="T19" fmla="*/ 135 h 170"/>
                <a:gd name="T20" fmla="*/ 30 w 175"/>
                <a:gd name="T21" fmla="*/ 135 h 170"/>
                <a:gd name="T22" fmla="*/ 26 w 175"/>
                <a:gd name="T23" fmla="*/ 136 h 170"/>
                <a:gd name="T24" fmla="*/ 20 w 175"/>
                <a:gd name="T25" fmla="*/ 136 h 170"/>
                <a:gd name="T26" fmla="*/ 11 w 175"/>
                <a:gd name="T27" fmla="*/ 136 h 170"/>
                <a:gd name="T28" fmla="*/ 10 w 175"/>
                <a:gd name="T29" fmla="*/ 136 h 170"/>
                <a:gd name="T30" fmla="*/ 0 w 175"/>
                <a:gd name="T31" fmla="*/ 170 h 170"/>
                <a:gd name="T32" fmla="*/ 40 w 175"/>
                <a:gd name="T33" fmla="*/ 170 h 170"/>
                <a:gd name="T34" fmla="*/ 40 w 175"/>
                <a:gd name="T35" fmla="*/ 170 h 170"/>
                <a:gd name="T36" fmla="*/ 48 w 175"/>
                <a:gd name="T37" fmla="*/ 169 h 170"/>
                <a:gd name="T38" fmla="*/ 55 w 175"/>
                <a:gd name="T39" fmla="*/ 167 h 170"/>
                <a:gd name="T40" fmla="*/ 63 w 175"/>
                <a:gd name="T41" fmla="*/ 164 h 170"/>
                <a:gd name="T42" fmla="*/ 68 w 175"/>
                <a:gd name="T43" fmla="*/ 160 h 170"/>
                <a:gd name="T44" fmla="*/ 74 w 175"/>
                <a:gd name="T45" fmla="*/ 156 h 170"/>
                <a:gd name="T46" fmla="*/ 79 w 175"/>
                <a:gd name="T47" fmla="*/ 149 h 170"/>
                <a:gd name="T48" fmla="*/ 91 w 175"/>
                <a:gd name="T49" fmla="*/ 132 h 170"/>
                <a:gd name="T50" fmla="*/ 175 w 175"/>
                <a:gd name="T51" fmla="*/ 0 h 170"/>
                <a:gd name="T52" fmla="*/ 116 w 175"/>
                <a:gd name="T53"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5" h="170">
                  <a:moveTo>
                    <a:pt x="116" y="0"/>
                  </a:moveTo>
                  <a:lnTo>
                    <a:pt x="85" y="67"/>
                  </a:lnTo>
                  <a:lnTo>
                    <a:pt x="86" y="0"/>
                  </a:lnTo>
                  <a:lnTo>
                    <a:pt x="27" y="0"/>
                  </a:lnTo>
                  <a:lnTo>
                    <a:pt x="39" y="122"/>
                  </a:lnTo>
                  <a:lnTo>
                    <a:pt x="39" y="122"/>
                  </a:lnTo>
                  <a:lnTo>
                    <a:pt x="37" y="127"/>
                  </a:lnTo>
                  <a:lnTo>
                    <a:pt x="36" y="130"/>
                  </a:lnTo>
                  <a:lnTo>
                    <a:pt x="33" y="132"/>
                  </a:lnTo>
                  <a:lnTo>
                    <a:pt x="30" y="135"/>
                  </a:lnTo>
                  <a:lnTo>
                    <a:pt x="30" y="135"/>
                  </a:lnTo>
                  <a:lnTo>
                    <a:pt x="26" y="136"/>
                  </a:lnTo>
                  <a:lnTo>
                    <a:pt x="20" y="136"/>
                  </a:lnTo>
                  <a:lnTo>
                    <a:pt x="11" y="136"/>
                  </a:lnTo>
                  <a:lnTo>
                    <a:pt x="10" y="136"/>
                  </a:lnTo>
                  <a:lnTo>
                    <a:pt x="0" y="170"/>
                  </a:lnTo>
                  <a:lnTo>
                    <a:pt x="40" y="170"/>
                  </a:lnTo>
                  <a:lnTo>
                    <a:pt x="40" y="170"/>
                  </a:lnTo>
                  <a:lnTo>
                    <a:pt x="48" y="169"/>
                  </a:lnTo>
                  <a:lnTo>
                    <a:pt x="55" y="167"/>
                  </a:lnTo>
                  <a:lnTo>
                    <a:pt x="63" y="164"/>
                  </a:lnTo>
                  <a:lnTo>
                    <a:pt x="68" y="160"/>
                  </a:lnTo>
                  <a:lnTo>
                    <a:pt x="74" y="156"/>
                  </a:lnTo>
                  <a:lnTo>
                    <a:pt x="79" y="149"/>
                  </a:lnTo>
                  <a:lnTo>
                    <a:pt x="91" y="132"/>
                  </a:lnTo>
                  <a:lnTo>
                    <a:pt x="175" y="0"/>
                  </a:lnTo>
                  <a:lnTo>
                    <a:pt x="11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62" name="Freeform 105">
              <a:extLst>
                <a:ext uri="{FF2B5EF4-FFF2-40B4-BE49-F238E27FC236}">
                  <a16:creationId xmlns:a16="http://schemas.microsoft.com/office/drawing/2014/main" id="{6B1BD4F9-D7EF-4946-B0ED-96F03B54DCB0}"/>
                </a:ext>
              </a:extLst>
            </p:cNvPr>
            <p:cNvSpPr>
              <a:spLocks/>
            </p:cNvSpPr>
            <p:nvPr userDrawn="1"/>
          </p:nvSpPr>
          <p:spPr bwMode="auto">
            <a:xfrm>
              <a:off x="8399463" y="4827588"/>
              <a:ext cx="71438" cy="50800"/>
            </a:xfrm>
            <a:custGeom>
              <a:avLst/>
              <a:gdLst>
                <a:gd name="T0" fmla="*/ 20 w 45"/>
                <a:gd name="T1" fmla="*/ 11 h 32"/>
                <a:gd name="T2" fmla="*/ 20 w 45"/>
                <a:gd name="T3" fmla="*/ 9 h 32"/>
                <a:gd name="T4" fmla="*/ 26 w 45"/>
                <a:gd name="T5" fmla="*/ 6 h 32"/>
                <a:gd name="T6" fmla="*/ 29 w 45"/>
                <a:gd name="T7" fmla="*/ 6 h 32"/>
                <a:gd name="T8" fmla="*/ 31 w 45"/>
                <a:gd name="T9" fmla="*/ 7 h 32"/>
                <a:gd name="T10" fmla="*/ 32 w 45"/>
                <a:gd name="T11" fmla="*/ 10 h 32"/>
                <a:gd name="T12" fmla="*/ 45 w 45"/>
                <a:gd name="T13" fmla="*/ 10 h 32"/>
                <a:gd name="T14" fmla="*/ 43 w 45"/>
                <a:gd name="T15" fmla="*/ 4 h 32"/>
                <a:gd name="T16" fmla="*/ 29 w 45"/>
                <a:gd name="T17" fmla="*/ 0 h 32"/>
                <a:gd name="T18" fmla="*/ 19 w 45"/>
                <a:gd name="T19" fmla="*/ 2 h 32"/>
                <a:gd name="T20" fmla="*/ 7 w 45"/>
                <a:gd name="T21" fmla="*/ 6 h 32"/>
                <a:gd name="T22" fmla="*/ 5 w 45"/>
                <a:gd name="T23" fmla="*/ 11 h 32"/>
                <a:gd name="T24" fmla="*/ 6 w 45"/>
                <a:gd name="T25" fmla="*/ 16 h 32"/>
                <a:gd name="T26" fmla="*/ 11 w 45"/>
                <a:gd name="T27" fmla="*/ 18 h 32"/>
                <a:gd name="T28" fmla="*/ 24 w 45"/>
                <a:gd name="T29" fmla="*/ 21 h 32"/>
                <a:gd name="T30" fmla="*/ 27 w 45"/>
                <a:gd name="T31" fmla="*/ 23 h 32"/>
                <a:gd name="T32" fmla="*/ 27 w 45"/>
                <a:gd name="T33" fmla="*/ 24 h 32"/>
                <a:gd name="T34" fmla="*/ 24 w 45"/>
                <a:gd name="T35" fmla="*/ 26 h 32"/>
                <a:gd name="T36" fmla="*/ 20 w 45"/>
                <a:gd name="T37" fmla="*/ 27 h 32"/>
                <a:gd name="T38" fmla="*/ 14 w 45"/>
                <a:gd name="T39" fmla="*/ 26 h 32"/>
                <a:gd name="T40" fmla="*/ 14 w 45"/>
                <a:gd name="T41" fmla="*/ 24 h 32"/>
                <a:gd name="T42" fmla="*/ 2 w 45"/>
                <a:gd name="T43" fmla="*/ 23 h 32"/>
                <a:gd name="T44" fmla="*/ 0 w 45"/>
                <a:gd name="T45" fmla="*/ 26 h 32"/>
                <a:gd name="T46" fmla="*/ 2 w 45"/>
                <a:gd name="T47" fmla="*/ 30 h 32"/>
                <a:gd name="T48" fmla="*/ 7 w 45"/>
                <a:gd name="T49" fmla="*/ 32 h 32"/>
                <a:gd name="T50" fmla="*/ 18 w 45"/>
                <a:gd name="T51" fmla="*/ 32 h 32"/>
                <a:gd name="T52" fmla="*/ 36 w 45"/>
                <a:gd name="T53" fmla="*/ 30 h 32"/>
                <a:gd name="T54" fmla="*/ 43 w 45"/>
                <a:gd name="T55" fmla="*/ 23 h 32"/>
                <a:gd name="T56" fmla="*/ 43 w 45"/>
                <a:gd name="T57" fmla="*/ 19 h 32"/>
                <a:gd name="T58" fmla="*/ 41 w 45"/>
                <a:gd name="T59" fmla="*/ 17 h 32"/>
                <a:gd name="T60" fmla="*/ 31 w 45"/>
                <a:gd name="T61" fmla="*/ 13 h 32"/>
                <a:gd name="T62" fmla="*/ 20 w 45"/>
                <a:gd name="T63" fmla="*/ 1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5" h="32">
                  <a:moveTo>
                    <a:pt x="20" y="11"/>
                  </a:moveTo>
                  <a:lnTo>
                    <a:pt x="20" y="11"/>
                  </a:lnTo>
                  <a:lnTo>
                    <a:pt x="20" y="9"/>
                  </a:lnTo>
                  <a:lnTo>
                    <a:pt x="20" y="9"/>
                  </a:lnTo>
                  <a:lnTo>
                    <a:pt x="23" y="7"/>
                  </a:lnTo>
                  <a:lnTo>
                    <a:pt x="26" y="6"/>
                  </a:lnTo>
                  <a:lnTo>
                    <a:pt x="26" y="6"/>
                  </a:lnTo>
                  <a:lnTo>
                    <a:pt x="29" y="6"/>
                  </a:lnTo>
                  <a:lnTo>
                    <a:pt x="31" y="7"/>
                  </a:lnTo>
                  <a:lnTo>
                    <a:pt x="31" y="7"/>
                  </a:lnTo>
                  <a:lnTo>
                    <a:pt x="32" y="9"/>
                  </a:lnTo>
                  <a:lnTo>
                    <a:pt x="32" y="10"/>
                  </a:lnTo>
                  <a:lnTo>
                    <a:pt x="45" y="10"/>
                  </a:lnTo>
                  <a:lnTo>
                    <a:pt x="45" y="10"/>
                  </a:lnTo>
                  <a:lnTo>
                    <a:pt x="45" y="6"/>
                  </a:lnTo>
                  <a:lnTo>
                    <a:pt x="43" y="4"/>
                  </a:lnTo>
                  <a:lnTo>
                    <a:pt x="38" y="2"/>
                  </a:lnTo>
                  <a:lnTo>
                    <a:pt x="29" y="0"/>
                  </a:lnTo>
                  <a:lnTo>
                    <a:pt x="29" y="0"/>
                  </a:lnTo>
                  <a:lnTo>
                    <a:pt x="19" y="2"/>
                  </a:lnTo>
                  <a:lnTo>
                    <a:pt x="12" y="3"/>
                  </a:lnTo>
                  <a:lnTo>
                    <a:pt x="7" y="6"/>
                  </a:lnTo>
                  <a:lnTo>
                    <a:pt x="5" y="11"/>
                  </a:lnTo>
                  <a:lnTo>
                    <a:pt x="5" y="11"/>
                  </a:lnTo>
                  <a:lnTo>
                    <a:pt x="5" y="13"/>
                  </a:lnTo>
                  <a:lnTo>
                    <a:pt x="6" y="16"/>
                  </a:lnTo>
                  <a:lnTo>
                    <a:pt x="6" y="16"/>
                  </a:lnTo>
                  <a:lnTo>
                    <a:pt x="11" y="18"/>
                  </a:lnTo>
                  <a:lnTo>
                    <a:pt x="17" y="19"/>
                  </a:lnTo>
                  <a:lnTo>
                    <a:pt x="24" y="21"/>
                  </a:lnTo>
                  <a:lnTo>
                    <a:pt x="27" y="23"/>
                  </a:lnTo>
                  <a:lnTo>
                    <a:pt x="27" y="23"/>
                  </a:lnTo>
                  <a:lnTo>
                    <a:pt x="27" y="24"/>
                  </a:lnTo>
                  <a:lnTo>
                    <a:pt x="27" y="24"/>
                  </a:lnTo>
                  <a:lnTo>
                    <a:pt x="26" y="25"/>
                  </a:lnTo>
                  <a:lnTo>
                    <a:pt x="24" y="26"/>
                  </a:lnTo>
                  <a:lnTo>
                    <a:pt x="20" y="27"/>
                  </a:lnTo>
                  <a:lnTo>
                    <a:pt x="20" y="27"/>
                  </a:lnTo>
                  <a:lnTo>
                    <a:pt x="17" y="26"/>
                  </a:lnTo>
                  <a:lnTo>
                    <a:pt x="14" y="26"/>
                  </a:lnTo>
                  <a:lnTo>
                    <a:pt x="14" y="26"/>
                  </a:lnTo>
                  <a:lnTo>
                    <a:pt x="14" y="24"/>
                  </a:lnTo>
                  <a:lnTo>
                    <a:pt x="14" y="23"/>
                  </a:lnTo>
                  <a:lnTo>
                    <a:pt x="2" y="23"/>
                  </a:lnTo>
                  <a:lnTo>
                    <a:pt x="2" y="23"/>
                  </a:lnTo>
                  <a:lnTo>
                    <a:pt x="0" y="26"/>
                  </a:lnTo>
                  <a:lnTo>
                    <a:pt x="0" y="28"/>
                  </a:lnTo>
                  <a:lnTo>
                    <a:pt x="2" y="30"/>
                  </a:lnTo>
                  <a:lnTo>
                    <a:pt x="4" y="31"/>
                  </a:lnTo>
                  <a:lnTo>
                    <a:pt x="7" y="32"/>
                  </a:lnTo>
                  <a:lnTo>
                    <a:pt x="18" y="32"/>
                  </a:lnTo>
                  <a:lnTo>
                    <a:pt x="18" y="32"/>
                  </a:lnTo>
                  <a:lnTo>
                    <a:pt x="29" y="32"/>
                  </a:lnTo>
                  <a:lnTo>
                    <a:pt x="36" y="30"/>
                  </a:lnTo>
                  <a:lnTo>
                    <a:pt x="40" y="26"/>
                  </a:lnTo>
                  <a:lnTo>
                    <a:pt x="43" y="23"/>
                  </a:lnTo>
                  <a:lnTo>
                    <a:pt x="43" y="23"/>
                  </a:lnTo>
                  <a:lnTo>
                    <a:pt x="43" y="19"/>
                  </a:lnTo>
                  <a:lnTo>
                    <a:pt x="41" y="17"/>
                  </a:lnTo>
                  <a:lnTo>
                    <a:pt x="41" y="17"/>
                  </a:lnTo>
                  <a:lnTo>
                    <a:pt x="37" y="14"/>
                  </a:lnTo>
                  <a:lnTo>
                    <a:pt x="31" y="13"/>
                  </a:lnTo>
                  <a:lnTo>
                    <a:pt x="24" y="12"/>
                  </a:lnTo>
                  <a:lnTo>
                    <a:pt x="20" y="11"/>
                  </a:lnTo>
                  <a:lnTo>
                    <a:pt x="20"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grpSp>
    </p:spTree>
    <p:extLst>
      <p:ext uri="{BB962C8B-B14F-4D97-AF65-F5344CB8AC3E}">
        <p14:creationId xmlns:p14="http://schemas.microsoft.com/office/powerpoint/2010/main" val="104803755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739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2820" y="228600"/>
            <a:ext cx="10918280" cy="838200"/>
          </a:xfrm>
        </p:spPr>
        <p:txBody>
          <a:bodyPr/>
          <a:lstStyle>
            <a:lvl1pPr>
              <a:defRPr sz="3000"/>
            </a:lvl1pPr>
          </a:lstStyle>
          <a:p>
            <a:r>
              <a:rPr lang="en-US"/>
              <a:t>Click to edit Master title style</a:t>
            </a:r>
            <a:endParaRPr lang="en-US" dirty="0"/>
          </a:p>
        </p:txBody>
      </p:sp>
      <p:sp>
        <p:nvSpPr>
          <p:cNvPr id="7" name="Content Placeholder 2"/>
          <p:cNvSpPr>
            <a:spLocks noGrp="1"/>
          </p:cNvSpPr>
          <p:nvPr>
            <p:ph idx="13"/>
          </p:nvPr>
        </p:nvSpPr>
        <p:spPr>
          <a:xfrm>
            <a:off x="422820" y="1339851"/>
            <a:ext cx="10918280" cy="4878388"/>
          </a:xfrm>
        </p:spPr>
        <p:txBody>
          <a:bodyPr lIns="135852"/>
          <a:lstStyle>
            <a:lvl1pPr marL="0" indent="0" algn="l" rtl="0" fontAlgn="base">
              <a:spcBef>
                <a:spcPts val="595"/>
              </a:spcBef>
              <a:spcAft>
                <a:spcPct val="0"/>
              </a:spcAft>
              <a:buSzPct val="40000"/>
              <a:defRPr lang="en-US" sz="1800" b="1" dirty="0" smtClean="0">
                <a:solidFill>
                  <a:srgbClr val="7A9A3D"/>
                </a:solidFill>
                <a:latin typeface="+mn-lt"/>
                <a:ea typeface="+mn-ea"/>
                <a:cs typeface="+mn-cs"/>
              </a:defRPr>
            </a:lvl1pPr>
            <a:lvl2pPr>
              <a:spcBef>
                <a:spcPts val="2476"/>
              </a:spcBef>
              <a:defRPr lang="en-US" dirty="0" smtClean="0">
                <a:solidFill>
                  <a:schemeClr val="tx1"/>
                </a:solidFill>
                <a:latin typeface="+mn-lt"/>
              </a:defRPr>
            </a:lvl2pPr>
            <a:lvl3pPr>
              <a:defRPr lang="en-US" sz="2000" dirty="0" smtClean="0">
                <a:solidFill>
                  <a:schemeClr val="accent1"/>
                </a:solidFill>
                <a:latin typeface="+mn-lt"/>
              </a:defRPr>
            </a:lvl3pPr>
            <a:lvl4pPr>
              <a:buClr>
                <a:schemeClr val="bg2"/>
              </a:buClr>
              <a:buSzPct val="80000"/>
              <a:buFont typeface="Arial" pitchFamily="34" charset="0"/>
              <a:buChar char="•"/>
              <a:defRPr sz="1751">
                <a:solidFill>
                  <a:schemeClr val="accent1"/>
                </a:solidFill>
              </a:defRPr>
            </a:lvl4pPr>
          </a:lstStyle>
          <a:p>
            <a:pPr lvl="0"/>
            <a:r>
              <a:rPr lang="en-US"/>
              <a:t>Click to edit Master text styles</a:t>
            </a:r>
          </a:p>
        </p:txBody>
      </p:sp>
      <p:sp>
        <p:nvSpPr>
          <p:cNvPr id="39" name="Slide Number Placeholder 3">
            <a:extLst>
              <a:ext uri="{FF2B5EF4-FFF2-40B4-BE49-F238E27FC236}">
                <a16:creationId xmlns:a16="http://schemas.microsoft.com/office/drawing/2014/main" id="{0238AC6C-D460-4F19-A38B-6122F4C16F15}"/>
              </a:ext>
            </a:extLst>
          </p:cNvPr>
          <p:cNvSpPr>
            <a:spLocks noGrp="1"/>
          </p:cNvSpPr>
          <p:nvPr>
            <p:ph type="sldNum" sz="quarter" idx="14"/>
          </p:nvPr>
        </p:nvSpPr>
        <p:spPr>
          <a:xfrm>
            <a:off x="0" y="6382513"/>
            <a:ext cx="437173" cy="268288"/>
          </a:xfrm>
        </p:spPr>
        <p:txBody>
          <a:bodyPr/>
          <a:lstStyle>
            <a:lvl1pPr>
              <a:defRPr>
                <a:solidFill>
                  <a:srgbClr val="000000"/>
                </a:solidFill>
              </a:defRPr>
            </a:lvl1pPr>
          </a:lstStyle>
          <a:p>
            <a:pPr>
              <a:defRPr/>
            </a:pPr>
            <a:fld id="{E6474CC2-1230-4213-AD1A-4B2FEEABA7A1}" type="slidenum">
              <a:rPr lang="en-US" smtClean="0"/>
              <a:pPr>
                <a:defRPr/>
              </a:pPr>
              <a:t>‹#›</a:t>
            </a:fld>
            <a:endParaRPr lang="en-US" dirty="0"/>
          </a:p>
        </p:txBody>
      </p:sp>
      <p:sp>
        <p:nvSpPr>
          <p:cNvPr id="40" name="Footer Placeholder 4">
            <a:extLst>
              <a:ext uri="{FF2B5EF4-FFF2-40B4-BE49-F238E27FC236}">
                <a16:creationId xmlns:a16="http://schemas.microsoft.com/office/drawing/2014/main" id="{484B9CE5-8C15-4535-BDD1-B150CDDBAFB0}"/>
              </a:ext>
            </a:extLst>
          </p:cNvPr>
          <p:cNvSpPr>
            <a:spLocks noGrp="1"/>
          </p:cNvSpPr>
          <p:nvPr>
            <p:ph type="ftr" sz="quarter" idx="15"/>
          </p:nvPr>
        </p:nvSpPr>
        <p:spPr>
          <a:xfrm>
            <a:off x="426722" y="6483292"/>
            <a:ext cx="5245100" cy="172485"/>
          </a:xfrm>
        </p:spPr>
        <p:txBody>
          <a:bodyPr/>
          <a:lstStyle>
            <a:lvl1pPr algn="r">
              <a:defRPr smtClean="0">
                <a:solidFill>
                  <a:srgbClr val="000000"/>
                </a:solidFill>
              </a:defRPr>
            </a:lvl1pPr>
          </a:lstStyle>
          <a:p>
            <a:pPr algn="l">
              <a:defRPr/>
            </a:pPr>
            <a:r>
              <a:rPr lang="en-US"/>
              <a:t>For investor use.</a:t>
            </a:r>
            <a:endParaRPr lang="en-US" dirty="0"/>
          </a:p>
        </p:txBody>
      </p:sp>
      <p:sp>
        <p:nvSpPr>
          <p:cNvPr id="41" name="Rectangle 155">
            <a:extLst>
              <a:ext uri="{FF2B5EF4-FFF2-40B4-BE49-F238E27FC236}">
                <a16:creationId xmlns:a16="http://schemas.microsoft.com/office/drawing/2014/main" id="{636C09BD-20B1-4D0B-BB9C-EFFB4B26D703}"/>
              </a:ext>
            </a:extLst>
          </p:cNvPr>
          <p:cNvSpPr>
            <a:spLocks noGrp="1" noChangeArrowheads="1"/>
          </p:cNvSpPr>
          <p:nvPr>
            <p:ph type="dt" sz="half" idx="16"/>
          </p:nvPr>
        </p:nvSpPr>
        <p:spPr>
          <a:xfrm>
            <a:off x="426722" y="6655657"/>
            <a:ext cx="2645277" cy="120649"/>
          </a:xfrm>
        </p:spPr>
        <p:txBody>
          <a:bodyPr/>
          <a:lstStyle>
            <a:lvl1pPr algn="l">
              <a:defRPr sz="833" smtClean="0">
                <a:solidFill>
                  <a:srgbClr val="000000"/>
                </a:solidFill>
              </a:defRPr>
            </a:lvl1pPr>
          </a:lstStyle>
          <a:p>
            <a:pPr>
              <a:defRPr/>
            </a:pPr>
            <a:endParaRPr lang="en-US" dirty="0"/>
          </a:p>
        </p:txBody>
      </p:sp>
      <p:grpSp>
        <p:nvGrpSpPr>
          <p:cNvPr id="34" name="Group 33">
            <a:extLst>
              <a:ext uri="{FF2B5EF4-FFF2-40B4-BE49-F238E27FC236}">
                <a16:creationId xmlns:a16="http://schemas.microsoft.com/office/drawing/2014/main" id="{F6E62061-E1B2-4C1E-95B2-762CF1B881C9}"/>
              </a:ext>
            </a:extLst>
          </p:cNvPr>
          <p:cNvGrpSpPr/>
          <p:nvPr userDrawn="1"/>
        </p:nvGrpSpPr>
        <p:grpSpPr>
          <a:xfrm>
            <a:off x="10215053" y="6295153"/>
            <a:ext cx="1527048" cy="338328"/>
            <a:chOff x="6923088" y="4475163"/>
            <a:chExt cx="1873251" cy="403225"/>
          </a:xfrm>
        </p:grpSpPr>
        <p:sp>
          <p:nvSpPr>
            <p:cNvPr id="35" name="AutoShape 4">
              <a:extLst>
                <a:ext uri="{FF2B5EF4-FFF2-40B4-BE49-F238E27FC236}">
                  <a16:creationId xmlns:a16="http://schemas.microsoft.com/office/drawing/2014/main" id="{8055079D-13D3-44E4-9785-A9EB3765D698}"/>
                </a:ext>
              </a:extLst>
            </p:cNvPr>
            <p:cNvSpPr>
              <a:spLocks noChangeAspect="1" noChangeArrowheads="1" noTextEdit="1"/>
            </p:cNvSpPr>
            <p:nvPr userDrawn="1"/>
          </p:nvSpPr>
          <p:spPr bwMode="auto">
            <a:xfrm>
              <a:off x="6923088" y="4475163"/>
              <a:ext cx="187325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36" name="Freeform 6">
              <a:extLst>
                <a:ext uri="{FF2B5EF4-FFF2-40B4-BE49-F238E27FC236}">
                  <a16:creationId xmlns:a16="http://schemas.microsoft.com/office/drawing/2014/main" id="{9B409620-C01F-4CCF-8E67-ED5AEB13DE0D}"/>
                </a:ext>
              </a:extLst>
            </p:cNvPr>
            <p:cNvSpPr>
              <a:spLocks/>
            </p:cNvSpPr>
            <p:nvPr userDrawn="1"/>
          </p:nvSpPr>
          <p:spPr bwMode="auto">
            <a:xfrm>
              <a:off x="6929438" y="4483101"/>
              <a:ext cx="376238" cy="376238"/>
            </a:xfrm>
            <a:custGeom>
              <a:avLst/>
              <a:gdLst>
                <a:gd name="T0" fmla="*/ 118 w 237"/>
                <a:gd name="T1" fmla="*/ 237 h 237"/>
                <a:gd name="T2" fmla="*/ 142 w 237"/>
                <a:gd name="T3" fmla="*/ 235 h 237"/>
                <a:gd name="T4" fmla="*/ 165 w 237"/>
                <a:gd name="T5" fmla="*/ 228 h 237"/>
                <a:gd name="T6" fmla="*/ 185 w 237"/>
                <a:gd name="T7" fmla="*/ 217 h 237"/>
                <a:gd name="T8" fmla="*/ 202 w 237"/>
                <a:gd name="T9" fmla="*/ 202 h 237"/>
                <a:gd name="T10" fmla="*/ 217 w 237"/>
                <a:gd name="T11" fmla="*/ 185 h 237"/>
                <a:gd name="T12" fmla="*/ 228 w 237"/>
                <a:gd name="T13" fmla="*/ 165 h 237"/>
                <a:gd name="T14" fmla="*/ 235 w 237"/>
                <a:gd name="T15" fmla="*/ 142 h 237"/>
                <a:gd name="T16" fmla="*/ 237 w 237"/>
                <a:gd name="T17" fmla="*/ 119 h 237"/>
                <a:gd name="T18" fmla="*/ 236 w 237"/>
                <a:gd name="T19" fmla="*/ 106 h 237"/>
                <a:gd name="T20" fmla="*/ 232 w 237"/>
                <a:gd name="T21" fmla="*/ 84 h 237"/>
                <a:gd name="T22" fmla="*/ 223 w 237"/>
                <a:gd name="T23" fmla="*/ 62 h 237"/>
                <a:gd name="T24" fmla="*/ 210 w 237"/>
                <a:gd name="T25" fmla="*/ 43 h 237"/>
                <a:gd name="T26" fmla="*/ 194 w 237"/>
                <a:gd name="T27" fmla="*/ 27 h 237"/>
                <a:gd name="T28" fmla="*/ 175 w 237"/>
                <a:gd name="T29" fmla="*/ 15 h 237"/>
                <a:gd name="T30" fmla="*/ 154 w 237"/>
                <a:gd name="T31" fmla="*/ 6 h 237"/>
                <a:gd name="T32" fmla="*/ 131 w 237"/>
                <a:gd name="T33" fmla="*/ 1 h 237"/>
                <a:gd name="T34" fmla="*/ 118 w 237"/>
                <a:gd name="T35" fmla="*/ 0 h 237"/>
                <a:gd name="T36" fmla="*/ 94 w 237"/>
                <a:gd name="T37" fmla="*/ 2 h 237"/>
                <a:gd name="T38" fmla="*/ 72 w 237"/>
                <a:gd name="T39" fmla="*/ 9 h 237"/>
                <a:gd name="T40" fmla="*/ 52 w 237"/>
                <a:gd name="T41" fmla="*/ 21 h 237"/>
                <a:gd name="T42" fmla="*/ 35 w 237"/>
                <a:gd name="T43" fmla="*/ 35 h 237"/>
                <a:gd name="T44" fmla="*/ 19 w 237"/>
                <a:gd name="T45" fmla="*/ 52 h 237"/>
                <a:gd name="T46" fmla="*/ 9 w 237"/>
                <a:gd name="T47" fmla="*/ 72 h 237"/>
                <a:gd name="T48" fmla="*/ 2 w 237"/>
                <a:gd name="T49" fmla="*/ 94 h 237"/>
                <a:gd name="T50" fmla="*/ 0 w 237"/>
                <a:gd name="T51" fmla="*/ 119 h 237"/>
                <a:gd name="T52" fmla="*/ 1 w 237"/>
                <a:gd name="T53" fmla="*/ 131 h 237"/>
                <a:gd name="T54" fmla="*/ 5 w 237"/>
                <a:gd name="T55" fmla="*/ 154 h 237"/>
                <a:gd name="T56" fmla="*/ 14 w 237"/>
                <a:gd name="T57" fmla="*/ 175 h 237"/>
                <a:gd name="T58" fmla="*/ 26 w 237"/>
                <a:gd name="T59" fmla="*/ 194 h 237"/>
                <a:gd name="T60" fmla="*/ 43 w 237"/>
                <a:gd name="T61" fmla="*/ 210 h 237"/>
                <a:gd name="T62" fmla="*/ 62 w 237"/>
                <a:gd name="T63" fmla="*/ 223 h 237"/>
                <a:gd name="T64" fmla="*/ 83 w 237"/>
                <a:gd name="T65" fmla="*/ 233 h 237"/>
                <a:gd name="T66" fmla="*/ 106 w 237"/>
                <a:gd name="T67" fmla="*/ 237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7" h="237">
                  <a:moveTo>
                    <a:pt x="118" y="237"/>
                  </a:moveTo>
                  <a:lnTo>
                    <a:pt x="118" y="237"/>
                  </a:lnTo>
                  <a:lnTo>
                    <a:pt x="131" y="237"/>
                  </a:lnTo>
                  <a:lnTo>
                    <a:pt x="142" y="235"/>
                  </a:lnTo>
                  <a:lnTo>
                    <a:pt x="154" y="233"/>
                  </a:lnTo>
                  <a:lnTo>
                    <a:pt x="165" y="228"/>
                  </a:lnTo>
                  <a:lnTo>
                    <a:pt x="175" y="223"/>
                  </a:lnTo>
                  <a:lnTo>
                    <a:pt x="185" y="217"/>
                  </a:lnTo>
                  <a:lnTo>
                    <a:pt x="194" y="210"/>
                  </a:lnTo>
                  <a:lnTo>
                    <a:pt x="202" y="202"/>
                  </a:lnTo>
                  <a:lnTo>
                    <a:pt x="210" y="194"/>
                  </a:lnTo>
                  <a:lnTo>
                    <a:pt x="217" y="185"/>
                  </a:lnTo>
                  <a:lnTo>
                    <a:pt x="223" y="175"/>
                  </a:lnTo>
                  <a:lnTo>
                    <a:pt x="228" y="165"/>
                  </a:lnTo>
                  <a:lnTo>
                    <a:pt x="232" y="154"/>
                  </a:lnTo>
                  <a:lnTo>
                    <a:pt x="235" y="142"/>
                  </a:lnTo>
                  <a:lnTo>
                    <a:pt x="236" y="131"/>
                  </a:lnTo>
                  <a:lnTo>
                    <a:pt x="237" y="119"/>
                  </a:lnTo>
                  <a:lnTo>
                    <a:pt x="237" y="119"/>
                  </a:lnTo>
                  <a:lnTo>
                    <a:pt x="236" y="106"/>
                  </a:lnTo>
                  <a:lnTo>
                    <a:pt x="235" y="94"/>
                  </a:lnTo>
                  <a:lnTo>
                    <a:pt x="232" y="84"/>
                  </a:lnTo>
                  <a:lnTo>
                    <a:pt x="228" y="72"/>
                  </a:lnTo>
                  <a:lnTo>
                    <a:pt x="223" y="62"/>
                  </a:lnTo>
                  <a:lnTo>
                    <a:pt x="217" y="52"/>
                  </a:lnTo>
                  <a:lnTo>
                    <a:pt x="210" y="43"/>
                  </a:lnTo>
                  <a:lnTo>
                    <a:pt x="202" y="35"/>
                  </a:lnTo>
                  <a:lnTo>
                    <a:pt x="194" y="27"/>
                  </a:lnTo>
                  <a:lnTo>
                    <a:pt x="185" y="21"/>
                  </a:lnTo>
                  <a:lnTo>
                    <a:pt x="175" y="15"/>
                  </a:lnTo>
                  <a:lnTo>
                    <a:pt x="165" y="9"/>
                  </a:lnTo>
                  <a:lnTo>
                    <a:pt x="154" y="6"/>
                  </a:lnTo>
                  <a:lnTo>
                    <a:pt x="142" y="2"/>
                  </a:lnTo>
                  <a:lnTo>
                    <a:pt x="131" y="1"/>
                  </a:lnTo>
                  <a:lnTo>
                    <a:pt x="118" y="0"/>
                  </a:lnTo>
                  <a:lnTo>
                    <a:pt x="118" y="0"/>
                  </a:lnTo>
                  <a:lnTo>
                    <a:pt x="106" y="1"/>
                  </a:lnTo>
                  <a:lnTo>
                    <a:pt x="94" y="2"/>
                  </a:lnTo>
                  <a:lnTo>
                    <a:pt x="83" y="6"/>
                  </a:lnTo>
                  <a:lnTo>
                    <a:pt x="72" y="9"/>
                  </a:lnTo>
                  <a:lnTo>
                    <a:pt x="62" y="15"/>
                  </a:lnTo>
                  <a:lnTo>
                    <a:pt x="52" y="21"/>
                  </a:lnTo>
                  <a:lnTo>
                    <a:pt x="43" y="27"/>
                  </a:lnTo>
                  <a:lnTo>
                    <a:pt x="35" y="35"/>
                  </a:lnTo>
                  <a:lnTo>
                    <a:pt x="26" y="43"/>
                  </a:lnTo>
                  <a:lnTo>
                    <a:pt x="19" y="52"/>
                  </a:lnTo>
                  <a:lnTo>
                    <a:pt x="14" y="62"/>
                  </a:lnTo>
                  <a:lnTo>
                    <a:pt x="9" y="72"/>
                  </a:lnTo>
                  <a:lnTo>
                    <a:pt x="5" y="84"/>
                  </a:lnTo>
                  <a:lnTo>
                    <a:pt x="2" y="94"/>
                  </a:lnTo>
                  <a:lnTo>
                    <a:pt x="1" y="106"/>
                  </a:lnTo>
                  <a:lnTo>
                    <a:pt x="0" y="119"/>
                  </a:lnTo>
                  <a:lnTo>
                    <a:pt x="0" y="119"/>
                  </a:lnTo>
                  <a:lnTo>
                    <a:pt x="1" y="131"/>
                  </a:lnTo>
                  <a:lnTo>
                    <a:pt x="2" y="142"/>
                  </a:lnTo>
                  <a:lnTo>
                    <a:pt x="5" y="154"/>
                  </a:lnTo>
                  <a:lnTo>
                    <a:pt x="9" y="165"/>
                  </a:lnTo>
                  <a:lnTo>
                    <a:pt x="14" y="175"/>
                  </a:lnTo>
                  <a:lnTo>
                    <a:pt x="19" y="185"/>
                  </a:lnTo>
                  <a:lnTo>
                    <a:pt x="26" y="194"/>
                  </a:lnTo>
                  <a:lnTo>
                    <a:pt x="35" y="202"/>
                  </a:lnTo>
                  <a:lnTo>
                    <a:pt x="43" y="210"/>
                  </a:lnTo>
                  <a:lnTo>
                    <a:pt x="52" y="217"/>
                  </a:lnTo>
                  <a:lnTo>
                    <a:pt x="62" y="223"/>
                  </a:lnTo>
                  <a:lnTo>
                    <a:pt x="72" y="228"/>
                  </a:lnTo>
                  <a:lnTo>
                    <a:pt x="83" y="233"/>
                  </a:lnTo>
                  <a:lnTo>
                    <a:pt x="94" y="235"/>
                  </a:lnTo>
                  <a:lnTo>
                    <a:pt x="106" y="237"/>
                  </a:lnTo>
                  <a:lnTo>
                    <a:pt x="118" y="2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37" name="Freeform 7">
              <a:extLst>
                <a:ext uri="{FF2B5EF4-FFF2-40B4-BE49-F238E27FC236}">
                  <a16:creationId xmlns:a16="http://schemas.microsoft.com/office/drawing/2014/main" id="{51A57AC3-D65A-49B8-A1C4-AB5B4AB7E144}"/>
                </a:ext>
              </a:extLst>
            </p:cNvPr>
            <p:cNvSpPr>
              <a:spLocks/>
            </p:cNvSpPr>
            <p:nvPr userDrawn="1"/>
          </p:nvSpPr>
          <p:spPr bwMode="auto">
            <a:xfrm>
              <a:off x="6929438" y="4483101"/>
              <a:ext cx="376238" cy="376238"/>
            </a:xfrm>
            <a:custGeom>
              <a:avLst/>
              <a:gdLst>
                <a:gd name="T0" fmla="*/ 118 w 237"/>
                <a:gd name="T1" fmla="*/ 237 h 237"/>
                <a:gd name="T2" fmla="*/ 142 w 237"/>
                <a:gd name="T3" fmla="*/ 235 h 237"/>
                <a:gd name="T4" fmla="*/ 165 w 237"/>
                <a:gd name="T5" fmla="*/ 228 h 237"/>
                <a:gd name="T6" fmla="*/ 185 w 237"/>
                <a:gd name="T7" fmla="*/ 217 h 237"/>
                <a:gd name="T8" fmla="*/ 202 w 237"/>
                <a:gd name="T9" fmla="*/ 202 h 237"/>
                <a:gd name="T10" fmla="*/ 217 w 237"/>
                <a:gd name="T11" fmla="*/ 185 h 237"/>
                <a:gd name="T12" fmla="*/ 228 w 237"/>
                <a:gd name="T13" fmla="*/ 165 h 237"/>
                <a:gd name="T14" fmla="*/ 235 w 237"/>
                <a:gd name="T15" fmla="*/ 142 h 237"/>
                <a:gd name="T16" fmla="*/ 237 w 237"/>
                <a:gd name="T17" fmla="*/ 119 h 237"/>
                <a:gd name="T18" fmla="*/ 236 w 237"/>
                <a:gd name="T19" fmla="*/ 106 h 237"/>
                <a:gd name="T20" fmla="*/ 232 w 237"/>
                <a:gd name="T21" fmla="*/ 84 h 237"/>
                <a:gd name="T22" fmla="*/ 223 w 237"/>
                <a:gd name="T23" fmla="*/ 62 h 237"/>
                <a:gd name="T24" fmla="*/ 210 w 237"/>
                <a:gd name="T25" fmla="*/ 43 h 237"/>
                <a:gd name="T26" fmla="*/ 194 w 237"/>
                <a:gd name="T27" fmla="*/ 27 h 237"/>
                <a:gd name="T28" fmla="*/ 175 w 237"/>
                <a:gd name="T29" fmla="*/ 15 h 237"/>
                <a:gd name="T30" fmla="*/ 154 w 237"/>
                <a:gd name="T31" fmla="*/ 6 h 237"/>
                <a:gd name="T32" fmla="*/ 131 w 237"/>
                <a:gd name="T33" fmla="*/ 1 h 237"/>
                <a:gd name="T34" fmla="*/ 118 w 237"/>
                <a:gd name="T35" fmla="*/ 0 h 237"/>
                <a:gd name="T36" fmla="*/ 94 w 237"/>
                <a:gd name="T37" fmla="*/ 2 h 237"/>
                <a:gd name="T38" fmla="*/ 72 w 237"/>
                <a:gd name="T39" fmla="*/ 9 h 237"/>
                <a:gd name="T40" fmla="*/ 52 w 237"/>
                <a:gd name="T41" fmla="*/ 21 h 237"/>
                <a:gd name="T42" fmla="*/ 35 w 237"/>
                <a:gd name="T43" fmla="*/ 35 h 237"/>
                <a:gd name="T44" fmla="*/ 19 w 237"/>
                <a:gd name="T45" fmla="*/ 52 h 237"/>
                <a:gd name="T46" fmla="*/ 9 w 237"/>
                <a:gd name="T47" fmla="*/ 72 h 237"/>
                <a:gd name="T48" fmla="*/ 2 w 237"/>
                <a:gd name="T49" fmla="*/ 94 h 237"/>
                <a:gd name="T50" fmla="*/ 0 w 237"/>
                <a:gd name="T51" fmla="*/ 119 h 237"/>
                <a:gd name="T52" fmla="*/ 1 w 237"/>
                <a:gd name="T53" fmla="*/ 131 h 237"/>
                <a:gd name="T54" fmla="*/ 5 w 237"/>
                <a:gd name="T55" fmla="*/ 154 h 237"/>
                <a:gd name="T56" fmla="*/ 14 w 237"/>
                <a:gd name="T57" fmla="*/ 175 h 237"/>
                <a:gd name="T58" fmla="*/ 26 w 237"/>
                <a:gd name="T59" fmla="*/ 194 h 237"/>
                <a:gd name="T60" fmla="*/ 43 w 237"/>
                <a:gd name="T61" fmla="*/ 210 h 237"/>
                <a:gd name="T62" fmla="*/ 62 w 237"/>
                <a:gd name="T63" fmla="*/ 223 h 237"/>
                <a:gd name="T64" fmla="*/ 83 w 237"/>
                <a:gd name="T65" fmla="*/ 233 h 237"/>
                <a:gd name="T66" fmla="*/ 106 w 237"/>
                <a:gd name="T67" fmla="*/ 237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7" h="237">
                  <a:moveTo>
                    <a:pt x="118" y="237"/>
                  </a:moveTo>
                  <a:lnTo>
                    <a:pt x="118" y="237"/>
                  </a:lnTo>
                  <a:lnTo>
                    <a:pt x="131" y="237"/>
                  </a:lnTo>
                  <a:lnTo>
                    <a:pt x="142" y="235"/>
                  </a:lnTo>
                  <a:lnTo>
                    <a:pt x="154" y="233"/>
                  </a:lnTo>
                  <a:lnTo>
                    <a:pt x="165" y="228"/>
                  </a:lnTo>
                  <a:lnTo>
                    <a:pt x="175" y="223"/>
                  </a:lnTo>
                  <a:lnTo>
                    <a:pt x="185" y="217"/>
                  </a:lnTo>
                  <a:lnTo>
                    <a:pt x="194" y="210"/>
                  </a:lnTo>
                  <a:lnTo>
                    <a:pt x="202" y="202"/>
                  </a:lnTo>
                  <a:lnTo>
                    <a:pt x="210" y="194"/>
                  </a:lnTo>
                  <a:lnTo>
                    <a:pt x="217" y="185"/>
                  </a:lnTo>
                  <a:lnTo>
                    <a:pt x="223" y="175"/>
                  </a:lnTo>
                  <a:lnTo>
                    <a:pt x="228" y="165"/>
                  </a:lnTo>
                  <a:lnTo>
                    <a:pt x="232" y="154"/>
                  </a:lnTo>
                  <a:lnTo>
                    <a:pt x="235" y="142"/>
                  </a:lnTo>
                  <a:lnTo>
                    <a:pt x="236" y="131"/>
                  </a:lnTo>
                  <a:lnTo>
                    <a:pt x="237" y="119"/>
                  </a:lnTo>
                  <a:lnTo>
                    <a:pt x="237" y="119"/>
                  </a:lnTo>
                  <a:lnTo>
                    <a:pt x="236" y="106"/>
                  </a:lnTo>
                  <a:lnTo>
                    <a:pt x="235" y="94"/>
                  </a:lnTo>
                  <a:lnTo>
                    <a:pt x="232" y="84"/>
                  </a:lnTo>
                  <a:lnTo>
                    <a:pt x="228" y="72"/>
                  </a:lnTo>
                  <a:lnTo>
                    <a:pt x="223" y="62"/>
                  </a:lnTo>
                  <a:lnTo>
                    <a:pt x="217" y="52"/>
                  </a:lnTo>
                  <a:lnTo>
                    <a:pt x="210" y="43"/>
                  </a:lnTo>
                  <a:lnTo>
                    <a:pt x="202" y="35"/>
                  </a:lnTo>
                  <a:lnTo>
                    <a:pt x="194" y="27"/>
                  </a:lnTo>
                  <a:lnTo>
                    <a:pt x="185" y="21"/>
                  </a:lnTo>
                  <a:lnTo>
                    <a:pt x="175" y="15"/>
                  </a:lnTo>
                  <a:lnTo>
                    <a:pt x="165" y="9"/>
                  </a:lnTo>
                  <a:lnTo>
                    <a:pt x="154" y="6"/>
                  </a:lnTo>
                  <a:lnTo>
                    <a:pt x="142" y="2"/>
                  </a:lnTo>
                  <a:lnTo>
                    <a:pt x="131" y="1"/>
                  </a:lnTo>
                  <a:lnTo>
                    <a:pt x="118" y="0"/>
                  </a:lnTo>
                  <a:lnTo>
                    <a:pt x="118" y="0"/>
                  </a:lnTo>
                  <a:lnTo>
                    <a:pt x="106" y="1"/>
                  </a:lnTo>
                  <a:lnTo>
                    <a:pt x="94" y="2"/>
                  </a:lnTo>
                  <a:lnTo>
                    <a:pt x="83" y="6"/>
                  </a:lnTo>
                  <a:lnTo>
                    <a:pt x="72" y="9"/>
                  </a:lnTo>
                  <a:lnTo>
                    <a:pt x="62" y="15"/>
                  </a:lnTo>
                  <a:lnTo>
                    <a:pt x="52" y="21"/>
                  </a:lnTo>
                  <a:lnTo>
                    <a:pt x="43" y="27"/>
                  </a:lnTo>
                  <a:lnTo>
                    <a:pt x="35" y="35"/>
                  </a:lnTo>
                  <a:lnTo>
                    <a:pt x="26" y="43"/>
                  </a:lnTo>
                  <a:lnTo>
                    <a:pt x="19" y="52"/>
                  </a:lnTo>
                  <a:lnTo>
                    <a:pt x="14" y="62"/>
                  </a:lnTo>
                  <a:lnTo>
                    <a:pt x="9" y="72"/>
                  </a:lnTo>
                  <a:lnTo>
                    <a:pt x="5" y="84"/>
                  </a:lnTo>
                  <a:lnTo>
                    <a:pt x="2" y="94"/>
                  </a:lnTo>
                  <a:lnTo>
                    <a:pt x="1" y="106"/>
                  </a:lnTo>
                  <a:lnTo>
                    <a:pt x="0" y="119"/>
                  </a:lnTo>
                  <a:lnTo>
                    <a:pt x="0" y="119"/>
                  </a:lnTo>
                  <a:lnTo>
                    <a:pt x="1" y="131"/>
                  </a:lnTo>
                  <a:lnTo>
                    <a:pt x="2" y="142"/>
                  </a:lnTo>
                  <a:lnTo>
                    <a:pt x="5" y="154"/>
                  </a:lnTo>
                  <a:lnTo>
                    <a:pt x="9" y="165"/>
                  </a:lnTo>
                  <a:lnTo>
                    <a:pt x="14" y="175"/>
                  </a:lnTo>
                  <a:lnTo>
                    <a:pt x="19" y="185"/>
                  </a:lnTo>
                  <a:lnTo>
                    <a:pt x="26" y="194"/>
                  </a:lnTo>
                  <a:lnTo>
                    <a:pt x="35" y="202"/>
                  </a:lnTo>
                  <a:lnTo>
                    <a:pt x="43" y="210"/>
                  </a:lnTo>
                  <a:lnTo>
                    <a:pt x="52" y="217"/>
                  </a:lnTo>
                  <a:lnTo>
                    <a:pt x="62" y="223"/>
                  </a:lnTo>
                  <a:lnTo>
                    <a:pt x="72" y="228"/>
                  </a:lnTo>
                  <a:lnTo>
                    <a:pt x="83" y="233"/>
                  </a:lnTo>
                  <a:lnTo>
                    <a:pt x="94" y="235"/>
                  </a:lnTo>
                  <a:lnTo>
                    <a:pt x="106" y="237"/>
                  </a:lnTo>
                  <a:lnTo>
                    <a:pt x="118" y="23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38" name="Freeform 83">
              <a:extLst>
                <a:ext uri="{FF2B5EF4-FFF2-40B4-BE49-F238E27FC236}">
                  <a16:creationId xmlns:a16="http://schemas.microsoft.com/office/drawing/2014/main" id="{B4B57DEE-B0DC-4317-A94C-32FA73B1DEC4}"/>
                </a:ext>
              </a:extLst>
            </p:cNvPr>
            <p:cNvSpPr>
              <a:spLocks/>
            </p:cNvSpPr>
            <p:nvPr userDrawn="1"/>
          </p:nvSpPr>
          <p:spPr bwMode="auto">
            <a:xfrm>
              <a:off x="6923088" y="4475163"/>
              <a:ext cx="387350" cy="369888"/>
            </a:xfrm>
            <a:custGeom>
              <a:avLst/>
              <a:gdLst>
                <a:gd name="T0" fmla="*/ 161 w 244"/>
                <a:gd name="T1" fmla="*/ 152 h 233"/>
                <a:gd name="T2" fmla="*/ 76 w 244"/>
                <a:gd name="T3" fmla="*/ 233 h 233"/>
                <a:gd name="T4" fmla="*/ 55 w 244"/>
                <a:gd name="T5" fmla="*/ 221 h 233"/>
                <a:gd name="T6" fmla="*/ 27 w 244"/>
                <a:gd name="T7" fmla="*/ 197 h 233"/>
                <a:gd name="T8" fmla="*/ 9 w 244"/>
                <a:gd name="T9" fmla="*/ 166 h 233"/>
                <a:gd name="T10" fmla="*/ 2 w 244"/>
                <a:gd name="T11" fmla="*/ 144 h 233"/>
                <a:gd name="T12" fmla="*/ 1 w 244"/>
                <a:gd name="T13" fmla="*/ 108 h 233"/>
                <a:gd name="T14" fmla="*/ 9 w 244"/>
                <a:gd name="T15" fmla="*/ 74 h 233"/>
                <a:gd name="T16" fmla="*/ 21 w 244"/>
                <a:gd name="T17" fmla="*/ 53 h 233"/>
                <a:gd name="T18" fmla="*/ 46 w 244"/>
                <a:gd name="T19" fmla="*/ 26 h 233"/>
                <a:gd name="T20" fmla="*/ 77 w 244"/>
                <a:gd name="T21" fmla="*/ 7 h 233"/>
                <a:gd name="T22" fmla="*/ 96 w 244"/>
                <a:gd name="T23" fmla="*/ 2 h 233"/>
                <a:gd name="T24" fmla="*/ 127 w 244"/>
                <a:gd name="T25" fmla="*/ 0 h 233"/>
                <a:gd name="T26" fmla="*/ 156 w 244"/>
                <a:gd name="T27" fmla="*/ 5 h 233"/>
                <a:gd name="T28" fmla="*/ 177 w 244"/>
                <a:gd name="T29" fmla="*/ 13 h 233"/>
                <a:gd name="T30" fmla="*/ 205 w 244"/>
                <a:gd name="T31" fmla="*/ 33 h 233"/>
                <a:gd name="T32" fmla="*/ 226 w 244"/>
                <a:gd name="T33" fmla="*/ 59 h 233"/>
                <a:gd name="T34" fmla="*/ 237 w 244"/>
                <a:gd name="T35" fmla="*/ 82 h 233"/>
                <a:gd name="T36" fmla="*/ 244 w 244"/>
                <a:gd name="T37" fmla="*/ 119 h 233"/>
                <a:gd name="T38" fmla="*/ 238 w 244"/>
                <a:gd name="T39" fmla="*/ 157 h 233"/>
                <a:gd name="T40" fmla="*/ 223 w 244"/>
                <a:gd name="T41" fmla="*/ 188 h 233"/>
                <a:gd name="T42" fmla="*/ 199 w 244"/>
                <a:gd name="T43" fmla="*/ 215 h 233"/>
                <a:gd name="T44" fmla="*/ 211 w 244"/>
                <a:gd name="T45" fmla="*/ 186 h 233"/>
                <a:gd name="T46" fmla="*/ 152 w 244"/>
                <a:gd name="T47" fmla="*/ 135 h 233"/>
                <a:gd name="T48" fmla="*/ 230 w 244"/>
                <a:gd name="T49" fmla="*/ 146 h 233"/>
                <a:gd name="T50" fmla="*/ 232 w 244"/>
                <a:gd name="T51" fmla="*/ 103 h 233"/>
                <a:gd name="T52" fmla="*/ 156 w 244"/>
                <a:gd name="T53" fmla="*/ 108 h 233"/>
                <a:gd name="T54" fmla="*/ 216 w 244"/>
                <a:gd name="T55" fmla="*/ 62 h 233"/>
                <a:gd name="T56" fmla="*/ 148 w 244"/>
                <a:gd name="T57" fmla="*/ 96 h 233"/>
                <a:gd name="T58" fmla="*/ 184 w 244"/>
                <a:gd name="T59" fmla="*/ 30 h 233"/>
                <a:gd name="T60" fmla="*/ 145 w 244"/>
                <a:gd name="T61" fmla="*/ 13 h 233"/>
                <a:gd name="T62" fmla="*/ 116 w 244"/>
                <a:gd name="T63" fmla="*/ 62 h 233"/>
                <a:gd name="T64" fmla="*/ 102 w 244"/>
                <a:gd name="T65" fmla="*/ 11 h 233"/>
                <a:gd name="T66" fmla="*/ 61 w 244"/>
                <a:gd name="T67" fmla="*/ 28 h 233"/>
                <a:gd name="T68" fmla="*/ 96 w 244"/>
                <a:gd name="T69" fmla="*/ 94 h 233"/>
                <a:gd name="T70" fmla="*/ 29 w 244"/>
                <a:gd name="T71" fmla="*/ 59 h 233"/>
                <a:gd name="T72" fmla="*/ 13 w 244"/>
                <a:gd name="T73" fmla="*/ 98 h 233"/>
                <a:gd name="T74" fmla="*/ 86 w 244"/>
                <a:gd name="T75" fmla="*/ 121 h 233"/>
                <a:gd name="T76" fmla="*/ 14 w 244"/>
                <a:gd name="T77" fmla="*/ 142 h 233"/>
                <a:gd name="T78" fmla="*/ 29 w 244"/>
                <a:gd name="T79" fmla="*/ 183 h 233"/>
                <a:gd name="T80" fmla="*/ 77 w 244"/>
                <a:gd name="T81" fmla="*/ 159 h 233"/>
                <a:gd name="T82" fmla="*/ 93 w 244"/>
                <a:gd name="T83" fmla="*/ 135 h 233"/>
                <a:gd name="T84" fmla="*/ 104 w 244"/>
                <a:gd name="T85" fmla="*/ 144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44" h="233">
                  <a:moveTo>
                    <a:pt x="104" y="144"/>
                  </a:moveTo>
                  <a:lnTo>
                    <a:pt x="148" y="144"/>
                  </a:lnTo>
                  <a:lnTo>
                    <a:pt x="161" y="152"/>
                  </a:lnTo>
                  <a:lnTo>
                    <a:pt x="102" y="152"/>
                  </a:lnTo>
                  <a:lnTo>
                    <a:pt x="79" y="225"/>
                  </a:lnTo>
                  <a:lnTo>
                    <a:pt x="76" y="233"/>
                  </a:lnTo>
                  <a:lnTo>
                    <a:pt x="76" y="233"/>
                  </a:lnTo>
                  <a:lnTo>
                    <a:pt x="66" y="228"/>
                  </a:lnTo>
                  <a:lnTo>
                    <a:pt x="55" y="221"/>
                  </a:lnTo>
                  <a:lnTo>
                    <a:pt x="45" y="214"/>
                  </a:lnTo>
                  <a:lnTo>
                    <a:pt x="36" y="206"/>
                  </a:lnTo>
                  <a:lnTo>
                    <a:pt x="27" y="197"/>
                  </a:lnTo>
                  <a:lnTo>
                    <a:pt x="20" y="187"/>
                  </a:lnTo>
                  <a:lnTo>
                    <a:pt x="14" y="177"/>
                  </a:lnTo>
                  <a:lnTo>
                    <a:pt x="9" y="166"/>
                  </a:lnTo>
                  <a:lnTo>
                    <a:pt x="9" y="166"/>
                  </a:lnTo>
                  <a:lnTo>
                    <a:pt x="5" y="156"/>
                  </a:lnTo>
                  <a:lnTo>
                    <a:pt x="2" y="144"/>
                  </a:lnTo>
                  <a:lnTo>
                    <a:pt x="0" y="132"/>
                  </a:lnTo>
                  <a:lnTo>
                    <a:pt x="0" y="121"/>
                  </a:lnTo>
                  <a:lnTo>
                    <a:pt x="1" y="108"/>
                  </a:lnTo>
                  <a:lnTo>
                    <a:pt x="2" y="96"/>
                  </a:lnTo>
                  <a:lnTo>
                    <a:pt x="5" y="85"/>
                  </a:lnTo>
                  <a:lnTo>
                    <a:pt x="9" y="74"/>
                  </a:lnTo>
                  <a:lnTo>
                    <a:pt x="9" y="74"/>
                  </a:lnTo>
                  <a:lnTo>
                    <a:pt x="14" y="63"/>
                  </a:lnTo>
                  <a:lnTo>
                    <a:pt x="21" y="53"/>
                  </a:lnTo>
                  <a:lnTo>
                    <a:pt x="28" y="43"/>
                  </a:lnTo>
                  <a:lnTo>
                    <a:pt x="36" y="34"/>
                  </a:lnTo>
                  <a:lnTo>
                    <a:pt x="46" y="26"/>
                  </a:lnTo>
                  <a:lnTo>
                    <a:pt x="56" y="19"/>
                  </a:lnTo>
                  <a:lnTo>
                    <a:pt x="67" y="12"/>
                  </a:lnTo>
                  <a:lnTo>
                    <a:pt x="77" y="7"/>
                  </a:lnTo>
                  <a:lnTo>
                    <a:pt x="77" y="7"/>
                  </a:lnTo>
                  <a:lnTo>
                    <a:pt x="87" y="5"/>
                  </a:lnTo>
                  <a:lnTo>
                    <a:pt x="96" y="2"/>
                  </a:lnTo>
                  <a:lnTo>
                    <a:pt x="107" y="0"/>
                  </a:lnTo>
                  <a:lnTo>
                    <a:pt x="116" y="0"/>
                  </a:lnTo>
                  <a:lnTo>
                    <a:pt x="127" y="0"/>
                  </a:lnTo>
                  <a:lnTo>
                    <a:pt x="137" y="0"/>
                  </a:lnTo>
                  <a:lnTo>
                    <a:pt x="146" y="2"/>
                  </a:lnTo>
                  <a:lnTo>
                    <a:pt x="156" y="5"/>
                  </a:lnTo>
                  <a:lnTo>
                    <a:pt x="156" y="5"/>
                  </a:lnTo>
                  <a:lnTo>
                    <a:pt x="166" y="8"/>
                  </a:lnTo>
                  <a:lnTo>
                    <a:pt x="177" y="13"/>
                  </a:lnTo>
                  <a:lnTo>
                    <a:pt x="186" y="19"/>
                  </a:lnTo>
                  <a:lnTo>
                    <a:pt x="196" y="25"/>
                  </a:lnTo>
                  <a:lnTo>
                    <a:pt x="205" y="33"/>
                  </a:lnTo>
                  <a:lnTo>
                    <a:pt x="213" y="41"/>
                  </a:lnTo>
                  <a:lnTo>
                    <a:pt x="220" y="49"/>
                  </a:lnTo>
                  <a:lnTo>
                    <a:pt x="226" y="59"/>
                  </a:lnTo>
                  <a:lnTo>
                    <a:pt x="226" y="59"/>
                  </a:lnTo>
                  <a:lnTo>
                    <a:pt x="232" y="70"/>
                  </a:lnTo>
                  <a:lnTo>
                    <a:pt x="237" y="82"/>
                  </a:lnTo>
                  <a:lnTo>
                    <a:pt x="240" y="94"/>
                  </a:lnTo>
                  <a:lnTo>
                    <a:pt x="243" y="107"/>
                  </a:lnTo>
                  <a:lnTo>
                    <a:pt x="244" y="119"/>
                  </a:lnTo>
                  <a:lnTo>
                    <a:pt x="243" y="132"/>
                  </a:lnTo>
                  <a:lnTo>
                    <a:pt x="241" y="145"/>
                  </a:lnTo>
                  <a:lnTo>
                    <a:pt x="238" y="157"/>
                  </a:lnTo>
                  <a:lnTo>
                    <a:pt x="238" y="157"/>
                  </a:lnTo>
                  <a:lnTo>
                    <a:pt x="232" y="173"/>
                  </a:lnTo>
                  <a:lnTo>
                    <a:pt x="223" y="188"/>
                  </a:lnTo>
                  <a:lnTo>
                    <a:pt x="212" y="202"/>
                  </a:lnTo>
                  <a:lnTo>
                    <a:pt x="206" y="210"/>
                  </a:lnTo>
                  <a:lnTo>
                    <a:pt x="199" y="215"/>
                  </a:lnTo>
                  <a:lnTo>
                    <a:pt x="196" y="210"/>
                  </a:lnTo>
                  <a:lnTo>
                    <a:pt x="166" y="162"/>
                  </a:lnTo>
                  <a:lnTo>
                    <a:pt x="211" y="186"/>
                  </a:lnTo>
                  <a:lnTo>
                    <a:pt x="211" y="186"/>
                  </a:lnTo>
                  <a:lnTo>
                    <a:pt x="212" y="186"/>
                  </a:lnTo>
                  <a:lnTo>
                    <a:pt x="152" y="135"/>
                  </a:lnTo>
                  <a:lnTo>
                    <a:pt x="229" y="146"/>
                  </a:lnTo>
                  <a:lnTo>
                    <a:pt x="229" y="146"/>
                  </a:lnTo>
                  <a:lnTo>
                    <a:pt x="230" y="146"/>
                  </a:lnTo>
                  <a:lnTo>
                    <a:pt x="229" y="146"/>
                  </a:lnTo>
                  <a:lnTo>
                    <a:pt x="157" y="121"/>
                  </a:lnTo>
                  <a:lnTo>
                    <a:pt x="232" y="103"/>
                  </a:lnTo>
                  <a:lnTo>
                    <a:pt x="232" y="103"/>
                  </a:lnTo>
                  <a:lnTo>
                    <a:pt x="232" y="102"/>
                  </a:lnTo>
                  <a:lnTo>
                    <a:pt x="156" y="108"/>
                  </a:lnTo>
                  <a:lnTo>
                    <a:pt x="210" y="67"/>
                  </a:lnTo>
                  <a:lnTo>
                    <a:pt x="216" y="62"/>
                  </a:lnTo>
                  <a:lnTo>
                    <a:pt x="216" y="62"/>
                  </a:lnTo>
                  <a:lnTo>
                    <a:pt x="214" y="62"/>
                  </a:lnTo>
                  <a:lnTo>
                    <a:pt x="158" y="91"/>
                  </a:lnTo>
                  <a:lnTo>
                    <a:pt x="148" y="96"/>
                  </a:lnTo>
                  <a:lnTo>
                    <a:pt x="185" y="30"/>
                  </a:lnTo>
                  <a:lnTo>
                    <a:pt x="185" y="30"/>
                  </a:lnTo>
                  <a:lnTo>
                    <a:pt x="184" y="30"/>
                  </a:lnTo>
                  <a:lnTo>
                    <a:pt x="136" y="88"/>
                  </a:lnTo>
                  <a:lnTo>
                    <a:pt x="145" y="13"/>
                  </a:lnTo>
                  <a:lnTo>
                    <a:pt x="145" y="13"/>
                  </a:lnTo>
                  <a:lnTo>
                    <a:pt x="144" y="13"/>
                  </a:lnTo>
                  <a:lnTo>
                    <a:pt x="122" y="85"/>
                  </a:lnTo>
                  <a:lnTo>
                    <a:pt x="116" y="62"/>
                  </a:lnTo>
                  <a:lnTo>
                    <a:pt x="103" y="11"/>
                  </a:lnTo>
                  <a:lnTo>
                    <a:pt x="103" y="11"/>
                  </a:lnTo>
                  <a:lnTo>
                    <a:pt x="102" y="11"/>
                  </a:lnTo>
                  <a:lnTo>
                    <a:pt x="103" y="16"/>
                  </a:lnTo>
                  <a:lnTo>
                    <a:pt x="108" y="88"/>
                  </a:lnTo>
                  <a:lnTo>
                    <a:pt x="61" y="28"/>
                  </a:lnTo>
                  <a:lnTo>
                    <a:pt x="61" y="28"/>
                  </a:lnTo>
                  <a:lnTo>
                    <a:pt x="61" y="28"/>
                  </a:lnTo>
                  <a:lnTo>
                    <a:pt x="96" y="94"/>
                  </a:lnTo>
                  <a:lnTo>
                    <a:pt x="30" y="59"/>
                  </a:lnTo>
                  <a:lnTo>
                    <a:pt x="30" y="59"/>
                  </a:lnTo>
                  <a:lnTo>
                    <a:pt x="29" y="59"/>
                  </a:lnTo>
                  <a:lnTo>
                    <a:pt x="82" y="102"/>
                  </a:lnTo>
                  <a:lnTo>
                    <a:pt x="88" y="107"/>
                  </a:lnTo>
                  <a:lnTo>
                    <a:pt x="13" y="98"/>
                  </a:lnTo>
                  <a:lnTo>
                    <a:pt x="13" y="98"/>
                  </a:lnTo>
                  <a:lnTo>
                    <a:pt x="13" y="99"/>
                  </a:lnTo>
                  <a:lnTo>
                    <a:pt x="86" y="121"/>
                  </a:lnTo>
                  <a:lnTo>
                    <a:pt x="14" y="142"/>
                  </a:lnTo>
                  <a:lnTo>
                    <a:pt x="14" y="142"/>
                  </a:lnTo>
                  <a:lnTo>
                    <a:pt x="14" y="142"/>
                  </a:lnTo>
                  <a:lnTo>
                    <a:pt x="88" y="133"/>
                  </a:lnTo>
                  <a:lnTo>
                    <a:pt x="29" y="183"/>
                  </a:lnTo>
                  <a:lnTo>
                    <a:pt x="29" y="183"/>
                  </a:lnTo>
                  <a:lnTo>
                    <a:pt x="29" y="184"/>
                  </a:lnTo>
                  <a:lnTo>
                    <a:pt x="30" y="183"/>
                  </a:lnTo>
                  <a:lnTo>
                    <a:pt x="77" y="159"/>
                  </a:lnTo>
                  <a:lnTo>
                    <a:pt x="88" y="142"/>
                  </a:lnTo>
                  <a:lnTo>
                    <a:pt x="101" y="142"/>
                  </a:lnTo>
                  <a:lnTo>
                    <a:pt x="93" y="135"/>
                  </a:lnTo>
                  <a:lnTo>
                    <a:pt x="121" y="89"/>
                  </a:lnTo>
                  <a:lnTo>
                    <a:pt x="104" y="144"/>
                  </a:lnTo>
                  <a:lnTo>
                    <a:pt x="104" y="1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42" name="Freeform 84">
              <a:extLst>
                <a:ext uri="{FF2B5EF4-FFF2-40B4-BE49-F238E27FC236}">
                  <a16:creationId xmlns:a16="http://schemas.microsoft.com/office/drawing/2014/main" id="{88AB428D-711C-40E3-93E5-D5AD36920288}"/>
                </a:ext>
              </a:extLst>
            </p:cNvPr>
            <p:cNvSpPr>
              <a:spLocks/>
            </p:cNvSpPr>
            <p:nvPr userDrawn="1"/>
          </p:nvSpPr>
          <p:spPr bwMode="auto">
            <a:xfrm>
              <a:off x="6923088" y="4475163"/>
              <a:ext cx="387350" cy="369888"/>
            </a:xfrm>
            <a:custGeom>
              <a:avLst/>
              <a:gdLst>
                <a:gd name="T0" fmla="*/ 161 w 244"/>
                <a:gd name="T1" fmla="*/ 152 h 233"/>
                <a:gd name="T2" fmla="*/ 76 w 244"/>
                <a:gd name="T3" fmla="*/ 233 h 233"/>
                <a:gd name="T4" fmla="*/ 55 w 244"/>
                <a:gd name="T5" fmla="*/ 221 h 233"/>
                <a:gd name="T6" fmla="*/ 27 w 244"/>
                <a:gd name="T7" fmla="*/ 197 h 233"/>
                <a:gd name="T8" fmla="*/ 9 w 244"/>
                <a:gd name="T9" fmla="*/ 166 h 233"/>
                <a:gd name="T10" fmla="*/ 2 w 244"/>
                <a:gd name="T11" fmla="*/ 144 h 233"/>
                <a:gd name="T12" fmla="*/ 1 w 244"/>
                <a:gd name="T13" fmla="*/ 108 h 233"/>
                <a:gd name="T14" fmla="*/ 9 w 244"/>
                <a:gd name="T15" fmla="*/ 74 h 233"/>
                <a:gd name="T16" fmla="*/ 21 w 244"/>
                <a:gd name="T17" fmla="*/ 53 h 233"/>
                <a:gd name="T18" fmla="*/ 46 w 244"/>
                <a:gd name="T19" fmla="*/ 26 h 233"/>
                <a:gd name="T20" fmla="*/ 77 w 244"/>
                <a:gd name="T21" fmla="*/ 7 h 233"/>
                <a:gd name="T22" fmla="*/ 96 w 244"/>
                <a:gd name="T23" fmla="*/ 2 h 233"/>
                <a:gd name="T24" fmla="*/ 127 w 244"/>
                <a:gd name="T25" fmla="*/ 0 h 233"/>
                <a:gd name="T26" fmla="*/ 156 w 244"/>
                <a:gd name="T27" fmla="*/ 5 h 233"/>
                <a:gd name="T28" fmla="*/ 177 w 244"/>
                <a:gd name="T29" fmla="*/ 13 h 233"/>
                <a:gd name="T30" fmla="*/ 205 w 244"/>
                <a:gd name="T31" fmla="*/ 33 h 233"/>
                <a:gd name="T32" fmla="*/ 226 w 244"/>
                <a:gd name="T33" fmla="*/ 59 h 233"/>
                <a:gd name="T34" fmla="*/ 237 w 244"/>
                <a:gd name="T35" fmla="*/ 82 h 233"/>
                <a:gd name="T36" fmla="*/ 244 w 244"/>
                <a:gd name="T37" fmla="*/ 119 h 233"/>
                <a:gd name="T38" fmla="*/ 238 w 244"/>
                <a:gd name="T39" fmla="*/ 157 h 233"/>
                <a:gd name="T40" fmla="*/ 223 w 244"/>
                <a:gd name="T41" fmla="*/ 188 h 233"/>
                <a:gd name="T42" fmla="*/ 199 w 244"/>
                <a:gd name="T43" fmla="*/ 215 h 233"/>
                <a:gd name="T44" fmla="*/ 211 w 244"/>
                <a:gd name="T45" fmla="*/ 186 h 233"/>
                <a:gd name="T46" fmla="*/ 152 w 244"/>
                <a:gd name="T47" fmla="*/ 135 h 233"/>
                <a:gd name="T48" fmla="*/ 230 w 244"/>
                <a:gd name="T49" fmla="*/ 146 h 233"/>
                <a:gd name="T50" fmla="*/ 232 w 244"/>
                <a:gd name="T51" fmla="*/ 103 h 233"/>
                <a:gd name="T52" fmla="*/ 156 w 244"/>
                <a:gd name="T53" fmla="*/ 108 h 233"/>
                <a:gd name="T54" fmla="*/ 216 w 244"/>
                <a:gd name="T55" fmla="*/ 62 h 233"/>
                <a:gd name="T56" fmla="*/ 148 w 244"/>
                <a:gd name="T57" fmla="*/ 96 h 233"/>
                <a:gd name="T58" fmla="*/ 184 w 244"/>
                <a:gd name="T59" fmla="*/ 30 h 233"/>
                <a:gd name="T60" fmla="*/ 145 w 244"/>
                <a:gd name="T61" fmla="*/ 13 h 233"/>
                <a:gd name="T62" fmla="*/ 116 w 244"/>
                <a:gd name="T63" fmla="*/ 62 h 233"/>
                <a:gd name="T64" fmla="*/ 102 w 244"/>
                <a:gd name="T65" fmla="*/ 11 h 233"/>
                <a:gd name="T66" fmla="*/ 61 w 244"/>
                <a:gd name="T67" fmla="*/ 28 h 233"/>
                <a:gd name="T68" fmla="*/ 96 w 244"/>
                <a:gd name="T69" fmla="*/ 94 h 233"/>
                <a:gd name="T70" fmla="*/ 29 w 244"/>
                <a:gd name="T71" fmla="*/ 59 h 233"/>
                <a:gd name="T72" fmla="*/ 13 w 244"/>
                <a:gd name="T73" fmla="*/ 98 h 233"/>
                <a:gd name="T74" fmla="*/ 86 w 244"/>
                <a:gd name="T75" fmla="*/ 121 h 233"/>
                <a:gd name="T76" fmla="*/ 14 w 244"/>
                <a:gd name="T77" fmla="*/ 142 h 233"/>
                <a:gd name="T78" fmla="*/ 29 w 244"/>
                <a:gd name="T79" fmla="*/ 183 h 233"/>
                <a:gd name="T80" fmla="*/ 77 w 244"/>
                <a:gd name="T81" fmla="*/ 159 h 233"/>
                <a:gd name="T82" fmla="*/ 93 w 244"/>
                <a:gd name="T83" fmla="*/ 135 h 233"/>
                <a:gd name="T84" fmla="*/ 104 w 244"/>
                <a:gd name="T85" fmla="*/ 144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44" h="233">
                  <a:moveTo>
                    <a:pt x="104" y="144"/>
                  </a:moveTo>
                  <a:lnTo>
                    <a:pt x="148" y="144"/>
                  </a:lnTo>
                  <a:lnTo>
                    <a:pt x="161" y="152"/>
                  </a:lnTo>
                  <a:lnTo>
                    <a:pt x="102" y="152"/>
                  </a:lnTo>
                  <a:lnTo>
                    <a:pt x="79" y="225"/>
                  </a:lnTo>
                  <a:lnTo>
                    <a:pt x="76" y="233"/>
                  </a:lnTo>
                  <a:lnTo>
                    <a:pt x="76" y="233"/>
                  </a:lnTo>
                  <a:lnTo>
                    <a:pt x="66" y="228"/>
                  </a:lnTo>
                  <a:lnTo>
                    <a:pt x="55" y="221"/>
                  </a:lnTo>
                  <a:lnTo>
                    <a:pt x="45" y="214"/>
                  </a:lnTo>
                  <a:lnTo>
                    <a:pt x="36" y="206"/>
                  </a:lnTo>
                  <a:lnTo>
                    <a:pt x="27" y="197"/>
                  </a:lnTo>
                  <a:lnTo>
                    <a:pt x="20" y="187"/>
                  </a:lnTo>
                  <a:lnTo>
                    <a:pt x="14" y="177"/>
                  </a:lnTo>
                  <a:lnTo>
                    <a:pt x="9" y="166"/>
                  </a:lnTo>
                  <a:lnTo>
                    <a:pt x="9" y="166"/>
                  </a:lnTo>
                  <a:lnTo>
                    <a:pt x="5" y="156"/>
                  </a:lnTo>
                  <a:lnTo>
                    <a:pt x="2" y="144"/>
                  </a:lnTo>
                  <a:lnTo>
                    <a:pt x="0" y="132"/>
                  </a:lnTo>
                  <a:lnTo>
                    <a:pt x="0" y="121"/>
                  </a:lnTo>
                  <a:lnTo>
                    <a:pt x="1" y="108"/>
                  </a:lnTo>
                  <a:lnTo>
                    <a:pt x="2" y="96"/>
                  </a:lnTo>
                  <a:lnTo>
                    <a:pt x="5" y="85"/>
                  </a:lnTo>
                  <a:lnTo>
                    <a:pt x="9" y="74"/>
                  </a:lnTo>
                  <a:lnTo>
                    <a:pt x="9" y="74"/>
                  </a:lnTo>
                  <a:lnTo>
                    <a:pt x="14" y="63"/>
                  </a:lnTo>
                  <a:lnTo>
                    <a:pt x="21" y="53"/>
                  </a:lnTo>
                  <a:lnTo>
                    <a:pt x="28" y="43"/>
                  </a:lnTo>
                  <a:lnTo>
                    <a:pt x="36" y="34"/>
                  </a:lnTo>
                  <a:lnTo>
                    <a:pt x="46" y="26"/>
                  </a:lnTo>
                  <a:lnTo>
                    <a:pt x="56" y="19"/>
                  </a:lnTo>
                  <a:lnTo>
                    <a:pt x="67" y="12"/>
                  </a:lnTo>
                  <a:lnTo>
                    <a:pt x="77" y="7"/>
                  </a:lnTo>
                  <a:lnTo>
                    <a:pt x="77" y="7"/>
                  </a:lnTo>
                  <a:lnTo>
                    <a:pt x="87" y="5"/>
                  </a:lnTo>
                  <a:lnTo>
                    <a:pt x="96" y="2"/>
                  </a:lnTo>
                  <a:lnTo>
                    <a:pt x="107" y="0"/>
                  </a:lnTo>
                  <a:lnTo>
                    <a:pt x="116" y="0"/>
                  </a:lnTo>
                  <a:lnTo>
                    <a:pt x="127" y="0"/>
                  </a:lnTo>
                  <a:lnTo>
                    <a:pt x="137" y="0"/>
                  </a:lnTo>
                  <a:lnTo>
                    <a:pt x="146" y="2"/>
                  </a:lnTo>
                  <a:lnTo>
                    <a:pt x="156" y="5"/>
                  </a:lnTo>
                  <a:lnTo>
                    <a:pt x="156" y="5"/>
                  </a:lnTo>
                  <a:lnTo>
                    <a:pt x="166" y="8"/>
                  </a:lnTo>
                  <a:lnTo>
                    <a:pt x="177" y="13"/>
                  </a:lnTo>
                  <a:lnTo>
                    <a:pt x="186" y="19"/>
                  </a:lnTo>
                  <a:lnTo>
                    <a:pt x="196" y="25"/>
                  </a:lnTo>
                  <a:lnTo>
                    <a:pt x="205" y="33"/>
                  </a:lnTo>
                  <a:lnTo>
                    <a:pt x="213" y="41"/>
                  </a:lnTo>
                  <a:lnTo>
                    <a:pt x="220" y="49"/>
                  </a:lnTo>
                  <a:lnTo>
                    <a:pt x="226" y="59"/>
                  </a:lnTo>
                  <a:lnTo>
                    <a:pt x="226" y="59"/>
                  </a:lnTo>
                  <a:lnTo>
                    <a:pt x="232" y="70"/>
                  </a:lnTo>
                  <a:lnTo>
                    <a:pt x="237" y="82"/>
                  </a:lnTo>
                  <a:lnTo>
                    <a:pt x="240" y="94"/>
                  </a:lnTo>
                  <a:lnTo>
                    <a:pt x="243" y="107"/>
                  </a:lnTo>
                  <a:lnTo>
                    <a:pt x="244" y="119"/>
                  </a:lnTo>
                  <a:lnTo>
                    <a:pt x="243" y="132"/>
                  </a:lnTo>
                  <a:lnTo>
                    <a:pt x="241" y="145"/>
                  </a:lnTo>
                  <a:lnTo>
                    <a:pt x="238" y="157"/>
                  </a:lnTo>
                  <a:lnTo>
                    <a:pt x="238" y="157"/>
                  </a:lnTo>
                  <a:lnTo>
                    <a:pt x="232" y="173"/>
                  </a:lnTo>
                  <a:lnTo>
                    <a:pt x="223" y="188"/>
                  </a:lnTo>
                  <a:lnTo>
                    <a:pt x="212" y="202"/>
                  </a:lnTo>
                  <a:lnTo>
                    <a:pt x="206" y="210"/>
                  </a:lnTo>
                  <a:lnTo>
                    <a:pt x="199" y="215"/>
                  </a:lnTo>
                  <a:lnTo>
                    <a:pt x="196" y="210"/>
                  </a:lnTo>
                  <a:lnTo>
                    <a:pt x="166" y="162"/>
                  </a:lnTo>
                  <a:lnTo>
                    <a:pt x="211" y="186"/>
                  </a:lnTo>
                  <a:lnTo>
                    <a:pt x="211" y="186"/>
                  </a:lnTo>
                  <a:lnTo>
                    <a:pt x="212" y="186"/>
                  </a:lnTo>
                  <a:lnTo>
                    <a:pt x="152" y="135"/>
                  </a:lnTo>
                  <a:lnTo>
                    <a:pt x="229" y="146"/>
                  </a:lnTo>
                  <a:lnTo>
                    <a:pt x="229" y="146"/>
                  </a:lnTo>
                  <a:lnTo>
                    <a:pt x="230" y="146"/>
                  </a:lnTo>
                  <a:lnTo>
                    <a:pt x="229" y="146"/>
                  </a:lnTo>
                  <a:lnTo>
                    <a:pt x="157" y="121"/>
                  </a:lnTo>
                  <a:lnTo>
                    <a:pt x="232" y="103"/>
                  </a:lnTo>
                  <a:lnTo>
                    <a:pt x="232" y="103"/>
                  </a:lnTo>
                  <a:lnTo>
                    <a:pt x="232" y="102"/>
                  </a:lnTo>
                  <a:lnTo>
                    <a:pt x="156" y="108"/>
                  </a:lnTo>
                  <a:lnTo>
                    <a:pt x="210" y="67"/>
                  </a:lnTo>
                  <a:lnTo>
                    <a:pt x="216" y="62"/>
                  </a:lnTo>
                  <a:lnTo>
                    <a:pt x="216" y="62"/>
                  </a:lnTo>
                  <a:lnTo>
                    <a:pt x="214" y="62"/>
                  </a:lnTo>
                  <a:lnTo>
                    <a:pt x="158" y="91"/>
                  </a:lnTo>
                  <a:lnTo>
                    <a:pt x="148" y="96"/>
                  </a:lnTo>
                  <a:lnTo>
                    <a:pt x="185" y="30"/>
                  </a:lnTo>
                  <a:lnTo>
                    <a:pt x="185" y="30"/>
                  </a:lnTo>
                  <a:lnTo>
                    <a:pt x="184" y="30"/>
                  </a:lnTo>
                  <a:lnTo>
                    <a:pt x="136" y="88"/>
                  </a:lnTo>
                  <a:lnTo>
                    <a:pt x="145" y="13"/>
                  </a:lnTo>
                  <a:lnTo>
                    <a:pt x="145" y="13"/>
                  </a:lnTo>
                  <a:lnTo>
                    <a:pt x="144" y="13"/>
                  </a:lnTo>
                  <a:lnTo>
                    <a:pt x="122" y="85"/>
                  </a:lnTo>
                  <a:lnTo>
                    <a:pt x="116" y="62"/>
                  </a:lnTo>
                  <a:lnTo>
                    <a:pt x="103" y="11"/>
                  </a:lnTo>
                  <a:lnTo>
                    <a:pt x="103" y="11"/>
                  </a:lnTo>
                  <a:lnTo>
                    <a:pt x="102" y="11"/>
                  </a:lnTo>
                  <a:lnTo>
                    <a:pt x="103" y="16"/>
                  </a:lnTo>
                  <a:lnTo>
                    <a:pt x="108" y="88"/>
                  </a:lnTo>
                  <a:lnTo>
                    <a:pt x="61" y="28"/>
                  </a:lnTo>
                  <a:lnTo>
                    <a:pt x="61" y="28"/>
                  </a:lnTo>
                  <a:lnTo>
                    <a:pt x="61" y="28"/>
                  </a:lnTo>
                  <a:lnTo>
                    <a:pt x="96" y="94"/>
                  </a:lnTo>
                  <a:lnTo>
                    <a:pt x="30" y="59"/>
                  </a:lnTo>
                  <a:lnTo>
                    <a:pt x="30" y="59"/>
                  </a:lnTo>
                  <a:lnTo>
                    <a:pt x="29" y="59"/>
                  </a:lnTo>
                  <a:lnTo>
                    <a:pt x="82" y="102"/>
                  </a:lnTo>
                  <a:lnTo>
                    <a:pt x="88" y="107"/>
                  </a:lnTo>
                  <a:lnTo>
                    <a:pt x="13" y="98"/>
                  </a:lnTo>
                  <a:lnTo>
                    <a:pt x="13" y="98"/>
                  </a:lnTo>
                  <a:lnTo>
                    <a:pt x="13" y="99"/>
                  </a:lnTo>
                  <a:lnTo>
                    <a:pt x="86" y="121"/>
                  </a:lnTo>
                  <a:lnTo>
                    <a:pt x="14" y="142"/>
                  </a:lnTo>
                  <a:lnTo>
                    <a:pt x="14" y="142"/>
                  </a:lnTo>
                  <a:lnTo>
                    <a:pt x="14" y="142"/>
                  </a:lnTo>
                  <a:lnTo>
                    <a:pt x="88" y="133"/>
                  </a:lnTo>
                  <a:lnTo>
                    <a:pt x="29" y="183"/>
                  </a:lnTo>
                  <a:lnTo>
                    <a:pt x="29" y="183"/>
                  </a:lnTo>
                  <a:lnTo>
                    <a:pt x="29" y="184"/>
                  </a:lnTo>
                  <a:lnTo>
                    <a:pt x="30" y="183"/>
                  </a:lnTo>
                  <a:lnTo>
                    <a:pt x="77" y="159"/>
                  </a:lnTo>
                  <a:lnTo>
                    <a:pt x="88" y="142"/>
                  </a:lnTo>
                  <a:lnTo>
                    <a:pt x="101" y="142"/>
                  </a:lnTo>
                  <a:lnTo>
                    <a:pt x="93" y="135"/>
                  </a:lnTo>
                  <a:lnTo>
                    <a:pt x="121" y="89"/>
                  </a:lnTo>
                  <a:lnTo>
                    <a:pt x="104" y="144"/>
                  </a:lnTo>
                  <a:lnTo>
                    <a:pt x="104" y="14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43" name="Freeform 85">
              <a:extLst>
                <a:ext uri="{FF2B5EF4-FFF2-40B4-BE49-F238E27FC236}">
                  <a16:creationId xmlns:a16="http://schemas.microsoft.com/office/drawing/2014/main" id="{D9C75FDE-FB8E-425A-A9B5-FAB9ACD80F9A}"/>
                </a:ext>
              </a:extLst>
            </p:cNvPr>
            <p:cNvSpPr>
              <a:spLocks/>
            </p:cNvSpPr>
            <p:nvPr userDrawn="1"/>
          </p:nvSpPr>
          <p:spPr bwMode="auto">
            <a:xfrm>
              <a:off x="7337426" y="4533901"/>
              <a:ext cx="265113" cy="266700"/>
            </a:xfrm>
            <a:custGeom>
              <a:avLst/>
              <a:gdLst>
                <a:gd name="T0" fmla="*/ 59 w 167"/>
                <a:gd name="T1" fmla="*/ 168 h 168"/>
                <a:gd name="T2" fmla="*/ 0 w 167"/>
                <a:gd name="T3" fmla="*/ 168 h 168"/>
                <a:gd name="T4" fmla="*/ 47 w 167"/>
                <a:gd name="T5" fmla="*/ 0 h 168"/>
                <a:gd name="T6" fmla="*/ 167 w 167"/>
                <a:gd name="T7" fmla="*/ 0 h 168"/>
                <a:gd name="T8" fmla="*/ 156 w 167"/>
                <a:gd name="T9" fmla="*/ 40 h 168"/>
                <a:gd name="T10" fmla="*/ 94 w 167"/>
                <a:gd name="T11" fmla="*/ 40 h 168"/>
                <a:gd name="T12" fmla="*/ 87 w 167"/>
                <a:gd name="T13" fmla="*/ 68 h 168"/>
                <a:gd name="T14" fmla="*/ 148 w 167"/>
                <a:gd name="T15" fmla="*/ 68 h 168"/>
                <a:gd name="T16" fmla="*/ 137 w 167"/>
                <a:gd name="T17" fmla="*/ 106 h 168"/>
                <a:gd name="T18" fmla="*/ 76 w 167"/>
                <a:gd name="T19" fmla="*/ 106 h 168"/>
                <a:gd name="T20" fmla="*/ 59 w 167"/>
                <a:gd name="T21" fmla="*/ 1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7" h="168">
                  <a:moveTo>
                    <a:pt x="59" y="168"/>
                  </a:moveTo>
                  <a:lnTo>
                    <a:pt x="0" y="168"/>
                  </a:lnTo>
                  <a:lnTo>
                    <a:pt x="47" y="0"/>
                  </a:lnTo>
                  <a:lnTo>
                    <a:pt x="167" y="0"/>
                  </a:lnTo>
                  <a:lnTo>
                    <a:pt x="156" y="40"/>
                  </a:lnTo>
                  <a:lnTo>
                    <a:pt x="94" y="40"/>
                  </a:lnTo>
                  <a:lnTo>
                    <a:pt x="87" y="68"/>
                  </a:lnTo>
                  <a:lnTo>
                    <a:pt x="148" y="68"/>
                  </a:lnTo>
                  <a:lnTo>
                    <a:pt x="137" y="106"/>
                  </a:lnTo>
                  <a:lnTo>
                    <a:pt x="76" y="106"/>
                  </a:lnTo>
                  <a:lnTo>
                    <a:pt x="59" y="1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44" name="Freeform 86">
              <a:extLst>
                <a:ext uri="{FF2B5EF4-FFF2-40B4-BE49-F238E27FC236}">
                  <a16:creationId xmlns:a16="http://schemas.microsoft.com/office/drawing/2014/main" id="{08BB0907-1766-4B8E-8D56-3710D356B1F1}"/>
                </a:ext>
              </a:extLst>
            </p:cNvPr>
            <p:cNvSpPr>
              <a:spLocks noEditPoints="1"/>
            </p:cNvSpPr>
            <p:nvPr userDrawn="1"/>
          </p:nvSpPr>
          <p:spPr bwMode="auto">
            <a:xfrm>
              <a:off x="7553326" y="4533901"/>
              <a:ext cx="166688" cy="266700"/>
            </a:xfrm>
            <a:custGeom>
              <a:avLst/>
              <a:gdLst>
                <a:gd name="T0" fmla="*/ 58 w 105"/>
                <a:gd name="T1" fmla="*/ 168 h 168"/>
                <a:gd name="T2" fmla="*/ 0 w 105"/>
                <a:gd name="T3" fmla="*/ 168 h 168"/>
                <a:gd name="T4" fmla="*/ 34 w 105"/>
                <a:gd name="T5" fmla="*/ 46 h 168"/>
                <a:gd name="T6" fmla="*/ 93 w 105"/>
                <a:gd name="T7" fmla="*/ 46 h 168"/>
                <a:gd name="T8" fmla="*/ 58 w 105"/>
                <a:gd name="T9" fmla="*/ 168 h 168"/>
                <a:gd name="T10" fmla="*/ 95 w 105"/>
                <a:gd name="T11" fmla="*/ 34 h 168"/>
                <a:gd name="T12" fmla="*/ 38 w 105"/>
                <a:gd name="T13" fmla="*/ 34 h 168"/>
                <a:gd name="T14" fmla="*/ 47 w 105"/>
                <a:gd name="T15" fmla="*/ 0 h 168"/>
                <a:gd name="T16" fmla="*/ 105 w 105"/>
                <a:gd name="T17" fmla="*/ 0 h 168"/>
                <a:gd name="T18" fmla="*/ 95 w 105"/>
                <a:gd name="T19" fmla="*/ 34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 h="168">
                  <a:moveTo>
                    <a:pt x="58" y="168"/>
                  </a:moveTo>
                  <a:lnTo>
                    <a:pt x="0" y="168"/>
                  </a:lnTo>
                  <a:lnTo>
                    <a:pt x="34" y="46"/>
                  </a:lnTo>
                  <a:lnTo>
                    <a:pt x="93" y="46"/>
                  </a:lnTo>
                  <a:lnTo>
                    <a:pt x="58" y="168"/>
                  </a:lnTo>
                  <a:close/>
                  <a:moveTo>
                    <a:pt x="95" y="34"/>
                  </a:moveTo>
                  <a:lnTo>
                    <a:pt x="38" y="34"/>
                  </a:lnTo>
                  <a:lnTo>
                    <a:pt x="47" y="0"/>
                  </a:lnTo>
                  <a:lnTo>
                    <a:pt x="105" y="0"/>
                  </a:lnTo>
                  <a:lnTo>
                    <a:pt x="95"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45" name="Freeform 87">
              <a:extLst>
                <a:ext uri="{FF2B5EF4-FFF2-40B4-BE49-F238E27FC236}">
                  <a16:creationId xmlns:a16="http://schemas.microsoft.com/office/drawing/2014/main" id="{E353BF7F-39C1-4001-B6F3-2ADB6441C2B9}"/>
                </a:ext>
              </a:extLst>
            </p:cNvPr>
            <p:cNvSpPr>
              <a:spLocks noEditPoints="1"/>
            </p:cNvSpPr>
            <p:nvPr userDrawn="1"/>
          </p:nvSpPr>
          <p:spPr bwMode="auto">
            <a:xfrm>
              <a:off x="7685088" y="4533901"/>
              <a:ext cx="273050" cy="269875"/>
            </a:xfrm>
            <a:custGeom>
              <a:avLst/>
              <a:gdLst>
                <a:gd name="T0" fmla="*/ 125 w 172"/>
                <a:gd name="T1" fmla="*/ 168 h 170"/>
                <a:gd name="T2" fmla="*/ 68 w 172"/>
                <a:gd name="T3" fmla="*/ 168 h 170"/>
                <a:gd name="T4" fmla="*/ 72 w 172"/>
                <a:gd name="T5" fmla="*/ 154 h 170"/>
                <a:gd name="T6" fmla="*/ 72 w 172"/>
                <a:gd name="T7" fmla="*/ 154 h 170"/>
                <a:gd name="T8" fmla="*/ 64 w 172"/>
                <a:gd name="T9" fmla="*/ 161 h 170"/>
                <a:gd name="T10" fmla="*/ 54 w 172"/>
                <a:gd name="T11" fmla="*/ 165 h 170"/>
                <a:gd name="T12" fmla="*/ 44 w 172"/>
                <a:gd name="T13" fmla="*/ 169 h 170"/>
                <a:gd name="T14" fmla="*/ 31 w 172"/>
                <a:gd name="T15" fmla="*/ 170 h 170"/>
                <a:gd name="T16" fmla="*/ 31 w 172"/>
                <a:gd name="T17" fmla="*/ 170 h 170"/>
                <a:gd name="T18" fmla="*/ 24 w 172"/>
                <a:gd name="T19" fmla="*/ 170 h 170"/>
                <a:gd name="T20" fmla="*/ 18 w 172"/>
                <a:gd name="T21" fmla="*/ 169 h 170"/>
                <a:gd name="T22" fmla="*/ 12 w 172"/>
                <a:gd name="T23" fmla="*/ 167 h 170"/>
                <a:gd name="T24" fmla="*/ 9 w 172"/>
                <a:gd name="T25" fmla="*/ 163 h 170"/>
                <a:gd name="T26" fmla="*/ 5 w 172"/>
                <a:gd name="T27" fmla="*/ 160 h 170"/>
                <a:gd name="T28" fmla="*/ 2 w 172"/>
                <a:gd name="T29" fmla="*/ 155 h 170"/>
                <a:gd name="T30" fmla="*/ 0 w 172"/>
                <a:gd name="T31" fmla="*/ 149 h 170"/>
                <a:gd name="T32" fmla="*/ 0 w 172"/>
                <a:gd name="T33" fmla="*/ 142 h 170"/>
                <a:gd name="T34" fmla="*/ 0 w 172"/>
                <a:gd name="T35" fmla="*/ 142 h 170"/>
                <a:gd name="T36" fmla="*/ 2 w 172"/>
                <a:gd name="T37" fmla="*/ 126 h 170"/>
                <a:gd name="T38" fmla="*/ 5 w 172"/>
                <a:gd name="T39" fmla="*/ 106 h 170"/>
                <a:gd name="T40" fmla="*/ 12 w 172"/>
                <a:gd name="T41" fmla="*/ 86 h 170"/>
                <a:gd name="T42" fmla="*/ 20 w 172"/>
                <a:gd name="T43" fmla="*/ 68 h 170"/>
                <a:gd name="T44" fmla="*/ 20 w 172"/>
                <a:gd name="T45" fmla="*/ 68 h 170"/>
                <a:gd name="T46" fmla="*/ 24 w 172"/>
                <a:gd name="T47" fmla="*/ 62 h 170"/>
                <a:gd name="T48" fmla="*/ 29 w 172"/>
                <a:gd name="T49" fmla="*/ 58 h 170"/>
                <a:gd name="T50" fmla="*/ 33 w 172"/>
                <a:gd name="T51" fmla="*/ 53 h 170"/>
                <a:gd name="T52" fmla="*/ 39 w 172"/>
                <a:gd name="T53" fmla="*/ 50 h 170"/>
                <a:gd name="T54" fmla="*/ 45 w 172"/>
                <a:gd name="T55" fmla="*/ 47 h 170"/>
                <a:gd name="T56" fmla="*/ 51 w 172"/>
                <a:gd name="T57" fmla="*/ 45 h 170"/>
                <a:gd name="T58" fmla="*/ 58 w 172"/>
                <a:gd name="T59" fmla="*/ 44 h 170"/>
                <a:gd name="T60" fmla="*/ 65 w 172"/>
                <a:gd name="T61" fmla="*/ 44 h 170"/>
                <a:gd name="T62" fmla="*/ 65 w 172"/>
                <a:gd name="T63" fmla="*/ 44 h 170"/>
                <a:gd name="T64" fmla="*/ 77 w 172"/>
                <a:gd name="T65" fmla="*/ 45 h 170"/>
                <a:gd name="T66" fmla="*/ 86 w 172"/>
                <a:gd name="T67" fmla="*/ 48 h 170"/>
                <a:gd name="T68" fmla="*/ 93 w 172"/>
                <a:gd name="T69" fmla="*/ 53 h 170"/>
                <a:gd name="T70" fmla="*/ 98 w 172"/>
                <a:gd name="T71" fmla="*/ 60 h 170"/>
                <a:gd name="T72" fmla="*/ 114 w 172"/>
                <a:gd name="T73" fmla="*/ 0 h 170"/>
                <a:gd name="T74" fmla="*/ 172 w 172"/>
                <a:gd name="T75" fmla="*/ 0 h 170"/>
                <a:gd name="T76" fmla="*/ 125 w 172"/>
                <a:gd name="T77" fmla="*/ 168 h 170"/>
                <a:gd name="T78" fmla="*/ 81 w 172"/>
                <a:gd name="T79" fmla="*/ 82 h 170"/>
                <a:gd name="T80" fmla="*/ 81 w 172"/>
                <a:gd name="T81" fmla="*/ 82 h 170"/>
                <a:gd name="T82" fmla="*/ 78 w 172"/>
                <a:gd name="T83" fmla="*/ 82 h 170"/>
                <a:gd name="T84" fmla="*/ 74 w 172"/>
                <a:gd name="T85" fmla="*/ 84 h 170"/>
                <a:gd name="T86" fmla="*/ 71 w 172"/>
                <a:gd name="T87" fmla="*/ 86 h 170"/>
                <a:gd name="T88" fmla="*/ 68 w 172"/>
                <a:gd name="T89" fmla="*/ 91 h 170"/>
                <a:gd name="T90" fmla="*/ 68 w 172"/>
                <a:gd name="T91" fmla="*/ 91 h 170"/>
                <a:gd name="T92" fmla="*/ 63 w 172"/>
                <a:gd name="T93" fmla="*/ 106 h 170"/>
                <a:gd name="T94" fmla="*/ 61 w 172"/>
                <a:gd name="T95" fmla="*/ 114 h 170"/>
                <a:gd name="T96" fmla="*/ 60 w 172"/>
                <a:gd name="T97" fmla="*/ 121 h 170"/>
                <a:gd name="T98" fmla="*/ 60 w 172"/>
                <a:gd name="T99" fmla="*/ 121 h 170"/>
                <a:gd name="T100" fmla="*/ 61 w 172"/>
                <a:gd name="T101" fmla="*/ 125 h 170"/>
                <a:gd name="T102" fmla="*/ 63 w 172"/>
                <a:gd name="T103" fmla="*/ 127 h 170"/>
                <a:gd name="T104" fmla="*/ 65 w 172"/>
                <a:gd name="T105" fmla="*/ 129 h 170"/>
                <a:gd name="T106" fmla="*/ 70 w 172"/>
                <a:gd name="T107" fmla="*/ 130 h 170"/>
                <a:gd name="T108" fmla="*/ 70 w 172"/>
                <a:gd name="T109" fmla="*/ 130 h 170"/>
                <a:gd name="T110" fmla="*/ 74 w 172"/>
                <a:gd name="T111" fmla="*/ 129 h 170"/>
                <a:gd name="T112" fmla="*/ 79 w 172"/>
                <a:gd name="T113" fmla="*/ 127 h 170"/>
                <a:gd name="T114" fmla="*/ 91 w 172"/>
                <a:gd name="T115" fmla="*/ 87 h 170"/>
                <a:gd name="T116" fmla="*/ 91 w 172"/>
                <a:gd name="T117" fmla="*/ 87 h 170"/>
                <a:gd name="T118" fmla="*/ 87 w 172"/>
                <a:gd name="T119" fmla="*/ 84 h 170"/>
                <a:gd name="T120" fmla="*/ 81 w 172"/>
                <a:gd name="T121" fmla="*/ 82 h 170"/>
                <a:gd name="T122" fmla="*/ 81 w 172"/>
                <a:gd name="T123" fmla="*/ 82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2" h="170">
                  <a:moveTo>
                    <a:pt x="125" y="168"/>
                  </a:moveTo>
                  <a:lnTo>
                    <a:pt x="68" y="168"/>
                  </a:lnTo>
                  <a:lnTo>
                    <a:pt x="72" y="154"/>
                  </a:lnTo>
                  <a:lnTo>
                    <a:pt x="72" y="154"/>
                  </a:lnTo>
                  <a:lnTo>
                    <a:pt x="64" y="161"/>
                  </a:lnTo>
                  <a:lnTo>
                    <a:pt x="54" y="165"/>
                  </a:lnTo>
                  <a:lnTo>
                    <a:pt x="44" y="169"/>
                  </a:lnTo>
                  <a:lnTo>
                    <a:pt x="31" y="170"/>
                  </a:lnTo>
                  <a:lnTo>
                    <a:pt x="31" y="170"/>
                  </a:lnTo>
                  <a:lnTo>
                    <a:pt x="24" y="170"/>
                  </a:lnTo>
                  <a:lnTo>
                    <a:pt x="18" y="169"/>
                  </a:lnTo>
                  <a:lnTo>
                    <a:pt x="12" y="167"/>
                  </a:lnTo>
                  <a:lnTo>
                    <a:pt x="9" y="163"/>
                  </a:lnTo>
                  <a:lnTo>
                    <a:pt x="5" y="160"/>
                  </a:lnTo>
                  <a:lnTo>
                    <a:pt x="2" y="155"/>
                  </a:lnTo>
                  <a:lnTo>
                    <a:pt x="0" y="149"/>
                  </a:lnTo>
                  <a:lnTo>
                    <a:pt x="0" y="142"/>
                  </a:lnTo>
                  <a:lnTo>
                    <a:pt x="0" y="142"/>
                  </a:lnTo>
                  <a:lnTo>
                    <a:pt x="2" y="126"/>
                  </a:lnTo>
                  <a:lnTo>
                    <a:pt x="5" y="106"/>
                  </a:lnTo>
                  <a:lnTo>
                    <a:pt x="12" y="86"/>
                  </a:lnTo>
                  <a:lnTo>
                    <a:pt x="20" y="68"/>
                  </a:lnTo>
                  <a:lnTo>
                    <a:pt x="20" y="68"/>
                  </a:lnTo>
                  <a:lnTo>
                    <a:pt x="24" y="62"/>
                  </a:lnTo>
                  <a:lnTo>
                    <a:pt x="29" y="58"/>
                  </a:lnTo>
                  <a:lnTo>
                    <a:pt x="33" y="53"/>
                  </a:lnTo>
                  <a:lnTo>
                    <a:pt x="39" y="50"/>
                  </a:lnTo>
                  <a:lnTo>
                    <a:pt x="45" y="47"/>
                  </a:lnTo>
                  <a:lnTo>
                    <a:pt x="51" y="45"/>
                  </a:lnTo>
                  <a:lnTo>
                    <a:pt x="58" y="44"/>
                  </a:lnTo>
                  <a:lnTo>
                    <a:pt x="65" y="44"/>
                  </a:lnTo>
                  <a:lnTo>
                    <a:pt x="65" y="44"/>
                  </a:lnTo>
                  <a:lnTo>
                    <a:pt x="77" y="45"/>
                  </a:lnTo>
                  <a:lnTo>
                    <a:pt x="86" y="48"/>
                  </a:lnTo>
                  <a:lnTo>
                    <a:pt x="93" y="53"/>
                  </a:lnTo>
                  <a:lnTo>
                    <a:pt x="98" y="60"/>
                  </a:lnTo>
                  <a:lnTo>
                    <a:pt x="114" y="0"/>
                  </a:lnTo>
                  <a:lnTo>
                    <a:pt x="172" y="0"/>
                  </a:lnTo>
                  <a:lnTo>
                    <a:pt x="125" y="168"/>
                  </a:lnTo>
                  <a:close/>
                  <a:moveTo>
                    <a:pt x="81" y="82"/>
                  </a:moveTo>
                  <a:lnTo>
                    <a:pt x="81" y="82"/>
                  </a:lnTo>
                  <a:lnTo>
                    <a:pt x="78" y="82"/>
                  </a:lnTo>
                  <a:lnTo>
                    <a:pt x="74" y="84"/>
                  </a:lnTo>
                  <a:lnTo>
                    <a:pt x="71" y="86"/>
                  </a:lnTo>
                  <a:lnTo>
                    <a:pt x="68" y="91"/>
                  </a:lnTo>
                  <a:lnTo>
                    <a:pt x="68" y="91"/>
                  </a:lnTo>
                  <a:lnTo>
                    <a:pt x="63" y="106"/>
                  </a:lnTo>
                  <a:lnTo>
                    <a:pt x="61" y="114"/>
                  </a:lnTo>
                  <a:lnTo>
                    <a:pt x="60" y="121"/>
                  </a:lnTo>
                  <a:lnTo>
                    <a:pt x="60" y="121"/>
                  </a:lnTo>
                  <a:lnTo>
                    <a:pt x="61" y="125"/>
                  </a:lnTo>
                  <a:lnTo>
                    <a:pt x="63" y="127"/>
                  </a:lnTo>
                  <a:lnTo>
                    <a:pt x="65" y="129"/>
                  </a:lnTo>
                  <a:lnTo>
                    <a:pt x="70" y="130"/>
                  </a:lnTo>
                  <a:lnTo>
                    <a:pt x="70" y="130"/>
                  </a:lnTo>
                  <a:lnTo>
                    <a:pt x="74" y="129"/>
                  </a:lnTo>
                  <a:lnTo>
                    <a:pt x="79" y="127"/>
                  </a:lnTo>
                  <a:lnTo>
                    <a:pt x="91" y="87"/>
                  </a:lnTo>
                  <a:lnTo>
                    <a:pt x="91" y="87"/>
                  </a:lnTo>
                  <a:lnTo>
                    <a:pt x="87" y="84"/>
                  </a:lnTo>
                  <a:lnTo>
                    <a:pt x="81" y="82"/>
                  </a:lnTo>
                  <a:lnTo>
                    <a:pt x="81" y="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46" name="Freeform 88">
              <a:extLst>
                <a:ext uri="{FF2B5EF4-FFF2-40B4-BE49-F238E27FC236}">
                  <a16:creationId xmlns:a16="http://schemas.microsoft.com/office/drawing/2014/main" id="{09656C6B-F0A7-4F27-9DAD-517815463061}"/>
                </a:ext>
              </a:extLst>
            </p:cNvPr>
            <p:cNvSpPr>
              <a:spLocks noEditPoints="1"/>
            </p:cNvSpPr>
            <p:nvPr userDrawn="1"/>
          </p:nvSpPr>
          <p:spPr bwMode="auto">
            <a:xfrm>
              <a:off x="7923213" y="4602163"/>
              <a:ext cx="230188" cy="201613"/>
            </a:xfrm>
            <a:custGeom>
              <a:avLst/>
              <a:gdLst>
                <a:gd name="T0" fmla="*/ 58 w 145"/>
                <a:gd name="T1" fmla="*/ 71 h 127"/>
                <a:gd name="T2" fmla="*/ 56 w 145"/>
                <a:gd name="T3" fmla="*/ 80 h 127"/>
                <a:gd name="T4" fmla="*/ 56 w 145"/>
                <a:gd name="T5" fmla="*/ 87 h 127"/>
                <a:gd name="T6" fmla="*/ 57 w 145"/>
                <a:gd name="T7" fmla="*/ 93 h 127"/>
                <a:gd name="T8" fmla="*/ 64 w 145"/>
                <a:gd name="T9" fmla="*/ 97 h 127"/>
                <a:gd name="T10" fmla="*/ 68 w 145"/>
                <a:gd name="T11" fmla="*/ 96 h 127"/>
                <a:gd name="T12" fmla="*/ 75 w 145"/>
                <a:gd name="T13" fmla="*/ 89 h 127"/>
                <a:gd name="T14" fmla="*/ 135 w 145"/>
                <a:gd name="T15" fmla="*/ 82 h 127"/>
                <a:gd name="T16" fmla="*/ 134 w 145"/>
                <a:gd name="T17" fmla="*/ 87 h 127"/>
                <a:gd name="T18" fmla="*/ 128 w 145"/>
                <a:gd name="T19" fmla="*/ 98 h 127"/>
                <a:gd name="T20" fmla="*/ 115 w 145"/>
                <a:gd name="T21" fmla="*/ 111 h 127"/>
                <a:gd name="T22" fmla="*/ 94 w 145"/>
                <a:gd name="T23" fmla="*/ 122 h 127"/>
                <a:gd name="T24" fmla="*/ 72 w 145"/>
                <a:gd name="T25" fmla="*/ 127 h 127"/>
                <a:gd name="T26" fmla="*/ 61 w 145"/>
                <a:gd name="T27" fmla="*/ 127 h 127"/>
                <a:gd name="T28" fmla="*/ 38 w 145"/>
                <a:gd name="T29" fmla="*/ 126 h 127"/>
                <a:gd name="T30" fmla="*/ 18 w 145"/>
                <a:gd name="T31" fmla="*/ 121 h 127"/>
                <a:gd name="T32" fmla="*/ 5 w 145"/>
                <a:gd name="T33" fmla="*/ 110 h 127"/>
                <a:gd name="T34" fmla="*/ 2 w 145"/>
                <a:gd name="T35" fmla="*/ 101 h 127"/>
                <a:gd name="T36" fmla="*/ 0 w 145"/>
                <a:gd name="T37" fmla="*/ 90 h 127"/>
                <a:gd name="T38" fmla="*/ 3 w 145"/>
                <a:gd name="T39" fmla="*/ 75 h 127"/>
                <a:gd name="T40" fmla="*/ 13 w 145"/>
                <a:gd name="T41" fmla="*/ 41 h 127"/>
                <a:gd name="T42" fmla="*/ 22 w 145"/>
                <a:gd name="T43" fmla="*/ 27 h 127"/>
                <a:gd name="T44" fmla="*/ 27 w 145"/>
                <a:gd name="T45" fmla="*/ 19 h 127"/>
                <a:gd name="T46" fmla="*/ 43 w 145"/>
                <a:gd name="T47" fmla="*/ 9 h 127"/>
                <a:gd name="T48" fmla="*/ 59 w 145"/>
                <a:gd name="T49" fmla="*/ 3 h 127"/>
                <a:gd name="T50" fmla="*/ 77 w 145"/>
                <a:gd name="T51" fmla="*/ 1 h 127"/>
                <a:gd name="T52" fmla="*/ 85 w 145"/>
                <a:gd name="T53" fmla="*/ 0 h 127"/>
                <a:gd name="T54" fmla="*/ 109 w 145"/>
                <a:gd name="T55" fmla="*/ 2 h 127"/>
                <a:gd name="T56" fmla="*/ 128 w 145"/>
                <a:gd name="T57" fmla="*/ 8 h 127"/>
                <a:gd name="T58" fmla="*/ 140 w 145"/>
                <a:gd name="T59" fmla="*/ 19 h 127"/>
                <a:gd name="T60" fmla="*/ 145 w 145"/>
                <a:gd name="T61" fmla="*/ 38 h 127"/>
                <a:gd name="T62" fmla="*/ 142 w 145"/>
                <a:gd name="T63" fmla="*/ 53 h 127"/>
                <a:gd name="T64" fmla="*/ 138 w 145"/>
                <a:gd name="T65" fmla="*/ 71 h 127"/>
                <a:gd name="T66" fmla="*/ 80 w 145"/>
                <a:gd name="T67" fmla="*/ 30 h 127"/>
                <a:gd name="T68" fmla="*/ 71 w 145"/>
                <a:gd name="T69" fmla="*/ 35 h 127"/>
                <a:gd name="T70" fmla="*/ 65 w 145"/>
                <a:gd name="T71" fmla="*/ 48 h 127"/>
                <a:gd name="T72" fmla="*/ 88 w 145"/>
                <a:gd name="T73" fmla="*/ 48 h 127"/>
                <a:gd name="T74" fmla="*/ 91 w 145"/>
                <a:gd name="T75" fmla="*/ 39 h 127"/>
                <a:gd name="T76" fmla="*/ 87 w 145"/>
                <a:gd name="T77" fmla="*/ 32 h 127"/>
                <a:gd name="T78" fmla="*/ 80 w 145"/>
                <a:gd name="T79" fmla="*/ 3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5" h="127">
                  <a:moveTo>
                    <a:pt x="138" y="71"/>
                  </a:moveTo>
                  <a:lnTo>
                    <a:pt x="58" y="71"/>
                  </a:lnTo>
                  <a:lnTo>
                    <a:pt x="58" y="71"/>
                  </a:lnTo>
                  <a:lnTo>
                    <a:pt x="56" y="80"/>
                  </a:lnTo>
                  <a:lnTo>
                    <a:pt x="56" y="87"/>
                  </a:lnTo>
                  <a:lnTo>
                    <a:pt x="56" y="87"/>
                  </a:lnTo>
                  <a:lnTo>
                    <a:pt x="56" y="90"/>
                  </a:lnTo>
                  <a:lnTo>
                    <a:pt x="57" y="93"/>
                  </a:lnTo>
                  <a:lnTo>
                    <a:pt x="59" y="96"/>
                  </a:lnTo>
                  <a:lnTo>
                    <a:pt x="64" y="97"/>
                  </a:lnTo>
                  <a:lnTo>
                    <a:pt x="64" y="97"/>
                  </a:lnTo>
                  <a:lnTo>
                    <a:pt x="68" y="96"/>
                  </a:lnTo>
                  <a:lnTo>
                    <a:pt x="73" y="93"/>
                  </a:lnTo>
                  <a:lnTo>
                    <a:pt x="75" y="89"/>
                  </a:lnTo>
                  <a:lnTo>
                    <a:pt x="79" y="82"/>
                  </a:lnTo>
                  <a:lnTo>
                    <a:pt x="135" y="82"/>
                  </a:lnTo>
                  <a:lnTo>
                    <a:pt x="135" y="82"/>
                  </a:lnTo>
                  <a:lnTo>
                    <a:pt x="134" y="87"/>
                  </a:lnTo>
                  <a:lnTo>
                    <a:pt x="130" y="93"/>
                  </a:lnTo>
                  <a:lnTo>
                    <a:pt x="128" y="98"/>
                  </a:lnTo>
                  <a:lnTo>
                    <a:pt x="125" y="103"/>
                  </a:lnTo>
                  <a:lnTo>
                    <a:pt x="115" y="111"/>
                  </a:lnTo>
                  <a:lnTo>
                    <a:pt x="105" y="118"/>
                  </a:lnTo>
                  <a:lnTo>
                    <a:pt x="94" y="122"/>
                  </a:lnTo>
                  <a:lnTo>
                    <a:pt x="82" y="125"/>
                  </a:lnTo>
                  <a:lnTo>
                    <a:pt x="72" y="127"/>
                  </a:lnTo>
                  <a:lnTo>
                    <a:pt x="61" y="127"/>
                  </a:lnTo>
                  <a:lnTo>
                    <a:pt x="61" y="127"/>
                  </a:lnTo>
                  <a:lnTo>
                    <a:pt x="50" y="127"/>
                  </a:lnTo>
                  <a:lnTo>
                    <a:pt x="38" y="126"/>
                  </a:lnTo>
                  <a:lnTo>
                    <a:pt x="27" y="125"/>
                  </a:lnTo>
                  <a:lnTo>
                    <a:pt x="18" y="121"/>
                  </a:lnTo>
                  <a:lnTo>
                    <a:pt x="11" y="117"/>
                  </a:lnTo>
                  <a:lnTo>
                    <a:pt x="5" y="110"/>
                  </a:lnTo>
                  <a:lnTo>
                    <a:pt x="4" y="106"/>
                  </a:lnTo>
                  <a:lnTo>
                    <a:pt x="2" y="101"/>
                  </a:lnTo>
                  <a:lnTo>
                    <a:pt x="0" y="90"/>
                  </a:lnTo>
                  <a:lnTo>
                    <a:pt x="0" y="90"/>
                  </a:lnTo>
                  <a:lnTo>
                    <a:pt x="2" y="83"/>
                  </a:lnTo>
                  <a:lnTo>
                    <a:pt x="3" y="75"/>
                  </a:lnTo>
                  <a:lnTo>
                    <a:pt x="6" y="57"/>
                  </a:lnTo>
                  <a:lnTo>
                    <a:pt x="13" y="41"/>
                  </a:lnTo>
                  <a:lnTo>
                    <a:pt x="18" y="32"/>
                  </a:lnTo>
                  <a:lnTo>
                    <a:pt x="22" y="27"/>
                  </a:lnTo>
                  <a:lnTo>
                    <a:pt x="22" y="27"/>
                  </a:lnTo>
                  <a:lnTo>
                    <a:pt x="27" y="19"/>
                  </a:lnTo>
                  <a:lnTo>
                    <a:pt x="34" y="14"/>
                  </a:lnTo>
                  <a:lnTo>
                    <a:pt x="43" y="9"/>
                  </a:lnTo>
                  <a:lnTo>
                    <a:pt x="50" y="5"/>
                  </a:lnTo>
                  <a:lnTo>
                    <a:pt x="59" y="3"/>
                  </a:lnTo>
                  <a:lnTo>
                    <a:pt x="67" y="1"/>
                  </a:lnTo>
                  <a:lnTo>
                    <a:pt x="77" y="1"/>
                  </a:lnTo>
                  <a:lnTo>
                    <a:pt x="85" y="0"/>
                  </a:lnTo>
                  <a:lnTo>
                    <a:pt x="85" y="0"/>
                  </a:lnTo>
                  <a:lnTo>
                    <a:pt x="98" y="1"/>
                  </a:lnTo>
                  <a:lnTo>
                    <a:pt x="109" y="2"/>
                  </a:lnTo>
                  <a:lnTo>
                    <a:pt x="120" y="4"/>
                  </a:lnTo>
                  <a:lnTo>
                    <a:pt x="128" y="8"/>
                  </a:lnTo>
                  <a:lnTo>
                    <a:pt x="135" y="12"/>
                  </a:lnTo>
                  <a:lnTo>
                    <a:pt x="140" y="19"/>
                  </a:lnTo>
                  <a:lnTo>
                    <a:pt x="143" y="28"/>
                  </a:lnTo>
                  <a:lnTo>
                    <a:pt x="145" y="38"/>
                  </a:lnTo>
                  <a:lnTo>
                    <a:pt x="145" y="38"/>
                  </a:lnTo>
                  <a:lnTo>
                    <a:pt x="142" y="53"/>
                  </a:lnTo>
                  <a:lnTo>
                    <a:pt x="138" y="71"/>
                  </a:lnTo>
                  <a:lnTo>
                    <a:pt x="138" y="71"/>
                  </a:lnTo>
                  <a:close/>
                  <a:moveTo>
                    <a:pt x="80" y="30"/>
                  </a:moveTo>
                  <a:lnTo>
                    <a:pt x="80" y="30"/>
                  </a:lnTo>
                  <a:lnTo>
                    <a:pt x="75" y="31"/>
                  </a:lnTo>
                  <a:lnTo>
                    <a:pt x="71" y="35"/>
                  </a:lnTo>
                  <a:lnTo>
                    <a:pt x="67" y="39"/>
                  </a:lnTo>
                  <a:lnTo>
                    <a:pt x="65" y="48"/>
                  </a:lnTo>
                  <a:lnTo>
                    <a:pt x="88" y="48"/>
                  </a:lnTo>
                  <a:lnTo>
                    <a:pt x="88" y="48"/>
                  </a:lnTo>
                  <a:lnTo>
                    <a:pt x="91" y="39"/>
                  </a:lnTo>
                  <a:lnTo>
                    <a:pt x="91" y="39"/>
                  </a:lnTo>
                  <a:lnTo>
                    <a:pt x="89" y="35"/>
                  </a:lnTo>
                  <a:lnTo>
                    <a:pt x="87" y="32"/>
                  </a:lnTo>
                  <a:lnTo>
                    <a:pt x="85" y="31"/>
                  </a:lnTo>
                  <a:lnTo>
                    <a:pt x="80" y="30"/>
                  </a:lnTo>
                  <a:lnTo>
                    <a:pt x="80"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47" name="Freeform 89">
              <a:extLst>
                <a:ext uri="{FF2B5EF4-FFF2-40B4-BE49-F238E27FC236}">
                  <a16:creationId xmlns:a16="http://schemas.microsoft.com/office/drawing/2014/main" id="{FF8DEDE5-A027-43DC-A465-98E5FFEDB859}"/>
                </a:ext>
              </a:extLst>
            </p:cNvPr>
            <p:cNvSpPr>
              <a:spLocks/>
            </p:cNvSpPr>
            <p:nvPr userDrawn="1"/>
          </p:nvSpPr>
          <p:spPr bwMode="auto">
            <a:xfrm>
              <a:off x="8143876" y="4533901"/>
              <a:ext cx="165100" cy="266700"/>
            </a:xfrm>
            <a:custGeom>
              <a:avLst/>
              <a:gdLst>
                <a:gd name="T0" fmla="*/ 57 w 104"/>
                <a:gd name="T1" fmla="*/ 168 h 168"/>
                <a:gd name="T2" fmla="*/ 0 w 104"/>
                <a:gd name="T3" fmla="*/ 168 h 168"/>
                <a:gd name="T4" fmla="*/ 45 w 104"/>
                <a:gd name="T5" fmla="*/ 0 h 168"/>
                <a:gd name="T6" fmla="*/ 104 w 104"/>
                <a:gd name="T7" fmla="*/ 0 h 168"/>
                <a:gd name="T8" fmla="*/ 57 w 104"/>
                <a:gd name="T9" fmla="*/ 168 h 168"/>
              </a:gdLst>
              <a:ahLst/>
              <a:cxnLst>
                <a:cxn ang="0">
                  <a:pos x="T0" y="T1"/>
                </a:cxn>
                <a:cxn ang="0">
                  <a:pos x="T2" y="T3"/>
                </a:cxn>
                <a:cxn ang="0">
                  <a:pos x="T4" y="T5"/>
                </a:cxn>
                <a:cxn ang="0">
                  <a:pos x="T6" y="T7"/>
                </a:cxn>
                <a:cxn ang="0">
                  <a:pos x="T8" y="T9"/>
                </a:cxn>
              </a:cxnLst>
              <a:rect l="0" t="0" r="r" b="b"/>
              <a:pathLst>
                <a:path w="104" h="168">
                  <a:moveTo>
                    <a:pt x="57" y="168"/>
                  </a:moveTo>
                  <a:lnTo>
                    <a:pt x="0" y="168"/>
                  </a:lnTo>
                  <a:lnTo>
                    <a:pt x="45" y="0"/>
                  </a:lnTo>
                  <a:lnTo>
                    <a:pt x="104" y="0"/>
                  </a:lnTo>
                  <a:lnTo>
                    <a:pt x="57" y="1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48" name="Freeform 90">
              <a:extLst>
                <a:ext uri="{FF2B5EF4-FFF2-40B4-BE49-F238E27FC236}">
                  <a16:creationId xmlns:a16="http://schemas.microsoft.com/office/drawing/2014/main" id="{453899CD-0FE8-410F-AB40-DDE6932A06AA}"/>
                </a:ext>
              </a:extLst>
            </p:cNvPr>
            <p:cNvSpPr>
              <a:spLocks noEditPoints="1"/>
            </p:cNvSpPr>
            <p:nvPr userDrawn="1"/>
          </p:nvSpPr>
          <p:spPr bwMode="auto">
            <a:xfrm>
              <a:off x="8264526" y="4533901"/>
              <a:ext cx="165100" cy="266700"/>
            </a:xfrm>
            <a:custGeom>
              <a:avLst/>
              <a:gdLst>
                <a:gd name="T0" fmla="*/ 57 w 104"/>
                <a:gd name="T1" fmla="*/ 168 h 168"/>
                <a:gd name="T2" fmla="*/ 0 w 104"/>
                <a:gd name="T3" fmla="*/ 168 h 168"/>
                <a:gd name="T4" fmla="*/ 34 w 104"/>
                <a:gd name="T5" fmla="*/ 46 h 168"/>
                <a:gd name="T6" fmla="*/ 91 w 104"/>
                <a:gd name="T7" fmla="*/ 46 h 168"/>
                <a:gd name="T8" fmla="*/ 57 w 104"/>
                <a:gd name="T9" fmla="*/ 168 h 168"/>
                <a:gd name="T10" fmla="*/ 95 w 104"/>
                <a:gd name="T11" fmla="*/ 34 h 168"/>
                <a:gd name="T12" fmla="*/ 36 w 104"/>
                <a:gd name="T13" fmla="*/ 34 h 168"/>
                <a:gd name="T14" fmla="*/ 47 w 104"/>
                <a:gd name="T15" fmla="*/ 0 h 168"/>
                <a:gd name="T16" fmla="*/ 104 w 104"/>
                <a:gd name="T17" fmla="*/ 0 h 168"/>
                <a:gd name="T18" fmla="*/ 95 w 104"/>
                <a:gd name="T19" fmla="*/ 34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4" h="168">
                  <a:moveTo>
                    <a:pt x="57" y="168"/>
                  </a:moveTo>
                  <a:lnTo>
                    <a:pt x="0" y="168"/>
                  </a:lnTo>
                  <a:lnTo>
                    <a:pt x="34" y="46"/>
                  </a:lnTo>
                  <a:lnTo>
                    <a:pt x="91" y="46"/>
                  </a:lnTo>
                  <a:lnTo>
                    <a:pt x="57" y="168"/>
                  </a:lnTo>
                  <a:close/>
                  <a:moveTo>
                    <a:pt x="95" y="34"/>
                  </a:moveTo>
                  <a:lnTo>
                    <a:pt x="36" y="34"/>
                  </a:lnTo>
                  <a:lnTo>
                    <a:pt x="47" y="0"/>
                  </a:lnTo>
                  <a:lnTo>
                    <a:pt x="104" y="0"/>
                  </a:lnTo>
                  <a:lnTo>
                    <a:pt x="95"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49" name="Freeform 91">
              <a:extLst>
                <a:ext uri="{FF2B5EF4-FFF2-40B4-BE49-F238E27FC236}">
                  <a16:creationId xmlns:a16="http://schemas.microsoft.com/office/drawing/2014/main" id="{0833C076-706E-4E5B-957D-ECA20719EF5F}"/>
                </a:ext>
              </a:extLst>
            </p:cNvPr>
            <p:cNvSpPr>
              <a:spLocks/>
            </p:cNvSpPr>
            <p:nvPr userDrawn="1"/>
          </p:nvSpPr>
          <p:spPr bwMode="auto">
            <a:xfrm>
              <a:off x="8396288" y="4564063"/>
              <a:ext cx="192088" cy="236538"/>
            </a:xfrm>
            <a:custGeom>
              <a:avLst/>
              <a:gdLst>
                <a:gd name="T0" fmla="*/ 115 w 121"/>
                <a:gd name="T1" fmla="*/ 27 h 149"/>
                <a:gd name="T2" fmla="*/ 121 w 121"/>
                <a:gd name="T3" fmla="*/ 54 h 149"/>
                <a:gd name="T4" fmla="*/ 76 w 121"/>
                <a:gd name="T5" fmla="*/ 54 h 149"/>
                <a:gd name="T6" fmla="*/ 63 w 121"/>
                <a:gd name="T7" fmla="*/ 101 h 149"/>
                <a:gd name="T8" fmla="*/ 63 w 121"/>
                <a:gd name="T9" fmla="*/ 101 h 149"/>
                <a:gd name="T10" fmla="*/ 62 w 121"/>
                <a:gd name="T11" fmla="*/ 107 h 149"/>
                <a:gd name="T12" fmla="*/ 61 w 121"/>
                <a:gd name="T13" fmla="*/ 111 h 149"/>
                <a:gd name="T14" fmla="*/ 61 w 121"/>
                <a:gd name="T15" fmla="*/ 111 h 149"/>
                <a:gd name="T16" fmla="*/ 61 w 121"/>
                <a:gd name="T17" fmla="*/ 115 h 149"/>
                <a:gd name="T18" fmla="*/ 63 w 121"/>
                <a:gd name="T19" fmla="*/ 117 h 149"/>
                <a:gd name="T20" fmla="*/ 67 w 121"/>
                <a:gd name="T21" fmla="*/ 118 h 149"/>
                <a:gd name="T22" fmla="*/ 72 w 121"/>
                <a:gd name="T23" fmla="*/ 118 h 149"/>
                <a:gd name="T24" fmla="*/ 83 w 121"/>
                <a:gd name="T25" fmla="*/ 118 h 149"/>
                <a:gd name="T26" fmla="*/ 75 w 121"/>
                <a:gd name="T27" fmla="*/ 149 h 149"/>
                <a:gd name="T28" fmla="*/ 23 w 121"/>
                <a:gd name="T29" fmla="*/ 149 h 149"/>
                <a:gd name="T30" fmla="*/ 23 w 121"/>
                <a:gd name="T31" fmla="*/ 149 h 149"/>
                <a:gd name="T32" fmla="*/ 18 w 121"/>
                <a:gd name="T33" fmla="*/ 148 h 149"/>
                <a:gd name="T34" fmla="*/ 13 w 121"/>
                <a:gd name="T35" fmla="*/ 148 h 149"/>
                <a:gd name="T36" fmla="*/ 8 w 121"/>
                <a:gd name="T37" fmla="*/ 145 h 149"/>
                <a:gd name="T38" fmla="*/ 6 w 121"/>
                <a:gd name="T39" fmla="*/ 143 h 149"/>
                <a:gd name="T40" fmla="*/ 2 w 121"/>
                <a:gd name="T41" fmla="*/ 139 h 149"/>
                <a:gd name="T42" fmla="*/ 1 w 121"/>
                <a:gd name="T43" fmla="*/ 136 h 149"/>
                <a:gd name="T44" fmla="*/ 0 w 121"/>
                <a:gd name="T45" fmla="*/ 132 h 149"/>
                <a:gd name="T46" fmla="*/ 0 w 121"/>
                <a:gd name="T47" fmla="*/ 128 h 149"/>
                <a:gd name="T48" fmla="*/ 0 w 121"/>
                <a:gd name="T49" fmla="*/ 128 h 149"/>
                <a:gd name="T50" fmla="*/ 0 w 121"/>
                <a:gd name="T51" fmla="*/ 120 h 149"/>
                <a:gd name="T52" fmla="*/ 2 w 121"/>
                <a:gd name="T53" fmla="*/ 111 h 149"/>
                <a:gd name="T54" fmla="*/ 34 w 121"/>
                <a:gd name="T55" fmla="*/ 0 h 149"/>
                <a:gd name="T56" fmla="*/ 91 w 121"/>
                <a:gd name="T57" fmla="*/ 0 h 149"/>
                <a:gd name="T58" fmla="*/ 84 w 121"/>
                <a:gd name="T59" fmla="*/ 27 h 149"/>
                <a:gd name="T60" fmla="*/ 115 w 121"/>
                <a:gd name="T61" fmla="*/ 27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21" h="149">
                  <a:moveTo>
                    <a:pt x="115" y="27"/>
                  </a:moveTo>
                  <a:lnTo>
                    <a:pt x="121" y="54"/>
                  </a:lnTo>
                  <a:lnTo>
                    <a:pt x="76" y="54"/>
                  </a:lnTo>
                  <a:lnTo>
                    <a:pt x="63" y="101"/>
                  </a:lnTo>
                  <a:lnTo>
                    <a:pt x="63" y="101"/>
                  </a:lnTo>
                  <a:lnTo>
                    <a:pt x="62" y="107"/>
                  </a:lnTo>
                  <a:lnTo>
                    <a:pt x="61" y="111"/>
                  </a:lnTo>
                  <a:lnTo>
                    <a:pt x="61" y="111"/>
                  </a:lnTo>
                  <a:lnTo>
                    <a:pt x="61" y="115"/>
                  </a:lnTo>
                  <a:lnTo>
                    <a:pt x="63" y="117"/>
                  </a:lnTo>
                  <a:lnTo>
                    <a:pt x="67" y="118"/>
                  </a:lnTo>
                  <a:lnTo>
                    <a:pt x="72" y="118"/>
                  </a:lnTo>
                  <a:lnTo>
                    <a:pt x="83" y="118"/>
                  </a:lnTo>
                  <a:lnTo>
                    <a:pt x="75" y="149"/>
                  </a:lnTo>
                  <a:lnTo>
                    <a:pt x="23" y="149"/>
                  </a:lnTo>
                  <a:lnTo>
                    <a:pt x="23" y="149"/>
                  </a:lnTo>
                  <a:lnTo>
                    <a:pt x="18" y="148"/>
                  </a:lnTo>
                  <a:lnTo>
                    <a:pt x="13" y="148"/>
                  </a:lnTo>
                  <a:lnTo>
                    <a:pt x="8" y="145"/>
                  </a:lnTo>
                  <a:lnTo>
                    <a:pt x="6" y="143"/>
                  </a:lnTo>
                  <a:lnTo>
                    <a:pt x="2" y="139"/>
                  </a:lnTo>
                  <a:lnTo>
                    <a:pt x="1" y="136"/>
                  </a:lnTo>
                  <a:lnTo>
                    <a:pt x="0" y="132"/>
                  </a:lnTo>
                  <a:lnTo>
                    <a:pt x="0" y="128"/>
                  </a:lnTo>
                  <a:lnTo>
                    <a:pt x="0" y="128"/>
                  </a:lnTo>
                  <a:lnTo>
                    <a:pt x="0" y="120"/>
                  </a:lnTo>
                  <a:lnTo>
                    <a:pt x="2" y="111"/>
                  </a:lnTo>
                  <a:lnTo>
                    <a:pt x="34" y="0"/>
                  </a:lnTo>
                  <a:lnTo>
                    <a:pt x="91" y="0"/>
                  </a:lnTo>
                  <a:lnTo>
                    <a:pt x="84" y="27"/>
                  </a:lnTo>
                  <a:lnTo>
                    <a:pt x="115"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50" name="Freeform 92">
              <a:extLst>
                <a:ext uri="{FF2B5EF4-FFF2-40B4-BE49-F238E27FC236}">
                  <a16:creationId xmlns:a16="http://schemas.microsoft.com/office/drawing/2014/main" id="{9A0B6FA9-88F5-4633-8771-48D2EA2D4601}"/>
                </a:ext>
              </a:extLst>
            </p:cNvPr>
            <p:cNvSpPr>
              <a:spLocks/>
            </p:cNvSpPr>
            <p:nvPr userDrawn="1"/>
          </p:nvSpPr>
          <p:spPr bwMode="auto">
            <a:xfrm>
              <a:off x="7321551" y="4830763"/>
              <a:ext cx="38100" cy="46038"/>
            </a:xfrm>
            <a:custGeom>
              <a:avLst/>
              <a:gdLst>
                <a:gd name="T0" fmla="*/ 9 w 24"/>
                <a:gd name="T1" fmla="*/ 0 h 29"/>
                <a:gd name="T2" fmla="*/ 24 w 24"/>
                <a:gd name="T3" fmla="*/ 0 h 29"/>
                <a:gd name="T4" fmla="*/ 15 w 24"/>
                <a:gd name="T5" fmla="*/ 29 h 29"/>
                <a:gd name="T6" fmla="*/ 0 w 24"/>
                <a:gd name="T7" fmla="*/ 29 h 29"/>
                <a:gd name="T8" fmla="*/ 9 w 24"/>
                <a:gd name="T9" fmla="*/ 0 h 29"/>
              </a:gdLst>
              <a:ahLst/>
              <a:cxnLst>
                <a:cxn ang="0">
                  <a:pos x="T0" y="T1"/>
                </a:cxn>
                <a:cxn ang="0">
                  <a:pos x="T2" y="T3"/>
                </a:cxn>
                <a:cxn ang="0">
                  <a:pos x="T4" y="T5"/>
                </a:cxn>
                <a:cxn ang="0">
                  <a:pos x="T6" y="T7"/>
                </a:cxn>
                <a:cxn ang="0">
                  <a:pos x="T8" y="T9"/>
                </a:cxn>
              </a:cxnLst>
              <a:rect l="0" t="0" r="r" b="b"/>
              <a:pathLst>
                <a:path w="24" h="29">
                  <a:moveTo>
                    <a:pt x="9" y="0"/>
                  </a:moveTo>
                  <a:lnTo>
                    <a:pt x="24" y="0"/>
                  </a:lnTo>
                  <a:lnTo>
                    <a:pt x="15" y="29"/>
                  </a:lnTo>
                  <a:lnTo>
                    <a:pt x="0" y="29"/>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51" name="Freeform 93">
              <a:extLst>
                <a:ext uri="{FF2B5EF4-FFF2-40B4-BE49-F238E27FC236}">
                  <a16:creationId xmlns:a16="http://schemas.microsoft.com/office/drawing/2014/main" id="{8DDC5475-16E4-4A7E-B308-22C2AF996716}"/>
                </a:ext>
              </a:extLst>
            </p:cNvPr>
            <p:cNvSpPr>
              <a:spLocks/>
            </p:cNvSpPr>
            <p:nvPr userDrawn="1"/>
          </p:nvSpPr>
          <p:spPr bwMode="auto">
            <a:xfrm>
              <a:off x="7400926" y="4830763"/>
              <a:ext cx="87313" cy="46038"/>
            </a:xfrm>
            <a:custGeom>
              <a:avLst/>
              <a:gdLst>
                <a:gd name="T0" fmla="*/ 10 w 55"/>
                <a:gd name="T1" fmla="*/ 0 h 29"/>
                <a:gd name="T2" fmla="*/ 31 w 55"/>
                <a:gd name="T3" fmla="*/ 0 h 29"/>
                <a:gd name="T4" fmla="*/ 36 w 55"/>
                <a:gd name="T5" fmla="*/ 19 h 29"/>
                <a:gd name="T6" fmla="*/ 36 w 55"/>
                <a:gd name="T7" fmla="*/ 19 h 29"/>
                <a:gd name="T8" fmla="*/ 42 w 55"/>
                <a:gd name="T9" fmla="*/ 0 h 29"/>
                <a:gd name="T10" fmla="*/ 55 w 55"/>
                <a:gd name="T11" fmla="*/ 0 h 29"/>
                <a:gd name="T12" fmla="*/ 46 w 55"/>
                <a:gd name="T13" fmla="*/ 29 h 29"/>
                <a:gd name="T14" fmla="*/ 26 w 55"/>
                <a:gd name="T15" fmla="*/ 29 h 29"/>
                <a:gd name="T16" fmla="*/ 20 w 55"/>
                <a:gd name="T17" fmla="*/ 8 h 29"/>
                <a:gd name="T18" fmla="*/ 20 w 55"/>
                <a:gd name="T19" fmla="*/ 8 h 29"/>
                <a:gd name="T20" fmla="*/ 13 w 55"/>
                <a:gd name="T21" fmla="*/ 29 h 29"/>
                <a:gd name="T22" fmla="*/ 0 w 55"/>
                <a:gd name="T23" fmla="*/ 29 h 29"/>
                <a:gd name="T24" fmla="*/ 10 w 55"/>
                <a:gd name="T2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 h="29">
                  <a:moveTo>
                    <a:pt x="10" y="0"/>
                  </a:moveTo>
                  <a:lnTo>
                    <a:pt x="31" y="0"/>
                  </a:lnTo>
                  <a:lnTo>
                    <a:pt x="36" y="19"/>
                  </a:lnTo>
                  <a:lnTo>
                    <a:pt x="36" y="19"/>
                  </a:lnTo>
                  <a:lnTo>
                    <a:pt x="42" y="0"/>
                  </a:lnTo>
                  <a:lnTo>
                    <a:pt x="55" y="0"/>
                  </a:lnTo>
                  <a:lnTo>
                    <a:pt x="46" y="29"/>
                  </a:lnTo>
                  <a:lnTo>
                    <a:pt x="26" y="29"/>
                  </a:lnTo>
                  <a:lnTo>
                    <a:pt x="20" y="8"/>
                  </a:lnTo>
                  <a:lnTo>
                    <a:pt x="20" y="8"/>
                  </a:lnTo>
                  <a:lnTo>
                    <a:pt x="13" y="29"/>
                  </a:lnTo>
                  <a:lnTo>
                    <a:pt x="0" y="29"/>
                  </a:lnTo>
                  <a:lnTo>
                    <a:pt x="1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52" name="Freeform 94">
              <a:extLst>
                <a:ext uri="{FF2B5EF4-FFF2-40B4-BE49-F238E27FC236}">
                  <a16:creationId xmlns:a16="http://schemas.microsoft.com/office/drawing/2014/main" id="{EE67A0EC-6A9B-4849-8936-F34E1A0A84E1}"/>
                </a:ext>
              </a:extLst>
            </p:cNvPr>
            <p:cNvSpPr>
              <a:spLocks/>
            </p:cNvSpPr>
            <p:nvPr userDrawn="1"/>
          </p:nvSpPr>
          <p:spPr bwMode="auto">
            <a:xfrm>
              <a:off x="7531101" y="4830763"/>
              <a:ext cx="76200" cy="46038"/>
            </a:xfrm>
            <a:custGeom>
              <a:avLst/>
              <a:gdLst>
                <a:gd name="T0" fmla="*/ 0 w 48"/>
                <a:gd name="T1" fmla="*/ 0 h 29"/>
                <a:gd name="T2" fmla="*/ 15 w 48"/>
                <a:gd name="T3" fmla="*/ 0 h 29"/>
                <a:gd name="T4" fmla="*/ 19 w 48"/>
                <a:gd name="T5" fmla="*/ 18 h 29"/>
                <a:gd name="T6" fmla="*/ 33 w 48"/>
                <a:gd name="T7" fmla="*/ 0 h 29"/>
                <a:gd name="T8" fmla="*/ 48 w 48"/>
                <a:gd name="T9" fmla="*/ 0 h 29"/>
                <a:gd name="T10" fmla="*/ 24 w 48"/>
                <a:gd name="T11" fmla="*/ 29 h 29"/>
                <a:gd name="T12" fmla="*/ 6 w 48"/>
                <a:gd name="T13" fmla="*/ 29 h 29"/>
                <a:gd name="T14" fmla="*/ 0 w 48"/>
                <a:gd name="T15" fmla="*/ 0 h 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 h="29">
                  <a:moveTo>
                    <a:pt x="0" y="0"/>
                  </a:moveTo>
                  <a:lnTo>
                    <a:pt x="15" y="0"/>
                  </a:lnTo>
                  <a:lnTo>
                    <a:pt x="19" y="18"/>
                  </a:lnTo>
                  <a:lnTo>
                    <a:pt x="33" y="0"/>
                  </a:lnTo>
                  <a:lnTo>
                    <a:pt x="48" y="0"/>
                  </a:lnTo>
                  <a:lnTo>
                    <a:pt x="24" y="29"/>
                  </a:lnTo>
                  <a:lnTo>
                    <a:pt x="6" y="29"/>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53" name="Freeform 95">
              <a:extLst>
                <a:ext uri="{FF2B5EF4-FFF2-40B4-BE49-F238E27FC236}">
                  <a16:creationId xmlns:a16="http://schemas.microsoft.com/office/drawing/2014/main" id="{30FCC973-85E9-4CBF-8393-55408BBEE92F}"/>
                </a:ext>
              </a:extLst>
            </p:cNvPr>
            <p:cNvSpPr>
              <a:spLocks/>
            </p:cNvSpPr>
            <p:nvPr userDrawn="1"/>
          </p:nvSpPr>
          <p:spPr bwMode="auto">
            <a:xfrm>
              <a:off x="7635876" y="4830763"/>
              <a:ext cx="66675" cy="46038"/>
            </a:xfrm>
            <a:custGeom>
              <a:avLst/>
              <a:gdLst>
                <a:gd name="T0" fmla="*/ 9 w 42"/>
                <a:gd name="T1" fmla="*/ 0 h 29"/>
                <a:gd name="T2" fmla="*/ 42 w 42"/>
                <a:gd name="T3" fmla="*/ 0 h 29"/>
                <a:gd name="T4" fmla="*/ 41 w 42"/>
                <a:gd name="T5" fmla="*/ 5 h 29"/>
                <a:gd name="T6" fmla="*/ 22 w 42"/>
                <a:gd name="T7" fmla="*/ 5 h 29"/>
                <a:gd name="T8" fmla="*/ 20 w 42"/>
                <a:gd name="T9" fmla="*/ 11 h 29"/>
                <a:gd name="T10" fmla="*/ 37 w 42"/>
                <a:gd name="T11" fmla="*/ 11 h 29"/>
                <a:gd name="T12" fmla="*/ 36 w 42"/>
                <a:gd name="T13" fmla="*/ 17 h 29"/>
                <a:gd name="T14" fmla="*/ 17 w 42"/>
                <a:gd name="T15" fmla="*/ 17 h 29"/>
                <a:gd name="T16" fmla="*/ 16 w 42"/>
                <a:gd name="T17" fmla="*/ 23 h 29"/>
                <a:gd name="T18" fmla="*/ 35 w 42"/>
                <a:gd name="T19" fmla="*/ 23 h 29"/>
                <a:gd name="T20" fmla="*/ 33 w 42"/>
                <a:gd name="T21" fmla="*/ 29 h 29"/>
                <a:gd name="T22" fmla="*/ 0 w 42"/>
                <a:gd name="T23" fmla="*/ 29 h 29"/>
                <a:gd name="T24" fmla="*/ 9 w 42"/>
                <a:gd name="T2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29">
                  <a:moveTo>
                    <a:pt x="9" y="0"/>
                  </a:moveTo>
                  <a:lnTo>
                    <a:pt x="42" y="0"/>
                  </a:lnTo>
                  <a:lnTo>
                    <a:pt x="41" y="5"/>
                  </a:lnTo>
                  <a:lnTo>
                    <a:pt x="22" y="5"/>
                  </a:lnTo>
                  <a:lnTo>
                    <a:pt x="20" y="11"/>
                  </a:lnTo>
                  <a:lnTo>
                    <a:pt x="37" y="11"/>
                  </a:lnTo>
                  <a:lnTo>
                    <a:pt x="36" y="17"/>
                  </a:lnTo>
                  <a:lnTo>
                    <a:pt x="17" y="17"/>
                  </a:lnTo>
                  <a:lnTo>
                    <a:pt x="16" y="23"/>
                  </a:lnTo>
                  <a:lnTo>
                    <a:pt x="35" y="23"/>
                  </a:lnTo>
                  <a:lnTo>
                    <a:pt x="33" y="29"/>
                  </a:lnTo>
                  <a:lnTo>
                    <a:pt x="0" y="29"/>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54" name="Freeform 96">
              <a:extLst>
                <a:ext uri="{FF2B5EF4-FFF2-40B4-BE49-F238E27FC236}">
                  <a16:creationId xmlns:a16="http://schemas.microsoft.com/office/drawing/2014/main" id="{60CA8FFE-234F-46A1-8A7B-F8C79D02079D}"/>
                </a:ext>
              </a:extLst>
            </p:cNvPr>
            <p:cNvSpPr>
              <a:spLocks/>
            </p:cNvSpPr>
            <p:nvPr userDrawn="1"/>
          </p:nvSpPr>
          <p:spPr bwMode="auto">
            <a:xfrm>
              <a:off x="7856538" y="4830763"/>
              <a:ext cx="61913" cy="46038"/>
            </a:xfrm>
            <a:custGeom>
              <a:avLst/>
              <a:gdLst>
                <a:gd name="T0" fmla="*/ 11 w 39"/>
                <a:gd name="T1" fmla="*/ 7 h 29"/>
                <a:gd name="T2" fmla="*/ 0 w 39"/>
                <a:gd name="T3" fmla="*/ 7 h 29"/>
                <a:gd name="T4" fmla="*/ 3 w 39"/>
                <a:gd name="T5" fmla="*/ 0 h 29"/>
                <a:gd name="T6" fmla="*/ 39 w 39"/>
                <a:gd name="T7" fmla="*/ 0 h 29"/>
                <a:gd name="T8" fmla="*/ 37 w 39"/>
                <a:gd name="T9" fmla="*/ 7 h 29"/>
                <a:gd name="T10" fmla="*/ 25 w 39"/>
                <a:gd name="T11" fmla="*/ 7 h 29"/>
                <a:gd name="T12" fmla="*/ 19 w 39"/>
                <a:gd name="T13" fmla="*/ 29 h 29"/>
                <a:gd name="T14" fmla="*/ 4 w 39"/>
                <a:gd name="T15" fmla="*/ 29 h 29"/>
                <a:gd name="T16" fmla="*/ 11 w 39"/>
                <a:gd name="T17" fmla="*/ 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29">
                  <a:moveTo>
                    <a:pt x="11" y="7"/>
                  </a:moveTo>
                  <a:lnTo>
                    <a:pt x="0" y="7"/>
                  </a:lnTo>
                  <a:lnTo>
                    <a:pt x="3" y="0"/>
                  </a:lnTo>
                  <a:lnTo>
                    <a:pt x="39" y="0"/>
                  </a:lnTo>
                  <a:lnTo>
                    <a:pt x="37" y="7"/>
                  </a:lnTo>
                  <a:lnTo>
                    <a:pt x="25" y="7"/>
                  </a:lnTo>
                  <a:lnTo>
                    <a:pt x="19" y="29"/>
                  </a:lnTo>
                  <a:lnTo>
                    <a:pt x="4" y="29"/>
                  </a:lnTo>
                  <a:lnTo>
                    <a:pt x="11"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55" name="Freeform 97">
              <a:extLst>
                <a:ext uri="{FF2B5EF4-FFF2-40B4-BE49-F238E27FC236}">
                  <a16:creationId xmlns:a16="http://schemas.microsoft.com/office/drawing/2014/main" id="{B1D3BDF5-7C51-4099-A45F-0FF22723D099}"/>
                </a:ext>
              </a:extLst>
            </p:cNvPr>
            <p:cNvSpPr>
              <a:spLocks/>
            </p:cNvSpPr>
            <p:nvPr userDrawn="1"/>
          </p:nvSpPr>
          <p:spPr bwMode="auto">
            <a:xfrm>
              <a:off x="7951788" y="4830763"/>
              <a:ext cx="106363" cy="46038"/>
            </a:xfrm>
            <a:custGeom>
              <a:avLst/>
              <a:gdLst>
                <a:gd name="T0" fmla="*/ 8 w 67"/>
                <a:gd name="T1" fmla="*/ 0 h 29"/>
                <a:gd name="T2" fmla="*/ 30 w 67"/>
                <a:gd name="T3" fmla="*/ 0 h 29"/>
                <a:gd name="T4" fmla="*/ 32 w 67"/>
                <a:gd name="T5" fmla="*/ 19 h 29"/>
                <a:gd name="T6" fmla="*/ 32 w 67"/>
                <a:gd name="T7" fmla="*/ 19 h 29"/>
                <a:gd name="T8" fmla="*/ 45 w 67"/>
                <a:gd name="T9" fmla="*/ 0 h 29"/>
                <a:gd name="T10" fmla="*/ 67 w 67"/>
                <a:gd name="T11" fmla="*/ 0 h 29"/>
                <a:gd name="T12" fmla="*/ 57 w 67"/>
                <a:gd name="T13" fmla="*/ 29 h 29"/>
                <a:gd name="T14" fmla="*/ 45 w 67"/>
                <a:gd name="T15" fmla="*/ 29 h 29"/>
                <a:gd name="T16" fmla="*/ 50 w 67"/>
                <a:gd name="T17" fmla="*/ 7 h 29"/>
                <a:gd name="T18" fmla="*/ 50 w 67"/>
                <a:gd name="T19" fmla="*/ 7 h 29"/>
                <a:gd name="T20" fmla="*/ 34 w 67"/>
                <a:gd name="T21" fmla="*/ 29 h 29"/>
                <a:gd name="T22" fmla="*/ 21 w 67"/>
                <a:gd name="T23" fmla="*/ 29 h 29"/>
                <a:gd name="T24" fmla="*/ 19 w 67"/>
                <a:gd name="T25" fmla="*/ 7 h 29"/>
                <a:gd name="T26" fmla="*/ 19 w 67"/>
                <a:gd name="T27" fmla="*/ 7 h 29"/>
                <a:gd name="T28" fmla="*/ 12 w 67"/>
                <a:gd name="T29" fmla="*/ 29 h 29"/>
                <a:gd name="T30" fmla="*/ 0 w 67"/>
                <a:gd name="T31" fmla="*/ 29 h 29"/>
                <a:gd name="T32" fmla="*/ 8 w 67"/>
                <a:gd name="T33"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7" h="29">
                  <a:moveTo>
                    <a:pt x="8" y="0"/>
                  </a:moveTo>
                  <a:lnTo>
                    <a:pt x="30" y="0"/>
                  </a:lnTo>
                  <a:lnTo>
                    <a:pt x="32" y="19"/>
                  </a:lnTo>
                  <a:lnTo>
                    <a:pt x="32" y="19"/>
                  </a:lnTo>
                  <a:lnTo>
                    <a:pt x="45" y="0"/>
                  </a:lnTo>
                  <a:lnTo>
                    <a:pt x="67" y="0"/>
                  </a:lnTo>
                  <a:lnTo>
                    <a:pt x="57" y="29"/>
                  </a:lnTo>
                  <a:lnTo>
                    <a:pt x="45" y="29"/>
                  </a:lnTo>
                  <a:lnTo>
                    <a:pt x="50" y="7"/>
                  </a:lnTo>
                  <a:lnTo>
                    <a:pt x="50" y="7"/>
                  </a:lnTo>
                  <a:lnTo>
                    <a:pt x="34" y="29"/>
                  </a:lnTo>
                  <a:lnTo>
                    <a:pt x="21" y="29"/>
                  </a:lnTo>
                  <a:lnTo>
                    <a:pt x="19" y="7"/>
                  </a:lnTo>
                  <a:lnTo>
                    <a:pt x="19" y="7"/>
                  </a:lnTo>
                  <a:lnTo>
                    <a:pt x="12" y="29"/>
                  </a:lnTo>
                  <a:lnTo>
                    <a:pt x="0" y="29"/>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56" name="Freeform 98">
              <a:extLst>
                <a:ext uri="{FF2B5EF4-FFF2-40B4-BE49-F238E27FC236}">
                  <a16:creationId xmlns:a16="http://schemas.microsoft.com/office/drawing/2014/main" id="{0EE5A69A-9F30-45CA-B8DB-5636501E7329}"/>
                </a:ext>
              </a:extLst>
            </p:cNvPr>
            <p:cNvSpPr>
              <a:spLocks/>
            </p:cNvSpPr>
            <p:nvPr userDrawn="1"/>
          </p:nvSpPr>
          <p:spPr bwMode="auto">
            <a:xfrm>
              <a:off x="8188326" y="4830763"/>
              <a:ext cx="85725" cy="46038"/>
            </a:xfrm>
            <a:custGeom>
              <a:avLst/>
              <a:gdLst>
                <a:gd name="T0" fmla="*/ 9 w 54"/>
                <a:gd name="T1" fmla="*/ 0 h 29"/>
                <a:gd name="T2" fmla="*/ 30 w 54"/>
                <a:gd name="T3" fmla="*/ 0 h 29"/>
                <a:gd name="T4" fmla="*/ 35 w 54"/>
                <a:gd name="T5" fmla="*/ 19 h 29"/>
                <a:gd name="T6" fmla="*/ 36 w 54"/>
                <a:gd name="T7" fmla="*/ 19 h 29"/>
                <a:gd name="T8" fmla="*/ 42 w 54"/>
                <a:gd name="T9" fmla="*/ 0 h 29"/>
                <a:gd name="T10" fmla="*/ 54 w 54"/>
                <a:gd name="T11" fmla="*/ 0 h 29"/>
                <a:gd name="T12" fmla="*/ 46 w 54"/>
                <a:gd name="T13" fmla="*/ 29 h 29"/>
                <a:gd name="T14" fmla="*/ 24 w 54"/>
                <a:gd name="T15" fmla="*/ 29 h 29"/>
                <a:gd name="T16" fmla="*/ 19 w 54"/>
                <a:gd name="T17" fmla="*/ 8 h 29"/>
                <a:gd name="T18" fmla="*/ 19 w 54"/>
                <a:gd name="T19" fmla="*/ 8 h 29"/>
                <a:gd name="T20" fmla="*/ 13 w 54"/>
                <a:gd name="T21" fmla="*/ 29 h 29"/>
                <a:gd name="T22" fmla="*/ 0 w 54"/>
                <a:gd name="T23" fmla="*/ 29 h 29"/>
                <a:gd name="T24" fmla="*/ 9 w 54"/>
                <a:gd name="T2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29">
                  <a:moveTo>
                    <a:pt x="9" y="0"/>
                  </a:moveTo>
                  <a:lnTo>
                    <a:pt x="30" y="0"/>
                  </a:lnTo>
                  <a:lnTo>
                    <a:pt x="35" y="19"/>
                  </a:lnTo>
                  <a:lnTo>
                    <a:pt x="36" y="19"/>
                  </a:lnTo>
                  <a:lnTo>
                    <a:pt x="42" y="0"/>
                  </a:lnTo>
                  <a:lnTo>
                    <a:pt x="54" y="0"/>
                  </a:lnTo>
                  <a:lnTo>
                    <a:pt x="46" y="29"/>
                  </a:lnTo>
                  <a:lnTo>
                    <a:pt x="24" y="29"/>
                  </a:lnTo>
                  <a:lnTo>
                    <a:pt x="19" y="8"/>
                  </a:lnTo>
                  <a:lnTo>
                    <a:pt x="19" y="8"/>
                  </a:lnTo>
                  <a:lnTo>
                    <a:pt x="13" y="29"/>
                  </a:lnTo>
                  <a:lnTo>
                    <a:pt x="0" y="29"/>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57" name="Freeform 99">
              <a:extLst>
                <a:ext uri="{FF2B5EF4-FFF2-40B4-BE49-F238E27FC236}">
                  <a16:creationId xmlns:a16="http://schemas.microsoft.com/office/drawing/2014/main" id="{2202343C-12FE-4519-8FA1-C1A8F3BC17A8}"/>
                </a:ext>
              </a:extLst>
            </p:cNvPr>
            <p:cNvSpPr>
              <a:spLocks/>
            </p:cNvSpPr>
            <p:nvPr userDrawn="1"/>
          </p:nvSpPr>
          <p:spPr bwMode="auto">
            <a:xfrm>
              <a:off x="8310563" y="4830763"/>
              <a:ext cx="63500" cy="46038"/>
            </a:xfrm>
            <a:custGeom>
              <a:avLst/>
              <a:gdLst>
                <a:gd name="T0" fmla="*/ 12 w 40"/>
                <a:gd name="T1" fmla="*/ 7 h 29"/>
                <a:gd name="T2" fmla="*/ 0 w 40"/>
                <a:gd name="T3" fmla="*/ 7 h 29"/>
                <a:gd name="T4" fmla="*/ 3 w 40"/>
                <a:gd name="T5" fmla="*/ 0 h 29"/>
                <a:gd name="T6" fmla="*/ 40 w 40"/>
                <a:gd name="T7" fmla="*/ 0 h 29"/>
                <a:gd name="T8" fmla="*/ 38 w 40"/>
                <a:gd name="T9" fmla="*/ 7 h 29"/>
                <a:gd name="T10" fmla="*/ 26 w 40"/>
                <a:gd name="T11" fmla="*/ 7 h 29"/>
                <a:gd name="T12" fmla="*/ 19 w 40"/>
                <a:gd name="T13" fmla="*/ 29 h 29"/>
                <a:gd name="T14" fmla="*/ 5 w 40"/>
                <a:gd name="T15" fmla="*/ 29 h 29"/>
                <a:gd name="T16" fmla="*/ 12 w 40"/>
                <a:gd name="T17" fmla="*/ 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29">
                  <a:moveTo>
                    <a:pt x="12" y="7"/>
                  </a:moveTo>
                  <a:lnTo>
                    <a:pt x="0" y="7"/>
                  </a:lnTo>
                  <a:lnTo>
                    <a:pt x="3" y="0"/>
                  </a:lnTo>
                  <a:lnTo>
                    <a:pt x="40" y="0"/>
                  </a:lnTo>
                  <a:lnTo>
                    <a:pt x="38" y="7"/>
                  </a:lnTo>
                  <a:lnTo>
                    <a:pt x="26" y="7"/>
                  </a:lnTo>
                  <a:lnTo>
                    <a:pt x="19" y="29"/>
                  </a:lnTo>
                  <a:lnTo>
                    <a:pt x="5" y="29"/>
                  </a:lnTo>
                  <a:lnTo>
                    <a:pt x="12"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58" name="Freeform 100">
              <a:extLst>
                <a:ext uri="{FF2B5EF4-FFF2-40B4-BE49-F238E27FC236}">
                  <a16:creationId xmlns:a16="http://schemas.microsoft.com/office/drawing/2014/main" id="{04FDD4AB-F0D3-4732-99E7-FBED05E0FC70}"/>
                </a:ext>
              </a:extLst>
            </p:cNvPr>
            <p:cNvSpPr>
              <a:spLocks noEditPoints="1"/>
            </p:cNvSpPr>
            <p:nvPr userDrawn="1"/>
          </p:nvSpPr>
          <p:spPr bwMode="auto">
            <a:xfrm>
              <a:off x="8701088" y="4760913"/>
              <a:ext cx="49213" cy="50800"/>
            </a:xfrm>
            <a:custGeom>
              <a:avLst/>
              <a:gdLst>
                <a:gd name="T0" fmla="*/ 15 w 31"/>
                <a:gd name="T1" fmla="*/ 0 h 32"/>
                <a:gd name="T2" fmla="*/ 15 w 31"/>
                <a:gd name="T3" fmla="*/ 0 h 32"/>
                <a:gd name="T4" fmla="*/ 10 w 31"/>
                <a:gd name="T5" fmla="*/ 1 h 32"/>
                <a:gd name="T6" fmla="*/ 5 w 31"/>
                <a:gd name="T7" fmla="*/ 5 h 32"/>
                <a:gd name="T8" fmla="*/ 1 w 31"/>
                <a:gd name="T9" fmla="*/ 10 h 32"/>
                <a:gd name="T10" fmla="*/ 0 w 31"/>
                <a:gd name="T11" fmla="*/ 15 h 32"/>
                <a:gd name="T12" fmla="*/ 0 w 31"/>
                <a:gd name="T13" fmla="*/ 15 h 32"/>
                <a:gd name="T14" fmla="*/ 1 w 31"/>
                <a:gd name="T15" fmla="*/ 21 h 32"/>
                <a:gd name="T16" fmla="*/ 5 w 31"/>
                <a:gd name="T17" fmla="*/ 27 h 32"/>
                <a:gd name="T18" fmla="*/ 10 w 31"/>
                <a:gd name="T19" fmla="*/ 31 h 32"/>
                <a:gd name="T20" fmla="*/ 15 w 31"/>
                <a:gd name="T21" fmla="*/ 32 h 32"/>
                <a:gd name="T22" fmla="*/ 15 w 31"/>
                <a:gd name="T23" fmla="*/ 32 h 32"/>
                <a:gd name="T24" fmla="*/ 21 w 31"/>
                <a:gd name="T25" fmla="*/ 31 h 32"/>
                <a:gd name="T26" fmla="*/ 27 w 31"/>
                <a:gd name="T27" fmla="*/ 27 h 32"/>
                <a:gd name="T28" fmla="*/ 30 w 31"/>
                <a:gd name="T29" fmla="*/ 21 h 32"/>
                <a:gd name="T30" fmla="*/ 31 w 31"/>
                <a:gd name="T31" fmla="*/ 15 h 32"/>
                <a:gd name="T32" fmla="*/ 31 w 31"/>
                <a:gd name="T33" fmla="*/ 15 h 32"/>
                <a:gd name="T34" fmla="*/ 30 w 31"/>
                <a:gd name="T35" fmla="*/ 10 h 32"/>
                <a:gd name="T36" fmla="*/ 27 w 31"/>
                <a:gd name="T37" fmla="*/ 5 h 32"/>
                <a:gd name="T38" fmla="*/ 21 w 31"/>
                <a:gd name="T39" fmla="*/ 1 h 32"/>
                <a:gd name="T40" fmla="*/ 15 w 31"/>
                <a:gd name="T41" fmla="*/ 0 h 32"/>
                <a:gd name="T42" fmla="*/ 15 w 31"/>
                <a:gd name="T43" fmla="*/ 0 h 32"/>
                <a:gd name="T44" fmla="*/ 15 w 31"/>
                <a:gd name="T45" fmla="*/ 28 h 32"/>
                <a:gd name="T46" fmla="*/ 15 w 31"/>
                <a:gd name="T47" fmla="*/ 28 h 32"/>
                <a:gd name="T48" fmla="*/ 11 w 31"/>
                <a:gd name="T49" fmla="*/ 27 h 32"/>
                <a:gd name="T50" fmla="*/ 6 w 31"/>
                <a:gd name="T51" fmla="*/ 25 h 32"/>
                <a:gd name="T52" fmla="*/ 4 w 31"/>
                <a:gd name="T53" fmla="*/ 21 h 32"/>
                <a:gd name="T54" fmla="*/ 3 w 31"/>
                <a:gd name="T55" fmla="*/ 15 h 32"/>
                <a:gd name="T56" fmla="*/ 3 w 31"/>
                <a:gd name="T57" fmla="*/ 15 h 32"/>
                <a:gd name="T58" fmla="*/ 4 w 31"/>
                <a:gd name="T59" fmla="*/ 11 h 32"/>
                <a:gd name="T60" fmla="*/ 6 w 31"/>
                <a:gd name="T61" fmla="*/ 6 h 32"/>
                <a:gd name="T62" fmla="*/ 11 w 31"/>
                <a:gd name="T63" fmla="*/ 4 h 32"/>
                <a:gd name="T64" fmla="*/ 15 w 31"/>
                <a:gd name="T65" fmla="*/ 3 h 32"/>
                <a:gd name="T66" fmla="*/ 15 w 31"/>
                <a:gd name="T67" fmla="*/ 3 h 32"/>
                <a:gd name="T68" fmla="*/ 20 w 31"/>
                <a:gd name="T69" fmla="*/ 4 h 32"/>
                <a:gd name="T70" fmla="*/ 25 w 31"/>
                <a:gd name="T71" fmla="*/ 6 h 32"/>
                <a:gd name="T72" fmla="*/ 27 w 31"/>
                <a:gd name="T73" fmla="*/ 11 h 32"/>
                <a:gd name="T74" fmla="*/ 28 w 31"/>
                <a:gd name="T75" fmla="*/ 15 h 32"/>
                <a:gd name="T76" fmla="*/ 28 w 31"/>
                <a:gd name="T77" fmla="*/ 15 h 32"/>
                <a:gd name="T78" fmla="*/ 27 w 31"/>
                <a:gd name="T79" fmla="*/ 21 h 32"/>
                <a:gd name="T80" fmla="*/ 25 w 31"/>
                <a:gd name="T81" fmla="*/ 25 h 32"/>
                <a:gd name="T82" fmla="*/ 20 w 31"/>
                <a:gd name="T83" fmla="*/ 27 h 32"/>
                <a:gd name="T84" fmla="*/ 15 w 31"/>
                <a:gd name="T85" fmla="*/ 28 h 32"/>
                <a:gd name="T86" fmla="*/ 15 w 31"/>
                <a:gd name="T87"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1" h="32">
                  <a:moveTo>
                    <a:pt x="15" y="0"/>
                  </a:moveTo>
                  <a:lnTo>
                    <a:pt x="15" y="0"/>
                  </a:lnTo>
                  <a:lnTo>
                    <a:pt x="10" y="1"/>
                  </a:lnTo>
                  <a:lnTo>
                    <a:pt x="5" y="5"/>
                  </a:lnTo>
                  <a:lnTo>
                    <a:pt x="1" y="10"/>
                  </a:lnTo>
                  <a:lnTo>
                    <a:pt x="0" y="15"/>
                  </a:lnTo>
                  <a:lnTo>
                    <a:pt x="0" y="15"/>
                  </a:lnTo>
                  <a:lnTo>
                    <a:pt x="1" y="21"/>
                  </a:lnTo>
                  <a:lnTo>
                    <a:pt x="5" y="27"/>
                  </a:lnTo>
                  <a:lnTo>
                    <a:pt x="10" y="31"/>
                  </a:lnTo>
                  <a:lnTo>
                    <a:pt x="15" y="32"/>
                  </a:lnTo>
                  <a:lnTo>
                    <a:pt x="15" y="32"/>
                  </a:lnTo>
                  <a:lnTo>
                    <a:pt x="21" y="31"/>
                  </a:lnTo>
                  <a:lnTo>
                    <a:pt x="27" y="27"/>
                  </a:lnTo>
                  <a:lnTo>
                    <a:pt x="30" y="21"/>
                  </a:lnTo>
                  <a:lnTo>
                    <a:pt x="31" y="15"/>
                  </a:lnTo>
                  <a:lnTo>
                    <a:pt x="31" y="15"/>
                  </a:lnTo>
                  <a:lnTo>
                    <a:pt x="30" y="10"/>
                  </a:lnTo>
                  <a:lnTo>
                    <a:pt x="27" y="5"/>
                  </a:lnTo>
                  <a:lnTo>
                    <a:pt x="21" y="1"/>
                  </a:lnTo>
                  <a:lnTo>
                    <a:pt x="15" y="0"/>
                  </a:lnTo>
                  <a:lnTo>
                    <a:pt x="15" y="0"/>
                  </a:lnTo>
                  <a:close/>
                  <a:moveTo>
                    <a:pt x="15" y="28"/>
                  </a:moveTo>
                  <a:lnTo>
                    <a:pt x="15" y="28"/>
                  </a:lnTo>
                  <a:lnTo>
                    <a:pt x="11" y="27"/>
                  </a:lnTo>
                  <a:lnTo>
                    <a:pt x="6" y="25"/>
                  </a:lnTo>
                  <a:lnTo>
                    <a:pt x="4" y="21"/>
                  </a:lnTo>
                  <a:lnTo>
                    <a:pt x="3" y="15"/>
                  </a:lnTo>
                  <a:lnTo>
                    <a:pt x="3" y="15"/>
                  </a:lnTo>
                  <a:lnTo>
                    <a:pt x="4" y="11"/>
                  </a:lnTo>
                  <a:lnTo>
                    <a:pt x="6" y="6"/>
                  </a:lnTo>
                  <a:lnTo>
                    <a:pt x="11" y="4"/>
                  </a:lnTo>
                  <a:lnTo>
                    <a:pt x="15" y="3"/>
                  </a:lnTo>
                  <a:lnTo>
                    <a:pt x="15" y="3"/>
                  </a:lnTo>
                  <a:lnTo>
                    <a:pt x="20" y="4"/>
                  </a:lnTo>
                  <a:lnTo>
                    <a:pt x="25" y="6"/>
                  </a:lnTo>
                  <a:lnTo>
                    <a:pt x="27" y="11"/>
                  </a:lnTo>
                  <a:lnTo>
                    <a:pt x="28" y="15"/>
                  </a:lnTo>
                  <a:lnTo>
                    <a:pt x="28" y="15"/>
                  </a:lnTo>
                  <a:lnTo>
                    <a:pt x="27" y="21"/>
                  </a:lnTo>
                  <a:lnTo>
                    <a:pt x="25" y="25"/>
                  </a:lnTo>
                  <a:lnTo>
                    <a:pt x="20" y="27"/>
                  </a:lnTo>
                  <a:lnTo>
                    <a:pt x="15" y="28"/>
                  </a:lnTo>
                  <a:lnTo>
                    <a:pt x="15"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59" name="Freeform 101">
              <a:extLst>
                <a:ext uri="{FF2B5EF4-FFF2-40B4-BE49-F238E27FC236}">
                  <a16:creationId xmlns:a16="http://schemas.microsoft.com/office/drawing/2014/main" id="{D411EEFA-B7A2-4B30-867A-2F7FA14D41AC}"/>
                </a:ext>
              </a:extLst>
            </p:cNvPr>
            <p:cNvSpPr>
              <a:spLocks noEditPoints="1"/>
            </p:cNvSpPr>
            <p:nvPr userDrawn="1"/>
          </p:nvSpPr>
          <p:spPr bwMode="auto">
            <a:xfrm>
              <a:off x="8716963" y="4772026"/>
              <a:ext cx="20638" cy="26988"/>
            </a:xfrm>
            <a:custGeom>
              <a:avLst/>
              <a:gdLst>
                <a:gd name="T0" fmla="*/ 11 w 13"/>
                <a:gd name="T1" fmla="*/ 6 h 17"/>
                <a:gd name="T2" fmla="*/ 11 w 13"/>
                <a:gd name="T3" fmla="*/ 6 h 17"/>
                <a:gd name="T4" fmla="*/ 11 w 13"/>
                <a:gd name="T5" fmla="*/ 4 h 17"/>
                <a:gd name="T6" fmla="*/ 10 w 13"/>
                <a:gd name="T7" fmla="*/ 1 h 17"/>
                <a:gd name="T8" fmla="*/ 9 w 13"/>
                <a:gd name="T9" fmla="*/ 1 h 17"/>
                <a:gd name="T10" fmla="*/ 7 w 13"/>
                <a:gd name="T11" fmla="*/ 0 h 17"/>
                <a:gd name="T12" fmla="*/ 0 w 13"/>
                <a:gd name="T13" fmla="*/ 0 h 17"/>
                <a:gd name="T14" fmla="*/ 0 w 13"/>
                <a:gd name="T15" fmla="*/ 17 h 17"/>
                <a:gd name="T16" fmla="*/ 3 w 13"/>
                <a:gd name="T17" fmla="*/ 17 h 17"/>
                <a:gd name="T18" fmla="*/ 3 w 13"/>
                <a:gd name="T19" fmla="*/ 11 h 17"/>
                <a:gd name="T20" fmla="*/ 5 w 13"/>
                <a:gd name="T21" fmla="*/ 11 h 17"/>
                <a:gd name="T22" fmla="*/ 9 w 13"/>
                <a:gd name="T23" fmla="*/ 17 h 17"/>
                <a:gd name="T24" fmla="*/ 13 w 13"/>
                <a:gd name="T25" fmla="*/ 17 h 17"/>
                <a:gd name="T26" fmla="*/ 8 w 13"/>
                <a:gd name="T27" fmla="*/ 10 h 17"/>
                <a:gd name="T28" fmla="*/ 8 w 13"/>
                <a:gd name="T29" fmla="*/ 10 h 17"/>
                <a:gd name="T30" fmla="*/ 11 w 13"/>
                <a:gd name="T31" fmla="*/ 8 h 17"/>
                <a:gd name="T32" fmla="*/ 11 w 13"/>
                <a:gd name="T33" fmla="*/ 6 h 17"/>
                <a:gd name="T34" fmla="*/ 11 w 13"/>
                <a:gd name="T35" fmla="*/ 6 h 17"/>
                <a:gd name="T36" fmla="*/ 3 w 13"/>
                <a:gd name="T37" fmla="*/ 7 h 17"/>
                <a:gd name="T38" fmla="*/ 3 w 13"/>
                <a:gd name="T39" fmla="*/ 3 h 17"/>
                <a:gd name="T40" fmla="*/ 5 w 13"/>
                <a:gd name="T41" fmla="*/ 3 h 17"/>
                <a:gd name="T42" fmla="*/ 5 w 13"/>
                <a:gd name="T43" fmla="*/ 3 h 17"/>
                <a:gd name="T44" fmla="*/ 8 w 13"/>
                <a:gd name="T45" fmla="*/ 4 h 17"/>
                <a:gd name="T46" fmla="*/ 9 w 13"/>
                <a:gd name="T47" fmla="*/ 4 h 17"/>
                <a:gd name="T48" fmla="*/ 9 w 13"/>
                <a:gd name="T49" fmla="*/ 5 h 17"/>
                <a:gd name="T50" fmla="*/ 9 w 13"/>
                <a:gd name="T51" fmla="*/ 5 h 17"/>
                <a:gd name="T52" fmla="*/ 9 w 13"/>
                <a:gd name="T53" fmla="*/ 7 h 17"/>
                <a:gd name="T54" fmla="*/ 8 w 13"/>
                <a:gd name="T55" fmla="*/ 7 h 17"/>
                <a:gd name="T56" fmla="*/ 5 w 13"/>
                <a:gd name="T57" fmla="*/ 7 h 17"/>
                <a:gd name="T58" fmla="*/ 3 w 13"/>
                <a:gd name="T59" fmla="*/ 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 h="17">
                  <a:moveTo>
                    <a:pt x="11" y="6"/>
                  </a:moveTo>
                  <a:lnTo>
                    <a:pt x="11" y="6"/>
                  </a:lnTo>
                  <a:lnTo>
                    <a:pt x="11" y="4"/>
                  </a:lnTo>
                  <a:lnTo>
                    <a:pt x="10" y="1"/>
                  </a:lnTo>
                  <a:lnTo>
                    <a:pt x="9" y="1"/>
                  </a:lnTo>
                  <a:lnTo>
                    <a:pt x="7" y="0"/>
                  </a:lnTo>
                  <a:lnTo>
                    <a:pt x="0" y="0"/>
                  </a:lnTo>
                  <a:lnTo>
                    <a:pt x="0" y="17"/>
                  </a:lnTo>
                  <a:lnTo>
                    <a:pt x="3" y="17"/>
                  </a:lnTo>
                  <a:lnTo>
                    <a:pt x="3" y="11"/>
                  </a:lnTo>
                  <a:lnTo>
                    <a:pt x="5" y="11"/>
                  </a:lnTo>
                  <a:lnTo>
                    <a:pt x="9" y="17"/>
                  </a:lnTo>
                  <a:lnTo>
                    <a:pt x="13" y="17"/>
                  </a:lnTo>
                  <a:lnTo>
                    <a:pt x="8" y="10"/>
                  </a:lnTo>
                  <a:lnTo>
                    <a:pt x="8" y="10"/>
                  </a:lnTo>
                  <a:lnTo>
                    <a:pt x="11" y="8"/>
                  </a:lnTo>
                  <a:lnTo>
                    <a:pt x="11" y="6"/>
                  </a:lnTo>
                  <a:lnTo>
                    <a:pt x="11" y="6"/>
                  </a:lnTo>
                  <a:close/>
                  <a:moveTo>
                    <a:pt x="3" y="7"/>
                  </a:moveTo>
                  <a:lnTo>
                    <a:pt x="3" y="3"/>
                  </a:lnTo>
                  <a:lnTo>
                    <a:pt x="5" y="3"/>
                  </a:lnTo>
                  <a:lnTo>
                    <a:pt x="5" y="3"/>
                  </a:lnTo>
                  <a:lnTo>
                    <a:pt x="8" y="4"/>
                  </a:lnTo>
                  <a:lnTo>
                    <a:pt x="9" y="4"/>
                  </a:lnTo>
                  <a:lnTo>
                    <a:pt x="9" y="5"/>
                  </a:lnTo>
                  <a:lnTo>
                    <a:pt x="9" y="5"/>
                  </a:lnTo>
                  <a:lnTo>
                    <a:pt x="9" y="7"/>
                  </a:lnTo>
                  <a:lnTo>
                    <a:pt x="8" y="7"/>
                  </a:lnTo>
                  <a:lnTo>
                    <a:pt x="5" y="7"/>
                  </a:lnTo>
                  <a:lnTo>
                    <a:pt x="3"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60" name="Freeform 102">
              <a:extLst>
                <a:ext uri="{FF2B5EF4-FFF2-40B4-BE49-F238E27FC236}">
                  <a16:creationId xmlns:a16="http://schemas.microsoft.com/office/drawing/2014/main" id="{2C54726F-543D-4726-8614-47E1CB73B592}"/>
                </a:ext>
              </a:extLst>
            </p:cNvPr>
            <p:cNvSpPr>
              <a:spLocks/>
            </p:cNvSpPr>
            <p:nvPr userDrawn="1"/>
          </p:nvSpPr>
          <p:spPr bwMode="auto">
            <a:xfrm>
              <a:off x="7742238" y="4830763"/>
              <a:ext cx="68263" cy="47625"/>
            </a:xfrm>
            <a:custGeom>
              <a:avLst/>
              <a:gdLst>
                <a:gd name="T0" fmla="*/ 20 w 43"/>
                <a:gd name="T1" fmla="*/ 9 h 30"/>
                <a:gd name="T2" fmla="*/ 20 w 43"/>
                <a:gd name="T3" fmla="*/ 7 h 30"/>
                <a:gd name="T4" fmla="*/ 24 w 43"/>
                <a:gd name="T5" fmla="*/ 4 h 30"/>
                <a:gd name="T6" fmla="*/ 28 w 43"/>
                <a:gd name="T7" fmla="*/ 4 h 30"/>
                <a:gd name="T8" fmla="*/ 30 w 43"/>
                <a:gd name="T9" fmla="*/ 5 h 30"/>
                <a:gd name="T10" fmla="*/ 30 w 43"/>
                <a:gd name="T11" fmla="*/ 8 h 30"/>
                <a:gd name="T12" fmla="*/ 43 w 43"/>
                <a:gd name="T13" fmla="*/ 8 h 30"/>
                <a:gd name="T14" fmla="*/ 41 w 43"/>
                <a:gd name="T15" fmla="*/ 2 h 30"/>
                <a:gd name="T16" fmla="*/ 27 w 43"/>
                <a:gd name="T17" fmla="*/ 0 h 30"/>
                <a:gd name="T18" fmla="*/ 18 w 43"/>
                <a:gd name="T19" fmla="*/ 0 h 30"/>
                <a:gd name="T20" fmla="*/ 7 w 43"/>
                <a:gd name="T21" fmla="*/ 4 h 30"/>
                <a:gd name="T22" fmla="*/ 3 w 43"/>
                <a:gd name="T23" fmla="*/ 9 h 30"/>
                <a:gd name="T24" fmla="*/ 4 w 43"/>
                <a:gd name="T25" fmla="*/ 14 h 30"/>
                <a:gd name="T26" fmla="*/ 9 w 43"/>
                <a:gd name="T27" fmla="*/ 16 h 30"/>
                <a:gd name="T28" fmla="*/ 22 w 43"/>
                <a:gd name="T29" fmla="*/ 19 h 30"/>
                <a:gd name="T30" fmla="*/ 25 w 43"/>
                <a:gd name="T31" fmla="*/ 21 h 30"/>
                <a:gd name="T32" fmla="*/ 25 w 43"/>
                <a:gd name="T33" fmla="*/ 22 h 30"/>
                <a:gd name="T34" fmla="*/ 23 w 43"/>
                <a:gd name="T35" fmla="*/ 24 h 30"/>
                <a:gd name="T36" fmla="*/ 18 w 43"/>
                <a:gd name="T37" fmla="*/ 25 h 30"/>
                <a:gd name="T38" fmla="*/ 14 w 43"/>
                <a:gd name="T39" fmla="*/ 24 h 30"/>
                <a:gd name="T40" fmla="*/ 12 w 43"/>
                <a:gd name="T41" fmla="*/ 22 h 30"/>
                <a:gd name="T42" fmla="*/ 0 w 43"/>
                <a:gd name="T43" fmla="*/ 21 h 30"/>
                <a:gd name="T44" fmla="*/ 0 w 43"/>
                <a:gd name="T45" fmla="*/ 24 h 30"/>
                <a:gd name="T46" fmla="*/ 1 w 43"/>
                <a:gd name="T47" fmla="*/ 28 h 30"/>
                <a:gd name="T48" fmla="*/ 5 w 43"/>
                <a:gd name="T49" fmla="*/ 30 h 30"/>
                <a:gd name="T50" fmla="*/ 16 w 43"/>
                <a:gd name="T51" fmla="*/ 30 h 30"/>
                <a:gd name="T52" fmla="*/ 34 w 43"/>
                <a:gd name="T53" fmla="*/ 28 h 30"/>
                <a:gd name="T54" fmla="*/ 41 w 43"/>
                <a:gd name="T55" fmla="*/ 21 h 30"/>
                <a:gd name="T56" fmla="*/ 41 w 43"/>
                <a:gd name="T57" fmla="*/ 17 h 30"/>
                <a:gd name="T58" fmla="*/ 39 w 43"/>
                <a:gd name="T59" fmla="*/ 15 h 30"/>
                <a:gd name="T60" fmla="*/ 29 w 43"/>
                <a:gd name="T61" fmla="*/ 11 h 30"/>
                <a:gd name="T62" fmla="*/ 20 w 43"/>
                <a:gd name="T63" fmla="*/ 9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 h="30">
                  <a:moveTo>
                    <a:pt x="20" y="9"/>
                  </a:moveTo>
                  <a:lnTo>
                    <a:pt x="20" y="9"/>
                  </a:lnTo>
                  <a:lnTo>
                    <a:pt x="20" y="7"/>
                  </a:lnTo>
                  <a:lnTo>
                    <a:pt x="20" y="7"/>
                  </a:lnTo>
                  <a:lnTo>
                    <a:pt x="21" y="5"/>
                  </a:lnTo>
                  <a:lnTo>
                    <a:pt x="24" y="4"/>
                  </a:lnTo>
                  <a:lnTo>
                    <a:pt x="24" y="4"/>
                  </a:lnTo>
                  <a:lnTo>
                    <a:pt x="28" y="4"/>
                  </a:lnTo>
                  <a:lnTo>
                    <a:pt x="30" y="5"/>
                  </a:lnTo>
                  <a:lnTo>
                    <a:pt x="30" y="5"/>
                  </a:lnTo>
                  <a:lnTo>
                    <a:pt x="30" y="7"/>
                  </a:lnTo>
                  <a:lnTo>
                    <a:pt x="30" y="8"/>
                  </a:lnTo>
                  <a:lnTo>
                    <a:pt x="43" y="8"/>
                  </a:lnTo>
                  <a:lnTo>
                    <a:pt x="43" y="8"/>
                  </a:lnTo>
                  <a:lnTo>
                    <a:pt x="43" y="4"/>
                  </a:lnTo>
                  <a:lnTo>
                    <a:pt x="41" y="2"/>
                  </a:lnTo>
                  <a:lnTo>
                    <a:pt x="36" y="0"/>
                  </a:lnTo>
                  <a:lnTo>
                    <a:pt x="27" y="0"/>
                  </a:lnTo>
                  <a:lnTo>
                    <a:pt x="27" y="0"/>
                  </a:lnTo>
                  <a:lnTo>
                    <a:pt x="18" y="0"/>
                  </a:lnTo>
                  <a:lnTo>
                    <a:pt x="11" y="2"/>
                  </a:lnTo>
                  <a:lnTo>
                    <a:pt x="7" y="4"/>
                  </a:lnTo>
                  <a:lnTo>
                    <a:pt x="3" y="9"/>
                  </a:lnTo>
                  <a:lnTo>
                    <a:pt x="3" y="9"/>
                  </a:lnTo>
                  <a:lnTo>
                    <a:pt x="3" y="11"/>
                  </a:lnTo>
                  <a:lnTo>
                    <a:pt x="4" y="14"/>
                  </a:lnTo>
                  <a:lnTo>
                    <a:pt x="4" y="14"/>
                  </a:lnTo>
                  <a:lnTo>
                    <a:pt x="9" y="16"/>
                  </a:lnTo>
                  <a:lnTo>
                    <a:pt x="16" y="18"/>
                  </a:lnTo>
                  <a:lnTo>
                    <a:pt x="22" y="19"/>
                  </a:lnTo>
                  <a:lnTo>
                    <a:pt x="25" y="21"/>
                  </a:lnTo>
                  <a:lnTo>
                    <a:pt x="25" y="21"/>
                  </a:lnTo>
                  <a:lnTo>
                    <a:pt x="25" y="22"/>
                  </a:lnTo>
                  <a:lnTo>
                    <a:pt x="25" y="22"/>
                  </a:lnTo>
                  <a:lnTo>
                    <a:pt x="24" y="23"/>
                  </a:lnTo>
                  <a:lnTo>
                    <a:pt x="23" y="24"/>
                  </a:lnTo>
                  <a:lnTo>
                    <a:pt x="18" y="25"/>
                  </a:lnTo>
                  <a:lnTo>
                    <a:pt x="18" y="25"/>
                  </a:lnTo>
                  <a:lnTo>
                    <a:pt x="15" y="24"/>
                  </a:lnTo>
                  <a:lnTo>
                    <a:pt x="14" y="24"/>
                  </a:lnTo>
                  <a:lnTo>
                    <a:pt x="14" y="24"/>
                  </a:lnTo>
                  <a:lnTo>
                    <a:pt x="12" y="22"/>
                  </a:lnTo>
                  <a:lnTo>
                    <a:pt x="12" y="21"/>
                  </a:lnTo>
                  <a:lnTo>
                    <a:pt x="0" y="21"/>
                  </a:lnTo>
                  <a:lnTo>
                    <a:pt x="0" y="21"/>
                  </a:lnTo>
                  <a:lnTo>
                    <a:pt x="0" y="24"/>
                  </a:lnTo>
                  <a:lnTo>
                    <a:pt x="0" y="26"/>
                  </a:lnTo>
                  <a:lnTo>
                    <a:pt x="1" y="28"/>
                  </a:lnTo>
                  <a:lnTo>
                    <a:pt x="3" y="29"/>
                  </a:lnTo>
                  <a:lnTo>
                    <a:pt x="5" y="30"/>
                  </a:lnTo>
                  <a:lnTo>
                    <a:pt x="16" y="30"/>
                  </a:lnTo>
                  <a:lnTo>
                    <a:pt x="16" y="30"/>
                  </a:lnTo>
                  <a:lnTo>
                    <a:pt x="27" y="30"/>
                  </a:lnTo>
                  <a:lnTo>
                    <a:pt x="34" y="28"/>
                  </a:lnTo>
                  <a:lnTo>
                    <a:pt x="38" y="24"/>
                  </a:lnTo>
                  <a:lnTo>
                    <a:pt x="41" y="21"/>
                  </a:lnTo>
                  <a:lnTo>
                    <a:pt x="41" y="21"/>
                  </a:lnTo>
                  <a:lnTo>
                    <a:pt x="41" y="17"/>
                  </a:lnTo>
                  <a:lnTo>
                    <a:pt x="39" y="15"/>
                  </a:lnTo>
                  <a:lnTo>
                    <a:pt x="39" y="15"/>
                  </a:lnTo>
                  <a:lnTo>
                    <a:pt x="36" y="12"/>
                  </a:lnTo>
                  <a:lnTo>
                    <a:pt x="29" y="11"/>
                  </a:lnTo>
                  <a:lnTo>
                    <a:pt x="23" y="10"/>
                  </a:lnTo>
                  <a:lnTo>
                    <a:pt x="20" y="9"/>
                  </a:lnTo>
                  <a:lnTo>
                    <a:pt x="20"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61" name="Freeform 103">
              <a:extLst>
                <a:ext uri="{FF2B5EF4-FFF2-40B4-BE49-F238E27FC236}">
                  <a16:creationId xmlns:a16="http://schemas.microsoft.com/office/drawing/2014/main" id="{EEF25480-4FA8-4DA4-AF9B-A29C762DB092}"/>
                </a:ext>
              </a:extLst>
            </p:cNvPr>
            <p:cNvSpPr>
              <a:spLocks/>
            </p:cNvSpPr>
            <p:nvPr userDrawn="1"/>
          </p:nvSpPr>
          <p:spPr bwMode="auto">
            <a:xfrm>
              <a:off x="8089901" y="4830763"/>
              <a:ext cx="66675" cy="46038"/>
            </a:xfrm>
            <a:custGeom>
              <a:avLst/>
              <a:gdLst>
                <a:gd name="T0" fmla="*/ 9 w 42"/>
                <a:gd name="T1" fmla="*/ 0 h 29"/>
                <a:gd name="T2" fmla="*/ 42 w 42"/>
                <a:gd name="T3" fmla="*/ 0 h 29"/>
                <a:gd name="T4" fmla="*/ 40 w 42"/>
                <a:gd name="T5" fmla="*/ 5 h 29"/>
                <a:gd name="T6" fmla="*/ 21 w 42"/>
                <a:gd name="T7" fmla="*/ 5 h 29"/>
                <a:gd name="T8" fmla="*/ 18 w 42"/>
                <a:gd name="T9" fmla="*/ 11 h 29"/>
                <a:gd name="T10" fmla="*/ 36 w 42"/>
                <a:gd name="T11" fmla="*/ 11 h 29"/>
                <a:gd name="T12" fmla="*/ 35 w 42"/>
                <a:gd name="T13" fmla="*/ 17 h 29"/>
                <a:gd name="T14" fmla="*/ 17 w 42"/>
                <a:gd name="T15" fmla="*/ 17 h 29"/>
                <a:gd name="T16" fmla="*/ 15 w 42"/>
                <a:gd name="T17" fmla="*/ 23 h 29"/>
                <a:gd name="T18" fmla="*/ 35 w 42"/>
                <a:gd name="T19" fmla="*/ 23 h 29"/>
                <a:gd name="T20" fmla="*/ 33 w 42"/>
                <a:gd name="T21" fmla="*/ 29 h 29"/>
                <a:gd name="T22" fmla="*/ 0 w 42"/>
                <a:gd name="T23" fmla="*/ 29 h 29"/>
                <a:gd name="T24" fmla="*/ 9 w 42"/>
                <a:gd name="T2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29">
                  <a:moveTo>
                    <a:pt x="9" y="0"/>
                  </a:moveTo>
                  <a:lnTo>
                    <a:pt x="42" y="0"/>
                  </a:lnTo>
                  <a:lnTo>
                    <a:pt x="40" y="5"/>
                  </a:lnTo>
                  <a:lnTo>
                    <a:pt x="21" y="5"/>
                  </a:lnTo>
                  <a:lnTo>
                    <a:pt x="18" y="11"/>
                  </a:lnTo>
                  <a:lnTo>
                    <a:pt x="36" y="11"/>
                  </a:lnTo>
                  <a:lnTo>
                    <a:pt x="35" y="17"/>
                  </a:lnTo>
                  <a:lnTo>
                    <a:pt x="17" y="17"/>
                  </a:lnTo>
                  <a:lnTo>
                    <a:pt x="15" y="23"/>
                  </a:lnTo>
                  <a:lnTo>
                    <a:pt x="35" y="23"/>
                  </a:lnTo>
                  <a:lnTo>
                    <a:pt x="33" y="29"/>
                  </a:lnTo>
                  <a:lnTo>
                    <a:pt x="0" y="29"/>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62" name="Freeform 104">
              <a:extLst>
                <a:ext uri="{FF2B5EF4-FFF2-40B4-BE49-F238E27FC236}">
                  <a16:creationId xmlns:a16="http://schemas.microsoft.com/office/drawing/2014/main" id="{78259B57-3D57-4514-B038-4AC6CBE8A138}"/>
                </a:ext>
              </a:extLst>
            </p:cNvPr>
            <p:cNvSpPr>
              <a:spLocks/>
            </p:cNvSpPr>
            <p:nvPr userDrawn="1"/>
          </p:nvSpPr>
          <p:spPr bwMode="auto">
            <a:xfrm>
              <a:off x="8518526" y="4606926"/>
              <a:ext cx="277813" cy="269875"/>
            </a:xfrm>
            <a:custGeom>
              <a:avLst/>
              <a:gdLst>
                <a:gd name="T0" fmla="*/ 116 w 175"/>
                <a:gd name="T1" fmla="*/ 0 h 170"/>
                <a:gd name="T2" fmla="*/ 85 w 175"/>
                <a:gd name="T3" fmla="*/ 67 h 170"/>
                <a:gd name="T4" fmla="*/ 86 w 175"/>
                <a:gd name="T5" fmla="*/ 0 h 170"/>
                <a:gd name="T6" fmla="*/ 27 w 175"/>
                <a:gd name="T7" fmla="*/ 0 h 170"/>
                <a:gd name="T8" fmla="*/ 39 w 175"/>
                <a:gd name="T9" fmla="*/ 122 h 170"/>
                <a:gd name="T10" fmla="*/ 39 w 175"/>
                <a:gd name="T11" fmla="*/ 122 h 170"/>
                <a:gd name="T12" fmla="*/ 37 w 175"/>
                <a:gd name="T13" fmla="*/ 127 h 170"/>
                <a:gd name="T14" fmla="*/ 36 w 175"/>
                <a:gd name="T15" fmla="*/ 130 h 170"/>
                <a:gd name="T16" fmla="*/ 33 w 175"/>
                <a:gd name="T17" fmla="*/ 132 h 170"/>
                <a:gd name="T18" fmla="*/ 30 w 175"/>
                <a:gd name="T19" fmla="*/ 135 h 170"/>
                <a:gd name="T20" fmla="*/ 30 w 175"/>
                <a:gd name="T21" fmla="*/ 135 h 170"/>
                <a:gd name="T22" fmla="*/ 26 w 175"/>
                <a:gd name="T23" fmla="*/ 136 h 170"/>
                <a:gd name="T24" fmla="*/ 20 w 175"/>
                <a:gd name="T25" fmla="*/ 136 h 170"/>
                <a:gd name="T26" fmla="*/ 11 w 175"/>
                <a:gd name="T27" fmla="*/ 136 h 170"/>
                <a:gd name="T28" fmla="*/ 10 w 175"/>
                <a:gd name="T29" fmla="*/ 136 h 170"/>
                <a:gd name="T30" fmla="*/ 0 w 175"/>
                <a:gd name="T31" fmla="*/ 170 h 170"/>
                <a:gd name="T32" fmla="*/ 40 w 175"/>
                <a:gd name="T33" fmla="*/ 170 h 170"/>
                <a:gd name="T34" fmla="*/ 40 w 175"/>
                <a:gd name="T35" fmla="*/ 170 h 170"/>
                <a:gd name="T36" fmla="*/ 48 w 175"/>
                <a:gd name="T37" fmla="*/ 169 h 170"/>
                <a:gd name="T38" fmla="*/ 55 w 175"/>
                <a:gd name="T39" fmla="*/ 167 h 170"/>
                <a:gd name="T40" fmla="*/ 63 w 175"/>
                <a:gd name="T41" fmla="*/ 164 h 170"/>
                <a:gd name="T42" fmla="*/ 68 w 175"/>
                <a:gd name="T43" fmla="*/ 160 h 170"/>
                <a:gd name="T44" fmla="*/ 74 w 175"/>
                <a:gd name="T45" fmla="*/ 156 h 170"/>
                <a:gd name="T46" fmla="*/ 79 w 175"/>
                <a:gd name="T47" fmla="*/ 149 h 170"/>
                <a:gd name="T48" fmla="*/ 91 w 175"/>
                <a:gd name="T49" fmla="*/ 132 h 170"/>
                <a:gd name="T50" fmla="*/ 175 w 175"/>
                <a:gd name="T51" fmla="*/ 0 h 170"/>
                <a:gd name="T52" fmla="*/ 116 w 175"/>
                <a:gd name="T53"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5" h="170">
                  <a:moveTo>
                    <a:pt x="116" y="0"/>
                  </a:moveTo>
                  <a:lnTo>
                    <a:pt x="85" y="67"/>
                  </a:lnTo>
                  <a:lnTo>
                    <a:pt x="86" y="0"/>
                  </a:lnTo>
                  <a:lnTo>
                    <a:pt x="27" y="0"/>
                  </a:lnTo>
                  <a:lnTo>
                    <a:pt x="39" y="122"/>
                  </a:lnTo>
                  <a:lnTo>
                    <a:pt x="39" y="122"/>
                  </a:lnTo>
                  <a:lnTo>
                    <a:pt x="37" y="127"/>
                  </a:lnTo>
                  <a:lnTo>
                    <a:pt x="36" y="130"/>
                  </a:lnTo>
                  <a:lnTo>
                    <a:pt x="33" y="132"/>
                  </a:lnTo>
                  <a:lnTo>
                    <a:pt x="30" y="135"/>
                  </a:lnTo>
                  <a:lnTo>
                    <a:pt x="30" y="135"/>
                  </a:lnTo>
                  <a:lnTo>
                    <a:pt x="26" y="136"/>
                  </a:lnTo>
                  <a:lnTo>
                    <a:pt x="20" y="136"/>
                  </a:lnTo>
                  <a:lnTo>
                    <a:pt x="11" y="136"/>
                  </a:lnTo>
                  <a:lnTo>
                    <a:pt x="10" y="136"/>
                  </a:lnTo>
                  <a:lnTo>
                    <a:pt x="0" y="170"/>
                  </a:lnTo>
                  <a:lnTo>
                    <a:pt x="40" y="170"/>
                  </a:lnTo>
                  <a:lnTo>
                    <a:pt x="40" y="170"/>
                  </a:lnTo>
                  <a:lnTo>
                    <a:pt x="48" y="169"/>
                  </a:lnTo>
                  <a:lnTo>
                    <a:pt x="55" y="167"/>
                  </a:lnTo>
                  <a:lnTo>
                    <a:pt x="63" y="164"/>
                  </a:lnTo>
                  <a:lnTo>
                    <a:pt x="68" y="160"/>
                  </a:lnTo>
                  <a:lnTo>
                    <a:pt x="74" y="156"/>
                  </a:lnTo>
                  <a:lnTo>
                    <a:pt x="79" y="149"/>
                  </a:lnTo>
                  <a:lnTo>
                    <a:pt x="91" y="132"/>
                  </a:lnTo>
                  <a:lnTo>
                    <a:pt x="175" y="0"/>
                  </a:lnTo>
                  <a:lnTo>
                    <a:pt x="11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63" name="Freeform 105">
              <a:extLst>
                <a:ext uri="{FF2B5EF4-FFF2-40B4-BE49-F238E27FC236}">
                  <a16:creationId xmlns:a16="http://schemas.microsoft.com/office/drawing/2014/main" id="{EF64F5DA-6D3E-4160-9B99-D1E3DE012AF3}"/>
                </a:ext>
              </a:extLst>
            </p:cNvPr>
            <p:cNvSpPr>
              <a:spLocks/>
            </p:cNvSpPr>
            <p:nvPr userDrawn="1"/>
          </p:nvSpPr>
          <p:spPr bwMode="auto">
            <a:xfrm>
              <a:off x="8399463" y="4827588"/>
              <a:ext cx="71438" cy="50800"/>
            </a:xfrm>
            <a:custGeom>
              <a:avLst/>
              <a:gdLst>
                <a:gd name="T0" fmla="*/ 20 w 45"/>
                <a:gd name="T1" fmla="*/ 11 h 32"/>
                <a:gd name="T2" fmla="*/ 20 w 45"/>
                <a:gd name="T3" fmla="*/ 9 h 32"/>
                <a:gd name="T4" fmla="*/ 26 w 45"/>
                <a:gd name="T5" fmla="*/ 6 h 32"/>
                <a:gd name="T6" fmla="*/ 29 w 45"/>
                <a:gd name="T7" fmla="*/ 6 h 32"/>
                <a:gd name="T8" fmla="*/ 31 w 45"/>
                <a:gd name="T9" fmla="*/ 7 h 32"/>
                <a:gd name="T10" fmla="*/ 32 w 45"/>
                <a:gd name="T11" fmla="*/ 10 h 32"/>
                <a:gd name="T12" fmla="*/ 45 w 45"/>
                <a:gd name="T13" fmla="*/ 10 h 32"/>
                <a:gd name="T14" fmla="*/ 43 w 45"/>
                <a:gd name="T15" fmla="*/ 4 h 32"/>
                <a:gd name="T16" fmla="*/ 29 w 45"/>
                <a:gd name="T17" fmla="*/ 0 h 32"/>
                <a:gd name="T18" fmla="*/ 19 w 45"/>
                <a:gd name="T19" fmla="*/ 2 h 32"/>
                <a:gd name="T20" fmla="*/ 7 w 45"/>
                <a:gd name="T21" fmla="*/ 6 h 32"/>
                <a:gd name="T22" fmla="*/ 5 w 45"/>
                <a:gd name="T23" fmla="*/ 11 h 32"/>
                <a:gd name="T24" fmla="*/ 6 w 45"/>
                <a:gd name="T25" fmla="*/ 16 h 32"/>
                <a:gd name="T26" fmla="*/ 11 w 45"/>
                <a:gd name="T27" fmla="*/ 18 h 32"/>
                <a:gd name="T28" fmla="*/ 24 w 45"/>
                <a:gd name="T29" fmla="*/ 21 h 32"/>
                <a:gd name="T30" fmla="*/ 27 w 45"/>
                <a:gd name="T31" fmla="*/ 23 h 32"/>
                <a:gd name="T32" fmla="*/ 27 w 45"/>
                <a:gd name="T33" fmla="*/ 24 h 32"/>
                <a:gd name="T34" fmla="*/ 24 w 45"/>
                <a:gd name="T35" fmla="*/ 26 h 32"/>
                <a:gd name="T36" fmla="*/ 20 w 45"/>
                <a:gd name="T37" fmla="*/ 27 h 32"/>
                <a:gd name="T38" fmla="*/ 14 w 45"/>
                <a:gd name="T39" fmla="*/ 26 h 32"/>
                <a:gd name="T40" fmla="*/ 14 w 45"/>
                <a:gd name="T41" fmla="*/ 24 h 32"/>
                <a:gd name="T42" fmla="*/ 2 w 45"/>
                <a:gd name="T43" fmla="*/ 23 h 32"/>
                <a:gd name="T44" fmla="*/ 0 w 45"/>
                <a:gd name="T45" fmla="*/ 26 h 32"/>
                <a:gd name="T46" fmla="*/ 2 w 45"/>
                <a:gd name="T47" fmla="*/ 30 h 32"/>
                <a:gd name="T48" fmla="*/ 7 w 45"/>
                <a:gd name="T49" fmla="*/ 32 h 32"/>
                <a:gd name="T50" fmla="*/ 18 w 45"/>
                <a:gd name="T51" fmla="*/ 32 h 32"/>
                <a:gd name="T52" fmla="*/ 36 w 45"/>
                <a:gd name="T53" fmla="*/ 30 h 32"/>
                <a:gd name="T54" fmla="*/ 43 w 45"/>
                <a:gd name="T55" fmla="*/ 23 h 32"/>
                <a:gd name="T56" fmla="*/ 43 w 45"/>
                <a:gd name="T57" fmla="*/ 19 h 32"/>
                <a:gd name="T58" fmla="*/ 41 w 45"/>
                <a:gd name="T59" fmla="*/ 17 h 32"/>
                <a:gd name="T60" fmla="*/ 31 w 45"/>
                <a:gd name="T61" fmla="*/ 13 h 32"/>
                <a:gd name="T62" fmla="*/ 20 w 45"/>
                <a:gd name="T63" fmla="*/ 1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5" h="32">
                  <a:moveTo>
                    <a:pt x="20" y="11"/>
                  </a:moveTo>
                  <a:lnTo>
                    <a:pt x="20" y="11"/>
                  </a:lnTo>
                  <a:lnTo>
                    <a:pt x="20" y="9"/>
                  </a:lnTo>
                  <a:lnTo>
                    <a:pt x="20" y="9"/>
                  </a:lnTo>
                  <a:lnTo>
                    <a:pt x="23" y="7"/>
                  </a:lnTo>
                  <a:lnTo>
                    <a:pt x="26" y="6"/>
                  </a:lnTo>
                  <a:lnTo>
                    <a:pt x="26" y="6"/>
                  </a:lnTo>
                  <a:lnTo>
                    <a:pt x="29" y="6"/>
                  </a:lnTo>
                  <a:lnTo>
                    <a:pt x="31" y="7"/>
                  </a:lnTo>
                  <a:lnTo>
                    <a:pt x="31" y="7"/>
                  </a:lnTo>
                  <a:lnTo>
                    <a:pt x="32" y="9"/>
                  </a:lnTo>
                  <a:lnTo>
                    <a:pt x="32" y="10"/>
                  </a:lnTo>
                  <a:lnTo>
                    <a:pt x="45" y="10"/>
                  </a:lnTo>
                  <a:lnTo>
                    <a:pt x="45" y="10"/>
                  </a:lnTo>
                  <a:lnTo>
                    <a:pt x="45" y="6"/>
                  </a:lnTo>
                  <a:lnTo>
                    <a:pt x="43" y="4"/>
                  </a:lnTo>
                  <a:lnTo>
                    <a:pt x="38" y="2"/>
                  </a:lnTo>
                  <a:lnTo>
                    <a:pt x="29" y="0"/>
                  </a:lnTo>
                  <a:lnTo>
                    <a:pt x="29" y="0"/>
                  </a:lnTo>
                  <a:lnTo>
                    <a:pt x="19" y="2"/>
                  </a:lnTo>
                  <a:lnTo>
                    <a:pt x="12" y="3"/>
                  </a:lnTo>
                  <a:lnTo>
                    <a:pt x="7" y="6"/>
                  </a:lnTo>
                  <a:lnTo>
                    <a:pt x="5" y="11"/>
                  </a:lnTo>
                  <a:lnTo>
                    <a:pt x="5" y="11"/>
                  </a:lnTo>
                  <a:lnTo>
                    <a:pt x="5" y="13"/>
                  </a:lnTo>
                  <a:lnTo>
                    <a:pt x="6" y="16"/>
                  </a:lnTo>
                  <a:lnTo>
                    <a:pt x="6" y="16"/>
                  </a:lnTo>
                  <a:lnTo>
                    <a:pt x="11" y="18"/>
                  </a:lnTo>
                  <a:lnTo>
                    <a:pt x="17" y="19"/>
                  </a:lnTo>
                  <a:lnTo>
                    <a:pt x="24" y="21"/>
                  </a:lnTo>
                  <a:lnTo>
                    <a:pt x="27" y="23"/>
                  </a:lnTo>
                  <a:lnTo>
                    <a:pt x="27" y="23"/>
                  </a:lnTo>
                  <a:lnTo>
                    <a:pt x="27" y="24"/>
                  </a:lnTo>
                  <a:lnTo>
                    <a:pt x="27" y="24"/>
                  </a:lnTo>
                  <a:lnTo>
                    <a:pt x="26" y="25"/>
                  </a:lnTo>
                  <a:lnTo>
                    <a:pt x="24" y="26"/>
                  </a:lnTo>
                  <a:lnTo>
                    <a:pt x="20" y="27"/>
                  </a:lnTo>
                  <a:lnTo>
                    <a:pt x="20" y="27"/>
                  </a:lnTo>
                  <a:lnTo>
                    <a:pt x="17" y="26"/>
                  </a:lnTo>
                  <a:lnTo>
                    <a:pt x="14" y="26"/>
                  </a:lnTo>
                  <a:lnTo>
                    <a:pt x="14" y="26"/>
                  </a:lnTo>
                  <a:lnTo>
                    <a:pt x="14" y="24"/>
                  </a:lnTo>
                  <a:lnTo>
                    <a:pt x="14" y="23"/>
                  </a:lnTo>
                  <a:lnTo>
                    <a:pt x="2" y="23"/>
                  </a:lnTo>
                  <a:lnTo>
                    <a:pt x="2" y="23"/>
                  </a:lnTo>
                  <a:lnTo>
                    <a:pt x="0" y="26"/>
                  </a:lnTo>
                  <a:lnTo>
                    <a:pt x="0" y="28"/>
                  </a:lnTo>
                  <a:lnTo>
                    <a:pt x="2" y="30"/>
                  </a:lnTo>
                  <a:lnTo>
                    <a:pt x="4" y="31"/>
                  </a:lnTo>
                  <a:lnTo>
                    <a:pt x="7" y="32"/>
                  </a:lnTo>
                  <a:lnTo>
                    <a:pt x="18" y="32"/>
                  </a:lnTo>
                  <a:lnTo>
                    <a:pt x="18" y="32"/>
                  </a:lnTo>
                  <a:lnTo>
                    <a:pt x="29" y="32"/>
                  </a:lnTo>
                  <a:lnTo>
                    <a:pt x="36" y="30"/>
                  </a:lnTo>
                  <a:lnTo>
                    <a:pt x="40" y="26"/>
                  </a:lnTo>
                  <a:lnTo>
                    <a:pt x="43" y="23"/>
                  </a:lnTo>
                  <a:lnTo>
                    <a:pt x="43" y="23"/>
                  </a:lnTo>
                  <a:lnTo>
                    <a:pt x="43" y="19"/>
                  </a:lnTo>
                  <a:lnTo>
                    <a:pt x="41" y="17"/>
                  </a:lnTo>
                  <a:lnTo>
                    <a:pt x="41" y="17"/>
                  </a:lnTo>
                  <a:lnTo>
                    <a:pt x="37" y="14"/>
                  </a:lnTo>
                  <a:lnTo>
                    <a:pt x="31" y="13"/>
                  </a:lnTo>
                  <a:lnTo>
                    <a:pt x="24" y="12"/>
                  </a:lnTo>
                  <a:lnTo>
                    <a:pt x="20" y="11"/>
                  </a:lnTo>
                  <a:lnTo>
                    <a:pt x="20"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grpSp>
    </p:spTree>
    <p:extLst>
      <p:ext uri="{BB962C8B-B14F-4D97-AF65-F5344CB8AC3E}">
        <p14:creationId xmlns:p14="http://schemas.microsoft.com/office/powerpoint/2010/main" val="41316660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ulleted List">
    <p:spTree>
      <p:nvGrpSpPr>
        <p:cNvPr id="1" name=""/>
        <p:cNvGrpSpPr/>
        <p:nvPr/>
      </p:nvGrpSpPr>
      <p:grpSpPr>
        <a:xfrm>
          <a:off x="0" y="0"/>
          <a:ext cx="0" cy="0"/>
          <a:chOff x="0" y="0"/>
          <a:chExt cx="0" cy="0"/>
        </a:xfrm>
      </p:grpSpPr>
      <p:sp>
        <p:nvSpPr>
          <p:cNvPr id="2" name="Title 1"/>
          <p:cNvSpPr>
            <a:spLocks noGrp="1"/>
          </p:cNvSpPr>
          <p:nvPr>
            <p:ph type="title"/>
          </p:nvPr>
        </p:nvSpPr>
        <p:spPr>
          <a:xfrm>
            <a:off x="422820" y="228600"/>
            <a:ext cx="10918280" cy="841248"/>
          </a:xfrm>
        </p:spPr>
        <p:txBody>
          <a:bodyPr/>
          <a:lstStyle>
            <a:lvl1pPr>
              <a:defRPr sz="3000">
                <a:solidFill>
                  <a:srgbClr val="333F48"/>
                </a:solidFill>
              </a:defRPr>
            </a:lvl1pPr>
          </a:lstStyle>
          <a:p>
            <a:r>
              <a:rPr lang="en-US"/>
              <a:t>Click to edit Master title style</a:t>
            </a:r>
            <a:endParaRPr lang="en-US" dirty="0"/>
          </a:p>
        </p:txBody>
      </p:sp>
      <p:sp>
        <p:nvSpPr>
          <p:cNvPr id="11" name="Content Placeholder 2"/>
          <p:cNvSpPr>
            <a:spLocks noGrp="1"/>
          </p:cNvSpPr>
          <p:nvPr>
            <p:ph idx="12"/>
          </p:nvPr>
        </p:nvSpPr>
        <p:spPr>
          <a:xfrm>
            <a:off x="422820" y="1339851"/>
            <a:ext cx="10918280" cy="4878388"/>
          </a:xfrm>
        </p:spPr>
        <p:txBody>
          <a:bodyPr lIns="135852"/>
          <a:lstStyle>
            <a:lvl1pPr marL="0" indent="0" algn="l" rtl="0" fontAlgn="base">
              <a:spcBef>
                <a:spcPts val="595"/>
              </a:spcBef>
              <a:spcAft>
                <a:spcPct val="0"/>
              </a:spcAft>
              <a:buSzPct val="40000"/>
              <a:defRPr lang="en-US" sz="1800" b="1" dirty="0" smtClean="0">
                <a:solidFill>
                  <a:srgbClr val="7A9B3D"/>
                </a:solidFill>
                <a:latin typeface="+mn-lt"/>
                <a:ea typeface="+mn-ea"/>
                <a:cs typeface="+mn-cs"/>
              </a:defRPr>
            </a:lvl1pPr>
            <a:lvl2pPr marL="141510" indent="-141510">
              <a:spcBef>
                <a:spcPts val="357"/>
              </a:spcBef>
              <a:buClr>
                <a:srgbClr val="7A9B3D"/>
              </a:buClr>
              <a:defRPr lang="en-US" sz="1600" dirty="0" smtClean="0">
                <a:solidFill>
                  <a:srgbClr val="000000"/>
                </a:solidFill>
                <a:latin typeface="+mn-lt"/>
              </a:defRPr>
            </a:lvl2pPr>
            <a:lvl3pPr marL="283018" indent="-141510">
              <a:buClr>
                <a:srgbClr val="768692"/>
              </a:buClr>
              <a:defRPr lang="en-US" sz="1400" dirty="0" smtClean="0">
                <a:solidFill>
                  <a:srgbClr val="000000"/>
                </a:solidFill>
                <a:latin typeface="+mn-lt"/>
              </a:defRPr>
            </a:lvl3pPr>
            <a:lvl4pPr marL="424528" indent="-141510">
              <a:buClr>
                <a:srgbClr val="000000"/>
              </a:buClr>
              <a:buSzPct val="100000"/>
              <a:buFont typeface="Arial" pitchFamily="34" charset="0"/>
              <a:buChar char="•"/>
              <a:defRPr sz="1400">
                <a:solidFill>
                  <a:srgbClr val="000000"/>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41" name="Slide Number Placeholder 3">
            <a:extLst>
              <a:ext uri="{FF2B5EF4-FFF2-40B4-BE49-F238E27FC236}">
                <a16:creationId xmlns:a16="http://schemas.microsoft.com/office/drawing/2014/main" id="{90DD0CA0-1C12-4873-8A33-132DAFEF19FB}"/>
              </a:ext>
            </a:extLst>
          </p:cNvPr>
          <p:cNvSpPr>
            <a:spLocks noGrp="1"/>
          </p:cNvSpPr>
          <p:nvPr>
            <p:ph type="sldNum" sz="quarter" idx="14"/>
          </p:nvPr>
        </p:nvSpPr>
        <p:spPr>
          <a:xfrm>
            <a:off x="0" y="6382513"/>
            <a:ext cx="437173" cy="268288"/>
          </a:xfrm>
        </p:spPr>
        <p:txBody>
          <a:bodyPr/>
          <a:lstStyle>
            <a:lvl1pPr>
              <a:defRPr>
                <a:solidFill>
                  <a:srgbClr val="000000"/>
                </a:solidFill>
              </a:defRPr>
            </a:lvl1pPr>
          </a:lstStyle>
          <a:p>
            <a:pPr>
              <a:defRPr/>
            </a:pPr>
            <a:fld id="{E6474CC2-1230-4213-AD1A-4B2FEEABA7A1}" type="slidenum">
              <a:rPr lang="en-US" smtClean="0"/>
              <a:pPr>
                <a:defRPr/>
              </a:pPr>
              <a:t>‹#›</a:t>
            </a:fld>
            <a:endParaRPr lang="en-US" dirty="0"/>
          </a:p>
        </p:txBody>
      </p:sp>
      <p:sp>
        <p:nvSpPr>
          <p:cNvPr id="42" name="Footer Placeholder 4">
            <a:extLst>
              <a:ext uri="{FF2B5EF4-FFF2-40B4-BE49-F238E27FC236}">
                <a16:creationId xmlns:a16="http://schemas.microsoft.com/office/drawing/2014/main" id="{9A917CF6-4573-4409-8CD4-C32995E23CB6}"/>
              </a:ext>
            </a:extLst>
          </p:cNvPr>
          <p:cNvSpPr>
            <a:spLocks noGrp="1"/>
          </p:cNvSpPr>
          <p:nvPr>
            <p:ph type="ftr" sz="quarter" idx="15"/>
          </p:nvPr>
        </p:nvSpPr>
        <p:spPr>
          <a:xfrm>
            <a:off x="426722" y="6483292"/>
            <a:ext cx="5245100" cy="172485"/>
          </a:xfrm>
        </p:spPr>
        <p:txBody>
          <a:bodyPr/>
          <a:lstStyle>
            <a:lvl1pPr algn="r">
              <a:defRPr smtClean="0">
                <a:solidFill>
                  <a:srgbClr val="000000"/>
                </a:solidFill>
              </a:defRPr>
            </a:lvl1pPr>
          </a:lstStyle>
          <a:p>
            <a:pPr algn="l">
              <a:defRPr/>
            </a:pPr>
            <a:r>
              <a:rPr lang="en-US"/>
              <a:t>For investor use.</a:t>
            </a:r>
            <a:endParaRPr lang="en-US" dirty="0"/>
          </a:p>
        </p:txBody>
      </p:sp>
      <p:sp>
        <p:nvSpPr>
          <p:cNvPr id="43" name="Rectangle 155">
            <a:extLst>
              <a:ext uri="{FF2B5EF4-FFF2-40B4-BE49-F238E27FC236}">
                <a16:creationId xmlns:a16="http://schemas.microsoft.com/office/drawing/2014/main" id="{11D5E519-2474-430D-888C-AE84BAA8F139}"/>
              </a:ext>
            </a:extLst>
          </p:cNvPr>
          <p:cNvSpPr>
            <a:spLocks noGrp="1" noChangeArrowheads="1"/>
          </p:cNvSpPr>
          <p:nvPr>
            <p:ph type="dt" sz="half" idx="16"/>
          </p:nvPr>
        </p:nvSpPr>
        <p:spPr>
          <a:xfrm>
            <a:off x="426722" y="6655657"/>
            <a:ext cx="2645277" cy="120649"/>
          </a:xfrm>
        </p:spPr>
        <p:txBody>
          <a:bodyPr/>
          <a:lstStyle>
            <a:lvl1pPr algn="l">
              <a:defRPr sz="833" smtClean="0">
                <a:solidFill>
                  <a:srgbClr val="000000"/>
                </a:solidFill>
              </a:defRPr>
            </a:lvl1pPr>
          </a:lstStyle>
          <a:p>
            <a:pPr>
              <a:defRPr/>
            </a:pPr>
            <a:endParaRPr lang="en-US" dirty="0"/>
          </a:p>
        </p:txBody>
      </p:sp>
      <p:grpSp>
        <p:nvGrpSpPr>
          <p:cNvPr id="34" name="Group 33">
            <a:extLst>
              <a:ext uri="{FF2B5EF4-FFF2-40B4-BE49-F238E27FC236}">
                <a16:creationId xmlns:a16="http://schemas.microsoft.com/office/drawing/2014/main" id="{3DA7D0A2-6D37-4435-BDBA-DE3FEB1B8955}"/>
              </a:ext>
            </a:extLst>
          </p:cNvPr>
          <p:cNvGrpSpPr/>
          <p:nvPr userDrawn="1"/>
        </p:nvGrpSpPr>
        <p:grpSpPr>
          <a:xfrm>
            <a:off x="10215053" y="6295153"/>
            <a:ext cx="1527048" cy="338328"/>
            <a:chOff x="6923088" y="4475163"/>
            <a:chExt cx="1873251" cy="403225"/>
          </a:xfrm>
        </p:grpSpPr>
        <p:sp>
          <p:nvSpPr>
            <p:cNvPr id="35" name="AutoShape 4">
              <a:extLst>
                <a:ext uri="{FF2B5EF4-FFF2-40B4-BE49-F238E27FC236}">
                  <a16:creationId xmlns:a16="http://schemas.microsoft.com/office/drawing/2014/main" id="{B3EE7F98-F321-4D0C-803D-7B3D294A300A}"/>
                </a:ext>
              </a:extLst>
            </p:cNvPr>
            <p:cNvSpPr>
              <a:spLocks noChangeAspect="1" noChangeArrowheads="1" noTextEdit="1"/>
            </p:cNvSpPr>
            <p:nvPr userDrawn="1"/>
          </p:nvSpPr>
          <p:spPr bwMode="auto">
            <a:xfrm>
              <a:off x="6923088" y="4475163"/>
              <a:ext cx="187325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36" name="Freeform 6">
              <a:extLst>
                <a:ext uri="{FF2B5EF4-FFF2-40B4-BE49-F238E27FC236}">
                  <a16:creationId xmlns:a16="http://schemas.microsoft.com/office/drawing/2014/main" id="{687294CF-EA26-47FE-AEEC-AF16E2303EBD}"/>
                </a:ext>
              </a:extLst>
            </p:cNvPr>
            <p:cNvSpPr>
              <a:spLocks/>
            </p:cNvSpPr>
            <p:nvPr userDrawn="1"/>
          </p:nvSpPr>
          <p:spPr bwMode="auto">
            <a:xfrm>
              <a:off x="6929438" y="4483101"/>
              <a:ext cx="376238" cy="376238"/>
            </a:xfrm>
            <a:custGeom>
              <a:avLst/>
              <a:gdLst>
                <a:gd name="T0" fmla="*/ 118 w 237"/>
                <a:gd name="T1" fmla="*/ 237 h 237"/>
                <a:gd name="T2" fmla="*/ 142 w 237"/>
                <a:gd name="T3" fmla="*/ 235 h 237"/>
                <a:gd name="T4" fmla="*/ 165 w 237"/>
                <a:gd name="T5" fmla="*/ 228 h 237"/>
                <a:gd name="T6" fmla="*/ 185 w 237"/>
                <a:gd name="T7" fmla="*/ 217 h 237"/>
                <a:gd name="T8" fmla="*/ 202 w 237"/>
                <a:gd name="T9" fmla="*/ 202 h 237"/>
                <a:gd name="T10" fmla="*/ 217 w 237"/>
                <a:gd name="T11" fmla="*/ 185 h 237"/>
                <a:gd name="T12" fmla="*/ 228 w 237"/>
                <a:gd name="T13" fmla="*/ 165 h 237"/>
                <a:gd name="T14" fmla="*/ 235 w 237"/>
                <a:gd name="T15" fmla="*/ 142 h 237"/>
                <a:gd name="T16" fmla="*/ 237 w 237"/>
                <a:gd name="T17" fmla="*/ 119 h 237"/>
                <a:gd name="T18" fmla="*/ 236 w 237"/>
                <a:gd name="T19" fmla="*/ 106 h 237"/>
                <a:gd name="T20" fmla="*/ 232 w 237"/>
                <a:gd name="T21" fmla="*/ 84 h 237"/>
                <a:gd name="T22" fmla="*/ 223 w 237"/>
                <a:gd name="T23" fmla="*/ 62 h 237"/>
                <a:gd name="T24" fmla="*/ 210 w 237"/>
                <a:gd name="T25" fmla="*/ 43 h 237"/>
                <a:gd name="T26" fmla="*/ 194 w 237"/>
                <a:gd name="T27" fmla="*/ 27 h 237"/>
                <a:gd name="T28" fmla="*/ 175 w 237"/>
                <a:gd name="T29" fmla="*/ 15 h 237"/>
                <a:gd name="T30" fmla="*/ 154 w 237"/>
                <a:gd name="T31" fmla="*/ 6 h 237"/>
                <a:gd name="T32" fmla="*/ 131 w 237"/>
                <a:gd name="T33" fmla="*/ 1 h 237"/>
                <a:gd name="T34" fmla="*/ 118 w 237"/>
                <a:gd name="T35" fmla="*/ 0 h 237"/>
                <a:gd name="T36" fmla="*/ 94 w 237"/>
                <a:gd name="T37" fmla="*/ 2 h 237"/>
                <a:gd name="T38" fmla="*/ 72 w 237"/>
                <a:gd name="T39" fmla="*/ 9 h 237"/>
                <a:gd name="T40" fmla="*/ 52 w 237"/>
                <a:gd name="T41" fmla="*/ 21 h 237"/>
                <a:gd name="T42" fmla="*/ 35 w 237"/>
                <a:gd name="T43" fmla="*/ 35 h 237"/>
                <a:gd name="T44" fmla="*/ 19 w 237"/>
                <a:gd name="T45" fmla="*/ 52 h 237"/>
                <a:gd name="T46" fmla="*/ 9 w 237"/>
                <a:gd name="T47" fmla="*/ 72 h 237"/>
                <a:gd name="T48" fmla="*/ 2 w 237"/>
                <a:gd name="T49" fmla="*/ 94 h 237"/>
                <a:gd name="T50" fmla="*/ 0 w 237"/>
                <a:gd name="T51" fmla="*/ 119 h 237"/>
                <a:gd name="T52" fmla="*/ 1 w 237"/>
                <a:gd name="T53" fmla="*/ 131 h 237"/>
                <a:gd name="T54" fmla="*/ 5 w 237"/>
                <a:gd name="T55" fmla="*/ 154 h 237"/>
                <a:gd name="T56" fmla="*/ 14 w 237"/>
                <a:gd name="T57" fmla="*/ 175 h 237"/>
                <a:gd name="T58" fmla="*/ 26 w 237"/>
                <a:gd name="T59" fmla="*/ 194 h 237"/>
                <a:gd name="T60" fmla="*/ 43 w 237"/>
                <a:gd name="T61" fmla="*/ 210 h 237"/>
                <a:gd name="T62" fmla="*/ 62 w 237"/>
                <a:gd name="T63" fmla="*/ 223 h 237"/>
                <a:gd name="T64" fmla="*/ 83 w 237"/>
                <a:gd name="T65" fmla="*/ 233 h 237"/>
                <a:gd name="T66" fmla="*/ 106 w 237"/>
                <a:gd name="T67" fmla="*/ 237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7" h="237">
                  <a:moveTo>
                    <a:pt x="118" y="237"/>
                  </a:moveTo>
                  <a:lnTo>
                    <a:pt x="118" y="237"/>
                  </a:lnTo>
                  <a:lnTo>
                    <a:pt x="131" y="237"/>
                  </a:lnTo>
                  <a:lnTo>
                    <a:pt x="142" y="235"/>
                  </a:lnTo>
                  <a:lnTo>
                    <a:pt x="154" y="233"/>
                  </a:lnTo>
                  <a:lnTo>
                    <a:pt x="165" y="228"/>
                  </a:lnTo>
                  <a:lnTo>
                    <a:pt x="175" y="223"/>
                  </a:lnTo>
                  <a:lnTo>
                    <a:pt x="185" y="217"/>
                  </a:lnTo>
                  <a:lnTo>
                    <a:pt x="194" y="210"/>
                  </a:lnTo>
                  <a:lnTo>
                    <a:pt x="202" y="202"/>
                  </a:lnTo>
                  <a:lnTo>
                    <a:pt x="210" y="194"/>
                  </a:lnTo>
                  <a:lnTo>
                    <a:pt x="217" y="185"/>
                  </a:lnTo>
                  <a:lnTo>
                    <a:pt x="223" y="175"/>
                  </a:lnTo>
                  <a:lnTo>
                    <a:pt x="228" y="165"/>
                  </a:lnTo>
                  <a:lnTo>
                    <a:pt x="232" y="154"/>
                  </a:lnTo>
                  <a:lnTo>
                    <a:pt x="235" y="142"/>
                  </a:lnTo>
                  <a:lnTo>
                    <a:pt x="236" y="131"/>
                  </a:lnTo>
                  <a:lnTo>
                    <a:pt x="237" y="119"/>
                  </a:lnTo>
                  <a:lnTo>
                    <a:pt x="237" y="119"/>
                  </a:lnTo>
                  <a:lnTo>
                    <a:pt x="236" y="106"/>
                  </a:lnTo>
                  <a:lnTo>
                    <a:pt x="235" y="94"/>
                  </a:lnTo>
                  <a:lnTo>
                    <a:pt x="232" y="84"/>
                  </a:lnTo>
                  <a:lnTo>
                    <a:pt x="228" y="72"/>
                  </a:lnTo>
                  <a:lnTo>
                    <a:pt x="223" y="62"/>
                  </a:lnTo>
                  <a:lnTo>
                    <a:pt x="217" y="52"/>
                  </a:lnTo>
                  <a:lnTo>
                    <a:pt x="210" y="43"/>
                  </a:lnTo>
                  <a:lnTo>
                    <a:pt x="202" y="35"/>
                  </a:lnTo>
                  <a:lnTo>
                    <a:pt x="194" y="27"/>
                  </a:lnTo>
                  <a:lnTo>
                    <a:pt x="185" y="21"/>
                  </a:lnTo>
                  <a:lnTo>
                    <a:pt x="175" y="15"/>
                  </a:lnTo>
                  <a:lnTo>
                    <a:pt x="165" y="9"/>
                  </a:lnTo>
                  <a:lnTo>
                    <a:pt x="154" y="6"/>
                  </a:lnTo>
                  <a:lnTo>
                    <a:pt x="142" y="2"/>
                  </a:lnTo>
                  <a:lnTo>
                    <a:pt x="131" y="1"/>
                  </a:lnTo>
                  <a:lnTo>
                    <a:pt x="118" y="0"/>
                  </a:lnTo>
                  <a:lnTo>
                    <a:pt x="118" y="0"/>
                  </a:lnTo>
                  <a:lnTo>
                    <a:pt x="106" y="1"/>
                  </a:lnTo>
                  <a:lnTo>
                    <a:pt x="94" y="2"/>
                  </a:lnTo>
                  <a:lnTo>
                    <a:pt x="83" y="6"/>
                  </a:lnTo>
                  <a:lnTo>
                    <a:pt x="72" y="9"/>
                  </a:lnTo>
                  <a:lnTo>
                    <a:pt x="62" y="15"/>
                  </a:lnTo>
                  <a:lnTo>
                    <a:pt x="52" y="21"/>
                  </a:lnTo>
                  <a:lnTo>
                    <a:pt x="43" y="27"/>
                  </a:lnTo>
                  <a:lnTo>
                    <a:pt x="35" y="35"/>
                  </a:lnTo>
                  <a:lnTo>
                    <a:pt x="26" y="43"/>
                  </a:lnTo>
                  <a:lnTo>
                    <a:pt x="19" y="52"/>
                  </a:lnTo>
                  <a:lnTo>
                    <a:pt x="14" y="62"/>
                  </a:lnTo>
                  <a:lnTo>
                    <a:pt x="9" y="72"/>
                  </a:lnTo>
                  <a:lnTo>
                    <a:pt x="5" y="84"/>
                  </a:lnTo>
                  <a:lnTo>
                    <a:pt x="2" y="94"/>
                  </a:lnTo>
                  <a:lnTo>
                    <a:pt x="1" y="106"/>
                  </a:lnTo>
                  <a:lnTo>
                    <a:pt x="0" y="119"/>
                  </a:lnTo>
                  <a:lnTo>
                    <a:pt x="0" y="119"/>
                  </a:lnTo>
                  <a:lnTo>
                    <a:pt x="1" y="131"/>
                  </a:lnTo>
                  <a:lnTo>
                    <a:pt x="2" y="142"/>
                  </a:lnTo>
                  <a:lnTo>
                    <a:pt x="5" y="154"/>
                  </a:lnTo>
                  <a:lnTo>
                    <a:pt x="9" y="165"/>
                  </a:lnTo>
                  <a:lnTo>
                    <a:pt x="14" y="175"/>
                  </a:lnTo>
                  <a:lnTo>
                    <a:pt x="19" y="185"/>
                  </a:lnTo>
                  <a:lnTo>
                    <a:pt x="26" y="194"/>
                  </a:lnTo>
                  <a:lnTo>
                    <a:pt x="35" y="202"/>
                  </a:lnTo>
                  <a:lnTo>
                    <a:pt x="43" y="210"/>
                  </a:lnTo>
                  <a:lnTo>
                    <a:pt x="52" y="217"/>
                  </a:lnTo>
                  <a:lnTo>
                    <a:pt x="62" y="223"/>
                  </a:lnTo>
                  <a:lnTo>
                    <a:pt x="72" y="228"/>
                  </a:lnTo>
                  <a:lnTo>
                    <a:pt x="83" y="233"/>
                  </a:lnTo>
                  <a:lnTo>
                    <a:pt x="94" y="235"/>
                  </a:lnTo>
                  <a:lnTo>
                    <a:pt x="106" y="237"/>
                  </a:lnTo>
                  <a:lnTo>
                    <a:pt x="118" y="2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37" name="Freeform 7">
              <a:extLst>
                <a:ext uri="{FF2B5EF4-FFF2-40B4-BE49-F238E27FC236}">
                  <a16:creationId xmlns:a16="http://schemas.microsoft.com/office/drawing/2014/main" id="{47B69C5D-C844-4E94-9BE9-922EBA9DCFED}"/>
                </a:ext>
              </a:extLst>
            </p:cNvPr>
            <p:cNvSpPr>
              <a:spLocks/>
            </p:cNvSpPr>
            <p:nvPr userDrawn="1"/>
          </p:nvSpPr>
          <p:spPr bwMode="auto">
            <a:xfrm>
              <a:off x="6929438" y="4483101"/>
              <a:ext cx="376238" cy="376238"/>
            </a:xfrm>
            <a:custGeom>
              <a:avLst/>
              <a:gdLst>
                <a:gd name="T0" fmla="*/ 118 w 237"/>
                <a:gd name="T1" fmla="*/ 237 h 237"/>
                <a:gd name="T2" fmla="*/ 142 w 237"/>
                <a:gd name="T3" fmla="*/ 235 h 237"/>
                <a:gd name="T4" fmla="*/ 165 w 237"/>
                <a:gd name="T5" fmla="*/ 228 h 237"/>
                <a:gd name="T6" fmla="*/ 185 w 237"/>
                <a:gd name="T7" fmla="*/ 217 h 237"/>
                <a:gd name="T8" fmla="*/ 202 w 237"/>
                <a:gd name="T9" fmla="*/ 202 h 237"/>
                <a:gd name="T10" fmla="*/ 217 w 237"/>
                <a:gd name="T11" fmla="*/ 185 h 237"/>
                <a:gd name="T12" fmla="*/ 228 w 237"/>
                <a:gd name="T13" fmla="*/ 165 h 237"/>
                <a:gd name="T14" fmla="*/ 235 w 237"/>
                <a:gd name="T15" fmla="*/ 142 h 237"/>
                <a:gd name="T16" fmla="*/ 237 w 237"/>
                <a:gd name="T17" fmla="*/ 119 h 237"/>
                <a:gd name="T18" fmla="*/ 236 w 237"/>
                <a:gd name="T19" fmla="*/ 106 h 237"/>
                <a:gd name="T20" fmla="*/ 232 w 237"/>
                <a:gd name="T21" fmla="*/ 84 h 237"/>
                <a:gd name="T22" fmla="*/ 223 w 237"/>
                <a:gd name="T23" fmla="*/ 62 h 237"/>
                <a:gd name="T24" fmla="*/ 210 w 237"/>
                <a:gd name="T25" fmla="*/ 43 h 237"/>
                <a:gd name="T26" fmla="*/ 194 w 237"/>
                <a:gd name="T27" fmla="*/ 27 h 237"/>
                <a:gd name="T28" fmla="*/ 175 w 237"/>
                <a:gd name="T29" fmla="*/ 15 h 237"/>
                <a:gd name="T30" fmla="*/ 154 w 237"/>
                <a:gd name="T31" fmla="*/ 6 h 237"/>
                <a:gd name="T32" fmla="*/ 131 w 237"/>
                <a:gd name="T33" fmla="*/ 1 h 237"/>
                <a:gd name="T34" fmla="*/ 118 w 237"/>
                <a:gd name="T35" fmla="*/ 0 h 237"/>
                <a:gd name="T36" fmla="*/ 94 w 237"/>
                <a:gd name="T37" fmla="*/ 2 h 237"/>
                <a:gd name="T38" fmla="*/ 72 w 237"/>
                <a:gd name="T39" fmla="*/ 9 h 237"/>
                <a:gd name="T40" fmla="*/ 52 w 237"/>
                <a:gd name="T41" fmla="*/ 21 h 237"/>
                <a:gd name="T42" fmla="*/ 35 w 237"/>
                <a:gd name="T43" fmla="*/ 35 h 237"/>
                <a:gd name="T44" fmla="*/ 19 w 237"/>
                <a:gd name="T45" fmla="*/ 52 h 237"/>
                <a:gd name="T46" fmla="*/ 9 w 237"/>
                <a:gd name="T47" fmla="*/ 72 h 237"/>
                <a:gd name="T48" fmla="*/ 2 w 237"/>
                <a:gd name="T49" fmla="*/ 94 h 237"/>
                <a:gd name="T50" fmla="*/ 0 w 237"/>
                <a:gd name="T51" fmla="*/ 119 h 237"/>
                <a:gd name="T52" fmla="*/ 1 w 237"/>
                <a:gd name="T53" fmla="*/ 131 h 237"/>
                <a:gd name="T54" fmla="*/ 5 w 237"/>
                <a:gd name="T55" fmla="*/ 154 h 237"/>
                <a:gd name="T56" fmla="*/ 14 w 237"/>
                <a:gd name="T57" fmla="*/ 175 h 237"/>
                <a:gd name="T58" fmla="*/ 26 w 237"/>
                <a:gd name="T59" fmla="*/ 194 h 237"/>
                <a:gd name="T60" fmla="*/ 43 w 237"/>
                <a:gd name="T61" fmla="*/ 210 h 237"/>
                <a:gd name="T62" fmla="*/ 62 w 237"/>
                <a:gd name="T63" fmla="*/ 223 h 237"/>
                <a:gd name="T64" fmla="*/ 83 w 237"/>
                <a:gd name="T65" fmla="*/ 233 h 237"/>
                <a:gd name="T66" fmla="*/ 106 w 237"/>
                <a:gd name="T67" fmla="*/ 237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7" h="237">
                  <a:moveTo>
                    <a:pt x="118" y="237"/>
                  </a:moveTo>
                  <a:lnTo>
                    <a:pt x="118" y="237"/>
                  </a:lnTo>
                  <a:lnTo>
                    <a:pt x="131" y="237"/>
                  </a:lnTo>
                  <a:lnTo>
                    <a:pt x="142" y="235"/>
                  </a:lnTo>
                  <a:lnTo>
                    <a:pt x="154" y="233"/>
                  </a:lnTo>
                  <a:lnTo>
                    <a:pt x="165" y="228"/>
                  </a:lnTo>
                  <a:lnTo>
                    <a:pt x="175" y="223"/>
                  </a:lnTo>
                  <a:lnTo>
                    <a:pt x="185" y="217"/>
                  </a:lnTo>
                  <a:lnTo>
                    <a:pt x="194" y="210"/>
                  </a:lnTo>
                  <a:lnTo>
                    <a:pt x="202" y="202"/>
                  </a:lnTo>
                  <a:lnTo>
                    <a:pt x="210" y="194"/>
                  </a:lnTo>
                  <a:lnTo>
                    <a:pt x="217" y="185"/>
                  </a:lnTo>
                  <a:lnTo>
                    <a:pt x="223" y="175"/>
                  </a:lnTo>
                  <a:lnTo>
                    <a:pt x="228" y="165"/>
                  </a:lnTo>
                  <a:lnTo>
                    <a:pt x="232" y="154"/>
                  </a:lnTo>
                  <a:lnTo>
                    <a:pt x="235" y="142"/>
                  </a:lnTo>
                  <a:lnTo>
                    <a:pt x="236" y="131"/>
                  </a:lnTo>
                  <a:lnTo>
                    <a:pt x="237" y="119"/>
                  </a:lnTo>
                  <a:lnTo>
                    <a:pt x="237" y="119"/>
                  </a:lnTo>
                  <a:lnTo>
                    <a:pt x="236" y="106"/>
                  </a:lnTo>
                  <a:lnTo>
                    <a:pt x="235" y="94"/>
                  </a:lnTo>
                  <a:lnTo>
                    <a:pt x="232" y="84"/>
                  </a:lnTo>
                  <a:lnTo>
                    <a:pt x="228" y="72"/>
                  </a:lnTo>
                  <a:lnTo>
                    <a:pt x="223" y="62"/>
                  </a:lnTo>
                  <a:lnTo>
                    <a:pt x="217" y="52"/>
                  </a:lnTo>
                  <a:lnTo>
                    <a:pt x="210" y="43"/>
                  </a:lnTo>
                  <a:lnTo>
                    <a:pt x="202" y="35"/>
                  </a:lnTo>
                  <a:lnTo>
                    <a:pt x="194" y="27"/>
                  </a:lnTo>
                  <a:lnTo>
                    <a:pt x="185" y="21"/>
                  </a:lnTo>
                  <a:lnTo>
                    <a:pt x="175" y="15"/>
                  </a:lnTo>
                  <a:lnTo>
                    <a:pt x="165" y="9"/>
                  </a:lnTo>
                  <a:lnTo>
                    <a:pt x="154" y="6"/>
                  </a:lnTo>
                  <a:lnTo>
                    <a:pt x="142" y="2"/>
                  </a:lnTo>
                  <a:lnTo>
                    <a:pt x="131" y="1"/>
                  </a:lnTo>
                  <a:lnTo>
                    <a:pt x="118" y="0"/>
                  </a:lnTo>
                  <a:lnTo>
                    <a:pt x="118" y="0"/>
                  </a:lnTo>
                  <a:lnTo>
                    <a:pt x="106" y="1"/>
                  </a:lnTo>
                  <a:lnTo>
                    <a:pt x="94" y="2"/>
                  </a:lnTo>
                  <a:lnTo>
                    <a:pt x="83" y="6"/>
                  </a:lnTo>
                  <a:lnTo>
                    <a:pt x="72" y="9"/>
                  </a:lnTo>
                  <a:lnTo>
                    <a:pt x="62" y="15"/>
                  </a:lnTo>
                  <a:lnTo>
                    <a:pt x="52" y="21"/>
                  </a:lnTo>
                  <a:lnTo>
                    <a:pt x="43" y="27"/>
                  </a:lnTo>
                  <a:lnTo>
                    <a:pt x="35" y="35"/>
                  </a:lnTo>
                  <a:lnTo>
                    <a:pt x="26" y="43"/>
                  </a:lnTo>
                  <a:lnTo>
                    <a:pt x="19" y="52"/>
                  </a:lnTo>
                  <a:lnTo>
                    <a:pt x="14" y="62"/>
                  </a:lnTo>
                  <a:lnTo>
                    <a:pt x="9" y="72"/>
                  </a:lnTo>
                  <a:lnTo>
                    <a:pt x="5" y="84"/>
                  </a:lnTo>
                  <a:lnTo>
                    <a:pt x="2" y="94"/>
                  </a:lnTo>
                  <a:lnTo>
                    <a:pt x="1" y="106"/>
                  </a:lnTo>
                  <a:lnTo>
                    <a:pt x="0" y="119"/>
                  </a:lnTo>
                  <a:lnTo>
                    <a:pt x="0" y="119"/>
                  </a:lnTo>
                  <a:lnTo>
                    <a:pt x="1" y="131"/>
                  </a:lnTo>
                  <a:lnTo>
                    <a:pt x="2" y="142"/>
                  </a:lnTo>
                  <a:lnTo>
                    <a:pt x="5" y="154"/>
                  </a:lnTo>
                  <a:lnTo>
                    <a:pt x="9" y="165"/>
                  </a:lnTo>
                  <a:lnTo>
                    <a:pt x="14" y="175"/>
                  </a:lnTo>
                  <a:lnTo>
                    <a:pt x="19" y="185"/>
                  </a:lnTo>
                  <a:lnTo>
                    <a:pt x="26" y="194"/>
                  </a:lnTo>
                  <a:lnTo>
                    <a:pt x="35" y="202"/>
                  </a:lnTo>
                  <a:lnTo>
                    <a:pt x="43" y="210"/>
                  </a:lnTo>
                  <a:lnTo>
                    <a:pt x="52" y="217"/>
                  </a:lnTo>
                  <a:lnTo>
                    <a:pt x="62" y="223"/>
                  </a:lnTo>
                  <a:lnTo>
                    <a:pt x="72" y="228"/>
                  </a:lnTo>
                  <a:lnTo>
                    <a:pt x="83" y="233"/>
                  </a:lnTo>
                  <a:lnTo>
                    <a:pt x="94" y="235"/>
                  </a:lnTo>
                  <a:lnTo>
                    <a:pt x="106" y="237"/>
                  </a:lnTo>
                  <a:lnTo>
                    <a:pt x="118" y="23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38" name="Freeform 83">
              <a:extLst>
                <a:ext uri="{FF2B5EF4-FFF2-40B4-BE49-F238E27FC236}">
                  <a16:creationId xmlns:a16="http://schemas.microsoft.com/office/drawing/2014/main" id="{D475F07D-8517-4229-A4FD-B4754E6BBB33}"/>
                </a:ext>
              </a:extLst>
            </p:cNvPr>
            <p:cNvSpPr>
              <a:spLocks/>
            </p:cNvSpPr>
            <p:nvPr userDrawn="1"/>
          </p:nvSpPr>
          <p:spPr bwMode="auto">
            <a:xfrm>
              <a:off x="6923088" y="4475163"/>
              <a:ext cx="387350" cy="369888"/>
            </a:xfrm>
            <a:custGeom>
              <a:avLst/>
              <a:gdLst>
                <a:gd name="T0" fmla="*/ 161 w 244"/>
                <a:gd name="T1" fmla="*/ 152 h 233"/>
                <a:gd name="T2" fmla="*/ 76 w 244"/>
                <a:gd name="T3" fmla="*/ 233 h 233"/>
                <a:gd name="T4" fmla="*/ 55 w 244"/>
                <a:gd name="T5" fmla="*/ 221 h 233"/>
                <a:gd name="T6" fmla="*/ 27 w 244"/>
                <a:gd name="T7" fmla="*/ 197 h 233"/>
                <a:gd name="T8" fmla="*/ 9 w 244"/>
                <a:gd name="T9" fmla="*/ 166 h 233"/>
                <a:gd name="T10" fmla="*/ 2 w 244"/>
                <a:gd name="T11" fmla="*/ 144 h 233"/>
                <a:gd name="T12" fmla="*/ 1 w 244"/>
                <a:gd name="T13" fmla="*/ 108 h 233"/>
                <a:gd name="T14" fmla="*/ 9 w 244"/>
                <a:gd name="T15" fmla="*/ 74 h 233"/>
                <a:gd name="T16" fmla="*/ 21 w 244"/>
                <a:gd name="T17" fmla="*/ 53 h 233"/>
                <a:gd name="T18" fmla="*/ 46 w 244"/>
                <a:gd name="T19" fmla="*/ 26 h 233"/>
                <a:gd name="T20" fmla="*/ 77 w 244"/>
                <a:gd name="T21" fmla="*/ 7 h 233"/>
                <a:gd name="T22" fmla="*/ 96 w 244"/>
                <a:gd name="T23" fmla="*/ 2 h 233"/>
                <a:gd name="T24" fmla="*/ 127 w 244"/>
                <a:gd name="T25" fmla="*/ 0 h 233"/>
                <a:gd name="T26" fmla="*/ 156 w 244"/>
                <a:gd name="T27" fmla="*/ 5 h 233"/>
                <a:gd name="T28" fmla="*/ 177 w 244"/>
                <a:gd name="T29" fmla="*/ 13 h 233"/>
                <a:gd name="T30" fmla="*/ 205 w 244"/>
                <a:gd name="T31" fmla="*/ 33 h 233"/>
                <a:gd name="T32" fmla="*/ 226 w 244"/>
                <a:gd name="T33" fmla="*/ 59 h 233"/>
                <a:gd name="T34" fmla="*/ 237 w 244"/>
                <a:gd name="T35" fmla="*/ 82 h 233"/>
                <a:gd name="T36" fmla="*/ 244 w 244"/>
                <a:gd name="T37" fmla="*/ 119 h 233"/>
                <a:gd name="T38" fmla="*/ 238 w 244"/>
                <a:gd name="T39" fmla="*/ 157 h 233"/>
                <a:gd name="T40" fmla="*/ 223 w 244"/>
                <a:gd name="T41" fmla="*/ 188 h 233"/>
                <a:gd name="T42" fmla="*/ 199 w 244"/>
                <a:gd name="T43" fmla="*/ 215 h 233"/>
                <a:gd name="T44" fmla="*/ 211 w 244"/>
                <a:gd name="T45" fmla="*/ 186 h 233"/>
                <a:gd name="T46" fmla="*/ 152 w 244"/>
                <a:gd name="T47" fmla="*/ 135 h 233"/>
                <a:gd name="T48" fmla="*/ 230 w 244"/>
                <a:gd name="T49" fmla="*/ 146 h 233"/>
                <a:gd name="T50" fmla="*/ 232 w 244"/>
                <a:gd name="T51" fmla="*/ 103 h 233"/>
                <a:gd name="T52" fmla="*/ 156 w 244"/>
                <a:gd name="T53" fmla="*/ 108 h 233"/>
                <a:gd name="T54" fmla="*/ 216 w 244"/>
                <a:gd name="T55" fmla="*/ 62 h 233"/>
                <a:gd name="T56" fmla="*/ 148 w 244"/>
                <a:gd name="T57" fmla="*/ 96 h 233"/>
                <a:gd name="T58" fmla="*/ 184 w 244"/>
                <a:gd name="T59" fmla="*/ 30 h 233"/>
                <a:gd name="T60" fmla="*/ 145 w 244"/>
                <a:gd name="T61" fmla="*/ 13 h 233"/>
                <a:gd name="T62" fmla="*/ 116 w 244"/>
                <a:gd name="T63" fmla="*/ 62 h 233"/>
                <a:gd name="T64" fmla="*/ 102 w 244"/>
                <a:gd name="T65" fmla="*/ 11 h 233"/>
                <a:gd name="T66" fmla="*/ 61 w 244"/>
                <a:gd name="T67" fmla="*/ 28 h 233"/>
                <a:gd name="T68" fmla="*/ 96 w 244"/>
                <a:gd name="T69" fmla="*/ 94 h 233"/>
                <a:gd name="T70" fmla="*/ 29 w 244"/>
                <a:gd name="T71" fmla="*/ 59 h 233"/>
                <a:gd name="T72" fmla="*/ 13 w 244"/>
                <a:gd name="T73" fmla="*/ 98 h 233"/>
                <a:gd name="T74" fmla="*/ 86 w 244"/>
                <a:gd name="T75" fmla="*/ 121 h 233"/>
                <a:gd name="T76" fmla="*/ 14 w 244"/>
                <a:gd name="T77" fmla="*/ 142 h 233"/>
                <a:gd name="T78" fmla="*/ 29 w 244"/>
                <a:gd name="T79" fmla="*/ 183 h 233"/>
                <a:gd name="T80" fmla="*/ 77 w 244"/>
                <a:gd name="T81" fmla="*/ 159 h 233"/>
                <a:gd name="T82" fmla="*/ 93 w 244"/>
                <a:gd name="T83" fmla="*/ 135 h 233"/>
                <a:gd name="T84" fmla="*/ 104 w 244"/>
                <a:gd name="T85" fmla="*/ 144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44" h="233">
                  <a:moveTo>
                    <a:pt x="104" y="144"/>
                  </a:moveTo>
                  <a:lnTo>
                    <a:pt x="148" y="144"/>
                  </a:lnTo>
                  <a:lnTo>
                    <a:pt x="161" y="152"/>
                  </a:lnTo>
                  <a:lnTo>
                    <a:pt x="102" y="152"/>
                  </a:lnTo>
                  <a:lnTo>
                    <a:pt x="79" y="225"/>
                  </a:lnTo>
                  <a:lnTo>
                    <a:pt x="76" y="233"/>
                  </a:lnTo>
                  <a:lnTo>
                    <a:pt x="76" y="233"/>
                  </a:lnTo>
                  <a:lnTo>
                    <a:pt x="66" y="228"/>
                  </a:lnTo>
                  <a:lnTo>
                    <a:pt x="55" y="221"/>
                  </a:lnTo>
                  <a:lnTo>
                    <a:pt x="45" y="214"/>
                  </a:lnTo>
                  <a:lnTo>
                    <a:pt x="36" y="206"/>
                  </a:lnTo>
                  <a:lnTo>
                    <a:pt x="27" y="197"/>
                  </a:lnTo>
                  <a:lnTo>
                    <a:pt x="20" y="187"/>
                  </a:lnTo>
                  <a:lnTo>
                    <a:pt x="14" y="177"/>
                  </a:lnTo>
                  <a:lnTo>
                    <a:pt x="9" y="166"/>
                  </a:lnTo>
                  <a:lnTo>
                    <a:pt x="9" y="166"/>
                  </a:lnTo>
                  <a:lnTo>
                    <a:pt x="5" y="156"/>
                  </a:lnTo>
                  <a:lnTo>
                    <a:pt x="2" y="144"/>
                  </a:lnTo>
                  <a:lnTo>
                    <a:pt x="0" y="132"/>
                  </a:lnTo>
                  <a:lnTo>
                    <a:pt x="0" y="121"/>
                  </a:lnTo>
                  <a:lnTo>
                    <a:pt x="1" y="108"/>
                  </a:lnTo>
                  <a:lnTo>
                    <a:pt x="2" y="96"/>
                  </a:lnTo>
                  <a:lnTo>
                    <a:pt x="5" y="85"/>
                  </a:lnTo>
                  <a:lnTo>
                    <a:pt x="9" y="74"/>
                  </a:lnTo>
                  <a:lnTo>
                    <a:pt x="9" y="74"/>
                  </a:lnTo>
                  <a:lnTo>
                    <a:pt x="14" y="63"/>
                  </a:lnTo>
                  <a:lnTo>
                    <a:pt x="21" y="53"/>
                  </a:lnTo>
                  <a:lnTo>
                    <a:pt x="28" y="43"/>
                  </a:lnTo>
                  <a:lnTo>
                    <a:pt x="36" y="34"/>
                  </a:lnTo>
                  <a:lnTo>
                    <a:pt x="46" y="26"/>
                  </a:lnTo>
                  <a:lnTo>
                    <a:pt x="56" y="19"/>
                  </a:lnTo>
                  <a:lnTo>
                    <a:pt x="67" y="12"/>
                  </a:lnTo>
                  <a:lnTo>
                    <a:pt x="77" y="7"/>
                  </a:lnTo>
                  <a:lnTo>
                    <a:pt x="77" y="7"/>
                  </a:lnTo>
                  <a:lnTo>
                    <a:pt x="87" y="5"/>
                  </a:lnTo>
                  <a:lnTo>
                    <a:pt x="96" y="2"/>
                  </a:lnTo>
                  <a:lnTo>
                    <a:pt x="107" y="0"/>
                  </a:lnTo>
                  <a:lnTo>
                    <a:pt x="116" y="0"/>
                  </a:lnTo>
                  <a:lnTo>
                    <a:pt x="127" y="0"/>
                  </a:lnTo>
                  <a:lnTo>
                    <a:pt x="137" y="0"/>
                  </a:lnTo>
                  <a:lnTo>
                    <a:pt x="146" y="2"/>
                  </a:lnTo>
                  <a:lnTo>
                    <a:pt x="156" y="5"/>
                  </a:lnTo>
                  <a:lnTo>
                    <a:pt x="156" y="5"/>
                  </a:lnTo>
                  <a:lnTo>
                    <a:pt x="166" y="8"/>
                  </a:lnTo>
                  <a:lnTo>
                    <a:pt x="177" y="13"/>
                  </a:lnTo>
                  <a:lnTo>
                    <a:pt x="186" y="19"/>
                  </a:lnTo>
                  <a:lnTo>
                    <a:pt x="196" y="25"/>
                  </a:lnTo>
                  <a:lnTo>
                    <a:pt x="205" y="33"/>
                  </a:lnTo>
                  <a:lnTo>
                    <a:pt x="213" y="41"/>
                  </a:lnTo>
                  <a:lnTo>
                    <a:pt x="220" y="49"/>
                  </a:lnTo>
                  <a:lnTo>
                    <a:pt x="226" y="59"/>
                  </a:lnTo>
                  <a:lnTo>
                    <a:pt x="226" y="59"/>
                  </a:lnTo>
                  <a:lnTo>
                    <a:pt x="232" y="70"/>
                  </a:lnTo>
                  <a:lnTo>
                    <a:pt x="237" y="82"/>
                  </a:lnTo>
                  <a:lnTo>
                    <a:pt x="240" y="94"/>
                  </a:lnTo>
                  <a:lnTo>
                    <a:pt x="243" y="107"/>
                  </a:lnTo>
                  <a:lnTo>
                    <a:pt x="244" y="119"/>
                  </a:lnTo>
                  <a:lnTo>
                    <a:pt x="243" y="132"/>
                  </a:lnTo>
                  <a:lnTo>
                    <a:pt x="241" y="145"/>
                  </a:lnTo>
                  <a:lnTo>
                    <a:pt x="238" y="157"/>
                  </a:lnTo>
                  <a:lnTo>
                    <a:pt x="238" y="157"/>
                  </a:lnTo>
                  <a:lnTo>
                    <a:pt x="232" y="173"/>
                  </a:lnTo>
                  <a:lnTo>
                    <a:pt x="223" y="188"/>
                  </a:lnTo>
                  <a:lnTo>
                    <a:pt x="212" y="202"/>
                  </a:lnTo>
                  <a:lnTo>
                    <a:pt x="206" y="210"/>
                  </a:lnTo>
                  <a:lnTo>
                    <a:pt x="199" y="215"/>
                  </a:lnTo>
                  <a:lnTo>
                    <a:pt x="196" y="210"/>
                  </a:lnTo>
                  <a:lnTo>
                    <a:pt x="166" y="162"/>
                  </a:lnTo>
                  <a:lnTo>
                    <a:pt x="211" y="186"/>
                  </a:lnTo>
                  <a:lnTo>
                    <a:pt x="211" y="186"/>
                  </a:lnTo>
                  <a:lnTo>
                    <a:pt x="212" y="186"/>
                  </a:lnTo>
                  <a:lnTo>
                    <a:pt x="152" y="135"/>
                  </a:lnTo>
                  <a:lnTo>
                    <a:pt x="229" y="146"/>
                  </a:lnTo>
                  <a:lnTo>
                    <a:pt x="229" y="146"/>
                  </a:lnTo>
                  <a:lnTo>
                    <a:pt x="230" y="146"/>
                  </a:lnTo>
                  <a:lnTo>
                    <a:pt x="229" y="146"/>
                  </a:lnTo>
                  <a:lnTo>
                    <a:pt x="157" y="121"/>
                  </a:lnTo>
                  <a:lnTo>
                    <a:pt x="232" y="103"/>
                  </a:lnTo>
                  <a:lnTo>
                    <a:pt x="232" y="103"/>
                  </a:lnTo>
                  <a:lnTo>
                    <a:pt x="232" y="102"/>
                  </a:lnTo>
                  <a:lnTo>
                    <a:pt x="156" y="108"/>
                  </a:lnTo>
                  <a:lnTo>
                    <a:pt x="210" y="67"/>
                  </a:lnTo>
                  <a:lnTo>
                    <a:pt x="216" y="62"/>
                  </a:lnTo>
                  <a:lnTo>
                    <a:pt x="216" y="62"/>
                  </a:lnTo>
                  <a:lnTo>
                    <a:pt x="214" y="62"/>
                  </a:lnTo>
                  <a:lnTo>
                    <a:pt x="158" y="91"/>
                  </a:lnTo>
                  <a:lnTo>
                    <a:pt x="148" y="96"/>
                  </a:lnTo>
                  <a:lnTo>
                    <a:pt x="185" y="30"/>
                  </a:lnTo>
                  <a:lnTo>
                    <a:pt x="185" y="30"/>
                  </a:lnTo>
                  <a:lnTo>
                    <a:pt x="184" y="30"/>
                  </a:lnTo>
                  <a:lnTo>
                    <a:pt x="136" y="88"/>
                  </a:lnTo>
                  <a:lnTo>
                    <a:pt x="145" y="13"/>
                  </a:lnTo>
                  <a:lnTo>
                    <a:pt x="145" y="13"/>
                  </a:lnTo>
                  <a:lnTo>
                    <a:pt x="144" y="13"/>
                  </a:lnTo>
                  <a:lnTo>
                    <a:pt x="122" y="85"/>
                  </a:lnTo>
                  <a:lnTo>
                    <a:pt x="116" y="62"/>
                  </a:lnTo>
                  <a:lnTo>
                    <a:pt x="103" y="11"/>
                  </a:lnTo>
                  <a:lnTo>
                    <a:pt x="103" y="11"/>
                  </a:lnTo>
                  <a:lnTo>
                    <a:pt x="102" y="11"/>
                  </a:lnTo>
                  <a:lnTo>
                    <a:pt x="103" y="16"/>
                  </a:lnTo>
                  <a:lnTo>
                    <a:pt x="108" y="88"/>
                  </a:lnTo>
                  <a:lnTo>
                    <a:pt x="61" y="28"/>
                  </a:lnTo>
                  <a:lnTo>
                    <a:pt x="61" y="28"/>
                  </a:lnTo>
                  <a:lnTo>
                    <a:pt x="61" y="28"/>
                  </a:lnTo>
                  <a:lnTo>
                    <a:pt x="96" y="94"/>
                  </a:lnTo>
                  <a:lnTo>
                    <a:pt x="30" y="59"/>
                  </a:lnTo>
                  <a:lnTo>
                    <a:pt x="30" y="59"/>
                  </a:lnTo>
                  <a:lnTo>
                    <a:pt x="29" y="59"/>
                  </a:lnTo>
                  <a:lnTo>
                    <a:pt x="82" y="102"/>
                  </a:lnTo>
                  <a:lnTo>
                    <a:pt x="88" y="107"/>
                  </a:lnTo>
                  <a:lnTo>
                    <a:pt x="13" y="98"/>
                  </a:lnTo>
                  <a:lnTo>
                    <a:pt x="13" y="98"/>
                  </a:lnTo>
                  <a:lnTo>
                    <a:pt x="13" y="99"/>
                  </a:lnTo>
                  <a:lnTo>
                    <a:pt x="86" y="121"/>
                  </a:lnTo>
                  <a:lnTo>
                    <a:pt x="14" y="142"/>
                  </a:lnTo>
                  <a:lnTo>
                    <a:pt x="14" y="142"/>
                  </a:lnTo>
                  <a:lnTo>
                    <a:pt x="14" y="142"/>
                  </a:lnTo>
                  <a:lnTo>
                    <a:pt x="88" y="133"/>
                  </a:lnTo>
                  <a:lnTo>
                    <a:pt x="29" y="183"/>
                  </a:lnTo>
                  <a:lnTo>
                    <a:pt x="29" y="183"/>
                  </a:lnTo>
                  <a:lnTo>
                    <a:pt x="29" y="184"/>
                  </a:lnTo>
                  <a:lnTo>
                    <a:pt x="30" y="183"/>
                  </a:lnTo>
                  <a:lnTo>
                    <a:pt x="77" y="159"/>
                  </a:lnTo>
                  <a:lnTo>
                    <a:pt x="88" y="142"/>
                  </a:lnTo>
                  <a:lnTo>
                    <a:pt x="101" y="142"/>
                  </a:lnTo>
                  <a:lnTo>
                    <a:pt x="93" y="135"/>
                  </a:lnTo>
                  <a:lnTo>
                    <a:pt x="121" y="89"/>
                  </a:lnTo>
                  <a:lnTo>
                    <a:pt x="104" y="144"/>
                  </a:lnTo>
                  <a:lnTo>
                    <a:pt x="104" y="1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39" name="Freeform 84">
              <a:extLst>
                <a:ext uri="{FF2B5EF4-FFF2-40B4-BE49-F238E27FC236}">
                  <a16:creationId xmlns:a16="http://schemas.microsoft.com/office/drawing/2014/main" id="{4F68A102-799F-4CCC-9880-10B4A90B0DD2}"/>
                </a:ext>
              </a:extLst>
            </p:cNvPr>
            <p:cNvSpPr>
              <a:spLocks/>
            </p:cNvSpPr>
            <p:nvPr userDrawn="1"/>
          </p:nvSpPr>
          <p:spPr bwMode="auto">
            <a:xfrm>
              <a:off x="6923088" y="4475163"/>
              <a:ext cx="387350" cy="369888"/>
            </a:xfrm>
            <a:custGeom>
              <a:avLst/>
              <a:gdLst>
                <a:gd name="T0" fmla="*/ 161 w 244"/>
                <a:gd name="T1" fmla="*/ 152 h 233"/>
                <a:gd name="T2" fmla="*/ 76 w 244"/>
                <a:gd name="T3" fmla="*/ 233 h 233"/>
                <a:gd name="T4" fmla="*/ 55 w 244"/>
                <a:gd name="T5" fmla="*/ 221 h 233"/>
                <a:gd name="T6" fmla="*/ 27 w 244"/>
                <a:gd name="T7" fmla="*/ 197 h 233"/>
                <a:gd name="T8" fmla="*/ 9 w 244"/>
                <a:gd name="T9" fmla="*/ 166 h 233"/>
                <a:gd name="T10" fmla="*/ 2 w 244"/>
                <a:gd name="T11" fmla="*/ 144 h 233"/>
                <a:gd name="T12" fmla="*/ 1 w 244"/>
                <a:gd name="T13" fmla="*/ 108 h 233"/>
                <a:gd name="T14" fmla="*/ 9 w 244"/>
                <a:gd name="T15" fmla="*/ 74 h 233"/>
                <a:gd name="T16" fmla="*/ 21 w 244"/>
                <a:gd name="T17" fmla="*/ 53 h 233"/>
                <a:gd name="T18" fmla="*/ 46 w 244"/>
                <a:gd name="T19" fmla="*/ 26 h 233"/>
                <a:gd name="T20" fmla="*/ 77 w 244"/>
                <a:gd name="T21" fmla="*/ 7 h 233"/>
                <a:gd name="T22" fmla="*/ 96 w 244"/>
                <a:gd name="T23" fmla="*/ 2 h 233"/>
                <a:gd name="T24" fmla="*/ 127 w 244"/>
                <a:gd name="T25" fmla="*/ 0 h 233"/>
                <a:gd name="T26" fmla="*/ 156 w 244"/>
                <a:gd name="T27" fmla="*/ 5 h 233"/>
                <a:gd name="T28" fmla="*/ 177 w 244"/>
                <a:gd name="T29" fmla="*/ 13 h 233"/>
                <a:gd name="T30" fmla="*/ 205 w 244"/>
                <a:gd name="T31" fmla="*/ 33 h 233"/>
                <a:gd name="T32" fmla="*/ 226 w 244"/>
                <a:gd name="T33" fmla="*/ 59 h 233"/>
                <a:gd name="T34" fmla="*/ 237 w 244"/>
                <a:gd name="T35" fmla="*/ 82 h 233"/>
                <a:gd name="T36" fmla="*/ 244 w 244"/>
                <a:gd name="T37" fmla="*/ 119 h 233"/>
                <a:gd name="T38" fmla="*/ 238 w 244"/>
                <a:gd name="T39" fmla="*/ 157 h 233"/>
                <a:gd name="T40" fmla="*/ 223 w 244"/>
                <a:gd name="T41" fmla="*/ 188 h 233"/>
                <a:gd name="T42" fmla="*/ 199 w 244"/>
                <a:gd name="T43" fmla="*/ 215 h 233"/>
                <a:gd name="T44" fmla="*/ 211 w 244"/>
                <a:gd name="T45" fmla="*/ 186 h 233"/>
                <a:gd name="T46" fmla="*/ 152 w 244"/>
                <a:gd name="T47" fmla="*/ 135 h 233"/>
                <a:gd name="T48" fmla="*/ 230 w 244"/>
                <a:gd name="T49" fmla="*/ 146 h 233"/>
                <a:gd name="T50" fmla="*/ 232 w 244"/>
                <a:gd name="T51" fmla="*/ 103 h 233"/>
                <a:gd name="T52" fmla="*/ 156 w 244"/>
                <a:gd name="T53" fmla="*/ 108 h 233"/>
                <a:gd name="T54" fmla="*/ 216 w 244"/>
                <a:gd name="T55" fmla="*/ 62 h 233"/>
                <a:gd name="T56" fmla="*/ 148 w 244"/>
                <a:gd name="T57" fmla="*/ 96 h 233"/>
                <a:gd name="T58" fmla="*/ 184 w 244"/>
                <a:gd name="T59" fmla="*/ 30 h 233"/>
                <a:gd name="T60" fmla="*/ 145 w 244"/>
                <a:gd name="T61" fmla="*/ 13 h 233"/>
                <a:gd name="T62" fmla="*/ 116 w 244"/>
                <a:gd name="T63" fmla="*/ 62 h 233"/>
                <a:gd name="T64" fmla="*/ 102 w 244"/>
                <a:gd name="T65" fmla="*/ 11 h 233"/>
                <a:gd name="T66" fmla="*/ 61 w 244"/>
                <a:gd name="T67" fmla="*/ 28 h 233"/>
                <a:gd name="T68" fmla="*/ 96 w 244"/>
                <a:gd name="T69" fmla="*/ 94 h 233"/>
                <a:gd name="T70" fmla="*/ 29 w 244"/>
                <a:gd name="T71" fmla="*/ 59 h 233"/>
                <a:gd name="T72" fmla="*/ 13 w 244"/>
                <a:gd name="T73" fmla="*/ 98 h 233"/>
                <a:gd name="T74" fmla="*/ 86 w 244"/>
                <a:gd name="T75" fmla="*/ 121 h 233"/>
                <a:gd name="T76" fmla="*/ 14 w 244"/>
                <a:gd name="T77" fmla="*/ 142 h 233"/>
                <a:gd name="T78" fmla="*/ 29 w 244"/>
                <a:gd name="T79" fmla="*/ 183 h 233"/>
                <a:gd name="T80" fmla="*/ 77 w 244"/>
                <a:gd name="T81" fmla="*/ 159 h 233"/>
                <a:gd name="T82" fmla="*/ 93 w 244"/>
                <a:gd name="T83" fmla="*/ 135 h 233"/>
                <a:gd name="T84" fmla="*/ 104 w 244"/>
                <a:gd name="T85" fmla="*/ 144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44" h="233">
                  <a:moveTo>
                    <a:pt x="104" y="144"/>
                  </a:moveTo>
                  <a:lnTo>
                    <a:pt x="148" y="144"/>
                  </a:lnTo>
                  <a:lnTo>
                    <a:pt x="161" y="152"/>
                  </a:lnTo>
                  <a:lnTo>
                    <a:pt x="102" y="152"/>
                  </a:lnTo>
                  <a:lnTo>
                    <a:pt x="79" y="225"/>
                  </a:lnTo>
                  <a:lnTo>
                    <a:pt x="76" y="233"/>
                  </a:lnTo>
                  <a:lnTo>
                    <a:pt x="76" y="233"/>
                  </a:lnTo>
                  <a:lnTo>
                    <a:pt x="66" y="228"/>
                  </a:lnTo>
                  <a:lnTo>
                    <a:pt x="55" y="221"/>
                  </a:lnTo>
                  <a:lnTo>
                    <a:pt x="45" y="214"/>
                  </a:lnTo>
                  <a:lnTo>
                    <a:pt x="36" y="206"/>
                  </a:lnTo>
                  <a:lnTo>
                    <a:pt x="27" y="197"/>
                  </a:lnTo>
                  <a:lnTo>
                    <a:pt x="20" y="187"/>
                  </a:lnTo>
                  <a:lnTo>
                    <a:pt x="14" y="177"/>
                  </a:lnTo>
                  <a:lnTo>
                    <a:pt x="9" y="166"/>
                  </a:lnTo>
                  <a:lnTo>
                    <a:pt x="9" y="166"/>
                  </a:lnTo>
                  <a:lnTo>
                    <a:pt x="5" y="156"/>
                  </a:lnTo>
                  <a:lnTo>
                    <a:pt x="2" y="144"/>
                  </a:lnTo>
                  <a:lnTo>
                    <a:pt x="0" y="132"/>
                  </a:lnTo>
                  <a:lnTo>
                    <a:pt x="0" y="121"/>
                  </a:lnTo>
                  <a:lnTo>
                    <a:pt x="1" y="108"/>
                  </a:lnTo>
                  <a:lnTo>
                    <a:pt x="2" y="96"/>
                  </a:lnTo>
                  <a:lnTo>
                    <a:pt x="5" y="85"/>
                  </a:lnTo>
                  <a:lnTo>
                    <a:pt x="9" y="74"/>
                  </a:lnTo>
                  <a:lnTo>
                    <a:pt x="9" y="74"/>
                  </a:lnTo>
                  <a:lnTo>
                    <a:pt x="14" y="63"/>
                  </a:lnTo>
                  <a:lnTo>
                    <a:pt x="21" y="53"/>
                  </a:lnTo>
                  <a:lnTo>
                    <a:pt x="28" y="43"/>
                  </a:lnTo>
                  <a:lnTo>
                    <a:pt x="36" y="34"/>
                  </a:lnTo>
                  <a:lnTo>
                    <a:pt x="46" y="26"/>
                  </a:lnTo>
                  <a:lnTo>
                    <a:pt x="56" y="19"/>
                  </a:lnTo>
                  <a:lnTo>
                    <a:pt x="67" y="12"/>
                  </a:lnTo>
                  <a:lnTo>
                    <a:pt x="77" y="7"/>
                  </a:lnTo>
                  <a:lnTo>
                    <a:pt x="77" y="7"/>
                  </a:lnTo>
                  <a:lnTo>
                    <a:pt x="87" y="5"/>
                  </a:lnTo>
                  <a:lnTo>
                    <a:pt x="96" y="2"/>
                  </a:lnTo>
                  <a:lnTo>
                    <a:pt x="107" y="0"/>
                  </a:lnTo>
                  <a:lnTo>
                    <a:pt x="116" y="0"/>
                  </a:lnTo>
                  <a:lnTo>
                    <a:pt x="127" y="0"/>
                  </a:lnTo>
                  <a:lnTo>
                    <a:pt x="137" y="0"/>
                  </a:lnTo>
                  <a:lnTo>
                    <a:pt x="146" y="2"/>
                  </a:lnTo>
                  <a:lnTo>
                    <a:pt x="156" y="5"/>
                  </a:lnTo>
                  <a:lnTo>
                    <a:pt x="156" y="5"/>
                  </a:lnTo>
                  <a:lnTo>
                    <a:pt x="166" y="8"/>
                  </a:lnTo>
                  <a:lnTo>
                    <a:pt x="177" y="13"/>
                  </a:lnTo>
                  <a:lnTo>
                    <a:pt x="186" y="19"/>
                  </a:lnTo>
                  <a:lnTo>
                    <a:pt x="196" y="25"/>
                  </a:lnTo>
                  <a:lnTo>
                    <a:pt x="205" y="33"/>
                  </a:lnTo>
                  <a:lnTo>
                    <a:pt x="213" y="41"/>
                  </a:lnTo>
                  <a:lnTo>
                    <a:pt x="220" y="49"/>
                  </a:lnTo>
                  <a:lnTo>
                    <a:pt x="226" y="59"/>
                  </a:lnTo>
                  <a:lnTo>
                    <a:pt x="226" y="59"/>
                  </a:lnTo>
                  <a:lnTo>
                    <a:pt x="232" y="70"/>
                  </a:lnTo>
                  <a:lnTo>
                    <a:pt x="237" y="82"/>
                  </a:lnTo>
                  <a:lnTo>
                    <a:pt x="240" y="94"/>
                  </a:lnTo>
                  <a:lnTo>
                    <a:pt x="243" y="107"/>
                  </a:lnTo>
                  <a:lnTo>
                    <a:pt x="244" y="119"/>
                  </a:lnTo>
                  <a:lnTo>
                    <a:pt x="243" y="132"/>
                  </a:lnTo>
                  <a:lnTo>
                    <a:pt x="241" y="145"/>
                  </a:lnTo>
                  <a:lnTo>
                    <a:pt x="238" y="157"/>
                  </a:lnTo>
                  <a:lnTo>
                    <a:pt x="238" y="157"/>
                  </a:lnTo>
                  <a:lnTo>
                    <a:pt x="232" y="173"/>
                  </a:lnTo>
                  <a:lnTo>
                    <a:pt x="223" y="188"/>
                  </a:lnTo>
                  <a:lnTo>
                    <a:pt x="212" y="202"/>
                  </a:lnTo>
                  <a:lnTo>
                    <a:pt x="206" y="210"/>
                  </a:lnTo>
                  <a:lnTo>
                    <a:pt x="199" y="215"/>
                  </a:lnTo>
                  <a:lnTo>
                    <a:pt x="196" y="210"/>
                  </a:lnTo>
                  <a:lnTo>
                    <a:pt x="166" y="162"/>
                  </a:lnTo>
                  <a:lnTo>
                    <a:pt x="211" y="186"/>
                  </a:lnTo>
                  <a:lnTo>
                    <a:pt x="211" y="186"/>
                  </a:lnTo>
                  <a:lnTo>
                    <a:pt x="212" y="186"/>
                  </a:lnTo>
                  <a:lnTo>
                    <a:pt x="152" y="135"/>
                  </a:lnTo>
                  <a:lnTo>
                    <a:pt x="229" y="146"/>
                  </a:lnTo>
                  <a:lnTo>
                    <a:pt x="229" y="146"/>
                  </a:lnTo>
                  <a:lnTo>
                    <a:pt x="230" y="146"/>
                  </a:lnTo>
                  <a:lnTo>
                    <a:pt x="229" y="146"/>
                  </a:lnTo>
                  <a:lnTo>
                    <a:pt x="157" y="121"/>
                  </a:lnTo>
                  <a:lnTo>
                    <a:pt x="232" y="103"/>
                  </a:lnTo>
                  <a:lnTo>
                    <a:pt x="232" y="103"/>
                  </a:lnTo>
                  <a:lnTo>
                    <a:pt x="232" y="102"/>
                  </a:lnTo>
                  <a:lnTo>
                    <a:pt x="156" y="108"/>
                  </a:lnTo>
                  <a:lnTo>
                    <a:pt x="210" y="67"/>
                  </a:lnTo>
                  <a:lnTo>
                    <a:pt x="216" y="62"/>
                  </a:lnTo>
                  <a:lnTo>
                    <a:pt x="216" y="62"/>
                  </a:lnTo>
                  <a:lnTo>
                    <a:pt x="214" y="62"/>
                  </a:lnTo>
                  <a:lnTo>
                    <a:pt x="158" y="91"/>
                  </a:lnTo>
                  <a:lnTo>
                    <a:pt x="148" y="96"/>
                  </a:lnTo>
                  <a:lnTo>
                    <a:pt x="185" y="30"/>
                  </a:lnTo>
                  <a:lnTo>
                    <a:pt x="185" y="30"/>
                  </a:lnTo>
                  <a:lnTo>
                    <a:pt x="184" y="30"/>
                  </a:lnTo>
                  <a:lnTo>
                    <a:pt x="136" y="88"/>
                  </a:lnTo>
                  <a:lnTo>
                    <a:pt x="145" y="13"/>
                  </a:lnTo>
                  <a:lnTo>
                    <a:pt x="145" y="13"/>
                  </a:lnTo>
                  <a:lnTo>
                    <a:pt x="144" y="13"/>
                  </a:lnTo>
                  <a:lnTo>
                    <a:pt x="122" y="85"/>
                  </a:lnTo>
                  <a:lnTo>
                    <a:pt x="116" y="62"/>
                  </a:lnTo>
                  <a:lnTo>
                    <a:pt x="103" y="11"/>
                  </a:lnTo>
                  <a:lnTo>
                    <a:pt x="103" y="11"/>
                  </a:lnTo>
                  <a:lnTo>
                    <a:pt x="102" y="11"/>
                  </a:lnTo>
                  <a:lnTo>
                    <a:pt x="103" y="16"/>
                  </a:lnTo>
                  <a:lnTo>
                    <a:pt x="108" y="88"/>
                  </a:lnTo>
                  <a:lnTo>
                    <a:pt x="61" y="28"/>
                  </a:lnTo>
                  <a:lnTo>
                    <a:pt x="61" y="28"/>
                  </a:lnTo>
                  <a:lnTo>
                    <a:pt x="61" y="28"/>
                  </a:lnTo>
                  <a:lnTo>
                    <a:pt x="96" y="94"/>
                  </a:lnTo>
                  <a:lnTo>
                    <a:pt x="30" y="59"/>
                  </a:lnTo>
                  <a:lnTo>
                    <a:pt x="30" y="59"/>
                  </a:lnTo>
                  <a:lnTo>
                    <a:pt x="29" y="59"/>
                  </a:lnTo>
                  <a:lnTo>
                    <a:pt x="82" y="102"/>
                  </a:lnTo>
                  <a:lnTo>
                    <a:pt x="88" y="107"/>
                  </a:lnTo>
                  <a:lnTo>
                    <a:pt x="13" y="98"/>
                  </a:lnTo>
                  <a:lnTo>
                    <a:pt x="13" y="98"/>
                  </a:lnTo>
                  <a:lnTo>
                    <a:pt x="13" y="99"/>
                  </a:lnTo>
                  <a:lnTo>
                    <a:pt x="86" y="121"/>
                  </a:lnTo>
                  <a:lnTo>
                    <a:pt x="14" y="142"/>
                  </a:lnTo>
                  <a:lnTo>
                    <a:pt x="14" y="142"/>
                  </a:lnTo>
                  <a:lnTo>
                    <a:pt x="14" y="142"/>
                  </a:lnTo>
                  <a:lnTo>
                    <a:pt x="88" y="133"/>
                  </a:lnTo>
                  <a:lnTo>
                    <a:pt x="29" y="183"/>
                  </a:lnTo>
                  <a:lnTo>
                    <a:pt x="29" y="183"/>
                  </a:lnTo>
                  <a:lnTo>
                    <a:pt x="29" y="184"/>
                  </a:lnTo>
                  <a:lnTo>
                    <a:pt x="30" y="183"/>
                  </a:lnTo>
                  <a:lnTo>
                    <a:pt x="77" y="159"/>
                  </a:lnTo>
                  <a:lnTo>
                    <a:pt x="88" y="142"/>
                  </a:lnTo>
                  <a:lnTo>
                    <a:pt x="101" y="142"/>
                  </a:lnTo>
                  <a:lnTo>
                    <a:pt x="93" y="135"/>
                  </a:lnTo>
                  <a:lnTo>
                    <a:pt x="121" y="89"/>
                  </a:lnTo>
                  <a:lnTo>
                    <a:pt x="104" y="144"/>
                  </a:lnTo>
                  <a:lnTo>
                    <a:pt x="104" y="14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40" name="Freeform 85">
              <a:extLst>
                <a:ext uri="{FF2B5EF4-FFF2-40B4-BE49-F238E27FC236}">
                  <a16:creationId xmlns:a16="http://schemas.microsoft.com/office/drawing/2014/main" id="{E6DA3469-7CE5-40C0-B6CE-7F47831582FD}"/>
                </a:ext>
              </a:extLst>
            </p:cNvPr>
            <p:cNvSpPr>
              <a:spLocks/>
            </p:cNvSpPr>
            <p:nvPr userDrawn="1"/>
          </p:nvSpPr>
          <p:spPr bwMode="auto">
            <a:xfrm>
              <a:off x="7337426" y="4533901"/>
              <a:ext cx="265113" cy="266700"/>
            </a:xfrm>
            <a:custGeom>
              <a:avLst/>
              <a:gdLst>
                <a:gd name="T0" fmla="*/ 59 w 167"/>
                <a:gd name="T1" fmla="*/ 168 h 168"/>
                <a:gd name="T2" fmla="*/ 0 w 167"/>
                <a:gd name="T3" fmla="*/ 168 h 168"/>
                <a:gd name="T4" fmla="*/ 47 w 167"/>
                <a:gd name="T5" fmla="*/ 0 h 168"/>
                <a:gd name="T6" fmla="*/ 167 w 167"/>
                <a:gd name="T7" fmla="*/ 0 h 168"/>
                <a:gd name="T8" fmla="*/ 156 w 167"/>
                <a:gd name="T9" fmla="*/ 40 h 168"/>
                <a:gd name="T10" fmla="*/ 94 w 167"/>
                <a:gd name="T11" fmla="*/ 40 h 168"/>
                <a:gd name="T12" fmla="*/ 87 w 167"/>
                <a:gd name="T13" fmla="*/ 68 h 168"/>
                <a:gd name="T14" fmla="*/ 148 w 167"/>
                <a:gd name="T15" fmla="*/ 68 h 168"/>
                <a:gd name="T16" fmla="*/ 137 w 167"/>
                <a:gd name="T17" fmla="*/ 106 h 168"/>
                <a:gd name="T18" fmla="*/ 76 w 167"/>
                <a:gd name="T19" fmla="*/ 106 h 168"/>
                <a:gd name="T20" fmla="*/ 59 w 167"/>
                <a:gd name="T21" fmla="*/ 1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7" h="168">
                  <a:moveTo>
                    <a:pt x="59" y="168"/>
                  </a:moveTo>
                  <a:lnTo>
                    <a:pt x="0" y="168"/>
                  </a:lnTo>
                  <a:lnTo>
                    <a:pt x="47" y="0"/>
                  </a:lnTo>
                  <a:lnTo>
                    <a:pt x="167" y="0"/>
                  </a:lnTo>
                  <a:lnTo>
                    <a:pt x="156" y="40"/>
                  </a:lnTo>
                  <a:lnTo>
                    <a:pt x="94" y="40"/>
                  </a:lnTo>
                  <a:lnTo>
                    <a:pt x="87" y="68"/>
                  </a:lnTo>
                  <a:lnTo>
                    <a:pt x="148" y="68"/>
                  </a:lnTo>
                  <a:lnTo>
                    <a:pt x="137" y="106"/>
                  </a:lnTo>
                  <a:lnTo>
                    <a:pt x="76" y="106"/>
                  </a:lnTo>
                  <a:lnTo>
                    <a:pt x="59" y="1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44" name="Freeform 86">
              <a:extLst>
                <a:ext uri="{FF2B5EF4-FFF2-40B4-BE49-F238E27FC236}">
                  <a16:creationId xmlns:a16="http://schemas.microsoft.com/office/drawing/2014/main" id="{BC32028A-ECB1-4437-91EA-385BDC0533DA}"/>
                </a:ext>
              </a:extLst>
            </p:cNvPr>
            <p:cNvSpPr>
              <a:spLocks noEditPoints="1"/>
            </p:cNvSpPr>
            <p:nvPr userDrawn="1"/>
          </p:nvSpPr>
          <p:spPr bwMode="auto">
            <a:xfrm>
              <a:off x="7553326" y="4533901"/>
              <a:ext cx="166688" cy="266700"/>
            </a:xfrm>
            <a:custGeom>
              <a:avLst/>
              <a:gdLst>
                <a:gd name="T0" fmla="*/ 58 w 105"/>
                <a:gd name="T1" fmla="*/ 168 h 168"/>
                <a:gd name="T2" fmla="*/ 0 w 105"/>
                <a:gd name="T3" fmla="*/ 168 h 168"/>
                <a:gd name="T4" fmla="*/ 34 w 105"/>
                <a:gd name="T5" fmla="*/ 46 h 168"/>
                <a:gd name="T6" fmla="*/ 93 w 105"/>
                <a:gd name="T7" fmla="*/ 46 h 168"/>
                <a:gd name="T8" fmla="*/ 58 w 105"/>
                <a:gd name="T9" fmla="*/ 168 h 168"/>
                <a:gd name="T10" fmla="*/ 95 w 105"/>
                <a:gd name="T11" fmla="*/ 34 h 168"/>
                <a:gd name="T12" fmla="*/ 38 w 105"/>
                <a:gd name="T13" fmla="*/ 34 h 168"/>
                <a:gd name="T14" fmla="*/ 47 w 105"/>
                <a:gd name="T15" fmla="*/ 0 h 168"/>
                <a:gd name="T16" fmla="*/ 105 w 105"/>
                <a:gd name="T17" fmla="*/ 0 h 168"/>
                <a:gd name="T18" fmla="*/ 95 w 105"/>
                <a:gd name="T19" fmla="*/ 34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 h="168">
                  <a:moveTo>
                    <a:pt x="58" y="168"/>
                  </a:moveTo>
                  <a:lnTo>
                    <a:pt x="0" y="168"/>
                  </a:lnTo>
                  <a:lnTo>
                    <a:pt x="34" y="46"/>
                  </a:lnTo>
                  <a:lnTo>
                    <a:pt x="93" y="46"/>
                  </a:lnTo>
                  <a:lnTo>
                    <a:pt x="58" y="168"/>
                  </a:lnTo>
                  <a:close/>
                  <a:moveTo>
                    <a:pt x="95" y="34"/>
                  </a:moveTo>
                  <a:lnTo>
                    <a:pt x="38" y="34"/>
                  </a:lnTo>
                  <a:lnTo>
                    <a:pt x="47" y="0"/>
                  </a:lnTo>
                  <a:lnTo>
                    <a:pt x="105" y="0"/>
                  </a:lnTo>
                  <a:lnTo>
                    <a:pt x="95"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45" name="Freeform 87">
              <a:extLst>
                <a:ext uri="{FF2B5EF4-FFF2-40B4-BE49-F238E27FC236}">
                  <a16:creationId xmlns:a16="http://schemas.microsoft.com/office/drawing/2014/main" id="{4F41B773-E1C1-49AC-AAC0-DDC705149FE4}"/>
                </a:ext>
              </a:extLst>
            </p:cNvPr>
            <p:cNvSpPr>
              <a:spLocks noEditPoints="1"/>
            </p:cNvSpPr>
            <p:nvPr userDrawn="1"/>
          </p:nvSpPr>
          <p:spPr bwMode="auto">
            <a:xfrm>
              <a:off x="7685088" y="4533901"/>
              <a:ext cx="273050" cy="269875"/>
            </a:xfrm>
            <a:custGeom>
              <a:avLst/>
              <a:gdLst>
                <a:gd name="T0" fmla="*/ 125 w 172"/>
                <a:gd name="T1" fmla="*/ 168 h 170"/>
                <a:gd name="T2" fmla="*/ 68 w 172"/>
                <a:gd name="T3" fmla="*/ 168 h 170"/>
                <a:gd name="T4" fmla="*/ 72 w 172"/>
                <a:gd name="T5" fmla="*/ 154 h 170"/>
                <a:gd name="T6" fmla="*/ 72 w 172"/>
                <a:gd name="T7" fmla="*/ 154 h 170"/>
                <a:gd name="T8" fmla="*/ 64 w 172"/>
                <a:gd name="T9" fmla="*/ 161 h 170"/>
                <a:gd name="T10" fmla="*/ 54 w 172"/>
                <a:gd name="T11" fmla="*/ 165 h 170"/>
                <a:gd name="T12" fmla="*/ 44 w 172"/>
                <a:gd name="T13" fmla="*/ 169 h 170"/>
                <a:gd name="T14" fmla="*/ 31 w 172"/>
                <a:gd name="T15" fmla="*/ 170 h 170"/>
                <a:gd name="T16" fmla="*/ 31 w 172"/>
                <a:gd name="T17" fmla="*/ 170 h 170"/>
                <a:gd name="T18" fmla="*/ 24 w 172"/>
                <a:gd name="T19" fmla="*/ 170 h 170"/>
                <a:gd name="T20" fmla="*/ 18 w 172"/>
                <a:gd name="T21" fmla="*/ 169 h 170"/>
                <a:gd name="T22" fmla="*/ 12 w 172"/>
                <a:gd name="T23" fmla="*/ 167 h 170"/>
                <a:gd name="T24" fmla="*/ 9 w 172"/>
                <a:gd name="T25" fmla="*/ 163 h 170"/>
                <a:gd name="T26" fmla="*/ 5 w 172"/>
                <a:gd name="T27" fmla="*/ 160 h 170"/>
                <a:gd name="T28" fmla="*/ 2 w 172"/>
                <a:gd name="T29" fmla="*/ 155 h 170"/>
                <a:gd name="T30" fmla="*/ 0 w 172"/>
                <a:gd name="T31" fmla="*/ 149 h 170"/>
                <a:gd name="T32" fmla="*/ 0 w 172"/>
                <a:gd name="T33" fmla="*/ 142 h 170"/>
                <a:gd name="T34" fmla="*/ 0 w 172"/>
                <a:gd name="T35" fmla="*/ 142 h 170"/>
                <a:gd name="T36" fmla="*/ 2 w 172"/>
                <a:gd name="T37" fmla="*/ 126 h 170"/>
                <a:gd name="T38" fmla="*/ 5 w 172"/>
                <a:gd name="T39" fmla="*/ 106 h 170"/>
                <a:gd name="T40" fmla="*/ 12 w 172"/>
                <a:gd name="T41" fmla="*/ 86 h 170"/>
                <a:gd name="T42" fmla="*/ 20 w 172"/>
                <a:gd name="T43" fmla="*/ 68 h 170"/>
                <a:gd name="T44" fmla="*/ 20 w 172"/>
                <a:gd name="T45" fmla="*/ 68 h 170"/>
                <a:gd name="T46" fmla="*/ 24 w 172"/>
                <a:gd name="T47" fmla="*/ 62 h 170"/>
                <a:gd name="T48" fmla="*/ 29 w 172"/>
                <a:gd name="T49" fmla="*/ 58 h 170"/>
                <a:gd name="T50" fmla="*/ 33 w 172"/>
                <a:gd name="T51" fmla="*/ 53 h 170"/>
                <a:gd name="T52" fmla="*/ 39 w 172"/>
                <a:gd name="T53" fmla="*/ 50 h 170"/>
                <a:gd name="T54" fmla="*/ 45 w 172"/>
                <a:gd name="T55" fmla="*/ 47 h 170"/>
                <a:gd name="T56" fmla="*/ 51 w 172"/>
                <a:gd name="T57" fmla="*/ 45 h 170"/>
                <a:gd name="T58" fmla="*/ 58 w 172"/>
                <a:gd name="T59" fmla="*/ 44 h 170"/>
                <a:gd name="T60" fmla="*/ 65 w 172"/>
                <a:gd name="T61" fmla="*/ 44 h 170"/>
                <a:gd name="T62" fmla="*/ 65 w 172"/>
                <a:gd name="T63" fmla="*/ 44 h 170"/>
                <a:gd name="T64" fmla="*/ 77 w 172"/>
                <a:gd name="T65" fmla="*/ 45 h 170"/>
                <a:gd name="T66" fmla="*/ 86 w 172"/>
                <a:gd name="T67" fmla="*/ 48 h 170"/>
                <a:gd name="T68" fmla="*/ 93 w 172"/>
                <a:gd name="T69" fmla="*/ 53 h 170"/>
                <a:gd name="T70" fmla="*/ 98 w 172"/>
                <a:gd name="T71" fmla="*/ 60 h 170"/>
                <a:gd name="T72" fmla="*/ 114 w 172"/>
                <a:gd name="T73" fmla="*/ 0 h 170"/>
                <a:gd name="T74" fmla="*/ 172 w 172"/>
                <a:gd name="T75" fmla="*/ 0 h 170"/>
                <a:gd name="T76" fmla="*/ 125 w 172"/>
                <a:gd name="T77" fmla="*/ 168 h 170"/>
                <a:gd name="T78" fmla="*/ 81 w 172"/>
                <a:gd name="T79" fmla="*/ 82 h 170"/>
                <a:gd name="T80" fmla="*/ 81 w 172"/>
                <a:gd name="T81" fmla="*/ 82 h 170"/>
                <a:gd name="T82" fmla="*/ 78 w 172"/>
                <a:gd name="T83" fmla="*/ 82 h 170"/>
                <a:gd name="T84" fmla="*/ 74 w 172"/>
                <a:gd name="T85" fmla="*/ 84 h 170"/>
                <a:gd name="T86" fmla="*/ 71 w 172"/>
                <a:gd name="T87" fmla="*/ 86 h 170"/>
                <a:gd name="T88" fmla="*/ 68 w 172"/>
                <a:gd name="T89" fmla="*/ 91 h 170"/>
                <a:gd name="T90" fmla="*/ 68 w 172"/>
                <a:gd name="T91" fmla="*/ 91 h 170"/>
                <a:gd name="T92" fmla="*/ 63 w 172"/>
                <a:gd name="T93" fmla="*/ 106 h 170"/>
                <a:gd name="T94" fmla="*/ 61 w 172"/>
                <a:gd name="T95" fmla="*/ 114 h 170"/>
                <a:gd name="T96" fmla="*/ 60 w 172"/>
                <a:gd name="T97" fmla="*/ 121 h 170"/>
                <a:gd name="T98" fmla="*/ 60 w 172"/>
                <a:gd name="T99" fmla="*/ 121 h 170"/>
                <a:gd name="T100" fmla="*/ 61 w 172"/>
                <a:gd name="T101" fmla="*/ 125 h 170"/>
                <a:gd name="T102" fmla="*/ 63 w 172"/>
                <a:gd name="T103" fmla="*/ 127 h 170"/>
                <a:gd name="T104" fmla="*/ 65 w 172"/>
                <a:gd name="T105" fmla="*/ 129 h 170"/>
                <a:gd name="T106" fmla="*/ 70 w 172"/>
                <a:gd name="T107" fmla="*/ 130 h 170"/>
                <a:gd name="T108" fmla="*/ 70 w 172"/>
                <a:gd name="T109" fmla="*/ 130 h 170"/>
                <a:gd name="T110" fmla="*/ 74 w 172"/>
                <a:gd name="T111" fmla="*/ 129 h 170"/>
                <a:gd name="T112" fmla="*/ 79 w 172"/>
                <a:gd name="T113" fmla="*/ 127 h 170"/>
                <a:gd name="T114" fmla="*/ 91 w 172"/>
                <a:gd name="T115" fmla="*/ 87 h 170"/>
                <a:gd name="T116" fmla="*/ 91 w 172"/>
                <a:gd name="T117" fmla="*/ 87 h 170"/>
                <a:gd name="T118" fmla="*/ 87 w 172"/>
                <a:gd name="T119" fmla="*/ 84 h 170"/>
                <a:gd name="T120" fmla="*/ 81 w 172"/>
                <a:gd name="T121" fmla="*/ 82 h 170"/>
                <a:gd name="T122" fmla="*/ 81 w 172"/>
                <a:gd name="T123" fmla="*/ 82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2" h="170">
                  <a:moveTo>
                    <a:pt x="125" y="168"/>
                  </a:moveTo>
                  <a:lnTo>
                    <a:pt x="68" y="168"/>
                  </a:lnTo>
                  <a:lnTo>
                    <a:pt x="72" y="154"/>
                  </a:lnTo>
                  <a:lnTo>
                    <a:pt x="72" y="154"/>
                  </a:lnTo>
                  <a:lnTo>
                    <a:pt x="64" y="161"/>
                  </a:lnTo>
                  <a:lnTo>
                    <a:pt x="54" y="165"/>
                  </a:lnTo>
                  <a:lnTo>
                    <a:pt x="44" y="169"/>
                  </a:lnTo>
                  <a:lnTo>
                    <a:pt x="31" y="170"/>
                  </a:lnTo>
                  <a:lnTo>
                    <a:pt x="31" y="170"/>
                  </a:lnTo>
                  <a:lnTo>
                    <a:pt x="24" y="170"/>
                  </a:lnTo>
                  <a:lnTo>
                    <a:pt x="18" y="169"/>
                  </a:lnTo>
                  <a:lnTo>
                    <a:pt x="12" y="167"/>
                  </a:lnTo>
                  <a:lnTo>
                    <a:pt x="9" y="163"/>
                  </a:lnTo>
                  <a:lnTo>
                    <a:pt x="5" y="160"/>
                  </a:lnTo>
                  <a:lnTo>
                    <a:pt x="2" y="155"/>
                  </a:lnTo>
                  <a:lnTo>
                    <a:pt x="0" y="149"/>
                  </a:lnTo>
                  <a:lnTo>
                    <a:pt x="0" y="142"/>
                  </a:lnTo>
                  <a:lnTo>
                    <a:pt x="0" y="142"/>
                  </a:lnTo>
                  <a:lnTo>
                    <a:pt x="2" y="126"/>
                  </a:lnTo>
                  <a:lnTo>
                    <a:pt x="5" y="106"/>
                  </a:lnTo>
                  <a:lnTo>
                    <a:pt x="12" y="86"/>
                  </a:lnTo>
                  <a:lnTo>
                    <a:pt x="20" y="68"/>
                  </a:lnTo>
                  <a:lnTo>
                    <a:pt x="20" y="68"/>
                  </a:lnTo>
                  <a:lnTo>
                    <a:pt x="24" y="62"/>
                  </a:lnTo>
                  <a:lnTo>
                    <a:pt x="29" y="58"/>
                  </a:lnTo>
                  <a:lnTo>
                    <a:pt x="33" y="53"/>
                  </a:lnTo>
                  <a:lnTo>
                    <a:pt x="39" y="50"/>
                  </a:lnTo>
                  <a:lnTo>
                    <a:pt x="45" y="47"/>
                  </a:lnTo>
                  <a:lnTo>
                    <a:pt x="51" y="45"/>
                  </a:lnTo>
                  <a:lnTo>
                    <a:pt x="58" y="44"/>
                  </a:lnTo>
                  <a:lnTo>
                    <a:pt x="65" y="44"/>
                  </a:lnTo>
                  <a:lnTo>
                    <a:pt x="65" y="44"/>
                  </a:lnTo>
                  <a:lnTo>
                    <a:pt x="77" y="45"/>
                  </a:lnTo>
                  <a:lnTo>
                    <a:pt x="86" y="48"/>
                  </a:lnTo>
                  <a:lnTo>
                    <a:pt x="93" y="53"/>
                  </a:lnTo>
                  <a:lnTo>
                    <a:pt x="98" y="60"/>
                  </a:lnTo>
                  <a:lnTo>
                    <a:pt x="114" y="0"/>
                  </a:lnTo>
                  <a:lnTo>
                    <a:pt x="172" y="0"/>
                  </a:lnTo>
                  <a:lnTo>
                    <a:pt x="125" y="168"/>
                  </a:lnTo>
                  <a:close/>
                  <a:moveTo>
                    <a:pt x="81" y="82"/>
                  </a:moveTo>
                  <a:lnTo>
                    <a:pt x="81" y="82"/>
                  </a:lnTo>
                  <a:lnTo>
                    <a:pt x="78" y="82"/>
                  </a:lnTo>
                  <a:lnTo>
                    <a:pt x="74" y="84"/>
                  </a:lnTo>
                  <a:lnTo>
                    <a:pt x="71" y="86"/>
                  </a:lnTo>
                  <a:lnTo>
                    <a:pt x="68" y="91"/>
                  </a:lnTo>
                  <a:lnTo>
                    <a:pt x="68" y="91"/>
                  </a:lnTo>
                  <a:lnTo>
                    <a:pt x="63" y="106"/>
                  </a:lnTo>
                  <a:lnTo>
                    <a:pt x="61" y="114"/>
                  </a:lnTo>
                  <a:lnTo>
                    <a:pt x="60" y="121"/>
                  </a:lnTo>
                  <a:lnTo>
                    <a:pt x="60" y="121"/>
                  </a:lnTo>
                  <a:lnTo>
                    <a:pt x="61" y="125"/>
                  </a:lnTo>
                  <a:lnTo>
                    <a:pt x="63" y="127"/>
                  </a:lnTo>
                  <a:lnTo>
                    <a:pt x="65" y="129"/>
                  </a:lnTo>
                  <a:lnTo>
                    <a:pt x="70" y="130"/>
                  </a:lnTo>
                  <a:lnTo>
                    <a:pt x="70" y="130"/>
                  </a:lnTo>
                  <a:lnTo>
                    <a:pt x="74" y="129"/>
                  </a:lnTo>
                  <a:lnTo>
                    <a:pt x="79" y="127"/>
                  </a:lnTo>
                  <a:lnTo>
                    <a:pt x="91" y="87"/>
                  </a:lnTo>
                  <a:lnTo>
                    <a:pt x="91" y="87"/>
                  </a:lnTo>
                  <a:lnTo>
                    <a:pt x="87" y="84"/>
                  </a:lnTo>
                  <a:lnTo>
                    <a:pt x="81" y="82"/>
                  </a:lnTo>
                  <a:lnTo>
                    <a:pt x="81" y="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46" name="Freeform 88">
              <a:extLst>
                <a:ext uri="{FF2B5EF4-FFF2-40B4-BE49-F238E27FC236}">
                  <a16:creationId xmlns:a16="http://schemas.microsoft.com/office/drawing/2014/main" id="{28E4E23B-2EAA-4884-951B-7087893F7638}"/>
                </a:ext>
              </a:extLst>
            </p:cNvPr>
            <p:cNvSpPr>
              <a:spLocks noEditPoints="1"/>
            </p:cNvSpPr>
            <p:nvPr userDrawn="1"/>
          </p:nvSpPr>
          <p:spPr bwMode="auto">
            <a:xfrm>
              <a:off x="7923213" y="4602163"/>
              <a:ext cx="230188" cy="201613"/>
            </a:xfrm>
            <a:custGeom>
              <a:avLst/>
              <a:gdLst>
                <a:gd name="T0" fmla="*/ 58 w 145"/>
                <a:gd name="T1" fmla="*/ 71 h 127"/>
                <a:gd name="T2" fmla="*/ 56 w 145"/>
                <a:gd name="T3" fmla="*/ 80 h 127"/>
                <a:gd name="T4" fmla="*/ 56 w 145"/>
                <a:gd name="T5" fmla="*/ 87 h 127"/>
                <a:gd name="T6" fmla="*/ 57 w 145"/>
                <a:gd name="T7" fmla="*/ 93 h 127"/>
                <a:gd name="T8" fmla="*/ 64 w 145"/>
                <a:gd name="T9" fmla="*/ 97 h 127"/>
                <a:gd name="T10" fmla="*/ 68 w 145"/>
                <a:gd name="T11" fmla="*/ 96 h 127"/>
                <a:gd name="T12" fmla="*/ 75 w 145"/>
                <a:gd name="T13" fmla="*/ 89 h 127"/>
                <a:gd name="T14" fmla="*/ 135 w 145"/>
                <a:gd name="T15" fmla="*/ 82 h 127"/>
                <a:gd name="T16" fmla="*/ 134 w 145"/>
                <a:gd name="T17" fmla="*/ 87 h 127"/>
                <a:gd name="T18" fmla="*/ 128 w 145"/>
                <a:gd name="T19" fmla="*/ 98 h 127"/>
                <a:gd name="T20" fmla="*/ 115 w 145"/>
                <a:gd name="T21" fmla="*/ 111 h 127"/>
                <a:gd name="T22" fmla="*/ 94 w 145"/>
                <a:gd name="T23" fmla="*/ 122 h 127"/>
                <a:gd name="T24" fmla="*/ 72 w 145"/>
                <a:gd name="T25" fmla="*/ 127 h 127"/>
                <a:gd name="T26" fmla="*/ 61 w 145"/>
                <a:gd name="T27" fmla="*/ 127 h 127"/>
                <a:gd name="T28" fmla="*/ 38 w 145"/>
                <a:gd name="T29" fmla="*/ 126 h 127"/>
                <a:gd name="T30" fmla="*/ 18 w 145"/>
                <a:gd name="T31" fmla="*/ 121 h 127"/>
                <a:gd name="T32" fmla="*/ 5 w 145"/>
                <a:gd name="T33" fmla="*/ 110 h 127"/>
                <a:gd name="T34" fmla="*/ 2 w 145"/>
                <a:gd name="T35" fmla="*/ 101 h 127"/>
                <a:gd name="T36" fmla="*/ 0 w 145"/>
                <a:gd name="T37" fmla="*/ 90 h 127"/>
                <a:gd name="T38" fmla="*/ 3 w 145"/>
                <a:gd name="T39" fmla="*/ 75 h 127"/>
                <a:gd name="T40" fmla="*/ 13 w 145"/>
                <a:gd name="T41" fmla="*/ 41 h 127"/>
                <a:gd name="T42" fmla="*/ 22 w 145"/>
                <a:gd name="T43" fmla="*/ 27 h 127"/>
                <a:gd name="T44" fmla="*/ 27 w 145"/>
                <a:gd name="T45" fmla="*/ 19 h 127"/>
                <a:gd name="T46" fmla="*/ 43 w 145"/>
                <a:gd name="T47" fmla="*/ 9 h 127"/>
                <a:gd name="T48" fmla="*/ 59 w 145"/>
                <a:gd name="T49" fmla="*/ 3 h 127"/>
                <a:gd name="T50" fmla="*/ 77 w 145"/>
                <a:gd name="T51" fmla="*/ 1 h 127"/>
                <a:gd name="T52" fmla="*/ 85 w 145"/>
                <a:gd name="T53" fmla="*/ 0 h 127"/>
                <a:gd name="T54" fmla="*/ 109 w 145"/>
                <a:gd name="T55" fmla="*/ 2 h 127"/>
                <a:gd name="T56" fmla="*/ 128 w 145"/>
                <a:gd name="T57" fmla="*/ 8 h 127"/>
                <a:gd name="T58" fmla="*/ 140 w 145"/>
                <a:gd name="T59" fmla="*/ 19 h 127"/>
                <a:gd name="T60" fmla="*/ 145 w 145"/>
                <a:gd name="T61" fmla="*/ 38 h 127"/>
                <a:gd name="T62" fmla="*/ 142 w 145"/>
                <a:gd name="T63" fmla="*/ 53 h 127"/>
                <a:gd name="T64" fmla="*/ 138 w 145"/>
                <a:gd name="T65" fmla="*/ 71 h 127"/>
                <a:gd name="T66" fmla="*/ 80 w 145"/>
                <a:gd name="T67" fmla="*/ 30 h 127"/>
                <a:gd name="T68" fmla="*/ 71 w 145"/>
                <a:gd name="T69" fmla="*/ 35 h 127"/>
                <a:gd name="T70" fmla="*/ 65 w 145"/>
                <a:gd name="T71" fmla="*/ 48 h 127"/>
                <a:gd name="T72" fmla="*/ 88 w 145"/>
                <a:gd name="T73" fmla="*/ 48 h 127"/>
                <a:gd name="T74" fmla="*/ 91 w 145"/>
                <a:gd name="T75" fmla="*/ 39 h 127"/>
                <a:gd name="T76" fmla="*/ 87 w 145"/>
                <a:gd name="T77" fmla="*/ 32 h 127"/>
                <a:gd name="T78" fmla="*/ 80 w 145"/>
                <a:gd name="T79" fmla="*/ 3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5" h="127">
                  <a:moveTo>
                    <a:pt x="138" y="71"/>
                  </a:moveTo>
                  <a:lnTo>
                    <a:pt x="58" y="71"/>
                  </a:lnTo>
                  <a:lnTo>
                    <a:pt x="58" y="71"/>
                  </a:lnTo>
                  <a:lnTo>
                    <a:pt x="56" y="80"/>
                  </a:lnTo>
                  <a:lnTo>
                    <a:pt x="56" y="87"/>
                  </a:lnTo>
                  <a:lnTo>
                    <a:pt x="56" y="87"/>
                  </a:lnTo>
                  <a:lnTo>
                    <a:pt x="56" y="90"/>
                  </a:lnTo>
                  <a:lnTo>
                    <a:pt x="57" y="93"/>
                  </a:lnTo>
                  <a:lnTo>
                    <a:pt x="59" y="96"/>
                  </a:lnTo>
                  <a:lnTo>
                    <a:pt x="64" y="97"/>
                  </a:lnTo>
                  <a:lnTo>
                    <a:pt x="64" y="97"/>
                  </a:lnTo>
                  <a:lnTo>
                    <a:pt x="68" y="96"/>
                  </a:lnTo>
                  <a:lnTo>
                    <a:pt x="73" y="93"/>
                  </a:lnTo>
                  <a:lnTo>
                    <a:pt x="75" y="89"/>
                  </a:lnTo>
                  <a:lnTo>
                    <a:pt x="79" y="82"/>
                  </a:lnTo>
                  <a:lnTo>
                    <a:pt x="135" y="82"/>
                  </a:lnTo>
                  <a:lnTo>
                    <a:pt x="135" y="82"/>
                  </a:lnTo>
                  <a:lnTo>
                    <a:pt x="134" y="87"/>
                  </a:lnTo>
                  <a:lnTo>
                    <a:pt x="130" y="93"/>
                  </a:lnTo>
                  <a:lnTo>
                    <a:pt x="128" y="98"/>
                  </a:lnTo>
                  <a:lnTo>
                    <a:pt x="125" y="103"/>
                  </a:lnTo>
                  <a:lnTo>
                    <a:pt x="115" y="111"/>
                  </a:lnTo>
                  <a:lnTo>
                    <a:pt x="105" y="118"/>
                  </a:lnTo>
                  <a:lnTo>
                    <a:pt x="94" y="122"/>
                  </a:lnTo>
                  <a:lnTo>
                    <a:pt x="82" y="125"/>
                  </a:lnTo>
                  <a:lnTo>
                    <a:pt x="72" y="127"/>
                  </a:lnTo>
                  <a:lnTo>
                    <a:pt x="61" y="127"/>
                  </a:lnTo>
                  <a:lnTo>
                    <a:pt x="61" y="127"/>
                  </a:lnTo>
                  <a:lnTo>
                    <a:pt x="50" y="127"/>
                  </a:lnTo>
                  <a:lnTo>
                    <a:pt x="38" y="126"/>
                  </a:lnTo>
                  <a:lnTo>
                    <a:pt x="27" y="125"/>
                  </a:lnTo>
                  <a:lnTo>
                    <a:pt x="18" y="121"/>
                  </a:lnTo>
                  <a:lnTo>
                    <a:pt x="11" y="117"/>
                  </a:lnTo>
                  <a:lnTo>
                    <a:pt x="5" y="110"/>
                  </a:lnTo>
                  <a:lnTo>
                    <a:pt x="4" y="106"/>
                  </a:lnTo>
                  <a:lnTo>
                    <a:pt x="2" y="101"/>
                  </a:lnTo>
                  <a:lnTo>
                    <a:pt x="0" y="90"/>
                  </a:lnTo>
                  <a:lnTo>
                    <a:pt x="0" y="90"/>
                  </a:lnTo>
                  <a:lnTo>
                    <a:pt x="2" y="83"/>
                  </a:lnTo>
                  <a:lnTo>
                    <a:pt x="3" y="75"/>
                  </a:lnTo>
                  <a:lnTo>
                    <a:pt x="6" y="57"/>
                  </a:lnTo>
                  <a:lnTo>
                    <a:pt x="13" y="41"/>
                  </a:lnTo>
                  <a:lnTo>
                    <a:pt x="18" y="32"/>
                  </a:lnTo>
                  <a:lnTo>
                    <a:pt x="22" y="27"/>
                  </a:lnTo>
                  <a:lnTo>
                    <a:pt x="22" y="27"/>
                  </a:lnTo>
                  <a:lnTo>
                    <a:pt x="27" y="19"/>
                  </a:lnTo>
                  <a:lnTo>
                    <a:pt x="34" y="14"/>
                  </a:lnTo>
                  <a:lnTo>
                    <a:pt x="43" y="9"/>
                  </a:lnTo>
                  <a:lnTo>
                    <a:pt x="50" y="5"/>
                  </a:lnTo>
                  <a:lnTo>
                    <a:pt x="59" y="3"/>
                  </a:lnTo>
                  <a:lnTo>
                    <a:pt x="67" y="1"/>
                  </a:lnTo>
                  <a:lnTo>
                    <a:pt x="77" y="1"/>
                  </a:lnTo>
                  <a:lnTo>
                    <a:pt x="85" y="0"/>
                  </a:lnTo>
                  <a:lnTo>
                    <a:pt x="85" y="0"/>
                  </a:lnTo>
                  <a:lnTo>
                    <a:pt x="98" y="1"/>
                  </a:lnTo>
                  <a:lnTo>
                    <a:pt x="109" y="2"/>
                  </a:lnTo>
                  <a:lnTo>
                    <a:pt x="120" y="4"/>
                  </a:lnTo>
                  <a:lnTo>
                    <a:pt x="128" y="8"/>
                  </a:lnTo>
                  <a:lnTo>
                    <a:pt x="135" y="12"/>
                  </a:lnTo>
                  <a:lnTo>
                    <a:pt x="140" y="19"/>
                  </a:lnTo>
                  <a:lnTo>
                    <a:pt x="143" y="28"/>
                  </a:lnTo>
                  <a:lnTo>
                    <a:pt x="145" y="38"/>
                  </a:lnTo>
                  <a:lnTo>
                    <a:pt x="145" y="38"/>
                  </a:lnTo>
                  <a:lnTo>
                    <a:pt x="142" y="53"/>
                  </a:lnTo>
                  <a:lnTo>
                    <a:pt x="138" y="71"/>
                  </a:lnTo>
                  <a:lnTo>
                    <a:pt x="138" y="71"/>
                  </a:lnTo>
                  <a:close/>
                  <a:moveTo>
                    <a:pt x="80" y="30"/>
                  </a:moveTo>
                  <a:lnTo>
                    <a:pt x="80" y="30"/>
                  </a:lnTo>
                  <a:lnTo>
                    <a:pt x="75" y="31"/>
                  </a:lnTo>
                  <a:lnTo>
                    <a:pt x="71" y="35"/>
                  </a:lnTo>
                  <a:lnTo>
                    <a:pt x="67" y="39"/>
                  </a:lnTo>
                  <a:lnTo>
                    <a:pt x="65" y="48"/>
                  </a:lnTo>
                  <a:lnTo>
                    <a:pt x="88" y="48"/>
                  </a:lnTo>
                  <a:lnTo>
                    <a:pt x="88" y="48"/>
                  </a:lnTo>
                  <a:lnTo>
                    <a:pt x="91" y="39"/>
                  </a:lnTo>
                  <a:lnTo>
                    <a:pt x="91" y="39"/>
                  </a:lnTo>
                  <a:lnTo>
                    <a:pt x="89" y="35"/>
                  </a:lnTo>
                  <a:lnTo>
                    <a:pt x="87" y="32"/>
                  </a:lnTo>
                  <a:lnTo>
                    <a:pt x="85" y="31"/>
                  </a:lnTo>
                  <a:lnTo>
                    <a:pt x="80" y="30"/>
                  </a:lnTo>
                  <a:lnTo>
                    <a:pt x="80"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47" name="Freeform 89">
              <a:extLst>
                <a:ext uri="{FF2B5EF4-FFF2-40B4-BE49-F238E27FC236}">
                  <a16:creationId xmlns:a16="http://schemas.microsoft.com/office/drawing/2014/main" id="{AE0FDE3D-DF37-49A0-9600-28D4F145BF46}"/>
                </a:ext>
              </a:extLst>
            </p:cNvPr>
            <p:cNvSpPr>
              <a:spLocks/>
            </p:cNvSpPr>
            <p:nvPr userDrawn="1"/>
          </p:nvSpPr>
          <p:spPr bwMode="auto">
            <a:xfrm>
              <a:off x="8143876" y="4533901"/>
              <a:ext cx="165100" cy="266700"/>
            </a:xfrm>
            <a:custGeom>
              <a:avLst/>
              <a:gdLst>
                <a:gd name="T0" fmla="*/ 57 w 104"/>
                <a:gd name="T1" fmla="*/ 168 h 168"/>
                <a:gd name="T2" fmla="*/ 0 w 104"/>
                <a:gd name="T3" fmla="*/ 168 h 168"/>
                <a:gd name="T4" fmla="*/ 45 w 104"/>
                <a:gd name="T5" fmla="*/ 0 h 168"/>
                <a:gd name="T6" fmla="*/ 104 w 104"/>
                <a:gd name="T7" fmla="*/ 0 h 168"/>
                <a:gd name="T8" fmla="*/ 57 w 104"/>
                <a:gd name="T9" fmla="*/ 168 h 168"/>
              </a:gdLst>
              <a:ahLst/>
              <a:cxnLst>
                <a:cxn ang="0">
                  <a:pos x="T0" y="T1"/>
                </a:cxn>
                <a:cxn ang="0">
                  <a:pos x="T2" y="T3"/>
                </a:cxn>
                <a:cxn ang="0">
                  <a:pos x="T4" y="T5"/>
                </a:cxn>
                <a:cxn ang="0">
                  <a:pos x="T6" y="T7"/>
                </a:cxn>
                <a:cxn ang="0">
                  <a:pos x="T8" y="T9"/>
                </a:cxn>
              </a:cxnLst>
              <a:rect l="0" t="0" r="r" b="b"/>
              <a:pathLst>
                <a:path w="104" h="168">
                  <a:moveTo>
                    <a:pt x="57" y="168"/>
                  </a:moveTo>
                  <a:lnTo>
                    <a:pt x="0" y="168"/>
                  </a:lnTo>
                  <a:lnTo>
                    <a:pt x="45" y="0"/>
                  </a:lnTo>
                  <a:lnTo>
                    <a:pt x="104" y="0"/>
                  </a:lnTo>
                  <a:lnTo>
                    <a:pt x="57" y="1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48" name="Freeform 90">
              <a:extLst>
                <a:ext uri="{FF2B5EF4-FFF2-40B4-BE49-F238E27FC236}">
                  <a16:creationId xmlns:a16="http://schemas.microsoft.com/office/drawing/2014/main" id="{3ACC0254-DDF7-4EE4-A501-7AF31D3303B3}"/>
                </a:ext>
              </a:extLst>
            </p:cNvPr>
            <p:cNvSpPr>
              <a:spLocks noEditPoints="1"/>
            </p:cNvSpPr>
            <p:nvPr userDrawn="1"/>
          </p:nvSpPr>
          <p:spPr bwMode="auto">
            <a:xfrm>
              <a:off x="8264526" y="4533901"/>
              <a:ext cx="165100" cy="266700"/>
            </a:xfrm>
            <a:custGeom>
              <a:avLst/>
              <a:gdLst>
                <a:gd name="T0" fmla="*/ 57 w 104"/>
                <a:gd name="T1" fmla="*/ 168 h 168"/>
                <a:gd name="T2" fmla="*/ 0 w 104"/>
                <a:gd name="T3" fmla="*/ 168 h 168"/>
                <a:gd name="T4" fmla="*/ 34 w 104"/>
                <a:gd name="T5" fmla="*/ 46 h 168"/>
                <a:gd name="T6" fmla="*/ 91 w 104"/>
                <a:gd name="T7" fmla="*/ 46 h 168"/>
                <a:gd name="T8" fmla="*/ 57 w 104"/>
                <a:gd name="T9" fmla="*/ 168 h 168"/>
                <a:gd name="T10" fmla="*/ 95 w 104"/>
                <a:gd name="T11" fmla="*/ 34 h 168"/>
                <a:gd name="T12" fmla="*/ 36 w 104"/>
                <a:gd name="T13" fmla="*/ 34 h 168"/>
                <a:gd name="T14" fmla="*/ 47 w 104"/>
                <a:gd name="T15" fmla="*/ 0 h 168"/>
                <a:gd name="T16" fmla="*/ 104 w 104"/>
                <a:gd name="T17" fmla="*/ 0 h 168"/>
                <a:gd name="T18" fmla="*/ 95 w 104"/>
                <a:gd name="T19" fmla="*/ 34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4" h="168">
                  <a:moveTo>
                    <a:pt x="57" y="168"/>
                  </a:moveTo>
                  <a:lnTo>
                    <a:pt x="0" y="168"/>
                  </a:lnTo>
                  <a:lnTo>
                    <a:pt x="34" y="46"/>
                  </a:lnTo>
                  <a:lnTo>
                    <a:pt x="91" y="46"/>
                  </a:lnTo>
                  <a:lnTo>
                    <a:pt x="57" y="168"/>
                  </a:lnTo>
                  <a:close/>
                  <a:moveTo>
                    <a:pt x="95" y="34"/>
                  </a:moveTo>
                  <a:lnTo>
                    <a:pt x="36" y="34"/>
                  </a:lnTo>
                  <a:lnTo>
                    <a:pt x="47" y="0"/>
                  </a:lnTo>
                  <a:lnTo>
                    <a:pt x="104" y="0"/>
                  </a:lnTo>
                  <a:lnTo>
                    <a:pt x="95"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49" name="Freeform 91">
              <a:extLst>
                <a:ext uri="{FF2B5EF4-FFF2-40B4-BE49-F238E27FC236}">
                  <a16:creationId xmlns:a16="http://schemas.microsoft.com/office/drawing/2014/main" id="{1EE3584E-9567-4381-98DE-8D72522865A2}"/>
                </a:ext>
              </a:extLst>
            </p:cNvPr>
            <p:cNvSpPr>
              <a:spLocks/>
            </p:cNvSpPr>
            <p:nvPr userDrawn="1"/>
          </p:nvSpPr>
          <p:spPr bwMode="auto">
            <a:xfrm>
              <a:off x="8396288" y="4564063"/>
              <a:ext cx="192088" cy="236538"/>
            </a:xfrm>
            <a:custGeom>
              <a:avLst/>
              <a:gdLst>
                <a:gd name="T0" fmla="*/ 115 w 121"/>
                <a:gd name="T1" fmla="*/ 27 h 149"/>
                <a:gd name="T2" fmla="*/ 121 w 121"/>
                <a:gd name="T3" fmla="*/ 54 h 149"/>
                <a:gd name="T4" fmla="*/ 76 w 121"/>
                <a:gd name="T5" fmla="*/ 54 h 149"/>
                <a:gd name="T6" fmla="*/ 63 w 121"/>
                <a:gd name="T7" fmla="*/ 101 h 149"/>
                <a:gd name="T8" fmla="*/ 63 w 121"/>
                <a:gd name="T9" fmla="*/ 101 h 149"/>
                <a:gd name="T10" fmla="*/ 62 w 121"/>
                <a:gd name="T11" fmla="*/ 107 h 149"/>
                <a:gd name="T12" fmla="*/ 61 w 121"/>
                <a:gd name="T13" fmla="*/ 111 h 149"/>
                <a:gd name="T14" fmla="*/ 61 w 121"/>
                <a:gd name="T15" fmla="*/ 111 h 149"/>
                <a:gd name="T16" fmla="*/ 61 w 121"/>
                <a:gd name="T17" fmla="*/ 115 h 149"/>
                <a:gd name="T18" fmla="*/ 63 w 121"/>
                <a:gd name="T19" fmla="*/ 117 h 149"/>
                <a:gd name="T20" fmla="*/ 67 w 121"/>
                <a:gd name="T21" fmla="*/ 118 h 149"/>
                <a:gd name="T22" fmla="*/ 72 w 121"/>
                <a:gd name="T23" fmla="*/ 118 h 149"/>
                <a:gd name="T24" fmla="*/ 83 w 121"/>
                <a:gd name="T25" fmla="*/ 118 h 149"/>
                <a:gd name="T26" fmla="*/ 75 w 121"/>
                <a:gd name="T27" fmla="*/ 149 h 149"/>
                <a:gd name="T28" fmla="*/ 23 w 121"/>
                <a:gd name="T29" fmla="*/ 149 h 149"/>
                <a:gd name="T30" fmla="*/ 23 w 121"/>
                <a:gd name="T31" fmla="*/ 149 h 149"/>
                <a:gd name="T32" fmla="*/ 18 w 121"/>
                <a:gd name="T33" fmla="*/ 148 h 149"/>
                <a:gd name="T34" fmla="*/ 13 w 121"/>
                <a:gd name="T35" fmla="*/ 148 h 149"/>
                <a:gd name="T36" fmla="*/ 8 w 121"/>
                <a:gd name="T37" fmla="*/ 145 h 149"/>
                <a:gd name="T38" fmla="*/ 6 w 121"/>
                <a:gd name="T39" fmla="*/ 143 h 149"/>
                <a:gd name="T40" fmla="*/ 2 w 121"/>
                <a:gd name="T41" fmla="*/ 139 h 149"/>
                <a:gd name="T42" fmla="*/ 1 w 121"/>
                <a:gd name="T43" fmla="*/ 136 h 149"/>
                <a:gd name="T44" fmla="*/ 0 w 121"/>
                <a:gd name="T45" fmla="*/ 132 h 149"/>
                <a:gd name="T46" fmla="*/ 0 w 121"/>
                <a:gd name="T47" fmla="*/ 128 h 149"/>
                <a:gd name="T48" fmla="*/ 0 w 121"/>
                <a:gd name="T49" fmla="*/ 128 h 149"/>
                <a:gd name="T50" fmla="*/ 0 w 121"/>
                <a:gd name="T51" fmla="*/ 120 h 149"/>
                <a:gd name="T52" fmla="*/ 2 w 121"/>
                <a:gd name="T53" fmla="*/ 111 h 149"/>
                <a:gd name="T54" fmla="*/ 34 w 121"/>
                <a:gd name="T55" fmla="*/ 0 h 149"/>
                <a:gd name="T56" fmla="*/ 91 w 121"/>
                <a:gd name="T57" fmla="*/ 0 h 149"/>
                <a:gd name="T58" fmla="*/ 84 w 121"/>
                <a:gd name="T59" fmla="*/ 27 h 149"/>
                <a:gd name="T60" fmla="*/ 115 w 121"/>
                <a:gd name="T61" fmla="*/ 27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21" h="149">
                  <a:moveTo>
                    <a:pt x="115" y="27"/>
                  </a:moveTo>
                  <a:lnTo>
                    <a:pt x="121" y="54"/>
                  </a:lnTo>
                  <a:lnTo>
                    <a:pt x="76" y="54"/>
                  </a:lnTo>
                  <a:lnTo>
                    <a:pt x="63" y="101"/>
                  </a:lnTo>
                  <a:lnTo>
                    <a:pt x="63" y="101"/>
                  </a:lnTo>
                  <a:lnTo>
                    <a:pt x="62" y="107"/>
                  </a:lnTo>
                  <a:lnTo>
                    <a:pt x="61" y="111"/>
                  </a:lnTo>
                  <a:lnTo>
                    <a:pt x="61" y="111"/>
                  </a:lnTo>
                  <a:lnTo>
                    <a:pt x="61" y="115"/>
                  </a:lnTo>
                  <a:lnTo>
                    <a:pt x="63" y="117"/>
                  </a:lnTo>
                  <a:lnTo>
                    <a:pt x="67" y="118"/>
                  </a:lnTo>
                  <a:lnTo>
                    <a:pt x="72" y="118"/>
                  </a:lnTo>
                  <a:lnTo>
                    <a:pt x="83" y="118"/>
                  </a:lnTo>
                  <a:lnTo>
                    <a:pt x="75" y="149"/>
                  </a:lnTo>
                  <a:lnTo>
                    <a:pt x="23" y="149"/>
                  </a:lnTo>
                  <a:lnTo>
                    <a:pt x="23" y="149"/>
                  </a:lnTo>
                  <a:lnTo>
                    <a:pt x="18" y="148"/>
                  </a:lnTo>
                  <a:lnTo>
                    <a:pt x="13" y="148"/>
                  </a:lnTo>
                  <a:lnTo>
                    <a:pt x="8" y="145"/>
                  </a:lnTo>
                  <a:lnTo>
                    <a:pt x="6" y="143"/>
                  </a:lnTo>
                  <a:lnTo>
                    <a:pt x="2" y="139"/>
                  </a:lnTo>
                  <a:lnTo>
                    <a:pt x="1" y="136"/>
                  </a:lnTo>
                  <a:lnTo>
                    <a:pt x="0" y="132"/>
                  </a:lnTo>
                  <a:lnTo>
                    <a:pt x="0" y="128"/>
                  </a:lnTo>
                  <a:lnTo>
                    <a:pt x="0" y="128"/>
                  </a:lnTo>
                  <a:lnTo>
                    <a:pt x="0" y="120"/>
                  </a:lnTo>
                  <a:lnTo>
                    <a:pt x="2" y="111"/>
                  </a:lnTo>
                  <a:lnTo>
                    <a:pt x="34" y="0"/>
                  </a:lnTo>
                  <a:lnTo>
                    <a:pt x="91" y="0"/>
                  </a:lnTo>
                  <a:lnTo>
                    <a:pt x="84" y="27"/>
                  </a:lnTo>
                  <a:lnTo>
                    <a:pt x="115"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50" name="Freeform 92">
              <a:extLst>
                <a:ext uri="{FF2B5EF4-FFF2-40B4-BE49-F238E27FC236}">
                  <a16:creationId xmlns:a16="http://schemas.microsoft.com/office/drawing/2014/main" id="{0A9CB4EB-F89C-463A-8976-5CE92193E803}"/>
                </a:ext>
              </a:extLst>
            </p:cNvPr>
            <p:cNvSpPr>
              <a:spLocks/>
            </p:cNvSpPr>
            <p:nvPr userDrawn="1"/>
          </p:nvSpPr>
          <p:spPr bwMode="auto">
            <a:xfrm>
              <a:off x="7321551" y="4830763"/>
              <a:ext cx="38100" cy="46038"/>
            </a:xfrm>
            <a:custGeom>
              <a:avLst/>
              <a:gdLst>
                <a:gd name="T0" fmla="*/ 9 w 24"/>
                <a:gd name="T1" fmla="*/ 0 h 29"/>
                <a:gd name="T2" fmla="*/ 24 w 24"/>
                <a:gd name="T3" fmla="*/ 0 h 29"/>
                <a:gd name="T4" fmla="*/ 15 w 24"/>
                <a:gd name="T5" fmla="*/ 29 h 29"/>
                <a:gd name="T6" fmla="*/ 0 w 24"/>
                <a:gd name="T7" fmla="*/ 29 h 29"/>
                <a:gd name="T8" fmla="*/ 9 w 24"/>
                <a:gd name="T9" fmla="*/ 0 h 29"/>
              </a:gdLst>
              <a:ahLst/>
              <a:cxnLst>
                <a:cxn ang="0">
                  <a:pos x="T0" y="T1"/>
                </a:cxn>
                <a:cxn ang="0">
                  <a:pos x="T2" y="T3"/>
                </a:cxn>
                <a:cxn ang="0">
                  <a:pos x="T4" y="T5"/>
                </a:cxn>
                <a:cxn ang="0">
                  <a:pos x="T6" y="T7"/>
                </a:cxn>
                <a:cxn ang="0">
                  <a:pos x="T8" y="T9"/>
                </a:cxn>
              </a:cxnLst>
              <a:rect l="0" t="0" r="r" b="b"/>
              <a:pathLst>
                <a:path w="24" h="29">
                  <a:moveTo>
                    <a:pt x="9" y="0"/>
                  </a:moveTo>
                  <a:lnTo>
                    <a:pt x="24" y="0"/>
                  </a:lnTo>
                  <a:lnTo>
                    <a:pt x="15" y="29"/>
                  </a:lnTo>
                  <a:lnTo>
                    <a:pt x="0" y="29"/>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51" name="Freeform 93">
              <a:extLst>
                <a:ext uri="{FF2B5EF4-FFF2-40B4-BE49-F238E27FC236}">
                  <a16:creationId xmlns:a16="http://schemas.microsoft.com/office/drawing/2014/main" id="{37E63F6C-6ABA-4164-A3BC-2F43B82B5A6F}"/>
                </a:ext>
              </a:extLst>
            </p:cNvPr>
            <p:cNvSpPr>
              <a:spLocks/>
            </p:cNvSpPr>
            <p:nvPr userDrawn="1"/>
          </p:nvSpPr>
          <p:spPr bwMode="auto">
            <a:xfrm>
              <a:off x="7400926" y="4830763"/>
              <a:ext cx="87313" cy="46038"/>
            </a:xfrm>
            <a:custGeom>
              <a:avLst/>
              <a:gdLst>
                <a:gd name="T0" fmla="*/ 10 w 55"/>
                <a:gd name="T1" fmla="*/ 0 h 29"/>
                <a:gd name="T2" fmla="*/ 31 w 55"/>
                <a:gd name="T3" fmla="*/ 0 h 29"/>
                <a:gd name="T4" fmla="*/ 36 w 55"/>
                <a:gd name="T5" fmla="*/ 19 h 29"/>
                <a:gd name="T6" fmla="*/ 36 w 55"/>
                <a:gd name="T7" fmla="*/ 19 h 29"/>
                <a:gd name="T8" fmla="*/ 42 w 55"/>
                <a:gd name="T9" fmla="*/ 0 h 29"/>
                <a:gd name="T10" fmla="*/ 55 w 55"/>
                <a:gd name="T11" fmla="*/ 0 h 29"/>
                <a:gd name="T12" fmla="*/ 46 w 55"/>
                <a:gd name="T13" fmla="*/ 29 h 29"/>
                <a:gd name="T14" fmla="*/ 26 w 55"/>
                <a:gd name="T15" fmla="*/ 29 h 29"/>
                <a:gd name="T16" fmla="*/ 20 w 55"/>
                <a:gd name="T17" fmla="*/ 8 h 29"/>
                <a:gd name="T18" fmla="*/ 20 w 55"/>
                <a:gd name="T19" fmla="*/ 8 h 29"/>
                <a:gd name="T20" fmla="*/ 13 w 55"/>
                <a:gd name="T21" fmla="*/ 29 h 29"/>
                <a:gd name="T22" fmla="*/ 0 w 55"/>
                <a:gd name="T23" fmla="*/ 29 h 29"/>
                <a:gd name="T24" fmla="*/ 10 w 55"/>
                <a:gd name="T2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 h="29">
                  <a:moveTo>
                    <a:pt x="10" y="0"/>
                  </a:moveTo>
                  <a:lnTo>
                    <a:pt x="31" y="0"/>
                  </a:lnTo>
                  <a:lnTo>
                    <a:pt x="36" y="19"/>
                  </a:lnTo>
                  <a:lnTo>
                    <a:pt x="36" y="19"/>
                  </a:lnTo>
                  <a:lnTo>
                    <a:pt x="42" y="0"/>
                  </a:lnTo>
                  <a:lnTo>
                    <a:pt x="55" y="0"/>
                  </a:lnTo>
                  <a:lnTo>
                    <a:pt x="46" y="29"/>
                  </a:lnTo>
                  <a:lnTo>
                    <a:pt x="26" y="29"/>
                  </a:lnTo>
                  <a:lnTo>
                    <a:pt x="20" y="8"/>
                  </a:lnTo>
                  <a:lnTo>
                    <a:pt x="20" y="8"/>
                  </a:lnTo>
                  <a:lnTo>
                    <a:pt x="13" y="29"/>
                  </a:lnTo>
                  <a:lnTo>
                    <a:pt x="0" y="29"/>
                  </a:lnTo>
                  <a:lnTo>
                    <a:pt x="1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52" name="Freeform 94">
              <a:extLst>
                <a:ext uri="{FF2B5EF4-FFF2-40B4-BE49-F238E27FC236}">
                  <a16:creationId xmlns:a16="http://schemas.microsoft.com/office/drawing/2014/main" id="{06563592-22B7-429A-B5F8-C1741220A34A}"/>
                </a:ext>
              </a:extLst>
            </p:cNvPr>
            <p:cNvSpPr>
              <a:spLocks/>
            </p:cNvSpPr>
            <p:nvPr userDrawn="1"/>
          </p:nvSpPr>
          <p:spPr bwMode="auto">
            <a:xfrm>
              <a:off x="7531101" y="4830763"/>
              <a:ext cx="76200" cy="46038"/>
            </a:xfrm>
            <a:custGeom>
              <a:avLst/>
              <a:gdLst>
                <a:gd name="T0" fmla="*/ 0 w 48"/>
                <a:gd name="T1" fmla="*/ 0 h 29"/>
                <a:gd name="T2" fmla="*/ 15 w 48"/>
                <a:gd name="T3" fmla="*/ 0 h 29"/>
                <a:gd name="T4" fmla="*/ 19 w 48"/>
                <a:gd name="T5" fmla="*/ 18 h 29"/>
                <a:gd name="T6" fmla="*/ 33 w 48"/>
                <a:gd name="T7" fmla="*/ 0 h 29"/>
                <a:gd name="T8" fmla="*/ 48 w 48"/>
                <a:gd name="T9" fmla="*/ 0 h 29"/>
                <a:gd name="T10" fmla="*/ 24 w 48"/>
                <a:gd name="T11" fmla="*/ 29 h 29"/>
                <a:gd name="T12" fmla="*/ 6 w 48"/>
                <a:gd name="T13" fmla="*/ 29 h 29"/>
                <a:gd name="T14" fmla="*/ 0 w 48"/>
                <a:gd name="T15" fmla="*/ 0 h 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 h="29">
                  <a:moveTo>
                    <a:pt x="0" y="0"/>
                  </a:moveTo>
                  <a:lnTo>
                    <a:pt x="15" y="0"/>
                  </a:lnTo>
                  <a:lnTo>
                    <a:pt x="19" y="18"/>
                  </a:lnTo>
                  <a:lnTo>
                    <a:pt x="33" y="0"/>
                  </a:lnTo>
                  <a:lnTo>
                    <a:pt x="48" y="0"/>
                  </a:lnTo>
                  <a:lnTo>
                    <a:pt x="24" y="29"/>
                  </a:lnTo>
                  <a:lnTo>
                    <a:pt x="6" y="29"/>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53" name="Freeform 95">
              <a:extLst>
                <a:ext uri="{FF2B5EF4-FFF2-40B4-BE49-F238E27FC236}">
                  <a16:creationId xmlns:a16="http://schemas.microsoft.com/office/drawing/2014/main" id="{0D2AE38D-121E-4CAD-86B9-FC8B8F5D70E9}"/>
                </a:ext>
              </a:extLst>
            </p:cNvPr>
            <p:cNvSpPr>
              <a:spLocks/>
            </p:cNvSpPr>
            <p:nvPr userDrawn="1"/>
          </p:nvSpPr>
          <p:spPr bwMode="auto">
            <a:xfrm>
              <a:off x="7635876" y="4830763"/>
              <a:ext cx="66675" cy="46038"/>
            </a:xfrm>
            <a:custGeom>
              <a:avLst/>
              <a:gdLst>
                <a:gd name="T0" fmla="*/ 9 w 42"/>
                <a:gd name="T1" fmla="*/ 0 h 29"/>
                <a:gd name="T2" fmla="*/ 42 w 42"/>
                <a:gd name="T3" fmla="*/ 0 h 29"/>
                <a:gd name="T4" fmla="*/ 41 w 42"/>
                <a:gd name="T5" fmla="*/ 5 h 29"/>
                <a:gd name="T6" fmla="*/ 22 w 42"/>
                <a:gd name="T7" fmla="*/ 5 h 29"/>
                <a:gd name="T8" fmla="*/ 20 w 42"/>
                <a:gd name="T9" fmla="*/ 11 h 29"/>
                <a:gd name="T10" fmla="*/ 37 w 42"/>
                <a:gd name="T11" fmla="*/ 11 h 29"/>
                <a:gd name="T12" fmla="*/ 36 w 42"/>
                <a:gd name="T13" fmla="*/ 17 h 29"/>
                <a:gd name="T14" fmla="*/ 17 w 42"/>
                <a:gd name="T15" fmla="*/ 17 h 29"/>
                <a:gd name="T16" fmla="*/ 16 w 42"/>
                <a:gd name="T17" fmla="*/ 23 h 29"/>
                <a:gd name="T18" fmla="*/ 35 w 42"/>
                <a:gd name="T19" fmla="*/ 23 h 29"/>
                <a:gd name="T20" fmla="*/ 33 w 42"/>
                <a:gd name="T21" fmla="*/ 29 h 29"/>
                <a:gd name="T22" fmla="*/ 0 w 42"/>
                <a:gd name="T23" fmla="*/ 29 h 29"/>
                <a:gd name="T24" fmla="*/ 9 w 42"/>
                <a:gd name="T2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29">
                  <a:moveTo>
                    <a:pt x="9" y="0"/>
                  </a:moveTo>
                  <a:lnTo>
                    <a:pt x="42" y="0"/>
                  </a:lnTo>
                  <a:lnTo>
                    <a:pt x="41" y="5"/>
                  </a:lnTo>
                  <a:lnTo>
                    <a:pt x="22" y="5"/>
                  </a:lnTo>
                  <a:lnTo>
                    <a:pt x="20" y="11"/>
                  </a:lnTo>
                  <a:lnTo>
                    <a:pt x="37" y="11"/>
                  </a:lnTo>
                  <a:lnTo>
                    <a:pt x="36" y="17"/>
                  </a:lnTo>
                  <a:lnTo>
                    <a:pt x="17" y="17"/>
                  </a:lnTo>
                  <a:lnTo>
                    <a:pt x="16" y="23"/>
                  </a:lnTo>
                  <a:lnTo>
                    <a:pt x="35" y="23"/>
                  </a:lnTo>
                  <a:lnTo>
                    <a:pt x="33" y="29"/>
                  </a:lnTo>
                  <a:lnTo>
                    <a:pt x="0" y="29"/>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54" name="Freeform 96">
              <a:extLst>
                <a:ext uri="{FF2B5EF4-FFF2-40B4-BE49-F238E27FC236}">
                  <a16:creationId xmlns:a16="http://schemas.microsoft.com/office/drawing/2014/main" id="{7FCBD58F-4408-4407-9DB0-3BCFB5D4422F}"/>
                </a:ext>
              </a:extLst>
            </p:cNvPr>
            <p:cNvSpPr>
              <a:spLocks/>
            </p:cNvSpPr>
            <p:nvPr userDrawn="1"/>
          </p:nvSpPr>
          <p:spPr bwMode="auto">
            <a:xfrm>
              <a:off x="7856538" y="4830763"/>
              <a:ext cx="61913" cy="46038"/>
            </a:xfrm>
            <a:custGeom>
              <a:avLst/>
              <a:gdLst>
                <a:gd name="T0" fmla="*/ 11 w 39"/>
                <a:gd name="T1" fmla="*/ 7 h 29"/>
                <a:gd name="T2" fmla="*/ 0 w 39"/>
                <a:gd name="T3" fmla="*/ 7 h 29"/>
                <a:gd name="T4" fmla="*/ 3 w 39"/>
                <a:gd name="T5" fmla="*/ 0 h 29"/>
                <a:gd name="T6" fmla="*/ 39 w 39"/>
                <a:gd name="T7" fmla="*/ 0 h 29"/>
                <a:gd name="T8" fmla="*/ 37 w 39"/>
                <a:gd name="T9" fmla="*/ 7 h 29"/>
                <a:gd name="T10" fmla="*/ 25 w 39"/>
                <a:gd name="T11" fmla="*/ 7 h 29"/>
                <a:gd name="T12" fmla="*/ 19 w 39"/>
                <a:gd name="T13" fmla="*/ 29 h 29"/>
                <a:gd name="T14" fmla="*/ 4 w 39"/>
                <a:gd name="T15" fmla="*/ 29 h 29"/>
                <a:gd name="T16" fmla="*/ 11 w 39"/>
                <a:gd name="T17" fmla="*/ 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29">
                  <a:moveTo>
                    <a:pt x="11" y="7"/>
                  </a:moveTo>
                  <a:lnTo>
                    <a:pt x="0" y="7"/>
                  </a:lnTo>
                  <a:lnTo>
                    <a:pt x="3" y="0"/>
                  </a:lnTo>
                  <a:lnTo>
                    <a:pt x="39" y="0"/>
                  </a:lnTo>
                  <a:lnTo>
                    <a:pt x="37" y="7"/>
                  </a:lnTo>
                  <a:lnTo>
                    <a:pt x="25" y="7"/>
                  </a:lnTo>
                  <a:lnTo>
                    <a:pt x="19" y="29"/>
                  </a:lnTo>
                  <a:lnTo>
                    <a:pt x="4" y="29"/>
                  </a:lnTo>
                  <a:lnTo>
                    <a:pt x="11"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55" name="Freeform 97">
              <a:extLst>
                <a:ext uri="{FF2B5EF4-FFF2-40B4-BE49-F238E27FC236}">
                  <a16:creationId xmlns:a16="http://schemas.microsoft.com/office/drawing/2014/main" id="{8E799FAF-FA4F-4877-8FF1-D895F4AACA33}"/>
                </a:ext>
              </a:extLst>
            </p:cNvPr>
            <p:cNvSpPr>
              <a:spLocks/>
            </p:cNvSpPr>
            <p:nvPr userDrawn="1"/>
          </p:nvSpPr>
          <p:spPr bwMode="auto">
            <a:xfrm>
              <a:off x="7951788" y="4830763"/>
              <a:ext cx="106363" cy="46038"/>
            </a:xfrm>
            <a:custGeom>
              <a:avLst/>
              <a:gdLst>
                <a:gd name="T0" fmla="*/ 8 w 67"/>
                <a:gd name="T1" fmla="*/ 0 h 29"/>
                <a:gd name="T2" fmla="*/ 30 w 67"/>
                <a:gd name="T3" fmla="*/ 0 h 29"/>
                <a:gd name="T4" fmla="*/ 32 w 67"/>
                <a:gd name="T5" fmla="*/ 19 h 29"/>
                <a:gd name="T6" fmla="*/ 32 w 67"/>
                <a:gd name="T7" fmla="*/ 19 h 29"/>
                <a:gd name="T8" fmla="*/ 45 w 67"/>
                <a:gd name="T9" fmla="*/ 0 h 29"/>
                <a:gd name="T10" fmla="*/ 67 w 67"/>
                <a:gd name="T11" fmla="*/ 0 h 29"/>
                <a:gd name="T12" fmla="*/ 57 w 67"/>
                <a:gd name="T13" fmla="*/ 29 h 29"/>
                <a:gd name="T14" fmla="*/ 45 w 67"/>
                <a:gd name="T15" fmla="*/ 29 h 29"/>
                <a:gd name="T16" fmla="*/ 50 w 67"/>
                <a:gd name="T17" fmla="*/ 7 h 29"/>
                <a:gd name="T18" fmla="*/ 50 w 67"/>
                <a:gd name="T19" fmla="*/ 7 h 29"/>
                <a:gd name="T20" fmla="*/ 34 w 67"/>
                <a:gd name="T21" fmla="*/ 29 h 29"/>
                <a:gd name="T22" fmla="*/ 21 w 67"/>
                <a:gd name="T23" fmla="*/ 29 h 29"/>
                <a:gd name="T24" fmla="*/ 19 w 67"/>
                <a:gd name="T25" fmla="*/ 7 h 29"/>
                <a:gd name="T26" fmla="*/ 19 w 67"/>
                <a:gd name="T27" fmla="*/ 7 h 29"/>
                <a:gd name="T28" fmla="*/ 12 w 67"/>
                <a:gd name="T29" fmla="*/ 29 h 29"/>
                <a:gd name="T30" fmla="*/ 0 w 67"/>
                <a:gd name="T31" fmla="*/ 29 h 29"/>
                <a:gd name="T32" fmla="*/ 8 w 67"/>
                <a:gd name="T33"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7" h="29">
                  <a:moveTo>
                    <a:pt x="8" y="0"/>
                  </a:moveTo>
                  <a:lnTo>
                    <a:pt x="30" y="0"/>
                  </a:lnTo>
                  <a:lnTo>
                    <a:pt x="32" y="19"/>
                  </a:lnTo>
                  <a:lnTo>
                    <a:pt x="32" y="19"/>
                  </a:lnTo>
                  <a:lnTo>
                    <a:pt x="45" y="0"/>
                  </a:lnTo>
                  <a:lnTo>
                    <a:pt x="67" y="0"/>
                  </a:lnTo>
                  <a:lnTo>
                    <a:pt x="57" y="29"/>
                  </a:lnTo>
                  <a:lnTo>
                    <a:pt x="45" y="29"/>
                  </a:lnTo>
                  <a:lnTo>
                    <a:pt x="50" y="7"/>
                  </a:lnTo>
                  <a:lnTo>
                    <a:pt x="50" y="7"/>
                  </a:lnTo>
                  <a:lnTo>
                    <a:pt x="34" y="29"/>
                  </a:lnTo>
                  <a:lnTo>
                    <a:pt x="21" y="29"/>
                  </a:lnTo>
                  <a:lnTo>
                    <a:pt x="19" y="7"/>
                  </a:lnTo>
                  <a:lnTo>
                    <a:pt x="19" y="7"/>
                  </a:lnTo>
                  <a:lnTo>
                    <a:pt x="12" y="29"/>
                  </a:lnTo>
                  <a:lnTo>
                    <a:pt x="0" y="29"/>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56" name="Freeform 98">
              <a:extLst>
                <a:ext uri="{FF2B5EF4-FFF2-40B4-BE49-F238E27FC236}">
                  <a16:creationId xmlns:a16="http://schemas.microsoft.com/office/drawing/2014/main" id="{541295E1-43D5-4CAF-A561-D6CF1E196D00}"/>
                </a:ext>
              </a:extLst>
            </p:cNvPr>
            <p:cNvSpPr>
              <a:spLocks/>
            </p:cNvSpPr>
            <p:nvPr userDrawn="1"/>
          </p:nvSpPr>
          <p:spPr bwMode="auto">
            <a:xfrm>
              <a:off x="8188326" y="4830763"/>
              <a:ext cx="85725" cy="46038"/>
            </a:xfrm>
            <a:custGeom>
              <a:avLst/>
              <a:gdLst>
                <a:gd name="T0" fmla="*/ 9 w 54"/>
                <a:gd name="T1" fmla="*/ 0 h 29"/>
                <a:gd name="T2" fmla="*/ 30 w 54"/>
                <a:gd name="T3" fmla="*/ 0 h 29"/>
                <a:gd name="T4" fmla="*/ 35 w 54"/>
                <a:gd name="T5" fmla="*/ 19 h 29"/>
                <a:gd name="T6" fmla="*/ 36 w 54"/>
                <a:gd name="T7" fmla="*/ 19 h 29"/>
                <a:gd name="T8" fmla="*/ 42 w 54"/>
                <a:gd name="T9" fmla="*/ 0 h 29"/>
                <a:gd name="T10" fmla="*/ 54 w 54"/>
                <a:gd name="T11" fmla="*/ 0 h 29"/>
                <a:gd name="T12" fmla="*/ 46 w 54"/>
                <a:gd name="T13" fmla="*/ 29 h 29"/>
                <a:gd name="T14" fmla="*/ 24 w 54"/>
                <a:gd name="T15" fmla="*/ 29 h 29"/>
                <a:gd name="T16" fmla="*/ 19 w 54"/>
                <a:gd name="T17" fmla="*/ 8 h 29"/>
                <a:gd name="T18" fmla="*/ 19 w 54"/>
                <a:gd name="T19" fmla="*/ 8 h 29"/>
                <a:gd name="T20" fmla="*/ 13 w 54"/>
                <a:gd name="T21" fmla="*/ 29 h 29"/>
                <a:gd name="T22" fmla="*/ 0 w 54"/>
                <a:gd name="T23" fmla="*/ 29 h 29"/>
                <a:gd name="T24" fmla="*/ 9 w 54"/>
                <a:gd name="T2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29">
                  <a:moveTo>
                    <a:pt x="9" y="0"/>
                  </a:moveTo>
                  <a:lnTo>
                    <a:pt x="30" y="0"/>
                  </a:lnTo>
                  <a:lnTo>
                    <a:pt x="35" y="19"/>
                  </a:lnTo>
                  <a:lnTo>
                    <a:pt x="36" y="19"/>
                  </a:lnTo>
                  <a:lnTo>
                    <a:pt x="42" y="0"/>
                  </a:lnTo>
                  <a:lnTo>
                    <a:pt x="54" y="0"/>
                  </a:lnTo>
                  <a:lnTo>
                    <a:pt x="46" y="29"/>
                  </a:lnTo>
                  <a:lnTo>
                    <a:pt x="24" y="29"/>
                  </a:lnTo>
                  <a:lnTo>
                    <a:pt x="19" y="8"/>
                  </a:lnTo>
                  <a:lnTo>
                    <a:pt x="19" y="8"/>
                  </a:lnTo>
                  <a:lnTo>
                    <a:pt x="13" y="29"/>
                  </a:lnTo>
                  <a:lnTo>
                    <a:pt x="0" y="29"/>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57" name="Freeform 99">
              <a:extLst>
                <a:ext uri="{FF2B5EF4-FFF2-40B4-BE49-F238E27FC236}">
                  <a16:creationId xmlns:a16="http://schemas.microsoft.com/office/drawing/2014/main" id="{4FEBF633-8A9B-47DA-B7A7-D88B5EFAEFF3}"/>
                </a:ext>
              </a:extLst>
            </p:cNvPr>
            <p:cNvSpPr>
              <a:spLocks/>
            </p:cNvSpPr>
            <p:nvPr userDrawn="1"/>
          </p:nvSpPr>
          <p:spPr bwMode="auto">
            <a:xfrm>
              <a:off x="8310563" y="4830763"/>
              <a:ext cx="63500" cy="46038"/>
            </a:xfrm>
            <a:custGeom>
              <a:avLst/>
              <a:gdLst>
                <a:gd name="T0" fmla="*/ 12 w 40"/>
                <a:gd name="T1" fmla="*/ 7 h 29"/>
                <a:gd name="T2" fmla="*/ 0 w 40"/>
                <a:gd name="T3" fmla="*/ 7 h 29"/>
                <a:gd name="T4" fmla="*/ 3 w 40"/>
                <a:gd name="T5" fmla="*/ 0 h 29"/>
                <a:gd name="T6" fmla="*/ 40 w 40"/>
                <a:gd name="T7" fmla="*/ 0 h 29"/>
                <a:gd name="T8" fmla="*/ 38 w 40"/>
                <a:gd name="T9" fmla="*/ 7 h 29"/>
                <a:gd name="T10" fmla="*/ 26 w 40"/>
                <a:gd name="T11" fmla="*/ 7 h 29"/>
                <a:gd name="T12" fmla="*/ 19 w 40"/>
                <a:gd name="T13" fmla="*/ 29 h 29"/>
                <a:gd name="T14" fmla="*/ 5 w 40"/>
                <a:gd name="T15" fmla="*/ 29 h 29"/>
                <a:gd name="T16" fmla="*/ 12 w 40"/>
                <a:gd name="T17" fmla="*/ 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29">
                  <a:moveTo>
                    <a:pt x="12" y="7"/>
                  </a:moveTo>
                  <a:lnTo>
                    <a:pt x="0" y="7"/>
                  </a:lnTo>
                  <a:lnTo>
                    <a:pt x="3" y="0"/>
                  </a:lnTo>
                  <a:lnTo>
                    <a:pt x="40" y="0"/>
                  </a:lnTo>
                  <a:lnTo>
                    <a:pt x="38" y="7"/>
                  </a:lnTo>
                  <a:lnTo>
                    <a:pt x="26" y="7"/>
                  </a:lnTo>
                  <a:lnTo>
                    <a:pt x="19" y="29"/>
                  </a:lnTo>
                  <a:lnTo>
                    <a:pt x="5" y="29"/>
                  </a:lnTo>
                  <a:lnTo>
                    <a:pt x="12"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58" name="Freeform 100">
              <a:extLst>
                <a:ext uri="{FF2B5EF4-FFF2-40B4-BE49-F238E27FC236}">
                  <a16:creationId xmlns:a16="http://schemas.microsoft.com/office/drawing/2014/main" id="{594D7258-BED9-47C4-A447-04D7EFA8D4F3}"/>
                </a:ext>
              </a:extLst>
            </p:cNvPr>
            <p:cNvSpPr>
              <a:spLocks noEditPoints="1"/>
            </p:cNvSpPr>
            <p:nvPr userDrawn="1"/>
          </p:nvSpPr>
          <p:spPr bwMode="auto">
            <a:xfrm>
              <a:off x="8701088" y="4760913"/>
              <a:ext cx="49213" cy="50800"/>
            </a:xfrm>
            <a:custGeom>
              <a:avLst/>
              <a:gdLst>
                <a:gd name="T0" fmla="*/ 15 w 31"/>
                <a:gd name="T1" fmla="*/ 0 h 32"/>
                <a:gd name="T2" fmla="*/ 15 w 31"/>
                <a:gd name="T3" fmla="*/ 0 h 32"/>
                <a:gd name="T4" fmla="*/ 10 w 31"/>
                <a:gd name="T5" fmla="*/ 1 h 32"/>
                <a:gd name="T6" fmla="*/ 5 w 31"/>
                <a:gd name="T7" fmla="*/ 5 h 32"/>
                <a:gd name="T8" fmla="*/ 1 w 31"/>
                <a:gd name="T9" fmla="*/ 10 h 32"/>
                <a:gd name="T10" fmla="*/ 0 w 31"/>
                <a:gd name="T11" fmla="*/ 15 h 32"/>
                <a:gd name="T12" fmla="*/ 0 w 31"/>
                <a:gd name="T13" fmla="*/ 15 h 32"/>
                <a:gd name="T14" fmla="*/ 1 w 31"/>
                <a:gd name="T15" fmla="*/ 21 h 32"/>
                <a:gd name="T16" fmla="*/ 5 w 31"/>
                <a:gd name="T17" fmla="*/ 27 h 32"/>
                <a:gd name="T18" fmla="*/ 10 w 31"/>
                <a:gd name="T19" fmla="*/ 31 h 32"/>
                <a:gd name="T20" fmla="*/ 15 w 31"/>
                <a:gd name="T21" fmla="*/ 32 h 32"/>
                <a:gd name="T22" fmla="*/ 15 w 31"/>
                <a:gd name="T23" fmla="*/ 32 h 32"/>
                <a:gd name="T24" fmla="*/ 21 w 31"/>
                <a:gd name="T25" fmla="*/ 31 h 32"/>
                <a:gd name="T26" fmla="*/ 27 w 31"/>
                <a:gd name="T27" fmla="*/ 27 h 32"/>
                <a:gd name="T28" fmla="*/ 30 w 31"/>
                <a:gd name="T29" fmla="*/ 21 h 32"/>
                <a:gd name="T30" fmla="*/ 31 w 31"/>
                <a:gd name="T31" fmla="*/ 15 h 32"/>
                <a:gd name="T32" fmla="*/ 31 w 31"/>
                <a:gd name="T33" fmla="*/ 15 h 32"/>
                <a:gd name="T34" fmla="*/ 30 w 31"/>
                <a:gd name="T35" fmla="*/ 10 h 32"/>
                <a:gd name="T36" fmla="*/ 27 w 31"/>
                <a:gd name="T37" fmla="*/ 5 h 32"/>
                <a:gd name="T38" fmla="*/ 21 w 31"/>
                <a:gd name="T39" fmla="*/ 1 h 32"/>
                <a:gd name="T40" fmla="*/ 15 w 31"/>
                <a:gd name="T41" fmla="*/ 0 h 32"/>
                <a:gd name="T42" fmla="*/ 15 w 31"/>
                <a:gd name="T43" fmla="*/ 0 h 32"/>
                <a:gd name="T44" fmla="*/ 15 w 31"/>
                <a:gd name="T45" fmla="*/ 28 h 32"/>
                <a:gd name="T46" fmla="*/ 15 w 31"/>
                <a:gd name="T47" fmla="*/ 28 h 32"/>
                <a:gd name="T48" fmla="*/ 11 w 31"/>
                <a:gd name="T49" fmla="*/ 27 h 32"/>
                <a:gd name="T50" fmla="*/ 6 w 31"/>
                <a:gd name="T51" fmla="*/ 25 h 32"/>
                <a:gd name="T52" fmla="*/ 4 w 31"/>
                <a:gd name="T53" fmla="*/ 21 h 32"/>
                <a:gd name="T54" fmla="*/ 3 w 31"/>
                <a:gd name="T55" fmla="*/ 15 h 32"/>
                <a:gd name="T56" fmla="*/ 3 w 31"/>
                <a:gd name="T57" fmla="*/ 15 h 32"/>
                <a:gd name="T58" fmla="*/ 4 w 31"/>
                <a:gd name="T59" fmla="*/ 11 h 32"/>
                <a:gd name="T60" fmla="*/ 6 w 31"/>
                <a:gd name="T61" fmla="*/ 6 h 32"/>
                <a:gd name="T62" fmla="*/ 11 w 31"/>
                <a:gd name="T63" fmla="*/ 4 h 32"/>
                <a:gd name="T64" fmla="*/ 15 w 31"/>
                <a:gd name="T65" fmla="*/ 3 h 32"/>
                <a:gd name="T66" fmla="*/ 15 w 31"/>
                <a:gd name="T67" fmla="*/ 3 h 32"/>
                <a:gd name="T68" fmla="*/ 20 w 31"/>
                <a:gd name="T69" fmla="*/ 4 h 32"/>
                <a:gd name="T70" fmla="*/ 25 w 31"/>
                <a:gd name="T71" fmla="*/ 6 h 32"/>
                <a:gd name="T72" fmla="*/ 27 w 31"/>
                <a:gd name="T73" fmla="*/ 11 h 32"/>
                <a:gd name="T74" fmla="*/ 28 w 31"/>
                <a:gd name="T75" fmla="*/ 15 h 32"/>
                <a:gd name="T76" fmla="*/ 28 w 31"/>
                <a:gd name="T77" fmla="*/ 15 h 32"/>
                <a:gd name="T78" fmla="*/ 27 w 31"/>
                <a:gd name="T79" fmla="*/ 21 h 32"/>
                <a:gd name="T80" fmla="*/ 25 w 31"/>
                <a:gd name="T81" fmla="*/ 25 h 32"/>
                <a:gd name="T82" fmla="*/ 20 w 31"/>
                <a:gd name="T83" fmla="*/ 27 h 32"/>
                <a:gd name="T84" fmla="*/ 15 w 31"/>
                <a:gd name="T85" fmla="*/ 28 h 32"/>
                <a:gd name="T86" fmla="*/ 15 w 31"/>
                <a:gd name="T87"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1" h="32">
                  <a:moveTo>
                    <a:pt x="15" y="0"/>
                  </a:moveTo>
                  <a:lnTo>
                    <a:pt x="15" y="0"/>
                  </a:lnTo>
                  <a:lnTo>
                    <a:pt x="10" y="1"/>
                  </a:lnTo>
                  <a:lnTo>
                    <a:pt x="5" y="5"/>
                  </a:lnTo>
                  <a:lnTo>
                    <a:pt x="1" y="10"/>
                  </a:lnTo>
                  <a:lnTo>
                    <a:pt x="0" y="15"/>
                  </a:lnTo>
                  <a:lnTo>
                    <a:pt x="0" y="15"/>
                  </a:lnTo>
                  <a:lnTo>
                    <a:pt x="1" y="21"/>
                  </a:lnTo>
                  <a:lnTo>
                    <a:pt x="5" y="27"/>
                  </a:lnTo>
                  <a:lnTo>
                    <a:pt x="10" y="31"/>
                  </a:lnTo>
                  <a:lnTo>
                    <a:pt x="15" y="32"/>
                  </a:lnTo>
                  <a:lnTo>
                    <a:pt x="15" y="32"/>
                  </a:lnTo>
                  <a:lnTo>
                    <a:pt x="21" y="31"/>
                  </a:lnTo>
                  <a:lnTo>
                    <a:pt x="27" y="27"/>
                  </a:lnTo>
                  <a:lnTo>
                    <a:pt x="30" y="21"/>
                  </a:lnTo>
                  <a:lnTo>
                    <a:pt x="31" y="15"/>
                  </a:lnTo>
                  <a:lnTo>
                    <a:pt x="31" y="15"/>
                  </a:lnTo>
                  <a:lnTo>
                    <a:pt x="30" y="10"/>
                  </a:lnTo>
                  <a:lnTo>
                    <a:pt x="27" y="5"/>
                  </a:lnTo>
                  <a:lnTo>
                    <a:pt x="21" y="1"/>
                  </a:lnTo>
                  <a:lnTo>
                    <a:pt x="15" y="0"/>
                  </a:lnTo>
                  <a:lnTo>
                    <a:pt x="15" y="0"/>
                  </a:lnTo>
                  <a:close/>
                  <a:moveTo>
                    <a:pt x="15" y="28"/>
                  </a:moveTo>
                  <a:lnTo>
                    <a:pt x="15" y="28"/>
                  </a:lnTo>
                  <a:lnTo>
                    <a:pt x="11" y="27"/>
                  </a:lnTo>
                  <a:lnTo>
                    <a:pt x="6" y="25"/>
                  </a:lnTo>
                  <a:lnTo>
                    <a:pt x="4" y="21"/>
                  </a:lnTo>
                  <a:lnTo>
                    <a:pt x="3" y="15"/>
                  </a:lnTo>
                  <a:lnTo>
                    <a:pt x="3" y="15"/>
                  </a:lnTo>
                  <a:lnTo>
                    <a:pt x="4" y="11"/>
                  </a:lnTo>
                  <a:lnTo>
                    <a:pt x="6" y="6"/>
                  </a:lnTo>
                  <a:lnTo>
                    <a:pt x="11" y="4"/>
                  </a:lnTo>
                  <a:lnTo>
                    <a:pt x="15" y="3"/>
                  </a:lnTo>
                  <a:lnTo>
                    <a:pt x="15" y="3"/>
                  </a:lnTo>
                  <a:lnTo>
                    <a:pt x="20" y="4"/>
                  </a:lnTo>
                  <a:lnTo>
                    <a:pt x="25" y="6"/>
                  </a:lnTo>
                  <a:lnTo>
                    <a:pt x="27" y="11"/>
                  </a:lnTo>
                  <a:lnTo>
                    <a:pt x="28" y="15"/>
                  </a:lnTo>
                  <a:lnTo>
                    <a:pt x="28" y="15"/>
                  </a:lnTo>
                  <a:lnTo>
                    <a:pt x="27" y="21"/>
                  </a:lnTo>
                  <a:lnTo>
                    <a:pt x="25" y="25"/>
                  </a:lnTo>
                  <a:lnTo>
                    <a:pt x="20" y="27"/>
                  </a:lnTo>
                  <a:lnTo>
                    <a:pt x="15" y="28"/>
                  </a:lnTo>
                  <a:lnTo>
                    <a:pt x="15"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59" name="Freeform 101">
              <a:extLst>
                <a:ext uri="{FF2B5EF4-FFF2-40B4-BE49-F238E27FC236}">
                  <a16:creationId xmlns:a16="http://schemas.microsoft.com/office/drawing/2014/main" id="{440F352B-C738-4442-B41C-8FB148B33574}"/>
                </a:ext>
              </a:extLst>
            </p:cNvPr>
            <p:cNvSpPr>
              <a:spLocks noEditPoints="1"/>
            </p:cNvSpPr>
            <p:nvPr userDrawn="1"/>
          </p:nvSpPr>
          <p:spPr bwMode="auto">
            <a:xfrm>
              <a:off x="8716963" y="4772026"/>
              <a:ext cx="20638" cy="26988"/>
            </a:xfrm>
            <a:custGeom>
              <a:avLst/>
              <a:gdLst>
                <a:gd name="T0" fmla="*/ 11 w 13"/>
                <a:gd name="T1" fmla="*/ 6 h 17"/>
                <a:gd name="T2" fmla="*/ 11 w 13"/>
                <a:gd name="T3" fmla="*/ 6 h 17"/>
                <a:gd name="T4" fmla="*/ 11 w 13"/>
                <a:gd name="T5" fmla="*/ 4 h 17"/>
                <a:gd name="T6" fmla="*/ 10 w 13"/>
                <a:gd name="T7" fmla="*/ 1 h 17"/>
                <a:gd name="T8" fmla="*/ 9 w 13"/>
                <a:gd name="T9" fmla="*/ 1 h 17"/>
                <a:gd name="T10" fmla="*/ 7 w 13"/>
                <a:gd name="T11" fmla="*/ 0 h 17"/>
                <a:gd name="T12" fmla="*/ 0 w 13"/>
                <a:gd name="T13" fmla="*/ 0 h 17"/>
                <a:gd name="T14" fmla="*/ 0 w 13"/>
                <a:gd name="T15" fmla="*/ 17 h 17"/>
                <a:gd name="T16" fmla="*/ 3 w 13"/>
                <a:gd name="T17" fmla="*/ 17 h 17"/>
                <a:gd name="T18" fmla="*/ 3 w 13"/>
                <a:gd name="T19" fmla="*/ 11 h 17"/>
                <a:gd name="T20" fmla="*/ 5 w 13"/>
                <a:gd name="T21" fmla="*/ 11 h 17"/>
                <a:gd name="T22" fmla="*/ 9 w 13"/>
                <a:gd name="T23" fmla="*/ 17 h 17"/>
                <a:gd name="T24" fmla="*/ 13 w 13"/>
                <a:gd name="T25" fmla="*/ 17 h 17"/>
                <a:gd name="T26" fmla="*/ 8 w 13"/>
                <a:gd name="T27" fmla="*/ 10 h 17"/>
                <a:gd name="T28" fmla="*/ 8 w 13"/>
                <a:gd name="T29" fmla="*/ 10 h 17"/>
                <a:gd name="T30" fmla="*/ 11 w 13"/>
                <a:gd name="T31" fmla="*/ 8 h 17"/>
                <a:gd name="T32" fmla="*/ 11 w 13"/>
                <a:gd name="T33" fmla="*/ 6 h 17"/>
                <a:gd name="T34" fmla="*/ 11 w 13"/>
                <a:gd name="T35" fmla="*/ 6 h 17"/>
                <a:gd name="T36" fmla="*/ 3 w 13"/>
                <a:gd name="T37" fmla="*/ 7 h 17"/>
                <a:gd name="T38" fmla="*/ 3 w 13"/>
                <a:gd name="T39" fmla="*/ 3 h 17"/>
                <a:gd name="T40" fmla="*/ 5 w 13"/>
                <a:gd name="T41" fmla="*/ 3 h 17"/>
                <a:gd name="T42" fmla="*/ 5 w 13"/>
                <a:gd name="T43" fmla="*/ 3 h 17"/>
                <a:gd name="T44" fmla="*/ 8 w 13"/>
                <a:gd name="T45" fmla="*/ 4 h 17"/>
                <a:gd name="T46" fmla="*/ 9 w 13"/>
                <a:gd name="T47" fmla="*/ 4 h 17"/>
                <a:gd name="T48" fmla="*/ 9 w 13"/>
                <a:gd name="T49" fmla="*/ 5 h 17"/>
                <a:gd name="T50" fmla="*/ 9 w 13"/>
                <a:gd name="T51" fmla="*/ 5 h 17"/>
                <a:gd name="T52" fmla="*/ 9 w 13"/>
                <a:gd name="T53" fmla="*/ 7 h 17"/>
                <a:gd name="T54" fmla="*/ 8 w 13"/>
                <a:gd name="T55" fmla="*/ 7 h 17"/>
                <a:gd name="T56" fmla="*/ 5 w 13"/>
                <a:gd name="T57" fmla="*/ 7 h 17"/>
                <a:gd name="T58" fmla="*/ 3 w 13"/>
                <a:gd name="T59" fmla="*/ 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 h="17">
                  <a:moveTo>
                    <a:pt x="11" y="6"/>
                  </a:moveTo>
                  <a:lnTo>
                    <a:pt x="11" y="6"/>
                  </a:lnTo>
                  <a:lnTo>
                    <a:pt x="11" y="4"/>
                  </a:lnTo>
                  <a:lnTo>
                    <a:pt x="10" y="1"/>
                  </a:lnTo>
                  <a:lnTo>
                    <a:pt x="9" y="1"/>
                  </a:lnTo>
                  <a:lnTo>
                    <a:pt x="7" y="0"/>
                  </a:lnTo>
                  <a:lnTo>
                    <a:pt x="0" y="0"/>
                  </a:lnTo>
                  <a:lnTo>
                    <a:pt x="0" y="17"/>
                  </a:lnTo>
                  <a:lnTo>
                    <a:pt x="3" y="17"/>
                  </a:lnTo>
                  <a:lnTo>
                    <a:pt x="3" y="11"/>
                  </a:lnTo>
                  <a:lnTo>
                    <a:pt x="5" y="11"/>
                  </a:lnTo>
                  <a:lnTo>
                    <a:pt x="9" y="17"/>
                  </a:lnTo>
                  <a:lnTo>
                    <a:pt x="13" y="17"/>
                  </a:lnTo>
                  <a:lnTo>
                    <a:pt x="8" y="10"/>
                  </a:lnTo>
                  <a:lnTo>
                    <a:pt x="8" y="10"/>
                  </a:lnTo>
                  <a:lnTo>
                    <a:pt x="11" y="8"/>
                  </a:lnTo>
                  <a:lnTo>
                    <a:pt x="11" y="6"/>
                  </a:lnTo>
                  <a:lnTo>
                    <a:pt x="11" y="6"/>
                  </a:lnTo>
                  <a:close/>
                  <a:moveTo>
                    <a:pt x="3" y="7"/>
                  </a:moveTo>
                  <a:lnTo>
                    <a:pt x="3" y="3"/>
                  </a:lnTo>
                  <a:lnTo>
                    <a:pt x="5" y="3"/>
                  </a:lnTo>
                  <a:lnTo>
                    <a:pt x="5" y="3"/>
                  </a:lnTo>
                  <a:lnTo>
                    <a:pt x="8" y="4"/>
                  </a:lnTo>
                  <a:lnTo>
                    <a:pt x="9" y="4"/>
                  </a:lnTo>
                  <a:lnTo>
                    <a:pt x="9" y="5"/>
                  </a:lnTo>
                  <a:lnTo>
                    <a:pt x="9" y="5"/>
                  </a:lnTo>
                  <a:lnTo>
                    <a:pt x="9" y="7"/>
                  </a:lnTo>
                  <a:lnTo>
                    <a:pt x="8" y="7"/>
                  </a:lnTo>
                  <a:lnTo>
                    <a:pt x="5" y="7"/>
                  </a:lnTo>
                  <a:lnTo>
                    <a:pt x="3"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60" name="Freeform 102">
              <a:extLst>
                <a:ext uri="{FF2B5EF4-FFF2-40B4-BE49-F238E27FC236}">
                  <a16:creationId xmlns:a16="http://schemas.microsoft.com/office/drawing/2014/main" id="{EDB9D29D-B69A-4D9C-B1F8-E88AD5CCB32D}"/>
                </a:ext>
              </a:extLst>
            </p:cNvPr>
            <p:cNvSpPr>
              <a:spLocks/>
            </p:cNvSpPr>
            <p:nvPr userDrawn="1"/>
          </p:nvSpPr>
          <p:spPr bwMode="auto">
            <a:xfrm>
              <a:off x="7742238" y="4830763"/>
              <a:ext cx="68263" cy="47625"/>
            </a:xfrm>
            <a:custGeom>
              <a:avLst/>
              <a:gdLst>
                <a:gd name="T0" fmla="*/ 20 w 43"/>
                <a:gd name="T1" fmla="*/ 9 h 30"/>
                <a:gd name="T2" fmla="*/ 20 w 43"/>
                <a:gd name="T3" fmla="*/ 7 h 30"/>
                <a:gd name="T4" fmla="*/ 24 w 43"/>
                <a:gd name="T5" fmla="*/ 4 h 30"/>
                <a:gd name="T6" fmla="*/ 28 w 43"/>
                <a:gd name="T7" fmla="*/ 4 h 30"/>
                <a:gd name="T8" fmla="*/ 30 w 43"/>
                <a:gd name="T9" fmla="*/ 5 h 30"/>
                <a:gd name="T10" fmla="*/ 30 w 43"/>
                <a:gd name="T11" fmla="*/ 8 h 30"/>
                <a:gd name="T12" fmla="*/ 43 w 43"/>
                <a:gd name="T13" fmla="*/ 8 h 30"/>
                <a:gd name="T14" fmla="*/ 41 w 43"/>
                <a:gd name="T15" fmla="*/ 2 h 30"/>
                <a:gd name="T16" fmla="*/ 27 w 43"/>
                <a:gd name="T17" fmla="*/ 0 h 30"/>
                <a:gd name="T18" fmla="*/ 18 w 43"/>
                <a:gd name="T19" fmla="*/ 0 h 30"/>
                <a:gd name="T20" fmla="*/ 7 w 43"/>
                <a:gd name="T21" fmla="*/ 4 h 30"/>
                <a:gd name="T22" fmla="*/ 3 w 43"/>
                <a:gd name="T23" fmla="*/ 9 h 30"/>
                <a:gd name="T24" fmla="*/ 4 w 43"/>
                <a:gd name="T25" fmla="*/ 14 h 30"/>
                <a:gd name="T26" fmla="*/ 9 w 43"/>
                <a:gd name="T27" fmla="*/ 16 h 30"/>
                <a:gd name="T28" fmla="*/ 22 w 43"/>
                <a:gd name="T29" fmla="*/ 19 h 30"/>
                <a:gd name="T30" fmla="*/ 25 w 43"/>
                <a:gd name="T31" fmla="*/ 21 h 30"/>
                <a:gd name="T32" fmla="*/ 25 w 43"/>
                <a:gd name="T33" fmla="*/ 22 h 30"/>
                <a:gd name="T34" fmla="*/ 23 w 43"/>
                <a:gd name="T35" fmla="*/ 24 h 30"/>
                <a:gd name="T36" fmla="*/ 18 w 43"/>
                <a:gd name="T37" fmla="*/ 25 h 30"/>
                <a:gd name="T38" fmla="*/ 14 w 43"/>
                <a:gd name="T39" fmla="*/ 24 h 30"/>
                <a:gd name="T40" fmla="*/ 12 w 43"/>
                <a:gd name="T41" fmla="*/ 22 h 30"/>
                <a:gd name="T42" fmla="*/ 0 w 43"/>
                <a:gd name="T43" fmla="*/ 21 h 30"/>
                <a:gd name="T44" fmla="*/ 0 w 43"/>
                <a:gd name="T45" fmla="*/ 24 h 30"/>
                <a:gd name="T46" fmla="*/ 1 w 43"/>
                <a:gd name="T47" fmla="*/ 28 h 30"/>
                <a:gd name="T48" fmla="*/ 5 w 43"/>
                <a:gd name="T49" fmla="*/ 30 h 30"/>
                <a:gd name="T50" fmla="*/ 16 w 43"/>
                <a:gd name="T51" fmla="*/ 30 h 30"/>
                <a:gd name="T52" fmla="*/ 34 w 43"/>
                <a:gd name="T53" fmla="*/ 28 h 30"/>
                <a:gd name="T54" fmla="*/ 41 w 43"/>
                <a:gd name="T55" fmla="*/ 21 h 30"/>
                <a:gd name="T56" fmla="*/ 41 w 43"/>
                <a:gd name="T57" fmla="*/ 17 h 30"/>
                <a:gd name="T58" fmla="*/ 39 w 43"/>
                <a:gd name="T59" fmla="*/ 15 h 30"/>
                <a:gd name="T60" fmla="*/ 29 w 43"/>
                <a:gd name="T61" fmla="*/ 11 h 30"/>
                <a:gd name="T62" fmla="*/ 20 w 43"/>
                <a:gd name="T63" fmla="*/ 9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 h="30">
                  <a:moveTo>
                    <a:pt x="20" y="9"/>
                  </a:moveTo>
                  <a:lnTo>
                    <a:pt x="20" y="9"/>
                  </a:lnTo>
                  <a:lnTo>
                    <a:pt x="20" y="7"/>
                  </a:lnTo>
                  <a:lnTo>
                    <a:pt x="20" y="7"/>
                  </a:lnTo>
                  <a:lnTo>
                    <a:pt x="21" y="5"/>
                  </a:lnTo>
                  <a:lnTo>
                    <a:pt x="24" y="4"/>
                  </a:lnTo>
                  <a:lnTo>
                    <a:pt x="24" y="4"/>
                  </a:lnTo>
                  <a:lnTo>
                    <a:pt x="28" y="4"/>
                  </a:lnTo>
                  <a:lnTo>
                    <a:pt x="30" y="5"/>
                  </a:lnTo>
                  <a:lnTo>
                    <a:pt x="30" y="5"/>
                  </a:lnTo>
                  <a:lnTo>
                    <a:pt x="30" y="7"/>
                  </a:lnTo>
                  <a:lnTo>
                    <a:pt x="30" y="8"/>
                  </a:lnTo>
                  <a:lnTo>
                    <a:pt x="43" y="8"/>
                  </a:lnTo>
                  <a:lnTo>
                    <a:pt x="43" y="8"/>
                  </a:lnTo>
                  <a:lnTo>
                    <a:pt x="43" y="4"/>
                  </a:lnTo>
                  <a:lnTo>
                    <a:pt x="41" y="2"/>
                  </a:lnTo>
                  <a:lnTo>
                    <a:pt x="36" y="0"/>
                  </a:lnTo>
                  <a:lnTo>
                    <a:pt x="27" y="0"/>
                  </a:lnTo>
                  <a:lnTo>
                    <a:pt x="27" y="0"/>
                  </a:lnTo>
                  <a:lnTo>
                    <a:pt x="18" y="0"/>
                  </a:lnTo>
                  <a:lnTo>
                    <a:pt x="11" y="2"/>
                  </a:lnTo>
                  <a:lnTo>
                    <a:pt x="7" y="4"/>
                  </a:lnTo>
                  <a:lnTo>
                    <a:pt x="3" y="9"/>
                  </a:lnTo>
                  <a:lnTo>
                    <a:pt x="3" y="9"/>
                  </a:lnTo>
                  <a:lnTo>
                    <a:pt x="3" y="11"/>
                  </a:lnTo>
                  <a:lnTo>
                    <a:pt x="4" y="14"/>
                  </a:lnTo>
                  <a:lnTo>
                    <a:pt x="4" y="14"/>
                  </a:lnTo>
                  <a:lnTo>
                    <a:pt x="9" y="16"/>
                  </a:lnTo>
                  <a:lnTo>
                    <a:pt x="16" y="18"/>
                  </a:lnTo>
                  <a:lnTo>
                    <a:pt x="22" y="19"/>
                  </a:lnTo>
                  <a:lnTo>
                    <a:pt x="25" y="21"/>
                  </a:lnTo>
                  <a:lnTo>
                    <a:pt x="25" y="21"/>
                  </a:lnTo>
                  <a:lnTo>
                    <a:pt x="25" y="22"/>
                  </a:lnTo>
                  <a:lnTo>
                    <a:pt x="25" y="22"/>
                  </a:lnTo>
                  <a:lnTo>
                    <a:pt x="24" y="23"/>
                  </a:lnTo>
                  <a:lnTo>
                    <a:pt x="23" y="24"/>
                  </a:lnTo>
                  <a:lnTo>
                    <a:pt x="18" y="25"/>
                  </a:lnTo>
                  <a:lnTo>
                    <a:pt x="18" y="25"/>
                  </a:lnTo>
                  <a:lnTo>
                    <a:pt x="15" y="24"/>
                  </a:lnTo>
                  <a:lnTo>
                    <a:pt x="14" y="24"/>
                  </a:lnTo>
                  <a:lnTo>
                    <a:pt x="14" y="24"/>
                  </a:lnTo>
                  <a:lnTo>
                    <a:pt x="12" y="22"/>
                  </a:lnTo>
                  <a:lnTo>
                    <a:pt x="12" y="21"/>
                  </a:lnTo>
                  <a:lnTo>
                    <a:pt x="0" y="21"/>
                  </a:lnTo>
                  <a:lnTo>
                    <a:pt x="0" y="21"/>
                  </a:lnTo>
                  <a:lnTo>
                    <a:pt x="0" y="24"/>
                  </a:lnTo>
                  <a:lnTo>
                    <a:pt x="0" y="26"/>
                  </a:lnTo>
                  <a:lnTo>
                    <a:pt x="1" y="28"/>
                  </a:lnTo>
                  <a:lnTo>
                    <a:pt x="3" y="29"/>
                  </a:lnTo>
                  <a:lnTo>
                    <a:pt x="5" y="30"/>
                  </a:lnTo>
                  <a:lnTo>
                    <a:pt x="16" y="30"/>
                  </a:lnTo>
                  <a:lnTo>
                    <a:pt x="16" y="30"/>
                  </a:lnTo>
                  <a:lnTo>
                    <a:pt x="27" y="30"/>
                  </a:lnTo>
                  <a:lnTo>
                    <a:pt x="34" y="28"/>
                  </a:lnTo>
                  <a:lnTo>
                    <a:pt x="38" y="24"/>
                  </a:lnTo>
                  <a:lnTo>
                    <a:pt x="41" y="21"/>
                  </a:lnTo>
                  <a:lnTo>
                    <a:pt x="41" y="21"/>
                  </a:lnTo>
                  <a:lnTo>
                    <a:pt x="41" y="17"/>
                  </a:lnTo>
                  <a:lnTo>
                    <a:pt x="39" y="15"/>
                  </a:lnTo>
                  <a:lnTo>
                    <a:pt x="39" y="15"/>
                  </a:lnTo>
                  <a:lnTo>
                    <a:pt x="36" y="12"/>
                  </a:lnTo>
                  <a:lnTo>
                    <a:pt x="29" y="11"/>
                  </a:lnTo>
                  <a:lnTo>
                    <a:pt x="23" y="10"/>
                  </a:lnTo>
                  <a:lnTo>
                    <a:pt x="20" y="9"/>
                  </a:lnTo>
                  <a:lnTo>
                    <a:pt x="20"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61" name="Freeform 103">
              <a:extLst>
                <a:ext uri="{FF2B5EF4-FFF2-40B4-BE49-F238E27FC236}">
                  <a16:creationId xmlns:a16="http://schemas.microsoft.com/office/drawing/2014/main" id="{4516805B-99EF-49F9-93FC-3F528B5C64A7}"/>
                </a:ext>
              </a:extLst>
            </p:cNvPr>
            <p:cNvSpPr>
              <a:spLocks/>
            </p:cNvSpPr>
            <p:nvPr userDrawn="1"/>
          </p:nvSpPr>
          <p:spPr bwMode="auto">
            <a:xfrm>
              <a:off x="8089901" y="4830763"/>
              <a:ext cx="66675" cy="46038"/>
            </a:xfrm>
            <a:custGeom>
              <a:avLst/>
              <a:gdLst>
                <a:gd name="T0" fmla="*/ 9 w 42"/>
                <a:gd name="T1" fmla="*/ 0 h 29"/>
                <a:gd name="T2" fmla="*/ 42 w 42"/>
                <a:gd name="T3" fmla="*/ 0 h 29"/>
                <a:gd name="T4" fmla="*/ 40 w 42"/>
                <a:gd name="T5" fmla="*/ 5 h 29"/>
                <a:gd name="T6" fmla="*/ 21 w 42"/>
                <a:gd name="T7" fmla="*/ 5 h 29"/>
                <a:gd name="T8" fmla="*/ 18 w 42"/>
                <a:gd name="T9" fmla="*/ 11 h 29"/>
                <a:gd name="T10" fmla="*/ 36 w 42"/>
                <a:gd name="T11" fmla="*/ 11 h 29"/>
                <a:gd name="T12" fmla="*/ 35 w 42"/>
                <a:gd name="T13" fmla="*/ 17 h 29"/>
                <a:gd name="T14" fmla="*/ 17 w 42"/>
                <a:gd name="T15" fmla="*/ 17 h 29"/>
                <a:gd name="T16" fmla="*/ 15 w 42"/>
                <a:gd name="T17" fmla="*/ 23 h 29"/>
                <a:gd name="T18" fmla="*/ 35 w 42"/>
                <a:gd name="T19" fmla="*/ 23 h 29"/>
                <a:gd name="T20" fmla="*/ 33 w 42"/>
                <a:gd name="T21" fmla="*/ 29 h 29"/>
                <a:gd name="T22" fmla="*/ 0 w 42"/>
                <a:gd name="T23" fmla="*/ 29 h 29"/>
                <a:gd name="T24" fmla="*/ 9 w 42"/>
                <a:gd name="T2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29">
                  <a:moveTo>
                    <a:pt x="9" y="0"/>
                  </a:moveTo>
                  <a:lnTo>
                    <a:pt x="42" y="0"/>
                  </a:lnTo>
                  <a:lnTo>
                    <a:pt x="40" y="5"/>
                  </a:lnTo>
                  <a:lnTo>
                    <a:pt x="21" y="5"/>
                  </a:lnTo>
                  <a:lnTo>
                    <a:pt x="18" y="11"/>
                  </a:lnTo>
                  <a:lnTo>
                    <a:pt x="36" y="11"/>
                  </a:lnTo>
                  <a:lnTo>
                    <a:pt x="35" y="17"/>
                  </a:lnTo>
                  <a:lnTo>
                    <a:pt x="17" y="17"/>
                  </a:lnTo>
                  <a:lnTo>
                    <a:pt x="15" y="23"/>
                  </a:lnTo>
                  <a:lnTo>
                    <a:pt x="35" y="23"/>
                  </a:lnTo>
                  <a:lnTo>
                    <a:pt x="33" y="29"/>
                  </a:lnTo>
                  <a:lnTo>
                    <a:pt x="0" y="29"/>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62" name="Freeform 104">
              <a:extLst>
                <a:ext uri="{FF2B5EF4-FFF2-40B4-BE49-F238E27FC236}">
                  <a16:creationId xmlns:a16="http://schemas.microsoft.com/office/drawing/2014/main" id="{981D6376-F4D5-4355-8920-1E31E219656D}"/>
                </a:ext>
              </a:extLst>
            </p:cNvPr>
            <p:cNvSpPr>
              <a:spLocks/>
            </p:cNvSpPr>
            <p:nvPr userDrawn="1"/>
          </p:nvSpPr>
          <p:spPr bwMode="auto">
            <a:xfrm>
              <a:off x="8518526" y="4606926"/>
              <a:ext cx="277813" cy="269875"/>
            </a:xfrm>
            <a:custGeom>
              <a:avLst/>
              <a:gdLst>
                <a:gd name="T0" fmla="*/ 116 w 175"/>
                <a:gd name="T1" fmla="*/ 0 h 170"/>
                <a:gd name="T2" fmla="*/ 85 w 175"/>
                <a:gd name="T3" fmla="*/ 67 h 170"/>
                <a:gd name="T4" fmla="*/ 86 w 175"/>
                <a:gd name="T5" fmla="*/ 0 h 170"/>
                <a:gd name="T6" fmla="*/ 27 w 175"/>
                <a:gd name="T7" fmla="*/ 0 h 170"/>
                <a:gd name="T8" fmla="*/ 39 w 175"/>
                <a:gd name="T9" fmla="*/ 122 h 170"/>
                <a:gd name="T10" fmla="*/ 39 w 175"/>
                <a:gd name="T11" fmla="*/ 122 h 170"/>
                <a:gd name="T12" fmla="*/ 37 w 175"/>
                <a:gd name="T13" fmla="*/ 127 h 170"/>
                <a:gd name="T14" fmla="*/ 36 w 175"/>
                <a:gd name="T15" fmla="*/ 130 h 170"/>
                <a:gd name="T16" fmla="*/ 33 w 175"/>
                <a:gd name="T17" fmla="*/ 132 h 170"/>
                <a:gd name="T18" fmla="*/ 30 w 175"/>
                <a:gd name="T19" fmla="*/ 135 h 170"/>
                <a:gd name="T20" fmla="*/ 30 w 175"/>
                <a:gd name="T21" fmla="*/ 135 h 170"/>
                <a:gd name="T22" fmla="*/ 26 w 175"/>
                <a:gd name="T23" fmla="*/ 136 h 170"/>
                <a:gd name="T24" fmla="*/ 20 w 175"/>
                <a:gd name="T25" fmla="*/ 136 h 170"/>
                <a:gd name="T26" fmla="*/ 11 w 175"/>
                <a:gd name="T27" fmla="*/ 136 h 170"/>
                <a:gd name="T28" fmla="*/ 10 w 175"/>
                <a:gd name="T29" fmla="*/ 136 h 170"/>
                <a:gd name="T30" fmla="*/ 0 w 175"/>
                <a:gd name="T31" fmla="*/ 170 h 170"/>
                <a:gd name="T32" fmla="*/ 40 w 175"/>
                <a:gd name="T33" fmla="*/ 170 h 170"/>
                <a:gd name="T34" fmla="*/ 40 w 175"/>
                <a:gd name="T35" fmla="*/ 170 h 170"/>
                <a:gd name="T36" fmla="*/ 48 w 175"/>
                <a:gd name="T37" fmla="*/ 169 h 170"/>
                <a:gd name="T38" fmla="*/ 55 w 175"/>
                <a:gd name="T39" fmla="*/ 167 h 170"/>
                <a:gd name="T40" fmla="*/ 63 w 175"/>
                <a:gd name="T41" fmla="*/ 164 h 170"/>
                <a:gd name="T42" fmla="*/ 68 w 175"/>
                <a:gd name="T43" fmla="*/ 160 h 170"/>
                <a:gd name="T44" fmla="*/ 74 w 175"/>
                <a:gd name="T45" fmla="*/ 156 h 170"/>
                <a:gd name="T46" fmla="*/ 79 w 175"/>
                <a:gd name="T47" fmla="*/ 149 h 170"/>
                <a:gd name="T48" fmla="*/ 91 w 175"/>
                <a:gd name="T49" fmla="*/ 132 h 170"/>
                <a:gd name="T50" fmla="*/ 175 w 175"/>
                <a:gd name="T51" fmla="*/ 0 h 170"/>
                <a:gd name="T52" fmla="*/ 116 w 175"/>
                <a:gd name="T53"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5" h="170">
                  <a:moveTo>
                    <a:pt x="116" y="0"/>
                  </a:moveTo>
                  <a:lnTo>
                    <a:pt x="85" y="67"/>
                  </a:lnTo>
                  <a:lnTo>
                    <a:pt x="86" y="0"/>
                  </a:lnTo>
                  <a:lnTo>
                    <a:pt x="27" y="0"/>
                  </a:lnTo>
                  <a:lnTo>
                    <a:pt x="39" y="122"/>
                  </a:lnTo>
                  <a:lnTo>
                    <a:pt x="39" y="122"/>
                  </a:lnTo>
                  <a:lnTo>
                    <a:pt x="37" y="127"/>
                  </a:lnTo>
                  <a:lnTo>
                    <a:pt x="36" y="130"/>
                  </a:lnTo>
                  <a:lnTo>
                    <a:pt x="33" y="132"/>
                  </a:lnTo>
                  <a:lnTo>
                    <a:pt x="30" y="135"/>
                  </a:lnTo>
                  <a:lnTo>
                    <a:pt x="30" y="135"/>
                  </a:lnTo>
                  <a:lnTo>
                    <a:pt x="26" y="136"/>
                  </a:lnTo>
                  <a:lnTo>
                    <a:pt x="20" y="136"/>
                  </a:lnTo>
                  <a:lnTo>
                    <a:pt x="11" y="136"/>
                  </a:lnTo>
                  <a:lnTo>
                    <a:pt x="10" y="136"/>
                  </a:lnTo>
                  <a:lnTo>
                    <a:pt x="0" y="170"/>
                  </a:lnTo>
                  <a:lnTo>
                    <a:pt x="40" y="170"/>
                  </a:lnTo>
                  <a:lnTo>
                    <a:pt x="40" y="170"/>
                  </a:lnTo>
                  <a:lnTo>
                    <a:pt x="48" y="169"/>
                  </a:lnTo>
                  <a:lnTo>
                    <a:pt x="55" y="167"/>
                  </a:lnTo>
                  <a:lnTo>
                    <a:pt x="63" y="164"/>
                  </a:lnTo>
                  <a:lnTo>
                    <a:pt x="68" y="160"/>
                  </a:lnTo>
                  <a:lnTo>
                    <a:pt x="74" y="156"/>
                  </a:lnTo>
                  <a:lnTo>
                    <a:pt x="79" y="149"/>
                  </a:lnTo>
                  <a:lnTo>
                    <a:pt x="91" y="132"/>
                  </a:lnTo>
                  <a:lnTo>
                    <a:pt x="175" y="0"/>
                  </a:lnTo>
                  <a:lnTo>
                    <a:pt x="11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63" name="Freeform 105">
              <a:extLst>
                <a:ext uri="{FF2B5EF4-FFF2-40B4-BE49-F238E27FC236}">
                  <a16:creationId xmlns:a16="http://schemas.microsoft.com/office/drawing/2014/main" id="{F1801EA5-ABC9-42C4-9526-8806457AF2B3}"/>
                </a:ext>
              </a:extLst>
            </p:cNvPr>
            <p:cNvSpPr>
              <a:spLocks/>
            </p:cNvSpPr>
            <p:nvPr userDrawn="1"/>
          </p:nvSpPr>
          <p:spPr bwMode="auto">
            <a:xfrm>
              <a:off x="8399463" y="4827588"/>
              <a:ext cx="71438" cy="50800"/>
            </a:xfrm>
            <a:custGeom>
              <a:avLst/>
              <a:gdLst>
                <a:gd name="T0" fmla="*/ 20 w 45"/>
                <a:gd name="T1" fmla="*/ 11 h 32"/>
                <a:gd name="T2" fmla="*/ 20 w 45"/>
                <a:gd name="T3" fmla="*/ 9 h 32"/>
                <a:gd name="T4" fmla="*/ 26 w 45"/>
                <a:gd name="T5" fmla="*/ 6 h 32"/>
                <a:gd name="T6" fmla="*/ 29 w 45"/>
                <a:gd name="T7" fmla="*/ 6 h 32"/>
                <a:gd name="T8" fmla="*/ 31 w 45"/>
                <a:gd name="T9" fmla="*/ 7 h 32"/>
                <a:gd name="T10" fmla="*/ 32 w 45"/>
                <a:gd name="T11" fmla="*/ 10 h 32"/>
                <a:gd name="T12" fmla="*/ 45 w 45"/>
                <a:gd name="T13" fmla="*/ 10 h 32"/>
                <a:gd name="T14" fmla="*/ 43 w 45"/>
                <a:gd name="T15" fmla="*/ 4 h 32"/>
                <a:gd name="T16" fmla="*/ 29 w 45"/>
                <a:gd name="T17" fmla="*/ 0 h 32"/>
                <a:gd name="T18" fmla="*/ 19 w 45"/>
                <a:gd name="T19" fmla="*/ 2 h 32"/>
                <a:gd name="T20" fmla="*/ 7 w 45"/>
                <a:gd name="T21" fmla="*/ 6 h 32"/>
                <a:gd name="T22" fmla="*/ 5 w 45"/>
                <a:gd name="T23" fmla="*/ 11 h 32"/>
                <a:gd name="T24" fmla="*/ 6 w 45"/>
                <a:gd name="T25" fmla="*/ 16 h 32"/>
                <a:gd name="T26" fmla="*/ 11 w 45"/>
                <a:gd name="T27" fmla="*/ 18 h 32"/>
                <a:gd name="T28" fmla="*/ 24 w 45"/>
                <a:gd name="T29" fmla="*/ 21 h 32"/>
                <a:gd name="T30" fmla="*/ 27 w 45"/>
                <a:gd name="T31" fmla="*/ 23 h 32"/>
                <a:gd name="T32" fmla="*/ 27 w 45"/>
                <a:gd name="T33" fmla="*/ 24 h 32"/>
                <a:gd name="T34" fmla="*/ 24 w 45"/>
                <a:gd name="T35" fmla="*/ 26 h 32"/>
                <a:gd name="T36" fmla="*/ 20 w 45"/>
                <a:gd name="T37" fmla="*/ 27 h 32"/>
                <a:gd name="T38" fmla="*/ 14 w 45"/>
                <a:gd name="T39" fmla="*/ 26 h 32"/>
                <a:gd name="T40" fmla="*/ 14 w 45"/>
                <a:gd name="T41" fmla="*/ 24 h 32"/>
                <a:gd name="T42" fmla="*/ 2 w 45"/>
                <a:gd name="T43" fmla="*/ 23 h 32"/>
                <a:gd name="T44" fmla="*/ 0 w 45"/>
                <a:gd name="T45" fmla="*/ 26 h 32"/>
                <a:gd name="T46" fmla="*/ 2 w 45"/>
                <a:gd name="T47" fmla="*/ 30 h 32"/>
                <a:gd name="T48" fmla="*/ 7 w 45"/>
                <a:gd name="T49" fmla="*/ 32 h 32"/>
                <a:gd name="T50" fmla="*/ 18 w 45"/>
                <a:gd name="T51" fmla="*/ 32 h 32"/>
                <a:gd name="T52" fmla="*/ 36 w 45"/>
                <a:gd name="T53" fmla="*/ 30 h 32"/>
                <a:gd name="T54" fmla="*/ 43 w 45"/>
                <a:gd name="T55" fmla="*/ 23 h 32"/>
                <a:gd name="T56" fmla="*/ 43 w 45"/>
                <a:gd name="T57" fmla="*/ 19 h 32"/>
                <a:gd name="T58" fmla="*/ 41 w 45"/>
                <a:gd name="T59" fmla="*/ 17 h 32"/>
                <a:gd name="T60" fmla="*/ 31 w 45"/>
                <a:gd name="T61" fmla="*/ 13 h 32"/>
                <a:gd name="T62" fmla="*/ 20 w 45"/>
                <a:gd name="T63" fmla="*/ 1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5" h="32">
                  <a:moveTo>
                    <a:pt x="20" y="11"/>
                  </a:moveTo>
                  <a:lnTo>
                    <a:pt x="20" y="11"/>
                  </a:lnTo>
                  <a:lnTo>
                    <a:pt x="20" y="9"/>
                  </a:lnTo>
                  <a:lnTo>
                    <a:pt x="20" y="9"/>
                  </a:lnTo>
                  <a:lnTo>
                    <a:pt x="23" y="7"/>
                  </a:lnTo>
                  <a:lnTo>
                    <a:pt x="26" y="6"/>
                  </a:lnTo>
                  <a:lnTo>
                    <a:pt x="26" y="6"/>
                  </a:lnTo>
                  <a:lnTo>
                    <a:pt x="29" y="6"/>
                  </a:lnTo>
                  <a:lnTo>
                    <a:pt x="31" y="7"/>
                  </a:lnTo>
                  <a:lnTo>
                    <a:pt x="31" y="7"/>
                  </a:lnTo>
                  <a:lnTo>
                    <a:pt x="32" y="9"/>
                  </a:lnTo>
                  <a:lnTo>
                    <a:pt x="32" y="10"/>
                  </a:lnTo>
                  <a:lnTo>
                    <a:pt x="45" y="10"/>
                  </a:lnTo>
                  <a:lnTo>
                    <a:pt x="45" y="10"/>
                  </a:lnTo>
                  <a:lnTo>
                    <a:pt x="45" y="6"/>
                  </a:lnTo>
                  <a:lnTo>
                    <a:pt x="43" y="4"/>
                  </a:lnTo>
                  <a:lnTo>
                    <a:pt x="38" y="2"/>
                  </a:lnTo>
                  <a:lnTo>
                    <a:pt x="29" y="0"/>
                  </a:lnTo>
                  <a:lnTo>
                    <a:pt x="29" y="0"/>
                  </a:lnTo>
                  <a:lnTo>
                    <a:pt x="19" y="2"/>
                  </a:lnTo>
                  <a:lnTo>
                    <a:pt x="12" y="3"/>
                  </a:lnTo>
                  <a:lnTo>
                    <a:pt x="7" y="6"/>
                  </a:lnTo>
                  <a:lnTo>
                    <a:pt x="5" y="11"/>
                  </a:lnTo>
                  <a:lnTo>
                    <a:pt x="5" y="11"/>
                  </a:lnTo>
                  <a:lnTo>
                    <a:pt x="5" y="13"/>
                  </a:lnTo>
                  <a:lnTo>
                    <a:pt x="6" y="16"/>
                  </a:lnTo>
                  <a:lnTo>
                    <a:pt x="6" y="16"/>
                  </a:lnTo>
                  <a:lnTo>
                    <a:pt x="11" y="18"/>
                  </a:lnTo>
                  <a:lnTo>
                    <a:pt x="17" y="19"/>
                  </a:lnTo>
                  <a:lnTo>
                    <a:pt x="24" y="21"/>
                  </a:lnTo>
                  <a:lnTo>
                    <a:pt x="27" y="23"/>
                  </a:lnTo>
                  <a:lnTo>
                    <a:pt x="27" y="23"/>
                  </a:lnTo>
                  <a:lnTo>
                    <a:pt x="27" y="24"/>
                  </a:lnTo>
                  <a:lnTo>
                    <a:pt x="27" y="24"/>
                  </a:lnTo>
                  <a:lnTo>
                    <a:pt x="26" y="25"/>
                  </a:lnTo>
                  <a:lnTo>
                    <a:pt x="24" y="26"/>
                  </a:lnTo>
                  <a:lnTo>
                    <a:pt x="20" y="27"/>
                  </a:lnTo>
                  <a:lnTo>
                    <a:pt x="20" y="27"/>
                  </a:lnTo>
                  <a:lnTo>
                    <a:pt x="17" y="26"/>
                  </a:lnTo>
                  <a:lnTo>
                    <a:pt x="14" y="26"/>
                  </a:lnTo>
                  <a:lnTo>
                    <a:pt x="14" y="26"/>
                  </a:lnTo>
                  <a:lnTo>
                    <a:pt x="14" y="24"/>
                  </a:lnTo>
                  <a:lnTo>
                    <a:pt x="14" y="23"/>
                  </a:lnTo>
                  <a:lnTo>
                    <a:pt x="2" y="23"/>
                  </a:lnTo>
                  <a:lnTo>
                    <a:pt x="2" y="23"/>
                  </a:lnTo>
                  <a:lnTo>
                    <a:pt x="0" y="26"/>
                  </a:lnTo>
                  <a:lnTo>
                    <a:pt x="0" y="28"/>
                  </a:lnTo>
                  <a:lnTo>
                    <a:pt x="2" y="30"/>
                  </a:lnTo>
                  <a:lnTo>
                    <a:pt x="4" y="31"/>
                  </a:lnTo>
                  <a:lnTo>
                    <a:pt x="7" y="32"/>
                  </a:lnTo>
                  <a:lnTo>
                    <a:pt x="18" y="32"/>
                  </a:lnTo>
                  <a:lnTo>
                    <a:pt x="18" y="32"/>
                  </a:lnTo>
                  <a:lnTo>
                    <a:pt x="29" y="32"/>
                  </a:lnTo>
                  <a:lnTo>
                    <a:pt x="36" y="30"/>
                  </a:lnTo>
                  <a:lnTo>
                    <a:pt x="40" y="26"/>
                  </a:lnTo>
                  <a:lnTo>
                    <a:pt x="43" y="23"/>
                  </a:lnTo>
                  <a:lnTo>
                    <a:pt x="43" y="23"/>
                  </a:lnTo>
                  <a:lnTo>
                    <a:pt x="43" y="19"/>
                  </a:lnTo>
                  <a:lnTo>
                    <a:pt x="41" y="17"/>
                  </a:lnTo>
                  <a:lnTo>
                    <a:pt x="41" y="17"/>
                  </a:lnTo>
                  <a:lnTo>
                    <a:pt x="37" y="14"/>
                  </a:lnTo>
                  <a:lnTo>
                    <a:pt x="31" y="13"/>
                  </a:lnTo>
                  <a:lnTo>
                    <a:pt x="24" y="12"/>
                  </a:lnTo>
                  <a:lnTo>
                    <a:pt x="20" y="11"/>
                  </a:lnTo>
                  <a:lnTo>
                    <a:pt x="20"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grpSp>
    </p:spTree>
    <p:extLst>
      <p:ext uri="{BB962C8B-B14F-4D97-AF65-F5344CB8AC3E}">
        <p14:creationId xmlns:p14="http://schemas.microsoft.com/office/powerpoint/2010/main" val="14143266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ulleted List - with subhead">
    <p:spTree>
      <p:nvGrpSpPr>
        <p:cNvPr id="1" name=""/>
        <p:cNvGrpSpPr/>
        <p:nvPr/>
      </p:nvGrpSpPr>
      <p:grpSpPr>
        <a:xfrm>
          <a:off x="0" y="0"/>
          <a:ext cx="0" cy="0"/>
          <a:chOff x="0" y="0"/>
          <a:chExt cx="0" cy="0"/>
        </a:xfrm>
      </p:grpSpPr>
      <p:sp>
        <p:nvSpPr>
          <p:cNvPr id="2" name="Title 1"/>
          <p:cNvSpPr>
            <a:spLocks noGrp="1"/>
          </p:cNvSpPr>
          <p:nvPr>
            <p:ph type="title"/>
          </p:nvPr>
        </p:nvSpPr>
        <p:spPr>
          <a:xfrm>
            <a:off x="422820" y="228600"/>
            <a:ext cx="10918280" cy="841248"/>
          </a:xfrm>
        </p:spPr>
        <p:txBody>
          <a:bodyPr/>
          <a:lstStyle>
            <a:lvl1pPr>
              <a:defRPr sz="3000"/>
            </a:lvl1pPr>
          </a:lstStyle>
          <a:p>
            <a:r>
              <a:rPr lang="en-US"/>
              <a:t>Click to edit Master title style</a:t>
            </a:r>
            <a:endParaRPr lang="en-US" dirty="0"/>
          </a:p>
        </p:txBody>
      </p:sp>
      <p:sp>
        <p:nvSpPr>
          <p:cNvPr id="11" name="Content Placeholder 2"/>
          <p:cNvSpPr>
            <a:spLocks noGrp="1"/>
          </p:cNvSpPr>
          <p:nvPr>
            <p:ph idx="12"/>
          </p:nvPr>
        </p:nvSpPr>
        <p:spPr>
          <a:xfrm>
            <a:off x="422820" y="1339851"/>
            <a:ext cx="10918280" cy="4878388"/>
          </a:xfrm>
        </p:spPr>
        <p:txBody>
          <a:bodyPr lIns="135852"/>
          <a:lstStyle>
            <a:lvl1pPr marL="0" indent="0" algn="l" rtl="0" fontAlgn="base">
              <a:spcBef>
                <a:spcPts val="595"/>
              </a:spcBef>
              <a:spcAft>
                <a:spcPct val="0"/>
              </a:spcAft>
              <a:buSzPct val="40000"/>
              <a:defRPr lang="en-US" sz="1600" b="1" dirty="0" smtClean="0">
                <a:solidFill>
                  <a:srgbClr val="7A9B3D"/>
                </a:solidFill>
                <a:latin typeface="+mn-lt"/>
                <a:ea typeface="+mn-ea"/>
                <a:cs typeface="+mn-cs"/>
              </a:defRPr>
            </a:lvl1pPr>
            <a:lvl2pPr marL="141510" indent="-141510">
              <a:spcBef>
                <a:spcPts val="357"/>
              </a:spcBef>
              <a:buClr>
                <a:srgbClr val="7A9B3D"/>
              </a:buClr>
              <a:defRPr lang="en-US" sz="1400" dirty="0" smtClean="0">
                <a:solidFill>
                  <a:srgbClr val="000000"/>
                </a:solidFill>
                <a:latin typeface="+mn-lt"/>
              </a:defRPr>
            </a:lvl2pPr>
            <a:lvl3pPr marL="283018" indent="-141510">
              <a:buClr>
                <a:srgbClr val="768692"/>
              </a:buClr>
              <a:defRPr lang="en-US" sz="1200" dirty="0" smtClean="0">
                <a:solidFill>
                  <a:srgbClr val="000000"/>
                </a:solidFill>
                <a:latin typeface="+mn-lt"/>
              </a:defRPr>
            </a:lvl3pPr>
            <a:lvl4pPr marL="424528" indent="-141510">
              <a:buClr>
                <a:srgbClr val="000000"/>
              </a:buClr>
              <a:buSzPct val="100000"/>
              <a:buFont typeface="Arial" pitchFamily="34" charset="0"/>
              <a:buChar char="•"/>
              <a:defRPr sz="1200">
                <a:solidFill>
                  <a:srgbClr val="000000"/>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41" name="Slide Number Placeholder 3">
            <a:extLst>
              <a:ext uri="{FF2B5EF4-FFF2-40B4-BE49-F238E27FC236}">
                <a16:creationId xmlns:a16="http://schemas.microsoft.com/office/drawing/2014/main" id="{2226B0D0-7E7D-4694-B370-6E38CE01FBA4}"/>
              </a:ext>
            </a:extLst>
          </p:cNvPr>
          <p:cNvSpPr>
            <a:spLocks noGrp="1"/>
          </p:cNvSpPr>
          <p:nvPr>
            <p:ph type="sldNum" sz="quarter" idx="14"/>
          </p:nvPr>
        </p:nvSpPr>
        <p:spPr>
          <a:xfrm>
            <a:off x="0" y="6382513"/>
            <a:ext cx="437173" cy="268288"/>
          </a:xfrm>
        </p:spPr>
        <p:txBody>
          <a:bodyPr/>
          <a:lstStyle>
            <a:lvl1pPr>
              <a:defRPr>
                <a:solidFill>
                  <a:srgbClr val="000000"/>
                </a:solidFill>
              </a:defRPr>
            </a:lvl1pPr>
          </a:lstStyle>
          <a:p>
            <a:pPr>
              <a:defRPr/>
            </a:pPr>
            <a:fld id="{E6474CC2-1230-4213-AD1A-4B2FEEABA7A1}" type="slidenum">
              <a:rPr lang="en-US" smtClean="0"/>
              <a:pPr>
                <a:defRPr/>
              </a:pPr>
              <a:t>‹#›</a:t>
            </a:fld>
            <a:endParaRPr lang="en-US" dirty="0"/>
          </a:p>
        </p:txBody>
      </p:sp>
      <p:sp>
        <p:nvSpPr>
          <p:cNvPr id="42" name="Footer Placeholder 4">
            <a:extLst>
              <a:ext uri="{FF2B5EF4-FFF2-40B4-BE49-F238E27FC236}">
                <a16:creationId xmlns:a16="http://schemas.microsoft.com/office/drawing/2014/main" id="{BE046C68-A14E-4EC4-BB1F-02C0B09C45BF}"/>
              </a:ext>
            </a:extLst>
          </p:cNvPr>
          <p:cNvSpPr>
            <a:spLocks noGrp="1"/>
          </p:cNvSpPr>
          <p:nvPr>
            <p:ph type="ftr" sz="quarter" idx="15"/>
          </p:nvPr>
        </p:nvSpPr>
        <p:spPr>
          <a:xfrm>
            <a:off x="426722" y="6483292"/>
            <a:ext cx="5245100" cy="172485"/>
          </a:xfrm>
        </p:spPr>
        <p:txBody>
          <a:bodyPr/>
          <a:lstStyle>
            <a:lvl1pPr algn="r">
              <a:defRPr smtClean="0">
                <a:solidFill>
                  <a:srgbClr val="000000"/>
                </a:solidFill>
              </a:defRPr>
            </a:lvl1pPr>
          </a:lstStyle>
          <a:p>
            <a:pPr algn="l">
              <a:defRPr/>
            </a:pPr>
            <a:r>
              <a:rPr lang="en-US"/>
              <a:t>For investor use.</a:t>
            </a:r>
            <a:endParaRPr lang="en-US" dirty="0"/>
          </a:p>
        </p:txBody>
      </p:sp>
      <p:sp>
        <p:nvSpPr>
          <p:cNvPr id="43" name="Rectangle 155">
            <a:extLst>
              <a:ext uri="{FF2B5EF4-FFF2-40B4-BE49-F238E27FC236}">
                <a16:creationId xmlns:a16="http://schemas.microsoft.com/office/drawing/2014/main" id="{C9C3FE21-F12E-4D65-BAF0-A9439AB6AF98}"/>
              </a:ext>
            </a:extLst>
          </p:cNvPr>
          <p:cNvSpPr>
            <a:spLocks noGrp="1" noChangeArrowheads="1"/>
          </p:cNvSpPr>
          <p:nvPr>
            <p:ph type="dt" sz="half" idx="16"/>
          </p:nvPr>
        </p:nvSpPr>
        <p:spPr>
          <a:xfrm>
            <a:off x="426722" y="6655657"/>
            <a:ext cx="2645277" cy="120649"/>
          </a:xfrm>
        </p:spPr>
        <p:txBody>
          <a:bodyPr/>
          <a:lstStyle>
            <a:lvl1pPr algn="l">
              <a:defRPr sz="833" smtClean="0">
                <a:solidFill>
                  <a:srgbClr val="000000"/>
                </a:solidFill>
              </a:defRPr>
            </a:lvl1pPr>
          </a:lstStyle>
          <a:p>
            <a:pPr>
              <a:defRPr/>
            </a:pPr>
            <a:endParaRPr lang="en-US" dirty="0"/>
          </a:p>
        </p:txBody>
      </p:sp>
      <p:grpSp>
        <p:nvGrpSpPr>
          <p:cNvPr id="34" name="Group 33">
            <a:extLst>
              <a:ext uri="{FF2B5EF4-FFF2-40B4-BE49-F238E27FC236}">
                <a16:creationId xmlns:a16="http://schemas.microsoft.com/office/drawing/2014/main" id="{95979BCC-BC07-4C0B-BEB7-1206EBE5BFBA}"/>
              </a:ext>
            </a:extLst>
          </p:cNvPr>
          <p:cNvGrpSpPr/>
          <p:nvPr userDrawn="1"/>
        </p:nvGrpSpPr>
        <p:grpSpPr>
          <a:xfrm>
            <a:off x="10215053" y="6295153"/>
            <a:ext cx="1527048" cy="338328"/>
            <a:chOff x="6923088" y="4475163"/>
            <a:chExt cx="1873251" cy="403225"/>
          </a:xfrm>
        </p:grpSpPr>
        <p:sp>
          <p:nvSpPr>
            <p:cNvPr id="35" name="AutoShape 4">
              <a:extLst>
                <a:ext uri="{FF2B5EF4-FFF2-40B4-BE49-F238E27FC236}">
                  <a16:creationId xmlns:a16="http://schemas.microsoft.com/office/drawing/2014/main" id="{0CF3F6E4-4FFE-47F7-AD5D-3AF3A6806E50}"/>
                </a:ext>
              </a:extLst>
            </p:cNvPr>
            <p:cNvSpPr>
              <a:spLocks noChangeAspect="1" noChangeArrowheads="1" noTextEdit="1"/>
            </p:cNvSpPr>
            <p:nvPr userDrawn="1"/>
          </p:nvSpPr>
          <p:spPr bwMode="auto">
            <a:xfrm>
              <a:off x="6923088" y="4475163"/>
              <a:ext cx="187325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36" name="Freeform 6">
              <a:extLst>
                <a:ext uri="{FF2B5EF4-FFF2-40B4-BE49-F238E27FC236}">
                  <a16:creationId xmlns:a16="http://schemas.microsoft.com/office/drawing/2014/main" id="{BE06DC7D-46F4-4529-9F80-37C737E75DD1}"/>
                </a:ext>
              </a:extLst>
            </p:cNvPr>
            <p:cNvSpPr>
              <a:spLocks/>
            </p:cNvSpPr>
            <p:nvPr userDrawn="1"/>
          </p:nvSpPr>
          <p:spPr bwMode="auto">
            <a:xfrm>
              <a:off x="6929438" y="4483101"/>
              <a:ext cx="376238" cy="376238"/>
            </a:xfrm>
            <a:custGeom>
              <a:avLst/>
              <a:gdLst>
                <a:gd name="T0" fmla="*/ 118 w 237"/>
                <a:gd name="T1" fmla="*/ 237 h 237"/>
                <a:gd name="T2" fmla="*/ 142 w 237"/>
                <a:gd name="T3" fmla="*/ 235 h 237"/>
                <a:gd name="T4" fmla="*/ 165 w 237"/>
                <a:gd name="T5" fmla="*/ 228 h 237"/>
                <a:gd name="T6" fmla="*/ 185 w 237"/>
                <a:gd name="T7" fmla="*/ 217 h 237"/>
                <a:gd name="T8" fmla="*/ 202 w 237"/>
                <a:gd name="T9" fmla="*/ 202 h 237"/>
                <a:gd name="T10" fmla="*/ 217 w 237"/>
                <a:gd name="T11" fmla="*/ 185 h 237"/>
                <a:gd name="T12" fmla="*/ 228 w 237"/>
                <a:gd name="T13" fmla="*/ 165 h 237"/>
                <a:gd name="T14" fmla="*/ 235 w 237"/>
                <a:gd name="T15" fmla="*/ 142 h 237"/>
                <a:gd name="T16" fmla="*/ 237 w 237"/>
                <a:gd name="T17" fmla="*/ 119 h 237"/>
                <a:gd name="T18" fmla="*/ 236 w 237"/>
                <a:gd name="T19" fmla="*/ 106 h 237"/>
                <a:gd name="T20" fmla="*/ 232 w 237"/>
                <a:gd name="T21" fmla="*/ 84 h 237"/>
                <a:gd name="T22" fmla="*/ 223 w 237"/>
                <a:gd name="T23" fmla="*/ 62 h 237"/>
                <a:gd name="T24" fmla="*/ 210 w 237"/>
                <a:gd name="T25" fmla="*/ 43 h 237"/>
                <a:gd name="T26" fmla="*/ 194 w 237"/>
                <a:gd name="T27" fmla="*/ 27 h 237"/>
                <a:gd name="T28" fmla="*/ 175 w 237"/>
                <a:gd name="T29" fmla="*/ 15 h 237"/>
                <a:gd name="T30" fmla="*/ 154 w 237"/>
                <a:gd name="T31" fmla="*/ 6 h 237"/>
                <a:gd name="T32" fmla="*/ 131 w 237"/>
                <a:gd name="T33" fmla="*/ 1 h 237"/>
                <a:gd name="T34" fmla="*/ 118 w 237"/>
                <a:gd name="T35" fmla="*/ 0 h 237"/>
                <a:gd name="T36" fmla="*/ 94 w 237"/>
                <a:gd name="T37" fmla="*/ 2 h 237"/>
                <a:gd name="T38" fmla="*/ 72 w 237"/>
                <a:gd name="T39" fmla="*/ 9 h 237"/>
                <a:gd name="T40" fmla="*/ 52 w 237"/>
                <a:gd name="T41" fmla="*/ 21 h 237"/>
                <a:gd name="T42" fmla="*/ 35 w 237"/>
                <a:gd name="T43" fmla="*/ 35 h 237"/>
                <a:gd name="T44" fmla="*/ 19 w 237"/>
                <a:gd name="T45" fmla="*/ 52 h 237"/>
                <a:gd name="T46" fmla="*/ 9 w 237"/>
                <a:gd name="T47" fmla="*/ 72 h 237"/>
                <a:gd name="T48" fmla="*/ 2 w 237"/>
                <a:gd name="T49" fmla="*/ 94 h 237"/>
                <a:gd name="T50" fmla="*/ 0 w 237"/>
                <a:gd name="T51" fmla="*/ 119 h 237"/>
                <a:gd name="T52" fmla="*/ 1 w 237"/>
                <a:gd name="T53" fmla="*/ 131 h 237"/>
                <a:gd name="T54" fmla="*/ 5 w 237"/>
                <a:gd name="T55" fmla="*/ 154 h 237"/>
                <a:gd name="T56" fmla="*/ 14 w 237"/>
                <a:gd name="T57" fmla="*/ 175 h 237"/>
                <a:gd name="T58" fmla="*/ 26 w 237"/>
                <a:gd name="T59" fmla="*/ 194 h 237"/>
                <a:gd name="T60" fmla="*/ 43 w 237"/>
                <a:gd name="T61" fmla="*/ 210 h 237"/>
                <a:gd name="T62" fmla="*/ 62 w 237"/>
                <a:gd name="T63" fmla="*/ 223 h 237"/>
                <a:gd name="T64" fmla="*/ 83 w 237"/>
                <a:gd name="T65" fmla="*/ 233 h 237"/>
                <a:gd name="T66" fmla="*/ 106 w 237"/>
                <a:gd name="T67" fmla="*/ 237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7" h="237">
                  <a:moveTo>
                    <a:pt x="118" y="237"/>
                  </a:moveTo>
                  <a:lnTo>
                    <a:pt x="118" y="237"/>
                  </a:lnTo>
                  <a:lnTo>
                    <a:pt x="131" y="237"/>
                  </a:lnTo>
                  <a:lnTo>
                    <a:pt x="142" y="235"/>
                  </a:lnTo>
                  <a:lnTo>
                    <a:pt x="154" y="233"/>
                  </a:lnTo>
                  <a:lnTo>
                    <a:pt x="165" y="228"/>
                  </a:lnTo>
                  <a:lnTo>
                    <a:pt x="175" y="223"/>
                  </a:lnTo>
                  <a:lnTo>
                    <a:pt x="185" y="217"/>
                  </a:lnTo>
                  <a:lnTo>
                    <a:pt x="194" y="210"/>
                  </a:lnTo>
                  <a:lnTo>
                    <a:pt x="202" y="202"/>
                  </a:lnTo>
                  <a:lnTo>
                    <a:pt x="210" y="194"/>
                  </a:lnTo>
                  <a:lnTo>
                    <a:pt x="217" y="185"/>
                  </a:lnTo>
                  <a:lnTo>
                    <a:pt x="223" y="175"/>
                  </a:lnTo>
                  <a:lnTo>
                    <a:pt x="228" y="165"/>
                  </a:lnTo>
                  <a:lnTo>
                    <a:pt x="232" y="154"/>
                  </a:lnTo>
                  <a:lnTo>
                    <a:pt x="235" y="142"/>
                  </a:lnTo>
                  <a:lnTo>
                    <a:pt x="236" y="131"/>
                  </a:lnTo>
                  <a:lnTo>
                    <a:pt x="237" y="119"/>
                  </a:lnTo>
                  <a:lnTo>
                    <a:pt x="237" y="119"/>
                  </a:lnTo>
                  <a:lnTo>
                    <a:pt x="236" y="106"/>
                  </a:lnTo>
                  <a:lnTo>
                    <a:pt x="235" y="94"/>
                  </a:lnTo>
                  <a:lnTo>
                    <a:pt x="232" y="84"/>
                  </a:lnTo>
                  <a:lnTo>
                    <a:pt x="228" y="72"/>
                  </a:lnTo>
                  <a:lnTo>
                    <a:pt x="223" y="62"/>
                  </a:lnTo>
                  <a:lnTo>
                    <a:pt x="217" y="52"/>
                  </a:lnTo>
                  <a:lnTo>
                    <a:pt x="210" y="43"/>
                  </a:lnTo>
                  <a:lnTo>
                    <a:pt x="202" y="35"/>
                  </a:lnTo>
                  <a:lnTo>
                    <a:pt x="194" y="27"/>
                  </a:lnTo>
                  <a:lnTo>
                    <a:pt x="185" y="21"/>
                  </a:lnTo>
                  <a:lnTo>
                    <a:pt x="175" y="15"/>
                  </a:lnTo>
                  <a:lnTo>
                    <a:pt x="165" y="9"/>
                  </a:lnTo>
                  <a:lnTo>
                    <a:pt x="154" y="6"/>
                  </a:lnTo>
                  <a:lnTo>
                    <a:pt x="142" y="2"/>
                  </a:lnTo>
                  <a:lnTo>
                    <a:pt x="131" y="1"/>
                  </a:lnTo>
                  <a:lnTo>
                    <a:pt x="118" y="0"/>
                  </a:lnTo>
                  <a:lnTo>
                    <a:pt x="118" y="0"/>
                  </a:lnTo>
                  <a:lnTo>
                    <a:pt x="106" y="1"/>
                  </a:lnTo>
                  <a:lnTo>
                    <a:pt x="94" y="2"/>
                  </a:lnTo>
                  <a:lnTo>
                    <a:pt x="83" y="6"/>
                  </a:lnTo>
                  <a:lnTo>
                    <a:pt x="72" y="9"/>
                  </a:lnTo>
                  <a:lnTo>
                    <a:pt x="62" y="15"/>
                  </a:lnTo>
                  <a:lnTo>
                    <a:pt x="52" y="21"/>
                  </a:lnTo>
                  <a:lnTo>
                    <a:pt x="43" y="27"/>
                  </a:lnTo>
                  <a:lnTo>
                    <a:pt x="35" y="35"/>
                  </a:lnTo>
                  <a:lnTo>
                    <a:pt x="26" y="43"/>
                  </a:lnTo>
                  <a:lnTo>
                    <a:pt x="19" y="52"/>
                  </a:lnTo>
                  <a:lnTo>
                    <a:pt x="14" y="62"/>
                  </a:lnTo>
                  <a:lnTo>
                    <a:pt x="9" y="72"/>
                  </a:lnTo>
                  <a:lnTo>
                    <a:pt x="5" y="84"/>
                  </a:lnTo>
                  <a:lnTo>
                    <a:pt x="2" y="94"/>
                  </a:lnTo>
                  <a:lnTo>
                    <a:pt x="1" y="106"/>
                  </a:lnTo>
                  <a:lnTo>
                    <a:pt x="0" y="119"/>
                  </a:lnTo>
                  <a:lnTo>
                    <a:pt x="0" y="119"/>
                  </a:lnTo>
                  <a:lnTo>
                    <a:pt x="1" y="131"/>
                  </a:lnTo>
                  <a:lnTo>
                    <a:pt x="2" y="142"/>
                  </a:lnTo>
                  <a:lnTo>
                    <a:pt x="5" y="154"/>
                  </a:lnTo>
                  <a:lnTo>
                    <a:pt x="9" y="165"/>
                  </a:lnTo>
                  <a:lnTo>
                    <a:pt x="14" y="175"/>
                  </a:lnTo>
                  <a:lnTo>
                    <a:pt x="19" y="185"/>
                  </a:lnTo>
                  <a:lnTo>
                    <a:pt x="26" y="194"/>
                  </a:lnTo>
                  <a:lnTo>
                    <a:pt x="35" y="202"/>
                  </a:lnTo>
                  <a:lnTo>
                    <a:pt x="43" y="210"/>
                  </a:lnTo>
                  <a:lnTo>
                    <a:pt x="52" y="217"/>
                  </a:lnTo>
                  <a:lnTo>
                    <a:pt x="62" y="223"/>
                  </a:lnTo>
                  <a:lnTo>
                    <a:pt x="72" y="228"/>
                  </a:lnTo>
                  <a:lnTo>
                    <a:pt x="83" y="233"/>
                  </a:lnTo>
                  <a:lnTo>
                    <a:pt x="94" y="235"/>
                  </a:lnTo>
                  <a:lnTo>
                    <a:pt x="106" y="237"/>
                  </a:lnTo>
                  <a:lnTo>
                    <a:pt x="118" y="2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37" name="Freeform 7">
              <a:extLst>
                <a:ext uri="{FF2B5EF4-FFF2-40B4-BE49-F238E27FC236}">
                  <a16:creationId xmlns:a16="http://schemas.microsoft.com/office/drawing/2014/main" id="{117BD02D-2DF3-4D46-8B61-B53F56FD6576}"/>
                </a:ext>
              </a:extLst>
            </p:cNvPr>
            <p:cNvSpPr>
              <a:spLocks/>
            </p:cNvSpPr>
            <p:nvPr userDrawn="1"/>
          </p:nvSpPr>
          <p:spPr bwMode="auto">
            <a:xfrm>
              <a:off x="6929438" y="4483101"/>
              <a:ext cx="376238" cy="376238"/>
            </a:xfrm>
            <a:custGeom>
              <a:avLst/>
              <a:gdLst>
                <a:gd name="T0" fmla="*/ 118 w 237"/>
                <a:gd name="T1" fmla="*/ 237 h 237"/>
                <a:gd name="T2" fmla="*/ 142 w 237"/>
                <a:gd name="T3" fmla="*/ 235 h 237"/>
                <a:gd name="T4" fmla="*/ 165 w 237"/>
                <a:gd name="T5" fmla="*/ 228 h 237"/>
                <a:gd name="T6" fmla="*/ 185 w 237"/>
                <a:gd name="T7" fmla="*/ 217 h 237"/>
                <a:gd name="T8" fmla="*/ 202 w 237"/>
                <a:gd name="T9" fmla="*/ 202 h 237"/>
                <a:gd name="T10" fmla="*/ 217 w 237"/>
                <a:gd name="T11" fmla="*/ 185 h 237"/>
                <a:gd name="T12" fmla="*/ 228 w 237"/>
                <a:gd name="T13" fmla="*/ 165 h 237"/>
                <a:gd name="T14" fmla="*/ 235 w 237"/>
                <a:gd name="T15" fmla="*/ 142 h 237"/>
                <a:gd name="T16" fmla="*/ 237 w 237"/>
                <a:gd name="T17" fmla="*/ 119 h 237"/>
                <a:gd name="T18" fmla="*/ 236 w 237"/>
                <a:gd name="T19" fmla="*/ 106 h 237"/>
                <a:gd name="T20" fmla="*/ 232 w 237"/>
                <a:gd name="T21" fmla="*/ 84 h 237"/>
                <a:gd name="T22" fmla="*/ 223 w 237"/>
                <a:gd name="T23" fmla="*/ 62 h 237"/>
                <a:gd name="T24" fmla="*/ 210 w 237"/>
                <a:gd name="T25" fmla="*/ 43 h 237"/>
                <a:gd name="T26" fmla="*/ 194 w 237"/>
                <a:gd name="T27" fmla="*/ 27 h 237"/>
                <a:gd name="T28" fmla="*/ 175 w 237"/>
                <a:gd name="T29" fmla="*/ 15 h 237"/>
                <a:gd name="T30" fmla="*/ 154 w 237"/>
                <a:gd name="T31" fmla="*/ 6 h 237"/>
                <a:gd name="T32" fmla="*/ 131 w 237"/>
                <a:gd name="T33" fmla="*/ 1 h 237"/>
                <a:gd name="T34" fmla="*/ 118 w 237"/>
                <a:gd name="T35" fmla="*/ 0 h 237"/>
                <a:gd name="T36" fmla="*/ 94 w 237"/>
                <a:gd name="T37" fmla="*/ 2 h 237"/>
                <a:gd name="T38" fmla="*/ 72 w 237"/>
                <a:gd name="T39" fmla="*/ 9 h 237"/>
                <a:gd name="T40" fmla="*/ 52 w 237"/>
                <a:gd name="T41" fmla="*/ 21 h 237"/>
                <a:gd name="T42" fmla="*/ 35 w 237"/>
                <a:gd name="T43" fmla="*/ 35 h 237"/>
                <a:gd name="T44" fmla="*/ 19 w 237"/>
                <a:gd name="T45" fmla="*/ 52 h 237"/>
                <a:gd name="T46" fmla="*/ 9 w 237"/>
                <a:gd name="T47" fmla="*/ 72 h 237"/>
                <a:gd name="T48" fmla="*/ 2 w 237"/>
                <a:gd name="T49" fmla="*/ 94 h 237"/>
                <a:gd name="T50" fmla="*/ 0 w 237"/>
                <a:gd name="T51" fmla="*/ 119 h 237"/>
                <a:gd name="T52" fmla="*/ 1 w 237"/>
                <a:gd name="T53" fmla="*/ 131 h 237"/>
                <a:gd name="T54" fmla="*/ 5 w 237"/>
                <a:gd name="T55" fmla="*/ 154 h 237"/>
                <a:gd name="T56" fmla="*/ 14 w 237"/>
                <a:gd name="T57" fmla="*/ 175 h 237"/>
                <a:gd name="T58" fmla="*/ 26 w 237"/>
                <a:gd name="T59" fmla="*/ 194 h 237"/>
                <a:gd name="T60" fmla="*/ 43 w 237"/>
                <a:gd name="T61" fmla="*/ 210 h 237"/>
                <a:gd name="T62" fmla="*/ 62 w 237"/>
                <a:gd name="T63" fmla="*/ 223 h 237"/>
                <a:gd name="T64" fmla="*/ 83 w 237"/>
                <a:gd name="T65" fmla="*/ 233 h 237"/>
                <a:gd name="T66" fmla="*/ 106 w 237"/>
                <a:gd name="T67" fmla="*/ 237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7" h="237">
                  <a:moveTo>
                    <a:pt x="118" y="237"/>
                  </a:moveTo>
                  <a:lnTo>
                    <a:pt x="118" y="237"/>
                  </a:lnTo>
                  <a:lnTo>
                    <a:pt x="131" y="237"/>
                  </a:lnTo>
                  <a:lnTo>
                    <a:pt x="142" y="235"/>
                  </a:lnTo>
                  <a:lnTo>
                    <a:pt x="154" y="233"/>
                  </a:lnTo>
                  <a:lnTo>
                    <a:pt x="165" y="228"/>
                  </a:lnTo>
                  <a:lnTo>
                    <a:pt x="175" y="223"/>
                  </a:lnTo>
                  <a:lnTo>
                    <a:pt x="185" y="217"/>
                  </a:lnTo>
                  <a:lnTo>
                    <a:pt x="194" y="210"/>
                  </a:lnTo>
                  <a:lnTo>
                    <a:pt x="202" y="202"/>
                  </a:lnTo>
                  <a:lnTo>
                    <a:pt x="210" y="194"/>
                  </a:lnTo>
                  <a:lnTo>
                    <a:pt x="217" y="185"/>
                  </a:lnTo>
                  <a:lnTo>
                    <a:pt x="223" y="175"/>
                  </a:lnTo>
                  <a:lnTo>
                    <a:pt x="228" y="165"/>
                  </a:lnTo>
                  <a:lnTo>
                    <a:pt x="232" y="154"/>
                  </a:lnTo>
                  <a:lnTo>
                    <a:pt x="235" y="142"/>
                  </a:lnTo>
                  <a:lnTo>
                    <a:pt x="236" y="131"/>
                  </a:lnTo>
                  <a:lnTo>
                    <a:pt x="237" y="119"/>
                  </a:lnTo>
                  <a:lnTo>
                    <a:pt x="237" y="119"/>
                  </a:lnTo>
                  <a:lnTo>
                    <a:pt x="236" y="106"/>
                  </a:lnTo>
                  <a:lnTo>
                    <a:pt x="235" y="94"/>
                  </a:lnTo>
                  <a:lnTo>
                    <a:pt x="232" y="84"/>
                  </a:lnTo>
                  <a:lnTo>
                    <a:pt x="228" y="72"/>
                  </a:lnTo>
                  <a:lnTo>
                    <a:pt x="223" y="62"/>
                  </a:lnTo>
                  <a:lnTo>
                    <a:pt x="217" y="52"/>
                  </a:lnTo>
                  <a:lnTo>
                    <a:pt x="210" y="43"/>
                  </a:lnTo>
                  <a:lnTo>
                    <a:pt x="202" y="35"/>
                  </a:lnTo>
                  <a:lnTo>
                    <a:pt x="194" y="27"/>
                  </a:lnTo>
                  <a:lnTo>
                    <a:pt x="185" y="21"/>
                  </a:lnTo>
                  <a:lnTo>
                    <a:pt x="175" y="15"/>
                  </a:lnTo>
                  <a:lnTo>
                    <a:pt x="165" y="9"/>
                  </a:lnTo>
                  <a:lnTo>
                    <a:pt x="154" y="6"/>
                  </a:lnTo>
                  <a:lnTo>
                    <a:pt x="142" y="2"/>
                  </a:lnTo>
                  <a:lnTo>
                    <a:pt x="131" y="1"/>
                  </a:lnTo>
                  <a:lnTo>
                    <a:pt x="118" y="0"/>
                  </a:lnTo>
                  <a:lnTo>
                    <a:pt x="118" y="0"/>
                  </a:lnTo>
                  <a:lnTo>
                    <a:pt x="106" y="1"/>
                  </a:lnTo>
                  <a:lnTo>
                    <a:pt x="94" y="2"/>
                  </a:lnTo>
                  <a:lnTo>
                    <a:pt x="83" y="6"/>
                  </a:lnTo>
                  <a:lnTo>
                    <a:pt x="72" y="9"/>
                  </a:lnTo>
                  <a:lnTo>
                    <a:pt x="62" y="15"/>
                  </a:lnTo>
                  <a:lnTo>
                    <a:pt x="52" y="21"/>
                  </a:lnTo>
                  <a:lnTo>
                    <a:pt x="43" y="27"/>
                  </a:lnTo>
                  <a:lnTo>
                    <a:pt x="35" y="35"/>
                  </a:lnTo>
                  <a:lnTo>
                    <a:pt x="26" y="43"/>
                  </a:lnTo>
                  <a:lnTo>
                    <a:pt x="19" y="52"/>
                  </a:lnTo>
                  <a:lnTo>
                    <a:pt x="14" y="62"/>
                  </a:lnTo>
                  <a:lnTo>
                    <a:pt x="9" y="72"/>
                  </a:lnTo>
                  <a:lnTo>
                    <a:pt x="5" y="84"/>
                  </a:lnTo>
                  <a:lnTo>
                    <a:pt x="2" y="94"/>
                  </a:lnTo>
                  <a:lnTo>
                    <a:pt x="1" y="106"/>
                  </a:lnTo>
                  <a:lnTo>
                    <a:pt x="0" y="119"/>
                  </a:lnTo>
                  <a:lnTo>
                    <a:pt x="0" y="119"/>
                  </a:lnTo>
                  <a:lnTo>
                    <a:pt x="1" y="131"/>
                  </a:lnTo>
                  <a:lnTo>
                    <a:pt x="2" y="142"/>
                  </a:lnTo>
                  <a:lnTo>
                    <a:pt x="5" y="154"/>
                  </a:lnTo>
                  <a:lnTo>
                    <a:pt x="9" y="165"/>
                  </a:lnTo>
                  <a:lnTo>
                    <a:pt x="14" y="175"/>
                  </a:lnTo>
                  <a:lnTo>
                    <a:pt x="19" y="185"/>
                  </a:lnTo>
                  <a:lnTo>
                    <a:pt x="26" y="194"/>
                  </a:lnTo>
                  <a:lnTo>
                    <a:pt x="35" y="202"/>
                  </a:lnTo>
                  <a:lnTo>
                    <a:pt x="43" y="210"/>
                  </a:lnTo>
                  <a:lnTo>
                    <a:pt x="52" y="217"/>
                  </a:lnTo>
                  <a:lnTo>
                    <a:pt x="62" y="223"/>
                  </a:lnTo>
                  <a:lnTo>
                    <a:pt x="72" y="228"/>
                  </a:lnTo>
                  <a:lnTo>
                    <a:pt x="83" y="233"/>
                  </a:lnTo>
                  <a:lnTo>
                    <a:pt x="94" y="235"/>
                  </a:lnTo>
                  <a:lnTo>
                    <a:pt x="106" y="237"/>
                  </a:lnTo>
                  <a:lnTo>
                    <a:pt x="118" y="23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38" name="Freeform 83">
              <a:extLst>
                <a:ext uri="{FF2B5EF4-FFF2-40B4-BE49-F238E27FC236}">
                  <a16:creationId xmlns:a16="http://schemas.microsoft.com/office/drawing/2014/main" id="{14EDFEA9-FCE8-46E8-8492-D22E0B7FDFF1}"/>
                </a:ext>
              </a:extLst>
            </p:cNvPr>
            <p:cNvSpPr>
              <a:spLocks/>
            </p:cNvSpPr>
            <p:nvPr userDrawn="1"/>
          </p:nvSpPr>
          <p:spPr bwMode="auto">
            <a:xfrm>
              <a:off x="6923088" y="4475163"/>
              <a:ext cx="387350" cy="369888"/>
            </a:xfrm>
            <a:custGeom>
              <a:avLst/>
              <a:gdLst>
                <a:gd name="T0" fmla="*/ 161 w 244"/>
                <a:gd name="T1" fmla="*/ 152 h 233"/>
                <a:gd name="T2" fmla="*/ 76 w 244"/>
                <a:gd name="T3" fmla="*/ 233 h 233"/>
                <a:gd name="T4" fmla="*/ 55 w 244"/>
                <a:gd name="T5" fmla="*/ 221 h 233"/>
                <a:gd name="T6" fmla="*/ 27 w 244"/>
                <a:gd name="T7" fmla="*/ 197 h 233"/>
                <a:gd name="T8" fmla="*/ 9 w 244"/>
                <a:gd name="T9" fmla="*/ 166 h 233"/>
                <a:gd name="T10" fmla="*/ 2 w 244"/>
                <a:gd name="T11" fmla="*/ 144 h 233"/>
                <a:gd name="T12" fmla="*/ 1 w 244"/>
                <a:gd name="T13" fmla="*/ 108 h 233"/>
                <a:gd name="T14" fmla="*/ 9 w 244"/>
                <a:gd name="T15" fmla="*/ 74 h 233"/>
                <a:gd name="T16" fmla="*/ 21 w 244"/>
                <a:gd name="T17" fmla="*/ 53 h 233"/>
                <a:gd name="T18" fmla="*/ 46 w 244"/>
                <a:gd name="T19" fmla="*/ 26 h 233"/>
                <a:gd name="T20" fmla="*/ 77 w 244"/>
                <a:gd name="T21" fmla="*/ 7 h 233"/>
                <a:gd name="T22" fmla="*/ 96 w 244"/>
                <a:gd name="T23" fmla="*/ 2 h 233"/>
                <a:gd name="T24" fmla="*/ 127 w 244"/>
                <a:gd name="T25" fmla="*/ 0 h 233"/>
                <a:gd name="T26" fmla="*/ 156 w 244"/>
                <a:gd name="T27" fmla="*/ 5 h 233"/>
                <a:gd name="T28" fmla="*/ 177 w 244"/>
                <a:gd name="T29" fmla="*/ 13 h 233"/>
                <a:gd name="T30" fmla="*/ 205 w 244"/>
                <a:gd name="T31" fmla="*/ 33 h 233"/>
                <a:gd name="T32" fmla="*/ 226 w 244"/>
                <a:gd name="T33" fmla="*/ 59 h 233"/>
                <a:gd name="T34" fmla="*/ 237 w 244"/>
                <a:gd name="T35" fmla="*/ 82 h 233"/>
                <a:gd name="T36" fmla="*/ 244 w 244"/>
                <a:gd name="T37" fmla="*/ 119 h 233"/>
                <a:gd name="T38" fmla="*/ 238 w 244"/>
                <a:gd name="T39" fmla="*/ 157 h 233"/>
                <a:gd name="T40" fmla="*/ 223 w 244"/>
                <a:gd name="T41" fmla="*/ 188 h 233"/>
                <a:gd name="T42" fmla="*/ 199 w 244"/>
                <a:gd name="T43" fmla="*/ 215 h 233"/>
                <a:gd name="T44" fmla="*/ 211 w 244"/>
                <a:gd name="T45" fmla="*/ 186 h 233"/>
                <a:gd name="T46" fmla="*/ 152 w 244"/>
                <a:gd name="T47" fmla="*/ 135 h 233"/>
                <a:gd name="T48" fmla="*/ 230 w 244"/>
                <a:gd name="T49" fmla="*/ 146 h 233"/>
                <a:gd name="T50" fmla="*/ 232 w 244"/>
                <a:gd name="T51" fmla="*/ 103 h 233"/>
                <a:gd name="T52" fmla="*/ 156 w 244"/>
                <a:gd name="T53" fmla="*/ 108 h 233"/>
                <a:gd name="T54" fmla="*/ 216 w 244"/>
                <a:gd name="T55" fmla="*/ 62 h 233"/>
                <a:gd name="T56" fmla="*/ 148 w 244"/>
                <a:gd name="T57" fmla="*/ 96 h 233"/>
                <a:gd name="T58" fmla="*/ 184 w 244"/>
                <a:gd name="T59" fmla="*/ 30 h 233"/>
                <a:gd name="T60" fmla="*/ 145 w 244"/>
                <a:gd name="T61" fmla="*/ 13 h 233"/>
                <a:gd name="T62" fmla="*/ 116 w 244"/>
                <a:gd name="T63" fmla="*/ 62 h 233"/>
                <a:gd name="T64" fmla="*/ 102 w 244"/>
                <a:gd name="T65" fmla="*/ 11 h 233"/>
                <a:gd name="T66" fmla="*/ 61 w 244"/>
                <a:gd name="T67" fmla="*/ 28 h 233"/>
                <a:gd name="T68" fmla="*/ 96 w 244"/>
                <a:gd name="T69" fmla="*/ 94 h 233"/>
                <a:gd name="T70" fmla="*/ 29 w 244"/>
                <a:gd name="T71" fmla="*/ 59 h 233"/>
                <a:gd name="T72" fmla="*/ 13 w 244"/>
                <a:gd name="T73" fmla="*/ 98 h 233"/>
                <a:gd name="T74" fmla="*/ 86 w 244"/>
                <a:gd name="T75" fmla="*/ 121 h 233"/>
                <a:gd name="T76" fmla="*/ 14 w 244"/>
                <a:gd name="T77" fmla="*/ 142 h 233"/>
                <a:gd name="T78" fmla="*/ 29 w 244"/>
                <a:gd name="T79" fmla="*/ 183 h 233"/>
                <a:gd name="T80" fmla="*/ 77 w 244"/>
                <a:gd name="T81" fmla="*/ 159 h 233"/>
                <a:gd name="T82" fmla="*/ 93 w 244"/>
                <a:gd name="T83" fmla="*/ 135 h 233"/>
                <a:gd name="T84" fmla="*/ 104 w 244"/>
                <a:gd name="T85" fmla="*/ 144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44" h="233">
                  <a:moveTo>
                    <a:pt x="104" y="144"/>
                  </a:moveTo>
                  <a:lnTo>
                    <a:pt x="148" y="144"/>
                  </a:lnTo>
                  <a:lnTo>
                    <a:pt x="161" y="152"/>
                  </a:lnTo>
                  <a:lnTo>
                    <a:pt x="102" y="152"/>
                  </a:lnTo>
                  <a:lnTo>
                    <a:pt x="79" y="225"/>
                  </a:lnTo>
                  <a:lnTo>
                    <a:pt x="76" y="233"/>
                  </a:lnTo>
                  <a:lnTo>
                    <a:pt x="76" y="233"/>
                  </a:lnTo>
                  <a:lnTo>
                    <a:pt x="66" y="228"/>
                  </a:lnTo>
                  <a:lnTo>
                    <a:pt x="55" y="221"/>
                  </a:lnTo>
                  <a:lnTo>
                    <a:pt x="45" y="214"/>
                  </a:lnTo>
                  <a:lnTo>
                    <a:pt x="36" y="206"/>
                  </a:lnTo>
                  <a:lnTo>
                    <a:pt x="27" y="197"/>
                  </a:lnTo>
                  <a:lnTo>
                    <a:pt x="20" y="187"/>
                  </a:lnTo>
                  <a:lnTo>
                    <a:pt x="14" y="177"/>
                  </a:lnTo>
                  <a:lnTo>
                    <a:pt x="9" y="166"/>
                  </a:lnTo>
                  <a:lnTo>
                    <a:pt x="9" y="166"/>
                  </a:lnTo>
                  <a:lnTo>
                    <a:pt x="5" y="156"/>
                  </a:lnTo>
                  <a:lnTo>
                    <a:pt x="2" y="144"/>
                  </a:lnTo>
                  <a:lnTo>
                    <a:pt x="0" y="132"/>
                  </a:lnTo>
                  <a:lnTo>
                    <a:pt x="0" y="121"/>
                  </a:lnTo>
                  <a:lnTo>
                    <a:pt x="1" y="108"/>
                  </a:lnTo>
                  <a:lnTo>
                    <a:pt x="2" y="96"/>
                  </a:lnTo>
                  <a:lnTo>
                    <a:pt x="5" y="85"/>
                  </a:lnTo>
                  <a:lnTo>
                    <a:pt x="9" y="74"/>
                  </a:lnTo>
                  <a:lnTo>
                    <a:pt x="9" y="74"/>
                  </a:lnTo>
                  <a:lnTo>
                    <a:pt x="14" y="63"/>
                  </a:lnTo>
                  <a:lnTo>
                    <a:pt x="21" y="53"/>
                  </a:lnTo>
                  <a:lnTo>
                    <a:pt x="28" y="43"/>
                  </a:lnTo>
                  <a:lnTo>
                    <a:pt x="36" y="34"/>
                  </a:lnTo>
                  <a:lnTo>
                    <a:pt x="46" y="26"/>
                  </a:lnTo>
                  <a:lnTo>
                    <a:pt x="56" y="19"/>
                  </a:lnTo>
                  <a:lnTo>
                    <a:pt x="67" y="12"/>
                  </a:lnTo>
                  <a:lnTo>
                    <a:pt x="77" y="7"/>
                  </a:lnTo>
                  <a:lnTo>
                    <a:pt x="77" y="7"/>
                  </a:lnTo>
                  <a:lnTo>
                    <a:pt x="87" y="5"/>
                  </a:lnTo>
                  <a:lnTo>
                    <a:pt x="96" y="2"/>
                  </a:lnTo>
                  <a:lnTo>
                    <a:pt x="107" y="0"/>
                  </a:lnTo>
                  <a:lnTo>
                    <a:pt x="116" y="0"/>
                  </a:lnTo>
                  <a:lnTo>
                    <a:pt x="127" y="0"/>
                  </a:lnTo>
                  <a:lnTo>
                    <a:pt x="137" y="0"/>
                  </a:lnTo>
                  <a:lnTo>
                    <a:pt x="146" y="2"/>
                  </a:lnTo>
                  <a:lnTo>
                    <a:pt x="156" y="5"/>
                  </a:lnTo>
                  <a:lnTo>
                    <a:pt x="156" y="5"/>
                  </a:lnTo>
                  <a:lnTo>
                    <a:pt x="166" y="8"/>
                  </a:lnTo>
                  <a:lnTo>
                    <a:pt x="177" y="13"/>
                  </a:lnTo>
                  <a:lnTo>
                    <a:pt x="186" y="19"/>
                  </a:lnTo>
                  <a:lnTo>
                    <a:pt x="196" y="25"/>
                  </a:lnTo>
                  <a:lnTo>
                    <a:pt x="205" y="33"/>
                  </a:lnTo>
                  <a:lnTo>
                    <a:pt x="213" y="41"/>
                  </a:lnTo>
                  <a:lnTo>
                    <a:pt x="220" y="49"/>
                  </a:lnTo>
                  <a:lnTo>
                    <a:pt x="226" y="59"/>
                  </a:lnTo>
                  <a:lnTo>
                    <a:pt x="226" y="59"/>
                  </a:lnTo>
                  <a:lnTo>
                    <a:pt x="232" y="70"/>
                  </a:lnTo>
                  <a:lnTo>
                    <a:pt x="237" y="82"/>
                  </a:lnTo>
                  <a:lnTo>
                    <a:pt x="240" y="94"/>
                  </a:lnTo>
                  <a:lnTo>
                    <a:pt x="243" y="107"/>
                  </a:lnTo>
                  <a:lnTo>
                    <a:pt x="244" y="119"/>
                  </a:lnTo>
                  <a:lnTo>
                    <a:pt x="243" y="132"/>
                  </a:lnTo>
                  <a:lnTo>
                    <a:pt x="241" y="145"/>
                  </a:lnTo>
                  <a:lnTo>
                    <a:pt x="238" y="157"/>
                  </a:lnTo>
                  <a:lnTo>
                    <a:pt x="238" y="157"/>
                  </a:lnTo>
                  <a:lnTo>
                    <a:pt x="232" y="173"/>
                  </a:lnTo>
                  <a:lnTo>
                    <a:pt x="223" y="188"/>
                  </a:lnTo>
                  <a:lnTo>
                    <a:pt x="212" y="202"/>
                  </a:lnTo>
                  <a:lnTo>
                    <a:pt x="206" y="210"/>
                  </a:lnTo>
                  <a:lnTo>
                    <a:pt x="199" y="215"/>
                  </a:lnTo>
                  <a:lnTo>
                    <a:pt x="196" y="210"/>
                  </a:lnTo>
                  <a:lnTo>
                    <a:pt x="166" y="162"/>
                  </a:lnTo>
                  <a:lnTo>
                    <a:pt x="211" y="186"/>
                  </a:lnTo>
                  <a:lnTo>
                    <a:pt x="211" y="186"/>
                  </a:lnTo>
                  <a:lnTo>
                    <a:pt x="212" y="186"/>
                  </a:lnTo>
                  <a:lnTo>
                    <a:pt x="152" y="135"/>
                  </a:lnTo>
                  <a:lnTo>
                    <a:pt x="229" y="146"/>
                  </a:lnTo>
                  <a:lnTo>
                    <a:pt x="229" y="146"/>
                  </a:lnTo>
                  <a:lnTo>
                    <a:pt x="230" y="146"/>
                  </a:lnTo>
                  <a:lnTo>
                    <a:pt x="229" y="146"/>
                  </a:lnTo>
                  <a:lnTo>
                    <a:pt x="157" y="121"/>
                  </a:lnTo>
                  <a:lnTo>
                    <a:pt x="232" y="103"/>
                  </a:lnTo>
                  <a:lnTo>
                    <a:pt x="232" y="103"/>
                  </a:lnTo>
                  <a:lnTo>
                    <a:pt x="232" y="102"/>
                  </a:lnTo>
                  <a:lnTo>
                    <a:pt x="156" y="108"/>
                  </a:lnTo>
                  <a:lnTo>
                    <a:pt x="210" y="67"/>
                  </a:lnTo>
                  <a:lnTo>
                    <a:pt x="216" y="62"/>
                  </a:lnTo>
                  <a:lnTo>
                    <a:pt x="216" y="62"/>
                  </a:lnTo>
                  <a:lnTo>
                    <a:pt x="214" y="62"/>
                  </a:lnTo>
                  <a:lnTo>
                    <a:pt x="158" y="91"/>
                  </a:lnTo>
                  <a:lnTo>
                    <a:pt x="148" y="96"/>
                  </a:lnTo>
                  <a:lnTo>
                    <a:pt x="185" y="30"/>
                  </a:lnTo>
                  <a:lnTo>
                    <a:pt x="185" y="30"/>
                  </a:lnTo>
                  <a:lnTo>
                    <a:pt x="184" y="30"/>
                  </a:lnTo>
                  <a:lnTo>
                    <a:pt x="136" y="88"/>
                  </a:lnTo>
                  <a:lnTo>
                    <a:pt x="145" y="13"/>
                  </a:lnTo>
                  <a:lnTo>
                    <a:pt x="145" y="13"/>
                  </a:lnTo>
                  <a:lnTo>
                    <a:pt x="144" y="13"/>
                  </a:lnTo>
                  <a:lnTo>
                    <a:pt x="122" y="85"/>
                  </a:lnTo>
                  <a:lnTo>
                    <a:pt x="116" y="62"/>
                  </a:lnTo>
                  <a:lnTo>
                    <a:pt x="103" y="11"/>
                  </a:lnTo>
                  <a:lnTo>
                    <a:pt x="103" y="11"/>
                  </a:lnTo>
                  <a:lnTo>
                    <a:pt x="102" y="11"/>
                  </a:lnTo>
                  <a:lnTo>
                    <a:pt x="103" y="16"/>
                  </a:lnTo>
                  <a:lnTo>
                    <a:pt x="108" y="88"/>
                  </a:lnTo>
                  <a:lnTo>
                    <a:pt x="61" y="28"/>
                  </a:lnTo>
                  <a:lnTo>
                    <a:pt x="61" y="28"/>
                  </a:lnTo>
                  <a:lnTo>
                    <a:pt x="61" y="28"/>
                  </a:lnTo>
                  <a:lnTo>
                    <a:pt x="96" y="94"/>
                  </a:lnTo>
                  <a:lnTo>
                    <a:pt x="30" y="59"/>
                  </a:lnTo>
                  <a:lnTo>
                    <a:pt x="30" y="59"/>
                  </a:lnTo>
                  <a:lnTo>
                    <a:pt x="29" y="59"/>
                  </a:lnTo>
                  <a:lnTo>
                    <a:pt x="82" y="102"/>
                  </a:lnTo>
                  <a:lnTo>
                    <a:pt x="88" y="107"/>
                  </a:lnTo>
                  <a:lnTo>
                    <a:pt x="13" y="98"/>
                  </a:lnTo>
                  <a:lnTo>
                    <a:pt x="13" y="98"/>
                  </a:lnTo>
                  <a:lnTo>
                    <a:pt x="13" y="99"/>
                  </a:lnTo>
                  <a:lnTo>
                    <a:pt x="86" y="121"/>
                  </a:lnTo>
                  <a:lnTo>
                    <a:pt x="14" y="142"/>
                  </a:lnTo>
                  <a:lnTo>
                    <a:pt x="14" y="142"/>
                  </a:lnTo>
                  <a:lnTo>
                    <a:pt x="14" y="142"/>
                  </a:lnTo>
                  <a:lnTo>
                    <a:pt x="88" y="133"/>
                  </a:lnTo>
                  <a:lnTo>
                    <a:pt x="29" y="183"/>
                  </a:lnTo>
                  <a:lnTo>
                    <a:pt x="29" y="183"/>
                  </a:lnTo>
                  <a:lnTo>
                    <a:pt x="29" y="184"/>
                  </a:lnTo>
                  <a:lnTo>
                    <a:pt x="30" y="183"/>
                  </a:lnTo>
                  <a:lnTo>
                    <a:pt x="77" y="159"/>
                  </a:lnTo>
                  <a:lnTo>
                    <a:pt x="88" y="142"/>
                  </a:lnTo>
                  <a:lnTo>
                    <a:pt x="101" y="142"/>
                  </a:lnTo>
                  <a:lnTo>
                    <a:pt x="93" y="135"/>
                  </a:lnTo>
                  <a:lnTo>
                    <a:pt x="121" y="89"/>
                  </a:lnTo>
                  <a:lnTo>
                    <a:pt x="104" y="144"/>
                  </a:lnTo>
                  <a:lnTo>
                    <a:pt x="104" y="1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39" name="Freeform 84">
              <a:extLst>
                <a:ext uri="{FF2B5EF4-FFF2-40B4-BE49-F238E27FC236}">
                  <a16:creationId xmlns:a16="http://schemas.microsoft.com/office/drawing/2014/main" id="{EE19ED73-7F9B-4BE4-A67E-4FB14EC2056D}"/>
                </a:ext>
              </a:extLst>
            </p:cNvPr>
            <p:cNvSpPr>
              <a:spLocks/>
            </p:cNvSpPr>
            <p:nvPr userDrawn="1"/>
          </p:nvSpPr>
          <p:spPr bwMode="auto">
            <a:xfrm>
              <a:off x="6923088" y="4475163"/>
              <a:ext cx="387350" cy="369888"/>
            </a:xfrm>
            <a:custGeom>
              <a:avLst/>
              <a:gdLst>
                <a:gd name="T0" fmla="*/ 161 w 244"/>
                <a:gd name="T1" fmla="*/ 152 h 233"/>
                <a:gd name="T2" fmla="*/ 76 w 244"/>
                <a:gd name="T3" fmla="*/ 233 h 233"/>
                <a:gd name="T4" fmla="*/ 55 w 244"/>
                <a:gd name="T5" fmla="*/ 221 h 233"/>
                <a:gd name="T6" fmla="*/ 27 w 244"/>
                <a:gd name="T7" fmla="*/ 197 h 233"/>
                <a:gd name="T8" fmla="*/ 9 w 244"/>
                <a:gd name="T9" fmla="*/ 166 h 233"/>
                <a:gd name="T10" fmla="*/ 2 w 244"/>
                <a:gd name="T11" fmla="*/ 144 h 233"/>
                <a:gd name="T12" fmla="*/ 1 w 244"/>
                <a:gd name="T13" fmla="*/ 108 h 233"/>
                <a:gd name="T14" fmla="*/ 9 w 244"/>
                <a:gd name="T15" fmla="*/ 74 h 233"/>
                <a:gd name="T16" fmla="*/ 21 w 244"/>
                <a:gd name="T17" fmla="*/ 53 h 233"/>
                <a:gd name="T18" fmla="*/ 46 w 244"/>
                <a:gd name="T19" fmla="*/ 26 h 233"/>
                <a:gd name="T20" fmla="*/ 77 w 244"/>
                <a:gd name="T21" fmla="*/ 7 h 233"/>
                <a:gd name="T22" fmla="*/ 96 w 244"/>
                <a:gd name="T23" fmla="*/ 2 h 233"/>
                <a:gd name="T24" fmla="*/ 127 w 244"/>
                <a:gd name="T25" fmla="*/ 0 h 233"/>
                <a:gd name="T26" fmla="*/ 156 w 244"/>
                <a:gd name="T27" fmla="*/ 5 h 233"/>
                <a:gd name="T28" fmla="*/ 177 w 244"/>
                <a:gd name="T29" fmla="*/ 13 h 233"/>
                <a:gd name="T30" fmla="*/ 205 w 244"/>
                <a:gd name="T31" fmla="*/ 33 h 233"/>
                <a:gd name="T32" fmla="*/ 226 w 244"/>
                <a:gd name="T33" fmla="*/ 59 h 233"/>
                <a:gd name="T34" fmla="*/ 237 w 244"/>
                <a:gd name="T35" fmla="*/ 82 h 233"/>
                <a:gd name="T36" fmla="*/ 244 w 244"/>
                <a:gd name="T37" fmla="*/ 119 h 233"/>
                <a:gd name="T38" fmla="*/ 238 w 244"/>
                <a:gd name="T39" fmla="*/ 157 h 233"/>
                <a:gd name="T40" fmla="*/ 223 w 244"/>
                <a:gd name="T41" fmla="*/ 188 h 233"/>
                <a:gd name="T42" fmla="*/ 199 w 244"/>
                <a:gd name="T43" fmla="*/ 215 h 233"/>
                <a:gd name="T44" fmla="*/ 211 w 244"/>
                <a:gd name="T45" fmla="*/ 186 h 233"/>
                <a:gd name="T46" fmla="*/ 152 w 244"/>
                <a:gd name="T47" fmla="*/ 135 h 233"/>
                <a:gd name="T48" fmla="*/ 230 w 244"/>
                <a:gd name="T49" fmla="*/ 146 h 233"/>
                <a:gd name="T50" fmla="*/ 232 w 244"/>
                <a:gd name="T51" fmla="*/ 103 h 233"/>
                <a:gd name="T52" fmla="*/ 156 w 244"/>
                <a:gd name="T53" fmla="*/ 108 h 233"/>
                <a:gd name="T54" fmla="*/ 216 w 244"/>
                <a:gd name="T55" fmla="*/ 62 h 233"/>
                <a:gd name="T56" fmla="*/ 148 w 244"/>
                <a:gd name="T57" fmla="*/ 96 h 233"/>
                <a:gd name="T58" fmla="*/ 184 w 244"/>
                <a:gd name="T59" fmla="*/ 30 h 233"/>
                <a:gd name="T60" fmla="*/ 145 w 244"/>
                <a:gd name="T61" fmla="*/ 13 h 233"/>
                <a:gd name="T62" fmla="*/ 116 w 244"/>
                <a:gd name="T63" fmla="*/ 62 h 233"/>
                <a:gd name="T64" fmla="*/ 102 w 244"/>
                <a:gd name="T65" fmla="*/ 11 h 233"/>
                <a:gd name="T66" fmla="*/ 61 w 244"/>
                <a:gd name="T67" fmla="*/ 28 h 233"/>
                <a:gd name="T68" fmla="*/ 96 w 244"/>
                <a:gd name="T69" fmla="*/ 94 h 233"/>
                <a:gd name="T70" fmla="*/ 29 w 244"/>
                <a:gd name="T71" fmla="*/ 59 h 233"/>
                <a:gd name="T72" fmla="*/ 13 w 244"/>
                <a:gd name="T73" fmla="*/ 98 h 233"/>
                <a:gd name="T74" fmla="*/ 86 w 244"/>
                <a:gd name="T75" fmla="*/ 121 h 233"/>
                <a:gd name="T76" fmla="*/ 14 w 244"/>
                <a:gd name="T77" fmla="*/ 142 h 233"/>
                <a:gd name="T78" fmla="*/ 29 w 244"/>
                <a:gd name="T79" fmla="*/ 183 h 233"/>
                <a:gd name="T80" fmla="*/ 77 w 244"/>
                <a:gd name="T81" fmla="*/ 159 h 233"/>
                <a:gd name="T82" fmla="*/ 93 w 244"/>
                <a:gd name="T83" fmla="*/ 135 h 233"/>
                <a:gd name="T84" fmla="*/ 104 w 244"/>
                <a:gd name="T85" fmla="*/ 144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44" h="233">
                  <a:moveTo>
                    <a:pt x="104" y="144"/>
                  </a:moveTo>
                  <a:lnTo>
                    <a:pt x="148" y="144"/>
                  </a:lnTo>
                  <a:lnTo>
                    <a:pt x="161" y="152"/>
                  </a:lnTo>
                  <a:lnTo>
                    <a:pt x="102" y="152"/>
                  </a:lnTo>
                  <a:lnTo>
                    <a:pt x="79" y="225"/>
                  </a:lnTo>
                  <a:lnTo>
                    <a:pt x="76" y="233"/>
                  </a:lnTo>
                  <a:lnTo>
                    <a:pt x="76" y="233"/>
                  </a:lnTo>
                  <a:lnTo>
                    <a:pt x="66" y="228"/>
                  </a:lnTo>
                  <a:lnTo>
                    <a:pt x="55" y="221"/>
                  </a:lnTo>
                  <a:lnTo>
                    <a:pt x="45" y="214"/>
                  </a:lnTo>
                  <a:lnTo>
                    <a:pt x="36" y="206"/>
                  </a:lnTo>
                  <a:lnTo>
                    <a:pt x="27" y="197"/>
                  </a:lnTo>
                  <a:lnTo>
                    <a:pt x="20" y="187"/>
                  </a:lnTo>
                  <a:lnTo>
                    <a:pt x="14" y="177"/>
                  </a:lnTo>
                  <a:lnTo>
                    <a:pt x="9" y="166"/>
                  </a:lnTo>
                  <a:lnTo>
                    <a:pt x="9" y="166"/>
                  </a:lnTo>
                  <a:lnTo>
                    <a:pt x="5" y="156"/>
                  </a:lnTo>
                  <a:lnTo>
                    <a:pt x="2" y="144"/>
                  </a:lnTo>
                  <a:lnTo>
                    <a:pt x="0" y="132"/>
                  </a:lnTo>
                  <a:lnTo>
                    <a:pt x="0" y="121"/>
                  </a:lnTo>
                  <a:lnTo>
                    <a:pt x="1" y="108"/>
                  </a:lnTo>
                  <a:lnTo>
                    <a:pt x="2" y="96"/>
                  </a:lnTo>
                  <a:lnTo>
                    <a:pt x="5" y="85"/>
                  </a:lnTo>
                  <a:lnTo>
                    <a:pt x="9" y="74"/>
                  </a:lnTo>
                  <a:lnTo>
                    <a:pt x="9" y="74"/>
                  </a:lnTo>
                  <a:lnTo>
                    <a:pt x="14" y="63"/>
                  </a:lnTo>
                  <a:lnTo>
                    <a:pt x="21" y="53"/>
                  </a:lnTo>
                  <a:lnTo>
                    <a:pt x="28" y="43"/>
                  </a:lnTo>
                  <a:lnTo>
                    <a:pt x="36" y="34"/>
                  </a:lnTo>
                  <a:lnTo>
                    <a:pt x="46" y="26"/>
                  </a:lnTo>
                  <a:lnTo>
                    <a:pt x="56" y="19"/>
                  </a:lnTo>
                  <a:lnTo>
                    <a:pt x="67" y="12"/>
                  </a:lnTo>
                  <a:lnTo>
                    <a:pt x="77" y="7"/>
                  </a:lnTo>
                  <a:lnTo>
                    <a:pt x="77" y="7"/>
                  </a:lnTo>
                  <a:lnTo>
                    <a:pt x="87" y="5"/>
                  </a:lnTo>
                  <a:lnTo>
                    <a:pt x="96" y="2"/>
                  </a:lnTo>
                  <a:lnTo>
                    <a:pt x="107" y="0"/>
                  </a:lnTo>
                  <a:lnTo>
                    <a:pt x="116" y="0"/>
                  </a:lnTo>
                  <a:lnTo>
                    <a:pt x="127" y="0"/>
                  </a:lnTo>
                  <a:lnTo>
                    <a:pt x="137" y="0"/>
                  </a:lnTo>
                  <a:lnTo>
                    <a:pt x="146" y="2"/>
                  </a:lnTo>
                  <a:lnTo>
                    <a:pt x="156" y="5"/>
                  </a:lnTo>
                  <a:lnTo>
                    <a:pt x="156" y="5"/>
                  </a:lnTo>
                  <a:lnTo>
                    <a:pt x="166" y="8"/>
                  </a:lnTo>
                  <a:lnTo>
                    <a:pt x="177" y="13"/>
                  </a:lnTo>
                  <a:lnTo>
                    <a:pt x="186" y="19"/>
                  </a:lnTo>
                  <a:lnTo>
                    <a:pt x="196" y="25"/>
                  </a:lnTo>
                  <a:lnTo>
                    <a:pt x="205" y="33"/>
                  </a:lnTo>
                  <a:lnTo>
                    <a:pt x="213" y="41"/>
                  </a:lnTo>
                  <a:lnTo>
                    <a:pt x="220" y="49"/>
                  </a:lnTo>
                  <a:lnTo>
                    <a:pt x="226" y="59"/>
                  </a:lnTo>
                  <a:lnTo>
                    <a:pt x="226" y="59"/>
                  </a:lnTo>
                  <a:lnTo>
                    <a:pt x="232" y="70"/>
                  </a:lnTo>
                  <a:lnTo>
                    <a:pt x="237" y="82"/>
                  </a:lnTo>
                  <a:lnTo>
                    <a:pt x="240" y="94"/>
                  </a:lnTo>
                  <a:lnTo>
                    <a:pt x="243" y="107"/>
                  </a:lnTo>
                  <a:lnTo>
                    <a:pt x="244" y="119"/>
                  </a:lnTo>
                  <a:lnTo>
                    <a:pt x="243" y="132"/>
                  </a:lnTo>
                  <a:lnTo>
                    <a:pt x="241" y="145"/>
                  </a:lnTo>
                  <a:lnTo>
                    <a:pt x="238" y="157"/>
                  </a:lnTo>
                  <a:lnTo>
                    <a:pt x="238" y="157"/>
                  </a:lnTo>
                  <a:lnTo>
                    <a:pt x="232" y="173"/>
                  </a:lnTo>
                  <a:lnTo>
                    <a:pt x="223" y="188"/>
                  </a:lnTo>
                  <a:lnTo>
                    <a:pt x="212" y="202"/>
                  </a:lnTo>
                  <a:lnTo>
                    <a:pt x="206" y="210"/>
                  </a:lnTo>
                  <a:lnTo>
                    <a:pt x="199" y="215"/>
                  </a:lnTo>
                  <a:lnTo>
                    <a:pt x="196" y="210"/>
                  </a:lnTo>
                  <a:lnTo>
                    <a:pt x="166" y="162"/>
                  </a:lnTo>
                  <a:lnTo>
                    <a:pt x="211" y="186"/>
                  </a:lnTo>
                  <a:lnTo>
                    <a:pt x="211" y="186"/>
                  </a:lnTo>
                  <a:lnTo>
                    <a:pt x="212" y="186"/>
                  </a:lnTo>
                  <a:lnTo>
                    <a:pt x="152" y="135"/>
                  </a:lnTo>
                  <a:lnTo>
                    <a:pt x="229" y="146"/>
                  </a:lnTo>
                  <a:lnTo>
                    <a:pt x="229" y="146"/>
                  </a:lnTo>
                  <a:lnTo>
                    <a:pt x="230" y="146"/>
                  </a:lnTo>
                  <a:lnTo>
                    <a:pt x="229" y="146"/>
                  </a:lnTo>
                  <a:lnTo>
                    <a:pt x="157" y="121"/>
                  </a:lnTo>
                  <a:lnTo>
                    <a:pt x="232" y="103"/>
                  </a:lnTo>
                  <a:lnTo>
                    <a:pt x="232" y="103"/>
                  </a:lnTo>
                  <a:lnTo>
                    <a:pt x="232" y="102"/>
                  </a:lnTo>
                  <a:lnTo>
                    <a:pt x="156" y="108"/>
                  </a:lnTo>
                  <a:lnTo>
                    <a:pt x="210" y="67"/>
                  </a:lnTo>
                  <a:lnTo>
                    <a:pt x="216" y="62"/>
                  </a:lnTo>
                  <a:lnTo>
                    <a:pt x="216" y="62"/>
                  </a:lnTo>
                  <a:lnTo>
                    <a:pt x="214" y="62"/>
                  </a:lnTo>
                  <a:lnTo>
                    <a:pt x="158" y="91"/>
                  </a:lnTo>
                  <a:lnTo>
                    <a:pt x="148" y="96"/>
                  </a:lnTo>
                  <a:lnTo>
                    <a:pt x="185" y="30"/>
                  </a:lnTo>
                  <a:lnTo>
                    <a:pt x="185" y="30"/>
                  </a:lnTo>
                  <a:lnTo>
                    <a:pt x="184" y="30"/>
                  </a:lnTo>
                  <a:lnTo>
                    <a:pt x="136" y="88"/>
                  </a:lnTo>
                  <a:lnTo>
                    <a:pt x="145" y="13"/>
                  </a:lnTo>
                  <a:lnTo>
                    <a:pt x="145" y="13"/>
                  </a:lnTo>
                  <a:lnTo>
                    <a:pt x="144" y="13"/>
                  </a:lnTo>
                  <a:lnTo>
                    <a:pt x="122" y="85"/>
                  </a:lnTo>
                  <a:lnTo>
                    <a:pt x="116" y="62"/>
                  </a:lnTo>
                  <a:lnTo>
                    <a:pt x="103" y="11"/>
                  </a:lnTo>
                  <a:lnTo>
                    <a:pt x="103" y="11"/>
                  </a:lnTo>
                  <a:lnTo>
                    <a:pt x="102" y="11"/>
                  </a:lnTo>
                  <a:lnTo>
                    <a:pt x="103" y="16"/>
                  </a:lnTo>
                  <a:lnTo>
                    <a:pt x="108" y="88"/>
                  </a:lnTo>
                  <a:lnTo>
                    <a:pt x="61" y="28"/>
                  </a:lnTo>
                  <a:lnTo>
                    <a:pt x="61" y="28"/>
                  </a:lnTo>
                  <a:lnTo>
                    <a:pt x="61" y="28"/>
                  </a:lnTo>
                  <a:lnTo>
                    <a:pt x="96" y="94"/>
                  </a:lnTo>
                  <a:lnTo>
                    <a:pt x="30" y="59"/>
                  </a:lnTo>
                  <a:lnTo>
                    <a:pt x="30" y="59"/>
                  </a:lnTo>
                  <a:lnTo>
                    <a:pt x="29" y="59"/>
                  </a:lnTo>
                  <a:lnTo>
                    <a:pt x="82" y="102"/>
                  </a:lnTo>
                  <a:lnTo>
                    <a:pt x="88" y="107"/>
                  </a:lnTo>
                  <a:lnTo>
                    <a:pt x="13" y="98"/>
                  </a:lnTo>
                  <a:lnTo>
                    <a:pt x="13" y="98"/>
                  </a:lnTo>
                  <a:lnTo>
                    <a:pt x="13" y="99"/>
                  </a:lnTo>
                  <a:lnTo>
                    <a:pt x="86" y="121"/>
                  </a:lnTo>
                  <a:lnTo>
                    <a:pt x="14" y="142"/>
                  </a:lnTo>
                  <a:lnTo>
                    <a:pt x="14" y="142"/>
                  </a:lnTo>
                  <a:lnTo>
                    <a:pt x="14" y="142"/>
                  </a:lnTo>
                  <a:lnTo>
                    <a:pt x="88" y="133"/>
                  </a:lnTo>
                  <a:lnTo>
                    <a:pt x="29" y="183"/>
                  </a:lnTo>
                  <a:lnTo>
                    <a:pt x="29" y="183"/>
                  </a:lnTo>
                  <a:lnTo>
                    <a:pt x="29" y="184"/>
                  </a:lnTo>
                  <a:lnTo>
                    <a:pt x="30" y="183"/>
                  </a:lnTo>
                  <a:lnTo>
                    <a:pt x="77" y="159"/>
                  </a:lnTo>
                  <a:lnTo>
                    <a:pt x="88" y="142"/>
                  </a:lnTo>
                  <a:lnTo>
                    <a:pt x="101" y="142"/>
                  </a:lnTo>
                  <a:lnTo>
                    <a:pt x="93" y="135"/>
                  </a:lnTo>
                  <a:lnTo>
                    <a:pt x="121" y="89"/>
                  </a:lnTo>
                  <a:lnTo>
                    <a:pt x="104" y="144"/>
                  </a:lnTo>
                  <a:lnTo>
                    <a:pt x="104" y="14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40" name="Freeform 85">
              <a:extLst>
                <a:ext uri="{FF2B5EF4-FFF2-40B4-BE49-F238E27FC236}">
                  <a16:creationId xmlns:a16="http://schemas.microsoft.com/office/drawing/2014/main" id="{12E83DEB-5278-4A9C-80E0-44F30F950233}"/>
                </a:ext>
              </a:extLst>
            </p:cNvPr>
            <p:cNvSpPr>
              <a:spLocks/>
            </p:cNvSpPr>
            <p:nvPr userDrawn="1"/>
          </p:nvSpPr>
          <p:spPr bwMode="auto">
            <a:xfrm>
              <a:off x="7337426" y="4533901"/>
              <a:ext cx="265113" cy="266700"/>
            </a:xfrm>
            <a:custGeom>
              <a:avLst/>
              <a:gdLst>
                <a:gd name="T0" fmla="*/ 59 w 167"/>
                <a:gd name="T1" fmla="*/ 168 h 168"/>
                <a:gd name="T2" fmla="*/ 0 w 167"/>
                <a:gd name="T3" fmla="*/ 168 h 168"/>
                <a:gd name="T4" fmla="*/ 47 w 167"/>
                <a:gd name="T5" fmla="*/ 0 h 168"/>
                <a:gd name="T6" fmla="*/ 167 w 167"/>
                <a:gd name="T7" fmla="*/ 0 h 168"/>
                <a:gd name="T8" fmla="*/ 156 w 167"/>
                <a:gd name="T9" fmla="*/ 40 h 168"/>
                <a:gd name="T10" fmla="*/ 94 w 167"/>
                <a:gd name="T11" fmla="*/ 40 h 168"/>
                <a:gd name="T12" fmla="*/ 87 w 167"/>
                <a:gd name="T13" fmla="*/ 68 h 168"/>
                <a:gd name="T14" fmla="*/ 148 w 167"/>
                <a:gd name="T15" fmla="*/ 68 h 168"/>
                <a:gd name="T16" fmla="*/ 137 w 167"/>
                <a:gd name="T17" fmla="*/ 106 h 168"/>
                <a:gd name="T18" fmla="*/ 76 w 167"/>
                <a:gd name="T19" fmla="*/ 106 h 168"/>
                <a:gd name="T20" fmla="*/ 59 w 167"/>
                <a:gd name="T21" fmla="*/ 1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7" h="168">
                  <a:moveTo>
                    <a:pt x="59" y="168"/>
                  </a:moveTo>
                  <a:lnTo>
                    <a:pt x="0" y="168"/>
                  </a:lnTo>
                  <a:lnTo>
                    <a:pt x="47" y="0"/>
                  </a:lnTo>
                  <a:lnTo>
                    <a:pt x="167" y="0"/>
                  </a:lnTo>
                  <a:lnTo>
                    <a:pt x="156" y="40"/>
                  </a:lnTo>
                  <a:lnTo>
                    <a:pt x="94" y="40"/>
                  </a:lnTo>
                  <a:lnTo>
                    <a:pt x="87" y="68"/>
                  </a:lnTo>
                  <a:lnTo>
                    <a:pt x="148" y="68"/>
                  </a:lnTo>
                  <a:lnTo>
                    <a:pt x="137" y="106"/>
                  </a:lnTo>
                  <a:lnTo>
                    <a:pt x="76" y="106"/>
                  </a:lnTo>
                  <a:lnTo>
                    <a:pt x="59" y="1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44" name="Freeform 86">
              <a:extLst>
                <a:ext uri="{FF2B5EF4-FFF2-40B4-BE49-F238E27FC236}">
                  <a16:creationId xmlns:a16="http://schemas.microsoft.com/office/drawing/2014/main" id="{190AF0AF-D80C-4854-ACC3-D83D6B3FEB24}"/>
                </a:ext>
              </a:extLst>
            </p:cNvPr>
            <p:cNvSpPr>
              <a:spLocks noEditPoints="1"/>
            </p:cNvSpPr>
            <p:nvPr userDrawn="1"/>
          </p:nvSpPr>
          <p:spPr bwMode="auto">
            <a:xfrm>
              <a:off x="7553326" y="4533901"/>
              <a:ext cx="166688" cy="266700"/>
            </a:xfrm>
            <a:custGeom>
              <a:avLst/>
              <a:gdLst>
                <a:gd name="T0" fmla="*/ 58 w 105"/>
                <a:gd name="T1" fmla="*/ 168 h 168"/>
                <a:gd name="T2" fmla="*/ 0 w 105"/>
                <a:gd name="T3" fmla="*/ 168 h 168"/>
                <a:gd name="T4" fmla="*/ 34 w 105"/>
                <a:gd name="T5" fmla="*/ 46 h 168"/>
                <a:gd name="T6" fmla="*/ 93 w 105"/>
                <a:gd name="T7" fmla="*/ 46 h 168"/>
                <a:gd name="T8" fmla="*/ 58 w 105"/>
                <a:gd name="T9" fmla="*/ 168 h 168"/>
                <a:gd name="T10" fmla="*/ 95 w 105"/>
                <a:gd name="T11" fmla="*/ 34 h 168"/>
                <a:gd name="T12" fmla="*/ 38 w 105"/>
                <a:gd name="T13" fmla="*/ 34 h 168"/>
                <a:gd name="T14" fmla="*/ 47 w 105"/>
                <a:gd name="T15" fmla="*/ 0 h 168"/>
                <a:gd name="T16" fmla="*/ 105 w 105"/>
                <a:gd name="T17" fmla="*/ 0 h 168"/>
                <a:gd name="T18" fmla="*/ 95 w 105"/>
                <a:gd name="T19" fmla="*/ 34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 h="168">
                  <a:moveTo>
                    <a:pt x="58" y="168"/>
                  </a:moveTo>
                  <a:lnTo>
                    <a:pt x="0" y="168"/>
                  </a:lnTo>
                  <a:lnTo>
                    <a:pt x="34" y="46"/>
                  </a:lnTo>
                  <a:lnTo>
                    <a:pt x="93" y="46"/>
                  </a:lnTo>
                  <a:lnTo>
                    <a:pt x="58" y="168"/>
                  </a:lnTo>
                  <a:close/>
                  <a:moveTo>
                    <a:pt x="95" y="34"/>
                  </a:moveTo>
                  <a:lnTo>
                    <a:pt x="38" y="34"/>
                  </a:lnTo>
                  <a:lnTo>
                    <a:pt x="47" y="0"/>
                  </a:lnTo>
                  <a:lnTo>
                    <a:pt x="105" y="0"/>
                  </a:lnTo>
                  <a:lnTo>
                    <a:pt x="95"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45" name="Freeform 87">
              <a:extLst>
                <a:ext uri="{FF2B5EF4-FFF2-40B4-BE49-F238E27FC236}">
                  <a16:creationId xmlns:a16="http://schemas.microsoft.com/office/drawing/2014/main" id="{5C3365F2-F439-45BF-A77C-7A376D96DAB9}"/>
                </a:ext>
              </a:extLst>
            </p:cNvPr>
            <p:cNvSpPr>
              <a:spLocks noEditPoints="1"/>
            </p:cNvSpPr>
            <p:nvPr userDrawn="1"/>
          </p:nvSpPr>
          <p:spPr bwMode="auto">
            <a:xfrm>
              <a:off x="7685088" y="4533901"/>
              <a:ext cx="273050" cy="269875"/>
            </a:xfrm>
            <a:custGeom>
              <a:avLst/>
              <a:gdLst>
                <a:gd name="T0" fmla="*/ 125 w 172"/>
                <a:gd name="T1" fmla="*/ 168 h 170"/>
                <a:gd name="T2" fmla="*/ 68 w 172"/>
                <a:gd name="T3" fmla="*/ 168 h 170"/>
                <a:gd name="T4" fmla="*/ 72 w 172"/>
                <a:gd name="T5" fmla="*/ 154 h 170"/>
                <a:gd name="T6" fmla="*/ 72 w 172"/>
                <a:gd name="T7" fmla="*/ 154 h 170"/>
                <a:gd name="T8" fmla="*/ 64 w 172"/>
                <a:gd name="T9" fmla="*/ 161 h 170"/>
                <a:gd name="T10" fmla="*/ 54 w 172"/>
                <a:gd name="T11" fmla="*/ 165 h 170"/>
                <a:gd name="T12" fmla="*/ 44 w 172"/>
                <a:gd name="T13" fmla="*/ 169 h 170"/>
                <a:gd name="T14" fmla="*/ 31 w 172"/>
                <a:gd name="T15" fmla="*/ 170 h 170"/>
                <a:gd name="T16" fmla="*/ 31 w 172"/>
                <a:gd name="T17" fmla="*/ 170 h 170"/>
                <a:gd name="T18" fmla="*/ 24 w 172"/>
                <a:gd name="T19" fmla="*/ 170 h 170"/>
                <a:gd name="T20" fmla="*/ 18 w 172"/>
                <a:gd name="T21" fmla="*/ 169 h 170"/>
                <a:gd name="T22" fmla="*/ 12 w 172"/>
                <a:gd name="T23" fmla="*/ 167 h 170"/>
                <a:gd name="T24" fmla="*/ 9 w 172"/>
                <a:gd name="T25" fmla="*/ 163 h 170"/>
                <a:gd name="T26" fmla="*/ 5 w 172"/>
                <a:gd name="T27" fmla="*/ 160 h 170"/>
                <a:gd name="T28" fmla="*/ 2 w 172"/>
                <a:gd name="T29" fmla="*/ 155 h 170"/>
                <a:gd name="T30" fmla="*/ 0 w 172"/>
                <a:gd name="T31" fmla="*/ 149 h 170"/>
                <a:gd name="T32" fmla="*/ 0 w 172"/>
                <a:gd name="T33" fmla="*/ 142 h 170"/>
                <a:gd name="T34" fmla="*/ 0 w 172"/>
                <a:gd name="T35" fmla="*/ 142 h 170"/>
                <a:gd name="T36" fmla="*/ 2 w 172"/>
                <a:gd name="T37" fmla="*/ 126 h 170"/>
                <a:gd name="T38" fmla="*/ 5 w 172"/>
                <a:gd name="T39" fmla="*/ 106 h 170"/>
                <a:gd name="T40" fmla="*/ 12 w 172"/>
                <a:gd name="T41" fmla="*/ 86 h 170"/>
                <a:gd name="T42" fmla="*/ 20 w 172"/>
                <a:gd name="T43" fmla="*/ 68 h 170"/>
                <a:gd name="T44" fmla="*/ 20 w 172"/>
                <a:gd name="T45" fmla="*/ 68 h 170"/>
                <a:gd name="T46" fmla="*/ 24 w 172"/>
                <a:gd name="T47" fmla="*/ 62 h 170"/>
                <a:gd name="T48" fmla="*/ 29 w 172"/>
                <a:gd name="T49" fmla="*/ 58 h 170"/>
                <a:gd name="T50" fmla="*/ 33 w 172"/>
                <a:gd name="T51" fmla="*/ 53 h 170"/>
                <a:gd name="T52" fmla="*/ 39 w 172"/>
                <a:gd name="T53" fmla="*/ 50 h 170"/>
                <a:gd name="T54" fmla="*/ 45 w 172"/>
                <a:gd name="T55" fmla="*/ 47 h 170"/>
                <a:gd name="T56" fmla="*/ 51 w 172"/>
                <a:gd name="T57" fmla="*/ 45 h 170"/>
                <a:gd name="T58" fmla="*/ 58 w 172"/>
                <a:gd name="T59" fmla="*/ 44 h 170"/>
                <a:gd name="T60" fmla="*/ 65 w 172"/>
                <a:gd name="T61" fmla="*/ 44 h 170"/>
                <a:gd name="T62" fmla="*/ 65 w 172"/>
                <a:gd name="T63" fmla="*/ 44 h 170"/>
                <a:gd name="T64" fmla="*/ 77 w 172"/>
                <a:gd name="T65" fmla="*/ 45 h 170"/>
                <a:gd name="T66" fmla="*/ 86 w 172"/>
                <a:gd name="T67" fmla="*/ 48 h 170"/>
                <a:gd name="T68" fmla="*/ 93 w 172"/>
                <a:gd name="T69" fmla="*/ 53 h 170"/>
                <a:gd name="T70" fmla="*/ 98 w 172"/>
                <a:gd name="T71" fmla="*/ 60 h 170"/>
                <a:gd name="T72" fmla="*/ 114 w 172"/>
                <a:gd name="T73" fmla="*/ 0 h 170"/>
                <a:gd name="T74" fmla="*/ 172 w 172"/>
                <a:gd name="T75" fmla="*/ 0 h 170"/>
                <a:gd name="T76" fmla="*/ 125 w 172"/>
                <a:gd name="T77" fmla="*/ 168 h 170"/>
                <a:gd name="T78" fmla="*/ 81 w 172"/>
                <a:gd name="T79" fmla="*/ 82 h 170"/>
                <a:gd name="T80" fmla="*/ 81 w 172"/>
                <a:gd name="T81" fmla="*/ 82 h 170"/>
                <a:gd name="T82" fmla="*/ 78 w 172"/>
                <a:gd name="T83" fmla="*/ 82 h 170"/>
                <a:gd name="T84" fmla="*/ 74 w 172"/>
                <a:gd name="T85" fmla="*/ 84 h 170"/>
                <a:gd name="T86" fmla="*/ 71 w 172"/>
                <a:gd name="T87" fmla="*/ 86 h 170"/>
                <a:gd name="T88" fmla="*/ 68 w 172"/>
                <a:gd name="T89" fmla="*/ 91 h 170"/>
                <a:gd name="T90" fmla="*/ 68 w 172"/>
                <a:gd name="T91" fmla="*/ 91 h 170"/>
                <a:gd name="T92" fmla="*/ 63 w 172"/>
                <a:gd name="T93" fmla="*/ 106 h 170"/>
                <a:gd name="T94" fmla="*/ 61 w 172"/>
                <a:gd name="T95" fmla="*/ 114 h 170"/>
                <a:gd name="T96" fmla="*/ 60 w 172"/>
                <a:gd name="T97" fmla="*/ 121 h 170"/>
                <a:gd name="T98" fmla="*/ 60 w 172"/>
                <a:gd name="T99" fmla="*/ 121 h 170"/>
                <a:gd name="T100" fmla="*/ 61 w 172"/>
                <a:gd name="T101" fmla="*/ 125 h 170"/>
                <a:gd name="T102" fmla="*/ 63 w 172"/>
                <a:gd name="T103" fmla="*/ 127 h 170"/>
                <a:gd name="T104" fmla="*/ 65 w 172"/>
                <a:gd name="T105" fmla="*/ 129 h 170"/>
                <a:gd name="T106" fmla="*/ 70 w 172"/>
                <a:gd name="T107" fmla="*/ 130 h 170"/>
                <a:gd name="T108" fmla="*/ 70 w 172"/>
                <a:gd name="T109" fmla="*/ 130 h 170"/>
                <a:gd name="T110" fmla="*/ 74 w 172"/>
                <a:gd name="T111" fmla="*/ 129 h 170"/>
                <a:gd name="T112" fmla="*/ 79 w 172"/>
                <a:gd name="T113" fmla="*/ 127 h 170"/>
                <a:gd name="T114" fmla="*/ 91 w 172"/>
                <a:gd name="T115" fmla="*/ 87 h 170"/>
                <a:gd name="T116" fmla="*/ 91 w 172"/>
                <a:gd name="T117" fmla="*/ 87 h 170"/>
                <a:gd name="T118" fmla="*/ 87 w 172"/>
                <a:gd name="T119" fmla="*/ 84 h 170"/>
                <a:gd name="T120" fmla="*/ 81 w 172"/>
                <a:gd name="T121" fmla="*/ 82 h 170"/>
                <a:gd name="T122" fmla="*/ 81 w 172"/>
                <a:gd name="T123" fmla="*/ 82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2" h="170">
                  <a:moveTo>
                    <a:pt x="125" y="168"/>
                  </a:moveTo>
                  <a:lnTo>
                    <a:pt x="68" y="168"/>
                  </a:lnTo>
                  <a:lnTo>
                    <a:pt x="72" y="154"/>
                  </a:lnTo>
                  <a:lnTo>
                    <a:pt x="72" y="154"/>
                  </a:lnTo>
                  <a:lnTo>
                    <a:pt x="64" y="161"/>
                  </a:lnTo>
                  <a:lnTo>
                    <a:pt x="54" y="165"/>
                  </a:lnTo>
                  <a:lnTo>
                    <a:pt x="44" y="169"/>
                  </a:lnTo>
                  <a:lnTo>
                    <a:pt x="31" y="170"/>
                  </a:lnTo>
                  <a:lnTo>
                    <a:pt x="31" y="170"/>
                  </a:lnTo>
                  <a:lnTo>
                    <a:pt x="24" y="170"/>
                  </a:lnTo>
                  <a:lnTo>
                    <a:pt x="18" y="169"/>
                  </a:lnTo>
                  <a:lnTo>
                    <a:pt x="12" y="167"/>
                  </a:lnTo>
                  <a:lnTo>
                    <a:pt x="9" y="163"/>
                  </a:lnTo>
                  <a:lnTo>
                    <a:pt x="5" y="160"/>
                  </a:lnTo>
                  <a:lnTo>
                    <a:pt x="2" y="155"/>
                  </a:lnTo>
                  <a:lnTo>
                    <a:pt x="0" y="149"/>
                  </a:lnTo>
                  <a:lnTo>
                    <a:pt x="0" y="142"/>
                  </a:lnTo>
                  <a:lnTo>
                    <a:pt x="0" y="142"/>
                  </a:lnTo>
                  <a:lnTo>
                    <a:pt x="2" y="126"/>
                  </a:lnTo>
                  <a:lnTo>
                    <a:pt x="5" y="106"/>
                  </a:lnTo>
                  <a:lnTo>
                    <a:pt x="12" y="86"/>
                  </a:lnTo>
                  <a:lnTo>
                    <a:pt x="20" y="68"/>
                  </a:lnTo>
                  <a:lnTo>
                    <a:pt x="20" y="68"/>
                  </a:lnTo>
                  <a:lnTo>
                    <a:pt x="24" y="62"/>
                  </a:lnTo>
                  <a:lnTo>
                    <a:pt x="29" y="58"/>
                  </a:lnTo>
                  <a:lnTo>
                    <a:pt x="33" y="53"/>
                  </a:lnTo>
                  <a:lnTo>
                    <a:pt x="39" y="50"/>
                  </a:lnTo>
                  <a:lnTo>
                    <a:pt x="45" y="47"/>
                  </a:lnTo>
                  <a:lnTo>
                    <a:pt x="51" y="45"/>
                  </a:lnTo>
                  <a:lnTo>
                    <a:pt x="58" y="44"/>
                  </a:lnTo>
                  <a:lnTo>
                    <a:pt x="65" y="44"/>
                  </a:lnTo>
                  <a:lnTo>
                    <a:pt x="65" y="44"/>
                  </a:lnTo>
                  <a:lnTo>
                    <a:pt x="77" y="45"/>
                  </a:lnTo>
                  <a:lnTo>
                    <a:pt x="86" y="48"/>
                  </a:lnTo>
                  <a:lnTo>
                    <a:pt x="93" y="53"/>
                  </a:lnTo>
                  <a:lnTo>
                    <a:pt x="98" y="60"/>
                  </a:lnTo>
                  <a:lnTo>
                    <a:pt x="114" y="0"/>
                  </a:lnTo>
                  <a:lnTo>
                    <a:pt x="172" y="0"/>
                  </a:lnTo>
                  <a:lnTo>
                    <a:pt x="125" y="168"/>
                  </a:lnTo>
                  <a:close/>
                  <a:moveTo>
                    <a:pt x="81" y="82"/>
                  </a:moveTo>
                  <a:lnTo>
                    <a:pt x="81" y="82"/>
                  </a:lnTo>
                  <a:lnTo>
                    <a:pt x="78" y="82"/>
                  </a:lnTo>
                  <a:lnTo>
                    <a:pt x="74" y="84"/>
                  </a:lnTo>
                  <a:lnTo>
                    <a:pt x="71" y="86"/>
                  </a:lnTo>
                  <a:lnTo>
                    <a:pt x="68" y="91"/>
                  </a:lnTo>
                  <a:lnTo>
                    <a:pt x="68" y="91"/>
                  </a:lnTo>
                  <a:lnTo>
                    <a:pt x="63" y="106"/>
                  </a:lnTo>
                  <a:lnTo>
                    <a:pt x="61" y="114"/>
                  </a:lnTo>
                  <a:lnTo>
                    <a:pt x="60" y="121"/>
                  </a:lnTo>
                  <a:lnTo>
                    <a:pt x="60" y="121"/>
                  </a:lnTo>
                  <a:lnTo>
                    <a:pt x="61" y="125"/>
                  </a:lnTo>
                  <a:lnTo>
                    <a:pt x="63" y="127"/>
                  </a:lnTo>
                  <a:lnTo>
                    <a:pt x="65" y="129"/>
                  </a:lnTo>
                  <a:lnTo>
                    <a:pt x="70" y="130"/>
                  </a:lnTo>
                  <a:lnTo>
                    <a:pt x="70" y="130"/>
                  </a:lnTo>
                  <a:lnTo>
                    <a:pt x="74" y="129"/>
                  </a:lnTo>
                  <a:lnTo>
                    <a:pt x="79" y="127"/>
                  </a:lnTo>
                  <a:lnTo>
                    <a:pt x="91" y="87"/>
                  </a:lnTo>
                  <a:lnTo>
                    <a:pt x="91" y="87"/>
                  </a:lnTo>
                  <a:lnTo>
                    <a:pt x="87" y="84"/>
                  </a:lnTo>
                  <a:lnTo>
                    <a:pt x="81" y="82"/>
                  </a:lnTo>
                  <a:lnTo>
                    <a:pt x="81" y="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46" name="Freeform 88">
              <a:extLst>
                <a:ext uri="{FF2B5EF4-FFF2-40B4-BE49-F238E27FC236}">
                  <a16:creationId xmlns:a16="http://schemas.microsoft.com/office/drawing/2014/main" id="{BC6ED06F-A9AC-4ADE-A907-A7AADE28A64A}"/>
                </a:ext>
              </a:extLst>
            </p:cNvPr>
            <p:cNvSpPr>
              <a:spLocks noEditPoints="1"/>
            </p:cNvSpPr>
            <p:nvPr userDrawn="1"/>
          </p:nvSpPr>
          <p:spPr bwMode="auto">
            <a:xfrm>
              <a:off x="7923213" y="4602163"/>
              <a:ext cx="230188" cy="201613"/>
            </a:xfrm>
            <a:custGeom>
              <a:avLst/>
              <a:gdLst>
                <a:gd name="T0" fmla="*/ 58 w 145"/>
                <a:gd name="T1" fmla="*/ 71 h 127"/>
                <a:gd name="T2" fmla="*/ 56 w 145"/>
                <a:gd name="T3" fmla="*/ 80 h 127"/>
                <a:gd name="T4" fmla="*/ 56 w 145"/>
                <a:gd name="T5" fmla="*/ 87 h 127"/>
                <a:gd name="T6" fmla="*/ 57 w 145"/>
                <a:gd name="T7" fmla="*/ 93 h 127"/>
                <a:gd name="T8" fmla="*/ 64 w 145"/>
                <a:gd name="T9" fmla="*/ 97 h 127"/>
                <a:gd name="T10" fmla="*/ 68 w 145"/>
                <a:gd name="T11" fmla="*/ 96 h 127"/>
                <a:gd name="T12" fmla="*/ 75 w 145"/>
                <a:gd name="T13" fmla="*/ 89 h 127"/>
                <a:gd name="T14" fmla="*/ 135 w 145"/>
                <a:gd name="T15" fmla="*/ 82 h 127"/>
                <a:gd name="T16" fmla="*/ 134 w 145"/>
                <a:gd name="T17" fmla="*/ 87 h 127"/>
                <a:gd name="T18" fmla="*/ 128 w 145"/>
                <a:gd name="T19" fmla="*/ 98 h 127"/>
                <a:gd name="T20" fmla="*/ 115 w 145"/>
                <a:gd name="T21" fmla="*/ 111 h 127"/>
                <a:gd name="T22" fmla="*/ 94 w 145"/>
                <a:gd name="T23" fmla="*/ 122 h 127"/>
                <a:gd name="T24" fmla="*/ 72 w 145"/>
                <a:gd name="T25" fmla="*/ 127 h 127"/>
                <a:gd name="T26" fmla="*/ 61 w 145"/>
                <a:gd name="T27" fmla="*/ 127 h 127"/>
                <a:gd name="T28" fmla="*/ 38 w 145"/>
                <a:gd name="T29" fmla="*/ 126 h 127"/>
                <a:gd name="T30" fmla="*/ 18 w 145"/>
                <a:gd name="T31" fmla="*/ 121 h 127"/>
                <a:gd name="T32" fmla="*/ 5 w 145"/>
                <a:gd name="T33" fmla="*/ 110 h 127"/>
                <a:gd name="T34" fmla="*/ 2 w 145"/>
                <a:gd name="T35" fmla="*/ 101 h 127"/>
                <a:gd name="T36" fmla="*/ 0 w 145"/>
                <a:gd name="T37" fmla="*/ 90 h 127"/>
                <a:gd name="T38" fmla="*/ 3 w 145"/>
                <a:gd name="T39" fmla="*/ 75 h 127"/>
                <a:gd name="T40" fmla="*/ 13 w 145"/>
                <a:gd name="T41" fmla="*/ 41 h 127"/>
                <a:gd name="T42" fmla="*/ 22 w 145"/>
                <a:gd name="T43" fmla="*/ 27 h 127"/>
                <a:gd name="T44" fmla="*/ 27 w 145"/>
                <a:gd name="T45" fmla="*/ 19 h 127"/>
                <a:gd name="T46" fmla="*/ 43 w 145"/>
                <a:gd name="T47" fmla="*/ 9 h 127"/>
                <a:gd name="T48" fmla="*/ 59 w 145"/>
                <a:gd name="T49" fmla="*/ 3 h 127"/>
                <a:gd name="T50" fmla="*/ 77 w 145"/>
                <a:gd name="T51" fmla="*/ 1 h 127"/>
                <a:gd name="T52" fmla="*/ 85 w 145"/>
                <a:gd name="T53" fmla="*/ 0 h 127"/>
                <a:gd name="T54" fmla="*/ 109 w 145"/>
                <a:gd name="T55" fmla="*/ 2 h 127"/>
                <a:gd name="T56" fmla="*/ 128 w 145"/>
                <a:gd name="T57" fmla="*/ 8 h 127"/>
                <a:gd name="T58" fmla="*/ 140 w 145"/>
                <a:gd name="T59" fmla="*/ 19 h 127"/>
                <a:gd name="T60" fmla="*/ 145 w 145"/>
                <a:gd name="T61" fmla="*/ 38 h 127"/>
                <a:gd name="T62" fmla="*/ 142 w 145"/>
                <a:gd name="T63" fmla="*/ 53 h 127"/>
                <a:gd name="T64" fmla="*/ 138 w 145"/>
                <a:gd name="T65" fmla="*/ 71 h 127"/>
                <a:gd name="T66" fmla="*/ 80 w 145"/>
                <a:gd name="T67" fmla="*/ 30 h 127"/>
                <a:gd name="T68" fmla="*/ 71 w 145"/>
                <a:gd name="T69" fmla="*/ 35 h 127"/>
                <a:gd name="T70" fmla="*/ 65 w 145"/>
                <a:gd name="T71" fmla="*/ 48 h 127"/>
                <a:gd name="T72" fmla="*/ 88 w 145"/>
                <a:gd name="T73" fmla="*/ 48 h 127"/>
                <a:gd name="T74" fmla="*/ 91 w 145"/>
                <a:gd name="T75" fmla="*/ 39 h 127"/>
                <a:gd name="T76" fmla="*/ 87 w 145"/>
                <a:gd name="T77" fmla="*/ 32 h 127"/>
                <a:gd name="T78" fmla="*/ 80 w 145"/>
                <a:gd name="T79" fmla="*/ 3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5" h="127">
                  <a:moveTo>
                    <a:pt x="138" y="71"/>
                  </a:moveTo>
                  <a:lnTo>
                    <a:pt x="58" y="71"/>
                  </a:lnTo>
                  <a:lnTo>
                    <a:pt x="58" y="71"/>
                  </a:lnTo>
                  <a:lnTo>
                    <a:pt x="56" y="80"/>
                  </a:lnTo>
                  <a:lnTo>
                    <a:pt x="56" y="87"/>
                  </a:lnTo>
                  <a:lnTo>
                    <a:pt x="56" y="87"/>
                  </a:lnTo>
                  <a:lnTo>
                    <a:pt x="56" y="90"/>
                  </a:lnTo>
                  <a:lnTo>
                    <a:pt x="57" y="93"/>
                  </a:lnTo>
                  <a:lnTo>
                    <a:pt x="59" y="96"/>
                  </a:lnTo>
                  <a:lnTo>
                    <a:pt x="64" y="97"/>
                  </a:lnTo>
                  <a:lnTo>
                    <a:pt x="64" y="97"/>
                  </a:lnTo>
                  <a:lnTo>
                    <a:pt x="68" y="96"/>
                  </a:lnTo>
                  <a:lnTo>
                    <a:pt x="73" y="93"/>
                  </a:lnTo>
                  <a:lnTo>
                    <a:pt x="75" y="89"/>
                  </a:lnTo>
                  <a:lnTo>
                    <a:pt x="79" y="82"/>
                  </a:lnTo>
                  <a:lnTo>
                    <a:pt x="135" y="82"/>
                  </a:lnTo>
                  <a:lnTo>
                    <a:pt x="135" y="82"/>
                  </a:lnTo>
                  <a:lnTo>
                    <a:pt x="134" y="87"/>
                  </a:lnTo>
                  <a:lnTo>
                    <a:pt x="130" y="93"/>
                  </a:lnTo>
                  <a:lnTo>
                    <a:pt x="128" y="98"/>
                  </a:lnTo>
                  <a:lnTo>
                    <a:pt x="125" y="103"/>
                  </a:lnTo>
                  <a:lnTo>
                    <a:pt x="115" y="111"/>
                  </a:lnTo>
                  <a:lnTo>
                    <a:pt x="105" y="118"/>
                  </a:lnTo>
                  <a:lnTo>
                    <a:pt x="94" y="122"/>
                  </a:lnTo>
                  <a:lnTo>
                    <a:pt x="82" y="125"/>
                  </a:lnTo>
                  <a:lnTo>
                    <a:pt x="72" y="127"/>
                  </a:lnTo>
                  <a:lnTo>
                    <a:pt x="61" y="127"/>
                  </a:lnTo>
                  <a:lnTo>
                    <a:pt x="61" y="127"/>
                  </a:lnTo>
                  <a:lnTo>
                    <a:pt x="50" y="127"/>
                  </a:lnTo>
                  <a:lnTo>
                    <a:pt x="38" y="126"/>
                  </a:lnTo>
                  <a:lnTo>
                    <a:pt x="27" y="125"/>
                  </a:lnTo>
                  <a:lnTo>
                    <a:pt x="18" y="121"/>
                  </a:lnTo>
                  <a:lnTo>
                    <a:pt x="11" y="117"/>
                  </a:lnTo>
                  <a:lnTo>
                    <a:pt x="5" y="110"/>
                  </a:lnTo>
                  <a:lnTo>
                    <a:pt x="4" y="106"/>
                  </a:lnTo>
                  <a:lnTo>
                    <a:pt x="2" y="101"/>
                  </a:lnTo>
                  <a:lnTo>
                    <a:pt x="0" y="90"/>
                  </a:lnTo>
                  <a:lnTo>
                    <a:pt x="0" y="90"/>
                  </a:lnTo>
                  <a:lnTo>
                    <a:pt x="2" y="83"/>
                  </a:lnTo>
                  <a:lnTo>
                    <a:pt x="3" y="75"/>
                  </a:lnTo>
                  <a:lnTo>
                    <a:pt x="6" y="57"/>
                  </a:lnTo>
                  <a:lnTo>
                    <a:pt x="13" y="41"/>
                  </a:lnTo>
                  <a:lnTo>
                    <a:pt x="18" y="32"/>
                  </a:lnTo>
                  <a:lnTo>
                    <a:pt x="22" y="27"/>
                  </a:lnTo>
                  <a:lnTo>
                    <a:pt x="22" y="27"/>
                  </a:lnTo>
                  <a:lnTo>
                    <a:pt x="27" y="19"/>
                  </a:lnTo>
                  <a:lnTo>
                    <a:pt x="34" y="14"/>
                  </a:lnTo>
                  <a:lnTo>
                    <a:pt x="43" y="9"/>
                  </a:lnTo>
                  <a:lnTo>
                    <a:pt x="50" y="5"/>
                  </a:lnTo>
                  <a:lnTo>
                    <a:pt x="59" y="3"/>
                  </a:lnTo>
                  <a:lnTo>
                    <a:pt x="67" y="1"/>
                  </a:lnTo>
                  <a:lnTo>
                    <a:pt x="77" y="1"/>
                  </a:lnTo>
                  <a:lnTo>
                    <a:pt x="85" y="0"/>
                  </a:lnTo>
                  <a:lnTo>
                    <a:pt x="85" y="0"/>
                  </a:lnTo>
                  <a:lnTo>
                    <a:pt x="98" y="1"/>
                  </a:lnTo>
                  <a:lnTo>
                    <a:pt x="109" y="2"/>
                  </a:lnTo>
                  <a:lnTo>
                    <a:pt x="120" y="4"/>
                  </a:lnTo>
                  <a:lnTo>
                    <a:pt x="128" y="8"/>
                  </a:lnTo>
                  <a:lnTo>
                    <a:pt x="135" y="12"/>
                  </a:lnTo>
                  <a:lnTo>
                    <a:pt x="140" y="19"/>
                  </a:lnTo>
                  <a:lnTo>
                    <a:pt x="143" y="28"/>
                  </a:lnTo>
                  <a:lnTo>
                    <a:pt x="145" y="38"/>
                  </a:lnTo>
                  <a:lnTo>
                    <a:pt x="145" y="38"/>
                  </a:lnTo>
                  <a:lnTo>
                    <a:pt x="142" y="53"/>
                  </a:lnTo>
                  <a:lnTo>
                    <a:pt x="138" y="71"/>
                  </a:lnTo>
                  <a:lnTo>
                    <a:pt x="138" y="71"/>
                  </a:lnTo>
                  <a:close/>
                  <a:moveTo>
                    <a:pt x="80" y="30"/>
                  </a:moveTo>
                  <a:lnTo>
                    <a:pt x="80" y="30"/>
                  </a:lnTo>
                  <a:lnTo>
                    <a:pt x="75" y="31"/>
                  </a:lnTo>
                  <a:lnTo>
                    <a:pt x="71" y="35"/>
                  </a:lnTo>
                  <a:lnTo>
                    <a:pt x="67" y="39"/>
                  </a:lnTo>
                  <a:lnTo>
                    <a:pt x="65" y="48"/>
                  </a:lnTo>
                  <a:lnTo>
                    <a:pt x="88" y="48"/>
                  </a:lnTo>
                  <a:lnTo>
                    <a:pt x="88" y="48"/>
                  </a:lnTo>
                  <a:lnTo>
                    <a:pt x="91" y="39"/>
                  </a:lnTo>
                  <a:lnTo>
                    <a:pt x="91" y="39"/>
                  </a:lnTo>
                  <a:lnTo>
                    <a:pt x="89" y="35"/>
                  </a:lnTo>
                  <a:lnTo>
                    <a:pt x="87" y="32"/>
                  </a:lnTo>
                  <a:lnTo>
                    <a:pt x="85" y="31"/>
                  </a:lnTo>
                  <a:lnTo>
                    <a:pt x="80" y="30"/>
                  </a:lnTo>
                  <a:lnTo>
                    <a:pt x="80"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47" name="Freeform 89">
              <a:extLst>
                <a:ext uri="{FF2B5EF4-FFF2-40B4-BE49-F238E27FC236}">
                  <a16:creationId xmlns:a16="http://schemas.microsoft.com/office/drawing/2014/main" id="{D1117C0D-ED7E-4B85-9886-343D587BDC34}"/>
                </a:ext>
              </a:extLst>
            </p:cNvPr>
            <p:cNvSpPr>
              <a:spLocks/>
            </p:cNvSpPr>
            <p:nvPr userDrawn="1"/>
          </p:nvSpPr>
          <p:spPr bwMode="auto">
            <a:xfrm>
              <a:off x="8143876" y="4533901"/>
              <a:ext cx="165100" cy="266700"/>
            </a:xfrm>
            <a:custGeom>
              <a:avLst/>
              <a:gdLst>
                <a:gd name="T0" fmla="*/ 57 w 104"/>
                <a:gd name="T1" fmla="*/ 168 h 168"/>
                <a:gd name="T2" fmla="*/ 0 w 104"/>
                <a:gd name="T3" fmla="*/ 168 h 168"/>
                <a:gd name="T4" fmla="*/ 45 w 104"/>
                <a:gd name="T5" fmla="*/ 0 h 168"/>
                <a:gd name="T6" fmla="*/ 104 w 104"/>
                <a:gd name="T7" fmla="*/ 0 h 168"/>
                <a:gd name="T8" fmla="*/ 57 w 104"/>
                <a:gd name="T9" fmla="*/ 168 h 168"/>
              </a:gdLst>
              <a:ahLst/>
              <a:cxnLst>
                <a:cxn ang="0">
                  <a:pos x="T0" y="T1"/>
                </a:cxn>
                <a:cxn ang="0">
                  <a:pos x="T2" y="T3"/>
                </a:cxn>
                <a:cxn ang="0">
                  <a:pos x="T4" y="T5"/>
                </a:cxn>
                <a:cxn ang="0">
                  <a:pos x="T6" y="T7"/>
                </a:cxn>
                <a:cxn ang="0">
                  <a:pos x="T8" y="T9"/>
                </a:cxn>
              </a:cxnLst>
              <a:rect l="0" t="0" r="r" b="b"/>
              <a:pathLst>
                <a:path w="104" h="168">
                  <a:moveTo>
                    <a:pt x="57" y="168"/>
                  </a:moveTo>
                  <a:lnTo>
                    <a:pt x="0" y="168"/>
                  </a:lnTo>
                  <a:lnTo>
                    <a:pt x="45" y="0"/>
                  </a:lnTo>
                  <a:lnTo>
                    <a:pt x="104" y="0"/>
                  </a:lnTo>
                  <a:lnTo>
                    <a:pt x="57" y="1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48" name="Freeform 90">
              <a:extLst>
                <a:ext uri="{FF2B5EF4-FFF2-40B4-BE49-F238E27FC236}">
                  <a16:creationId xmlns:a16="http://schemas.microsoft.com/office/drawing/2014/main" id="{AF20EB05-E682-451F-A4D8-1E098558726F}"/>
                </a:ext>
              </a:extLst>
            </p:cNvPr>
            <p:cNvSpPr>
              <a:spLocks noEditPoints="1"/>
            </p:cNvSpPr>
            <p:nvPr userDrawn="1"/>
          </p:nvSpPr>
          <p:spPr bwMode="auto">
            <a:xfrm>
              <a:off x="8264526" y="4533901"/>
              <a:ext cx="165100" cy="266700"/>
            </a:xfrm>
            <a:custGeom>
              <a:avLst/>
              <a:gdLst>
                <a:gd name="T0" fmla="*/ 57 w 104"/>
                <a:gd name="T1" fmla="*/ 168 h 168"/>
                <a:gd name="T2" fmla="*/ 0 w 104"/>
                <a:gd name="T3" fmla="*/ 168 h 168"/>
                <a:gd name="T4" fmla="*/ 34 w 104"/>
                <a:gd name="T5" fmla="*/ 46 h 168"/>
                <a:gd name="T6" fmla="*/ 91 w 104"/>
                <a:gd name="T7" fmla="*/ 46 h 168"/>
                <a:gd name="T8" fmla="*/ 57 w 104"/>
                <a:gd name="T9" fmla="*/ 168 h 168"/>
                <a:gd name="T10" fmla="*/ 95 w 104"/>
                <a:gd name="T11" fmla="*/ 34 h 168"/>
                <a:gd name="T12" fmla="*/ 36 w 104"/>
                <a:gd name="T13" fmla="*/ 34 h 168"/>
                <a:gd name="T14" fmla="*/ 47 w 104"/>
                <a:gd name="T15" fmla="*/ 0 h 168"/>
                <a:gd name="T16" fmla="*/ 104 w 104"/>
                <a:gd name="T17" fmla="*/ 0 h 168"/>
                <a:gd name="T18" fmla="*/ 95 w 104"/>
                <a:gd name="T19" fmla="*/ 34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4" h="168">
                  <a:moveTo>
                    <a:pt x="57" y="168"/>
                  </a:moveTo>
                  <a:lnTo>
                    <a:pt x="0" y="168"/>
                  </a:lnTo>
                  <a:lnTo>
                    <a:pt x="34" y="46"/>
                  </a:lnTo>
                  <a:lnTo>
                    <a:pt x="91" y="46"/>
                  </a:lnTo>
                  <a:lnTo>
                    <a:pt x="57" y="168"/>
                  </a:lnTo>
                  <a:close/>
                  <a:moveTo>
                    <a:pt x="95" y="34"/>
                  </a:moveTo>
                  <a:lnTo>
                    <a:pt x="36" y="34"/>
                  </a:lnTo>
                  <a:lnTo>
                    <a:pt x="47" y="0"/>
                  </a:lnTo>
                  <a:lnTo>
                    <a:pt x="104" y="0"/>
                  </a:lnTo>
                  <a:lnTo>
                    <a:pt x="95"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49" name="Freeform 91">
              <a:extLst>
                <a:ext uri="{FF2B5EF4-FFF2-40B4-BE49-F238E27FC236}">
                  <a16:creationId xmlns:a16="http://schemas.microsoft.com/office/drawing/2014/main" id="{A9191B08-9318-47C8-9441-E9523EB2FE85}"/>
                </a:ext>
              </a:extLst>
            </p:cNvPr>
            <p:cNvSpPr>
              <a:spLocks/>
            </p:cNvSpPr>
            <p:nvPr userDrawn="1"/>
          </p:nvSpPr>
          <p:spPr bwMode="auto">
            <a:xfrm>
              <a:off x="8396288" y="4564063"/>
              <a:ext cx="192088" cy="236538"/>
            </a:xfrm>
            <a:custGeom>
              <a:avLst/>
              <a:gdLst>
                <a:gd name="T0" fmla="*/ 115 w 121"/>
                <a:gd name="T1" fmla="*/ 27 h 149"/>
                <a:gd name="T2" fmla="*/ 121 w 121"/>
                <a:gd name="T3" fmla="*/ 54 h 149"/>
                <a:gd name="T4" fmla="*/ 76 w 121"/>
                <a:gd name="T5" fmla="*/ 54 h 149"/>
                <a:gd name="T6" fmla="*/ 63 w 121"/>
                <a:gd name="T7" fmla="*/ 101 h 149"/>
                <a:gd name="T8" fmla="*/ 63 w 121"/>
                <a:gd name="T9" fmla="*/ 101 h 149"/>
                <a:gd name="T10" fmla="*/ 62 w 121"/>
                <a:gd name="T11" fmla="*/ 107 h 149"/>
                <a:gd name="T12" fmla="*/ 61 w 121"/>
                <a:gd name="T13" fmla="*/ 111 h 149"/>
                <a:gd name="T14" fmla="*/ 61 w 121"/>
                <a:gd name="T15" fmla="*/ 111 h 149"/>
                <a:gd name="T16" fmla="*/ 61 w 121"/>
                <a:gd name="T17" fmla="*/ 115 h 149"/>
                <a:gd name="T18" fmla="*/ 63 w 121"/>
                <a:gd name="T19" fmla="*/ 117 h 149"/>
                <a:gd name="T20" fmla="*/ 67 w 121"/>
                <a:gd name="T21" fmla="*/ 118 h 149"/>
                <a:gd name="T22" fmla="*/ 72 w 121"/>
                <a:gd name="T23" fmla="*/ 118 h 149"/>
                <a:gd name="T24" fmla="*/ 83 w 121"/>
                <a:gd name="T25" fmla="*/ 118 h 149"/>
                <a:gd name="T26" fmla="*/ 75 w 121"/>
                <a:gd name="T27" fmla="*/ 149 h 149"/>
                <a:gd name="T28" fmla="*/ 23 w 121"/>
                <a:gd name="T29" fmla="*/ 149 h 149"/>
                <a:gd name="T30" fmla="*/ 23 w 121"/>
                <a:gd name="T31" fmla="*/ 149 h 149"/>
                <a:gd name="T32" fmla="*/ 18 w 121"/>
                <a:gd name="T33" fmla="*/ 148 h 149"/>
                <a:gd name="T34" fmla="*/ 13 w 121"/>
                <a:gd name="T35" fmla="*/ 148 h 149"/>
                <a:gd name="T36" fmla="*/ 8 w 121"/>
                <a:gd name="T37" fmla="*/ 145 h 149"/>
                <a:gd name="T38" fmla="*/ 6 w 121"/>
                <a:gd name="T39" fmla="*/ 143 h 149"/>
                <a:gd name="T40" fmla="*/ 2 w 121"/>
                <a:gd name="T41" fmla="*/ 139 h 149"/>
                <a:gd name="T42" fmla="*/ 1 w 121"/>
                <a:gd name="T43" fmla="*/ 136 h 149"/>
                <a:gd name="T44" fmla="*/ 0 w 121"/>
                <a:gd name="T45" fmla="*/ 132 h 149"/>
                <a:gd name="T46" fmla="*/ 0 w 121"/>
                <a:gd name="T47" fmla="*/ 128 h 149"/>
                <a:gd name="T48" fmla="*/ 0 w 121"/>
                <a:gd name="T49" fmla="*/ 128 h 149"/>
                <a:gd name="T50" fmla="*/ 0 w 121"/>
                <a:gd name="T51" fmla="*/ 120 h 149"/>
                <a:gd name="T52" fmla="*/ 2 w 121"/>
                <a:gd name="T53" fmla="*/ 111 h 149"/>
                <a:gd name="T54" fmla="*/ 34 w 121"/>
                <a:gd name="T55" fmla="*/ 0 h 149"/>
                <a:gd name="T56" fmla="*/ 91 w 121"/>
                <a:gd name="T57" fmla="*/ 0 h 149"/>
                <a:gd name="T58" fmla="*/ 84 w 121"/>
                <a:gd name="T59" fmla="*/ 27 h 149"/>
                <a:gd name="T60" fmla="*/ 115 w 121"/>
                <a:gd name="T61" fmla="*/ 27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21" h="149">
                  <a:moveTo>
                    <a:pt x="115" y="27"/>
                  </a:moveTo>
                  <a:lnTo>
                    <a:pt x="121" y="54"/>
                  </a:lnTo>
                  <a:lnTo>
                    <a:pt x="76" y="54"/>
                  </a:lnTo>
                  <a:lnTo>
                    <a:pt x="63" y="101"/>
                  </a:lnTo>
                  <a:lnTo>
                    <a:pt x="63" y="101"/>
                  </a:lnTo>
                  <a:lnTo>
                    <a:pt x="62" y="107"/>
                  </a:lnTo>
                  <a:lnTo>
                    <a:pt x="61" y="111"/>
                  </a:lnTo>
                  <a:lnTo>
                    <a:pt x="61" y="111"/>
                  </a:lnTo>
                  <a:lnTo>
                    <a:pt x="61" y="115"/>
                  </a:lnTo>
                  <a:lnTo>
                    <a:pt x="63" y="117"/>
                  </a:lnTo>
                  <a:lnTo>
                    <a:pt x="67" y="118"/>
                  </a:lnTo>
                  <a:lnTo>
                    <a:pt x="72" y="118"/>
                  </a:lnTo>
                  <a:lnTo>
                    <a:pt x="83" y="118"/>
                  </a:lnTo>
                  <a:lnTo>
                    <a:pt x="75" y="149"/>
                  </a:lnTo>
                  <a:lnTo>
                    <a:pt x="23" y="149"/>
                  </a:lnTo>
                  <a:lnTo>
                    <a:pt x="23" y="149"/>
                  </a:lnTo>
                  <a:lnTo>
                    <a:pt x="18" y="148"/>
                  </a:lnTo>
                  <a:lnTo>
                    <a:pt x="13" y="148"/>
                  </a:lnTo>
                  <a:lnTo>
                    <a:pt x="8" y="145"/>
                  </a:lnTo>
                  <a:lnTo>
                    <a:pt x="6" y="143"/>
                  </a:lnTo>
                  <a:lnTo>
                    <a:pt x="2" y="139"/>
                  </a:lnTo>
                  <a:lnTo>
                    <a:pt x="1" y="136"/>
                  </a:lnTo>
                  <a:lnTo>
                    <a:pt x="0" y="132"/>
                  </a:lnTo>
                  <a:lnTo>
                    <a:pt x="0" y="128"/>
                  </a:lnTo>
                  <a:lnTo>
                    <a:pt x="0" y="128"/>
                  </a:lnTo>
                  <a:lnTo>
                    <a:pt x="0" y="120"/>
                  </a:lnTo>
                  <a:lnTo>
                    <a:pt x="2" y="111"/>
                  </a:lnTo>
                  <a:lnTo>
                    <a:pt x="34" y="0"/>
                  </a:lnTo>
                  <a:lnTo>
                    <a:pt x="91" y="0"/>
                  </a:lnTo>
                  <a:lnTo>
                    <a:pt x="84" y="27"/>
                  </a:lnTo>
                  <a:lnTo>
                    <a:pt x="115"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50" name="Freeform 92">
              <a:extLst>
                <a:ext uri="{FF2B5EF4-FFF2-40B4-BE49-F238E27FC236}">
                  <a16:creationId xmlns:a16="http://schemas.microsoft.com/office/drawing/2014/main" id="{0C1116C3-EB9E-491D-A42E-6DE160A87D4A}"/>
                </a:ext>
              </a:extLst>
            </p:cNvPr>
            <p:cNvSpPr>
              <a:spLocks/>
            </p:cNvSpPr>
            <p:nvPr userDrawn="1"/>
          </p:nvSpPr>
          <p:spPr bwMode="auto">
            <a:xfrm>
              <a:off x="7321551" y="4830763"/>
              <a:ext cx="38100" cy="46038"/>
            </a:xfrm>
            <a:custGeom>
              <a:avLst/>
              <a:gdLst>
                <a:gd name="T0" fmla="*/ 9 w 24"/>
                <a:gd name="T1" fmla="*/ 0 h 29"/>
                <a:gd name="T2" fmla="*/ 24 w 24"/>
                <a:gd name="T3" fmla="*/ 0 h 29"/>
                <a:gd name="T4" fmla="*/ 15 w 24"/>
                <a:gd name="T5" fmla="*/ 29 h 29"/>
                <a:gd name="T6" fmla="*/ 0 w 24"/>
                <a:gd name="T7" fmla="*/ 29 h 29"/>
                <a:gd name="T8" fmla="*/ 9 w 24"/>
                <a:gd name="T9" fmla="*/ 0 h 29"/>
              </a:gdLst>
              <a:ahLst/>
              <a:cxnLst>
                <a:cxn ang="0">
                  <a:pos x="T0" y="T1"/>
                </a:cxn>
                <a:cxn ang="0">
                  <a:pos x="T2" y="T3"/>
                </a:cxn>
                <a:cxn ang="0">
                  <a:pos x="T4" y="T5"/>
                </a:cxn>
                <a:cxn ang="0">
                  <a:pos x="T6" y="T7"/>
                </a:cxn>
                <a:cxn ang="0">
                  <a:pos x="T8" y="T9"/>
                </a:cxn>
              </a:cxnLst>
              <a:rect l="0" t="0" r="r" b="b"/>
              <a:pathLst>
                <a:path w="24" h="29">
                  <a:moveTo>
                    <a:pt x="9" y="0"/>
                  </a:moveTo>
                  <a:lnTo>
                    <a:pt x="24" y="0"/>
                  </a:lnTo>
                  <a:lnTo>
                    <a:pt x="15" y="29"/>
                  </a:lnTo>
                  <a:lnTo>
                    <a:pt x="0" y="29"/>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51" name="Freeform 93">
              <a:extLst>
                <a:ext uri="{FF2B5EF4-FFF2-40B4-BE49-F238E27FC236}">
                  <a16:creationId xmlns:a16="http://schemas.microsoft.com/office/drawing/2014/main" id="{8B8751B8-3EF5-4AFE-84B4-D5D07E857EF5}"/>
                </a:ext>
              </a:extLst>
            </p:cNvPr>
            <p:cNvSpPr>
              <a:spLocks/>
            </p:cNvSpPr>
            <p:nvPr userDrawn="1"/>
          </p:nvSpPr>
          <p:spPr bwMode="auto">
            <a:xfrm>
              <a:off x="7400926" y="4830763"/>
              <a:ext cx="87313" cy="46038"/>
            </a:xfrm>
            <a:custGeom>
              <a:avLst/>
              <a:gdLst>
                <a:gd name="T0" fmla="*/ 10 w 55"/>
                <a:gd name="T1" fmla="*/ 0 h 29"/>
                <a:gd name="T2" fmla="*/ 31 w 55"/>
                <a:gd name="T3" fmla="*/ 0 h 29"/>
                <a:gd name="T4" fmla="*/ 36 w 55"/>
                <a:gd name="T5" fmla="*/ 19 h 29"/>
                <a:gd name="T6" fmla="*/ 36 w 55"/>
                <a:gd name="T7" fmla="*/ 19 h 29"/>
                <a:gd name="T8" fmla="*/ 42 w 55"/>
                <a:gd name="T9" fmla="*/ 0 h 29"/>
                <a:gd name="T10" fmla="*/ 55 w 55"/>
                <a:gd name="T11" fmla="*/ 0 h 29"/>
                <a:gd name="T12" fmla="*/ 46 w 55"/>
                <a:gd name="T13" fmla="*/ 29 h 29"/>
                <a:gd name="T14" fmla="*/ 26 w 55"/>
                <a:gd name="T15" fmla="*/ 29 h 29"/>
                <a:gd name="T16" fmla="*/ 20 w 55"/>
                <a:gd name="T17" fmla="*/ 8 h 29"/>
                <a:gd name="T18" fmla="*/ 20 w 55"/>
                <a:gd name="T19" fmla="*/ 8 h 29"/>
                <a:gd name="T20" fmla="*/ 13 w 55"/>
                <a:gd name="T21" fmla="*/ 29 h 29"/>
                <a:gd name="T22" fmla="*/ 0 w 55"/>
                <a:gd name="T23" fmla="*/ 29 h 29"/>
                <a:gd name="T24" fmla="*/ 10 w 55"/>
                <a:gd name="T2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 h="29">
                  <a:moveTo>
                    <a:pt x="10" y="0"/>
                  </a:moveTo>
                  <a:lnTo>
                    <a:pt x="31" y="0"/>
                  </a:lnTo>
                  <a:lnTo>
                    <a:pt x="36" y="19"/>
                  </a:lnTo>
                  <a:lnTo>
                    <a:pt x="36" y="19"/>
                  </a:lnTo>
                  <a:lnTo>
                    <a:pt x="42" y="0"/>
                  </a:lnTo>
                  <a:lnTo>
                    <a:pt x="55" y="0"/>
                  </a:lnTo>
                  <a:lnTo>
                    <a:pt x="46" y="29"/>
                  </a:lnTo>
                  <a:lnTo>
                    <a:pt x="26" y="29"/>
                  </a:lnTo>
                  <a:lnTo>
                    <a:pt x="20" y="8"/>
                  </a:lnTo>
                  <a:lnTo>
                    <a:pt x="20" y="8"/>
                  </a:lnTo>
                  <a:lnTo>
                    <a:pt x="13" y="29"/>
                  </a:lnTo>
                  <a:lnTo>
                    <a:pt x="0" y="29"/>
                  </a:lnTo>
                  <a:lnTo>
                    <a:pt x="1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52" name="Freeform 94">
              <a:extLst>
                <a:ext uri="{FF2B5EF4-FFF2-40B4-BE49-F238E27FC236}">
                  <a16:creationId xmlns:a16="http://schemas.microsoft.com/office/drawing/2014/main" id="{DD3DC83B-B226-4680-9813-791417B23484}"/>
                </a:ext>
              </a:extLst>
            </p:cNvPr>
            <p:cNvSpPr>
              <a:spLocks/>
            </p:cNvSpPr>
            <p:nvPr userDrawn="1"/>
          </p:nvSpPr>
          <p:spPr bwMode="auto">
            <a:xfrm>
              <a:off x="7531101" y="4830763"/>
              <a:ext cx="76200" cy="46038"/>
            </a:xfrm>
            <a:custGeom>
              <a:avLst/>
              <a:gdLst>
                <a:gd name="T0" fmla="*/ 0 w 48"/>
                <a:gd name="T1" fmla="*/ 0 h 29"/>
                <a:gd name="T2" fmla="*/ 15 w 48"/>
                <a:gd name="T3" fmla="*/ 0 h 29"/>
                <a:gd name="T4" fmla="*/ 19 w 48"/>
                <a:gd name="T5" fmla="*/ 18 h 29"/>
                <a:gd name="T6" fmla="*/ 33 w 48"/>
                <a:gd name="T7" fmla="*/ 0 h 29"/>
                <a:gd name="T8" fmla="*/ 48 w 48"/>
                <a:gd name="T9" fmla="*/ 0 h 29"/>
                <a:gd name="T10" fmla="*/ 24 w 48"/>
                <a:gd name="T11" fmla="*/ 29 h 29"/>
                <a:gd name="T12" fmla="*/ 6 w 48"/>
                <a:gd name="T13" fmla="*/ 29 h 29"/>
                <a:gd name="T14" fmla="*/ 0 w 48"/>
                <a:gd name="T15" fmla="*/ 0 h 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 h="29">
                  <a:moveTo>
                    <a:pt x="0" y="0"/>
                  </a:moveTo>
                  <a:lnTo>
                    <a:pt x="15" y="0"/>
                  </a:lnTo>
                  <a:lnTo>
                    <a:pt x="19" y="18"/>
                  </a:lnTo>
                  <a:lnTo>
                    <a:pt x="33" y="0"/>
                  </a:lnTo>
                  <a:lnTo>
                    <a:pt x="48" y="0"/>
                  </a:lnTo>
                  <a:lnTo>
                    <a:pt x="24" y="29"/>
                  </a:lnTo>
                  <a:lnTo>
                    <a:pt x="6" y="29"/>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53" name="Freeform 95">
              <a:extLst>
                <a:ext uri="{FF2B5EF4-FFF2-40B4-BE49-F238E27FC236}">
                  <a16:creationId xmlns:a16="http://schemas.microsoft.com/office/drawing/2014/main" id="{1AC26A9B-7597-49AB-8A4B-69454D8C77B8}"/>
                </a:ext>
              </a:extLst>
            </p:cNvPr>
            <p:cNvSpPr>
              <a:spLocks/>
            </p:cNvSpPr>
            <p:nvPr userDrawn="1"/>
          </p:nvSpPr>
          <p:spPr bwMode="auto">
            <a:xfrm>
              <a:off x="7635876" y="4830763"/>
              <a:ext cx="66675" cy="46038"/>
            </a:xfrm>
            <a:custGeom>
              <a:avLst/>
              <a:gdLst>
                <a:gd name="T0" fmla="*/ 9 w 42"/>
                <a:gd name="T1" fmla="*/ 0 h 29"/>
                <a:gd name="T2" fmla="*/ 42 w 42"/>
                <a:gd name="T3" fmla="*/ 0 h 29"/>
                <a:gd name="T4" fmla="*/ 41 w 42"/>
                <a:gd name="T5" fmla="*/ 5 h 29"/>
                <a:gd name="T6" fmla="*/ 22 w 42"/>
                <a:gd name="T7" fmla="*/ 5 h 29"/>
                <a:gd name="T8" fmla="*/ 20 w 42"/>
                <a:gd name="T9" fmla="*/ 11 h 29"/>
                <a:gd name="T10" fmla="*/ 37 w 42"/>
                <a:gd name="T11" fmla="*/ 11 h 29"/>
                <a:gd name="T12" fmla="*/ 36 w 42"/>
                <a:gd name="T13" fmla="*/ 17 h 29"/>
                <a:gd name="T14" fmla="*/ 17 w 42"/>
                <a:gd name="T15" fmla="*/ 17 h 29"/>
                <a:gd name="T16" fmla="*/ 16 w 42"/>
                <a:gd name="T17" fmla="*/ 23 h 29"/>
                <a:gd name="T18" fmla="*/ 35 w 42"/>
                <a:gd name="T19" fmla="*/ 23 h 29"/>
                <a:gd name="T20" fmla="*/ 33 w 42"/>
                <a:gd name="T21" fmla="*/ 29 h 29"/>
                <a:gd name="T22" fmla="*/ 0 w 42"/>
                <a:gd name="T23" fmla="*/ 29 h 29"/>
                <a:gd name="T24" fmla="*/ 9 w 42"/>
                <a:gd name="T2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29">
                  <a:moveTo>
                    <a:pt x="9" y="0"/>
                  </a:moveTo>
                  <a:lnTo>
                    <a:pt x="42" y="0"/>
                  </a:lnTo>
                  <a:lnTo>
                    <a:pt x="41" y="5"/>
                  </a:lnTo>
                  <a:lnTo>
                    <a:pt x="22" y="5"/>
                  </a:lnTo>
                  <a:lnTo>
                    <a:pt x="20" y="11"/>
                  </a:lnTo>
                  <a:lnTo>
                    <a:pt x="37" y="11"/>
                  </a:lnTo>
                  <a:lnTo>
                    <a:pt x="36" y="17"/>
                  </a:lnTo>
                  <a:lnTo>
                    <a:pt x="17" y="17"/>
                  </a:lnTo>
                  <a:lnTo>
                    <a:pt x="16" y="23"/>
                  </a:lnTo>
                  <a:lnTo>
                    <a:pt x="35" y="23"/>
                  </a:lnTo>
                  <a:lnTo>
                    <a:pt x="33" y="29"/>
                  </a:lnTo>
                  <a:lnTo>
                    <a:pt x="0" y="29"/>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54" name="Freeform 96">
              <a:extLst>
                <a:ext uri="{FF2B5EF4-FFF2-40B4-BE49-F238E27FC236}">
                  <a16:creationId xmlns:a16="http://schemas.microsoft.com/office/drawing/2014/main" id="{EB322305-8A52-4A83-AFAD-C80059079DBA}"/>
                </a:ext>
              </a:extLst>
            </p:cNvPr>
            <p:cNvSpPr>
              <a:spLocks/>
            </p:cNvSpPr>
            <p:nvPr userDrawn="1"/>
          </p:nvSpPr>
          <p:spPr bwMode="auto">
            <a:xfrm>
              <a:off x="7856538" y="4830763"/>
              <a:ext cx="61913" cy="46038"/>
            </a:xfrm>
            <a:custGeom>
              <a:avLst/>
              <a:gdLst>
                <a:gd name="T0" fmla="*/ 11 w 39"/>
                <a:gd name="T1" fmla="*/ 7 h 29"/>
                <a:gd name="T2" fmla="*/ 0 w 39"/>
                <a:gd name="T3" fmla="*/ 7 h 29"/>
                <a:gd name="T4" fmla="*/ 3 w 39"/>
                <a:gd name="T5" fmla="*/ 0 h 29"/>
                <a:gd name="T6" fmla="*/ 39 w 39"/>
                <a:gd name="T7" fmla="*/ 0 h 29"/>
                <a:gd name="T8" fmla="*/ 37 w 39"/>
                <a:gd name="T9" fmla="*/ 7 h 29"/>
                <a:gd name="T10" fmla="*/ 25 w 39"/>
                <a:gd name="T11" fmla="*/ 7 h 29"/>
                <a:gd name="T12" fmla="*/ 19 w 39"/>
                <a:gd name="T13" fmla="*/ 29 h 29"/>
                <a:gd name="T14" fmla="*/ 4 w 39"/>
                <a:gd name="T15" fmla="*/ 29 h 29"/>
                <a:gd name="T16" fmla="*/ 11 w 39"/>
                <a:gd name="T17" fmla="*/ 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29">
                  <a:moveTo>
                    <a:pt x="11" y="7"/>
                  </a:moveTo>
                  <a:lnTo>
                    <a:pt x="0" y="7"/>
                  </a:lnTo>
                  <a:lnTo>
                    <a:pt x="3" y="0"/>
                  </a:lnTo>
                  <a:lnTo>
                    <a:pt x="39" y="0"/>
                  </a:lnTo>
                  <a:lnTo>
                    <a:pt x="37" y="7"/>
                  </a:lnTo>
                  <a:lnTo>
                    <a:pt x="25" y="7"/>
                  </a:lnTo>
                  <a:lnTo>
                    <a:pt x="19" y="29"/>
                  </a:lnTo>
                  <a:lnTo>
                    <a:pt x="4" y="29"/>
                  </a:lnTo>
                  <a:lnTo>
                    <a:pt x="11"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55" name="Freeform 97">
              <a:extLst>
                <a:ext uri="{FF2B5EF4-FFF2-40B4-BE49-F238E27FC236}">
                  <a16:creationId xmlns:a16="http://schemas.microsoft.com/office/drawing/2014/main" id="{F4FFFFE4-5746-455C-A853-AE017A3FDE74}"/>
                </a:ext>
              </a:extLst>
            </p:cNvPr>
            <p:cNvSpPr>
              <a:spLocks/>
            </p:cNvSpPr>
            <p:nvPr userDrawn="1"/>
          </p:nvSpPr>
          <p:spPr bwMode="auto">
            <a:xfrm>
              <a:off x="7951788" y="4830763"/>
              <a:ext cx="106363" cy="46038"/>
            </a:xfrm>
            <a:custGeom>
              <a:avLst/>
              <a:gdLst>
                <a:gd name="T0" fmla="*/ 8 w 67"/>
                <a:gd name="T1" fmla="*/ 0 h 29"/>
                <a:gd name="T2" fmla="*/ 30 w 67"/>
                <a:gd name="T3" fmla="*/ 0 h 29"/>
                <a:gd name="T4" fmla="*/ 32 w 67"/>
                <a:gd name="T5" fmla="*/ 19 h 29"/>
                <a:gd name="T6" fmla="*/ 32 w 67"/>
                <a:gd name="T7" fmla="*/ 19 h 29"/>
                <a:gd name="T8" fmla="*/ 45 w 67"/>
                <a:gd name="T9" fmla="*/ 0 h 29"/>
                <a:gd name="T10" fmla="*/ 67 w 67"/>
                <a:gd name="T11" fmla="*/ 0 h 29"/>
                <a:gd name="T12" fmla="*/ 57 w 67"/>
                <a:gd name="T13" fmla="*/ 29 h 29"/>
                <a:gd name="T14" fmla="*/ 45 w 67"/>
                <a:gd name="T15" fmla="*/ 29 h 29"/>
                <a:gd name="T16" fmla="*/ 50 w 67"/>
                <a:gd name="T17" fmla="*/ 7 h 29"/>
                <a:gd name="T18" fmla="*/ 50 w 67"/>
                <a:gd name="T19" fmla="*/ 7 h 29"/>
                <a:gd name="T20" fmla="*/ 34 w 67"/>
                <a:gd name="T21" fmla="*/ 29 h 29"/>
                <a:gd name="T22" fmla="*/ 21 w 67"/>
                <a:gd name="T23" fmla="*/ 29 h 29"/>
                <a:gd name="T24" fmla="*/ 19 w 67"/>
                <a:gd name="T25" fmla="*/ 7 h 29"/>
                <a:gd name="T26" fmla="*/ 19 w 67"/>
                <a:gd name="T27" fmla="*/ 7 h 29"/>
                <a:gd name="T28" fmla="*/ 12 w 67"/>
                <a:gd name="T29" fmla="*/ 29 h 29"/>
                <a:gd name="T30" fmla="*/ 0 w 67"/>
                <a:gd name="T31" fmla="*/ 29 h 29"/>
                <a:gd name="T32" fmla="*/ 8 w 67"/>
                <a:gd name="T33"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7" h="29">
                  <a:moveTo>
                    <a:pt x="8" y="0"/>
                  </a:moveTo>
                  <a:lnTo>
                    <a:pt x="30" y="0"/>
                  </a:lnTo>
                  <a:lnTo>
                    <a:pt x="32" y="19"/>
                  </a:lnTo>
                  <a:lnTo>
                    <a:pt x="32" y="19"/>
                  </a:lnTo>
                  <a:lnTo>
                    <a:pt x="45" y="0"/>
                  </a:lnTo>
                  <a:lnTo>
                    <a:pt x="67" y="0"/>
                  </a:lnTo>
                  <a:lnTo>
                    <a:pt x="57" y="29"/>
                  </a:lnTo>
                  <a:lnTo>
                    <a:pt x="45" y="29"/>
                  </a:lnTo>
                  <a:lnTo>
                    <a:pt x="50" y="7"/>
                  </a:lnTo>
                  <a:lnTo>
                    <a:pt x="50" y="7"/>
                  </a:lnTo>
                  <a:lnTo>
                    <a:pt x="34" y="29"/>
                  </a:lnTo>
                  <a:lnTo>
                    <a:pt x="21" y="29"/>
                  </a:lnTo>
                  <a:lnTo>
                    <a:pt x="19" y="7"/>
                  </a:lnTo>
                  <a:lnTo>
                    <a:pt x="19" y="7"/>
                  </a:lnTo>
                  <a:lnTo>
                    <a:pt x="12" y="29"/>
                  </a:lnTo>
                  <a:lnTo>
                    <a:pt x="0" y="29"/>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56" name="Freeform 98">
              <a:extLst>
                <a:ext uri="{FF2B5EF4-FFF2-40B4-BE49-F238E27FC236}">
                  <a16:creationId xmlns:a16="http://schemas.microsoft.com/office/drawing/2014/main" id="{C71201A5-1FE5-4D91-BCEB-8671C295F9D7}"/>
                </a:ext>
              </a:extLst>
            </p:cNvPr>
            <p:cNvSpPr>
              <a:spLocks/>
            </p:cNvSpPr>
            <p:nvPr userDrawn="1"/>
          </p:nvSpPr>
          <p:spPr bwMode="auto">
            <a:xfrm>
              <a:off x="8188326" y="4830763"/>
              <a:ext cx="85725" cy="46038"/>
            </a:xfrm>
            <a:custGeom>
              <a:avLst/>
              <a:gdLst>
                <a:gd name="T0" fmla="*/ 9 w 54"/>
                <a:gd name="T1" fmla="*/ 0 h 29"/>
                <a:gd name="T2" fmla="*/ 30 w 54"/>
                <a:gd name="T3" fmla="*/ 0 h 29"/>
                <a:gd name="T4" fmla="*/ 35 w 54"/>
                <a:gd name="T5" fmla="*/ 19 h 29"/>
                <a:gd name="T6" fmla="*/ 36 w 54"/>
                <a:gd name="T7" fmla="*/ 19 h 29"/>
                <a:gd name="T8" fmla="*/ 42 w 54"/>
                <a:gd name="T9" fmla="*/ 0 h 29"/>
                <a:gd name="T10" fmla="*/ 54 w 54"/>
                <a:gd name="T11" fmla="*/ 0 h 29"/>
                <a:gd name="T12" fmla="*/ 46 w 54"/>
                <a:gd name="T13" fmla="*/ 29 h 29"/>
                <a:gd name="T14" fmla="*/ 24 w 54"/>
                <a:gd name="T15" fmla="*/ 29 h 29"/>
                <a:gd name="T16" fmla="*/ 19 w 54"/>
                <a:gd name="T17" fmla="*/ 8 h 29"/>
                <a:gd name="T18" fmla="*/ 19 w 54"/>
                <a:gd name="T19" fmla="*/ 8 h 29"/>
                <a:gd name="T20" fmla="*/ 13 w 54"/>
                <a:gd name="T21" fmla="*/ 29 h 29"/>
                <a:gd name="T22" fmla="*/ 0 w 54"/>
                <a:gd name="T23" fmla="*/ 29 h 29"/>
                <a:gd name="T24" fmla="*/ 9 w 54"/>
                <a:gd name="T2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29">
                  <a:moveTo>
                    <a:pt x="9" y="0"/>
                  </a:moveTo>
                  <a:lnTo>
                    <a:pt x="30" y="0"/>
                  </a:lnTo>
                  <a:lnTo>
                    <a:pt x="35" y="19"/>
                  </a:lnTo>
                  <a:lnTo>
                    <a:pt x="36" y="19"/>
                  </a:lnTo>
                  <a:lnTo>
                    <a:pt x="42" y="0"/>
                  </a:lnTo>
                  <a:lnTo>
                    <a:pt x="54" y="0"/>
                  </a:lnTo>
                  <a:lnTo>
                    <a:pt x="46" y="29"/>
                  </a:lnTo>
                  <a:lnTo>
                    <a:pt x="24" y="29"/>
                  </a:lnTo>
                  <a:lnTo>
                    <a:pt x="19" y="8"/>
                  </a:lnTo>
                  <a:lnTo>
                    <a:pt x="19" y="8"/>
                  </a:lnTo>
                  <a:lnTo>
                    <a:pt x="13" y="29"/>
                  </a:lnTo>
                  <a:lnTo>
                    <a:pt x="0" y="29"/>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57" name="Freeform 99">
              <a:extLst>
                <a:ext uri="{FF2B5EF4-FFF2-40B4-BE49-F238E27FC236}">
                  <a16:creationId xmlns:a16="http://schemas.microsoft.com/office/drawing/2014/main" id="{10E63411-C831-49E3-A5D1-DB1965F8B2A0}"/>
                </a:ext>
              </a:extLst>
            </p:cNvPr>
            <p:cNvSpPr>
              <a:spLocks/>
            </p:cNvSpPr>
            <p:nvPr userDrawn="1"/>
          </p:nvSpPr>
          <p:spPr bwMode="auto">
            <a:xfrm>
              <a:off x="8310563" y="4830763"/>
              <a:ext cx="63500" cy="46038"/>
            </a:xfrm>
            <a:custGeom>
              <a:avLst/>
              <a:gdLst>
                <a:gd name="T0" fmla="*/ 12 w 40"/>
                <a:gd name="T1" fmla="*/ 7 h 29"/>
                <a:gd name="T2" fmla="*/ 0 w 40"/>
                <a:gd name="T3" fmla="*/ 7 h 29"/>
                <a:gd name="T4" fmla="*/ 3 w 40"/>
                <a:gd name="T5" fmla="*/ 0 h 29"/>
                <a:gd name="T6" fmla="*/ 40 w 40"/>
                <a:gd name="T7" fmla="*/ 0 h 29"/>
                <a:gd name="T8" fmla="*/ 38 w 40"/>
                <a:gd name="T9" fmla="*/ 7 h 29"/>
                <a:gd name="T10" fmla="*/ 26 w 40"/>
                <a:gd name="T11" fmla="*/ 7 h 29"/>
                <a:gd name="T12" fmla="*/ 19 w 40"/>
                <a:gd name="T13" fmla="*/ 29 h 29"/>
                <a:gd name="T14" fmla="*/ 5 w 40"/>
                <a:gd name="T15" fmla="*/ 29 h 29"/>
                <a:gd name="T16" fmla="*/ 12 w 40"/>
                <a:gd name="T17" fmla="*/ 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29">
                  <a:moveTo>
                    <a:pt x="12" y="7"/>
                  </a:moveTo>
                  <a:lnTo>
                    <a:pt x="0" y="7"/>
                  </a:lnTo>
                  <a:lnTo>
                    <a:pt x="3" y="0"/>
                  </a:lnTo>
                  <a:lnTo>
                    <a:pt x="40" y="0"/>
                  </a:lnTo>
                  <a:lnTo>
                    <a:pt x="38" y="7"/>
                  </a:lnTo>
                  <a:lnTo>
                    <a:pt x="26" y="7"/>
                  </a:lnTo>
                  <a:lnTo>
                    <a:pt x="19" y="29"/>
                  </a:lnTo>
                  <a:lnTo>
                    <a:pt x="5" y="29"/>
                  </a:lnTo>
                  <a:lnTo>
                    <a:pt x="12"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58" name="Freeform 100">
              <a:extLst>
                <a:ext uri="{FF2B5EF4-FFF2-40B4-BE49-F238E27FC236}">
                  <a16:creationId xmlns:a16="http://schemas.microsoft.com/office/drawing/2014/main" id="{8286CFD3-F86C-458D-8D52-378378975848}"/>
                </a:ext>
              </a:extLst>
            </p:cNvPr>
            <p:cNvSpPr>
              <a:spLocks noEditPoints="1"/>
            </p:cNvSpPr>
            <p:nvPr userDrawn="1"/>
          </p:nvSpPr>
          <p:spPr bwMode="auto">
            <a:xfrm>
              <a:off x="8701088" y="4760913"/>
              <a:ext cx="49213" cy="50800"/>
            </a:xfrm>
            <a:custGeom>
              <a:avLst/>
              <a:gdLst>
                <a:gd name="T0" fmla="*/ 15 w 31"/>
                <a:gd name="T1" fmla="*/ 0 h 32"/>
                <a:gd name="T2" fmla="*/ 15 w 31"/>
                <a:gd name="T3" fmla="*/ 0 h 32"/>
                <a:gd name="T4" fmla="*/ 10 w 31"/>
                <a:gd name="T5" fmla="*/ 1 h 32"/>
                <a:gd name="T6" fmla="*/ 5 w 31"/>
                <a:gd name="T7" fmla="*/ 5 h 32"/>
                <a:gd name="T8" fmla="*/ 1 w 31"/>
                <a:gd name="T9" fmla="*/ 10 h 32"/>
                <a:gd name="T10" fmla="*/ 0 w 31"/>
                <a:gd name="T11" fmla="*/ 15 h 32"/>
                <a:gd name="T12" fmla="*/ 0 w 31"/>
                <a:gd name="T13" fmla="*/ 15 h 32"/>
                <a:gd name="T14" fmla="*/ 1 w 31"/>
                <a:gd name="T15" fmla="*/ 21 h 32"/>
                <a:gd name="T16" fmla="*/ 5 w 31"/>
                <a:gd name="T17" fmla="*/ 27 h 32"/>
                <a:gd name="T18" fmla="*/ 10 w 31"/>
                <a:gd name="T19" fmla="*/ 31 h 32"/>
                <a:gd name="T20" fmla="*/ 15 w 31"/>
                <a:gd name="T21" fmla="*/ 32 h 32"/>
                <a:gd name="T22" fmla="*/ 15 w 31"/>
                <a:gd name="T23" fmla="*/ 32 h 32"/>
                <a:gd name="T24" fmla="*/ 21 w 31"/>
                <a:gd name="T25" fmla="*/ 31 h 32"/>
                <a:gd name="T26" fmla="*/ 27 w 31"/>
                <a:gd name="T27" fmla="*/ 27 h 32"/>
                <a:gd name="T28" fmla="*/ 30 w 31"/>
                <a:gd name="T29" fmla="*/ 21 h 32"/>
                <a:gd name="T30" fmla="*/ 31 w 31"/>
                <a:gd name="T31" fmla="*/ 15 h 32"/>
                <a:gd name="T32" fmla="*/ 31 w 31"/>
                <a:gd name="T33" fmla="*/ 15 h 32"/>
                <a:gd name="T34" fmla="*/ 30 w 31"/>
                <a:gd name="T35" fmla="*/ 10 h 32"/>
                <a:gd name="T36" fmla="*/ 27 w 31"/>
                <a:gd name="T37" fmla="*/ 5 h 32"/>
                <a:gd name="T38" fmla="*/ 21 w 31"/>
                <a:gd name="T39" fmla="*/ 1 h 32"/>
                <a:gd name="T40" fmla="*/ 15 w 31"/>
                <a:gd name="T41" fmla="*/ 0 h 32"/>
                <a:gd name="T42" fmla="*/ 15 w 31"/>
                <a:gd name="T43" fmla="*/ 0 h 32"/>
                <a:gd name="T44" fmla="*/ 15 w 31"/>
                <a:gd name="T45" fmla="*/ 28 h 32"/>
                <a:gd name="T46" fmla="*/ 15 w 31"/>
                <a:gd name="T47" fmla="*/ 28 h 32"/>
                <a:gd name="T48" fmla="*/ 11 w 31"/>
                <a:gd name="T49" fmla="*/ 27 h 32"/>
                <a:gd name="T50" fmla="*/ 6 w 31"/>
                <a:gd name="T51" fmla="*/ 25 h 32"/>
                <a:gd name="T52" fmla="*/ 4 w 31"/>
                <a:gd name="T53" fmla="*/ 21 h 32"/>
                <a:gd name="T54" fmla="*/ 3 w 31"/>
                <a:gd name="T55" fmla="*/ 15 h 32"/>
                <a:gd name="T56" fmla="*/ 3 w 31"/>
                <a:gd name="T57" fmla="*/ 15 h 32"/>
                <a:gd name="T58" fmla="*/ 4 w 31"/>
                <a:gd name="T59" fmla="*/ 11 h 32"/>
                <a:gd name="T60" fmla="*/ 6 w 31"/>
                <a:gd name="T61" fmla="*/ 6 h 32"/>
                <a:gd name="T62" fmla="*/ 11 w 31"/>
                <a:gd name="T63" fmla="*/ 4 h 32"/>
                <a:gd name="T64" fmla="*/ 15 w 31"/>
                <a:gd name="T65" fmla="*/ 3 h 32"/>
                <a:gd name="T66" fmla="*/ 15 w 31"/>
                <a:gd name="T67" fmla="*/ 3 h 32"/>
                <a:gd name="T68" fmla="*/ 20 w 31"/>
                <a:gd name="T69" fmla="*/ 4 h 32"/>
                <a:gd name="T70" fmla="*/ 25 w 31"/>
                <a:gd name="T71" fmla="*/ 6 h 32"/>
                <a:gd name="T72" fmla="*/ 27 w 31"/>
                <a:gd name="T73" fmla="*/ 11 h 32"/>
                <a:gd name="T74" fmla="*/ 28 w 31"/>
                <a:gd name="T75" fmla="*/ 15 h 32"/>
                <a:gd name="T76" fmla="*/ 28 w 31"/>
                <a:gd name="T77" fmla="*/ 15 h 32"/>
                <a:gd name="T78" fmla="*/ 27 w 31"/>
                <a:gd name="T79" fmla="*/ 21 h 32"/>
                <a:gd name="T80" fmla="*/ 25 w 31"/>
                <a:gd name="T81" fmla="*/ 25 h 32"/>
                <a:gd name="T82" fmla="*/ 20 w 31"/>
                <a:gd name="T83" fmla="*/ 27 h 32"/>
                <a:gd name="T84" fmla="*/ 15 w 31"/>
                <a:gd name="T85" fmla="*/ 28 h 32"/>
                <a:gd name="T86" fmla="*/ 15 w 31"/>
                <a:gd name="T87"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1" h="32">
                  <a:moveTo>
                    <a:pt x="15" y="0"/>
                  </a:moveTo>
                  <a:lnTo>
                    <a:pt x="15" y="0"/>
                  </a:lnTo>
                  <a:lnTo>
                    <a:pt x="10" y="1"/>
                  </a:lnTo>
                  <a:lnTo>
                    <a:pt x="5" y="5"/>
                  </a:lnTo>
                  <a:lnTo>
                    <a:pt x="1" y="10"/>
                  </a:lnTo>
                  <a:lnTo>
                    <a:pt x="0" y="15"/>
                  </a:lnTo>
                  <a:lnTo>
                    <a:pt x="0" y="15"/>
                  </a:lnTo>
                  <a:lnTo>
                    <a:pt x="1" y="21"/>
                  </a:lnTo>
                  <a:lnTo>
                    <a:pt x="5" y="27"/>
                  </a:lnTo>
                  <a:lnTo>
                    <a:pt x="10" y="31"/>
                  </a:lnTo>
                  <a:lnTo>
                    <a:pt x="15" y="32"/>
                  </a:lnTo>
                  <a:lnTo>
                    <a:pt x="15" y="32"/>
                  </a:lnTo>
                  <a:lnTo>
                    <a:pt x="21" y="31"/>
                  </a:lnTo>
                  <a:lnTo>
                    <a:pt x="27" y="27"/>
                  </a:lnTo>
                  <a:lnTo>
                    <a:pt x="30" y="21"/>
                  </a:lnTo>
                  <a:lnTo>
                    <a:pt x="31" y="15"/>
                  </a:lnTo>
                  <a:lnTo>
                    <a:pt x="31" y="15"/>
                  </a:lnTo>
                  <a:lnTo>
                    <a:pt x="30" y="10"/>
                  </a:lnTo>
                  <a:lnTo>
                    <a:pt x="27" y="5"/>
                  </a:lnTo>
                  <a:lnTo>
                    <a:pt x="21" y="1"/>
                  </a:lnTo>
                  <a:lnTo>
                    <a:pt x="15" y="0"/>
                  </a:lnTo>
                  <a:lnTo>
                    <a:pt x="15" y="0"/>
                  </a:lnTo>
                  <a:close/>
                  <a:moveTo>
                    <a:pt x="15" y="28"/>
                  </a:moveTo>
                  <a:lnTo>
                    <a:pt x="15" y="28"/>
                  </a:lnTo>
                  <a:lnTo>
                    <a:pt x="11" y="27"/>
                  </a:lnTo>
                  <a:lnTo>
                    <a:pt x="6" y="25"/>
                  </a:lnTo>
                  <a:lnTo>
                    <a:pt x="4" y="21"/>
                  </a:lnTo>
                  <a:lnTo>
                    <a:pt x="3" y="15"/>
                  </a:lnTo>
                  <a:lnTo>
                    <a:pt x="3" y="15"/>
                  </a:lnTo>
                  <a:lnTo>
                    <a:pt x="4" y="11"/>
                  </a:lnTo>
                  <a:lnTo>
                    <a:pt x="6" y="6"/>
                  </a:lnTo>
                  <a:lnTo>
                    <a:pt x="11" y="4"/>
                  </a:lnTo>
                  <a:lnTo>
                    <a:pt x="15" y="3"/>
                  </a:lnTo>
                  <a:lnTo>
                    <a:pt x="15" y="3"/>
                  </a:lnTo>
                  <a:lnTo>
                    <a:pt x="20" y="4"/>
                  </a:lnTo>
                  <a:lnTo>
                    <a:pt x="25" y="6"/>
                  </a:lnTo>
                  <a:lnTo>
                    <a:pt x="27" y="11"/>
                  </a:lnTo>
                  <a:lnTo>
                    <a:pt x="28" y="15"/>
                  </a:lnTo>
                  <a:lnTo>
                    <a:pt x="28" y="15"/>
                  </a:lnTo>
                  <a:lnTo>
                    <a:pt x="27" y="21"/>
                  </a:lnTo>
                  <a:lnTo>
                    <a:pt x="25" y="25"/>
                  </a:lnTo>
                  <a:lnTo>
                    <a:pt x="20" y="27"/>
                  </a:lnTo>
                  <a:lnTo>
                    <a:pt x="15" y="28"/>
                  </a:lnTo>
                  <a:lnTo>
                    <a:pt x="15"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59" name="Freeform 101">
              <a:extLst>
                <a:ext uri="{FF2B5EF4-FFF2-40B4-BE49-F238E27FC236}">
                  <a16:creationId xmlns:a16="http://schemas.microsoft.com/office/drawing/2014/main" id="{851F3242-B41D-46D0-8BA8-86F062BC673B}"/>
                </a:ext>
              </a:extLst>
            </p:cNvPr>
            <p:cNvSpPr>
              <a:spLocks noEditPoints="1"/>
            </p:cNvSpPr>
            <p:nvPr userDrawn="1"/>
          </p:nvSpPr>
          <p:spPr bwMode="auto">
            <a:xfrm>
              <a:off x="8716963" y="4772026"/>
              <a:ext cx="20638" cy="26988"/>
            </a:xfrm>
            <a:custGeom>
              <a:avLst/>
              <a:gdLst>
                <a:gd name="T0" fmla="*/ 11 w 13"/>
                <a:gd name="T1" fmla="*/ 6 h 17"/>
                <a:gd name="T2" fmla="*/ 11 w 13"/>
                <a:gd name="T3" fmla="*/ 6 h 17"/>
                <a:gd name="T4" fmla="*/ 11 w 13"/>
                <a:gd name="T5" fmla="*/ 4 h 17"/>
                <a:gd name="T6" fmla="*/ 10 w 13"/>
                <a:gd name="T7" fmla="*/ 1 h 17"/>
                <a:gd name="T8" fmla="*/ 9 w 13"/>
                <a:gd name="T9" fmla="*/ 1 h 17"/>
                <a:gd name="T10" fmla="*/ 7 w 13"/>
                <a:gd name="T11" fmla="*/ 0 h 17"/>
                <a:gd name="T12" fmla="*/ 0 w 13"/>
                <a:gd name="T13" fmla="*/ 0 h 17"/>
                <a:gd name="T14" fmla="*/ 0 w 13"/>
                <a:gd name="T15" fmla="*/ 17 h 17"/>
                <a:gd name="T16" fmla="*/ 3 w 13"/>
                <a:gd name="T17" fmla="*/ 17 h 17"/>
                <a:gd name="T18" fmla="*/ 3 w 13"/>
                <a:gd name="T19" fmla="*/ 11 h 17"/>
                <a:gd name="T20" fmla="*/ 5 w 13"/>
                <a:gd name="T21" fmla="*/ 11 h 17"/>
                <a:gd name="T22" fmla="*/ 9 w 13"/>
                <a:gd name="T23" fmla="*/ 17 h 17"/>
                <a:gd name="T24" fmla="*/ 13 w 13"/>
                <a:gd name="T25" fmla="*/ 17 h 17"/>
                <a:gd name="T26" fmla="*/ 8 w 13"/>
                <a:gd name="T27" fmla="*/ 10 h 17"/>
                <a:gd name="T28" fmla="*/ 8 w 13"/>
                <a:gd name="T29" fmla="*/ 10 h 17"/>
                <a:gd name="T30" fmla="*/ 11 w 13"/>
                <a:gd name="T31" fmla="*/ 8 h 17"/>
                <a:gd name="T32" fmla="*/ 11 w 13"/>
                <a:gd name="T33" fmla="*/ 6 h 17"/>
                <a:gd name="T34" fmla="*/ 11 w 13"/>
                <a:gd name="T35" fmla="*/ 6 h 17"/>
                <a:gd name="T36" fmla="*/ 3 w 13"/>
                <a:gd name="T37" fmla="*/ 7 h 17"/>
                <a:gd name="T38" fmla="*/ 3 w 13"/>
                <a:gd name="T39" fmla="*/ 3 h 17"/>
                <a:gd name="T40" fmla="*/ 5 w 13"/>
                <a:gd name="T41" fmla="*/ 3 h 17"/>
                <a:gd name="T42" fmla="*/ 5 w 13"/>
                <a:gd name="T43" fmla="*/ 3 h 17"/>
                <a:gd name="T44" fmla="*/ 8 w 13"/>
                <a:gd name="T45" fmla="*/ 4 h 17"/>
                <a:gd name="T46" fmla="*/ 9 w 13"/>
                <a:gd name="T47" fmla="*/ 4 h 17"/>
                <a:gd name="T48" fmla="*/ 9 w 13"/>
                <a:gd name="T49" fmla="*/ 5 h 17"/>
                <a:gd name="T50" fmla="*/ 9 w 13"/>
                <a:gd name="T51" fmla="*/ 5 h 17"/>
                <a:gd name="T52" fmla="*/ 9 w 13"/>
                <a:gd name="T53" fmla="*/ 7 h 17"/>
                <a:gd name="T54" fmla="*/ 8 w 13"/>
                <a:gd name="T55" fmla="*/ 7 h 17"/>
                <a:gd name="T56" fmla="*/ 5 w 13"/>
                <a:gd name="T57" fmla="*/ 7 h 17"/>
                <a:gd name="T58" fmla="*/ 3 w 13"/>
                <a:gd name="T59" fmla="*/ 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 h="17">
                  <a:moveTo>
                    <a:pt x="11" y="6"/>
                  </a:moveTo>
                  <a:lnTo>
                    <a:pt x="11" y="6"/>
                  </a:lnTo>
                  <a:lnTo>
                    <a:pt x="11" y="4"/>
                  </a:lnTo>
                  <a:lnTo>
                    <a:pt x="10" y="1"/>
                  </a:lnTo>
                  <a:lnTo>
                    <a:pt x="9" y="1"/>
                  </a:lnTo>
                  <a:lnTo>
                    <a:pt x="7" y="0"/>
                  </a:lnTo>
                  <a:lnTo>
                    <a:pt x="0" y="0"/>
                  </a:lnTo>
                  <a:lnTo>
                    <a:pt x="0" y="17"/>
                  </a:lnTo>
                  <a:lnTo>
                    <a:pt x="3" y="17"/>
                  </a:lnTo>
                  <a:lnTo>
                    <a:pt x="3" y="11"/>
                  </a:lnTo>
                  <a:lnTo>
                    <a:pt x="5" y="11"/>
                  </a:lnTo>
                  <a:lnTo>
                    <a:pt x="9" y="17"/>
                  </a:lnTo>
                  <a:lnTo>
                    <a:pt x="13" y="17"/>
                  </a:lnTo>
                  <a:lnTo>
                    <a:pt x="8" y="10"/>
                  </a:lnTo>
                  <a:lnTo>
                    <a:pt x="8" y="10"/>
                  </a:lnTo>
                  <a:lnTo>
                    <a:pt x="11" y="8"/>
                  </a:lnTo>
                  <a:lnTo>
                    <a:pt x="11" y="6"/>
                  </a:lnTo>
                  <a:lnTo>
                    <a:pt x="11" y="6"/>
                  </a:lnTo>
                  <a:close/>
                  <a:moveTo>
                    <a:pt x="3" y="7"/>
                  </a:moveTo>
                  <a:lnTo>
                    <a:pt x="3" y="3"/>
                  </a:lnTo>
                  <a:lnTo>
                    <a:pt x="5" y="3"/>
                  </a:lnTo>
                  <a:lnTo>
                    <a:pt x="5" y="3"/>
                  </a:lnTo>
                  <a:lnTo>
                    <a:pt x="8" y="4"/>
                  </a:lnTo>
                  <a:lnTo>
                    <a:pt x="9" y="4"/>
                  </a:lnTo>
                  <a:lnTo>
                    <a:pt x="9" y="5"/>
                  </a:lnTo>
                  <a:lnTo>
                    <a:pt x="9" y="5"/>
                  </a:lnTo>
                  <a:lnTo>
                    <a:pt x="9" y="7"/>
                  </a:lnTo>
                  <a:lnTo>
                    <a:pt x="8" y="7"/>
                  </a:lnTo>
                  <a:lnTo>
                    <a:pt x="5" y="7"/>
                  </a:lnTo>
                  <a:lnTo>
                    <a:pt x="3"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60" name="Freeform 102">
              <a:extLst>
                <a:ext uri="{FF2B5EF4-FFF2-40B4-BE49-F238E27FC236}">
                  <a16:creationId xmlns:a16="http://schemas.microsoft.com/office/drawing/2014/main" id="{79A08035-DA21-4B77-A5FE-4BF29589E209}"/>
                </a:ext>
              </a:extLst>
            </p:cNvPr>
            <p:cNvSpPr>
              <a:spLocks/>
            </p:cNvSpPr>
            <p:nvPr userDrawn="1"/>
          </p:nvSpPr>
          <p:spPr bwMode="auto">
            <a:xfrm>
              <a:off x="7742238" y="4830763"/>
              <a:ext cx="68263" cy="47625"/>
            </a:xfrm>
            <a:custGeom>
              <a:avLst/>
              <a:gdLst>
                <a:gd name="T0" fmla="*/ 20 w 43"/>
                <a:gd name="T1" fmla="*/ 9 h 30"/>
                <a:gd name="T2" fmla="*/ 20 w 43"/>
                <a:gd name="T3" fmla="*/ 7 h 30"/>
                <a:gd name="T4" fmla="*/ 24 w 43"/>
                <a:gd name="T5" fmla="*/ 4 h 30"/>
                <a:gd name="T6" fmla="*/ 28 w 43"/>
                <a:gd name="T7" fmla="*/ 4 h 30"/>
                <a:gd name="T8" fmla="*/ 30 w 43"/>
                <a:gd name="T9" fmla="*/ 5 h 30"/>
                <a:gd name="T10" fmla="*/ 30 w 43"/>
                <a:gd name="T11" fmla="*/ 8 h 30"/>
                <a:gd name="T12" fmla="*/ 43 w 43"/>
                <a:gd name="T13" fmla="*/ 8 h 30"/>
                <a:gd name="T14" fmla="*/ 41 w 43"/>
                <a:gd name="T15" fmla="*/ 2 h 30"/>
                <a:gd name="T16" fmla="*/ 27 w 43"/>
                <a:gd name="T17" fmla="*/ 0 h 30"/>
                <a:gd name="T18" fmla="*/ 18 w 43"/>
                <a:gd name="T19" fmla="*/ 0 h 30"/>
                <a:gd name="T20" fmla="*/ 7 w 43"/>
                <a:gd name="T21" fmla="*/ 4 h 30"/>
                <a:gd name="T22" fmla="*/ 3 w 43"/>
                <a:gd name="T23" fmla="*/ 9 h 30"/>
                <a:gd name="T24" fmla="*/ 4 w 43"/>
                <a:gd name="T25" fmla="*/ 14 h 30"/>
                <a:gd name="T26" fmla="*/ 9 w 43"/>
                <a:gd name="T27" fmla="*/ 16 h 30"/>
                <a:gd name="T28" fmla="*/ 22 w 43"/>
                <a:gd name="T29" fmla="*/ 19 h 30"/>
                <a:gd name="T30" fmla="*/ 25 w 43"/>
                <a:gd name="T31" fmla="*/ 21 h 30"/>
                <a:gd name="T32" fmla="*/ 25 w 43"/>
                <a:gd name="T33" fmla="*/ 22 h 30"/>
                <a:gd name="T34" fmla="*/ 23 w 43"/>
                <a:gd name="T35" fmla="*/ 24 h 30"/>
                <a:gd name="T36" fmla="*/ 18 w 43"/>
                <a:gd name="T37" fmla="*/ 25 h 30"/>
                <a:gd name="T38" fmla="*/ 14 w 43"/>
                <a:gd name="T39" fmla="*/ 24 h 30"/>
                <a:gd name="T40" fmla="*/ 12 w 43"/>
                <a:gd name="T41" fmla="*/ 22 h 30"/>
                <a:gd name="T42" fmla="*/ 0 w 43"/>
                <a:gd name="T43" fmla="*/ 21 h 30"/>
                <a:gd name="T44" fmla="*/ 0 w 43"/>
                <a:gd name="T45" fmla="*/ 24 h 30"/>
                <a:gd name="T46" fmla="*/ 1 w 43"/>
                <a:gd name="T47" fmla="*/ 28 h 30"/>
                <a:gd name="T48" fmla="*/ 5 w 43"/>
                <a:gd name="T49" fmla="*/ 30 h 30"/>
                <a:gd name="T50" fmla="*/ 16 w 43"/>
                <a:gd name="T51" fmla="*/ 30 h 30"/>
                <a:gd name="T52" fmla="*/ 34 w 43"/>
                <a:gd name="T53" fmla="*/ 28 h 30"/>
                <a:gd name="T54" fmla="*/ 41 w 43"/>
                <a:gd name="T55" fmla="*/ 21 h 30"/>
                <a:gd name="T56" fmla="*/ 41 w 43"/>
                <a:gd name="T57" fmla="*/ 17 h 30"/>
                <a:gd name="T58" fmla="*/ 39 w 43"/>
                <a:gd name="T59" fmla="*/ 15 h 30"/>
                <a:gd name="T60" fmla="*/ 29 w 43"/>
                <a:gd name="T61" fmla="*/ 11 h 30"/>
                <a:gd name="T62" fmla="*/ 20 w 43"/>
                <a:gd name="T63" fmla="*/ 9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 h="30">
                  <a:moveTo>
                    <a:pt x="20" y="9"/>
                  </a:moveTo>
                  <a:lnTo>
                    <a:pt x="20" y="9"/>
                  </a:lnTo>
                  <a:lnTo>
                    <a:pt x="20" y="7"/>
                  </a:lnTo>
                  <a:lnTo>
                    <a:pt x="20" y="7"/>
                  </a:lnTo>
                  <a:lnTo>
                    <a:pt x="21" y="5"/>
                  </a:lnTo>
                  <a:lnTo>
                    <a:pt x="24" y="4"/>
                  </a:lnTo>
                  <a:lnTo>
                    <a:pt x="24" y="4"/>
                  </a:lnTo>
                  <a:lnTo>
                    <a:pt x="28" y="4"/>
                  </a:lnTo>
                  <a:lnTo>
                    <a:pt x="30" y="5"/>
                  </a:lnTo>
                  <a:lnTo>
                    <a:pt x="30" y="5"/>
                  </a:lnTo>
                  <a:lnTo>
                    <a:pt x="30" y="7"/>
                  </a:lnTo>
                  <a:lnTo>
                    <a:pt x="30" y="8"/>
                  </a:lnTo>
                  <a:lnTo>
                    <a:pt x="43" y="8"/>
                  </a:lnTo>
                  <a:lnTo>
                    <a:pt x="43" y="8"/>
                  </a:lnTo>
                  <a:lnTo>
                    <a:pt x="43" y="4"/>
                  </a:lnTo>
                  <a:lnTo>
                    <a:pt x="41" y="2"/>
                  </a:lnTo>
                  <a:lnTo>
                    <a:pt x="36" y="0"/>
                  </a:lnTo>
                  <a:lnTo>
                    <a:pt x="27" y="0"/>
                  </a:lnTo>
                  <a:lnTo>
                    <a:pt x="27" y="0"/>
                  </a:lnTo>
                  <a:lnTo>
                    <a:pt x="18" y="0"/>
                  </a:lnTo>
                  <a:lnTo>
                    <a:pt x="11" y="2"/>
                  </a:lnTo>
                  <a:lnTo>
                    <a:pt x="7" y="4"/>
                  </a:lnTo>
                  <a:lnTo>
                    <a:pt x="3" y="9"/>
                  </a:lnTo>
                  <a:lnTo>
                    <a:pt x="3" y="9"/>
                  </a:lnTo>
                  <a:lnTo>
                    <a:pt x="3" y="11"/>
                  </a:lnTo>
                  <a:lnTo>
                    <a:pt x="4" y="14"/>
                  </a:lnTo>
                  <a:lnTo>
                    <a:pt x="4" y="14"/>
                  </a:lnTo>
                  <a:lnTo>
                    <a:pt x="9" y="16"/>
                  </a:lnTo>
                  <a:lnTo>
                    <a:pt x="16" y="18"/>
                  </a:lnTo>
                  <a:lnTo>
                    <a:pt x="22" y="19"/>
                  </a:lnTo>
                  <a:lnTo>
                    <a:pt x="25" y="21"/>
                  </a:lnTo>
                  <a:lnTo>
                    <a:pt x="25" y="21"/>
                  </a:lnTo>
                  <a:lnTo>
                    <a:pt x="25" y="22"/>
                  </a:lnTo>
                  <a:lnTo>
                    <a:pt x="25" y="22"/>
                  </a:lnTo>
                  <a:lnTo>
                    <a:pt x="24" y="23"/>
                  </a:lnTo>
                  <a:lnTo>
                    <a:pt x="23" y="24"/>
                  </a:lnTo>
                  <a:lnTo>
                    <a:pt x="18" y="25"/>
                  </a:lnTo>
                  <a:lnTo>
                    <a:pt x="18" y="25"/>
                  </a:lnTo>
                  <a:lnTo>
                    <a:pt x="15" y="24"/>
                  </a:lnTo>
                  <a:lnTo>
                    <a:pt x="14" y="24"/>
                  </a:lnTo>
                  <a:lnTo>
                    <a:pt x="14" y="24"/>
                  </a:lnTo>
                  <a:lnTo>
                    <a:pt x="12" y="22"/>
                  </a:lnTo>
                  <a:lnTo>
                    <a:pt x="12" y="21"/>
                  </a:lnTo>
                  <a:lnTo>
                    <a:pt x="0" y="21"/>
                  </a:lnTo>
                  <a:lnTo>
                    <a:pt x="0" y="21"/>
                  </a:lnTo>
                  <a:lnTo>
                    <a:pt x="0" y="24"/>
                  </a:lnTo>
                  <a:lnTo>
                    <a:pt x="0" y="26"/>
                  </a:lnTo>
                  <a:lnTo>
                    <a:pt x="1" y="28"/>
                  </a:lnTo>
                  <a:lnTo>
                    <a:pt x="3" y="29"/>
                  </a:lnTo>
                  <a:lnTo>
                    <a:pt x="5" y="30"/>
                  </a:lnTo>
                  <a:lnTo>
                    <a:pt x="16" y="30"/>
                  </a:lnTo>
                  <a:lnTo>
                    <a:pt x="16" y="30"/>
                  </a:lnTo>
                  <a:lnTo>
                    <a:pt x="27" y="30"/>
                  </a:lnTo>
                  <a:lnTo>
                    <a:pt x="34" y="28"/>
                  </a:lnTo>
                  <a:lnTo>
                    <a:pt x="38" y="24"/>
                  </a:lnTo>
                  <a:lnTo>
                    <a:pt x="41" y="21"/>
                  </a:lnTo>
                  <a:lnTo>
                    <a:pt x="41" y="21"/>
                  </a:lnTo>
                  <a:lnTo>
                    <a:pt x="41" y="17"/>
                  </a:lnTo>
                  <a:lnTo>
                    <a:pt x="39" y="15"/>
                  </a:lnTo>
                  <a:lnTo>
                    <a:pt x="39" y="15"/>
                  </a:lnTo>
                  <a:lnTo>
                    <a:pt x="36" y="12"/>
                  </a:lnTo>
                  <a:lnTo>
                    <a:pt x="29" y="11"/>
                  </a:lnTo>
                  <a:lnTo>
                    <a:pt x="23" y="10"/>
                  </a:lnTo>
                  <a:lnTo>
                    <a:pt x="20" y="9"/>
                  </a:lnTo>
                  <a:lnTo>
                    <a:pt x="20"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61" name="Freeform 103">
              <a:extLst>
                <a:ext uri="{FF2B5EF4-FFF2-40B4-BE49-F238E27FC236}">
                  <a16:creationId xmlns:a16="http://schemas.microsoft.com/office/drawing/2014/main" id="{1412B28E-A9F7-448B-AA9D-948D3F10BD84}"/>
                </a:ext>
              </a:extLst>
            </p:cNvPr>
            <p:cNvSpPr>
              <a:spLocks/>
            </p:cNvSpPr>
            <p:nvPr userDrawn="1"/>
          </p:nvSpPr>
          <p:spPr bwMode="auto">
            <a:xfrm>
              <a:off x="8089901" y="4830763"/>
              <a:ext cx="66675" cy="46038"/>
            </a:xfrm>
            <a:custGeom>
              <a:avLst/>
              <a:gdLst>
                <a:gd name="T0" fmla="*/ 9 w 42"/>
                <a:gd name="T1" fmla="*/ 0 h 29"/>
                <a:gd name="T2" fmla="*/ 42 w 42"/>
                <a:gd name="T3" fmla="*/ 0 h 29"/>
                <a:gd name="T4" fmla="*/ 40 w 42"/>
                <a:gd name="T5" fmla="*/ 5 h 29"/>
                <a:gd name="T6" fmla="*/ 21 w 42"/>
                <a:gd name="T7" fmla="*/ 5 h 29"/>
                <a:gd name="T8" fmla="*/ 18 w 42"/>
                <a:gd name="T9" fmla="*/ 11 h 29"/>
                <a:gd name="T10" fmla="*/ 36 w 42"/>
                <a:gd name="T11" fmla="*/ 11 h 29"/>
                <a:gd name="T12" fmla="*/ 35 w 42"/>
                <a:gd name="T13" fmla="*/ 17 h 29"/>
                <a:gd name="T14" fmla="*/ 17 w 42"/>
                <a:gd name="T15" fmla="*/ 17 h 29"/>
                <a:gd name="T16" fmla="*/ 15 w 42"/>
                <a:gd name="T17" fmla="*/ 23 h 29"/>
                <a:gd name="T18" fmla="*/ 35 w 42"/>
                <a:gd name="T19" fmla="*/ 23 h 29"/>
                <a:gd name="T20" fmla="*/ 33 w 42"/>
                <a:gd name="T21" fmla="*/ 29 h 29"/>
                <a:gd name="T22" fmla="*/ 0 w 42"/>
                <a:gd name="T23" fmla="*/ 29 h 29"/>
                <a:gd name="T24" fmla="*/ 9 w 42"/>
                <a:gd name="T2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29">
                  <a:moveTo>
                    <a:pt x="9" y="0"/>
                  </a:moveTo>
                  <a:lnTo>
                    <a:pt x="42" y="0"/>
                  </a:lnTo>
                  <a:lnTo>
                    <a:pt x="40" y="5"/>
                  </a:lnTo>
                  <a:lnTo>
                    <a:pt x="21" y="5"/>
                  </a:lnTo>
                  <a:lnTo>
                    <a:pt x="18" y="11"/>
                  </a:lnTo>
                  <a:lnTo>
                    <a:pt x="36" y="11"/>
                  </a:lnTo>
                  <a:lnTo>
                    <a:pt x="35" y="17"/>
                  </a:lnTo>
                  <a:lnTo>
                    <a:pt x="17" y="17"/>
                  </a:lnTo>
                  <a:lnTo>
                    <a:pt x="15" y="23"/>
                  </a:lnTo>
                  <a:lnTo>
                    <a:pt x="35" y="23"/>
                  </a:lnTo>
                  <a:lnTo>
                    <a:pt x="33" y="29"/>
                  </a:lnTo>
                  <a:lnTo>
                    <a:pt x="0" y="29"/>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62" name="Freeform 104">
              <a:extLst>
                <a:ext uri="{FF2B5EF4-FFF2-40B4-BE49-F238E27FC236}">
                  <a16:creationId xmlns:a16="http://schemas.microsoft.com/office/drawing/2014/main" id="{8C941D0A-3A6C-45CF-BB59-ED9F728FE33F}"/>
                </a:ext>
              </a:extLst>
            </p:cNvPr>
            <p:cNvSpPr>
              <a:spLocks/>
            </p:cNvSpPr>
            <p:nvPr userDrawn="1"/>
          </p:nvSpPr>
          <p:spPr bwMode="auto">
            <a:xfrm>
              <a:off x="8518526" y="4606926"/>
              <a:ext cx="277813" cy="269875"/>
            </a:xfrm>
            <a:custGeom>
              <a:avLst/>
              <a:gdLst>
                <a:gd name="T0" fmla="*/ 116 w 175"/>
                <a:gd name="T1" fmla="*/ 0 h 170"/>
                <a:gd name="T2" fmla="*/ 85 w 175"/>
                <a:gd name="T3" fmla="*/ 67 h 170"/>
                <a:gd name="T4" fmla="*/ 86 w 175"/>
                <a:gd name="T5" fmla="*/ 0 h 170"/>
                <a:gd name="T6" fmla="*/ 27 w 175"/>
                <a:gd name="T7" fmla="*/ 0 h 170"/>
                <a:gd name="T8" fmla="*/ 39 w 175"/>
                <a:gd name="T9" fmla="*/ 122 h 170"/>
                <a:gd name="T10" fmla="*/ 39 w 175"/>
                <a:gd name="T11" fmla="*/ 122 h 170"/>
                <a:gd name="T12" fmla="*/ 37 w 175"/>
                <a:gd name="T13" fmla="*/ 127 h 170"/>
                <a:gd name="T14" fmla="*/ 36 w 175"/>
                <a:gd name="T15" fmla="*/ 130 h 170"/>
                <a:gd name="T16" fmla="*/ 33 w 175"/>
                <a:gd name="T17" fmla="*/ 132 h 170"/>
                <a:gd name="T18" fmla="*/ 30 w 175"/>
                <a:gd name="T19" fmla="*/ 135 h 170"/>
                <a:gd name="T20" fmla="*/ 30 w 175"/>
                <a:gd name="T21" fmla="*/ 135 h 170"/>
                <a:gd name="T22" fmla="*/ 26 w 175"/>
                <a:gd name="T23" fmla="*/ 136 h 170"/>
                <a:gd name="T24" fmla="*/ 20 w 175"/>
                <a:gd name="T25" fmla="*/ 136 h 170"/>
                <a:gd name="T26" fmla="*/ 11 w 175"/>
                <a:gd name="T27" fmla="*/ 136 h 170"/>
                <a:gd name="T28" fmla="*/ 10 w 175"/>
                <a:gd name="T29" fmla="*/ 136 h 170"/>
                <a:gd name="T30" fmla="*/ 0 w 175"/>
                <a:gd name="T31" fmla="*/ 170 h 170"/>
                <a:gd name="T32" fmla="*/ 40 w 175"/>
                <a:gd name="T33" fmla="*/ 170 h 170"/>
                <a:gd name="T34" fmla="*/ 40 w 175"/>
                <a:gd name="T35" fmla="*/ 170 h 170"/>
                <a:gd name="T36" fmla="*/ 48 w 175"/>
                <a:gd name="T37" fmla="*/ 169 h 170"/>
                <a:gd name="T38" fmla="*/ 55 w 175"/>
                <a:gd name="T39" fmla="*/ 167 h 170"/>
                <a:gd name="T40" fmla="*/ 63 w 175"/>
                <a:gd name="T41" fmla="*/ 164 h 170"/>
                <a:gd name="T42" fmla="*/ 68 w 175"/>
                <a:gd name="T43" fmla="*/ 160 h 170"/>
                <a:gd name="T44" fmla="*/ 74 w 175"/>
                <a:gd name="T45" fmla="*/ 156 h 170"/>
                <a:gd name="T46" fmla="*/ 79 w 175"/>
                <a:gd name="T47" fmla="*/ 149 h 170"/>
                <a:gd name="T48" fmla="*/ 91 w 175"/>
                <a:gd name="T49" fmla="*/ 132 h 170"/>
                <a:gd name="T50" fmla="*/ 175 w 175"/>
                <a:gd name="T51" fmla="*/ 0 h 170"/>
                <a:gd name="T52" fmla="*/ 116 w 175"/>
                <a:gd name="T53"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5" h="170">
                  <a:moveTo>
                    <a:pt x="116" y="0"/>
                  </a:moveTo>
                  <a:lnTo>
                    <a:pt x="85" y="67"/>
                  </a:lnTo>
                  <a:lnTo>
                    <a:pt x="86" y="0"/>
                  </a:lnTo>
                  <a:lnTo>
                    <a:pt x="27" y="0"/>
                  </a:lnTo>
                  <a:lnTo>
                    <a:pt x="39" y="122"/>
                  </a:lnTo>
                  <a:lnTo>
                    <a:pt x="39" y="122"/>
                  </a:lnTo>
                  <a:lnTo>
                    <a:pt x="37" y="127"/>
                  </a:lnTo>
                  <a:lnTo>
                    <a:pt x="36" y="130"/>
                  </a:lnTo>
                  <a:lnTo>
                    <a:pt x="33" y="132"/>
                  </a:lnTo>
                  <a:lnTo>
                    <a:pt x="30" y="135"/>
                  </a:lnTo>
                  <a:lnTo>
                    <a:pt x="30" y="135"/>
                  </a:lnTo>
                  <a:lnTo>
                    <a:pt x="26" y="136"/>
                  </a:lnTo>
                  <a:lnTo>
                    <a:pt x="20" y="136"/>
                  </a:lnTo>
                  <a:lnTo>
                    <a:pt x="11" y="136"/>
                  </a:lnTo>
                  <a:lnTo>
                    <a:pt x="10" y="136"/>
                  </a:lnTo>
                  <a:lnTo>
                    <a:pt x="0" y="170"/>
                  </a:lnTo>
                  <a:lnTo>
                    <a:pt x="40" y="170"/>
                  </a:lnTo>
                  <a:lnTo>
                    <a:pt x="40" y="170"/>
                  </a:lnTo>
                  <a:lnTo>
                    <a:pt x="48" y="169"/>
                  </a:lnTo>
                  <a:lnTo>
                    <a:pt x="55" y="167"/>
                  </a:lnTo>
                  <a:lnTo>
                    <a:pt x="63" y="164"/>
                  </a:lnTo>
                  <a:lnTo>
                    <a:pt x="68" y="160"/>
                  </a:lnTo>
                  <a:lnTo>
                    <a:pt x="74" y="156"/>
                  </a:lnTo>
                  <a:lnTo>
                    <a:pt x="79" y="149"/>
                  </a:lnTo>
                  <a:lnTo>
                    <a:pt x="91" y="132"/>
                  </a:lnTo>
                  <a:lnTo>
                    <a:pt x="175" y="0"/>
                  </a:lnTo>
                  <a:lnTo>
                    <a:pt x="11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63" name="Freeform 105">
              <a:extLst>
                <a:ext uri="{FF2B5EF4-FFF2-40B4-BE49-F238E27FC236}">
                  <a16:creationId xmlns:a16="http://schemas.microsoft.com/office/drawing/2014/main" id="{D1892786-68FA-49EB-A4F1-9B448112BEDA}"/>
                </a:ext>
              </a:extLst>
            </p:cNvPr>
            <p:cNvSpPr>
              <a:spLocks/>
            </p:cNvSpPr>
            <p:nvPr userDrawn="1"/>
          </p:nvSpPr>
          <p:spPr bwMode="auto">
            <a:xfrm>
              <a:off x="8399463" y="4827588"/>
              <a:ext cx="71438" cy="50800"/>
            </a:xfrm>
            <a:custGeom>
              <a:avLst/>
              <a:gdLst>
                <a:gd name="T0" fmla="*/ 20 w 45"/>
                <a:gd name="T1" fmla="*/ 11 h 32"/>
                <a:gd name="T2" fmla="*/ 20 w 45"/>
                <a:gd name="T3" fmla="*/ 9 h 32"/>
                <a:gd name="T4" fmla="*/ 26 w 45"/>
                <a:gd name="T5" fmla="*/ 6 h 32"/>
                <a:gd name="T6" fmla="*/ 29 w 45"/>
                <a:gd name="T7" fmla="*/ 6 h 32"/>
                <a:gd name="T8" fmla="*/ 31 w 45"/>
                <a:gd name="T9" fmla="*/ 7 h 32"/>
                <a:gd name="T10" fmla="*/ 32 w 45"/>
                <a:gd name="T11" fmla="*/ 10 h 32"/>
                <a:gd name="T12" fmla="*/ 45 w 45"/>
                <a:gd name="T13" fmla="*/ 10 h 32"/>
                <a:gd name="T14" fmla="*/ 43 w 45"/>
                <a:gd name="T15" fmla="*/ 4 h 32"/>
                <a:gd name="T16" fmla="*/ 29 w 45"/>
                <a:gd name="T17" fmla="*/ 0 h 32"/>
                <a:gd name="T18" fmla="*/ 19 w 45"/>
                <a:gd name="T19" fmla="*/ 2 h 32"/>
                <a:gd name="T20" fmla="*/ 7 w 45"/>
                <a:gd name="T21" fmla="*/ 6 h 32"/>
                <a:gd name="T22" fmla="*/ 5 w 45"/>
                <a:gd name="T23" fmla="*/ 11 h 32"/>
                <a:gd name="T24" fmla="*/ 6 w 45"/>
                <a:gd name="T25" fmla="*/ 16 h 32"/>
                <a:gd name="T26" fmla="*/ 11 w 45"/>
                <a:gd name="T27" fmla="*/ 18 h 32"/>
                <a:gd name="T28" fmla="*/ 24 w 45"/>
                <a:gd name="T29" fmla="*/ 21 h 32"/>
                <a:gd name="T30" fmla="*/ 27 w 45"/>
                <a:gd name="T31" fmla="*/ 23 h 32"/>
                <a:gd name="T32" fmla="*/ 27 w 45"/>
                <a:gd name="T33" fmla="*/ 24 h 32"/>
                <a:gd name="T34" fmla="*/ 24 w 45"/>
                <a:gd name="T35" fmla="*/ 26 h 32"/>
                <a:gd name="T36" fmla="*/ 20 w 45"/>
                <a:gd name="T37" fmla="*/ 27 h 32"/>
                <a:gd name="T38" fmla="*/ 14 w 45"/>
                <a:gd name="T39" fmla="*/ 26 h 32"/>
                <a:gd name="T40" fmla="*/ 14 w 45"/>
                <a:gd name="T41" fmla="*/ 24 h 32"/>
                <a:gd name="T42" fmla="*/ 2 w 45"/>
                <a:gd name="T43" fmla="*/ 23 h 32"/>
                <a:gd name="T44" fmla="*/ 0 w 45"/>
                <a:gd name="T45" fmla="*/ 26 h 32"/>
                <a:gd name="T46" fmla="*/ 2 w 45"/>
                <a:gd name="T47" fmla="*/ 30 h 32"/>
                <a:gd name="T48" fmla="*/ 7 w 45"/>
                <a:gd name="T49" fmla="*/ 32 h 32"/>
                <a:gd name="T50" fmla="*/ 18 w 45"/>
                <a:gd name="T51" fmla="*/ 32 h 32"/>
                <a:gd name="T52" fmla="*/ 36 w 45"/>
                <a:gd name="T53" fmla="*/ 30 h 32"/>
                <a:gd name="T54" fmla="*/ 43 w 45"/>
                <a:gd name="T55" fmla="*/ 23 h 32"/>
                <a:gd name="T56" fmla="*/ 43 w 45"/>
                <a:gd name="T57" fmla="*/ 19 h 32"/>
                <a:gd name="T58" fmla="*/ 41 w 45"/>
                <a:gd name="T59" fmla="*/ 17 h 32"/>
                <a:gd name="T60" fmla="*/ 31 w 45"/>
                <a:gd name="T61" fmla="*/ 13 h 32"/>
                <a:gd name="T62" fmla="*/ 20 w 45"/>
                <a:gd name="T63" fmla="*/ 1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5" h="32">
                  <a:moveTo>
                    <a:pt x="20" y="11"/>
                  </a:moveTo>
                  <a:lnTo>
                    <a:pt x="20" y="11"/>
                  </a:lnTo>
                  <a:lnTo>
                    <a:pt x="20" y="9"/>
                  </a:lnTo>
                  <a:lnTo>
                    <a:pt x="20" y="9"/>
                  </a:lnTo>
                  <a:lnTo>
                    <a:pt x="23" y="7"/>
                  </a:lnTo>
                  <a:lnTo>
                    <a:pt x="26" y="6"/>
                  </a:lnTo>
                  <a:lnTo>
                    <a:pt x="26" y="6"/>
                  </a:lnTo>
                  <a:lnTo>
                    <a:pt x="29" y="6"/>
                  </a:lnTo>
                  <a:lnTo>
                    <a:pt x="31" y="7"/>
                  </a:lnTo>
                  <a:lnTo>
                    <a:pt x="31" y="7"/>
                  </a:lnTo>
                  <a:lnTo>
                    <a:pt x="32" y="9"/>
                  </a:lnTo>
                  <a:lnTo>
                    <a:pt x="32" y="10"/>
                  </a:lnTo>
                  <a:lnTo>
                    <a:pt x="45" y="10"/>
                  </a:lnTo>
                  <a:lnTo>
                    <a:pt x="45" y="10"/>
                  </a:lnTo>
                  <a:lnTo>
                    <a:pt x="45" y="6"/>
                  </a:lnTo>
                  <a:lnTo>
                    <a:pt x="43" y="4"/>
                  </a:lnTo>
                  <a:lnTo>
                    <a:pt x="38" y="2"/>
                  </a:lnTo>
                  <a:lnTo>
                    <a:pt x="29" y="0"/>
                  </a:lnTo>
                  <a:lnTo>
                    <a:pt x="29" y="0"/>
                  </a:lnTo>
                  <a:lnTo>
                    <a:pt x="19" y="2"/>
                  </a:lnTo>
                  <a:lnTo>
                    <a:pt x="12" y="3"/>
                  </a:lnTo>
                  <a:lnTo>
                    <a:pt x="7" y="6"/>
                  </a:lnTo>
                  <a:lnTo>
                    <a:pt x="5" y="11"/>
                  </a:lnTo>
                  <a:lnTo>
                    <a:pt x="5" y="11"/>
                  </a:lnTo>
                  <a:lnTo>
                    <a:pt x="5" y="13"/>
                  </a:lnTo>
                  <a:lnTo>
                    <a:pt x="6" y="16"/>
                  </a:lnTo>
                  <a:lnTo>
                    <a:pt x="6" y="16"/>
                  </a:lnTo>
                  <a:lnTo>
                    <a:pt x="11" y="18"/>
                  </a:lnTo>
                  <a:lnTo>
                    <a:pt x="17" y="19"/>
                  </a:lnTo>
                  <a:lnTo>
                    <a:pt x="24" y="21"/>
                  </a:lnTo>
                  <a:lnTo>
                    <a:pt x="27" y="23"/>
                  </a:lnTo>
                  <a:lnTo>
                    <a:pt x="27" y="23"/>
                  </a:lnTo>
                  <a:lnTo>
                    <a:pt x="27" y="24"/>
                  </a:lnTo>
                  <a:lnTo>
                    <a:pt x="27" y="24"/>
                  </a:lnTo>
                  <a:lnTo>
                    <a:pt x="26" y="25"/>
                  </a:lnTo>
                  <a:lnTo>
                    <a:pt x="24" y="26"/>
                  </a:lnTo>
                  <a:lnTo>
                    <a:pt x="20" y="27"/>
                  </a:lnTo>
                  <a:lnTo>
                    <a:pt x="20" y="27"/>
                  </a:lnTo>
                  <a:lnTo>
                    <a:pt x="17" y="26"/>
                  </a:lnTo>
                  <a:lnTo>
                    <a:pt x="14" y="26"/>
                  </a:lnTo>
                  <a:lnTo>
                    <a:pt x="14" y="26"/>
                  </a:lnTo>
                  <a:lnTo>
                    <a:pt x="14" y="24"/>
                  </a:lnTo>
                  <a:lnTo>
                    <a:pt x="14" y="23"/>
                  </a:lnTo>
                  <a:lnTo>
                    <a:pt x="2" y="23"/>
                  </a:lnTo>
                  <a:lnTo>
                    <a:pt x="2" y="23"/>
                  </a:lnTo>
                  <a:lnTo>
                    <a:pt x="0" y="26"/>
                  </a:lnTo>
                  <a:lnTo>
                    <a:pt x="0" y="28"/>
                  </a:lnTo>
                  <a:lnTo>
                    <a:pt x="2" y="30"/>
                  </a:lnTo>
                  <a:lnTo>
                    <a:pt x="4" y="31"/>
                  </a:lnTo>
                  <a:lnTo>
                    <a:pt x="7" y="32"/>
                  </a:lnTo>
                  <a:lnTo>
                    <a:pt x="18" y="32"/>
                  </a:lnTo>
                  <a:lnTo>
                    <a:pt x="18" y="32"/>
                  </a:lnTo>
                  <a:lnTo>
                    <a:pt x="29" y="32"/>
                  </a:lnTo>
                  <a:lnTo>
                    <a:pt x="36" y="30"/>
                  </a:lnTo>
                  <a:lnTo>
                    <a:pt x="40" y="26"/>
                  </a:lnTo>
                  <a:lnTo>
                    <a:pt x="43" y="23"/>
                  </a:lnTo>
                  <a:lnTo>
                    <a:pt x="43" y="23"/>
                  </a:lnTo>
                  <a:lnTo>
                    <a:pt x="43" y="19"/>
                  </a:lnTo>
                  <a:lnTo>
                    <a:pt x="41" y="17"/>
                  </a:lnTo>
                  <a:lnTo>
                    <a:pt x="41" y="17"/>
                  </a:lnTo>
                  <a:lnTo>
                    <a:pt x="37" y="14"/>
                  </a:lnTo>
                  <a:lnTo>
                    <a:pt x="31" y="13"/>
                  </a:lnTo>
                  <a:lnTo>
                    <a:pt x="24" y="12"/>
                  </a:lnTo>
                  <a:lnTo>
                    <a:pt x="20" y="11"/>
                  </a:lnTo>
                  <a:lnTo>
                    <a:pt x="20"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grpSp>
    </p:spTree>
    <p:extLst>
      <p:ext uri="{BB962C8B-B14F-4D97-AF65-F5344CB8AC3E}">
        <p14:creationId xmlns:p14="http://schemas.microsoft.com/office/powerpoint/2010/main" val="4551535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22821" y="228600"/>
            <a:ext cx="10898323" cy="838200"/>
          </a:xfrm>
        </p:spPr>
        <p:txBody>
          <a:bodyPr/>
          <a:lstStyle>
            <a:lvl1pPr>
              <a:defRPr sz="3000"/>
            </a:lvl1pPr>
          </a:lstStyle>
          <a:p>
            <a:r>
              <a:rPr lang="en-US"/>
              <a:t>Click to edit Master title style</a:t>
            </a:r>
            <a:endParaRPr lang="en-US" dirty="0"/>
          </a:p>
        </p:txBody>
      </p:sp>
      <p:sp>
        <p:nvSpPr>
          <p:cNvPr id="3" name="Content Placeholder 2"/>
          <p:cNvSpPr>
            <a:spLocks noGrp="1"/>
          </p:cNvSpPr>
          <p:nvPr>
            <p:ph sz="half" idx="1"/>
          </p:nvPr>
        </p:nvSpPr>
        <p:spPr>
          <a:xfrm>
            <a:off x="422821" y="1339851"/>
            <a:ext cx="5171016" cy="4878388"/>
          </a:xfrm>
        </p:spPr>
        <p:txBody>
          <a:bodyPr lIns="135852"/>
          <a:lstStyle>
            <a:lvl1pPr>
              <a:spcBef>
                <a:spcPts val="743"/>
              </a:spcBef>
              <a:defRPr sz="1600">
                <a:solidFill>
                  <a:srgbClr val="7A9B3D"/>
                </a:solidFill>
              </a:defRPr>
            </a:lvl1pPr>
            <a:lvl2pPr marL="141510" indent="-141510">
              <a:spcBef>
                <a:spcPts val="743"/>
              </a:spcBef>
              <a:buClr>
                <a:srgbClr val="7A9B3D"/>
              </a:buClr>
              <a:defRPr sz="1400">
                <a:solidFill>
                  <a:srgbClr val="000000"/>
                </a:solidFill>
              </a:defRPr>
            </a:lvl2pPr>
            <a:lvl3pPr marL="283018" indent="-141510">
              <a:spcBef>
                <a:spcPts val="743"/>
              </a:spcBef>
              <a:buClr>
                <a:srgbClr val="768692"/>
              </a:buClr>
              <a:defRPr sz="1200">
                <a:solidFill>
                  <a:srgbClr val="000000"/>
                </a:solidFill>
              </a:defRPr>
            </a:lvl3pPr>
            <a:lvl4pPr marL="424528" indent="-141510">
              <a:spcBef>
                <a:spcPts val="743"/>
              </a:spcBef>
              <a:buClr>
                <a:srgbClr val="000000"/>
              </a:buClr>
              <a:defRPr sz="1200">
                <a:solidFill>
                  <a:srgbClr val="000000"/>
                </a:solidFill>
              </a:defRPr>
            </a:lvl4pPr>
            <a:lvl5pPr>
              <a:defRPr sz="1333"/>
            </a:lvl5pPr>
            <a:lvl6pPr>
              <a:defRPr sz="2251"/>
            </a:lvl6pPr>
            <a:lvl7pPr>
              <a:defRPr sz="2251"/>
            </a:lvl7pPr>
            <a:lvl8pPr>
              <a:defRPr sz="2251"/>
            </a:lvl8pPr>
            <a:lvl9pPr>
              <a:defRPr sz="2251"/>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Content Placeholder 2"/>
          <p:cNvSpPr>
            <a:spLocks noGrp="1"/>
          </p:cNvSpPr>
          <p:nvPr>
            <p:ph sz="half" idx="13"/>
          </p:nvPr>
        </p:nvSpPr>
        <p:spPr>
          <a:xfrm>
            <a:off x="6148601" y="1339851"/>
            <a:ext cx="5171016" cy="4878388"/>
          </a:xfrm>
        </p:spPr>
        <p:txBody>
          <a:bodyPr lIns="135852"/>
          <a:lstStyle>
            <a:lvl1pPr>
              <a:spcBef>
                <a:spcPts val="743"/>
              </a:spcBef>
              <a:defRPr sz="1600">
                <a:solidFill>
                  <a:srgbClr val="7A9B3D"/>
                </a:solidFill>
              </a:defRPr>
            </a:lvl1pPr>
            <a:lvl2pPr marL="141510" indent="-141510">
              <a:spcBef>
                <a:spcPts val="743"/>
              </a:spcBef>
              <a:buClr>
                <a:srgbClr val="7A9B3D"/>
              </a:buClr>
              <a:defRPr sz="1400">
                <a:solidFill>
                  <a:srgbClr val="000000"/>
                </a:solidFill>
              </a:defRPr>
            </a:lvl2pPr>
            <a:lvl3pPr marL="283018" indent="-141510">
              <a:spcBef>
                <a:spcPts val="743"/>
              </a:spcBef>
              <a:buClr>
                <a:srgbClr val="768692"/>
              </a:buClr>
              <a:defRPr sz="1200">
                <a:solidFill>
                  <a:srgbClr val="000000"/>
                </a:solidFill>
              </a:defRPr>
            </a:lvl3pPr>
            <a:lvl4pPr marL="424528" indent="-141510">
              <a:spcBef>
                <a:spcPts val="743"/>
              </a:spcBef>
              <a:buClr>
                <a:srgbClr val="000000"/>
              </a:buClr>
              <a:defRPr sz="1200">
                <a:solidFill>
                  <a:srgbClr val="000000"/>
                </a:solidFill>
              </a:defRPr>
            </a:lvl4pPr>
            <a:lvl5pPr>
              <a:defRPr sz="1333"/>
            </a:lvl5pPr>
            <a:lvl6pPr>
              <a:defRPr sz="2251"/>
            </a:lvl6pPr>
            <a:lvl7pPr>
              <a:defRPr sz="2251"/>
            </a:lvl7pPr>
            <a:lvl8pPr>
              <a:defRPr sz="2251"/>
            </a:lvl8pPr>
            <a:lvl9pPr>
              <a:defRPr sz="2251"/>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40" name="Slide Number Placeholder 3">
            <a:extLst>
              <a:ext uri="{FF2B5EF4-FFF2-40B4-BE49-F238E27FC236}">
                <a16:creationId xmlns:a16="http://schemas.microsoft.com/office/drawing/2014/main" id="{7F119E0B-F9CB-4CD1-8F7B-EAB7E998C1A8}"/>
              </a:ext>
            </a:extLst>
          </p:cNvPr>
          <p:cNvSpPr>
            <a:spLocks noGrp="1"/>
          </p:cNvSpPr>
          <p:nvPr>
            <p:ph type="sldNum" sz="quarter" idx="14"/>
          </p:nvPr>
        </p:nvSpPr>
        <p:spPr>
          <a:xfrm>
            <a:off x="0" y="6382513"/>
            <a:ext cx="437173" cy="268288"/>
          </a:xfrm>
        </p:spPr>
        <p:txBody>
          <a:bodyPr/>
          <a:lstStyle>
            <a:lvl1pPr>
              <a:defRPr>
                <a:solidFill>
                  <a:srgbClr val="000000"/>
                </a:solidFill>
              </a:defRPr>
            </a:lvl1pPr>
          </a:lstStyle>
          <a:p>
            <a:pPr>
              <a:defRPr/>
            </a:pPr>
            <a:fld id="{E6474CC2-1230-4213-AD1A-4B2FEEABA7A1}" type="slidenum">
              <a:rPr lang="en-US" smtClean="0"/>
              <a:pPr>
                <a:defRPr/>
              </a:pPr>
              <a:t>‹#›</a:t>
            </a:fld>
            <a:endParaRPr lang="en-US" dirty="0"/>
          </a:p>
        </p:txBody>
      </p:sp>
      <p:sp>
        <p:nvSpPr>
          <p:cNvPr id="41" name="Footer Placeholder 4">
            <a:extLst>
              <a:ext uri="{FF2B5EF4-FFF2-40B4-BE49-F238E27FC236}">
                <a16:creationId xmlns:a16="http://schemas.microsoft.com/office/drawing/2014/main" id="{B4F12CE0-B528-409A-9862-DE5DD2E87C78}"/>
              </a:ext>
            </a:extLst>
          </p:cNvPr>
          <p:cNvSpPr>
            <a:spLocks noGrp="1"/>
          </p:cNvSpPr>
          <p:nvPr>
            <p:ph type="ftr" sz="quarter" idx="15"/>
          </p:nvPr>
        </p:nvSpPr>
        <p:spPr>
          <a:xfrm>
            <a:off x="426722" y="6483292"/>
            <a:ext cx="5245100" cy="172485"/>
          </a:xfrm>
        </p:spPr>
        <p:txBody>
          <a:bodyPr/>
          <a:lstStyle>
            <a:lvl1pPr algn="r">
              <a:defRPr smtClean="0">
                <a:solidFill>
                  <a:srgbClr val="000000"/>
                </a:solidFill>
              </a:defRPr>
            </a:lvl1pPr>
          </a:lstStyle>
          <a:p>
            <a:pPr algn="l">
              <a:defRPr/>
            </a:pPr>
            <a:r>
              <a:rPr lang="en-US"/>
              <a:t>For investor use.</a:t>
            </a:r>
            <a:endParaRPr lang="en-US" dirty="0"/>
          </a:p>
        </p:txBody>
      </p:sp>
      <p:sp>
        <p:nvSpPr>
          <p:cNvPr id="42" name="Rectangle 155">
            <a:extLst>
              <a:ext uri="{FF2B5EF4-FFF2-40B4-BE49-F238E27FC236}">
                <a16:creationId xmlns:a16="http://schemas.microsoft.com/office/drawing/2014/main" id="{B1CE87E1-09C6-48B6-A127-7C67EE16EEBE}"/>
              </a:ext>
            </a:extLst>
          </p:cNvPr>
          <p:cNvSpPr>
            <a:spLocks noGrp="1" noChangeArrowheads="1"/>
          </p:cNvSpPr>
          <p:nvPr>
            <p:ph type="dt" sz="half" idx="16"/>
          </p:nvPr>
        </p:nvSpPr>
        <p:spPr>
          <a:xfrm>
            <a:off x="426722" y="6655657"/>
            <a:ext cx="2645277" cy="120649"/>
          </a:xfrm>
        </p:spPr>
        <p:txBody>
          <a:bodyPr/>
          <a:lstStyle>
            <a:lvl1pPr algn="l">
              <a:defRPr sz="833" smtClean="0">
                <a:solidFill>
                  <a:srgbClr val="000000"/>
                </a:solidFill>
              </a:defRPr>
            </a:lvl1pPr>
          </a:lstStyle>
          <a:p>
            <a:pPr>
              <a:defRPr/>
            </a:pPr>
            <a:endParaRPr lang="en-US" dirty="0"/>
          </a:p>
        </p:txBody>
      </p:sp>
      <p:grpSp>
        <p:nvGrpSpPr>
          <p:cNvPr id="35" name="Group 34">
            <a:extLst>
              <a:ext uri="{FF2B5EF4-FFF2-40B4-BE49-F238E27FC236}">
                <a16:creationId xmlns:a16="http://schemas.microsoft.com/office/drawing/2014/main" id="{E69A40C0-EBB3-4928-8A37-F3080BEABBD1}"/>
              </a:ext>
            </a:extLst>
          </p:cNvPr>
          <p:cNvGrpSpPr/>
          <p:nvPr userDrawn="1"/>
        </p:nvGrpSpPr>
        <p:grpSpPr>
          <a:xfrm>
            <a:off x="10215053" y="6295153"/>
            <a:ext cx="1527048" cy="338328"/>
            <a:chOff x="6923088" y="4475163"/>
            <a:chExt cx="1873251" cy="403225"/>
          </a:xfrm>
        </p:grpSpPr>
        <p:sp>
          <p:nvSpPr>
            <p:cNvPr id="36" name="AutoShape 4">
              <a:extLst>
                <a:ext uri="{FF2B5EF4-FFF2-40B4-BE49-F238E27FC236}">
                  <a16:creationId xmlns:a16="http://schemas.microsoft.com/office/drawing/2014/main" id="{1F0A2C42-11EF-4A14-B581-8C23379A4656}"/>
                </a:ext>
              </a:extLst>
            </p:cNvPr>
            <p:cNvSpPr>
              <a:spLocks noChangeAspect="1" noChangeArrowheads="1" noTextEdit="1"/>
            </p:cNvSpPr>
            <p:nvPr userDrawn="1"/>
          </p:nvSpPr>
          <p:spPr bwMode="auto">
            <a:xfrm>
              <a:off x="6923088" y="4475163"/>
              <a:ext cx="187325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37" name="Freeform 6">
              <a:extLst>
                <a:ext uri="{FF2B5EF4-FFF2-40B4-BE49-F238E27FC236}">
                  <a16:creationId xmlns:a16="http://schemas.microsoft.com/office/drawing/2014/main" id="{542C7A61-C681-49C4-860F-5D1F0E454B4A}"/>
                </a:ext>
              </a:extLst>
            </p:cNvPr>
            <p:cNvSpPr>
              <a:spLocks/>
            </p:cNvSpPr>
            <p:nvPr userDrawn="1"/>
          </p:nvSpPr>
          <p:spPr bwMode="auto">
            <a:xfrm>
              <a:off x="6929438" y="4483101"/>
              <a:ext cx="376238" cy="376238"/>
            </a:xfrm>
            <a:custGeom>
              <a:avLst/>
              <a:gdLst>
                <a:gd name="T0" fmla="*/ 118 w 237"/>
                <a:gd name="T1" fmla="*/ 237 h 237"/>
                <a:gd name="T2" fmla="*/ 142 w 237"/>
                <a:gd name="T3" fmla="*/ 235 h 237"/>
                <a:gd name="T4" fmla="*/ 165 w 237"/>
                <a:gd name="T5" fmla="*/ 228 h 237"/>
                <a:gd name="T6" fmla="*/ 185 w 237"/>
                <a:gd name="T7" fmla="*/ 217 h 237"/>
                <a:gd name="T8" fmla="*/ 202 w 237"/>
                <a:gd name="T9" fmla="*/ 202 h 237"/>
                <a:gd name="T10" fmla="*/ 217 w 237"/>
                <a:gd name="T11" fmla="*/ 185 h 237"/>
                <a:gd name="T12" fmla="*/ 228 w 237"/>
                <a:gd name="T13" fmla="*/ 165 h 237"/>
                <a:gd name="T14" fmla="*/ 235 w 237"/>
                <a:gd name="T15" fmla="*/ 142 h 237"/>
                <a:gd name="T16" fmla="*/ 237 w 237"/>
                <a:gd name="T17" fmla="*/ 119 h 237"/>
                <a:gd name="T18" fmla="*/ 236 w 237"/>
                <a:gd name="T19" fmla="*/ 106 h 237"/>
                <a:gd name="T20" fmla="*/ 232 w 237"/>
                <a:gd name="T21" fmla="*/ 84 h 237"/>
                <a:gd name="T22" fmla="*/ 223 w 237"/>
                <a:gd name="T23" fmla="*/ 62 h 237"/>
                <a:gd name="T24" fmla="*/ 210 w 237"/>
                <a:gd name="T25" fmla="*/ 43 h 237"/>
                <a:gd name="T26" fmla="*/ 194 w 237"/>
                <a:gd name="T27" fmla="*/ 27 h 237"/>
                <a:gd name="T28" fmla="*/ 175 w 237"/>
                <a:gd name="T29" fmla="*/ 15 h 237"/>
                <a:gd name="T30" fmla="*/ 154 w 237"/>
                <a:gd name="T31" fmla="*/ 6 h 237"/>
                <a:gd name="T32" fmla="*/ 131 w 237"/>
                <a:gd name="T33" fmla="*/ 1 h 237"/>
                <a:gd name="T34" fmla="*/ 118 w 237"/>
                <a:gd name="T35" fmla="*/ 0 h 237"/>
                <a:gd name="T36" fmla="*/ 94 w 237"/>
                <a:gd name="T37" fmla="*/ 2 h 237"/>
                <a:gd name="T38" fmla="*/ 72 w 237"/>
                <a:gd name="T39" fmla="*/ 9 h 237"/>
                <a:gd name="T40" fmla="*/ 52 w 237"/>
                <a:gd name="T41" fmla="*/ 21 h 237"/>
                <a:gd name="T42" fmla="*/ 35 w 237"/>
                <a:gd name="T43" fmla="*/ 35 h 237"/>
                <a:gd name="T44" fmla="*/ 19 w 237"/>
                <a:gd name="T45" fmla="*/ 52 h 237"/>
                <a:gd name="T46" fmla="*/ 9 w 237"/>
                <a:gd name="T47" fmla="*/ 72 h 237"/>
                <a:gd name="T48" fmla="*/ 2 w 237"/>
                <a:gd name="T49" fmla="*/ 94 h 237"/>
                <a:gd name="T50" fmla="*/ 0 w 237"/>
                <a:gd name="T51" fmla="*/ 119 h 237"/>
                <a:gd name="T52" fmla="*/ 1 w 237"/>
                <a:gd name="T53" fmla="*/ 131 h 237"/>
                <a:gd name="T54" fmla="*/ 5 w 237"/>
                <a:gd name="T55" fmla="*/ 154 h 237"/>
                <a:gd name="T56" fmla="*/ 14 w 237"/>
                <a:gd name="T57" fmla="*/ 175 h 237"/>
                <a:gd name="T58" fmla="*/ 26 w 237"/>
                <a:gd name="T59" fmla="*/ 194 h 237"/>
                <a:gd name="T60" fmla="*/ 43 w 237"/>
                <a:gd name="T61" fmla="*/ 210 h 237"/>
                <a:gd name="T62" fmla="*/ 62 w 237"/>
                <a:gd name="T63" fmla="*/ 223 h 237"/>
                <a:gd name="T64" fmla="*/ 83 w 237"/>
                <a:gd name="T65" fmla="*/ 233 h 237"/>
                <a:gd name="T66" fmla="*/ 106 w 237"/>
                <a:gd name="T67" fmla="*/ 237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7" h="237">
                  <a:moveTo>
                    <a:pt x="118" y="237"/>
                  </a:moveTo>
                  <a:lnTo>
                    <a:pt x="118" y="237"/>
                  </a:lnTo>
                  <a:lnTo>
                    <a:pt x="131" y="237"/>
                  </a:lnTo>
                  <a:lnTo>
                    <a:pt x="142" y="235"/>
                  </a:lnTo>
                  <a:lnTo>
                    <a:pt x="154" y="233"/>
                  </a:lnTo>
                  <a:lnTo>
                    <a:pt x="165" y="228"/>
                  </a:lnTo>
                  <a:lnTo>
                    <a:pt x="175" y="223"/>
                  </a:lnTo>
                  <a:lnTo>
                    <a:pt x="185" y="217"/>
                  </a:lnTo>
                  <a:lnTo>
                    <a:pt x="194" y="210"/>
                  </a:lnTo>
                  <a:lnTo>
                    <a:pt x="202" y="202"/>
                  </a:lnTo>
                  <a:lnTo>
                    <a:pt x="210" y="194"/>
                  </a:lnTo>
                  <a:lnTo>
                    <a:pt x="217" y="185"/>
                  </a:lnTo>
                  <a:lnTo>
                    <a:pt x="223" y="175"/>
                  </a:lnTo>
                  <a:lnTo>
                    <a:pt x="228" y="165"/>
                  </a:lnTo>
                  <a:lnTo>
                    <a:pt x="232" y="154"/>
                  </a:lnTo>
                  <a:lnTo>
                    <a:pt x="235" y="142"/>
                  </a:lnTo>
                  <a:lnTo>
                    <a:pt x="236" y="131"/>
                  </a:lnTo>
                  <a:lnTo>
                    <a:pt x="237" y="119"/>
                  </a:lnTo>
                  <a:lnTo>
                    <a:pt x="237" y="119"/>
                  </a:lnTo>
                  <a:lnTo>
                    <a:pt x="236" y="106"/>
                  </a:lnTo>
                  <a:lnTo>
                    <a:pt x="235" y="94"/>
                  </a:lnTo>
                  <a:lnTo>
                    <a:pt x="232" y="84"/>
                  </a:lnTo>
                  <a:lnTo>
                    <a:pt x="228" y="72"/>
                  </a:lnTo>
                  <a:lnTo>
                    <a:pt x="223" y="62"/>
                  </a:lnTo>
                  <a:lnTo>
                    <a:pt x="217" y="52"/>
                  </a:lnTo>
                  <a:lnTo>
                    <a:pt x="210" y="43"/>
                  </a:lnTo>
                  <a:lnTo>
                    <a:pt x="202" y="35"/>
                  </a:lnTo>
                  <a:lnTo>
                    <a:pt x="194" y="27"/>
                  </a:lnTo>
                  <a:lnTo>
                    <a:pt x="185" y="21"/>
                  </a:lnTo>
                  <a:lnTo>
                    <a:pt x="175" y="15"/>
                  </a:lnTo>
                  <a:lnTo>
                    <a:pt x="165" y="9"/>
                  </a:lnTo>
                  <a:lnTo>
                    <a:pt x="154" y="6"/>
                  </a:lnTo>
                  <a:lnTo>
                    <a:pt x="142" y="2"/>
                  </a:lnTo>
                  <a:lnTo>
                    <a:pt x="131" y="1"/>
                  </a:lnTo>
                  <a:lnTo>
                    <a:pt x="118" y="0"/>
                  </a:lnTo>
                  <a:lnTo>
                    <a:pt x="118" y="0"/>
                  </a:lnTo>
                  <a:lnTo>
                    <a:pt x="106" y="1"/>
                  </a:lnTo>
                  <a:lnTo>
                    <a:pt x="94" y="2"/>
                  </a:lnTo>
                  <a:lnTo>
                    <a:pt x="83" y="6"/>
                  </a:lnTo>
                  <a:lnTo>
                    <a:pt x="72" y="9"/>
                  </a:lnTo>
                  <a:lnTo>
                    <a:pt x="62" y="15"/>
                  </a:lnTo>
                  <a:lnTo>
                    <a:pt x="52" y="21"/>
                  </a:lnTo>
                  <a:lnTo>
                    <a:pt x="43" y="27"/>
                  </a:lnTo>
                  <a:lnTo>
                    <a:pt x="35" y="35"/>
                  </a:lnTo>
                  <a:lnTo>
                    <a:pt x="26" y="43"/>
                  </a:lnTo>
                  <a:lnTo>
                    <a:pt x="19" y="52"/>
                  </a:lnTo>
                  <a:lnTo>
                    <a:pt x="14" y="62"/>
                  </a:lnTo>
                  <a:lnTo>
                    <a:pt x="9" y="72"/>
                  </a:lnTo>
                  <a:lnTo>
                    <a:pt x="5" y="84"/>
                  </a:lnTo>
                  <a:lnTo>
                    <a:pt x="2" y="94"/>
                  </a:lnTo>
                  <a:lnTo>
                    <a:pt x="1" y="106"/>
                  </a:lnTo>
                  <a:lnTo>
                    <a:pt x="0" y="119"/>
                  </a:lnTo>
                  <a:lnTo>
                    <a:pt x="0" y="119"/>
                  </a:lnTo>
                  <a:lnTo>
                    <a:pt x="1" y="131"/>
                  </a:lnTo>
                  <a:lnTo>
                    <a:pt x="2" y="142"/>
                  </a:lnTo>
                  <a:lnTo>
                    <a:pt x="5" y="154"/>
                  </a:lnTo>
                  <a:lnTo>
                    <a:pt x="9" y="165"/>
                  </a:lnTo>
                  <a:lnTo>
                    <a:pt x="14" y="175"/>
                  </a:lnTo>
                  <a:lnTo>
                    <a:pt x="19" y="185"/>
                  </a:lnTo>
                  <a:lnTo>
                    <a:pt x="26" y="194"/>
                  </a:lnTo>
                  <a:lnTo>
                    <a:pt x="35" y="202"/>
                  </a:lnTo>
                  <a:lnTo>
                    <a:pt x="43" y="210"/>
                  </a:lnTo>
                  <a:lnTo>
                    <a:pt x="52" y="217"/>
                  </a:lnTo>
                  <a:lnTo>
                    <a:pt x="62" y="223"/>
                  </a:lnTo>
                  <a:lnTo>
                    <a:pt x="72" y="228"/>
                  </a:lnTo>
                  <a:lnTo>
                    <a:pt x="83" y="233"/>
                  </a:lnTo>
                  <a:lnTo>
                    <a:pt x="94" y="235"/>
                  </a:lnTo>
                  <a:lnTo>
                    <a:pt x="106" y="237"/>
                  </a:lnTo>
                  <a:lnTo>
                    <a:pt x="118" y="2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38" name="Freeform 7">
              <a:extLst>
                <a:ext uri="{FF2B5EF4-FFF2-40B4-BE49-F238E27FC236}">
                  <a16:creationId xmlns:a16="http://schemas.microsoft.com/office/drawing/2014/main" id="{8470EC3B-84EC-47DC-AEED-2BABE8291BF7}"/>
                </a:ext>
              </a:extLst>
            </p:cNvPr>
            <p:cNvSpPr>
              <a:spLocks/>
            </p:cNvSpPr>
            <p:nvPr userDrawn="1"/>
          </p:nvSpPr>
          <p:spPr bwMode="auto">
            <a:xfrm>
              <a:off x="6929438" y="4483101"/>
              <a:ext cx="376238" cy="376238"/>
            </a:xfrm>
            <a:custGeom>
              <a:avLst/>
              <a:gdLst>
                <a:gd name="T0" fmla="*/ 118 w 237"/>
                <a:gd name="T1" fmla="*/ 237 h 237"/>
                <a:gd name="T2" fmla="*/ 142 w 237"/>
                <a:gd name="T3" fmla="*/ 235 h 237"/>
                <a:gd name="T4" fmla="*/ 165 w 237"/>
                <a:gd name="T5" fmla="*/ 228 h 237"/>
                <a:gd name="T6" fmla="*/ 185 w 237"/>
                <a:gd name="T7" fmla="*/ 217 h 237"/>
                <a:gd name="T8" fmla="*/ 202 w 237"/>
                <a:gd name="T9" fmla="*/ 202 h 237"/>
                <a:gd name="T10" fmla="*/ 217 w 237"/>
                <a:gd name="T11" fmla="*/ 185 h 237"/>
                <a:gd name="T12" fmla="*/ 228 w 237"/>
                <a:gd name="T13" fmla="*/ 165 h 237"/>
                <a:gd name="T14" fmla="*/ 235 w 237"/>
                <a:gd name="T15" fmla="*/ 142 h 237"/>
                <a:gd name="T16" fmla="*/ 237 w 237"/>
                <a:gd name="T17" fmla="*/ 119 h 237"/>
                <a:gd name="T18" fmla="*/ 236 w 237"/>
                <a:gd name="T19" fmla="*/ 106 h 237"/>
                <a:gd name="T20" fmla="*/ 232 w 237"/>
                <a:gd name="T21" fmla="*/ 84 h 237"/>
                <a:gd name="T22" fmla="*/ 223 w 237"/>
                <a:gd name="T23" fmla="*/ 62 h 237"/>
                <a:gd name="T24" fmla="*/ 210 w 237"/>
                <a:gd name="T25" fmla="*/ 43 h 237"/>
                <a:gd name="T26" fmla="*/ 194 w 237"/>
                <a:gd name="T27" fmla="*/ 27 h 237"/>
                <a:gd name="T28" fmla="*/ 175 w 237"/>
                <a:gd name="T29" fmla="*/ 15 h 237"/>
                <a:gd name="T30" fmla="*/ 154 w 237"/>
                <a:gd name="T31" fmla="*/ 6 h 237"/>
                <a:gd name="T32" fmla="*/ 131 w 237"/>
                <a:gd name="T33" fmla="*/ 1 h 237"/>
                <a:gd name="T34" fmla="*/ 118 w 237"/>
                <a:gd name="T35" fmla="*/ 0 h 237"/>
                <a:gd name="T36" fmla="*/ 94 w 237"/>
                <a:gd name="T37" fmla="*/ 2 h 237"/>
                <a:gd name="T38" fmla="*/ 72 w 237"/>
                <a:gd name="T39" fmla="*/ 9 h 237"/>
                <a:gd name="T40" fmla="*/ 52 w 237"/>
                <a:gd name="T41" fmla="*/ 21 h 237"/>
                <a:gd name="T42" fmla="*/ 35 w 237"/>
                <a:gd name="T43" fmla="*/ 35 h 237"/>
                <a:gd name="T44" fmla="*/ 19 w 237"/>
                <a:gd name="T45" fmla="*/ 52 h 237"/>
                <a:gd name="T46" fmla="*/ 9 w 237"/>
                <a:gd name="T47" fmla="*/ 72 h 237"/>
                <a:gd name="T48" fmla="*/ 2 w 237"/>
                <a:gd name="T49" fmla="*/ 94 h 237"/>
                <a:gd name="T50" fmla="*/ 0 w 237"/>
                <a:gd name="T51" fmla="*/ 119 h 237"/>
                <a:gd name="T52" fmla="*/ 1 w 237"/>
                <a:gd name="T53" fmla="*/ 131 h 237"/>
                <a:gd name="T54" fmla="*/ 5 w 237"/>
                <a:gd name="T55" fmla="*/ 154 h 237"/>
                <a:gd name="T56" fmla="*/ 14 w 237"/>
                <a:gd name="T57" fmla="*/ 175 h 237"/>
                <a:gd name="T58" fmla="*/ 26 w 237"/>
                <a:gd name="T59" fmla="*/ 194 h 237"/>
                <a:gd name="T60" fmla="*/ 43 w 237"/>
                <a:gd name="T61" fmla="*/ 210 h 237"/>
                <a:gd name="T62" fmla="*/ 62 w 237"/>
                <a:gd name="T63" fmla="*/ 223 h 237"/>
                <a:gd name="T64" fmla="*/ 83 w 237"/>
                <a:gd name="T65" fmla="*/ 233 h 237"/>
                <a:gd name="T66" fmla="*/ 106 w 237"/>
                <a:gd name="T67" fmla="*/ 237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7" h="237">
                  <a:moveTo>
                    <a:pt x="118" y="237"/>
                  </a:moveTo>
                  <a:lnTo>
                    <a:pt x="118" y="237"/>
                  </a:lnTo>
                  <a:lnTo>
                    <a:pt x="131" y="237"/>
                  </a:lnTo>
                  <a:lnTo>
                    <a:pt x="142" y="235"/>
                  </a:lnTo>
                  <a:lnTo>
                    <a:pt x="154" y="233"/>
                  </a:lnTo>
                  <a:lnTo>
                    <a:pt x="165" y="228"/>
                  </a:lnTo>
                  <a:lnTo>
                    <a:pt x="175" y="223"/>
                  </a:lnTo>
                  <a:lnTo>
                    <a:pt x="185" y="217"/>
                  </a:lnTo>
                  <a:lnTo>
                    <a:pt x="194" y="210"/>
                  </a:lnTo>
                  <a:lnTo>
                    <a:pt x="202" y="202"/>
                  </a:lnTo>
                  <a:lnTo>
                    <a:pt x="210" y="194"/>
                  </a:lnTo>
                  <a:lnTo>
                    <a:pt x="217" y="185"/>
                  </a:lnTo>
                  <a:lnTo>
                    <a:pt x="223" y="175"/>
                  </a:lnTo>
                  <a:lnTo>
                    <a:pt x="228" y="165"/>
                  </a:lnTo>
                  <a:lnTo>
                    <a:pt x="232" y="154"/>
                  </a:lnTo>
                  <a:lnTo>
                    <a:pt x="235" y="142"/>
                  </a:lnTo>
                  <a:lnTo>
                    <a:pt x="236" y="131"/>
                  </a:lnTo>
                  <a:lnTo>
                    <a:pt x="237" y="119"/>
                  </a:lnTo>
                  <a:lnTo>
                    <a:pt x="237" y="119"/>
                  </a:lnTo>
                  <a:lnTo>
                    <a:pt x="236" y="106"/>
                  </a:lnTo>
                  <a:lnTo>
                    <a:pt x="235" y="94"/>
                  </a:lnTo>
                  <a:lnTo>
                    <a:pt x="232" y="84"/>
                  </a:lnTo>
                  <a:lnTo>
                    <a:pt x="228" y="72"/>
                  </a:lnTo>
                  <a:lnTo>
                    <a:pt x="223" y="62"/>
                  </a:lnTo>
                  <a:lnTo>
                    <a:pt x="217" y="52"/>
                  </a:lnTo>
                  <a:lnTo>
                    <a:pt x="210" y="43"/>
                  </a:lnTo>
                  <a:lnTo>
                    <a:pt x="202" y="35"/>
                  </a:lnTo>
                  <a:lnTo>
                    <a:pt x="194" y="27"/>
                  </a:lnTo>
                  <a:lnTo>
                    <a:pt x="185" y="21"/>
                  </a:lnTo>
                  <a:lnTo>
                    <a:pt x="175" y="15"/>
                  </a:lnTo>
                  <a:lnTo>
                    <a:pt x="165" y="9"/>
                  </a:lnTo>
                  <a:lnTo>
                    <a:pt x="154" y="6"/>
                  </a:lnTo>
                  <a:lnTo>
                    <a:pt x="142" y="2"/>
                  </a:lnTo>
                  <a:lnTo>
                    <a:pt x="131" y="1"/>
                  </a:lnTo>
                  <a:lnTo>
                    <a:pt x="118" y="0"/>
                  </a:lnTo>
                  <a:lnTo>
                    <a:pt x="118" y="0"/>
                  </a:lnTo>
                  <a:lnTo>
                    <a:pt x="106" y="1"/>
                  </a:lnTo>
                  <a:lnTo>
                    <a:pt x="94" y="2"/>
                  </a:lnTo>
                  <a:lnTo>
                    <a:pt x="83" y="6"/>
                  </a:lnTo>
                  <a:lnTo>
                    <a:pt x="72" y="9"/>
                  </a:lnTo>
                  <a:lnTo>
                    <a:pt x="62" y="15"/>
                  </a:lnTo>
                  <a:lnTo>
                    <a:pt x="52" y="21"/>
                  </a:lnTo>
                  <a:lnTo>
                    <a:pt x="43" y="27"/>
                  </a:lnTo>
                  <a:lnTo>
                    <a:pt x="35" y="35"/>
                  </a:lnTo>
                  <a:lnTo>
                    <a:pt x="26" y="43"/>
                  </a:lnTo>
                  <a:lnTo>
                    <a:pt x="19" y="52"/>
                  </a:lnTo>
                  <a:lnTo>
                    <a:pt x="14" y="62"/>
                  </a:lnTo>
                  <a:lnTo>
                    <a:pt x="9" y="72"/>
                  </a:lnTo>
                  <a:lnTo>
                    <a:pt x="5" y="84"/>
                  </a:lnTo>
                  <a:lnTo>
                    <a:pt x="2" y="94"/>
                  </a:lnTo>
                  <a:lnTo>
                    <a:pt x="1" y="106"/>
                  </a:lnTo>
                  <a:lnTo>
                    <a:pt x="0" y="119"/>
                  </a:lnTo>
                  <a:lnTo>
                    <a:pt x="0" y="119"/>
                  </a:lnTo>
                  <a:lnTo>
                    <a:pt x="1" y="131"/>
                  </a:lnTo>
                  <a:lnTo>
                    <a:pt x="2" y="142"/>
                  </a:lnTo>
                  <a:lnTo>
                    <a:pt x="5" y="154"/>
                  </a:lnTo>
                  <a:lnTo>
                    <a:pt x="9" y="165"/>
                  </a:lnTo>
                  <a:lnTo>
                    <a:pt x="14" y="175"/>
                  </a:lnTo>
                  <a:lnTo>
                    <a:pt x="19" y="185"/>
                  </a:lnTo>
                  <a:lnTo>
                    <a:pt x="26" y="194"/>
                  </a:lnTo>
                  <a:lnTo>
                    <a:pt x="35" y="202"/>
                  </a:lnTo>
                  <a:lnTo>
                    <a:pt x="43" y="210"/>
                  </a:lnTo>
                  <a:lnTo>
                    <a:pt x="52" y="217"/>
                  </a:lnTo>
                  <a:lnTo>
                    <a:pt x="62" y="223"/>
                  </a:lnTo>
                  <a:lnTo>
                    <a:pt x="72" y="228"/>
                  </a:lnTo>
                  <a:lnTo>
                    <a:pt x="83" y="233"/>
                  </a:lnTo>
                  <a:lnTo>
                    <a:pt x="94" y="235"/>
                  </a:lnTo>
                  <a:lnTo>
                    <a:pt x="106" y="237"/>
                  </a:lnTo>
                  <a:lnTo>
                    <a:pt x="118" y="23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39" name="Freeform 83">
              <a:extLst>
                <a:ext uri="{FF2B5EF4-FFF2-40B4-BE49-F238E27FC236}">
                  <a16:creationId xmlns:a16="http://schemas.microsoft.com/office/drawing/2014/main" id="{1C06E9FB-DAFC-46E5-8196-94EAE3D58FB8}"/>
                </a:ext>
              </a:extLst>
            </p:cNvPr>
            <p:cNvSpPr>
              <a:spLocks/>
            </p:cNvSpPr>
            <p:nvPr userDrawn="1"/>
          </p:nvSpPr>
          <p:spPr bwMode="auto">
            <a:xfrm>
              <a:off x="6923088" y="4475163"/>
              <a:ext cx="387350" cy="369888"/>
            </a:xfrm>
            <a:custGeom>
              <a:avLst/>
              <a:gdLst>
                <a:gd name="T0" fmla="*/ 161 w 244"/>
                <a:gd name="T1" fmla="*/ 152 h 233"/>
                <a:gd name="T2" fmla="*/ 76 w 244"/>
                <a:gd name="T3" fmla="*/ 233 h 233"/>
                <a:gd name="T4" fmla="*/ 55 w 244"/>
                <a:gd name="T5" fmla="*/ 221 h 233"/>
                <a:gd name="T6" fmla="*/ 27 w 244"/>
                <a:gd name="T7" fmla="*/ 197 h 233"/>
                <a:gd name="T8" fmla="*/ 9 w 244"/>
                <a:gd name="T9" fmla="*/ 166 h 233"/>
                <a:gd name="T10" fmla="*/ 2 w 244"/>
                <a:gd name="T11" fmla="*/ 144 h 233"/>
                <a:gd name="T12" fmla="*/ 1 w 244"/>
                <a:gd name="T13" fmla="*/ 108 h 233"/>
                <a:gd name="T14" fmla="*/ 9 w 244"/>
                <a:gd name="T15" fmla="*/ 74 h 233"/>
                <a:gd name="T16" fmla="*/ 21 w 244"/>
                <a:gd name="T17" fmla="*/ 53 h 233"/>
                <a:gd name="T18" fmla="*/ 46 w 244"/>
                <a:gd name="T19" fmla="*/ 26 h 233"/>
                <a:gd name="T20" fmla="*/ 77 w 244"/>
                <a:gd name="T21" fmla="*/ 7 h 233"/>
                <a:gd name="T22" fmla="*/ 96 w 244"/>
                <a:gd name="T23" fmla="*/ 2 h 233"/>
                <a:gd name="T24" fmla="*/ 127 w 244"/>
                <a:gd name="T25" fmla="*/ 0 h 233"/>
                <a:gd name="T26" fmla="*/ 156 w 244"/>
                <a:gd name="T27" fmla="*/ 5 h 233"/>
                <a:gd name="T28" fmla="*/ 177 w 244"/>
                <a:gd name="T29" fmla="*/ 13 h 233"/>
                <a:gd name="T30" fmla="*/ 205 w 244"/>
                <a:gd name="T31" fmla="*/ 33 h 233"/>
                <a:gd name="T32" fmla="*/ 226 w 244"/>
                <a:gd name="T33" fmla="*/ 59 h 233"/>
                <a:gd name="T34" fmla="*/ 237 w 244"/>
                <a:gd name="T35" fmla="*/ 82 h 233"/>
                <a:gd name="T36" fmla="*/ 244 w 244"/>
                <a:gd name="T37" fmla="*/ 119 h 233"/>
                <a:gd name="T38" fmla="*/ 238 w 244"/>
                <a:gd name="T39" fmla="*/ 157 h 233"/>
                <a:gd name="T40" fmla="*/ 223 w 244"/>
                <a:gd name="T41" fmla="*/ 188 h 233"/>
                <a:gd name="T42" fmla="*/ 199 w 244"/>
                <a:gd name="T43" fmla="*/ 215 h 233"/>
                <a:gd name="T44" fmla="*/ 211 w 244"/>
                <a:gd name="T45" fmla="*/ 186 h 233"/>
                <a:gd name="T46" fmla="*/ 152 w 244"/>
                <a:gd name="T47" fmla="*/ 135 h 233"/>
                <a:gd name="T48" fmla="*/ 230 w 244"/>
                <a:gd name="T49" fmla="*/ 146 h 233"/>
                <a:gd name="T50" fmla="*/ 232 w 244"/>
                <a:gd name="T51" fmla="*/ 103 h 233"/>
                <a:gd name="T52" fmla="*/ 156 w 244"/>
                <a:gd name="T53" fmla="*/ 108 h 233"/>
                <a:gd name="T54" fmla="*/ 216 w 244"/>
                <a:gd name="T55" fmla="*/ 62 h 233"/>
                <a:gd name="T56" fmla="*/ 148 w 244"/>
                <a:gd name="T57" fmla="*/ 96 h 233"/>
                <a:gd name="T58" fmla="*/ 184 w 244"/>
                <a:gd name="T59" fmla="*/ 30 h 233"/>
                <a:gd name="T60" fmla="*/ 145 w 244"/>
                <a:gd name="T61" fmla="*/ 13 h 233"/>
                <a:gd name="T62" fmla="*/ 116 w 244"/>
                <a:gd name="T63" fmla="*/ 62 h 233"/>
                <a:gd name="T64" fmla="*/ 102 w 244"/>
                <a:gd name="T65" fmla="*/ 11 h 233"/>
                <a:gd name="T66" fmla="*/ 61 w 244"/>
                <a:gd name="T67" fmla="*/ 28 h 233"/>
                <a:gd name="T68" fmla="*/ 96 w 244"/>
                <a:gd name="T69" fmla="*/ 94 h 233"/>
                <a:gd name="T70" fmla="*/ 29 w 244"/>
                <a:gd name="T71" fmla="*/ 59 h 233"/>
                <a:gd name="T72" fmla="*/ 13 w 244"/>
                <a:gd name="T73" fmla="*/ 98 h 233"/>
                <a:gd name="T74" fmla="*/ 86 w 244"/>
                <a:gd name="T75" fmla="*/ 121 h 233"/>
                <a:gd name="T76" fmla="*/ 14 w 244"/>
                <a:gd name="T77" fmla="*/ 142 h 233"/>
                <a:gd name="T78" fmla="*/ 29 w 244"/>
                <a:gd name="T79" fmla="*/ 183 h 233"/>
                <a:gd name="T80" fmla="*/ 77 w 244"/>
                <a:gd name="T81" fmla="*/ 159 h 233"/>
                <a:gd name="T82" fmla="*/ 93 w 244"/>
                <a:gd name="T83" fmla="*/ 135 h 233"/>
                <a:gd name="T84" fmla="*/ 104 w 244"/>
                <a:gd name="T85" fmla="*/ 144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44" h="233">
                  <a:moveTo>
                    <a:pt x="104" y="144"/>
                  </a:moveTo>
                  <a:lnTo>
                    <a:pt x="148" y="144"/>
                  </a:lnTo>
                  <a:lnTo>
                    <a:pt x="161" y="152"/>
                  </a:lnTo>
                  <a:lnTo>
                    <a:pt x="102" y="152"/>
                  </a:lnTo>
                  <a:lnTo>
                    <a:pt x="79" y="225"/>
                  </a:lnTo>
                  <a:lnTo>
                    <a:pt x="76" y="233"/>
                  </a:lnTo>
                  <a:lnTo>
                    <a:pt x="76" y="233"/>
                  </a:lnTo>
                  <a:lnTo>
                    <a:pt x="66" y="228"/>
                  </a:lnTo>
                  <a:lnTo>
                    <a:pt x="55" y="221"/>
                  </a:lnTo>
                  <a:lnTo>
                    <a:pt x="45" y="214"/>
                  </a:lnTo>
                  <a:lnTo>
                    <a:pt x="36" y="206"/>
                  </a:lnTo>
                  <a:lnTo>
                    <a:pt x="27" y="197"/>
                  </a:lnTo>
                  <a:lnTo>
                    <a:pt x="20" y="187"/>
                  </a:lnTo>
                  <a:lnTo>
                    <a:pt x="14" y="177"/>
                  </a:lnTo>
                  <a:lnTo>
                    <a:pt x="9" y="166"/>
                  </a:lnTo>
                  <a:lnTo>
                    <a:pt x="9" y="166"/>
                  </a:lnTo>
                  <a:lnTo>
                    <a:pt x="5" y="156"/>
                  </a:lnTo>
                  <a:lnTo>
                    <a:pt x="2" y="144"/>
                  </a:lnTo>
                  <a:lnTo>
                    <a:pt x="0" y="132"/>
                  </a:lnTo>
                  <a:lnTo>
                    <a:pt x="0" y="121"/>
                  </a:lnTo>
                  <a:lnTo>
                    <a:pt x="1" y="108"/>
                  </a:lnTo>
                  <a:lnTo>
                    <a:pt x="2" y="96"/>
                  </a:lnTo>
                  <a:lnTo>
                    <a:pt x="5" y="85"/>
                  </a:lnTo>
                  <a:lnTo>
                    <a:pt x="9" y="74"/>
                  </a:lnTo>
                  <a:lnTo>
                    <a:pt x="9" y="74"/>
                  </a:lnTo>
                  <a:lnTo>
                    <a:pt x="14" y="63"/>
                  </a:lnTo>
                  <a:lnTo>
                    <a:pt x="21" y="53"/>
                  </a:lnTo>
                  <a:lnTo>
                    <a:pt x="28" y="43"/>
                  </a:lnTo>
                  <a:lnTo>
                    <a:pt x="36" y="34"/>
                  </a:lnTo>
                  <a:lnTo>
                    <a:pt x="46" y="26"/>
                  </a:lnTo>
                  <a:lnTo>
                    <a:pt x="56" y="19"/>
                  </a:lnTo>
                  <a:lnTo>
                    <a:pt x="67" y="12"/>
                  </a:lnTo>
                  <a:lnTo>
                    <a:pt x="77" y="7"/>
                  </a:lnTo>
                  <a:lnTo>
                    <a:pt x="77" y="7"/>
                  </a:lnTo>
                  <a:lnTo>
                    <a:pt x="87" y="5"/>
                  </a:lnTo>
                  <a:lnTo>
                    <a:pt x="96" y="2"/>
                  </a:lnTo>
                  <a:lnTo>
                    <a:pt x="107" y="0"/>
                  </a:lnTo>
                  <a:lnTo>
                    <a:pt x="116" y="0"/>
                  </a:lnTo>
                  <a:lnTo>
                    <a:pt x="127" y="0"/>
                  </a:lnTo>
                  <a:lnTo>
                    <a:pt x="137" y="0"/>
                  </a:lnTo>
                  <a:lnTo>
                    <a:pt x="146" y="2"/>
                  </a:lnTo>
                  <a:lnTo>
                    <a:pt x="156" y="5"/>
                  </a:lnTo>
                  <a:lnTo>
                    <a:pt x="156" y="5"/>
                  </a:lnTo>
                  <a:lnTo>
                    <a:pt x="166" y="8"/>
                  </a:lnTo>
                  <a:lnTo>
                    <a:pt x="177" y="13"/>
                  </a:lnTo>
                  <a:lnTo>
                    <a:pt x="186" y="19"/>
                  </a:lnTo>
                  <a:lnTo>
                    <a:pt x="196" y="25"/>
                  </a:lnTo>
                  <a:lnTo>
                    <a:pt x="205" y="33"/>
                  </a:lnTo>
                  <a:lnTo>
                    <a:pt x="213" y="41"/>
                  </a:lnTo>
                  <a:lnTo>
                    <a:pt x="220" y="49"/>
                  </a:lnTo>
                  <a:lnTo>
                    <a:pt x="226" y="59"/>
                  </a:lnTo>
                  <a:lnTo>
                    <a:pt x="226" y="59"/>
                  </a:lnTo>
                  <a:lnTo>
                    <a:pt x="232" y="70"/>
                  </a:lnTo>
                  <a:lnTo>
                    <a:pt x="237" y="82"/>
                  </a:lnTo>
                  <a:lnTo>
                    <a:pt x="240" y="94"/>
                  </a:lnTo>
                  <a:lnTo>
                    <a:pt x="243" y="107"/>
                  </a:lnTo>
                  <a:lnTo>
                    <a:pt x="244" y="119"/>
                  </a:lnTo>
                  <a:lnTo>
                    <a:pt x="243" y="132"/>
                  </a:lnTo>
                  <a:lnTo>
                    <a:pt x="241" y="145"/>
                  </a:lnTo>
                  <a:lnTo>
                    <a:pt x="238" y="157"/>
                  </a:lnTo>
                  <a:lnTo>
                    <a:pt x="238" y="157"/>
                  </a:lnTo>
                  <a:lnTo>
                    <a:pt x="232" y="173"/>
                  </a:lnTo>
                  <a:lnTo>
                    <a:pt x="223" y="188"/>
                  </a:lnTo>
                  <a:lnTo>
                    <a:pt x="212" y="202"/>
                  </a:lnTo>
                  <a:lnTo>
                    <a:pt x="206" y="210"/>
                  </a:lnTo>
                  <a:lnTo>
                    <a:pt x="199" y="215"/>
                  </a:lnTo>
                  <a:lnTo>
                    <a:pt x="196" y="210"/>
                  </a:lnTo>
                  <a:lnTo>
                    <a:pt x="166" y="162"/>
                  </a:lnTo>
                  <a:lnTo>
                    <a:pt x="211" y="186"/>
                  </a:lnTo>
                  <a:lnTo>
                    <a:pt x="211" y="186"/>
                  </a:lnTo>
                  <a:lnTo>
                    <a:pt x="212" y="186"/>
                  </a:lnTo>
                  <a:lnTo>
                    <a:pt x="152" y="135"/>
                  </a:lnTo>
                  <a:lnTo>
                    <a:pt x="229" y="146"/>
                  </a:lnTo>
                  <a:lnTo>
                    <a:pt x="229" y="146"/>
                  </a:lnTo>
                  <a:lnTo>
                    <a:pt x="230" y="146"/>
                  </a:lnTo>
                  <a:lnTo>
                    <a:pt x="229" y="146"/>
                  </a:lnTo>
                  <a:lnTo>
                    <a:pt x="157" y="121"/>
                  </a:lnTo>
                  <a:lnTo>
                    <a:pt x="232" y="103"/>
                  </a:lnTo>
                  <a:lnTo>
                    <a:pt x="232" y="103"/>
                  </a:lnTo>
                  <a:lnTo>
                    <a:pt x="232" y="102"/>
                  </a:lnTo>
                  <a:lnTo>
                    <a:pt x="156" y="108"/>
                  </a:lnTo>
                  <a:lnTo>
                    <a:pt x="210" y="67"/>
                  </a:lnTo>
                  <a:lnTo>
                    <a:pt x="216" y="62"/>
                  </a:lnTo>
                  <a:lnTo>
                    <a:pt x="216" y="62"/>
                  </a:lnTo>
                  <a:lnTo>
                    <a:pt x="214" y="62"/>
                  </a:lnTo>
                  <a:lnTo>
                    <a:pt x="158" y="91"/>
                  </a:lnTo>
                  <a:lnTo>
                    <a:pt x="148" y="96"/>
                  </a:lnTo>
                  <a:lnTo>
                    <a:pt x="185" y="30"/>
                  </a:lnTo>
                  <a:lnTo>
                    <a:pt x="185" y="30"/>
                  </a:lnTo>
                  <a:lnTo>
                    <a:pt x="184" y="30"/>
                  </a:lnTo>
                  <a:lnTo>
                    <a:pt x="136" y="88"/>
                  </a:lnTo>
                  <a:lnTo>
                    <a:pt x="145" y="13"/>
                  </a:lnTo>
                  <a:lnTo>
                    <a:pt x="145" y="13"/>
                  </a:lnTo>
                  <a:lnTo>
                    <a:pt x="144" y="13"/>
                  </a:lnTo>
                  <a:lnTo>
                    <a:pt x="122" y="85"/>
                  </a:lnTo>
                  <a:lnTo>
                    <a:pt x="116" y="62"/>
                  </a:lnTo>
                  <a:lnTo>
                    <a:pt x="103" y="11"/>
                  </a:lnTo>
                  <a:lnTo>
                    <a:pt x="103" y="11"/>
                  </a:lnTo>
                  <a:lnTo>
                    <a:pt x="102" y="11"/>
                  </a:lnTo>
                  <a:lnTo>
                    <a:pt x="103" y="16"/>
                  </a:lnTo>
                  <a:lnTo>
                    <a:pt x="108" y="88"/>
                  </a:lnTo>
                  <a:lnTo>
                    <a:pt x="61" y="28"/>
                  </a:lnTo>
                  <a:lnTo>
                    <a:pt x="61" y="28"/>
                  </a:lnTo>
                  <a:lnTo>
                    <a:pt x="61" y="28"/>
                  </a:lnTo>
                  <a:lnTo>
                    <a:pt x="96" y="94"/>
                  </a:lnTo>
                  <a:lnTo>
                    <a:pt x="30" y="59"/>
                  </a:lnTo>
                  <a:lnTo>
                    <a:pt x="30" y="59"/>
                  </a:lnTo>
                  <a:lnTo>
                    <a:pt x="29" y="59"/>
                  </a:lnTo>
                  <a:lnTo>
                    <a:pt x="82" y="102"/>
                  </a:lnTo>
                  <a:lnTo>
                    <a:pt x="88" y="107"/>
                  </a:lnTo>
                  <a:lnTo>
                    <a:pt x="13" y="98"/>
                  </a:lnTo>
                  <a:lnTo>
                    <a:pt x="13" y="98"/>
                  </a:lnTo>
                  <a:lnTo>
                    <a:pt x="13" y="99"/>
                  </a:lnTo>
                  <a:lnTo>
                    <a:pt x="86" y="121"/>
                  </a:lnTo>
                  <a:lnTo>
                    <a:pt x="14" y="142"/>
                  </a:lnTo>
                  <a:lnTo>
                    <a:pt x="14" y="142"/>
                  </a:lnTo>
                  <a:lnTo>
                    <a:pt x="14" y="142"/>
                  </a:lnTo>
                  <a:lnTo>
                    <a:pt x="88" y="133"/>
                  </a:lnTo>
                  <a:lnTo>
                    <a:pt x="29" y="183"/>
                  </a:lnTo>
                  <a:lnTo>
                    <a:pt x="29" y="183"/>
                  </a:lnTo>
                  <a:lnTo>
                    <a:pt x="29" y="184"/>
                  </a:lnTo>
                  <a:lnTo>
                    <a:pt x="30" y="183"/>
                  </a:lnTo>
                  <a:lnTo>
                    <a:pt x="77" y="159"/>
                  </a:lnTo>
                  <a:lnTo>
                    <a:pt x="88" y="142"/>
                  </a:lnTo>
                  <a:lnTo>
                    <a:pt x="101" y="142"/>
                  </a:lnTo>
                  <a:lnTo>
                    <a:pt x="93" y="135"/>
                  </a:lnTo>
                  <a:lnTo>
                    <a:pt x="121" y="89"/>
                  </a:lnTo>
                  <a:lnTo>
                    <a:pt x="104" y="144"/>
                  </a:lnTo>
                  <a:lnTo>
                    <a:pt x="104" y="1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43" name="Freeform 84">
              <a:extLst>
                <a:ext uri="{FF2B5EF4-FFF2-40B4-BE49-F238E27FC236}">
                  <a16:creationId xmlns:a16="http://schemas.microsoft.com/office/drawing/2014/main" id="{174B5C38-470D-4D29-992D-35137BBDBAF1}"/>
                </a:ext>
              </a:extLst>
            </p:cNvPr>
            <p:cNvSpPr>
              <a:spLocks/>
            </p:cNvSpPr>
            <p:nvPr userDrawn="1"/>
          </p:nvSpPr>
          <p:spPr bwMode="auto">
            <a:xfrm>
              <a:off x="6923088" y="4475163"/>
              <a:ext cx="387350" cy="369888"/>
            </a:xfrm>
            <a:custGeom>
              <a:avLst/>
              <a:gdLst>
                <a:gd name="T0" fmla="*/ 161 w 244"/>
                <a:gd name="T1" fmla="*/ 152 h 233"/>
                <a:gd name="T2" fmla="*/ 76 w 244"/>
                <a:gd name="T3" fmla="*/ 233 h 233"/>
                <a:gd name="T4" fmla="*/ 55 w 244"/>
                <a:gd name="T5" fmla="*/ 221 h 233"/>
                <a:gd name="T6" fmla="*/ 27 w 244"/>
                <a:gd name="T7" fmla="*/ 197 h 233"/>
                <a:gd name="T8" fmla="*/ 9 w 244"/>
                <a:gd name="T9" fmla="*/ 166 h 233"/>
                <a:gd name="T10" fmla="*/ 2 w 244"/>
                <a:gd name="T11" fmla="*/ 144 h 233"/>
                <a:gd name="T12" fmla="*/ 1 w 244"/>
                <a:gd name="T13" fmla="*/ 108 h 233"/>
                <a:gd name="T14" fmla="*/ 9 w 244"/>
                <a:gd name="T15" fmla="*/ 74 h 233"/>
                <a:gd name="T16" fmla="*/ 21 w 244"/>
                <a:gd name="T17" fmla="*/ 53 h 233"/>
                <a:gd name="T18" fmla="*/ 46 w 244"/>
                <a:gd name="T19" fmla="*/ 26 h 233"/>
                <a:gd name="T20" fmla="*/ 77 w 244"/>
                <a:gd name="T21" fmla="*/ 7 h 233"/>
                <a:gd name="T22" fmla="*/ 96 w 244"/>
                <a:gd name="T23" fmla="*/ 2 h 233"/>
                <a:gd name="T24" fmla="*/ 127 w 244"/>
                <a:gd name="T25" fmla="*/ 0 h 233"/>
                <a:gd name="T26" fmla="*/ 156 w 244"/>
                <a:gd name="T27" fmla="*/ 5 h 233"/>
                <a:gd name="T28" fmla="*/ 177 w 244"/>
                <a:gd name="T29" fmla="*/ 13 h 233"/>
                <a:gd name="T30" fmla="*/ 205 w 244"/>
                <a:gd name="T31" fmla="*/ 33 h 233"/>
                <a:gd name="T32" fmla="*/ 226 w 244"/>
                <a:gd name="T33" fmla="*/ 59 h 233"/>
                <a:gd name="T34" fmla="*/ 237 w 244"/>
                <a:gd name="T35" fmla="*/ 82 h 233"/>
                <a:gd name="T36" fmla="*/ 244 w 244"/>
                <a:gd name="T37" fmla="*/ 119 h 233"/>
                <a:gd name="T38" fmla="*/ 238 w 244"/>
                <a:gd name="T39" fmla="*/ 157 h 233"/>
                <a:gd name="T40" fmla="*/ 223 w 244"/>
                <a:gd name="T41" fmla="*/ 188 h 233"/>
                <a:gd name="T42" fmla="*/ 199 w 244"/>
                <a:gd name="T43" fmla="*/ 215 h 233"/>
                <a:gd name="T44" fmla="*/ 211 w 244"/>
                <a:gd name="T45" fmla="*/ 186 h 233"/>
                <a:gd name="T46" fmla="*/ 152 w 244"/>
                <a:gd name="T47" fmla="*/ 135 h 233"/>
                <a:gd name="T48" fmla="*/ 230 w 244"/>
                <a:gd name="T49" fmla="*/ 146 h 233"/>
                <a:gd name="T50" fmla="*/ 232 w 244"/>
                <a:gd name="T51" fmla="*/ 103 h 233"/>
                <a:gd name="T52" fmla="*/ 156 w 244"/>
                <a:gd name="T53" fmla="*/ 108 h 233"/>
                <a:gd name="T54" fmla="*/ 216 w 244"/>
                <a:gd name="T55" fmla="*/ 62 h 233"/>
                <a:gd name="T56" fmla="*/ 148 w 244"/>
                <a:gd name="T57" fmla="*/ 96 h 233"/>
                <a:gd name="T58" fmla="*/ 184 w 244"/>
                <a:gd name="T59" fmla="*/ 30 h 233"/>
                <a:gd name="T60" fmla="*/ 145 w 244"/>
                <a:gd name="T61" fmla="*/ 13 h 233"/>
                <a:gd name="T62" fmla="*/ 116 w 244"/>
                <a:gd name="T63" fmla="*/ 62 h 233"/>
                <a:gd name="T64" fmla="*/ 102 w 244"/>
                <a:gd name="T65" fmla="*/ 11 h 233"/>
                <a:gd name="T66" fmla="*/ 61 w 244"/>
                <a:gd name="T67" fmla="*/ 28 h 233"/>
                <a:gd name="T68" fmla="*/ 96 w 244"/>
                <a:gd name="T69" fmla="*/ 94 h 233"/>
                <a:gd name="T70" fmla="*/ 29 w 244"/>
                <a:gd name="T71" fmla="*/ 59 h 233"/>
                <a:gd name="T72" fmla="*/ 13 w 244"/>
                <a:gd name="T73" fmla="*/ 98 h 233"/>
                <a:gd name="T74" fmla="*/ 86 w 244"/>
                <a:gd name="T75" fmla="*/ 121 h 233"/>
                <a:gd name="T76" fmla="*/ 14 w 244"/>
                <a:gd name="T77" fmla="*/ 142 h 233"/>
                <a:gd name="T78" fmla="*/ 29 w 244"/>
                <a:gd name="T79" fmla="*/ 183 h 233"/>
                <a:gd name="T80" fmla="*/ 77 w 244"/>
                <a:gd name="T81" fmla="*/ 159 h 233"/>
                <a:gd name="T82" fmla="*/ 93 w 244"/>
                <a:gd name="T83" fmla="*/ 135 h 233"/>
                <a:gd name="T84" fmla="*/ 104 w 244"/>
                <a:gd name="T85" fmla="*/ 144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44" h="233">
                  <a:moveTo>
                    <a:pt x="104" y="144"/>
                  </a:moveTo>
                  <a:lnTo>
                    <a:pt x="148" y="144"/>
                  </a:lnTo>
                  <a:lnTo>
                    <a:pt x="161" y="152"/>
                  </a:lnTo>
                  <a:lnTo>
                    <a:pt x="102" y="152"/>
                  </a:lnTo>
                  <a:lnTo>
                    <a:pt x="79" y="225"/>
                  </a:lnTo>
                  <a:lnTo>
                    <a:pt x="76" y="233"/>
                  </a:lnTo>
                  <a:lnTo>
                    <a:pt x="76" y="233"/>
                  </a:lnTo>
                  <a:lnTo>
                    <a:pt x="66" y="228"/>
                  </a:lnTo>
                  <a:lnTo>
                    <a:pt x="55" y="221"/>
                  </a:lnTo>
                  <a:lnTo>
                    <a:pt x="45" y="214"/>
                  </a:lnTo>
                  <a:lnTo>
                    <a:pt x="36" y="206"/>
                  </a:lnTo>
                  <a:lnTo>
                    <a:pt x="27" y="197"/>
                  </a:lnTo>
                  <a:lnTo>
                    <a:pt x="20" y="187"/>
                  </a:lnTo>
                  <a:lnTo>
                    <a:pt x="14" y="177"/>
                  </a:lnTo>
                  <a:lnTo>
                    <a:pt x="9" y="166"/>
                  </a:lnTo>
                  <a:lnTo>
                    <a:pt x="9" y="166"/>
                  </a:lnTo>
                  <a:lnTo>
                    <a:pt x="5" y="156"/>
                  </a:lnTo>
                  <a:lnTo>
                    <a:pt x="2" y="144"/>
                  </a:lnTo>
                  <a:lnTo>
                    <a:pt x="0" y="132"/>
                  </a:lnTo>
                  <a:lnTo>
                    <a:pt x="0" y="121"/>
                  </a:lnTo>
                  <a:lnTo>
                    <a:pt x="1" y="108"/>
                  </a:lnTo>
                  <a:lnTo>
                    <a:pt x="2" y="96"/>
                  </a:lnTo>
                  <a:lnTo>
                    <a:pt x="5" y="85"/>
                  </a:lnTo>
                  <a:lnTo>
                    <a:pt x="9" y="74"/>
                  </a:lnTo>
                  <a:lnTo>
                    <a:pt x="9" y="74"/>
                  </a:lnTo>
                  <a:lnTo>
                    <a:pt x="14" y="63"/>
                  </a:lnTo>
                  <a:lnTo>
                    <a:pt x="21" y="53"/>
                  </a:lnTo>
                  <a:lnTo>
                    <a:pt x="28" y="43"/>
                  </a:lnTo>
                  <a:lnTo>
                    <a:pt x="36" y="34"/>
                  </a:lnTo>
                  <a:lnTo>
                    <a:pt x="46" y="26"/>
                  </a:lnTo>
                  <a:lnTo>
                    <a:pt x="56" y="19"/>
                  </a:lnTo>
                  <a:lnTo>
                    <a:pt x="67" y="12"/>
                  </a:lnTo>
                  <a:lnTo>
                    <a:pt x="77" y="7"/>
                  </a:lnTo>
                  <a:lnTo>
                    <a:pt x="77" y="7"/>
                  </a:lnTo>
                  <a:lnTo>
                    <a:pt x="87" y="5"/>
                  </a:lnTo>
                  <a:lnTo>
                    <a:pt x="96" y="2"/>
                  </a:lnTo>
                  <a:lnTo>
                    <a:pt x="107" y="0"/>
                  </a:lnTo>
                  <a:lnTo>
                    <a:pt x="116" y="0"/>
                  </a:lnTo>
                  <a:lnTo>
                    <a:pt x="127" y="0"/>
                  </a:lnTo>
                  <a:lnTo>
                    <a:pt x="137" y="0"/>
                  </a:lnTo>
                  <a:lnTo>
                    <a:pt x="146" y="2"/>
                  </a:lnTo>
                  <a:lnTo>
                    <a:pt x="156" y="5"/>
                  </a:lnTo>
                  <a:lnTo>
                    <a:pt x="156" y="5"/>
                  </a:lnTo>
                  <a:lnTo>
                    <a:pt x="166" y="8"/>
                  </a:lnTo>
                  <a:lnTo>
                    <a:pt x="177" y="13"/>
                  </a:lnTo>
                  <a:lnTo>
                    <a:pt x="186" y="19"/>
                  </a:lnTo>
                  <a:lnTo>
                    <a:pt x="196" y="25"/>
                  </a:lnTo>
                  <a:lnTo>
                    <a:pt x="205" y="33"/>
                  </a:lnTo>
                  <a:lnTo>
                    <a:pt x="213" y="41"/>
                  </a:lnTo>
                  <a:lnTo>
                    <a:pt x="220" y="49"/>
                  </a:lnTo>
                  <a:lnTo>
                    <a:pt x="226" y="59"/>
                  </a:lnTo>
                  <a:lnTo>
                    <a:pt x="226" y="59"/>
                  </a:lnTo>
                  <a:lnTo>
                    <a:pt x="232" y="70"/>
                  </a:lnTo>
                  <a:lnTo>
                    <a:pt x="237" y="82"/>
                  </a:lnTo>
                  <a:lnTo>
                    <a:pt x="240" y="94"/>
                  </a:lnTo>
                  <a:lnTo>
                    <a:pt x="243" y="107"/>
                  </a:lnTo>
                  <a:lnTo>
                    <a:pt x="244" y="119"/>
                  </a:lnTo>
                  <a:lnTo>
                    <a:pt x="243" y="132"/>
                  </a:lnTo>
                  <a:lnTo>
                    <a:pt x="241" y="145"/>
                  </a:lnTo>
                  <a:lnTo>
                    <a:pt x="238" y="157"/>
                  </a:lnTo>
                  <a:lnTo>
                    <a:pt x="238" y="157"/>
                  </a:lnTo>
                  <a:lnTo>
                    <a:pt x="232" y="173"/>
                  </a:lnTo>
                  <a:lnTo>
                    <a:pt x="223" y="188"/>
                  </a:lnTo>
                  <a:lnTo>
                    <a:pt x="212" y="202"/>
                  </a:lnTo>
                  <a:lnTo>
                    <a:pt x="206" y="210"/>
                  </a:lnTo>
                  <a:lnTo>
                    <a:pt x="199" y="215"/>
                  </a:lnTo>
                  <a:lnTo>
                    <a:pt x="196" y="210"/>
                  </a:lnTo>
                  <a:lnTo>
                    <a:pt x="166" y="162"/>
                  </a:lnTo>
                  <a:lnTo>
                    <a:pt x="211" y="186"/>
                  </a:lnTo>
                  <a:lnTo>
                    <a:pt x="211" y="186"/>
                  </a:lnTo>
                  <a:lnTo>
                    <a:pt x="212" y="186"/>
                  </a:lnTo>
                  <a:lnTo>
                    <a:pt x="152" y="135"/>
                  </a:lnTo>
                  <a:lnTo>
                    <a:pt x="229" y="146"/>
                  </a:lnTo>
                  <a:lnTo>
                    <a:pt x="229" y="146"/>
                  </a:lnTo>
                  <a:lnTo>
                    <a:pt x="230" y="146"/>
                  </a:lnTo>
                  <a:lnTo>
                    <a:pt x="229" y="146"/>
                  </a:lnTo>
                  <a:lnTo>
                    <a:pt x="157" y="121"/>
                  </a:lnTo>
                  <a:lnTo>
                    <a:pt x="232" y="103"/>
                  </a:lnTo>
                  <a:lnTo>
                    <a:pt x="232" y="103"/>
                  </a:lnTo>
                  <a:lnTo>
                    <a:pt x="232" y="102"/>
                  </a:lnTo>
                  <a:lnTo>
                    <a:pt x="156" y="108"/>
                  </a:lnTo>
                  <a:lnTo>
                    <a:pt x="210" y="67"/>
                  </a:lnTo>
                  <a:lnTo>
                    <a:pt x="216" y="62"/>
                  </a:lnTo>
                  <a:lnTo>
                    <a:pt x="216" y="62"/>
                  </a:lnTo>
                  <a:lnTo>
                    <a:pt x="214" y="62"/>
                  </a:lnTo>
                  <a:lnTo>
                    <a:pt x="158" y="91"/>
                  </a:lnTo>
                  <a:lnTo>
                    <a:pt x="148" y="96"/>
                  </a:lnTo>
                  <a:lnTo>
                    <a:pt x="185" y="30"/>
                  </a:lnTo>
                  <a:lnTo>
                    <a:pt x="185" y="30"/>
                  </a:lnTo>
                  <a:lnTo>
                    <a:pt x="184" y="30"/>
                  </a:lnTo>
                  <a:lnTo>
                    <a:pt x="136" y="88"/>
                  </a:lnTo>
                  <a:lnTo>
                    <a:pt x="145" y="13"/>
                  </a:lnTo>
                  <a:lnTo>
                    <a:pt x="145" y="13"/>
                  </a:lnTo>
                  <a:lnTo>
                    <a:pt x="144" y="13"/>
                  </a:lnTo>
                  <a:lnTo>
                    <a:pt x="122" y="85"/>
                  </a:lnTo>
                  <a:lnTo>
                    <a:pt x="116" y="62"/>
                  </a:lnTo>
                  <a:lnTo>
                    <a:pt x="103" y="11"/>
                  </a:lnTo>
                  <a:lnTo>
                    <a:pt x="103" y="11"/>
                  </a:lnTo>
                  <a:lnTo>
                    <a:pt x="102" y="11"/>
                  </a:lnTo>
                  <a:lnTo>
                    <a:pt x="103" y="16"/>
                  </a:lnTo>
                  <a:lnTo>
                    <a:pt x="108" y="88"/>
                  </a:lnTo>
                  <a:lnTo>
                    <a:pt x="61" y="28"/>
                  </a:lnTo>
                  <a:lnTo>
                    <a:pt x="61" y="28"/>
                  </a:lnTo>
                  <a:lnTo>
                    <a:pt x="61" y="28"/>
                  </a:lnTo>
                  <a:lnTo>
                    <a:pt x="96" y="94"/>
                  </a:lnTo>
                  <a:lnTo>
                    <a:pt x="30" y="59"/>
                  </a:lnTo>
                  <a:lnTo>
                    <a:pt x="30" y="59"/>
                  </a:lnTo>
                  <a:lnTo>
                    <a:pt x="29" y="59"/>
                  </a:lnTo>
                  <a:lnTo>
                    <a:pt x="82" y="102"/>
                  </a:lnTo>
                  <a:lnTo>
                    <a:pt x="88" y="107"/>
                  </a:lnTo>
                  <a:lnTo>
                    <a:pt x="13" y="98"/>
                  </a:lnTo>
                  <a:lnTo>
                    <a:pt x="13" y="98"/>
                  </a:lnTo>
                  <a:lnTo>
                    <a:pt x="13" y="99"/>
                  </a:lnTo>
                  <a:lnTo>
                    <a:pt x="86" y="121"/>
                  </a:lnTo>
                  <a:lnTo>
                    <a:pt x="14" y="142"/>
                  </a:lnTo>
                  <a:lnTo>
                    <a:pt x="14" y="142"/>
                  </a:lnTo>
                  <a:lnTo>
                    <a:pt x="14" y="142"/>
                  </a:lnTo>
                  <a:lnTo>
                    <a:pt x="88" y="133"/>
                  </a:lnTo>
                  <a:lnTo>
                    <a:pt x="29" y="183"/>
                  </a:lnTo>
                  <a:lnTo>
                    <a:pt x="29" y="183"/>
                  </a:lnTo>
                  <a:lnTo>
                    <a:pt x="29" y="184"/>
                  </a:lnTo>
                  <a:lnTo>
                    <a:pt x="30" y="183"/>
                  </a:lnTo>
                  <a:lnTo>
                    <a:pt x="77" y="159"/>
                  </a:lnTo>
                  <a:lnTo>
                    <a:pt x="88" y="142"/>
                  </a:lnTo>
                  <a:lnTo>
                    <a:pt x="101" y="142"/>
                  </a:lnTo>
                  <a:lnTo>
                    <a:pt x="93" y="135"/>
                  </a:lnTo>
                  <a:lnTo>
                    <a:pt x="121" y="89"/>
                  </a:lnTo>
                  <a:lnTo>
                    <a:pt x="104" y="144"/>
                  </a:lnTo>
                  <a:lnTo>
                    <a:pt x="104" y="14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44" name="Freeform 85">
              <a:extLst>
                <a:ext uri="{FF2B5EF4-FFF2-40B4-BE49-F238E27FC236}">
                  <a16:creationId xmlns:a16="http://schemas.microsoft.com/office/drawing/2014/main" id="{A9B388DD-4D16-4B75-A6FB-BD5F9A45141C}"/>
                </a:ext>
              </a:extLst>
            </p:cNvPr>
            <p:cNvSpPr>
              <a:spLocks/>
            </p:cNvSpPr>
            <p:nvPr userDrawn="1"/>
          </p:nvSpPr>
          <p:spPr bwMode="auto">
            <a:xfrm>
              <a:off x="7337426" y="4533901"/>
              <a:ext cx="265113" cy="266700"/>
            </a:xfrm>
            <a:custGeom>
              <a:avLst/>
              <a:gdLst>
                <a:gd name="T0" fmla="*/ 59 w 167"/>
                <a:gd name="T1" fmla="*/ 168 h 168"/>
                <a:gd name="T2" fmla="*/ 0 w 167"/>
                <a:gd name="T3" fmla="*/ 168 h 168"/>
                <a:gd name="T4" fmla="*/ 47 w 167"/>
                <a:gd name="T5" fmla="*/ 0 h 168"/>
                <a:gd name="T6" fmla="*/ 167 w 167"/>
                <a:gd name="T7" fmla="*/ 0 h 168"/>
                <a:gd name="T8" fmla="*/ 156 w 167"/>
                <a:gd name="T9" fmla="*/ 40 h 168"/>
                <a:gd name="T10" fmla="*/ 94 w 167"/>
                <a:gd name="T11" fmla="*/ 40 h 168"/>
                <a:gd name="T12" fmla="*/ 87 w 167"/>
                <a:gd name="T13" fmla="*/ 68 h 168"/>
                <a:gd name="T14" fmla="*/ 148 w 167"/>
                <a:gd name="T15" fmla="*/ 68 h 168"/>
                <a:gd name="T16" fmla="*/ 137 w 167"/>
                <a:gd name="T17" fmla="*/ 106 h 168"/>
                <a:gd name="T18" fmla="*/ 76 w 167"/>
                <a:gd name="T19" fmla="*/ 106 h 168"/>
                <a:gd name="T20" fmla="*/ 59 w 167"/>
                <a:gd name="T21" fmla="*/ 1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7" h="168">
                  <a:moveTo>
                    <a:pt x="59" y="168"/>
                  </a:moveTo>
                  <a:lnTo>
                    <a:pt x="0" y="168"/>
                  </a:lnTo>
                  <a:lnTo>
                    <a:pt x="47" y="0"/>
                  </a:lnTo>
                  <a:lnTo>
                    <a:pt x="167" y="0"/>
                  </a:lnTo>
                  <a:lnTo>
                    <a:pt x="156" y="40"/>
                  </a:lnTo>
                  <a:lnTo>
                    <a:pt x="94" y="40"/>
                  </a:lnTo>
                  <a:lnTo>
                    <a:pt x="87" y="68"/>
                  </a:lnTo>
                  <a:lnTo>
                    <a:pt x="148" y="68"/>
                  </a:lnTo>
                  <a:lnTo>
                    <a:pt x="137" y="106"/>
                  </a:lnTo>
                  <a:lnTo>
                    <a:pt x="76" y="106"/>
                  </a:lnTo>
                  <a:lnTo>
                    <a:pt x="59" y="1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45" name="Freeform 86">
              <a:extLst>
                <a:ext uri="{FF2B5EF4-FFF2-40B4-BE49-F238E27FC236}">
                  <a16:creationId xmlns:a16="http://schemas.microsoft.com/office/drawing/2014/main" id="{1D7EA3AC-C7C3-4798-BBC9-128F3F8FA469}"/>
                </a:ext>
              </a:extLst>
            </p:cNvPr>
            <p:cNvSpPr>
              <a:spLocks noEditPoints="1"/>
            </p:cNvSpPr>
            <p:nvPr userDrawn="1"/>
          </p:nvSpPr>
          <p:spPr bwMode="auto">
            <a:xfrm>
              <a:off x="7553326" y="4533901"/>
              <a:ext cx="166688" cy="266700"/>
            </a:xfrm>
            <a:custGeom>
              <a:avLst/>
              <a:gdLst>
                <a:gd name="T0" fmla="*/ 58 w 105"/>
                <a:gd name="T1" fmla="*/ 168 h 168"/>
                <a:gd name="T2" fmla="*/ 0 w 105"/>
                <a:gd name="T3" fmla="*/ 168 h 168"/>
                <a:gd name="T4" fmla="*/ 34 w 105"/>
                <a:gd name="T5" fmla="*/ 46 h 168"/>
                <a:gd name="T6" fmla="*/ 93 w 105"/>
                <a:gd name="T7" fmla="*/ 46 h 168"/>
                <a:gd name="T8" fmla="*/ 58 w 105"/>
                <a:gd name="T9" fmla="*/ 168 h 168"/>
                <a:gd name="T10" fmla="*/ 95 w 105"/>
                <a:gd name="T11" fmla="*/ 34 h 168"/>
                <a:gd name="T12" fmla="*/ 38 w 105"/>
                <a:gd name="T13" fmla="*/ 34 h 168"/>
                <a:gd name="T14" fmla="*/ 47 w 105"/>
                <a:gd name="T15" fmla="*/ 0 h 168"/>
                <a:gd name="T16" fmla="*/ 105 w 105"/>
                <a:gd name="T17" fmla="*/ 0 h 168"/>
                <a:gd name="T18" fmla="*/ 95 w 105"/>
                <a:gd name="T19" fmla="*/ 34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 h="168">
                  <a:moveTo>
                    <a:pt x="58" y="168"/>
                  </a:moveTo>
                  <a:lnTo>
                    <a:pt x="0" y="168"/>
                  </a:lnTo>
                  <a:lnTo>
                    <a:pt x="34" y="46"/>
                  </a:lnTo>
                  <a:lnTo>
                    <a:pt x="93" y="46"/>
                  </a:lnTo>
                  <a:lnTo>
                    <a:pt x="58" y="168"/>
                  </a:lnTo>
                  <a:close/>
                  <a:moveTo>
                    <a:pt x="95" y="34"/>
                  </a:moveTo>
                  <a:lnTo>
                    <a:pt x="38" y="34"/>
                  </a:lnTo>
                  <a:lnTo>
                    <a:pt x="47" y="0"/>
                  </a:lnTo>
                  <a:lnTo>
                    <a:pt x="105" y="0"/>
                  </a:lnTo>
                  <a:lnTo>
                    <a:pt x="95"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46" name="Freeform 87">
              <a:extLst>
                <a:ext uri="{FF2B5EF4-FFF2-40B4-BE49-F238E27FC236}">
                  <a16:creationId xmlns:a16="http://schemas.microsoft.com/office/drawing/2014/main" id="{4B34FACB-F12F-456A-B762-15FB05EC88A1}"/>
                </a:ext>
              </a:extLst>
            </p:cNvPr>
            <p:cNvSpPr>
              <a:spLocks noEditPoints="1"/>
            </p:cNvSpPr>
            <p:nvPr userDrawn="1"/>
          </p:nvSpPr>
          <p:spPr bwMode="auto">
            <a:xfrm>
              <a:off x="7685088" y="4533901"/>
              <a:ext cx="273050" cy="269875"/>
            </a:xfrm>
            <a:custGeom>
              <a:avLst/>
              <a:gdLst>
                <a:gd name="T0" fmla="*/ 125 w 172"/>
                <a:gd name="T1" fmla="*/ 168 h 170"/>
                <a:gd name="T2" fmla="*/ 68 w 172"/>
                <a:gd name="T3" fmla="*/ 168 h 170"/>
                <a:gd name="T4" fmla="*/ 72 w 172"/>
                <a:gd name="T5" fmla="*/ 154 h 170"/>
                <a:gd name="T6" fmla="*/ 72 w 172"/>
                <a:gd name="T7" fmla="*/ 154 h 170"/>
                <a:gd name="T8" fmla="*/ 64 w 172"/>
                <a:gd name="T9" fmla="*/ 161 h 170"/>
                <a:gd name="T10" fmla="*/ 54 w 172"/>
                <a:gd name="T11" fmla="*/ 165 h 170"/>
                <a:gd name="T12" fmla="*/ 44 w 172"/>
                <a:gd name="T13" fmla="*/ 169 h 170"/>
                <a:gd name="T14" fmla="*/ 31 w 172"/>
                <a:gd name="T15" fmla="*/ 170 h 170"/>
                <a:gd name="T16" fmla="*/ 31 w 172"/>
                <a:gd name="T17" fmla="*/ 170 h 170"/>
                <a:gd name="T18" fmla="*/ 24 w 172"/>
                <a:gd name="T19" fmla="*/ 170 h 170"/>
                <a:gd name="T20" fmla="*/ 18 w 172"/>
                <a:gd name="T21" fmla="*/ 169 h 170"/>
                <a:gd name="T22" fmla="*/ 12 w 172"/>
                <a:gd name="T23" fmla="*/ 167 h 170"/>
                <a:gd name="T24" fmla="*/ 9 w 172"/>
                <a:gd name="T25" fmla="*/ 163 h 170"/>
                <a:gd name="T26" fmla="*/ 5 w 172"/>
                <a:gd name="T27" fmla="*/ 160 h 170"/>
                <a:gd name="T28" fmla="*/ 2 w 172"/>
                <a:gd name="T29" fmla="*/ 155 h 170"/>
                <a:gd name="T30" fmla="*/ 0 w 172"/>
                <a:gd name="T31" fmla="*/ 149 h 170"/>
                <a:gd name="T32" fmla="*/ 0 w 172"/>
                <a:gd name="T33" fmla="*/ 142 h 170"/>
                <a:gd name="T34" fmla="*/ 0 w 172"/>
                <a:gd name="T35" fmla="*/ 142 h 170"/>
                <a:gd name="T36" fmla="*/ 2 w 172"/>
                <a:gd name="T37" fmla="*/ 126 h 170"/>
                <a:gd name="T38" fmla="*/ 5 w 172"/>
                <a:gd name="T39" fmla="*/ 106 h 170"/>
                <a:gd name="T40" fmla="*/ 12 w 172"/>
                <a:gd name="T41" fmla="*/ 86 h 170"/>
                <a:gd name="T42" fmla="*/ 20 w 172"/>
                <a:gd name="T43" fmla="*/ 68 h 170"/>
                <a:gd name="T44" fmla="*/ 20 w 172"/>
                <a:gd name="T45" fmla="*/ 68 h 170"/>
                <a:gd name="T46" fmla="*/ 24 w 172"/>
                <a:gd name="T47" fmla="*/ 62 h 170"/>
                <a:gd name="T48" fmla="*/ 29 w 172"/>
                <a:gd name="T49" fmla="*/ 58 h 170"/>
                <a:gd name="T50" fmla="*/ 33 w 172"/>
                <a:gd name="T51" fmla="*/ 53 h 170"/>
                <a:gd name="T52" fmla="*/ 39 w 172"/>
                <a:gd name="T53" fmla="*/ 50 h 170"/>
                <a:gd name="T54" fmla="*/ 45 w 172"/>
                <a:gd name="T55" fmla="*/ 47 h 170"/>
                <a:gd name="T56" fmla="*/ 51 w 172"/>
                <a:gd name="T57" fmla="*/ 45 h 170"/>
                <a:gd name="T58" fmla="*/ 58 w 172"/>
                <a:gd name="T59" fmla="*/ 44 h 170"/>
                <a:gd name="T60" fmla="*/ 65 w 172"/>
                <a:gd name="T61" fmla="*/ 44 h 170"/>
                <a:gd name="T62" fmla="*/ 65 w 172"/>
                <a:gd name="T63" fmla="*/ 44 h 170"/>
                <a:gd name="T64" fmla="*/ 77 w 172"/>
                <a:gd name="T65" fmla="*/ 45 h 170"/>
                <a:gd name="T66" fmla="*/ 86 w 172"/>
                <a:gd name="T67" fmla="*/ 48 h 170"/>
                <a:gd name="T68" fmla="*/ 93 w 172"/>
                <a:gd name="T69" fmla="*/ 53 h 170"/>
                <a:gd name="T70" fmla="*/ 98 w 172"/>
                <a:gd name="T71" fmla="*/ 60 h 170"/>
                <a:gd name="T72" fmla="*/ 114 w 172"/>
                <a:gd name="T73" fmla="*/ 0 h 170"/>
                <a:gd name="T74" fmla="*/ 172 w 172"/>
                <a:gd name="T75" fmla="*/ 0 h 170"/>
                <a:gd name="T76" fmla="*/ 125 w 172"/>
                <a:gd name="T77" fmla="*/ 168 h 170"/>
                <a:gd name="T78" fmla="*/ 81 w 172"/>
                <a:gd name="T79" fmla="*/ 82 h 170"/>
                <a:gd name="T80" fmla="*/ 81 w 172"/>
                <a:gd name="T81" fmla="*/ 82 h 170"/>
                <a:gd name="T82" fmla="*/ 78 w 172"/>
                <a:gd name="T83" fmla="*/ 82 h 170"/>
                <a:gd name="T84" fmla="*/ 74 w 172"/>
                <a:gd name="T85" fmla="*/ 84 h 170"/>
                <a:gd name="T86" fmla="*/ 71 w 172"/>
                <a:gd name="T87" fmla="*/ 86 h 170"/>
                <a:gd name="T88" fmla="*/ 68 w 172"/>
                <a:gd name="T89" fmla="*/ 91 h 170"/>
                <a:gd name="T90" fmla="*/ 68 w 172"/>
                <a:gd name="T91" fmla="*/ 91 h 170"/>
                <a:gd name="T92" fmla="*/ 63 w 172"/>
                <a:gd name="T93" fmla="*/ 106 h 170"/>
                <a:gd name="T94" fmla="*/ 61 w 172"/>
                <a:gd name="T95" fmla="*/ 114 h 170"/>
                <a:gd name="T96" fmla="*/ 60 w 172"/>
                <a:gd name="T97" fmla="*/ 121 h 170"/>
                <a:gd name="T98" fmla="*/ 60 w 172"/>
                <a:gd name="T99" fmla="*/ 121 h 170"/>
                <a:gd name="T100" fmla="*/ 61 w 172"/>
                <a:gd name="T101" fmla="*/ 125 h 170"/>
                <a:gd name="T102" fmla="*/ 63 w 172"/>
                <a:gd name="T103" fmla="*/ 127 h 170"/>
                <a:gd name="T104" fmla="*/ 65 w 172"/>
                <a:gd name="T105" fmla="*/ 129 h 170"/>
                <a:gd name="T106" fmla="*/ 70 w 172"/>
                <a:gd name="T107" fmla="*/ 130 h 170"/>
                <a:gd name="T108" fmla="*/ 70 w 172"/>
                <a:gd name="T109" fmla="*/ 130 h 170"/>
                <a:gd name="T110" fmla="*/ 74 w 172"/>
                <a:gd name="T111" fmla="*/ 129 h 170"/>
                <a:gd name="T112" fmla="*/ 79 w 172"/>
                <a:gd name="T113" fmla="*/ 127 h 170"/>
                <a:gd name="T114" fmla="*/ 91 w 172"/>
                <a:gd name="T115" fmla="*/ 87 h 170"/>
                <a:gd name="T116" fmla="*/ 91 w 172"/>
                <a:gd name="T117" fmla="*/ 87 h 170"/>
                <a:gd name="T118" fmla="*/ 87 w 172"/>
                <a:gd name="T119" fmla="*/ 84 h 170"/>
                <a:gd name="T120" fmla="*/ 81 w 172"/>
                <a:gd name="T121" fmla="*/ 82 h 170"/>
                <a:gd name="T122" fmla="*/ 81 w 172"/>
                <a:gd name="T123" fmla="*/ 82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2" h="170">
                  <a:moveTo>
                    <a:pt x="125" y="168"/>
                  </a:moveTo>
                  <a:lnTo>
                    <a:pt x="68" y="168"/>
                  </a:lnTo>
                  <a:lnTo>
                    <a:pt x="72" y="154"/>
                  </a:lnTo>
                  <a:lnTo>
                    <a:pt x="72" y="154"/>
                  </a:lnTo>
                  <a:lnTo>
                    <a:pt x="64" y="161"/>
                  </a:lnTo>
                  <a:lnTo>
                    <a:pt x="54" y="165"/>
                  </a:lnTo>
                  <a:lnTo>
                    <a:pt x="44" y="169"/>
                  </a:lnTo>
                  <a:lnTo>
                    <a:pt x="31" y="170"/>
                  </a:lnTo>
                  <a:lnTo>
                    <a:pt x="31" y="170"/>
                  </a:lnTo>
                  <a:lnTo>
                    <a:pt x="24" y="170"/>
                  </a:lnTo>
                  <a:lnTo>
                    <a:pt x="18" y="169"/>
                  </a:lnTo>
                  <a:lnTo>
                    <a:pt x="12" y="167"/>
                  </a:lnTo>
                  <a:lnTo>
                    <a:pt x="9" y="163"/>
                  </a:lnTo>
                  <a:lnTo>
                    <a:pt x="5" y="160"/>
                  </a:lnTo>
                  <a:lnTo>
                    <a:pt x="2" y="155"/>
                  </a:lnTo>
                  <a:lnTo>
                    <a:pt x="0" y="149"/>
                  </a:lnTo>
                  <a:lnTo>
                    <a:pt x="0" y="142"/>
                  </a:lnTo>
                  <a:lnTo>
                    <a:pt x="0" y="142"/>
                  </a:lnTo>
                  <a:lnTo>
                    <a:pt x="2" y="126"/>
                  </a:lnTo>
                  <a:lnTo>
                    <a:pt x="5" y="106"/>
                  </a:lnTo>
                  <a:lnTo>
                    <a:pt x="12" y="86"/>
                  </a:lnTo>
                  <a:lnTo>
                    <a:pt x="20" y="68"/>
                  </a:lnTo>
                  <a:lnTo>
                    <a:pt x="20" y="68"/>
                  </a:lnTo>
                  <a:lnTo>
                    <a:pt x="24" y="62"/>
                  </a:lnTo>
                  <a:lnTo>
                    <a:pt x="29" y="58"/>
                  </a:lnTo>
                  <a:lnTo>
                    <a:pt x="33" y="53"/>
                  </a:lnTo>
                  <a:lnTo>
                    <a:pt x="39" y="50"/>
                  </a:lnTo>
                  <a:lnTo>
                    <a:pt x="45" y="47"/>
                  </a:lnTo>
                  <a:lnTo>
                    <a:pt x="51" y="45"/>
                  </a:lnTo>
                  <a:lnTo>
                    <a:pt x="58" y="44"/>
                  </a:lnTo>
                  <a:lnTo>
                    <a:pt x="65" y="44"/>
                  </a:lnTo>
                  <a:lnTo>
                    <a:pt x="65" y="44"/>
                  </a:lnTo>
                  <a:lnTo>
                    <a:pt x="77" y="45"/>
                  </a:lnTo>
                  <a:lnTo>
                    <a:pt x="86" y="48"/>
                  </a:lnTo>
                  <a:lnTo>
                    <a:pt x="93" y="53"/>
                  </a:lnTo>
                  <a:lnTo>
                    <a:pt x="98" y="60"/>
                  </a:lnTo>
                  <a:lnTo>
                    <a:pt x="114" y="0"/>
                  </a:lnTo>
                  <a:lnTo>
                    <a:pt x="172" y="0"/>
                  </a:lnTo>
                  <a:lnTo>
                    <a:pt x="125" y="168"/>
                  </a:lnTo>
                  <a:close/>
                  <a:moveTo>
                    <a:pt x="81" y="82"/>
                  </a:moveTo>
                  <a:lnTo>
                    <a:pt x="81" y="82"/>
                  </a:lnTo>
                  <a:lnTo>
                    <a:pt x="78" y="82"/>
                  </a:lnTo>
                  <a:lnTo>
                    <a:pt x="74" y="84"/>
                  </a:lnTo>
                  <a:lnTo>
                    <a:pt x="71" y="86"/>
                  </a:lnTo>
                  <a:lnTo>
                    <a:pt x="68" y="91"/>
                  </a:lnTo>
                  <a:lnTo>
                    <a:pt x="68" y="91"/>
                  </a:lnTo>
                  <a:lnTo>
                    <a:pt x="63" y="106"/>
                  </a:lnTo>
                  <a:lnTo>
                    <a:pt x="61" y="114"/>
                  </a:lnTo>
                  <a:lnTo>
                    <a:pt x="60" y="121"/>
                  </a:lnTo>
                  <a:lnTo>
                    <a:pt x="60" y="121"/>
                  </a:lnTo>
                  <a:lnTo>
                    <a:pt x="61" y="125"/>
                  </a:lnTo>
                  <a:lnTo>
                    <a:pt x="63" y="127"/>
                  </a:lnTo>
                  <a:lnTo>
                    <a:pt x="65" y="129"/>
                  </a:lnTo>
                  <a:lnTo>
                    <a:pt x="70" y="130"/>
                  </a:lnTo>
                  <a:lnTo>
                    <a:pt x="70" y="130"/>
                  </a:lnTo>
                  <a:lnTo>
                    <a:pt x="74" y="129"/>
                  </a:lnTo>
                  <a:lnTo>
                    <a:pt x="79" y="127"/>
                  </a:lnTo>
                  <a:lnTo>
                    <a:pt x="91" y="87"/>
                  </a:lnTo>
                  <a:lnTo>
                    <a:pt x="91" y="87"/>
                  </a:lnTo>
                  <a:lnTo>
                    <a:pt x="87" y="84"/>
                  </a:lnTo>
                  <a:lnTo>
                    <a:pt x="81" y="82"/>
                  </a:lnTo>
                  <a:lnTo>
                    <a:pt x="81" y="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47" name="Freeform 88">
              <a:extLst>
                <a:ext uri="{FF2B5EF4-FFF2-40B4-BE49-F238E27FC236}">
                  <a16:creationId xmlns:a16="http://schemas.microsoft.com/office/drawing/2014/main" id="{EF0025F0-E3F2-4885-B47C-33C71DFBCBBF}"/>
                </a:ext>
              </a:extLst>
            </p:cNvPr>
            <p:cNvSpPr>
              <a:spLocks noEditPoints="1"/>
            </p:cNvSpPr>
            <p:nvPr userDrawn="1"/>
          </p:nvSpPr>
          <p:spPr bwMode="auto">
            <a:xfrm>
              <a:off x="7923213" y="4602163"/>
              <a:ext cx="230188" cy="201613"/>
            </a:xfrm>
            <a:custGeom>
              <a:avLst/>
              <a:gdLst>
                <a:gd name="T0" fmla="*/ 58 w 145"/>
                <a:gd name="T1" fmla="*/ 71 h 127"/>
                <a:gd name="T2" fmla="*/ 56 w 145"/>
                <a:gd name="T3" fmla="*/ 80 h 127"/>
                <a:gd name="T4" fmla="*/ 56 w 145"/>
                <a:gd name="T5" fmla="*/ 87 h 127"/>
                <a:gd name="T6" fmla="*/ 57 w 145"/>
                <a:gd name="T7" fmla="*/ 93 h 127"/>
                <a:gd name="T8" fmla="*/ 64 w 145"/>
                <a:gd name="T9" fmla="*/ 97 h 127"/>
                <a:gd name="T10" fmla="*/ 68 w 145"/>
                <a:gd name="T11" fmla="*/ 96 h 127"/>
                <a:gd name="T12" fmla="*/ 75 w 145"/>
                <a:gd name="T13" fmla="*/ 89 h 127"/>
                <a:gd name="T14" fmla="*/ 135 w 145"/>
                <a:gd name="T15" fmla="*/ 82 h 127"/>
                <a:gd name="T16" fmla="*/ 134 w 145"/>
                <a:gd name="T17" fmla="*/ 87 h 127"/>
                <a:gd name="T18" fmla="*/ 128 w 145"/>
                <a:gd name="T19" fmla="*/ 98 h 127"/>
                <a:gd name="T20" fmla="*/ 115 w 145"/>
                <a:gd name="T21" fmla="*/ 111 h 127"/>
                <a:gd name="T22" fmla="*/ 94 w 145"/>
                <a:gd name="T23" fmla="*/ 122 h 127"/>
                <a:gd name="T24" fmla="*/ 72 w 145"/>
                <a:gd name="T25" fmla="*/ 127 h 127"/>
                <a:gd name="T26" fmla="*/ 61 w 145"/>
                <a:gd name="T27" fmla="*/ 127 h 127"/>
                <a:gd name="T28" fmla="*/ 38 w 145"/>
                <a:gd name="T29" fmla="*/ 126 h 127"/>
                <a:gd name="T30" fmla="*/ 18 w 145"/>
                <a:gd name="T31" fmla="*/ 121 h 127"/>
                <a:gd name="T32" fmla="*/ 5 w 145"/>
                <a:gd name="T33" fmla="*/ 110 h 127"/>
                <a:gd name="T34" fmla="*/ 2 w 145"/>
                <a:gd name="T35" fmla="*/ 101 h 127"/>
                <a:gd name="T36" fmla="*/ 0 w 145"/>
                <a:gd name="T37" fmla="*/ 90 h 127"/>
                <a:gd name="T38" fmla="*/ 3 w 145"/>
                <a:gd name="T39" fmla="*/ 75 h 127"/>
                <a:gd name="T40" fmla="*/ 13 w 145"/>
                <a:gd name="T41" fmla="*/ 41 h 127"/>
                <a:gd name="T42" fmla="*/ 22 w 145"/>
                <a:gd name="T43" fmla="*/ 27 h 127"/>
                <a:gd name="T44" fmla="*/ 27 w 145"/>
                <a:gd name="T45" fmla="*/ 19 h 127"/>
                <a:gd name="T46" fmla="*/ 43 w 145"/>
                <a:gd name="T47" fmla="*/ 9 h 127"/>
                <a:gd name="T48" fmla="*/ 59 w 145"/>
                <a:gd name="T49" fmla="*/ 3 h 127"/>
                <a:gd name="T50" fmla="*/ 77 w 145"/>
                <a:gd name="T51" fmla="*/ 1 h 127"/>
                <a:gd name="T52" fmla="*/ 85 w 145"/>
                <a:gd name="T53" fmla="*/ 0 h 127"/>
                <a:gd name="T54" fmla="*/ 109 w 145"/>
                <a:gd name="T55" fmla="*/ 2 h 127"/>
                <a:gd name="T56" fmla="*/ 128 w 145"/>
                <a:gd name="T57" fmla="*/ 8 h 127"/>
                <a:gd name="T58" fmla="*/ 140 w 145"/>
                <a:gd name="T59" fmla="*/ 19 h 127"/>
                <a:gd name="T60" fmla="*/ 145 w 145"/>
                <a:gd name="T61" fmla="*/ 38 h 127"/>
                <a:gd name="T62" fmla="*/ 142 w 145"/>
                <a:gd name="T63" fmla="*/ 53 h 127"/>
                <a:gd name="T64" fmla="*/ 138 w 145"/>
                <a:gd name="T65" fmla="*/ 71 h 127"/>
                <a:gd name="T66" fmla="*/ 80 w 145"/>
                <a:gd name="T67" fmla="*/ 30 h 127"/>
                <a:gd name="T68" fmla="*/ 71 w 145"/>
                <a:gd name="T69" fmla="*/ 35 h 127"/>
                <a:gd name="T70" fmla="*/ 65 w 145"/>
                <a:gd name="T71" fmla="*/ 48 h 127"/>
                <a:gd name="T72" fmla="*/ 88 w 145"/>
                <a:gd name="T73" fmla="*/ 48 h 127"/>
                <a:gd name="T74" fmla="*/ 91 w 145"/>
                <a:gd name="T75" fmla="*/ 39 h 127"/>
                <a:gd name="T76" fmla="*/ 87 w 145"/>
                <a:gd name="T77" fmla="*/ 32 h 127"/>
                <a:gd name="T78" fmla="*/ 80 w 145"/>
                <a:gd name="T79" fmla="*/ 3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5" h="127">
                  <a:moveTo>
                    <a:pt x="138" y="71"/>
                  </a:moveTo>
                  <a:lnTo>
                    <a:pt x="58" y="71"/>
                  </a:lnTo>
                  <a:lnTo>
                    <a:pt x="58" y="71"/>
                  </a:lnTo>
                  <a:lnTo>
                    <a:pt x="56" y="80"/>
                  </a:lnTo>
                  <a:lnTo>
                    <a:pt x="56" y="87"/>
                  </a:lnTo>
                  <a:lnTo>
                    <a:pt x="56" y="87"/>
                  </a:lnTo>
                  <a:lnTo>
                    <a:pt x="56" y="90"/>
                  </a:lnTo>
                  <a:lnTo>
                    <a:pt x="57" y="93"/>
                  </a:lnTo>
                  <a:lnTo>
                    <a:pt x="59" y="96"/>
                  </a:lnTo>
                  <a:lnTo>
                    <a:pt x="64" y="97"/>
                  </a:lnTo>
                  <a:lnTo>
                    <a:pt x="64" y="97"/>
                  </a:lnTo>
                  <a:lnTo>
                    <a:pt x="68" y="96"/>
                  </a:lnTo>
                  <a:lnTo>
                    <a:pt x="73" y="93"/>
                  </a:lnTo>
                  <a:lnTo>
                    <a:pt x="75" y="89"/>
                  </a:lnTo>
                  <a:lnTo>
                    <a:pt x="79" y="82"/>
                  </a:lnTo>
                  <a:lnTo>
                    <a:pt x="135" y="82"/>
                  </a:lnTo>
                  <a:lnTo>
                    <a:pt x="135" y="82"/>
                  </a:lnTo>
                  <a:lnTo>
                    <a:pt x="134" y="87"/>
                  </a:lnTo>
                  <a:lnTo>
                    <a:pt x="130" y="93"/>
                  </a:lnTo>
                  <a:lnTo>
                    <a:pt x="128" y="98"/>
                  </a:lnTo>
                  <a:lnTo>
                    <a:pt x="125" y="103"/>
                  </a:lnTo>
                  <a:lnTo>
                    <a:pt x="115" y="111"/>
                  </a:lnTo>
                  <a:lnTo>
                    <a:pt x="105" y="118"/>
                  </a:lnTo>
                  <a:lnTo>
                    <a:pt x="94" y="122"/>
                  </a:lnTo>
                  <a:lnTo>
                    <a:pt x="82" y="125"/>
                  </a:lnTo>
                  <a:lnTo>
                    <a:pt x="72" y="127"/>
                  </a:lnTo>
                  <a:lnTo>
                    <a:pt x="61" y="127"/>
                  </a:lnTo>
                  <a:lnTo>
                    <a:pt x="61" y="127"/>
                  </a:lnTo>
                  <a:lnTo>
                    <a:pt x="50" y="127"/>
                  </a:lnTo>
                  <a:lnTo>
                    <a:pt x="38" y="126"/>
                  </a:lnTo>
                  <a:lnTo>
                    <a:pt x="27" y="125"/>
                  </a:lnTo>
                  <a:lnTo>
                    <a:pt x="18" y="121"/>
                  </a:lnTo>
                  <a:lnTo>
                    <a:pt x="11" y="117"/>
                  </a:lnTo>
                  <a:lnTo>
                    <a:pt x="5" y="110"/>
                  </a:lnTo>
                  <a:lnTo>
                    <a:pt x="4" y="106"/>
                  </a:lnTo>
                  <a:lnTo>
                    <a:pt x="2" y="101"/>
                  </a:lnTo>
                  <a:lnTo>
                    <a:pt x="0" y="90"/>
                  </a:lnTo>
                  <a:lnTo>
                    <a:pt x="0" y="90"/>
                  </a:lnTo>
                  <a:lnTo>
                    <a:pt x="2" y="83"/>
                  </a:lnTo>
                  <a:lnTo>
                    <a:pt x="3" y="75"/>
                  </a:lnTo>
                  <a:lnTo>
                    <a:pt x="6" y="57"/>
                  </a:lnTo>
                  <a:lnTo>
                    <a:pt x="13" y="41"/>
                  </a:lnTo>
                  <a:lnTo>
                    <a:pt x="18" y="32"/>
                  </a:lnTo>
                  <a:lnTo>
                    <a:pt x="22" y="27"/>
                  </a:lnTo>
                  <a:lnTo>
                    <a:pt x="22" y="27"/>
                  </a:lnTo>
                  <a:lnTo>
                    <a:pt x="27" y="19"/>
                  </a:lnTo>
                  <a:lnTo>
                    <a:pt x="34" y="14"/>
                  </a:lnTo>
                  <a:lnTo>
                    <a:pt x="43" y="9"/>
                  </a:lnTo>
                  <a:lnTo>
                    <a:pt x="50" y="5"/>
                  </a:lnTo>
                  <a:lnTo>
                    <a:pt x="59" y="3"/>
                  </a:lnTo>
                  <a:lnTo>
                    <a:pt x="67" y="1"/>
                  </a:lnTo>
                  <a:lnTo>
                    <a:pt x="77" y="1"/>
                  </a:lnTo>
                  <a:lnTo>
                    <a:pt x="85" y="0"/>
                  </a:lnTo>
                  <a:lnTo>
                    <a:pt x="85" y="0"/>
                  </a:lnTo>
                  <a:lnTo>
                    <a:pt x="98" y="1"/>
                  </a:lnTo>
                  <a:lnTo>
                    <a:pt x="109" y="2"/>
                  </a:lnTo>
                  <a:lnTo>
                    <a:pt x="120" y="4"/>
                  </a:lnTo>
                  <a:lnTo>
                    <a:pt x="128" y="8"/>
                  </a:lnTo>
                  <a:lnTo>
                    <a:pt x="135" y="12"/>
                  </a:lnTo>
                  <a:lnTo>
                    <a:pt x="140" y="19"/>
                  </a:lnTo>
                  <a:lnTo>
                    <a:pt x="143" y="28"/>
                  </a:lnTo>
                  <a:lnTo>
                    <a:pt x="145" y="38"/>
                  </a:lnTo>
                  <a:lnTo>
                    <a:pt x="145" y="38"/>
                  </a:lnTo>
                  <a:lnTo>
                    <a:pt x="142" y="53"/>
                  </a:lnTo>
                  <a:lnTo>
                    <a:pt x="138" y="71"/>
                  </a:lnTo>
                  <a:lnTo>
                    <a:pt x="138" y="71"/>
                  </a:lnTo>
                  <a:close/>
                  <a:moveTo>
                    <a:pt x="80" y="30"/>
                  </a:moveTo>
                  <a:lnTo>
                    <a:pt x="80" y="30"/>
                  </a:lnTo>
                  <a:lnTo>
                    <a:pt x="75" y="31"/>
                  </a:lnTo>
                  <a:lnTo>
                    <a:pt x="71" y="35"/>
                  </a:lnTo>
                  <a:lnTo>
                    <a:pt x="67" y="39"/>
                  </a:lnTo>
                  <a:lnTo>
                    <a:pt x="65" y="48"/>
                  </a:lnTo>
                  <a:lnTo>
                    <a:pt x="88" y="48"/>
                  </a:lnTo>
                  <a:lnTo>
                    <a:pt x="88" y="48"/>
                  </a:lnTo>
                  <a:lnTo>
                    <a:pt x="91" y="39"/>
                  </a:lnTo>
                  <a:lnTo>
                    <a:pt x="91" y="39"/>
                  </a:lnTo>
                  <a:lnTo>
                    <a:pt x="89" y="35"/>
                  </a:lnTo>
                  <a:lnTo>
                    <a:pt x="87" y="32"/>
                  </a:lnTo>
                  <a:lnTo>
                    <a:pt x="85" y="31"/>
                  </a:lnTo>
                  <a:lnTo>
                    <a:pt x="80" y="30"/>
                  </a:lnTo>
                  <a:lnTo>
                    <a:pt x="80"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48" name="Freeform 89">
              <a:extLst>
                <a:ext uri="{FF2B5EF4-FFF2-40B4-BE49-F238E27FC236}">
                  <a16:creationId xmlns:a16="http://schemas.microsoft.com/office/drawing/2014/main" id="{BD6D4E4F-646E-4A1E-8849-B110E1213677}"/>
                </a:ext>
              </a:extLst>
            </p:cNvPr>
            <p:cNvSpPr>
              <a:spLocks/>
            </p:cNvSpPr>
            <p:nvPr userDrawn="1"/>
          </p:nvSpPr>
          <p:spPr bwMode="auto">
            <a:xfrm>
              <a:off x="8143876" y="4533901"/>
              <a:ext cx="165100" cy="266700"/>
            </a:xfrm>
            <a:custGeom>
              <a:avLst/>
              <a:gdLst>
                <a:gd name="T0" fmla="*/ 57 w 104"/>
                <a:gd name="T1" fmla="*/ 168 h 168"/>
                <a:gd name="T2" fmla="*/ 0 w 104"/>
                <a:gd name="T3" fmla="*/ 168 h 168"/>
                <a:gd name="T4" fmla="*/ 45 w 104"/>
                <a:gd name="T5" fmla="*/ 0 h 168"/>
                <a:gd name="T6" fmla="*/ 104 w 104"/>
                <a:gd name="T7" fmla="*/ 0 h 168"/>
                <a:gd name="T8" fmla="*/ 57 w 104"/>
                <a:gd name="T9" fmla="*/ 168 h 168"/>
              </a:gdLst>
              <a:ahLst/>
              <a:cxnLst>
                <a:cxn ang="0">
                  <a:pos x="T0" y="T1"/>
                </a:cxn>
                <a:cxn ang="0">
                  <a:pos x="T2" y="T3"/>
                </a:cxn>
                <a:cxn ang="0">
                  <a:pos x="T4" y="T5"/>
                </a:cxn>
                <a:cxn ang="0">
                  <a:pos x="T6" y="T7"/>
                </a:cxn>
                <a:cxn ang="0">
                  <a:pos x="T8" y="T9"/>
                </a:cxn>
              </a:cxnLst>
              <a:rect l="0" t="0" r="r" b="b"/>
              <a:pathLst>
                <a:path w="104" h="168">
                  <a:moveTo>
                    <a:pt x="57" y="168"/>
                  </a:moveTo>
                  <a:lnTo>
                    <a:pt x="0" y="168"/>
                  </a:lnTo>
                  <a:lnTo>
                    <a:pt x="45" y="0"/>
                  </a:lnTo>
                  <a:lnTo>
                    <a:pt x="104" y="0"/>
                  </a:lnTo>
                  <a:lnTo>
                    <a:pt x="57" y="1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49" name="Freeform 90">
              <a:extLst>
                <a:ext uri="{FF2B5EF4-FFF2-40B4-BE49-F238E27FC236}">
                  <a16:creationId xmlns:a16="http://schemas.microsoft.com/office/drawing/2014/main" id="{E497D99E-5754-432A-AD6A-F92D89C8DB15}"/>
                </a:ext>
              </a:extLst>
            </p:cNvPr>
            <p:cNvSpPr>
              <a:spLocks noEditPoints="1"/>
            </p:cNvSpPr>
            <p:nvPr userDrawn="1"/>
          </p:nvSpPr>
          <p:spPr bwMode="auto">
            <a:xfrm>
              <a:off x="8264526" y="4533901"/>
              <a:ext cx="165100" cy="266700"/>
            </a:xfrm>
            <a:custGeom>
              <a:avLst/>
              <a:gdLst>
                <a:gd name="T0" fmla="*/ 57 w 104"/>
                <a:gd name="T1" fmla="*/ 168 h 168"/>
                <a:gd name="T2" fmla="*/ 0 w 104"/>
                <a:gd name="T3" fmla="*/ 168 h 168"/>
                <a:gd name="T4" fmla="*/ 34 w 104"/>
                <a:gd name="T5" fmla="*/ 46 h 168"/>
                <a:gd name="T6" fmla="*/ 91 w 104"/>
                <a:gd name="T7" fmla="*/ 46 h 168"/>
                <a:gd name="T8" fmla="*/ 57 w 104"/>
                <a:gd name="T9" fmla="*/ 168 h 168"/>
                <a:gd name="T10" fmla="*/ 95 w 104"/>
                <a:gd name="T11" fmla="*/ 34 h 168"/>
                <a:gd name="T12" fmla="*/ 36 w 104"/>
                <a:gd name="T13" fmla="*/ 34 h 168"/>
                <a:gd name="T14" fmla="*/ 47 w 104"/>
                <a:gd name="T15" fmla="*/ 0 h 168"/>
                <a:gd name="T16" fmla="*/ 104 w 104"/>
                <a:gd name="T17" fmla="*/ 0 h 168"/>
                <a:gd name="T18" fmla="*/ 95 w 104"/>
                <a:gd name="T19" fmla="*/ 34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4" h="168">
                  <a:moveTo>
                    <a:pt x="57" y="168"/>
                  </a:moveTo>
                  <a:lnTo>
                    <a:pt x="0" y="168"/>
                  </a:lnTo>
                  <a:lnTo>
                    <a:pt x="34" y="46"/>
                  </a:lnTo>
                  <a:lnTo>
                    <a:pt x="91" y="46"/>
                  </a:lnTo>
                  <a:lnTo>
                    <a:pt x="57" y="168"/>
                  </a:lnTo>
                  <a:close/>
                  <a:moveTo>
                    <a:pt x="95" y="34"/>
                  </a:moveTo>
                  <a:lnTo>
                    <a:pt x="36" y="34"/>
                  </a:lnTo>
                  <a:lnTo>
                    <a:pt x="47" y="0"/>
                  </a:lnTo>
                  <a:lnTo>
                    <a:pt x="104" y="0"/>
                  </a:lnTo>
                  <a:lnTo>
                    <a:pt x="95"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50" name="Freeform 91">
              <a:extLst>
                <a:ext uri="{FF2B5EF4-FFF2-40B4-BE49-F238E27FC236}">
                  <a16:creationId xmlns:a16="http://schemas.microsoft.com/office/drawing/2014/main" id="{9D8A866D-850F-4EC3-94E2-06F03E465484}"/>
                </a:ext>
              </a:extLst>
            </p:cNvPr>
            <p:cNvSpPr>
              <a:spLocks/>
            </p:cNvSpPr>
            <p:nvPr userDrawn="1"/>
          </p:nvSpPr>
          <p:spPr bwMode="auto">
            <a:xfrm>
              <a:off x="8396288" y="4564063"/>
              <a:ext cx="192088" cy="236538"/>
            </a:xfrm>
            <a:custGeom>
              <a:avLst/>
              <a:gdLst>
                <a:gd name="T0" fmla="*/ 115 w 121"/>
                <a:gd name="T1" fmla="*/ 27 h 149"/>
                <a:gd name="T2" fmla="*/ 121 w 121"/>
                <a:gd name="T3" fmla="*/ 54 h 149"/>
                <a:gd name="T4" fmla="*/ 76 w 121"/>
                <a:gd name="T5" fmla="*/ 54 h 149"/>
                <a:gd name="T6" fmla="*/ 63 w 121"/>
                <a:gd name="T7" fmla="*/ 101 h 149"/>
                <a:gd name="T8" fmla="*/ 63 w 121"/>
                <a:gd name="T9" fmla="*/ 101 h 149"/>
                <a:gd name="T10" fmla="*/ 62 w 121"/>
                <a:gd name="T11" fmla="*/ 107 h 149"/>
                <a:gd name="T12" fmla="*/ 61 w 121"/>
                <a:gd name="T13" fmla="*/ 111 h 149"/>
                <a:gd name="T14" fmla="*/ 61 w 121"/>
                <a:gd name="T15" fmla="*/ 111 h 149"/>
                <a:gd name="T16" fmla="*/ 61 w 121"/>
                <a:gd name="T17" fmla="*/ 115 h 149"/>
                <a:gd name="T18" fmla="*/ 63 w 121"/>
                <a:gd name="T19" fmla="*/ 117 h 149"/>
                <a:gd name="T20" fmla="*/ 67 w 121"/>
                <a:gd name="T21" fmla="*/ 118 h 149"/>
                <a:gd name="T22" fmla="*/ 72 w 121"/>
                <a:gd name="T23" fmla="*/ 118 h 149"/>
                <a:gd name="T24" fmla="*/ 83 w 121"/>
                <a:gd name="T25" fmla="*/ 118 h 149"/>
                <a:gd name="T26" fmla="*/ 75 w 121"/>
                <a:gd name="T27" fmla="*/ 149 h 149"/>
                <a:gd name="T28" fmla="*/ 23 w 121"/>
                <a:gd name="T29" fmla="*/ 149 h 149"/>
                <a:gd name="T30" fmla="*/ 23 w 121"/>
                <a:gd name="T31" fmla="*/ 149 h 149"/>
                <a:gd name="T32" fmla="*/ 18 w 121"/>
                <a:gd name="T33" fmla="*/ 148 h 149"/>
                <a:gd name="T34" fmla="*/ 13 w 121"/>
                <a:gd name="T35" fmla="*/ 148 h 149"/>
                <a:gd name="T36" fmla="*/ 8 w 121"/>
                <a:gd name="T37" fmla="*/ 145 h 149"/>
                <a:gd name="T38" fmla="*/ 6 w 121"/>
                <a:gd name="T39" fmla="*/ 143 h 149"/>
                <a:gd name="T40" fmla="*/ 2 w 121"/>
                <a:gd name="T41" fmla="*/ 139 h 149"/>
                <a:gd name="T42" fmla="*/ 1 w 121"/>
                <a:gd name="T43" fmla="*/ 136 h 149"/>
                <a:gd name="T44" fmla="*/ 0 w 121"/>
                <a:gd name="T45" fmla="*/ 132 h 149"/>
                <a:gd name="T46" fmla="*/ 0 w 121"/>
                <a:gd name="T47" fmla="*/ 128 h 149"/>
                <a:gd name="T48" fmla="*/ 0 w 121"/>
                <a:gd name="T49" fmla="*/ 128 h 149"/>
                <a:gd name="T50" fmla="*/ 0 w 121"/>
                <a:gd name="T51" fmla="*/ 120 h 149"/>
                <a:gd name="T52" fmla="*/ 2 w 121"/>
                <a:gd name="T53" fmla="*/ 111 h 149"/>
                <a:gd name="T54" fmla="*/ 34 w 121"/>
                <a:gd name="T55" fmla="*/ 0 h 149"/>
                <a:gd name="T56" fmla="*/ 91 w 121"/>
                <a:gd name="T57" fmla="*/ 0 h 149"/>
                <a:gd name="T58" fmla="*/ 84 w 121"/>
                <a:gd name="T59" fmla="*/ 27 h 149"/>
                <a:gd name="T60" fmla="*/ 115 w 121"/>
                <a:gd name="T61" fmla="*/ 27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21" h="149">
                  <a:moveTo>
                    <a:pt x="115" y="27"/>
                  </a:moveTo>
                  <a:lnTo>
                    <a:pt x="121" y="54"/>
                  </a:lnTo>
                  <a:lnTo>
                    <a:pt x="76" y="54"/>
                  </a:lnTo>
                  <a:lnTo>
                    <a:pt x="63" y="101"/>
                  </a:lnTo>
                  <a:lnTo>
                    <a:pt x="63" y="101"/>
                  </a:lnTo>
                  <a:lnTo>
                    <a:pt x="62" y="107"/>
                  </a:lnTo>
                  <a:lnTo>
                    <a:pt x="61" y="111"/>
                  </a:lnTo>
                  <a:lnTo>
                    <a:pt x="61" y="111"/>
                  </a:lnTo>
                  <a:lnTo>
                    <a:pt x="61" y="115"/>
                  </a:lnTo>
                  <a:lnTo>
                    <a:pt x="63" y="117"/>
                  </a:lnTo>
                  <a:lnTo>
                    <a:pt x="67" y="118"/>
                  </a:lnTo>
                  <a:lnTo>
                    <a:pt x="72" y="118"/>
                  </a:lnTo>
                  <a:lnTo>
                    <a:pt x="83" y="118"/>
                  </a:lnTo>
                  <a:lnTo>
                    <a:pt x="75" y="149"/>
                  </a:lnTo>
                  <a:lnTo>
                    <a:pt x="23" y="149"/>
                  </a:lnTo>
                  <a:lnTo>
                    <a:pt x="23" y="149"/>
                  </a:lnTo>
                  <a:lnTo>
                    <a:pt x="18" y="148"/>
                  </a:lnTo>
                  <a:lnTo>
                    <a:pt x="13" y="148"/>
                  </a:lnTo>
                  <a:lnTo>
                    <a:pt x="8" y="145"/>
                  </a:lnTo>
                  <a:lnTo>
                    <a:pt x="6" y="143"/>
                  </a:lnTo>
                  <a:lnTo>
                    <a:pt x="2" y="139"/>
                  </a:lnTo>
                  <a:lnTo>
                    <a:pt x="1" y="136"/>
                  </a:lnTo>
                  <a:lnTo>
                    <a:pt x="0" y="132"/>
                  </a:lnTo>
                  <a:lnTo>
                    <a:pt x="0" y="128"/>
                  </a:lnTo>
                  <a:lnTo>
                    <a:pt x="0" y="128"/>
                  </a:lnTo>
                  <a:lnTo>
                    <a:pt x="0" y="120"/>
                  </a:lnTo>
                  <a:lnTo>
                    <a:pt x="2" y="111"/>
                  </a:lnTo>
                  <a:lnTo>
                    <a:pt x="34" y="0"/>
                  </a:lnTo>
                  <a:lnTo>
                    <a:pt x="91" y="0"/>
                  </a:lnTo>
                  <a:lnTo>
                    <a:pt x="84" y="27"/>
                  </a:lnTo>
                  <a:lnTo>
                    <a:pt x="115"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51" name="Freeform 92">
              <a:extLst>
                <a:ext uri="{FF2B5EF4-FFF2-40B4-BE49-F238E27FC236}">
                  <a16:creationId xmlns:a16="http://schemas.microsoft.com/office/drawing/2014/main" id="{3B440CC8-C3C6-4C4C-9D73-FC66C34FC8C6}"/>
                </a:ext>
              </a:extLst>
            </p:cNvPr>
            <p:cNvSpPr>
              <a:spLocks/>
            </p:cNvSpPr>
            <p:nvPr userDrawn="1"/>
          </p:nvSpPr>
          <p:spPr bwMode="auto">
            <a:xfrm>
              <a:off x="7321551" y="4830763"/>
              <a:ext cx="38100" cy="46038"/>
            </a:xfrm>
            <a:custGeom>
              <a:avLst/>
              <a:gdLst>
                <a:gd name="T0" fmla="*/ 9 w 24"/>
                <a:gd name="T1" fmla="*/ 0 h 29"/>
                <a:gd name="T2" fmla="*/ 24 w 24"/>
                <a:gd name="T3" fmla="*/ 0 h 29"/>
                <a:gd name="T4" fmla="*/ 15 w 24"/>
                <a:gd name="T5" fmla="*/ 29 h 29"/>
                <a:gd name="T6" fmla="*/ 0 w 24"/>
                <a:gd name="T7" fmla="*/ 29 h 29"/>
                <a:gd name="T8" fmla="*/ 9 w 24"/>
                <a:gd name="T9" fmla="*/ 0 h 29"/>
              </a:gdLst>
              <a:ahLst/>
              <a:cxnLst>
                <a:cxn ang="0">
                  <a:pos x="T0" y="T1"/>
                </a:cxn>
                <a:cxn ang="0">
                  <a:pos x="T2" y="T3"/>
                </a:cxn>
                <a:cxn ang="0">
                  <a:pos x="T4" y="T5"/>
                </a:cxn>
                <a:cxn ang="0">
                  <a:pos x="T6" y="T7"/>
                </a:cxn>
                <a:cxn ang="0">
                  <a:pos x="T8" y="T9"/>
                </a:cxn>
              </a:cxnLst>
              <a:rect l="0" t="0" r="r" b="b"/>
              <a:pathLst>
                <a:path w="24" h="29">
                  <a:moveTo>
                    <a:pt x="9" y="0"/>
                  </a:moveTo>
                  <a:lnTo>
                    <a:pt x="24" y="0"/>
                  </a:lnTo>
                  <a:lnTo>
                    <a:pt x="15" y="29"/>
                  </a:lnTo>
                  <a:lnTo>
                    <a:pt x="0" y="29"/>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52" name="Freeform 93">
              <a:extLst>
                <a:ext uri="{FF2B5EF4-FFF2-40B4-BE49-F238E27FC236}">
                  <a16:creationId xmlns:a16="http://schemas.microsoft.com/office/drawing/2014/main" id="{11297386-9540-433F-993C-EC467DA8B095}"/>
                </a:ext>
              </a:extLst>
            </p:cNvPr>
            <p:cNvSpPr>
              <a:spLocks/>
            </p:cNvSpPr>
            <p:nvPr userDrawn="1"/>
          </p:nvSpPr>
          <p:spPr bwMode="auto">
            <a:xfrm>
              <a:off x="7400926" y="4830763"/>
              <a:ext cx="87313" cy="46038"/>
            </a:xfrm>
            <a:custGeom>
              <a:avLst/>
              <a:gdLst>
                <a:gd name="T0" fmla="*/ 10 w 55"/>
                <a:gd name="T1" fmla="*/ 0 h 29"/>
                <a:gd name="T2" fmla="*/ 31 w 55"/>
                <a:gd name="T3" fmla="*/ 0 h 29"/>
                <a:gd name="T4" fmla="*/ 36 w 55"/>
                <a:gd name="T5" fmla="*/ 19 h 29"/>
                <a:gd name="T6" fmla="*/ 36 w 55"/>
                <a:gd name="T7" fmla="*/ 19 h 29"/>
                <a:gd name="T8" fmla="*/ 42 w 55"/>
                <a:gd name="T9" fmla="*/ 0 h 29"/>
                <a:gd name="T10" fmla="*/ 55 w 55"/>
                <a:gd name="T11" fmla="*/ 0 h 29"/>
                <a:gd name="T12" fmla="*/ 46 w 55"/>
                <a:gd name="T13" fmla="*/ 29 h 29"/>
                <a:gd name="T14" fmla="*/ 26 w 55"/>
                <a:gd name="T15" fmla="*/ 29 h 29"/>
                <a:gd name="T16" fmla="*/ 20 w 55"/>
                <a:gd name="T17" fmla="*/ 8 h 29"/>
                <a:gd name="T18" fmla="*/ 20 w 55"/>
                <a:gd name="T19" fmla="*/ 8 h 29"/>
                <a:gd name="T20" fmla="*/ 13 w 55"/>
                <a:gd name="T21" fmla="*/ 29 h 29"/>
                <a:gd name="T22" fmla="*/ 0 w 55"/>
                <a:gd name="T23" fmla="*/ 29 h 29"/>
                <a:gd name="T24" fmla="*/ 10 w 55"/>
                <a:gd name="T2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 h="29">
                  <a:moveTo>
                    <a:pt x="10" y="0"/>
                  </a:moveTo>
                  <a:lnTo>
                    <a:pt x="31" y="0"/>
                  </a:lnTo>
                  <a:lnTo>
                    <a:pt x="36" y="19"/>
                  </a:lnTo>
                  <a:lnTo>
                    <a:pt x="36" y="19"/>
                  </a:lnTo>
                  <a:lnTo>
                    <a:pt x="42" y="0"/>
                  </a:lnTo>
                  <a:lnTo>
                    <a:pt x="55" y="0"/>
                  </a:lnTo>
                  <a:lnTo>
                    <a:pt x="46" y="29"/>
                  </a:lnTo>
                  <a:lnTo>
                    <a:pt x="26" y="29"/>
                  </a:lnTo>
                  <a:lnTo>
                    <a:pt x="20" y="8"/>
                  </a:lnTo>
                  <a:lnTo>
                    <a:pt x="20" y="8"/>
                  </a:lnTo>
                  <a:lnTo>
                    <a:pt x="13" y="29"/>
                  </a:lnTo>
                  <a:lnTo>
                    <a:pt x="0" y="29"/>
                  </a:lnTo>
                  <a:lnTo>
                    <a:pt x="1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53" name="Freeform 94">
              <a:extLst>
                <a:ext uri="{FF2B5EF4-FFF2-40B4-BE49-F238E27FC236}">
                  <a16:creationId xmlns:a16="http://schemas.microsoft.com/office/drawing/2014/main" id="{62805BB9-191C-4026-888F-25FF28AF7527}"/>
                </a:ext>
              </a:extLst>
            </p:cNvPr>
            <p:cNvSpPr>
              <a:spLocks/>
            </p:cNvSpPr>
            <p:nvPr userDrawn="1"/>
          </p:nvSpPr>
          <p:spPr bwMode="auto">
            <a:xfrm>
              <a:off x="7531101" y="4830763"/>
              <a:ext cx="76200" cy="46038"/>
            </a:xfrm>
            <a:custGeom>
              <a:avLst/>
              <a:gdLst>
                <a:gd name="T0" fmla="*/ 0 w 48"/>
                <a:gd name="T1" fmla="*/ 0 h 29"/>
                <a:gd name="T2" fmla="*/ 15 w 48"/>
                <a:gd name="T3" fmla="*/ 0 h 29"/>
                <a:gd name="T4" fmla="*/ 19 w 48"/>
                <a:gd name="T5" fmla="*/ 18 h 29"/>
                <a:gd name="T6" fmla="*/ 33 w 48"/>
                <a:gd name="T7" fmla="*/ 0 h 29"/>
                <a:gd name="T8" fmla="*/ 48 w 48"/>
                <a:gd name="T9" fmla="*/ 0 h 29"/>
                <a:gd name="T10" fmla="*/ 24 w 48"/>
                <a:gd name="T11" fmla="*/ 29 h 29"/>
                <a:gd name="T12" fmla="*/ 6 w 48"/>
                <a:gd name="T13" fmla="*/ 29 h 29"/>
                <a:gd name="T14" fmla="*/ 0 w 48"/>
                <a:gd name="T15" fmla="*/ 0 h 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 h="29">
                  <a:moveTo>
                    <a:pt x="0" y="0"/>
                  </a:moveTo>
                  <a:lnTo>
                    <a:pt x="15" y="0"/>
                  </a:lnTo>
                  <a:lnTo>
                    <a:pt x="19" y="18"/>
                  </a:lnTo>
                  <a:lnTo>
                    <a:pt x="33" y="0"/>
                  </a:lnTo>
                  <a:lnTo>
                    <a:pt x="48" y="0"/>
                  </a:lnTo>
                  <a:lnTo>
                    <a:pt x="24" y="29"/>
                  </a:lnTo>
                  <a:lnTo>
                    <a:pt x="6" y="29"/>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54" name="Freeform 95">
              <a:extLst>
                <a:ext uri="{FF2B5EF4-FFF2-40B4-BE49-F238E27FC236}">
                  <a16:creationId xmlns:a16="http://schemas.microsoft.com/office/drawing/2014/main" id="{E8C20767-C6EE-4D6F-A731-5C77DA3EB7D4}"/>
                </a:ext>
              </a:extLst>
            </p:cNvPr>
            <p:cNvSpPr>
              <a:spLocks/>
            </p:cNvSpPr>
            <p:nvPr userDrawn="1"/>
          </p:nvSpPr>
          <p:spPr bwMode="auto">
            <a:xfrm>
              <a:off x="7635876" y="4830763"/>
              <a:ext cx="66675" cy="46038"/>
            </a:xfrm>
            <a:custGeom>
              <a:avLst/>
              <a:gdLst>
                <a:gd name="T0" fmla="*/ 9 w 42"/>
                <a:gd name="T1" fmla="*/ 0 h 29"/>
                <a:gd name="T2" fmla="*/ 42 w 42"/>
                <a:gd name="T3" fmla="*/ 0 h 29"/>
                <a:gd name="T4" fmla="*/ 41 w 42"/>
                <a:gd name="T5" fmla="*/ 5 h 29"/>
                <a:gd name="T6" fmla="*/ 22 w 42"/>
                <a:gd name="T7" fmla="*/ 5 h 29"/>
                <a:gd name="T8" fmla="*/ 20 w 42"/>
                <a:gd name="T9" fmla="*/ 11 h 29"/>
                <a:gd name="T10" fmla="*/ 37 w 42"/>
                <a:gd name="T11" fmla="*/ 11 h 29"/>
                <a:gd name="T12" fmla="*/ 36 w 42"/>
                <a:gd name="T13" fmla="*/ 17 h 29"/>
                <a:gd name="T14" fmla="*/ 17 w 42"/>
                <a:gd name="T15" fmla="*/ 17 h 29"/>
                <a:gd name="T16" fmla="*/ 16 w 42"/>
                <a:gd name="T17" fmla="*/ 23 h 29"/>
                <a:gd name="T18" fmla="*/ 35 w 42"/>
                <a:gd name="T19" fmla="*/ 23 h 29"/>
                <a:gd name="T20" fmla="*/ 33 w 42"/>
                <a:gd name="T21" fmla="*/ 29 h 29"/>
                <a:gd name="T22" fmla="*/ 0 w 42"/>
                <a:gd name="T23" fmla="*/ 29 h 29"/>
                <a:gd name="T24" fmla="*/ 9 w 42"/>
                <a:gd name="T2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29">
                  <a:moveTo>
                    <a:pt x="9" y="0"/>
                  </a:moveTo>
                  <a:lnTo>
                    <a:pt x="42" y="0"/>
                  </a:lnTo>
                  <a:lnTo>
                    <a:pt x="41" y="5"/>
                  </a:lnTo>
                  <a:lnTo>
                    <a:pt x="22" y="5"/>
                  </a:lnTo>
                  <a:lnTo>
                    <a:pt x="20" y="11"/>
                  </a:lnTo>
                  <a:lnTo>
                    <a:pt x="37" y="11"/>
                  </a:lnTo>
                  <a:lnTo>
                    <a:pt x="36" y="17"/>
                  </a:lnTo>
                  <a:lnTo>
                    <a:pt x="17" y="17"/>
                  </a:lnTo>
                  <a:lnTo>
                    <a:pt x="16" y="23"/>
                  </a:lnTo>
                  <a:lnTo>
                    <a:pt x="35" y="23"/>
                  </a:lnTo>
                  <a:lnTo>
                    <a:pt x="33" y="29"/>
                  </a:lnTo>
                  <a:lnTo>
                    <a:pt x="0" y="29"/>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55" name="Freeform 96">
              <a:extLst>
                <a:ext uri="{FF2B5EF4-FFF2-40B4-BE49-F238E27FC236}">
                  <a16:creationId xmlns:a16="http://schemas.microsoft.com/office/drawing/2014/main" id="{0CDF7782-0DA4-4CF8-87C3-BCB7672243A7}"/>
                </a:ext>
              </a:extLst>
            </p:cNvPr>
            <p:cNvSpPr>
              <a:spLocks/>
            </p:cNvSpPr>
            <p:nvPr userDrawn="1"/>
          </p:nvSpPr>
          <p:spPr bwMode="auto">
            <a:xfrm>
              <a:off x="7856538" y="4830763"/>
              <a:ext cx="61913" cy="46038"/>
            </a:xfrm>
            <a:custGeom>
              <a:avLst/>
              <a:gdLst>
                <a:gd name="T0" fmla="*/ 11 w 39"/>
                <a:gd name="T1" fmla="*/ 7 h 29"/>
                <a:gd name="T2" fmla="*/ 0 w 39"/>
                <a:gd name="T3" fmla="*/ 7 h 29"/>
                <a:gd name="T4" fmla="*/ 3 w 39"/>
                <a:gd name="T5" fmla="*/ 0 h 29"/>
                <a:gd name="T6" fmla="*/ 39 w 39"/>
                <a:gd name="T7" fmla="*/ 0 h 29"/>
                <a:gd name="T8" fmla="*/ 37 w 39"/>
                <a:gd name="T9" fmla="*/ 7 h 29"/>
                <a:gd name="T10" fmla="*/ 25 w 39"/>
                <a:gd name="T11" fmla="*/ 7 h 29"/>
                <a:gd name="T12" fmla="*/ 19 w 39"/>
                <a:gd name="T13" fmla="*/ 29 h 29"/>
                <a:gd name="T14" fmla="*/ 4 w 39"/>
                <a:gd name="T15" fmla="*/ 29 h 29"/>
                <a:gd name="T16" fmla="*/ 11 w 39"/>
                <a:gd name="T17" fmla="*/ 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29">
                  <a:moveTo>
                    <a:pt x="11" y="7"/>
                  </a:moveTo>
                  <a:lnTo>
                    <a:pt x="0" y="7"/>
                  </a:lnTo>
                  <a:lnTo>
                    <a:pt x="3" y="0"/>
                  </a:lnTo>
                  <a:lnTo>
                    <a:pt x="39" y="0"/>
                  </a:lnTo>
                  <a:lnTo>
                    <a:pt x="37" y="7"/>
                  </a:lnTo>
                  <a:lnTo>
                    <a:pt x="25" y="7"/>
                  </a:lnTo>
                  <a:lnTo>
                    <a:pt x="19" y="29"/>
                  </a:lnTo>
                  <a:lnTo>
                    <a:pt x="4" y="29"/>
                  </a:lnTo>
                  <a:lnTo>
                    <a:pt x="11"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56" name="Freeform 97">
              <a:extLst>
                <a:ext uri="{FF2B5EF4-FFF2-40B4-BE49-F238E27FC236}">
                  <a16:creationId xmlns:a16="http://schemas.microsoft.com/office/drawing/2014/main" id="{A205F883-0C5E-41DA-B849-40AF24D23201}"/>
                </a:ext>
              </a:extLst>
            </p:cNvPr>
            <p:cNvSpPr>
              <a:spLocks/>
            </p:cNvSpPr>
            <p:nvPr userDrawn="1"/>
          </p:nvSpPr>
          <p:spPr bwMode="auto">
            <a:xfrm>
              <a:off x="7951788" y="4830763"/>
              <a:ext cx="106363" cy="46038"/>
            </a:xfrm>
            <a:custGeom>
              <a:avLst/>
              <a:gdLst>
                <a:gd name="T0" fmla="*/ 8 w 67"/>
                <a:gd name="T1" fmla="*/ 0 h 29"/>
                <a:gd name="T2" fmla="*/ 30 w 67"/>
                <a:gd name="T3" fmla="*/ 0 h 29"/>
                <a:gd name="T4" fmla="*/ 32 w 67"/>
                <a:gd name="T5" fmla="*/ 19 h 29"/>
                <a:gd name="T6" fmla="*/ 32 w 67"/>
                <a:gd name="T7" fmla="*/ 19 h 29"/>
                <a:gd name="T8" fmla="*/ 45 w 67"/>
                <a:gd name="T9" fmla="*/ 0 h 29"/>
                <a:gd name="T10" fmla="*/ 67 w 67"/>
                <a:gd name="T11" fmla="*/ 0 h 29"/>
                <a:gd name="T12" fmla="*/ 57 w 67"/>
                <a:gd name="T13" fmla="*/ 29 h 29"/>
                <a:gd name="T14" fmla="*/ 45 w 67"/>
                <a:gd name="T15" fmla="*/ 29 h 29"/>
                <a:gd name="T16" fmla="*/ 50 w 67"/>
                <a:gd name="T17" fmla="*/ 7 h 29"/>
                <a:gd name="T18" fmla="*/ 50 w 67"/>
                <a:gd name="T19" fmla="*/ 7 h 29"/>
                <a:gd name="T20" fmla="*/ 34 w 67"/>
                <a:gd name="T21" fmla="*/ 29 h 29"/>
                <a:gd name="T22" fmla="*/ 21 w 67"/>
                <a:gd name="T23" fmla="*/ 29 h 29"/>
                <a:gd name="T24" fmla="*/ 19 w 67"/>
                <a:gd name="T25" fmla="*/ 7 h 29"/>
                <a:gd name="T26" fmla="*/ 19 w 67"/>
                <a:gd name="T27" fmla="*/ 7 h 29"/>
                <a:gd name="T28" fmla="*/ 12 w 67"/>
                <a:gd name="T29" fmla="*/ 29 h 29"/>
                <a:gd name="T30" fmla="*/ 0 w 67"/>
                <a:gd name="T31" fmla="*/ 29 h 29"/>
                <a:gd name="T32" fmla="*/ 8 w 67"/>
                <a:gd name="T33"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7" h="29">
                  <a:moveTo>
                    <a:pt x="8" y="0"/>
                  </a:moveTo>
                  <a:lnTo>
                    <a:pt x="30" y="0"/>
                  </a:lnTo>
                  <a:lnTo>
                    <a:pt x="32" y="19"/>
                  </a:lnTo>
                  <a:lnTo>
                    <a:pt x="32" y="19"/>
                  </a:lnTo>
                  <a:lnTo>
                    <a:pt x="45" y="0"/>
                  </a:lnTo>
                  <a:lnTo>
                    <a:pt x="67" y="0"/>
                  </a:lnTo>
                  <a:lnTo>
                    <a:pt x="57" y="29"/>
                  </a:lnTo>
                  <a:lnTo>
                    <a:pt x="45" y="29"/>
                  </a:lnTo>
                  <a:lnTo>
                    <a:pt x="50" y="7"/>
                  </a:lnTo>
                  <a:lnTo>
                    <a:pt x="50" y="7"/>
                  </a:lnTo>
                  <a:lnTo>
                    <a:pt x="34" y="29"/>
                  </a:lnTo>
                  <a:lnTo>
                    <a:pt x="21" y="29"/>
                  </a:lnTo>
                  <a:lnTo>
                    <a:pt x="19" y="7"/>
                  </a:lnTo>
                  <a:lnTo>
                    <a:pt x="19" y="7"/>
                  </a:lnTo>
                  <a:lnTo>
                    <a:pt x="12" y="29"/>
                  </a:lnTo>
                  <a:lnTo>
                    <a:pt x="0" y="29"/>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57" name="Freeform 98">
              <a:extLst>
                <a:ext uri="{FF2B5EF4-FFF2-40B4-BE49-F238E27FC236}">
                  <a16:creationId xmlns:a16="http://schemas.microsoft.com/office/drawing/2014/main" id="{63BAC0AB-4365-47B8-AB3A-CB4C567AF334}"/>
                </a:ext>
              </a:extLst>
            </p:cNvPr>
            <p:cNvSpPr>
              <a:spLocks/>
            </p:cNvSpPr>
            <p:nvPr userDrawn="1"/>
          </p:nvSpPr>
          <p:spPr bwMode="auto">
            <a:xfrm>
              <a:off x="8188326" y="4830763"/>
              <a:ext cx="85725" cy="46038"/>
            </a:xfrm>
            <a:custGeom>
              <a:avLst/>
              <a:gdLst>
                <a:gd name="T0" fmla="*/ 9 w 54"/>
                <a:gd name="T1" fmla="*/ 0 h 29"/>
                <a:gd name="T2" fmla="*/ 30 w 54"/>
                <a:gd name="T3" fmla="*/ 0 h 29"/>
                <a:gd name="T4" fmla="*/ 35 w 54"/>
                <a:gd name="T5" fmla="*/ 19 h 29"/>
                <a:gd name="T6" fmla="*/ 36 w 54"/>
                <a:gd name="T7" fmla="*/ 19 h 29"/>
                <a:gd name="T8" fmla="*/ 42 w 54"/>
                <a:gd name="T9" fmla="*/ 0 h 29"/>
                <a:gd name="T10" fmla="*/ 54 w 54"/>
                <a:gd name="T11" fmla="*/ 0 h 29"/>
                <a:gd name="T12" fmla="*/ 46 w 54"/>
                <a:gd name="T13" fmla="*/ 29 h 29"/>
                <a:gd name="T14" fmla="*/ 24 w 54"/>
                <a:gd name="T15" fmla="*/ 29 h 29"/>
                <a:gd name="T16" fmla="*/ 19 w 54"/>
                <a:gd name="T17" fmla="*/ 8 h 29"/>
                <a:gd name="T18" fmla="*/ 19 w 54"/>
                <a:gd name="T19" fmla="*/ 8 h 29"/>
                <a:gd name="T20" fmla="*/ 13 w 54"/>
                <a:gd name="T21" fmla="*/ 29 h 29"/>
                <a:gd name="T22" fmla="*/ 0 w 54"/>
                <a:gd name="T23" fmla="*/ 29 h 29"/>
                <a:gd name="T24" fmla="*/ 9 w 54"/>
                <a:gd name="T2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29">
                  <a:moveTo>
                    <a:pt x="9" y="0"/>
                  </a:moveTo>
                  <a:lnTo>
                    <a:pt x="30" y="0"/>
                  </a:lnTo>
                  <a:lnTo>
                    <a:pt x="35" y="19"/>
                  </a:lnTo>
                  <a:lnTo>
                    <a:pt x="36" y="19"/>
                  </a:lnTo>
                  <a:lnTo>
                    <a:pt x="42" y="0"/>
                  </a:lnTo>
                  <a:lnTo>
                    <a:pt x="54" y="0"/>
                  </a:lnTo>
                  <a:lnTo>
                    <a:pt x="46" y="29"/>
                  </a:lnTo>
                  <a:lnTo>
                    <a:pt x="24" y="29"/>
                  </a:lnTo>
                  <a:lnTo>
                    <a:pt x="19" y="8"/>
                  </a:lnTo>
                  <a:lnTo>
                    <a:pt x="19" y="8"/>
                  </a:lnTo>
                  <a:lnTo>
                    <a:pt x="13" y="29"/>
                  </a:lnTo>
                  <a:lnTo>
                    <a:pt x="0" y="29"/>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58" name="Freeform 99">
              <a:extLst>
                <a:ext uri="{FF2B5EF4-FFF2-40B4-BE49-F238E27FC236}">
                  <a16:creationId xmlns:a16="http://schemas.microsoft.com/office/drawing/2014/main" id="{D04755C1-85C5-48E5-89A9-9B19557A35E4}"/>
                </a:ext>
              </a:extLst>
            </p:cNvPr>
            <p:cNvSpPr>
              <a:spLocks/>
            </p:cNvSpPr>
            <p:nvPr userDrawn="1"/>
          </p:nvSpPr>
          <p:spPr bwMode="auto">
            <a:xfrm>
              <a:off x="8310563" y="4830763"/>
              <a:ext cx="63500" cy="46038"/>
            </a:xfrm>
            <a:custGeom>
              <a:avLst/>
              <a:gdLst>
                <a:gd name="T0" fmla="*/ 12 w 40"/>
                <a:gd name="T1" fmla="*/ 7 h 29"/>
                <a:gd name="T2" fmla="*/ 0 w 40"/>
                <a:gd name="T3" fmla="*/ 7 h 29"/>
                <a:gd name="T4" fmla="*/ 3 w 40"/>
                <a:gd name="T5" fmla="*/ 0 h 29"/>
                <a:gd name="T6" fmla="*/ 40 w 40"/>
                <a:gd name="T7" fmla="*/ 0 h 29"/>
                <a:gd name="T8" fmla="*/ 38 w 40"/>
                <a:gd name="T9" fmla="*/ 7 h 29"/>
                <a:gd name="T10" fmla="*/ 26 w 40"/>
                <a:gd name="T11" fmla="*/ 7 h 29"/>
                <a:gd name="T12" fmla="*/ 19 w 40"/>
                <a:gd name="T13" fmla="*/ 29 h 29"/>
                <a:gd name="T14" fmla="*/ 5 w 40"/>
                <a:gd name="T15" fmla="*/ 29 h 29"/>
                <a:gd name="T16" fmla="*/ 12 w 40"/>
                <a:gd name="T17" fmla="*/ 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29">
                  <a:moveTo>
                    <a:pt x="12" y="7"/>
                  </a:moveTo>
                  <a:lnTo>
                    <a:pt x="0" y="7"/>
                  </a:lnTo>
                  <a:lnTo>
                    <a:pt x="3" y="0"/>
                  </a:lnTo>
                  <a:lnTo>
                    <a:pt x="40" y="0"/>
                  </a:lnTo>
                  <a:lnTo>
                    <a:pt x="38" y="7"/>
                  </a:lnTo>
                  <a:lnTo>
                    <a:pt x="26" y="7"/>
                  </a:lnTo>
                  <a:lnTo>
                    <a:pt x="19" y="29"/>
                  </a:lnTo>
                  <a:lnTo>
                    <a:pt x="5" y="29"/>
                  </a:lnTo>
                  <a:lnTo>
                    <a:pt x="12"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59" name="Freeform 100">
              <a:extLst>
                <a:ext uri="{FF2B5EF4-FFF2-40B4-BE49-F238E27FC236}">
                  <a16:creationId xmlns:a16="http://schemas.microsoft.com/office/drawing/2014/main" id="{CE5611DE-1A1C-4E52-9C04-845BDAF9A2B7}"/>
                </a:ext>
              </a:extLst>
            </p:cNvPr>
            <p:cNvSpPr>
              <a:spLocks noEditPoints="1"/>
            </p:cNvSpPr>
            <p:nvPr userDrawn="1"/>
          </p:nvSpPr>
          <p:spPr bwMode="auto">
            <a:xfrm>
              <a:off x="8701088" y="4760913"/>
              <a:ext cx="49213" cy="50800"/>
            </a:xfrm>
            <a:custGeom>
              <a:avLst/>
              <a:gdLst>
                <a:gd name="T0" fmla="*/ 15 w 31"/>
                <a:gd name="T1" fmla="*/ 0 h 32"/>
                <a:gd name="T2" fmla="*/ 15 w 31"/>
                <a:gd name="T3" fmla="*/ 0 h 32"/>
                <a:gd name="T4" fmla="*/ 10 w 31"/>
                <a:gd name="T5" fmla="*/ 1 h 32"/>
                <a:gd name="T6" fmla="*/ 5 w 31"/>
                <a:gd name="T7" fmla="*/ 5 h 32"/>
                <a:gd name="T8" fmla="*/ 1 w 31"/>
                <a:gd name="T9" fmla="*/ 10 h 32"/>
                <a:gd name="T10" fmla="*/ 0 w 31"/>
                <a:gd name="T11" fmla="*/ 15 h 32"/>
                <a:gd name="T12" fmla="*/ 0 w 31"/>
                <a:gd name="T13" fmla="*/ 15 h 32"/>
                <a:gd name="T14" fmla="*/ 1 w 31"/>
                <a:gd name="T15" fmla="*/ 21 h 32"/>
                <a:gd name="T16" fmla="*/ 5 w 31"/>
                <a:gd name="T17" fmla="*/ 27 h 32"/>
                <a:gd name="T18" fmla="*/ 10 w 31"/>
                <a:gd name="T19" fmla="*/ 31 h 32"/>
                <a:gd name="T20" fmla="*/ 15 w 31"/>
                <a:gd name="T21" fmla="*/ 32 h 32"/>
                <a:gd name="T22" fmla="*/ 15 w 31"/>
                <a:gd name="T23" fmla="*/ 32 h 32"/>
                <a:gd name="T24" fmla="*/ 21 w 31"/>
                <a:gd name="T25" fmla="*/ 31 h 32"/>
                <a:gd name="T26" fmla="*/ 27 w 31"/>
                <a:gd name="T27" fmla="*/ 27 h 32"/>
                <a:gd name="T28" fmla="*/ 30 w 31"/>
                <a:gd name="T29" fmla="*/ 21 h 32"/>
                <a:gd name="T30" fmla="*/ 31 w 31"/>
                <a:gd name="T31" fmla="*/ 15 h 32"/>
                <a:gd name="T32" fmla="*/ 31 w 31"/>
                <a:gd name="T33" fmla="*/ 15 h 32"/>
                <a:gd name="T34" fmla="*/ 30 w 31"/>
                <a:gd name="T35" fmla="*/ 10 h 32"/>
                <a:gd name="T36" fmla="*/ 27 w 31"/>
                <a:gd name="T37" fmla="*/ 5 h 32"/>
                <a:gd name="T38" fmla="*/ 21 w 31"/>
                <a:gd name="T39" fmla="*/ 1 h 32"/>
                <a:gd name="T40" fmla="*/ 15 w 31"/>
                <a:gd name="T41" fmla="*/ 0 h 32"/>
                <a:gd name="T42" fmla="*/ 15 w 31"/>
                <a:gd name="T43" fmla="*/ 0 h 32"/>
                <a:gd name="T44" fmla="*/ 15 w 31"/>
                <a:gd name="T45" fmla="*/ 28 h 32"/>
                <a:gd name="T46" fmla="*/ 15 w 31"/>
                <a:gd name="T47" fmla="*/ 28 h 32"/>
                <a:gd name="T48" fmla="*/ 11 w 31"/>
                <a:gd name="T49" fmla="*/ 27 h 32"/>
                <a:gd name="T50" fmla="*/ 6 w 31"/>
                <a:gd name="T51" fmla="*/ 25 h 32"/>
                <a:gd name="T52" fmla="*/ 4 w 31"/>
                <a:gd name="T53" fmla="*/ 21 h 32"/>
                <a:gd name="T54" fmla="*/ 3 w 31"/>
                <a:gd name="T55" fmla="*/ 15 h 32"/>
                <a:gd name="T56" fmla="*/ 3 w 31"/>
                <a:gd name="T57" fmla="*/ 15 h 32"/>
                <a:gd name="T58" fmla="*/ 4 w 31"/>
                <a:gd name="T59" fmla="*/ 11 h 32"/>
                <a:gd name="T60" fmla="*/ 6 w 31"/>
                <a:gd name="T61" fmla="*/ 6 h 32"/>
                <a:gd name="T62" fmla="*/ 11 w 31"/>
                <a:gd name="T63" fmla="*/ 4 h 32"/>
                <a:gd name="T64" fmla="*/ 15 w 31"/>
                <a:gd name="T65" fmla="*/ 3 h 32"/>
                <a:gd name="T66" fmla="*/ 15 w 31"/>
                <a:gd name="T67" fmla="*/ 3 h 32"/>
                <a:gd name="T68" fmla="*/ 20 w 31"/>
                <a:gd name="T69" fmla="*/ 4 h 32"/>
                <a:gd name="T70" fmla="*/ 25 w 31"/>
                <a:gd name="T71" fmla="*/ 6 h 32"/>
                <a:gd name="T72" fmla="*/ 27 w 31"/>
                <a:gd name="T73" fmla="*/ 11 h 32"/>
                <a:gd name="T74" fmla="*/ 28 w 31"/>
                <a:gd name="T75" fmla="*/ 15 h 32"/>
                <a:gd name="T76" fmla="*/ 28 w 31"/>
                <a:gd name="T77" fmla="*/ 15 h 32"/>
                <a:gd name="T78" fmla="*/ 27 w 31"/>
                <a:gd name="T79" fmla="*/ 21 h 32"/>
                <a:gd name="T80" fmla="*/ 25 w 31"/>
                <a:gd name="T81" fmla="*/ 25 h 32"/>
                <a:gd name="T82" fmla="*/ 20 w 31"/>
                <a:gd name="T83" fmla="*/ 27 h 32"/>
                <a:gd name="T84" fmla="*/ 15 w 31"/>
                <a:gd name="T85" fmla="*/ 28 h 32"/>
                <a:gd name="T86" fmla="*/ 15 w 31"/>
                <a:gd name="T87"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1" h="32">
                  <a:moveTo>
                    <a:pt x="15" y="0"/>
                  </a:moveTo>
                  <a:lnTo>
                    <a:pt x="15" y="0"/>
                  </a:lnTo>
                  <a:lnTo>
                    <a:pt x="10" y="1"/>
                  </a:lnTo>
                  <a:lnTo>
                    <a:pt x="5" y="5"/>
                  </a:lnTo>
                  <a:lnTo>
                    <a:pt x="1" y="10"/>
                  </a:lnTo>
                  <a:lnTo>
                    <a:pt x="0" y="15"/>
                  </a:lnTo>
                  <a:lnTo>
                    <a:pt x="0" y="15"/>
                  </a:lnTo>
                  <a:lnTo>
                    <a:pt x="1" y="21"/>
                  </a:lnTo>
                  <a:lnTo>
                    <a:pt x="5" y="27"/>
                  </a:lnTo>
                  <a:lnTo>
                    <a:pt x="10" y="31"/>
                  </a:lnTo>
                  <a:lnTo>
                    <a:pt x="15" y="32"/>
                  </a:lnTo>
                  <a:lnTo>
                    <a:pt x="15" y="32"/>
                  </a:lnTo>
                  <a:lnTo>
                    <a:pt x="21" y="31"/>
                  </a:lnTo>
                  <a:lnTo>
                    <a:pt x="27" y="27"/>
                  </a:lnTo>
                  <a:lnTo>
                    <a:pt x="30" y="21"/>
                  </a:lnTo>
                  <a:lnTo>
                    <a:pt x="31" y="15"/>
                  </a:lnTo>
                  <a:lnTo>
                    <a:pt x="31" y="15"/>
                  </a:lnTo>
                  <a:lnTo>
                    <a:pt x="30" y="10"/>
                  </a:lnTo>
                  <a:lnTo>
                    <a:pt x="27" y="5"/>
                  </a:lnTo>
                  <a:lnTo>
                    <a:pt x="21" y="1"/>
                  </a:lnTo>
                  <a:lnTo>
                    <a:pt x="15" y="0"/>
                  </a:lnTo>
                  <a:lnTo>
                    <a:pt x="15" y="0"/>
                  </a:lnTo>
                  <a:close/>
                  <a:moveTo>
                    <a:pt x="15" y="28"/>
                  </a:moveTo>
                  <a:lnTo>
                    <a:pt x="15" y="28"/>
                  </a:lnTo>
                  <a:lnTo>
                    <a:pt x="11" y="27"/>
                  </a:lnTo>
                  <a:lnTo>
                    <a:pt x="6" y="25"/>
                  </a:lnTo>
                  <a:lnTo>
                    <a:pt x="4" y="21"/>
                  </a:lnTo>
                  <a:lnTo>
                    <a:pt x="3" y="15"/>
                  </a:lnTo>
                  <a:lnTo>
                    <a:pt x="3" y="15"/>
                  </a:lnTo>
                  <a:lnTo>
                    <a:pt x="4" y="11"/>
                  </a:lnTo>
                  <a:lnTo>
                    <a:pt x="6" y="6"/>
                  </a:lnTo>
                  <a:lnTo>
                    <a:pt x="11" y="4"/>
                  </a:lnTo>
                  <a:lnTo>
                    <a:pt x="15" y="3"/>
                  </a:lnTo>
                  <a:lnTo>
                    <a:pt x="15" y="3"/>
                  </a:lnTo>
                  <a:lnTo>
                    <a:pt x="20" y="4"/>
                  </a:lnTo>
                  <a:lnTo>
                    <a:pt x="25" y="6"/>
                  </a:lnTo>
                  <a:lnTo>
                    <a:pt x="27" y="11"/>
                  </a:lnTo>
                  <a:lnTo>
                    <a:pt x="28" y="15"/>
                  </a:lnTo>
                  <a:lnTo>
                    <a:pt x="28" y="15"/>
                  </a:lnTo>
                  <a:lnTo>
                    <a:pt x="27" y="21"/>
                  </a:lnTo>
                  <a:lnTo>
                    <a:pt x="25" y="25"/>
                  </a:lnTo>
                  <a:lnTo>
                    <a:pt x="20" y="27"/>
                  </a:lnTo>
                  <a:lnTo>
                    <a:pt x="15" y="28"/>
                  </a:lnTo>
                  <a:lnTo>
                    <a:pt x="15"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60" name="Freeform 101">
              <a:extLst>
                <a:ext uri="{FF2B5EF4-FFF2-40B4-BE49-F238E27FC236}">
                  <a16:creationId xmlns:a16="http://schemas.microsoft.com/office/drawing/2014/main" id="{E43E4F94-2D61-4221-8BB7-7A36591BFCE8}"/>
                </a:ext>
              </a:extLst>
            </p:cNvPr>
            <p:cNvSpPr>
              <a:spLocks noEditPoints="1"/>
            </p:cNvSpPr>
            <p:nvPr userDrawn="1"/>
          </p:nvSpPr>
          <p:spPr bwMode="auto">
            <a:xfrm>
              <a:off x="8716963" y="4772026"/>
              <a:ext cx="20638" cy="26988"/>
            </a:xfrm>
            <a:custGeom>
              <a:avLst/>
              <a:gdLst>
                <a:gd name="T0" fmla="*/ 11 w 13"/>
                <a:gd name="T1" fmla="*/ 6 h 17"/>
                <a:gd name="T2" fmla="*/ 11 w 13"/>
                <a:gd name="T3" fmla="*/ 6 h 17"/>
                <a:gd name="T4" fmla="*/ 11 w 13"/>
                <a:gd name="T5" fmla="*/ 4 h 17"/>
                <a:gd name="T6" fmla="*/ 10 w 13"/>
                <a:gd name="T7" fmla="*/ 1 h 17"/>
                <a:gd name="T8" fmla="*/ 9 w 13"/>
                <a:gd name="T9" fmla="*/ 1 h 17"/>
                <a:gd name="T10" fmla="*/ 7 w 13"/>
                <a:gd name="T11" fmla="*/ 0 h 17"/>
                <a:gd name="T12" fmla="*/ 0 w 13"/>
                <a:gd name="T13" fmla="*/ 0 h 17"/>
                <a:gd name="T14" fmla="*/ 0 w 13"/>
                <a:gd name="T15" fmla="*/ 17 h 17"/>
                <a:gd name="T16" fmla="*/ 3 w 13"/>
                <a:gd name="T17" fmla="*/ 17 h 17"/>
                <a:gd name="T18" fmla="*/ 3 w 13"/>
                <a:gd name="T19" fmla="*/ 11 h 17"/>
                <a:gd name="T20" fmla="*/ 5 w 13"/>
                <a:gd name="T21" fmla="*/ 11 h 17"/>
                <a:gd name="T22" fmla="*/ 9 w 13"/>
                <a:gd name="T23" fmla="*/ 17 h 17"/>
                <a:gd name="T24" fmla="*/ 13 w 13"/>
                <a:gd name="T25" fmla="*/ 17 h 17"/>
                <a:gd name="T26" fmla="*/ 8 w 13"/>
                <a:gd name="T27" fmla="*/ 10 h 17"/>
                <a:gd name="T28" fmla="*/ 8 w 13"/>
                <a:gd name="T29" fmla="*/ 10 h 17"/>
                <a:gd name="T30" fmla="*/ 11 w 13"/>
                <a:gd name="T31" fmla="*/ 8 h 17"/>
                <a:gd name="T32" fmla="*/ 11 w 13"/>
                <a:gd name="T33" fmla="*/ 6 h 17"/>
                <a:gd name="T34" fmla="*/ 11 w 13"/>
                <a:gd name="T35" fmla="*/ 6 h 17"/>
                <a:gd name="T36" fmla="*/ 3 w 13"/>
                <a:gd name="T37" fmla="*/ 7 h 17"/>
                <a:gd name="T38" fmla="*/ 3 w 13"/>
                <a:gd name="T39" fmla="*/ 3 h 17"/>
                <a:gd name="T40" fmla="*/ 5 w 13"/>
                <a:gd name="T41" fmla="*/ 3 h 17"/>
                <a:gd name="T42" fmla="*/ 5 w 13"/>
                <a:gd name="T43" fmla="*/ 3 h 17"/>
                <a:gd name="T44" fmla="*/ 8 w 13"/>
                <a:gd name="T45" fmla="*/ 4 h 17"/>
                <a:gd name="T46" fmla="*/ 9 w 13"/>
                <a:gd name="T47" fmla="*/ 4 h 17"/>
                <a:gd name="T48" fmla="*/ 9 w 13"/>
                <a:gd name="T49" fmla="*/ 5 h 17"/>
                <a:gd name="T50" fmla="*/ 9 w 13"/>
                <a:gd name="T51" fmla="*/ 5 h 17"/>
                <a:gd name="T52" fmla="*/ 9 w 13"/>
                <a:gd name="T53" fmla="*/ 7 h 17"/>
                <a:gd name="T54" fmla="*/ 8 w 13"/>
                <a:gd name="T55" fmla="*/ 7 h 17"/>
                <a:gd name="T56" fmla="*/ 5 w 13"/>
                <a:gd name="T57" fmla="*/ 7 h 17"/>
                <a:gd name="T58" fmla="*/ 3 w 13"/>
                <a:gd name="T59" fmla="*/ 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 h="17">
                  <a:moveTo>
                    <a:pt x="11" y="6"/>
                  </a:moveTo>
                  <a:lnTo>
                    <a:pt x="11" y="6"/>
                  </a:lnTo>
                  <a:lnTo>
                    <a:pt x="11" y="4"/>
                  </a:lnTo>
                  <a:lnTo>
                    <a:pt x="10" y="1"/>
                  </a:lnTo>
                  <a:lnTo>
                    <a:pt x="9" y="1"/>
                  </a:lnTo>
                  <a:lnTo>
                    <a:pt x="7" y="0"/>
                  </a:lnTo>
                  <a:lnTo>
                    <a:pt x="0" y="0"/>
                  </a:lnTo>
                  <a:lnTo>
                    <a:pt x="0" y="17"/>
                  </a:lnTo>
                  <a:lnTo>
                    <a:pt x="3" y="17"/>
                  </a:lnTo>
                  <a:lnTo>
                    <a:pt x="3" y="11"/>
                  </a:lnTo>
                  <a:lnTo>
                    <a:pt x="5" y="11"/>
                  </a:lnTo>
                  <a:lnTo>
                    <a:pt x="9" y="17"/>
                  </a:lnTo>
                  <a:lnTo>
                    <a:pt x="13" y="17"/>
                  </a:lnTo>
                  <a:lnTo>
                    <a:pt x="8" y="10"/>
                  </a:lnTo>
                  <a:lnTo>
                    <a:pt x="8" y="10"/>
                  </a:lnTo>
                  <a:lnTo>
                    <a:pt x="11" y="8"/>
                  </a:lnTo>
                  <a:lnTo>
                    <a:pt x="11" y="6"/>
                  </a:lnTo>
                  <a:lnTo>
                    <a:pt x="11" y="6"/>
                  </a:lnTo>
                  <a:close/>
                  <a:moveTo>
                    <a:pt x="3" y="7"/>
                  </a:moveTo>
                  <a:lnTo>
                    <a:pt x="3" y="3"/>
                  </a:lnTo>
                  <a:lnTo>
                    <a:pt x="5" y="3"/>
                  </a:lnTo>
                  <a:lnTo>
                    <a:pt x="5" y="3"/>
                  </a:lnTo>
                  <a:lnTo>
                    <a:pt x="8" y="4"/>
                  </a:lnTo>
                  <a:lnTo>
                    <a:pt x="9" y="4"/>
                  </a:lnTo>
                  <a:lnTo>
                    <a:pt x="9" y="5"/>
                  </a:lnTo>
                  <a:lnTo>
                    <a:pt x="9" y="5"/>
                  </a:lnTo>
                  <a:lnTo>
                    <a:pt x="9" y="7"/>
                  </a:lnTo>
                  <a:lnTo>
                    <a:pt x="8" y="7"/>
                  </a:lnTo>
                  <a:lnTo>
                    <a:pt x="5" y="7"/>
                  </a:lnTo>
                  <a:lnTo>
                    <a:pt x="3"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61" name="Freeform 102">
              <a:extLst>
                <a:ext uri="{FF2B5EF4-FFF2-40B4-BE49-F238E27FC236}">
                  <a16:creationId xmlns:a16="http://schemas.microsoft.com/office/drawing/2014/main" id="{F3EAB659-25FF-4730-9E9E-209CB30E6D38}"/>
                </a:ext>
              </a:extLst>
            </p:cNvPr>
            <p:cNvSpPr>
              <a:spLocks/>
            </p:cNvSpPr>
            <p:nvPr userDrawn="1"/>
          </p:nvSpPr>
          <p:spPr bwMode="auto">
            <a:xfrm>
              <a:off x="7742238" y="4830763"/>
              <a:ext cx="68263" cy="47625"/>
            </a:xfrm>
            <a:custGeom>
              <a:avLst/>
              <a:gdLst>
                <a:gd name="T0" fmla="*/ 20 w 43"/>
                <a:gd name="T1" fmla="*/ 9 h 30"/>
                <a:gd name="T2" fmla="*/ 20 w 43"/>
                <a:gd name="T3" fmla="*/ 7 h 30"/>
                <a:gd name="T4" fmla="*/ 24 w 43"/>
                <a:gd name="T5" fmla="*/ 4 h 30"/>
                <a:gd name="T6" fmla="*/ 28 w 43"/>
                <a:gd name="T7" fmla="*/ 4 h 30"/>
                <a:gd name="T8" fmla="*/ 30 w 43"/>
                <a:gd name="T9" fmla="*/ 5 h 30"/>
                <a:gd name="T10" fmla="*/ 30 w 43"/>
                <a:gd name="T11" fmla="*/ 8 h 30"/>
                <a:gd name="T12" fmla="*/ 43 w 43"/>
                <a:gd name="T13" fmla="*/ 8 h 30"/>
                <a:gd name="T14" fmla="*/ 41 w 43"/>
                <a:gd name="T15" fmla="*/ 2 h 30"/>
                <a:gd name="T16" fmla="*/ 27 w 43"/>
                <a:gd name="T17" fmla="*/ 0 h 30"/>
                <a:gd name="T18" fmla="*/ 18 w 43"/>
                <a:gd name="T19" fmla="*/ 0 h 30"/>
                <a:gd name="T20" fmla="*/ 7 w 43"/>
                <a:gd name="T21" fmla="*/ 4 h 30"/>
                <a:gd name="T22" fmla="*/ 3 w 43"/>
                <a:gd name="T23" fmla="*/ 9 h 30"/>
                <a:gd name="T24" fmla="*/ 4 w 43"/>
                <a:gd name="T25" fmla="*/ 14 h 30"/>
                <a:gd name="T26" fmla="*/ 9 w 43"/>
                <a:gd name="T27" fmla="*/ 16 h 30"/>
                <a:gd name="T28" fmla="*/ 22 w 43"/>
                <a:gd name="T29" fmla="*/ 19 h 30"/>
                <a:gd name="T30" fmla="*/ 25 w 43"/>
                <a:gd name="T31" fmla="*/ 21 h 30"/>
                <a:gd name="T32" fmla="*/ 25 w 43"/>
                <a:gd name="T33" fmla="*/ 22 h 30"/>
                <a:gd name="T34" fmla="*/ 23 w 43"/>
                <a:gd name="T35" fmla="*/ 24 h 30"/>
                <a:gd name="T36" fmla="*/ 18 w 43"/>
                <a:gd name="T37" fmla="*/ 25 h 30"/>
                <a:gd name="T38" fmla="*/ 14 w 43"/>
                <a:gd name="T39" fmla="*/ 24 h 30"/>
                <a:gd name="T40" fmla="*/ 12 w 43"/>
                <a:gd name="T41" fmla="*/ 22 h 30"/>
                <a:gd name="T42" fmla="*/ 0 w 43"/>
                <a:gd name="T43" fmla="*/ 21 h 30"/>
                <a:gd name="T44" fmla="*/ 0 w 43"/>
                <a:gd name="T45" fmla="*/ 24 h 30"/>
                <a:gd name="T46" fmla="*/ 1 w 43"/>
                <a:gd name="T47" fmla="*/ 28 h 30"/>
                <a:gd name="T48" fmla="*/ 5 w 43"/>
                <a:gd name="T49" fmla="*/ 30 h 30"/>
                <a:gd name="T50" fmla="*/ 16 w 43"/>
                <a:gd name="T51" fmla="*/ 30 h 30"/>
                <a:gd name="T52" fmla="*/ 34 w 43"/>
                <a:gd name="T53" fmla="*/ 28 h 30"/>
                <a:gd name="T54" fmla="*/ 41 w 43"/>
                <a:gd name="T55" fmla="*/ 21 h 30"/>
                <a:gd name="T56" fmla="*/ 41 w 43"/>
                <a:gd name="T57" fmla="*/ 17 h 30"/>
                <a:gd name="T58" fmla="*/ 39 w 43"/>
                <a:gd name="T59" fmla="*/ 15 h 30"/>
                <a:gd name="T60" fmla="*/ 29 w 43"/>
                <a:gd name="T61" fmla="*/ 11 h 30"/>
                <a:gd name="T62" fmla="*/ 20 w 43"/>
                <a:gd name="T63" fmla="*/ 9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 h="30">
                  <a:moveTo>
                    <a:pt x="20" y="9"/>
                  </a:moveTo>
                  <a:lnTo>
                    <a:pt x="20" y="9"/>
                  </a:lnTo>
                  <a:lnTo>
                    <a:pt x="20" y="7"/>
                  </a:lnTo>
                  <a:lnTo>
                    <a:pt x="20" y="7"/>
                  </a:lnTo>
                  <a:lnTo>
                    <a:pt x="21" y="5"/>
                  </a:lnTo>
                  <a:lnTo>
                    <a:pt x="24" y="4"/>
                  </a:lnTo>
                  <a:lnTo>
                    <a:pt x="24" y="4"/>
                  </a:lnTo>
                  <a:lnTo>
                    <a:pt x="28" y="4"/>
                  </a:lnTo>
                  <a:lnTo>
                    <a:pt x="30" y="5"/>
                  </a:lnTo>
                  <a:lnTo>
                    <a:pt x="30" y="5"/>
                  </a:lnTo>
                  <a:lnTo>
                    <a:pt x="30" y="7"/>
                  </a:lnTo>
                  <a:lnTo>
                    <a:pt x="30" y="8"/>
                  </a:lnTo>
                  <a:lnTo>
                    <a:pt x="43" y="8"/>
                  </a:lnTo>
                  <a:lnTo>
                    <a:pt x="43" y="8"/>
                  </a:lnTo>
                  <a:lnTo>
                    <a:pt x="43" y="4"/>
                  </a:lnTo>
                  <a:lnTo>
                    <a:pt x="41" y="2"/>
                  </a:lnTo>
                  <a:lnTo>
                    <a:pt x="36" y="0"/>
                  </a:lnTo>
                  <a:lnTo>
                    <a:pt x="27" y="0"/>
                  </a:lnTo>
                  <a:lnTo>
                    <a:pt x="27" y="0"/>
                  </a:lnTo>
                  <a:lnTo>
                    <a:pt x="18" y="0"/>
                  </a:lnTo>
                  <a:lnTo>
                    <a:pt x="11" y="2"/>
                  </a:lnTo>
                  <a:lnTo>
                    <a:pt x="7" y="4"/>
                  </a:lnTo>
                  <a:lnTo>
                    <a:pt x="3" y="9"/>
                  </a:lnTo>
                  <a:lnTo>
                    <a:pt x="3" y="9"/>
                  </a:lnTo>
                  <a:lnTo>
                    <a:pt x="3" y="11"/>
                  </a:lnTo>
                  <a:lnTo>
                    <a:pt x="4" y="14"/>
                  </a:lnTo>
                  <a:lnTo>
                    <a:pt x="4" y="14"/>
                  </a:lnTo>
                  <a:lnTo>
                    <a:pt x="9" y="16"/>
                  </a:lnTo>
                  <a:lnTo>
                    <a:pt x="16" y="18"/>
                  </a:lnTo>
                  <a:lnTo>
                    <a:pt x="22" y="19"/>
                  </a:lnTo>
                  <a:lnTo>
                    <a:pt x="25" y="21"/>
                  </a:lnTo>
                  <a:lnTo>
                    <a:pt x="25" y="21"/>
                  </a:lnTo>
                  <a:lnTo>
                    <a:pt x="25" y="22"/>
                  </a:lnTo>
                  <a:lnTo>
                    <a:pt x="25" y="22"/>
                  </a:lnTo>
                  <a:lnTo>
                    <a:pt x="24" y="23"/>
                  </a:lnTo>
                  <a:lnTo>
                    <a:pt x="23" y="24"/>
                  </a:lnTo>
                  <a:lnTo>
                    <a:pt x="18" y="25"/>
                  </a:lnTo>
                  <a:lnTo>
                    <a:pt x="18" y="25"/>
                  </a:lnTo>
                  <a:lnTo>
                    <a:pt x="15" y="24"/>
                  </a:lnTo>
                  <a:lnTo>
                    <a:pt x="14" y="24"/>
                  </a:lnTo>
                  <a:lnTo>
                    <a:pt x="14" y="24"/>
                  </a:lnTo>
                  <a:lnTo>
                    <a:pt x="12" y="22"/>
                  </a:lnTo>
                  <a:lnTo>
                    <a:pt x="12" y="21"/>
                  </a:lnTo>
                  <a:lnTo>
                    <a:pt x="0" y="21"/>
                  </a:lnTo>
                  <a:lnTo>
                    <a:pt x="0" y="21"/>
                  </a:lnTo>
                  <a:lnTo>
                    <a:pt x="0" y="24"/>
                  </a:lnTo>
                  <a:lnTo>
                    <a:pt x="0" y="26"/>
                  </a:lnTo>
                  <a:lnTo>
                    <a:pt x="1" y="28"/>
                  </a:lnTo>
                  <a:lnTo>
                    <a:pt x="3" y="29"/>
                  </a:lnTo>
                  <a:lnTo>
                    <a:pt x="5" y="30"/>
                  </a:lnTo>
                  <a:lnTo>
                    <a:pt x="16" y="30"/>
                  </a:lnTo>
                  <a:lnTo>
                    <a:pt x="16" y="30"/>
                  </a:lnTo>
                  <a:lnTo>
                    <a:pt x="27" y="30"/>
                  </a:lnTo>
                  <a:lnTo>
                    <a:pt x="34" y="28"/>
                  </a:lnTo>
                  <a:lnTo>
                    <a:pt x="38" y="24"/>
                  </a:lnTo>
                  <a:lnTo>
                    <a:pt x="41" y="21"/>
                  </a:lnTo>
                  <a:lnTo>
                    <a:pt x="41" y="21"/>
                  </a:lnTo>
                  <a:lnTo>
                    <a:pt x="41" y="17"/>
                  </a:lnTo>
                  <a:lnTo>
                    <a:pt x="39" y="15"/>
                  </a:lnTo>
                  <a:lnTo>
                    <a:pt x="39" y="15"/>
                  </a:lnTo>
                  <a:lnTo>
                    <a:pt x="36" y="12"/>
                  </a:lnTo>
                  <a:lnTo>
                    <a:pt x="29" y="11"/>
                  </a:lnTo>
                  <a:lnTo>
                    <a:pt x="23" y="10"/>
                  </a:lnTo>
                  <a:lnTo>
                    <a:pt x="20" y="9"/>
                  </a:lnTo>
                  <a:lnTo>
                    <a:pt x="20"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62" name="Freeform 103">
              <a:extLst>
                <a:ext uri="{FF2B5EF4-FFF2-40B4-BE49-F238E27FC236}">
                  <a16:creationId xmlns:a16="http://schemas.microsoft.com/office/drawing/2014/main" id="{E9CE1248-5C12-41EA-BFD3-2A7494F7F3DA}"/>
                </a:ext>
              </a:extLst>
            </p:cNvPr>
            <p:cNvSpPr>
              <a:spLocks/>
            </p:cNvSpPr>
            <p:nvPr userDrawn="1"/>
          </p:nvSpPr>
          <p:spPr bwMode="auto">
            <a:xfrm>
              <a:off x="8089901" y="4830763"/>
              <a:ext cx="66675" cy="46038"/>
            </a:xfrm>
            <a:custGeom>
              <a:avLst/>
              <a:gdLst>
                <a:gd name="T0" fmla="*/ 9 w 42"/>
                <a:gd name="T1" fmla="*/ 0 h 29"/>
                <a:gd name="T2" fmla="*/ 42 w 42"/>
                <a:gd name="T3" fmla="*/ 0 h 29"/>
                <a:gd name="T4" fmla="*/ 40 w 42"/>
                <a:gd name="T5" fmla="*/ 5 h 29"/>
                <a:gd name="T6" fmla="*/ 21 w 42"/>
                <a:gd name="T7" fmla="*/ 5 h 29"/>
                <a:gd name="T8" fmla="*/ 18 w 42"/>
                <a:gd name="T9" fmla="*/ 11 h 29"/>
                <a:gd name="T10" fmla="*/ 36 w 42"/>
                <a:gd name="T11" fmla="*/ 11 h 29"/>
                <a:gd name="T12" fmla="*/ 35 w 42"/>
                <a:gd name="T13" fmla="*/ 17 h 29"/>
                <a:gd name="T14" fmla="*/ 17 w 42"/>
                <a:gd name="T15" fmla="*/ 17 h 29"/>
                <a:gd name="T16" fmla="*/ 15 w 42"/>
                <a:gd name="T17" fmla="*/ 23 h 29"/>
                <a:gd name="T18" fmla="*/ 35 w 42"/>
                <a:gd name="T19" fmla="*/ 23 h 29"/>
                <a:gd name="T20" fmla="*/ 33 w 42"/>
                <a:gd name="T21" fmla="*/ 29 h 29"/>
                <a:gd name="T22" fmla="*/ 0 w 42"/>
                <a:gd name="T23" fmla="*/ 29 h 29"/>
                <a:gd name="T24" fmla="*/ 9 w 42"/>
                <a:gd name="T2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29">
                  <a:moveTo>
                    <a:pt x="9" y="0"/>
                  </a:moveTo>
                  <a:lnTo>
                    <a:pt x="42" y="0"/>
                  </a:lnTo>
                  <a:lnTo>
                    <a:pt x="40" y="5"/>
                  </a:lnTo>
                  <a:lnTo>
                    <a:pt x="21" y="5"/>
                  </a:lnTo>
                  <a:lnTo>
                    <a:pt x="18" y="11"/>
                  </a:lnTo>
                  <a:lnTo>
                    <a:pt x="36" y="11"/>
                  </a:lnTo>
                  <a:lnTo>
                    <a:pt x="35" y="17"/>
                  </a:lnTo>
                  <a:lnTo>
                    <a:pt x="17" y="17"/>
                  </a:lnTo>
                  <a:lnTo>
                    <a:pt x="15" y="23"/>
                  </a:lnTo>
                  <a:lnTo>
                    <a:pt x="35" y="23"/>
                  </a:lnTo>
                  <a:lnTo>
                    <a:pt x="33" y="29"/>
                  </a:lnTo>
                  <a:lnTo>
                    <a:pt x="0" y="29"/>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63" name="Freeform 104">
              <a:extLst>
                <a:ext uri="{FF2B5EF4-FFF2-40B4-BE49-F238E27FC236}">
                  <a16:creationId xmlns:a16="http://schemas.microsoft.com/office/drawing/2014/main" id="{C96D3304-06E9-4581-8E5B-49BCD22FF9AA}"/>
                </a:ext>
              </a:extLst>
            </p:cNvPr>
            <p:cNvSpPr>
              <a:spLocks/>
            </p:cNvSpPr>
            <p:nvPr userDrawn="1"/>
          </p:nvSpPr>
          <p:spPr bwMode="auto">
            <a:xfrm>
              <a:off x="8518526" y="4606926"/>
              <a:ext cx="277813" cy="269875"/>
            </a:xfrm>
            <a:custGeom>
              <a:avLst/>
              <a:gdLst>
                <a:gd name="T0" fmla="*/ 116 w 175"/>
                <a:gd name="T1" fmla="*/ 0 h 170"/>
                <a:gd name="T2" fmla="*/ 85 w 175"/>
                <a:gd name="T3" fmla="*/ 67 h 170"/>
                <a:gd name="T4" fmla="*/ 86 w 175"/>
                <a:gd name="T5" fmla="*/ 0 h 170"/>
                <a:gd name="T6" fmla="*/ 27 w 175"/>
                <a:gd name="T7" fmla="*/ 0 h 170"/>
                <a:gd name="T8" fmla="*/ 39 w 175"/>
                <a:gd name="T9" fmla="*/ 122 h 170"/>
                <a:gd name="T10" fmla="*/ 39 w 175"/>
                <a:gd name="T11" fmla="*/ 122 h 170"/>
                <a:gd name="T12" fmla="*/ 37 w 175"/>
                <a:gd name="T13" fmla="*/ 127 h 170"/>
                <a:gd name="T14" fmla="*/ 36 w 175"/>
                <a:gd name="T15" fmla="*/ 130 h 170"/>
                <a:gd name="T16" fmla="*/ 33 w 175"/>
                <a:gd name="T17" fmla="*/ 132 h 170"/>
                <a:gd name="T18" fmla="*/ 30 w 175"/>
                <a:gd name="T19" fmla="*/ 135 h 170"/>
                <a:gd name="T20" fmla="*/ 30 w 175"/>
                <a:gd name="T21" fmla="*/ 135 h 170"/>
                <a:gd name="T22" fmla="*/ 26 w 175"/>
                <a:gd name="T23" fmla="*/ 136 h 170"/>
                <a:gd name="T24" fmla="*/ 20 w 175"/>
                <a:gd name="T25" fmla="*/ 136 h 170"/>
                <a:gd name="T26" fmla="*/ 11 w 175"/>
                <a:gd name="T27" fmla="*/ 136 h 170"/>
                <a:gd name="T28" fmla="*/ 10 w 175"/>
                <a:gd name="T29" fmla="*/ 136 h 170"/>
                <a:gd name="T30" fmla="*/ 0 w 175"/>
                <a:gd name="T31" fmla="*/ 170 h 170"/>
                <a:gd name="T32" fmla="*/ 40 w 175"/>
                <a:gd name="T33" fmla="*/ 170 h 170"/>
                <a:gd name="T34" fmla="*/ 40 w 175"/>
                <a:gd name="T35" fmla="*/ 170 h 170"/>
                <a:gd name="T36" fmla="*/ 48 w 175"/>
                <a:gd name="T37" fmla="*/ 169 h 170"/>
                <a:gd name="T38" fmla="*/ 55 w 175"/>
                <a:gd name="T39" fmla="*/ 167 h 170"/>
                <a:gd name="T40" fmla="*/ 63 w 175"/>
                <a:gd name="T41" fmla="*/ 164 h 170"/>
                <a:gd name="T42" fmla="*/ 68 w 175"/>
                <a:gd name="T43" fmla="*/ 160 h 170"/>
                <a:gd name="T44" fmla="*/ 74 w 175"/>
                <a:gd name="T45" fmla="*/ 156 h 170"/>
                <a:gd name="T46" fmla="*/ 79 w 175"/>
                <a:gd name="T47" fmla="*/ 149 h 170"/>
                <a:gd name="T48" fmla="*/ 91 w 175"/>
                <a:gd name="T49" fmla="*/ 132 h 170"/>
                <a:gd name="T50" fmla="*/ 175 w 175"/>
                <a:gd name="T51" fmla="*/ 0 h 170"/>
                <a:gd name="T52" fmla="*/ 116 w 175"/>
                <a:gd name="T53"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5" h="170">
                  <a:moveTo>
                    <a:pt x="116" y="0"/>
                  </a:moveTo>
                  <a:lnTo>
                    <a:pt x="85" y="67"/>
                  </a:lnTo>
                  <a:lnTo>
                    <a:pt x="86" y="0"/>
                  </a:lnTo>
                  <a:lnTo>
                    <a:pt x="27" y="0"/>
                  </a:lnTo>
                  <a:lnTo>
                    <a:pt x="39" y="122"/>
                  </a:lnTo>
                  <a:lnTo>
                    <a:pt x="39" y="122"/>
                  </a:lnTo>
                  <a:lnTo>
                    <a:pt x="37" y="127"/>
                  </a:lnTo>
                  <a:lnTo>
                    <a:pt x="36" y="130"/>
                  </a:lnTo>
                  <a:lnTo>
                    <a:pt x="33" y="132"/>
                  </a:lnTo>
                  <a:lnTo>
                    <a:pt x="30" y="135"/>
                  </a:lnTo>
                  <a:lnTo>
                    <a:pt x="30" y="135"/>
                  </a:lnTo>
                  <a:lnTo>
                    <a:pt x="26" y="136"/>
                  </a:lnTo>
                  <a:lnTo>
                    <a:pt x="20" y="136"/>
                  </a:lnTo>
                  <a:lnTo>
                    <a:pt x="11" y="136"/>
                  </a:lnTo>
                  <a:lnTo>
                    <a:pt x="10" y="136"/>
                  </a:lnTo>
                  <a:lnTo>
                    <a:pt x="0" y="170"/>
                  </a:lnTo>
                  <a:lnTo>
                    <a:pt x="40" y="170"/>
                  </a:lnTo>
                  <a:lnTo>
                    <a:pt x="40" y="170"/>
                  </a:lnTo>
                  <a:lnTo>
                    <a:pt x="48" y="169"/>
                  </a:lnTo>
                  <a:lnTo>
                    <a:pt x="55" y="167"/>
                  </a:lnTo>
                  <a:lnTo>
                    <a:pt x="63" y="164"/>
                  </a:lnTo>
                  <a:lnTo>
                    <a:pt x="68" y="160"/>
                  </a:lnTo>
                  <a:lnTo>
                    <a:pt x="74" y="156"/>
                  </a:lnTo>
                  <a:lnTo>
                    <a:pt x="79" y="149"/>
                  </a:lnTo>
                  <a:lnTo>
                    <a:pt x="91" y="132"/>
                  </a:lnTo>
                  <a:lnTo>
                    <a:pt x="175" y="0"/>
                  </a:lnTo>
                  <a:lnTo>
                    <a:pt x="11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64" name="Freeform 105">
              <a:extLst>
                <a:ext uri="{FF2B5EF4-FFF2-40B4-BE49-F238E27FC236}">
                  <a16:creationId xmlns:a16="http://schemas.microsoft.com/office/drawing/2014/main" id="{20A29A3C-4B13-4CB8-95C9-06FD2A64FE84}"/>
                </a:ext>
              </a:extLst>
            </p:cNvPr>
            <p:cNvSpPr>
              <a:spLocks/>
            </p:cNvSpPr>
            <p:nvPr userDrawn="1"/>
          </p:nvSpPr>
          <p:spPr bwMode="auto">
            <a:xfrm>
              <a:off x="8399463" y="4827588"/>
              <a:ext cx="71438" cy="50800"/>
            </a:xfrm>
            <a:custGeom>
              <a:avLst/>
              <a:gdLst>
                <a:gd name="T0" fmla="*/ 20 w 45"/>
                <a:gd name="T1" fmla="*/ 11 h 32"/>
                <a:gd name="T2" fmla="*/ 20 w 45"/>
                <a:gd name="T3" fmla="*/ 9 h 32"/>
                <a:gd name="T4" fmla="*/ 26 w 45"/>
                <a:gd name="T5" fmla="*/ 6 h 32"/>
                <a:gd name="T6" fmla="*/ 29 w 45"/>
                <a:gd name="T7" fmla="*/ 6 h 32"/>
                <a:gd name="T8" fmla="*/ 31 w 45"/>
                <a:gd name="T9" fmla="*/ 7 h 32"/>
                <a:gd name="T10" fmla="*/ 32 w 45"/>
                <a:gd name="T11" fmla="*/ 10 h 32"/>
                <a:gd name="T12" fmla="*/ 45 w 45"/>
                <a:gd name="T13" fmla="*/ 10 h 32"/>
                <a:gd name="T14" fmla="*/ 43 w 45"/>
                <a:gd name="T15" fmla="*/ 4 h 32"/>
                <a:gd name="T16" fmla="*/ 29 w 45"/>
                <a:gd name="T17" fmla="*/ 0 h 32"/>
                <a:gd name="T18" fmla="*/ 19 w 45"/>
                <a:gd name="T19" fmla="*/ 2 h 32"/>
                <a:gd name="T20" fmla="*/ 7 w 45"/>
                <a:gd name="T21" fmla="*/ 6 h 32"/>
                <a:gd name="T22" fmla="*/ 5 w 45"/>
                <a:gd name="T23" fmla="*/ 11 h 32"/>
                <a:gd name="T24" fmla="*/ 6 w 45"/>
                <a:gd name="T25" fmla="*/ 16 h 32"/>
                <a:gd name="T26" fmla="*/ 11 w 45"/>
                <a:gd name="T27" fmla="*/ 18 h 32"/>
                <a:gd name="T28" fmla="*/ 24 w 45"/>
                <a:gd name="T29" fmla="*/ 21 h 32"/>
                <a:gd name="T30" fmla="*/ 27 w 45"/>
                <a:gd name="T31" fmla="*/ 23 h 32"/>
                <a:gd name="T32" fmla="*/ 27 w 45"/>
                <a:gd name="T33" fmla="*/ 24 h 32"/>
                <a:gd name="T34" fmla="*/ 24 w 45"/>
                <a:gd name="T35" fmla="*/ 26 h 32"/>
                <a:gd name="T36" fmla="*/ 20 w 45"/>
                <a:gd name="T37" fmla="*/ 27 h 32"/>
                <a:gd name="T38" fmla="*/ 14 w 45"/>
                <a:gd name="T39" fmla="*/ 26 h 32"/>
                <a:gd name="T40" fmla="*/ 14 w 45"/>
                <a:gd name="T41" fmla="*/ 24 h 32"/>
                <a:gd name="T42" fmla="*/ 2 w 45"/>
                <a:gd name="T43" fmla="*/ 23 h 32"/>
                <a:gd name="T44" fmla="*/ 0 w 45"/>
                <a:gd name="T45" fmla="*/ 26 h 32"/>
                <a:gd name="T46" fmla="*/ 2 w 45"/>
                <a:gd name="T47" fmla="*/ 30 h 32"/>
                <a:gd name="T48" fmla="*/ 7 w 45"/>
                <a:gd name="T49" fmla="*/ 32 h 32"/>
                <a:gd name="T50" fmla="*/ 18 w 45"/>
                <a:gd name="T51" fmla="*/ 32 h 32"/>
                <a:gd name="T52" fmla="*/ 36 w 45"/>
                <a:gd name="T53" fmla="*/ 30 h 32"/>
                <a:gd name="T54" fmla="*/ 43 w 45"/>
                <a:gd name="T55" fmla="*/ 23 h 32"/>
                <a:gd name="T56" fmla="*/ 43 w 45"/>
                <a:gd name="T57" fmla="*/ 19 h 32"/>
                <a:gd name="T58" fmla="*/ 41 w 45"/>
                <a:gd name="T59" fmla="*/ 17 h 32"/>
                <a:gd name="T60" fmla="*/ 31 w 45"/>
                <a:gd name="T61" fmla="*/ 13 h 32"/>
                <a:gd name="T62" fmla="*/ 20 w 45"/>
                <a:gd name="T63" fmla="*/ 1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5" h="32">
                  <a:moveTo>
                    <a:pt x="20" y="11"/>
                  </a:moveTo>
                  <a:lnTo>
                    <a:pt x="20" y="11"/>
                  </a:lnTo>
                  <a:lnTo>
                    <a:pt x="20" y="9"/>
                  </a:lnTo>
                  <a:lnTo>
                    <a:pt x="20" y="9"/>
                  </a:lnTo>
                  <a:lnTo>
                    <a:pt x="23" y="7"/>
                  </a:lnTo>
                  <a:lnTo>
                    <a:pt x="26" y="6"/>
                  </a:lnTo>
                  <a:lnTo>
                    <a:pt x="26" y="6"/>
                  </a:lnTo>
                  <a:lnTo>
                    <a:pt x="29" y="6"/>
                  </a:lnTo>
                  <a:lnTo>
                    <a:pt x="31" y="7"/>
                  </a:lnTo>
                  <a:lnTo>
                    <a:pt x="31" y="7"/>
                  </a:lnTo>
                  <a:lnTo>
                    <a:pt x="32" y="9"/>
                  </a:lnTo>
                  <a:lnTo>
                    <a:pt x="32" y="10"/>
                  </a:lnTo>
                  <a:lnTo>
                    <a:pt x="45" y="10"/>
                  </a:lnTo>
                  <a:lnTo>
                    <a:pt x="45" y="10"/>
                  </a:lnTo>
                  <a:lnTo>
                    <a:pt x="45" y="6"/>
                  </a:lnTo>
                  <a:lnTo>
                    <a:pt x="43" y="4"/>
                  </a:lnTo>
                  <a:lnTo>
                    <a:pt x="38" y="2"/>
                  </a:lnTo>
                  <a:lnTo>
                    <a:pt x="29" y="0"/>
                  </a:lnTo>
                  <a:lnTo>
                    <a:pt x="29" y="0"/>
                  </a:lnTo>
                  <a:lnTo>
                    <a:pt x="19" y="2"/>
                  </a:lnTo>
                  <a:lnTo>
                    <a:pt x="12" y="3"/>
                  </a:lnTo>
                  <a:lnTo>
                    <a:pt x="7" y="6"/>
                  </a:lnTo>
                  <a:lnTo>
                    <a:pt x="5" y="11"/>
                  </a:lnTo>
                  <a:lnTo>
                    <a:pt x="5" y="11"/>
                  </a:lnTo>
                  <a:lnTo>
                    <a:pt x="5" y="13"/>
                  </a:lnTo>
                  <a:lnTo>
                    <a:pt x="6" y="16"/>
                  </a:lnTo>
                  <a:lnTo>
                    <a:pt x="6" y="16"/>
                  </a:lnTo>
                  <a:lnTo>
                    <a:pt x="11" y="18"/>
                  </a:lnTo>
                  <a:lnTo>
                    <a:pt x="17" y="19"/>
                  </a:lnTo>
                  <a:lnTo>
                    <a:pt x="24" y="21"/>
                  </a:lnTo>
                  <a:lnTo>
                    <a:pt x="27" y="23"/>
                  </a:lnTo>
                  <a:lnTo>
                    <a:pt x="27" y="23"/>
                  </a:lnTo>
                  <a:lnTo>
                    <a:pt x="27" y="24"/>
                  </a:lnTo>
                  <a:lnTo>
                    <a:pt x="27" y="24"/>
                  </a:lnTo>
                  <a:lnTo>
                    <a:pt x="26" y="25"/>
                  </a:lnTo>
                  <a:lnTo>
                    <a:pt x="24" y="26"/>
                  </a:lnTo>
                  <a:lnTo>
                    <a:pt x="20" y="27"/>
                  </a:lnTo>
                  <a:lnTo>
                    <a:pt x="20" y="27"/>
                  </a:lnTo>
                  <a:lnTo>
                    <a:pt x="17" y="26"/>
                  </a:lnTo>
                  <a:lnTo>
                    <a:pt x="14" y="26"/>
                  </a:lnTo>
                  <a:lnTo>
                    <a:pt x="14" y="26"/>
                  </a:lnTo>
                  <a:lnTo>
                    <a:pt x="14" y="24"/>
                  </a:lnTo>
                  <a:lnTo>
                    <a:pt x="14" y="23"/>
                  </a:lnTo>
                  <a:lnTo>
                    <a:pt x="2" y="23"/>
                  </a:lnTo>
                  <a:lnTo>
                    <a:pt x="2" y="23"/>
                  </a:lnTo>
                  <a:lnTo>
                    <a:pt x="0" y="26"/>
                  </a:lnTo>
                  <a:lnTo>
                    <a:pt x="0" y="28"/>
                  </a:lnTo>
                  <a:lnTo>
                    <a:pt x="2" y="30"/>
                  </a:lnTo>
                  <a:lnTo>
                    <a:pt x="4" y="31"/>
                  </a:lnTo>
                  <a:lnTo>
                    <a:pt x="7" y="32"/>
                  </a:lnTo>
                  <a:lnTo>
                    <a:pt x="18" y="32"/>
                  </a:lnTo>
                  <a:lnTo>
                    <a:pt x="18" y="32"/>
                  </a:lnTo>
                  <a:lnTo>
                    <a:pt x="29" y="32"/>
                  </a:lnTo>
                  <a:lnTo>
                    <a:pt x="36" y="30"/>
                  </a:lnTo>
                  <a:lnTo>
                    <a:pt x="40" y="26"/>
                  </a:lnTo>
                  <a:lnTo>
                    <a:pt x="43" y="23"/>
                  </a:lnTo>
                  <a:lnTo>
                    <a:pt x="43" y="23"/>
                  </a:lnTo>
                  <a:lnTo>
                    <a:pt x="43" y="19"/>
                  </a:lnTo>
                  <a:lnTo>
                    <a:pt x="41" y="17"/>
                  </a:lnTo>
                  <a:lnTo>
                    <a:pt x="41" y="17"/>
                  </a:lnTo>
                  <a:lnTo>
                    <a:pt x="37" y="14"/>
                  </a:lnTo>
                  <a:lnTo>
                    <a:pt x="31" y="13"/>
                  </a:lnTo>
                  <a:lnTo>
                    <a:pt x="24" y="12"/>
                  </a:lnTo>
                  <a:lnTo>
                    <a:pt x="20" y="11"/>
                  </a:lnTo>
                  <a:lnTo>
                    <a:pt x="20"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grpSp>
    </p:spTree>
    <p:extLst>
      <p:ext uri="{BB962C8B-B14F-4D97-AF65-F5344CB8AC3E}">
        <p14:creationId xmlns:p14="http://schemas.microsoft.com/office/powerpoint/2010/main" val="28462381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iography">
    <p:spTree>
      <p:nvGrpSpPr>
        <p:cNvPr id="1" name=""/>
        <p:cNvGrpSpPr/>
        <p:nvPr/>
      </p:nvGrpSpPr>
      <p:grpSpPr>
        <a:xfrm>
          <a:off x="0" y="0"/>
          <a:ext cx="0" cy="0"/>
          <a:chOff x="0" y="0"/>
          <a:chExt cx="0" cy="0"/>
        </a:xfrm>
      </p:grpSpPr>
      <p:sp>
        <p:nvSpPr>
          <p:cNvPr id="2" name="Title 1"/>
          <p:cNvSpPr>
            <a:spLocks noGrp="1"/>
          </p:cNvSpPr>
          <p:nvPr>
            <p:ph type="title"/>
          </p:nvPr>
        </p:nvSpPr>
        <p:spPr>
          <a:xfrm>
            <a:off x="422820" y="228600"/>
            <a:ext cx="10918280" cy="838200"/>
          </a:xfrm>
        </p:spPr>
        <p:txBody>
          <a:bodyPr/>
          <a:lstStyle>
            <a:lvl1pPr>
              <a:defRPr sz="3000"/>
            </a:lvl1pPr>
          </a:lstStyle>
          <a:p>
            <a:r>
              <a:rPr lang="en-US"/>
              <a:t>Click to edit Master title style</a:t>
            </a:r>
            <a:endParaRPr lang="en-US" dirty="0"/>
          </a:p>
        </p:txBody>
      </p:sp>
      <p:sp>
        <p:nvSpPr>
          <p:cNvPr id="3" name="Content Placeholder 2"/>
          <p:cNvSpPr>
            <a:spLocks noGrp="1"/>
          </p:cNvSpPr>
          <p:nvPr>
            <p:ph idx="1"/>
          </p:nvPr>
        </p:nvSpPr>
        <p:spPr>
          <a:xfrm>
            <a:off x="422820" y="1073260"/>
            <a:ext cx="10918280" cy="439305"/>
          </a:xfrm>
        </p:spPr>
        <p:txBody>
          <a:bodyPr lIns="135852"/>
          <a:lstStyle>
            <a:lvl1pPr marL="0" indent="0">
              <a:spcBef>
                <a:spcPts val="0"/>
              </a:spcBef>
              <a:defRPr lang="en-US" sz="1400" b="1" dirty="0" smtClean="0">
                <a:solidFill>
                  <a:srgbClr val="7A9B3D"/>
                </a:solidFill>
                <a:latin typeface="+mn-lt"/>
                <a:ea typeface="+mn-ea"/>
                <a:cs typeface="+mn-cs"/>
              </a:defRPr>
            </a:lvl1pPr>
            <a:lvl2pPr marL="0" indent="0">
              <a:spcBef>
                <a:spcPts val="0"/>
              </a:spcBef>
              <a:buNone/>
              <a:defRPr sz="1400" b="0" i="1">
                <a:solidFill>
                  <a:srgbClr val="7A9B3D"/>
                </a:solidFill>
              </a:defRPr>
            </a:lvl2pPr>
          </a:lstStyle>
          <a:p>
            <a:pPr lvl="0"/>
            <a:r>
              <a:rPr lang="en-US"/>
              <a:t>Click to edit Master text styles</a:t>
            </a:r>
          </a:p>
          <a:p>
            <a:pPr lvl="1"/>
            <a:r>
              <a:rPr lang="en-US"/>
              <a:t>Second level</a:t>
            </a:r>
          </a:p>
        </p:txBody>
      </p:sp>
      <p:sp>
        <p:nvSpPr>
          <p:cNvPr id="10" name="Content Placeholder 9"/>
          <p:cNvSpPr>
            <a:spLocks noGrp="1"/>
          </p:cNvSpPr>
          <p:nvPr>
            <p:ph sz="quarter" idx="13"/>
          </p:nvPr>
        </p:nvSpPr>
        <p:spPr>
          <a:xfrm>
            <a:off x="422820" y="1526851"/>
            <a:ext cx="10918280" cy="4691388"/>
          </a:xfrm>
        </p:spPr>
        <p:txBody>
          <a:bodyPr lIns="135852"/>
          <a:lstStyle>
            <a:lvl1pPr marL="0" indent="0">
              <a:lnSpc>
                <a:spcPct val="100000"/>
              </a:lnSpc>
              <a:spcBef>
                <a:spcPts val="743"/>
              </a:spcBef>
              <a:buFont typeface="Arial" pitchFamily="34" charset="0"/>
              <a:buNone/>
              <a:defRPr sz="1200" b="0">
                <a:solidFill>
                  <a:srgbClr val="000000"/>
                </a:solidFill>
              </a:defRPr>
            </a:lvl1pPr>
            <a:lvl2pPr marL="0" indent="0">
              <a:lnSpc>
                <a:spcPct val="100000"/>
              </a:lnSpc>
              <a:spcBef>
                <a:spcPts val="743"/>
              </a:spcBef>
              <a:buNone/>
              <a:defRPr sz="1200">
                <a:solidFill>
                  <a:srgbClr val="000000"/>
                </a:solidFill>
              </a:defRPr>
            </a:lvl2pPr>
            <a:lvl3pPr marL="0" indent="0">
              <a:lnSpc>
                <a:spcPct val="100000"/>
              </a:lnSpc>
              <a:spcBef>
                <a:spcPts val="743"/>
              </a:spcBef>
              <a:buNone/>
              <a:defRPr sz="1200">
                <a:solidFill>
                  <a:srgbClr val="000000"/>
                </a:solidFill>
              </a:defRPr>
            </a:lvl3pPr>
            <a:lvl4pPr marL="0" indent="0">
              <a:lnSpc>
                <a:spcPct val="100000"/>
              </a:lnSpc>
              <a:spcBef>
                <a:spcPts val="743"/>
              </a:spcBef>
              <a:buFont typeface="Arial" pitchFamily="34" charset="0"/>
              <a:buNone/>
              <a:defRPr sz="1200">
                <a:solidFill>
                  <a:srgbClr val="000000"/>
                </a:solidFill>
              </a:defRPr>
            </a:lvl4pPr>
            <a:lvl5pPr marL="0" indent="0">
              <a:lnSpc>
                <a:spcPct val="100000"/>
              </a:lnSpc>
              <a:spcBef>
                <a:spcPts val="743"/>
              </a:spcBef>
              <a:buFont typeface="Arial" pitchFamily="34" charset="0"/>
              <a:buNone/>
              <a:defRPr sz="1200">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0" name="Slide Number Placeholder 3">
            <a:extLst>
              <a:ext uri="{FF2B5EF4-FFF2-40B4-BE49-F238E27FC236}">
                <a16:creationId xmlns:a16="http://schemas.microsoft.com/office/drawing/2014/main" id="{443ACE43-0479-4BE1-9DE6-432D6C5EA1B5}"/>
              </a:ext>
            </a:extLst>
          </p:cNvPr>
          <p:cNvSpPr>
            <a:spLocks noGrp="1"/>
          </p:cNvSpPr>
          <p:nvPr>
            <p:ph type="sldNum" sz="quarter" idx="14"/>
          </p:nvPr>
        </p:nvSpPr>
        <p:spPr>
          <a:xfrm>
            <a:off x="0" y="6382513"/>
            <a:ext cx="437173" cy="268288"/>
          </a:xfrm>
        </p:spPr>
        <p:txBody>
          <a:bodyPr/>
          <a:lstStyle>
            <a:lvl1pPr>
              <a:defRPr>
                <a:solidFill>
                  <a:srgbClr val="000000"/>
                </a:solidFill>
              </a:defRPr>
            </a:lvl1pPr>
          </a:lstStyle>
          <a:p>
            <a:pPr>
              <a:defRPr/>
            </a:pPr>
            <a:fld id="{E6474CC2-1230-4213-AD1A-4B2FEEABA7A1}" type="slidenum">
              <a:rPr lang="en-US" smtClean="0"/>
              <a:pPr>
                <a:defRPr/>
              </a:pPr>
              <a:t>‹#›</a:t>
            </a:fld>
            <a:endParaRPr lang="en-US" dirty="0"/>
          </a:p>
        </p:txBody>
      </p:sp>
      <p:sp>
        <p:nvSpPr>
          <p:cNvPr id="41" name="Footer Placeholder 4">
            <a:extLst>
              <a:ext uri="{FF2B5EF4-FFF2-40B4-BE49-F238E27FC236}">
                <a16:creationId xmlns:a16="http://schemas.microsoft.com/office/drawing/2014/main" id="{55FEF058-9623-447D-B622-7C361A953394}"/>
              </a:ext>
            </a:extLst>
          </p:cNvPr>
          <p:cNvSpPr>
            <a:spLocks noGrp="1"/>
          </p:cNvSpPr>
          <p:nvPr>
            <p:ph type="ftr" sz="quarter" idx="15"/>
          </p:nvPr>
        </p:nvSpPr>
        <p:spPr>
          <a:xfrm>
            <a:off x="426722" y="6483292"/>
            <a:ext cx="5245100" cy="172485"/>
          </a:xfrm>
        </p:spPr>
        <p:txBody>
          <a:bodyPr/>
          <a:lstStyle>
            <a:lvl1pPr algn="r">
              <a:defRPr smtClean="0">
                <a:solidFill>
                  <a:srgbClr val="000000"/>
                </a:solidFill>
              </a:defRPr>
            </a:lvl1pPr>
          </a:lstStyle>
          <a:p>
            <a:pPr algn="l">
              <a:defRPr/>
            </a:pPr>
            <a:r>
              <a:rPr lang="en-US"/>
              <a:t>For investor use.</a:t>
            </a:r>
            <a:endParaRPr lang="en-US" dirty="0"/>
          </a:p>
        </p:txBody>
      </p:sp>
      <p:sp>
        <p:nvSpPr>
          <p:cNvPr id="42" name="Rectangle 155">
            <a:extLst>
              <a:ext uri="{FF2B5EF4-FFF2-40B4-BE49-F238E27FC236}">
                <a16:creationId xmlns:a16="http://schemas.microsoft.com/office/drawing/2014/main" id="{30B7D1D1-2C52-483A-9036-8C2314AF2AEF}"/>
              </a:ext>
            </a:extLst>
          </p:cNvPr>
          <p:cNvSpPr>
            <a:spLocks noGrp="1" noChangeArrowheads="1"/>
          </p:cNvSpPr>
          <p:nvPr>
            <p:ph type="dt" sz="half" idx="16"/>
          </p:nvPr>
        </p:nvSpPr>
        <p:spPr>
          <a:xfrm>
            <a:off x="426722" y="6655657"/>
            <a:ext cx="2645277" cy="120649"/>
          </a:xfrm>
        </p:spPr>
        <p:txBody>
          <a:bodyPr/>
          <a:lstStyle>
            <a:lvl1pPr algn="l">
              <a:defRPr sz="833" smtClean="0">
                <a:solidFill>
                  <a:srgbClr val="000000"/>
                </a:solidFill>
              </a:defRPr>
            </a:lvl1pPr>
          </a:lstStyle>
          <a:p>
            <a:pPr>
              <a:defRPr/>
            </a:pPr>
            <a:endParaRPr lang="en-US" dirty="0"/>
          </a:p>
        </p:txBody>
      </p:sp>
      <p:grpSp>
        <p:nvGrpSpPr>
          <p:cNvPr id="35" name="Group 34">
            <a:extLst>
              <a:ext uri="{FF2B5EF4-FFF2-40B4-BE49-F238E27FC236}">
                <a16:creationId xmlns:a16="http://schemas.microsoft.com/office/drawing/2014/main" id="{A3CB867E-115B-4463-B506-1878380C6F85}"/>
              </a:ext>
            </a:extLst>
          </p:cNvPr>
          <p:cNvGrpSpPr/>
          <p:nvPr userDrawn="1"/>
        </p:nvGrpSpPr>
        <p:grpSpPr>
          <a:xfrm>
            <a:off x="10215053" y="6295153"/>
            <a:ext cx="1527048" cy="338328"/>
            <a:chOff x="6923088" y="4475163"/>
            <a:chExt cx="1873251" cy="403225"/>
          </a:xfrm>
        </p:grpSpPr>
        <p:sp>
          <p:nvSpPr>
            <p:cNvPr id="36" name="AutoShape 4">
              <a:extLst>
                <a:ext uri="{FF2B5EF4-FFF2-40B4-BE49-F238E27FC236}">
                  <a16:creationId xmlns:a16="http://schemas.microsoft.com/office/drawing/2014/main" id="{8A938654-BDEE-48FC-90AD-62EF747FA9FE}"/>
                </a:ext>
              </a:extLst>
            </p:cNvPr>
            <p:cNvSpPr>
              <a:spLocks noChangeAspect="1" noChangeArrowheads="1" noTextEdit="1"/>
            </p:cNvSpPr>
            <p:nvPr userDrawn="1"/>
          </p:nvSpPr>
          <p:spPr bwMode="auto">
            <a:xfrm>
              <a:off x="6923088" y="4475163"/>
              <a:ext cx="187325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37" name="Freeform 6">
              <a:extLst>
                <a:ext uri="{FF2B5EF4-FFF2-40B4-BE49-F238E27FC236}">
                  <a16:creationId xmlns:a16="http://schemas.microsoft.com/office/drawing/2014/main" id="{6B64FED4-FDF1-49AF-AFDF-938F7B6EEE4A}"/>
                </a:ext>
              </a:extLst>
            </p:cNvPr>
            <p:cNvSpPr>
              <a:spLocks/>
            </p:cNvSpPr>
            <p:nvPr userDrawn="1"/>
          </p:nvSpPr>
          <p:spPr bwMode="auto">
            <a:xfrm>
              <a:off x="6929438" y="4483101"/>
              <a:ext cx="376238" cy="376238"/>
            </a:xfrm>
            <a:custGeom>
              <a:avLst/>
              <a:gdLst>
                <a:gd name="T0" fmla="*/ 118 w 237"/>
                <a:gd name="T1" fmla="*/ 237 h 237"/>
                <a:gd name="T2" fmla="*/ 142 w 237"/>
                <a:gd name="T3" fmla="*/ 235 h 237"/>
                <a:gd name="T4" fmla="*/ 165 w 237"/>
                <a:gd name="T5" fmla="*/ 228 h 237"/>
                <a:gd name="T6" fmla="*/ 185 w 237"/>
                <a:gd name="T7" fmla="*/ 217 h 237"/>
                <a:gd name="T8" fmla="*/ 202 w 237"/>
                <a:gd name="T9" fmla="*/ 202 h 237"/>
                <a:gd name="T10" fmla="*/ 217 w 237"/>
                <a:gd name="T11" fmla="*/ 185 h 237"/>
                <a:gd name="T12" fmla="*/ 228 w 237"/>
                <a:gd name="T13" fmla="*/ 165 h 237"/>
                <a:gd name="T14" fmla="*/ 235 w 237"/>
                <a:gd name="T15" fmla="*/ 142 h 237"/>
                <a:gd name="T16" fmla="*/ 237 w 237"/>
                <a:gd name="T17" fmla="*/ 119 h 237"/>
                <a:gd name="T18" fmla="*/ 236 w 237"/>
                <a:gd name="T19" fmla="*/ 106 h 237"/>
                <a:gd name="T20" fmla="*/ 232 w 237"/>
                <a:gd name="T21" fmla="*/ 84 h 237"/>
                <a:gd name="T22" fmla="*/ 223 w 237"/>
                <a:gd name="T23" fmla="*/ 62 h 237"/>
                <a:gd name="T24" fmla="*/ 210 w 237"/>
                <a:gd name="T25" fmla="*/ 43 h 237"/>
                <a:gd name="T26" fmla="*/ 194 w 237"/>
                <a:gd name="T27" fmla="*/ 27 h 237"/>
                <a:gd name="T28" fmla="*/ 175 w 237"/>
                <a:gd name="T29" fmla="*/ 15 h 237"/>
                <a:gd name="T30" fmla="*/ 154 w 237"/>
                <a:gd name="T31" fmla="*/ 6 h 237"/>
                <a:gd name="T32" fmla="*/ 131 w 237"/>
                <a:gd name="T33" fmla="*/ 1 h 237"/>
                <a:gd name="T34" fmla="*/ 118 w 237"/>
                <a:gd name="T35" fmla="*/ 0 h 237"/>
                <a:gd name="T36" fmla="*/ 94 w 237"/>
                <a:gd name="T37" fmla="*/ 2 h 237"/>
                <a:gd name="T38" fmla="*/ 72 w 237"/>
                <a:gd name="T39" fmla="*/ 9 h 237"/>
                <a:gd name="T40" fmla="*/ 52 w 237"/>
                <a:gd name="T41" fmla="*/ 21 h 237"/>
                <a:gd name="T42" fmla="*/ 35 w 237"/>
                <a:gd name="T43" fmla="*/ 35 h 237"/>
                <a:gd name="T44" fmla="*/ 19 w 237"/>
                <a:gd name="T45" fmla="*/ 52 h 237"/>
                <a:gd name="T46" fmla="*/ 9 w 237"/>
                <a:gd name="T47" fmla="*/ 72 h 237"/>
                <a:gd name="T48" fmla="*/ 2 w 237"/>
                <a:gd name="T49" fmla="*/ 94 h 237"/>
                <a:gd name="T50" fmla="*/ 0 w 237"/>
                <a:gd name="T51" fmla="*/ 119 h 237"/>
                <a:gd name="T52" fmla="*/ 1 w 237"/>
                <a:gd name="T53" fmla="*/ 131 h 237"/>
                <a:gd name="T54" fmla="*/ 5 w 237"/>
                <a:gd name="T55" fmla="*/ 154 h 237"/>
                <a:gd name="T56" fmla="*/ 14 w 237"/>
                <a:gd name="T57" fmla="*/ 175 h 237"/>
                <a:gd name="T58" fmla="*/ 26 w 237"/>
                <a:gd name="T59" fmla="*/ 194 h 237"/>
                <a:gd name="T60" fmla="*/ 43 w 237"/>
                <a:gd name="T61" fmla="*/ 210 h 237"/>
                <a:gd name="T62" fmla="*/ 62 w 237"/>
                <a:gd name="T63" fmla="*/ 223 h 237"/>
                <a:gd name="T64" fmla="*/ 83 w 237"/>
                <a:gd name="T65" fmla="*/ 233 h 237"/>
                <a:gd name="T66" fmla="*/ 106 w 237"/>
                <a:gd name="T67" fmla="*/ 237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7" h="237">
                  <a:moveTo>
                    <a:pt x="118" y="237"/>
                  </a:moveTo>
                  <a:lnTo>
                    <a:pt x="118" y="237"/>
                  </a:lnTo>
                  <a:lnTo>
                    <a:pt x="131" y="237"/>
                  </a:lnTo>
                  <a:lnTo>
                    <a:pt x="142" y="235"/>
                  </a:lnTo>
                  <a:lnTo>
                    <a:pt x="154" y="233"/>
                  </a:lnTo>
                  <a:lnTo>
                    <a:pt x="165" y="228"/>
                  </a:lnTo>
                  <a:lnTo>
                    <a:pt x="175" y="223"/>
                  </a:lnTo>
                  <a:lnTo>
                    <a:pt x="185" y="217"/>
                  </a:lnTo>
                  <a:lnTo>
                    <a:pt x="194" y="210"/>
                  </a:lnTo>
                  <a:lnTo>
                    <a:pt x="202" y="202"/>
                  </a:lnTo>
                  <a:lnTo>
                    <a:pt x="210" y="194"/>
                  </a:lnTo>
                  <a:lnTo>
                    <a:pt x="217" y="185"/>
                  </a:lnTo>
                  <a:lnTo>
                    <a:pt x="223" y="175"/>
                  </a:lnTo>
                  <a:lnTo>
                    <a:pt x="228" y="165"/>
                  </a:lnTo>
                  <a:lnTo>
                    <a:pt x="232" y="154"/>
                  </a:lnTo>
                  <a:lnTo>
                    <a:pt x="235" y="142"/>
                  </a:lnTo>
                  <a:lnTo>
                    <a:pt x="236" y="131"/>
                  </a:lnTo>
                  <a:lnTo>
                    <a:pt x="237" y="119"/>
                  </a:lnTo>
                  <a:lnTo>
                    <a:pt x="237" y="119"/>
                  </a:lnTo>
                  <a:lnTo>
                    <a:pt x="236" y="106"/>
                  </a:lnTo>
                  <a:lnTo>
                    <a:pt x="235" y="94"/>
                  </a:lnTo>
                  <a:lnTo>
                    <a:pt x="232" y="84"/>
                  </a:lnTo>
                  <a:lnTo>
                    <a:pt x="228" y="72"/>
                  </a:lnTo>
                  <a:lnTo>
                    <a:pt x="223" y="62"/>
                  </a:lnTo>
                  <a:lnTo>
                    <a:pt x="217" y="52"/>
                  </a:lnTo>
                  <a:lnTo>
                    <a:pt x="210" y="43"/>
                  </a:lnTo>
                  <a:lnTo>
                    <a:pt x="202" y="35"/>
                  </a:lnTo>
                  <a:lnTo>
                    <a:pt x="194" y="27"/>
                  </a:lnTo>
                  <a:lnTo>
                    <a:pt x="185" y="21"/>
                  </a:lnTo>
                  <a:lnTo>
                    <a:pt x="175" y="15"/>
                  </a:lnTo>
                  <a:lnTo>
                    <a:pt x="165" y="9"/>
                  </a:lnTo>
                  <a:lnTo>
                    <a:pt x="154" y="6"/>
                  </a:lnTo>
                  <a:lnTo>
                    <a:pt x="142" y="2"/>
                  </a:lnTo>
                  <a:lnTo>
                    <a:pt x="131" y="1"/>
                  </a:lnTo>
                  <a:lnTo>
                    <a:pt x="118" y="0"/>
                  </a:lnTo>
                  <a:lnTo>
                    <a:pt x="118" y="0"/>
                  </a:lnTo>
                  <a:lnTo>
                    <a:pt x="106" y="1"/>
                  </a:lnTo>
                  <a:lnTo>
                    <a:pt x="94" y="2"/>
                  </a:lnTo>
                  <a:lnTo>
                    <a:pt x="83" y="6"/>
                  </a:lnTo>
                  <a:lnTo>
                    <a:pt x="72" y="9"/>
                  </a:lnTo>
                  <a:lnTo>
                    <a:pt x="62" y="15"/>
                  </a:lnTo>
                  <a:lnTo>
                    <a:pt x="52" y="21"/>
                  </a:lnTo>
                  <a:lnTo>
                    <a:pt x="43" y="27"/>
                  </a:lnTo>
                  <a:lnTo>
                    <a:pt x="35" y="35"/>
                  </a:lnTo>
                  <a:lnTo>
                    <a:pt x="26" y="43"/>
                  </a:lnTo>
                  <a:lnTo>
                    <a:pt x="19" y="52"/>
                  </a:lnTo>
                  <a:lnTo>
                    <a:pt x="14" y="62"/>
                  </a:lnTo>
                  <a:lnTo>
                    <a:pt x="9" y="72"/>
                  </a:lnTo>
                  <a:lnTo>
                    <a:pt x="5" y="84"/>
                  </a:lnTo>
                  <a:lnTo>
                    <a:pt x="2" y="94"/>
                  </a:lnTo>
                  <a:lnTo>
                    <a:pt x="1" y="106"/>
                  </a:lnTo>
                  <a:lnTo>
                    <a:pt x="0" y="119"/>
                  </a:lnTo>
                  <a:lnTo>
                    <a:pt x="0" y="119"/>
                  </a:lnTo>
                  <a:lnTo>
                    <a:pt x="1" y="131"/>
                  </a:lnTo>
                  <a:lnTo>
                    <a:pt x="2" y="142"/>
                  </a:lnTo>
                  <a:lnTo>
                    <a:pt x="5" y="154"/>
                  </a:lnTo>
                  <a:lnTo>
                    <a:pt x="9" y="165"/>
                  </a:lnTo>
                  <a:lnTo>
                    <a:pt x="14" y="175"/>
                  </a:lnTo>
                  <a:lnTo>
                    <a:pt x="19" y="185"/>
                  </a:lnTo>
                  <a:lnTo>
                    <a:pt x="26" y="194"/>
                  </a:lnTo>
                  <a:lnTo>
                    <a:pt x="35" y="202"/>
                  </a:lnTo>
                  <a:lnTo>
                    <a:pt x="43" y="210"/>
                  </a:lnTo>
                  <a:lnTo>
                    <a:pt x="52" y="217"/>
                  </a:lnTo>
                  <a:lnTo>
                    <a:pt x="62" y="223"/>
                  </a:lnTo>
                  <a:lnTo>
                    <a:pt x="72" y="228"/>
                  </a:lnTo>
                  <a:lnTo>
                    <a:pt x="83" y="233"/>
                  </a:lnTo>
                  <a:lnTo>
                    <a:pt x="94" y="235"/>
                  </a:lnTo>
                  <a:lnTo>
                    <a:pt x="106" y="237"/>
                  </a:lnTo>
                  <a:lnTo>
                    <a:pt x="118" y="2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38" name="Freeform 7">
              <a:extLst>
                <a:ext uri="{FF2B5EF4-FFF2-40B4-BE49-F238E27FC236}">
                  <a16:creationId xmlns:a16="http://schemas.microsoft.com/office/drawing/2014/main" id="{D2D9AA8B-3248-4A68-9FE3-18880C2E792A}"/>
                </a:ext>
              </a:extLst>
            </p:cNvPr>
            <p:cNvSpPr>
              <a:spLocks/>
            </p:cNvSpPr>
            <p:nvPr userDrawn="1"/>
          </p:nvSpPr>
          <p:spPr bwMode="auto">
            <a:xfrm>
              <a:off x="6929438" y="4483101"/>
              <a:ext cx="376238" cy="376238"/>
            </a:xfrm>
            <a:custGeom>
              <a:avLst/>
              <a:gdLst>
                <a:gd name="T0" fmla="*/ 118 w 237"/>
                <a:gd name="T1" fmla="*/ 237 h 237"/>
                <a:gd name="T2" fmla="*/ 142 w 237"/>
                <a:gd name="T3" fmla="*/ 235 h 237"/>
                <a:gd name="T4" fmla="*/ 165 w 237"/>
                <a:gd name="T5" fmla="*/ 228 h 237"/>
                <a:gd name="T6" fmla="*/ 185 w 237"/>
                <a:gd name="T7" fmla="*/ 217 h 237"/>
                <a:gd name="T8" fmla="*/ 202 w 237"/>
                <a:gd name="T9" fmla="*/ 202 h 237"/>
                <a:gd name="T10" fmla="*/ 217 w 237"/>
                <a:gd name="T11" fmla="*/ 185 h 237"/>
                <a:gd name="T12" fmla="*/ 228 w 237"/>
                <a:gd name="T13" fmla="*/ 165 h 237"/>
                <a:gd name="T14" fmla="*/ 235 w 237"/>
                <a:gd name="T15" fmla="*/ 142 h 237"/>
                <a:gd name="T16" fmla="*/ 237 w 237"/>
                <a:gd name="T17" fmla="*/ 119 h 237"/>
                <a:gd name="T18" fmla="*/ 236 w 237"/>
                <a:gd name="T19" fmla="*/ 106 h 237"/>
                <a:gd name="T20" fmla="*/ 232 w 237"/>
                <a:gd name="T21" fmla="*/ 84 h 237"/>
                <a:gd name="T22" fmla="*/ 223 w 237"/>
                <a:gd name="T23" fmla="*/ 62 h 237"/>
                <a:gd name="T24" fmla="*/ 210 w 237"/>
                <a:gd name="T25" fmla="*/ 43 h 237"/>
                <a:gd name="T26" fmla="*/ 194 w 237"/>
                <a:gd name="T27" fmla="*/ 27 h 237"/>
                <a:gd name="T28" fmla="*/ 175 w 237"/>
                <a:gd name="T29" fmla="*/ 15 h 237"/>
                <a:gd name="T30" fmla="*/ 154 w 237"/>
                <a:gd name="T31" fmla="*/ 6 h 237"/>
                <a:gd name="T32" fmla="*/ 131 w 237"/>
                <a:gd name="T33" fmla="*/ 1 h 237"/>
                <a:gd name="T34" fmla="*/ 118 w 237"/>
                <a:gd name="T35" fmla="*/ 0 h 237"/>
                <a:gd name="T36" fmla="*/ 94 w 237"/>
                <a:gd name="T37" fmla="*/ 2 h 237"/>
                <a:gd name="T38" fmla="*/ 72 w 237"/>
                <a:gd name="T39" fmla="*/ 9 h 237"/>
                <a:gd name="T40" fmla="*/ 52 w 237"/>
                <a:gd name="T41" fmla="*/ 21 h 237"/>
                <a:gd name="T42" fmla="*/ 35 w 237"/>
                <a:gd name="T43" fmla="*/ 35 h 237"/>
                <a:gd name="T44" fmla="*/ 19 w 237"/>
                <a:gd name="T45" fmla="*/ 52 h 237"/>
                <a:gd name="T46" fmla="*/ 9 w 237"/>
                <a:gd name="T47" fmla="*/ 72 h 237"/>
                <a:gd name="T48" fmla="*/ 2 w 237"/>
                <a:gd name="T49" fmla="*/ 94 h 237"/>
                <a:gd name="T50" fmla="*/ 0 w 237"/>
                <a:gd name="T51" fmla="*/ 119 h 237"/>
                <a:gd name="T52" fmla="*/ 1 w 237"/>
                <a:gd name="T53" fmla="*/ 131 h 237"/>
                <a:gd name="T54" fmla="*/ 5 w 237"/>
                <a:gd name="T55" fmla="*/ 154 h 237"/>
                <a:gd name="T56" fmla="*/ 14 w 237"/>
                <a:gd name="T57" fmla="*/ 175 h 237"/>
                <a:gd name="T58" fmla="*/ 26 w 237"/>
                <a:gd name="T59" fmla="*/ 194 h 237"/>
                <a:gd name="T60" fmla="*/ 43 w 237"/>
                <a:gd name="T61" fmla="*/ 210 h 237"/>
                <a:gd name="T62" fmla="*/ 62 w 237"/>
                <a:gd name="T63" fmla="*/ 223 h 237"/>
                <a:gd name="T64" fmla="*/ 83 w 237"/>
                <a:gd name="T65" fmla="*/ 233 h 237"/>
                <a:gd name="T66" fmla="*/ 106 w 237"/>
                <a:gd name="T67" fmla="*/ 237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7" h="237">
                  <a:moveTo>
                    <a:pt x="118" y="237"/>
                  </a:moveTo>
                  <a:lnTo>
                    <a:pt x="118" y="237"/>
                  </a:lnTo>
                  <a:lnTo>
                    <a:pt x="131" y="237"/>
                  </a:lnTo>
                  <a:lnTo>
                    <a:pt x="142" y="235"/>
                  </a:lnTo>
                  <a:lnTo>
                    <a:pt x="154" y="233"/>
                  </a:lnTo>
                  <a:lnTo>
                    <a:pt x="165" y="228"/>
                  </a:lnTo>
                  <a:lnTo>
                    <a:pt x="175" y="223"/>
                  </a:lnTo>
                  <a:lnTo>
                    <a:pt x="185" y="217"/>
                  </a:lnTo>
                  <a:lnTo>
                    <a:pt x="194" y="210"/>
                  </a:lnTo>
                  <a:lnTo>
                    <a:pt x="202" y="202"/>
                  </a:lnTo>
                  <a:lnTo>
                    <a:pt x="210" y="194"/>
                  </a:lnTo>
                  <a:lnTo>
                    <a:pt x="217" y="185"/>
                  </a:lnTo>
                  <a:lnTo>
                    <a:pt x="223" y="175"/>
                  </a:lnTo>
                  <a:lnTo>
                    <a:pt x="228" y="165"/>
                  </a:lnTo>
                  <a:lnTo>
                    <a:pt x="232" y="154"/>
                  </a:lnTo>
                  <a:lnTo>
                    <a:pt x="235" y="142"/>
                  </a:lnTo>
                  <a:lnTo>
                    <a:pt x="236" y="131"/>
                  </a:lnTo>
                  <a:lnTo>
                    <a:pt x="237" y="119"/>
                  </a:lnTo>
                  <a:lnTo>
                    <a:pt x="237" y="119"/>
                  </a:lnTo>
                  <a:lnTo>
                    <a:pt x="236" y="106"/>
                  </a:lnTo>
                  <a:lnTo>
                    <a:pt x="235" y="94"/>
                  </a:lnTo>
                  <a:lnTo>
                    <a:pt x="232" y="84"/>
                  </a:lnTo>
                  <a:lnTo>
                    <a:pt x="228" y="72"/>
                  </a:lnTo>
                  <a:lnTo>
                    <a:pt x="223" y="62"/>
                  </a:lnTo>
                  <a:lnTo>
                    <a:pt x="217" y="52"/>
                  </a:lnTo>
                  <a:lnTo>
                    <a:pt x="210" y="43"/>
                  </a:lnTo>
                  <a:lnTo>
                    <a:pt x="202" y="35"/>
                  </a:lnTo>
                  <a:lnTo>
                    <a:pt x="194" y="27"/>
                  </a:lnTo>
                  <a:lnTo>
                    <a:pt x="185" y="21"/>
                  </a:lnTo>
                  <a:lnTo>
                    <a:pt x="175" y="15"/>
                  </a:lnTo>
                  <a:lnTo>
                    <a:pt x="165" y="9"/>
                  </a:lnTo>
                  <a:lnTo>
                    <a:pt x="154" y="6"/>
                  </a:lnTo>
                  <a:lnTo>
                    <a:pt x="142" y="2"/>
                  </a:lnTo>
                  <a:lnTo>
                    <a:pt x="131" y="1"/>
                  </a:lnTo>
                  <a:lnTo>
                    <a:pt x="118" y="0"/>
                  </a:lnTo>
                  <a:lnTo>
                    <a:pt x="118" y="0"/>
                  </a:lnTo>
                  <a:lnTo>
                    <a:pt x="106" y="1"/>
                  </a:lnTo>
                  <a:lnTo>
                    <a:pt x="94" y="2"/>
                  </a:lnTo>
                  <a:lnTo>
                    <a:pt x="83" y="6"/>
                  </a:lnTo>
                  <a:lnTo>
                    <a:pt x="72" y="9"/>
                  </a:lnTo>
                  <a:lnTo>
                    <a:pt x="62" y="15"/>
                  </a:lnTo>
                  <a:lnTo>
                    <a:pt x="52" y="21"/>
                  </a:lnTo>
                  <a:lnTo>
                    <a:pt x="43" y="27"/>
                  </a:lnTo>
                  <a:lnTo>
                    <a:pt x="35" y="35"/>
                  </a:lnTo>
                  <a:lnTo>
                    <a:pt x="26" y="43"/>
                  </a:lnTo>
                  <a:lnTo>
                    <a:pt x="19" y="52"/>
                  </a:lnTo>
                  <a:lnTo>
                    <a:pt x="14" y="62"/>
                  </a:lnTo>
                  <a:lnTo>
                    <a:pt x="9" y="72"/>
                  </a:lnTo>
                  <a:lnTo>
                    <a:pt x="5" y="84"/>
                  </a:lnTo>
                  <a:lnTo>
                    <a:pt x="2" y="94"/>
                  </a:lnTo>
                  <a:lnTo>
                    <a:pt x="1" y="106"/>
                  </a:lnTo>
                  <a:lnTo>
                    <a:pt x="0" y="119"/>
                  </a:lnTo>
                  <a:lnTo>
                    <a:pt x="0" y="119"/>
                  </a:lnTo>
                  <a:lnTo>
                    <a:pt x="1" y="131"/>
                  </a:lnTo>
                  <a:lnTo>
                    <a:pt x="2" y="142"/>
                  </a:lnTo>
                  <a:lnTo>
                    <a:pt x="5" y="154"/>
                  </a:lnTo>
                  <a:lnTo>
                    <a:pt x="9" y="165"/>
                  </a:lnTo>
                  <a:lnTo>
                    <a:pt x="14" y="175"/>
                  </a:lnTo>
                  <a:lnTo>
                    <a:pt x="19" y="185"/>
                  </a:lnTo>
                  <a:lnTo>
                    <a:pt x="26" y="194"/>
                  </a:lnTo>
                  <a:lnTo>
                    <a:pt x="35" y="202"/>
                  </a:lnTo>
                  <a:lnTo>
                    <a:pt x="43" y="210"/>
                  </a:lnTo>
                  <a:lnTo>
                    <a:pt x="52" y="217"/>
                  </a:lnTo>
                  <a:lnTo>
                    <a:pt x="62" y="223"/>
                  </a:lnTo>
                  <a:lnTo>
                    <a:pt x="72" y="228"/>
                  </a:lnTo>
                  <a:lnTo>
                    <a:pt x="83" y="233"/>
                  </a:lnTo>
                  <a:lnTo>
                    <a:pt x="94" y="235"/>
                  </a:lnTo>
                  <a:lnTo>
                    <a:pt x="106" y="237"/>
                  </a:lnTo>
                  <a:lnTo>
                    <a:pt x="118" y="23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39" name="Freeform 83">
              <a:extLst>
                <a:ext uri="{FF2B5EF4-FFF2-40B4-BE49-F238E27FC236}">
                  <a16:creationId xmlns:a16="http://schemas.microsoft.com/office/drawing/2014/main" id="{B25141AC-9D65-4587-8283-DF139EC81009}"/>
                </a:ext>
              </a:extLst>
            </p:cNvPr>
            <p:cNvSpPr>
              <a:spLocks/>
            </p:cNvSpPr>
            <p:nvPr userDrawn="1"/>
          </p:nvSpPr>
          <p:spPr bwMode="auto">
            <a:xfrm>
              <a:off x="6923088" y="4475163"/>
              <a:ext cx="387350" cy="369888"/>
            </a:xfrm>
            <a:custGeom>
              <a:avLst/>
              <a:gdLst>
                <a:gd name="T0" fmla="*/ 161 w 244"/>
                <a:gd name="T1" fmla="*/ 152 h 233"/>
                <a:gd name="T2" fmla="*/ 76 w 244"/>
                <a:gd name="T3" fmla="*/ 233 h 233"/>
                <a:gd name="T4" fmla="*/ 55 w 244"/>
                <a:gd name="T5" fmla="*/ 221 h 233"/>
                <a:gd name="T6" fmla="*/ 27 w 244"/>
                <a:gd name="T7" fmla="*/ 197 h 233"/>
                <a:gd name="T8" fmla="*/ 9 w 244"/>
                <a:gd name="T9" fmla="*/ 166 h 233"/>
                <a:gd name="T10" fmla="*/ 2 w 244"/>
                <a:gd name="T11" fmla="*/ 144 h 233"/>
                <a:gd name="T12" fmla="*/ 1 w 244"/>
                <a:gd name="T13" fmla="*/ 108 h 233"/>
                <a:gd name="T14" fmla="*/ 9 w 244"/>
                <a:gd name="T15" fmla="*/ 74 h 233"/>
                <a:gd name="T16" fmla="*/ 21 w 244"/>
                <a:gd name="T17" fmla="*/ 53 h 233"/>
                <a:gd name="T18" fmla="*/ 46 w 244"/>
                <a:gd name="T19" fmla="*/ 26 h 233"/>
                <a:gd name="T20" fmla="*/ 77 w 244"/>
                <a:gd name="T21" fmla="*/ 7 h 233"/>
                <a:gd name="T22" fmla="*/ 96 w 244"/>
                <a:gd name="T23" fmla="*/ 2 h 233"/>
                <a:gd name="T24" fmla="*/ 127 w 244"/>
                <a:gd name="T25" fmla="*/ 0 h 233"/>
                <a:gd name="T26" fmla="*/ 156 w 244"/>
                <a:gd name="T27" fmla="*/ 5 h 233"/>
                <a:gd name="T28" fmla="*/ 177 w 244"/>
                <a:gd name="T29" fmla="*/ 13 h 233"/>
                <a:gd name="T30" fmla="*/ 205 w 244"/>
                <a:gd name="T31" fmla="*/ 33 h 233"/>
                <a:gd name="T32" fmla="*/ 226 w 244"/>
                <a:gd name="T33" fmla="*/ 59 h 233"/>
                <a:gd name="T34" fmla="*/ 237 w 244"/>
                <a:gd name="T35" fmla="*/ 82 h 233"/>
                <a:gd name="T36" fmla="*/ 244 w 244"/>
                <a:gd name="T37" fmla="*/ 119 h 233"/>
                <a:gd name="T38" fmla="*/ 238 w 244"/>
                <a:gd name="T39" fmla="*/ 157 h 233"/>
                <a:gd name="T40" fmla="*/ 223 w 244"/>
                <a:gd name="T41" fmla="*/ 188 h 233"/>
                <a:gd name="T42" fmla="*/ 199 w 244"/>
                <a:gd name="T43" fmla="*/ 215 h 233"/>
                <a:gd name="T44" fmla="*/ 211 w 244"/>
                <a:gd name="T45" fmla="*/ 186 h 233"/>
                <a:gd name="T46" fmla="*/ 152 w 244"/>
                <a:gd name="T47" fmla="*/ 135 h 233"/>
                <a:gd name="T48" fmla="*/ 230 w 244"/>
                <a:gd name="T49" fmla="*/ 146 h 233"/>
                <a:gd name="T50" fmla="*/ 232 w 244"/>
                <a:gd name="T51" fmla="*/ 103 h 233"/>
                <a:gd name="T52" fmla="*/ 156 w 244"/>
                <a:gd name="T53" fmla="*/ 108 h 233"/>
                <a:gd name="T54" fmla="*/ 216 w 244"/>
                <a:gd name="T55" fmla="*/ 62 h 233"/>
                <a:gd name="T56" fmla="*/ 148 w 244"/>
                <a:gd name="T57" fmla="*/ 96 h 233"/>
                <a:gd name="T58" fmla="*/ 184 w 244"/>
                <a:gd name="T59" fmla="*/ 30 h 233"/>
                <a:gd name="T60" fmla="*/ 145 w 244"/>
                <a:gd name="T61" fmla="*/ 13 h 233"/>
                <a:gd name="T62" fmla="*/ 116 w 244"/>
                <a:gd name="T63" fmla="*/ 62 h 233"/>
                <a:gd name="T64" fmla="*/ 102 w 244"/>
                <a:gd name="T65" fmla="*/ 11 h 233"/>
                <a:gd name="T66" fmla="*/ 61 w 244"/>
                <a:gd name="T67" fmla="*/ 28 h 233"/>
                <a:gd name="T68" fmla="*/ 96 w 244"/>
                <a:gd name="T69" fmla="*/ 94 h 233"/>
                <a:gd name="T70" fmla="*/ 29 w 244"/>
                <a:gd name="T71" fmla="*/ 59 h 233"/>
                <a:gd name="T72" fmla="*/ 13 w 244"/>
                <a:gd name="T73" fmla="*/ 98 h 233"/>
                <a:gd name="T74" fmla="*/ 86 w 244"/>
                <a:gd name="T75" fmla="*/ 121 h 233"/>
                <a:gd name="T76" fmla="*/ 14 w 244"/>
                <a:gd name="T77" fmla="*/ 142 h 233"/>
                <a:gd name="T78" fmla="*/ 29 w 244"/>
                <a:gd name="T79" fmla="*/ 183 h 233"/>
                <a:gd name="T80" fmla="*/ 77 w 244"/>
                <a:gd name="T81" fmla="*/ 159 h 233"/>
                <a:gd name="T82" fmla="*/ 93 w 244"/>
                <a:gd name="T83" fmla="*/ 135 h 233"/>
                <a:gd name="T84" fmla="*/ 104 w 244"/>
                <a:gd name="T85" fmla="*/ 144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44" h="233">
                  <a:moveTo>
                    <a:pt x="104" y="144"/>
                  </a:moveTo>
                  <a:lnTo>
                    <a:pt x="148" y="144"/>
                  </a:lnTo>
                  <a:lnTo>
                    <a:pt x="161" y="152"/>
                  </a:lnTo>
                  <a:lnTo>
                    <a:pt x="102" y="152"/>
                  </a:lnTo>
                  <a:lnTo>
                    <a:pt x="79" y="225"/>
                  </a:lnTo>
                  <a:lnTo>
                    <a:pt x="76" y="233"/>
                  </a:lnTo>
                  <a:lnTo>
                    <a:pt x="76" y="233"/>
                  </a:lnTo>
                  <a:lnTo>
                    <a:pt x="66" y="228"/>
                  </a:lnTo>
                  <a:lnTo>
                    <a:pt x="55" y="221"/>
                  </a:lnTo>
                  <a:lnTo>
                    <a:pt x="45" y="214"/>
                  </a:lnTo>
                  <a:lnTo>
                    <a:pt x="36" y="206"/>
                  </a:lnTo>
                  <a:lnTo>
                    <a:pt x="27" y="197"/>
                  </a:lnTo>
                  <a:lnTo>
                    <a:pt x="20" y="187"/>
                  </a:lnTo>
                  <a:lnTo>
                    <a:pt x="14" y="177"/>
                  </a:lnTo>
                  <a:lnTo>
                    <a:pt x="9" y="166"/>
                  </a:lnTo>
                  <a:lnTo>
                    <a:pt x="9" y="166"/>
                  </a:lnTo>
                  <a:lnTo>
                    <a:pt x="5" y="156"/>
                  </a:lnTo>
                  <a:lnTo>
                    <a:pt x="2" y="144"/>
                  </a:lnTo>
                  <a:lnTo>
                    <a:pt x="0" y="132"/>
                  </a:lnTo>
                  <a:lnTo>
                    <a:pt x="0" y="121"/>
                  </a:lnTo>
                  <a:lnTo>
                    <a:pt x="1" y="108"/>
                  </a:lnTo>
                  <a:lnTo>
                    <a:pt x="2" y="96"/>
                  </a:lnTo>
                  <a:lnTo>
                    <a:pt x="5" y="85"/>
                  </a:lnTo>
                  <a:lnTo>
                    <a:pt x="9" y="74"/>
                  </a:lnTo>
                  <a:lnTo>
                    <a:pt x="9" y="74"/>
                  </a:lnTo>
                  <a:lnTo>
                    <a:pt x="14" y="63"/>
                  </a:lnTo>
                  <a:lnTo>
                    <a:pt x="21" y="53"/>
                  </a:lnTo>
                  <a:lnTo>
                    <a:pt x="28" y="43"/>
                  </a:lnTo>
                  <a:lnTo>
                    <a:pt x="36" y="34"/>
                  </a:lnTo>
                  <a:lnTo>
                    <a:pt x="46" y="26"/>
                  </a:lnTo>
                  <a:lnTo>
                    <a:pt x="56" y="19"/>
                  </a:lnTo>
                  <a:lnTo>
                    <a:pt x="67" y="12"/>
                  </a:lnTo>
                  <a:lnTo>
                    <a:pt x="77" y="7"/>
                  </a:lnTo>
                  <a:lnTo>
                    <a:pt x="77" y="7"/>
                  </a:lnTo>
                  <a:lnTo>
                    <a:pt x="87" y="5"/>
                  </a:lnTo>
                  <a:lnTo>
                    <a:pt x="96" y="2"/>
                  </a:lnTo>
                  <a:lnTo>
                    <a:pt x="107" y="0"/>
                  </a:lnTo>
                  <a:lnTo>
                    <a:pt x="116" y="0"/>
                  </a:lnTo>
                  <a:lnTo>
                    <a:pt x="127" y="0"/>
                  </a:lnTo>
                  <a:lnTo>
                    <a:pt x="137" y="0"/>
                  </a:lnTo>
                  <a:lnTo>
                    <a:pt x="146" y="2"/>
                  </a:lnTo>
                  <a:lnTo>
                    <a:pt x="156" y="5"/>
                  </a:lnTo>
                  <a:lnTo>
                    <a:pt x="156" y="5"/>
                  </a:lnTo>
                  <a:lnTo>
                    <a:pt x="166" y="8"/>
                  </a:lnTo>
                  <a:lnTo>
                    <a:pt x="177" y="13"/>
                  </a:lnTo>
                  <a:lnTo>
                    <a:pt x="186" y="19"/>
                  </a:lnTo>
                  <a:lnTo>
                    <a:pt x="196" y="25"/>
                  </a:lnTo>
                  <a:lnTo>
                    <a:pt x="205" y="33"/>
                  </a:lnTo>
                  <a:lnTo>
                    <a:pt x="213" y="41"/>
                  </a:lnTo>
                  <a:lnTo>
                    <a:pt x="220" y="49"/>
                  </a:lnTo>
                  <a:lnTo>
                    <a:pt x="226" y="59"/>
                  </a:lnTo>
                  <a:lnTo>
                    <a:pt x="226" y="59"/>
                  </a:lnTo>
                  <a:lnTo>
                    <a:pt x="232" y="70"/>
                  </a:lnTo>
                  <a:lnTo>
                    <a:pt x="237" y="82"/>
                  </a:lnTo>
                  <a:lnTo>
                    <a:pt x="240" y="94"/>
                  </a:lnTo>
                  <a:lnTo>
                    <a:pt x="243" y="107"/>
                  </a:lnTo>
                  <a:lnTo>
                    <a:pt x="244" y="119"/>
                  </a:lnTo>
                  <a:lnTo>
                    <a:pt x="243" y="132"/>
                  </a:lnTo>
                  <a:lnTo>
                    <a:pt x="241" y="145"/>
                  </a:lnTo>
                  <a:lnTo>
                    <a:pt x="238" y="157"/>
                  </a:lnTo>
                  <a:lnTo>
                    <a:pt x="238" y="157"/>
                  </a:lnTo>
                  <a:lnTo>
                    <a:pt x="232" y="173"/>
                  </a:lnTo>
                  <a:lnTo>
                    <a:pt x="223" y="188"/>
                  </a:lnTo>
                  <a:lnTo>
                    <a:pt x="212" y="202"/>
                  </a:lnTo>
                  <a:lnTo>
                    <a:pt x="206" y="210"/>
                  </a:lnTo>
                  <a:lnTo>
                    <a:pt x="199" y="215"/>
                  </a:lnTo>
                  <a:lnTo>
                    <a:pt x="196" y="210"/>
                  </a:lnTo>
                  <a:lnTo>
                    <a:pt x="166" y="162"/>
                  </a:lnTo>
                  <a:lnTo>
                    <a:pt x="211" y="186"/>
                  </a:lnTo>
                  <a:lnTo>
                    <a:pt x="211" y="186"/>
                  </a:lnTo>
                  <a:lnTo>
                    <a:pt x="212" y="186"/>
                  </a:lnTo>
                  <a:lnTo>
                    <a:pt x="152" y="135"/>
                  </a:lnTo>
                  <a:lnTo>
                    <a:pt x="229" y="146"/>
                  </a:lnTo>
                  <a:lnTo>
                    <a:pt x="229" y="146"/>
                  </a:lnTo>
                  <a:lnTo>
                    <a:pt x="230" y="146"/>
                  </a:lnTo>
                  <a:lnTo>
                    <a:pt x="229" y="146"/>
                  </a:lnTo>
                  <a:lnTo>
                    <a:pt x="157" y="121"/>
                  </a:lnTo>
                  <a:lnTo>
                    <a:pt x="232" y="103"/>
                  </a:lnTo>
                  <a:lnTo>
                    <a:pt x="232" y="103"/>
                  </a:lnTo>
                  <a:lnTo>
                    <a:pt x="232" y="102"/>
                  </a:lnTo>
                  <a:lnTo>
                    <a:pt x="156" y="108"/>
                  </a:lnTo>
                  <a:lnTo>
                    <a:pt x="210" y="67"/>
                  </a:lnTo>
                  <a:lnTo>
                    <a:pt x="216" y="62"/>
                  </a:lnTo>
                  <a:lnTo>
                    <a:pt x="216" y="62"/>
                  </a:lnTo>
                  <a:lnTo>
                    <a:pt x="214" y="62"/>
                  </a:lnTo>
                  <a:lnTo>
                    <a:pt x="158" y="91"/>
                  </a:lnTo>
                  <a:lnTo>
                    <a:pt x="148" y="96"/>
                  </a:lnTo>
                  <a:lnTo>
                    <a:pt x="185" y="30"/>
                  </a:lnTo>
                  <a:lnTo>
                    <a:pt x="185" y="30"/>
                  </a:lnTo>
                  <a:lnTo>
                    <a:pt x="184" y="30"/>
                  </a:lnTo>
                  <a:lnTo>
                    <a:pt x="136" y="88"/>
                  </a:lnTo>
                  <a:lnTo>
                    <a:pt x="145" y="13"/>
                  </a:lnTo>
                  <a:lnTo>
                    <a:pt x="145" y="13"/>
                  </a:lnTo>
                  <a:lnTo>
                    <a:pt x="144" y="13"/>
                  </a:lnTo>
                  <a:lnTo>
                    <a:pt x="122" y="85"/>
                  </a:lnTo>
                  <a:lnTo>
                    <a:pt x="116" y="62"/>
                  </a:lnTo>
                  <a:lnTo>
                    <a:pt x="103" y="11"/>
                  </a:lnTo>
                  <a:lnTo>
                    <a:pt x="103" y="11"/>
                  </a:lnTo>
                  <a:lnTo>
                    <a:pt x="102" y="11"/>
                  </a:lnTo>
                  <a:lnTo>
                    <a:pt x="103" y="16"/>
                  </a:lnTo>
                  <a:lnTo>
                    <a:pt x="108" y="88"/>
                  </a:lnTo>
                  <a:lnTo>
                    <a:pt x="61" y="28"/>
                  </a:lnTo>
                  <a:lnTo>
                    <a:pt x="61" y="28"/>
                  </a:lnTo>
                  <a:lnTo>
                    <a:pt x="61" y="28"/>
                  </a:lnTo>
                  <a:lnTo>
                    <a:pt x="96" y="94"/>
                  </a:lnTo>
                  <a:lnTo>
                    <a:pt x="30" y="59"/>
                  </a:lnTo>
                  <a:lnTo>
                    <a:pt x="30" y="59"/>
                  </a:lnTo>
                  <a:lnTo>
                    <a:pt x="29" y="59"/>
                  </a:lnTo>
                  <a:lnTo>
                    <a:pt x="82" y="102"/>
                  </a:lnTo>
                  <a:lnTo>
                    <a:pt x="88" y="107"/>
                  </a:lnTo>
                  <a:lnTo>
                    <a:pt x="13" y="98"/>
                  </a:lnTo>
                  <a:lnTo>
                    <a:pt x="13" y="98"/>
                  </a:lnTo>
                  <a:lnTo>
                    <a:pt x="13" y="99"/>
                  </a:lnTo>
                  <a:lnTo>
                    <a:pt x="86" y="121"/>
                  </a:lnTo>
                  <a:lnTo>
                    <a:pt x="14" y="142"/>
                  </a:lnTo>
                  <a:lnTo>
                    <a:pt x="14" y="142"/>
                  </a:lnTo>
                  <a:lnTo>
                    <a:pt x="14" y="142"/>
                  </a:lnTo>
                  <a:lnTo>
                    <a:pt x="88" y="133"/>
                  </a:lnTo>
                  <a:lnTo>
                    <a:pt x="29" y="183"/>
                  </a:lnTo>
                  <a:lnTo>
                    <a:pt x="29" y="183"/>
                  </a:lnTo>
                  <a:lnTo>
                    <a:pt x="29" y="184"/>
                  </a:lnTo>
                  <a:lnTo>
                    <a:pt x="30" y="183"/>
                  </a:lnTo>
                  <a:lnTo>
                    <a:pt x="77" y="159"/>
                  </a:lnTo>
                  <a:lnTo>
                    <a:pt x="88" y="142"/>
                  </a:lnTo>
                  <a:lnTo>
                    <a:pt x="101" y="142"/>
                  </a:lnTo>
                  <a:lnTo>
                    <a:pt x="93" y="135"/>
                  </a:lnTo>
                  <a:lnTo>
                    <a:pt x="121" y="89"/>
                  </a:lnTo>
                  <a:lnTo>
                    <a:pt x="104" y="144"/>
                  </a:lnTo>
                  <a:lnTo>
                    <a:pt x="104" y="1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43" name="Freeform 84">
              <a:extLst>
                <a:ext uri="{FF2B5EF4-FFF2-40B4-BE49-F238E27FC236}">
                  <a16:creationId xmlns:a16="http://schemas.microsoft.com/office/drawing/2014/main" id="{04590193-0A66-4090-AFEF-ED3E07DF0C69}"/>
                </a:ext>
              </a:extLst>
            </p:cNvPr>
            <p:cNvSpPr>
              <a:spLocks/>
            </p:cNvSpPr>
            <p:nvPr userDrawn="1"/>
          </p:nvSpPr>
          <p:spPr bwMode="auto">
            <a:xfrm>
              <a:off x="6923088" y="4475163"/>
              <a:ext cx="387350" cy="369888"/>
            </a:xfrm>
            <a:custGeom>
              <a:avLst/>
              <a:gdLst>
                <a:gd name="T0" fmla="*/ 161 w 244"/>
                <a:gd name="T1" fmla="*/ 152 h 233"/>
                <a:gd name="T2" fmla="*/ 76 w 244"/>
                <a:gd name="T3" fmla="*/ 233 h 233"/>
                <a:gd name="T4" fmla="*/ 55 w 244"/>
                <a:gd name="T5" fmla="*/ 221 h 233"/>
                <a:gd name="T6" fmla="*/ 27 w 244"/>
                <a:gd name="T7" fmla="*/ 197 h 233"/>
                <a:gd name="T8" fmla="*/ 9 w 244"/>
                <a:gd name="T9" fmla="*/ 166 h 233"/>
                <a:gd name="T10" fmla="*/ 2 w 244"/>
                <a:gd name="T11" fmla="*/ 144 h 233"/>
                <a:gd name="T12" fmla="*/ 1 w 244"/>
                <a:gd name="T13" fmla="*/ 108 h 233"/>
                <a:gd name="T14" fmla="*/ 9 w 244"/>
                <a:gd name="T15" fmla="*/ 74 h 233"/>
                <a:gd name="T16" fmla="*/ 21 w 244"/>
                <a:gd name="T17" fmla="*/ 53 h 233"/>
                <a:gd name="T18" fmla="*/ 46 w 244"/>
                <a:gd name="T19" fmla="*/ 26 h 233"/>
                <a:gd name="T20" fmla="*/ 77 w 244"/>
                <a:gd name="T21" fmla="*/ 7 h 233"/>
                <a:gd name="T22" fmla="*/ 96 w 244"/>
                <a:gd name="T23" fmla="*/ 2 h 233"/>
                <a:gd name="T24" fmla="*/ 127 w 244"/>
                <a:gd name="T25" fmla="*/ 0 h 233"/>
                <a:gd name="T26" fmla="*/ 156 w 244"/>
                <a:gd name="T27" fmla="*/ 5 h 233"/>
                <a:gd name="T28" fmla="*/ 177 w 244"/>
                <a:gd name="T29" fmla="*/ 13 h 233"/>
                <a:gd name="T30" fmla="*/ 205 w 244"/>
                <a:gd name="T31" fmla="*/ 33 h 233"/>
                <a:gd name="T32" fmla="*/ 226 w 244"/>
                <a:gd name="T33" fmla="*/ 59 h 233"/>
                <a:gd name="T34" fmla="*/ 237 w 244"/>
                <a:gd name="T35" fmla="*/ 82 h 233"/>
                <a:gd name="T36" fmla="*/ 244 w 244"/>
                <a:gd name="T37" fmla="*/ 119 h 233"/>
                <a:gd name="T38" fmla="*/ 238 w 244"/>
                <a:gd name="T39" fmla="*/ 157 h 233"/>
                <a:gd name="T40" fmla="*/ 223 w 244"/>
                <a:gd name="T41" fmla="*/ 188 h 233"/>
                <a:gd name="T42" fmla="*/ 199 w 244"/>
                <a:gd name="T43" fmla="*/ 215 h 233"/>
                <a:gd name="T44" fmla="*/ 211 w 244"/>
                <a:gd name="T45" fmla="*/ 186 h 233"/>
                <a:gd name="T46" fmla="*/ 152 w 244"/>
                <a:gd name="T47" fmla="*/ 135 h 233"/>
                <a:gd name="T48" fmla="*/ 230 w 244"/>
                <a:gd name="T49" fmla="*/ 146 h 233"/>
                <a:gd name="T50" fmla="*/ 232 w 244"/>
                <a:gd name="T51" fmla="*/ 103 h 233"/>
                <a:gd name="T52" fmla="*/ 156 w 244"/>
                <a:gd name="T53" fmla="*/ 108 h 233"/>
                <a:gd name="T54" fmla="*/ 216 w 244"/>
                <a:gd name="T55" fmla="*/ 62 h 233"/>
                <a:gd name="T56" fmla="*/ 148 w 244"/>
                <a:gd name="T57" fmla="*/ 96 h 233"/>
                <a:gd name="T58" fmla="*/ 184 w 244"/>
                <a:gd name="T59" fmla="*/ 30 h 233"/>
                <a:gd name="T60" fmla="*/ 145 w 244"/>
                <a:gd name="T61" fmla="*/ 13 h 233"/>
                <a:gd name="T62" fmla="*/ 116 w 244"/>
                <a:gd name="T63" fmla="*/ 62 h 233"/>
                <a:gd name="T64" fmla="*/ 102 w 244"/>
                <a:gd name="T65" fmla="*/ 11 h 233"/>
                <a:gd name="T66" fmla="*/ 61 w 244"/>
                <a:gd name="T67" fmla="*/ 28 h 233"/>
                <a:gd name="T68" fmla="*/ 96 w 244"/>
                <a:gd name="T69" fmla="*/ 94 h 233"/>
                <a:gd name="T70" fmla="*/ 29 w 244"/>
                <a:gd name="T71" fmla="*/ 59 h 233"/>
                <a:gd name="T72" fmla="*/ 13 w 244"/>
                <a:gd name="T73" fmla="*/ 98 h 233"/>
                <a:gd name="T74" fmla="*/ 86 w 244"/>
                <a:gd name="T75" fmla="*/ 121 h 233"/>
                <a:gd name="T76" fmla="*/ 14 w 244"/>
                <a:gd name="T77" fmla="*/ 142 h 233"/>
                <a:gd name="T78" fmla="*/ 29 w 244"/>
                <a:gd name="T79" fmla="*/ 183 h 233"/>
                <a:gd name="T80" fmla="*/ 77 w 244"/>
                <a:gd name="T81" fmla="*/ 159 h 233"/>
                <a:gd name="T82" fmla="*/ 93 w 244"/>
                <a:gd name="T83" fmla="*/ 135 h 233"/>
                <a:gd name="T84" fmla="*/ 104 w 244"/>
                <a:gd name="T85" fmla="*/ 144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44" h="233">
                  <a:moveTo>
                    <a:pt x="104" y="144"/>
                  </a:moveTo>
                  <a:lnTo>
                    <a:pt x="148" y="144"/>
                  </a:lnTo>
                  <a:lnTo>
                    <a:pt x="161" y="152"/>
                  </a:lnTo>
                  <a:lnTo>
                    <a:pt x="102" y="152"/>
                  </a:lnTo>
                  <a:lnTo>
                    <a:pt x="79" y="225"/>
                  </a:lnTo>
                  <a:lnTo>
                    <a:pt x="76" y="233"/>
                  </a:lnTo>
                  <a:lnTo>
                    <a:pt x="76" y="233"/>
                  </a:lnTo>
                  <a:lnTo>
                    <a:pt x="66" y="228"/>
                  </a:lnTo>
                  <a:lnTo>
                    <a:pt x="55" y="221"/>
                  </a:lnTo>
                  <a:lnTo>
                    <a:pt x="45" y="214"/>
                  </a:lnTo>
                  <a:lnTo>
                    <a:pt x="36" y="206"/>
                  </a:lnTo>
                  <a:lnTo>
                    <a:pt x="27" y="197"/>
                  </a:lnTo>
                  <a:lnTo>
                    <a:pt x="20" y="187"/>
                  </a:lnTo>
                  <a:lnTo>
                    <a:pt x="14" y="177"/>
                  </a:lnTo>
                  <a:lnTo>
                    <a:pt x="9" y="166"/>
                  </a:lnTo>
                  <a:lnTo>
                    <a:pt x="9" y="166"/>
                  </a:lnTo>
                  <a:lnTo>
                    <a:pt x="5" y="156"/>
                  </a:lnTo>
                  <a:lnTo>
                    <a:pt x="2" y="144"/>
                  </a:lnTo>
                  <a:lnTo>
                    <a:pt x="0" y="132"/>
                  </a:lnTo>
                  <a:lnTo>
                    <a:pt x="0" y="121"/>
                  </a:lnTo>
                  <a:lnTo>
                    <a:pt x="1" y="108"/>
                  </a:lnTo>
                  <a:lnTo>
                    <a:pt x="2" y="96"/>
                  </a:lnTo>
                  <a:lnTo>
                    <a:pt x="5" y="85"/>
                  </a:lnTo>
                  <a:lnTo>
                    <a:pt x="9" y="74"/>
                  </a:lnTo>
                  <a:lnTo>
                    <a:pt x="9" y="74"/>
                  </a:lnTo>
                  <a:lnTo>
                    <a:pt x="14" y="63"/>
                  </a:lnTo>
                  <a:lnTo>
                    <a:pt x="21" y="53"/>
                  </a:lnTo>
                  <a:lnTo>
                    <a:pt x="28" y="43"/>
                  </a:lnTo>
                  <a:lnTo>
                    <a:pt x="36" y="34"/>
                  </a:lnTo>
                  <a:lnTo>
                    <a:pt x="46" y="26"/>
                  </a:lnTo>
                  <a:lnTo>
                    <a:pt x="56" y="19"/>
                  </a:lnTo>
                  <a:lnTo>
                    <a:pt x="67" y="12"/>
                  </a:lnTo>
                  <a:lnTo>
                    <a:pt x="77" y="7"/>
                  </a:lnTo>
                  <a:lnTo>
                    <a:pt x="77" y="7"/>
                  </a:lnTo>
                  <a:lnTo>
                    <a:pt x="87" y="5"/>
                  </a:lnTo>
                  <a:lnTo>
                    <a:pt x="96" y="2"/>
                  </a:lnTo>
                  <a:lnTo>
                    <a:pt x="107" y="0"/>
                  </a:lnTo>
                  <a:lnTo>
                    <a:pt x="116" y="0"/>
                  </a:lnTo>
                  <a:lnTo>
                    <a:pt x="127" y="0"/>
                  </a:lnTo>
                  <a:lnTo>
                    <a:pt x="137" y="0"/>
                  </a:lnTo>
                  <a:lnTo>
                    <a:pt x="146" y="2"/>
                  </a:lnTo>
                  <a:lnTo>
                    <a:pt x="156" y="5"/>
                  </a:lnTo>
                  <a:lnTo>
                    <a:pt x="156" y="5"/>
                  </a:lnTo>
                  <a:lnTo>
                    <a:pt x="166" y="8"/>
                  </a:lnTo>
                  <a:lnTo>
                    <a:pt x="177" y="13"/>
                  </a:lnTo>
                  <a:lnTo>
                    <a:pt x="186" y="19"/>
                  </a:lnTo>
                  <a:lnTo>
                    <a:pt x="196" y="25"/>
                  </a:lnTo>
                  <a:lnTo>
                    <a:pt x="205" y="33"/>
                  </a:lnTo>
                  <a:lnTo>
                    <a:pt x="213" y="41"/>
                  </a:lnTo>
                  <a:lnTo>
                    <a:pt x="220" y="49"/>
                  </a:lnTo>
                  <a:lnTo>
                    <a:pt x="226" y="59"/>
                  </a:lnTo>
                  <a:lnTo>
                    <a:pt x="226" y="59"/>
                  </a:lnTo>
                  <a:lnTo>
                    <a:pt x="232" y="70"/>
                  </a:lnTo>
                  <a:lnTo>
                    <a:pt x="237" y="82"/>
                  </a:lnTo>
                  <a:lnTo>
                    <a:pt x="240" y="94"/>
                  </a:lnTo>
                  <a:lnTo>
                    <a:pt x="243" y="107"/>
                  </a:lnTo>
                  <a:lnTo>
                    <a:pt x="244" y="119"/>
                  </a:lnTo>
                  <a:lnTo>
                    <a:pt x="243" y="132"/>
                  </a:lnTo>
                  <a:lnTo>
                    <a:pt x="241" y="145"/>
                  </a:lnTo>
                  <a:lnTo>
                    <a:pt x="238" y="157"/>
                  </a:lnTo>
                  <a:lnTo>
                    <a:pt x="238" y="157"/>
                  </a:lnTo>
                  <a:lnTo>
                    <a:pt x="232" y="173"/>
                  </a:lnTo>
                  <a:lnTo>
                    <a:pt x="223" y="188"/>
                  </a:lnTo>
                  <a:lnTo>
                    <a:pt x="212" y="202"/>
                  </a:lnTo>
                  <a:lnTo>
                    <a:pt x="206" y="210"/>
                  </a:lnTo>
                  <a:lnTo>
                    <a:pt x="199" y="215"/>
                  </a:lnTo>
                  <a:lnTo>
                    <a:pt x="196" y="210"/>
                  </a:lnTo>
                  <a:lnTo>
                    <a:pt x="166" y="162"/>
                  </a:lnTo>
                  <a:lnTo>
                    <a:pt x="211" y="186"/>
                  </a:lnTo>
                  <a:lnTo>
                    <a:pt x="211" y="186"/>
                  </a:lnTo>
                  <a:lnTo>
                    <a:pt x="212" y="186"/>
                  </a:lnTo>
                  <a:lnTo>
                    <a:pt x="152" y="135"/>
                  </a:lnTo>
                  <a:lnTo>
                    <a:pt x="229" y="146"/>
                  </a:lnTo>
                  <a:lnTo>
                    <a:pt x="229" y="146"/>
                  </a:lnTo>
                  <a:lnTo>
                    <a:pt x="230" y="146"/>
                  </a:lnTo>
                  <a:lnTo>
                    <a:pt x="229" y="146"/>
                  </a:lnTo>
                  <a:lnTo>
                    <a:pt x="157" y="121"/>
                  </a:lnTo>
                  <a:lnTo>
                    <a:pt x="232" y="103"/>
                  </a:lnTo>
                  <a:lnTo>
                    <a:pt x="232" y="103"/>
                  </a:lnTo>
                  <a:lnTo>
                    <a:pt x="232" y="102"/>
                  </a:lnTo>
                  <a:lnTo>
                    <a:pt x="156" y="108"/>
                  </a:lnTo>
                  <a:lnTo>
                    <a:pt x="210" y="67"/>
                  </a:lnTo>
                  <a:lnTo>
                    <a:pt x="216" y="62"/>
                  </a:lnTo>
                  <a:lnTo>
                    <a:pt x="216" y="62"/>
                  </a:lnTo>
                  <a:lnTo>
                    <a:pt x="214" y="62"/>
                  </a:lnTo>
                  <a:lnTo>
                    <a:pt x="158" y="91"/>
                  </a:lnTo>
                  <a:lnTo>
                    <a:pt x="148" y="96"/>
                  </a:lnTo>
                  <a:lnTo>
                    <a:pt x="185" y="30"/>
                  </a:lnTo>
                  <a:lnTo>
                    <a:pt x="185" y="30"/>
                  </a:lnTo>
                  <a:lnTo>
                    <a:pt x="184" y="30"/>
                  </a:lnTo>
                  <a:lnTo>
                    <a:pt x="136" y="88"/>
                  </a:lnTo>
                  <a:lnTo>
                    <a:pt x="145" y="13"/>
                  </a:lnTo>
                  <a:lnTo>
                    <a:pt x="145" y="13"/>
                  </a:lnTo>
                  <a:lnTo>
                    <a:pt x="144" y="13"/>
                  </a:lnTo>
                  <a:lnTo>
                    <a:pt x="122" y="85"/>
                  </a:lnTo>
                  <a:lnTo>
                    <a:pt x="116" y="62"/>
                  </a:lnTo>
                  <a:lnTo>
                    <a:pt x="103" y="11"/>
                  </a:lnTo>
                  <a:lnTo>
                    <a:pt x="103" y="11"/>
                  </a:lnTo>
                  <a:lnTo>
                    <a:pt x="102" y="11"/>
                  </a:lnTo>
                  <a:lnTo>
                    <a:pt x="103" y="16"/>
                  </a:lnTo>
                  <a:lnTo>
                    <a:pt x="108" y="88"/>
                  </a:lnTo>
                  <a:lnTo>
                    <a:pt x="61" y="28"/>
                  </a:lnTo>
                  <a:lnTo>
                    <a:pt x="61" y="28"/>
                  </a:lnTo>
                  <a:lnTo>
                    <a:pt x="61" y="28"/>
                  </a:lnTo>
                  <a:lnTo>
                    <a:pt x="96" y="94"/>
                  </a:lnTo>
                  <a:lnTo>
                    <a:pt x="30" y="59"/>
                  </a:lnTo>
                  <a:lnTo>
                    <a:pt x="30" y="59"/>
                  </a:lnTo>
                  <a:lnTo>
                    <a:pt x="29" y="59"/>
                  </a:lnTo>
                  <a:lnTo>
                    <a:pt x="82" y="102"/>
                  </a:lnTo>
                  <a:lnTo>
                    <a:pt x="88" y="107"/>
                  </a:lnTo>
                  <a:lnTo>
                    <a:pt x="13" y="98"/>
                  </a:lnTo>
                  <a:lnTo>
                    <a:pt x="13" y="98"/>
                  </a:lnTo>
                  <a:lnTo>
                    <a:pt x="13" y="99"/>
                  </a:lnTo>
                  <a:lnTo>
                    <a:pt x="86" y="121"/>
                  </a:lnTo>
                  <a:lnTo>
                    <a:pt x="14" y="142"/>
                  </a:lnTo>
                  <a:lnTo>
                    <a:pt x="14" y="142"/>
                  </a:lnTo>
                  <a:lnTo>
                    <a:pt x="14" y="142"/>
                  </a:lnTo>
                  <a:lnTo>
                    <a:pt x="88" y="133"/>
                  </a:lnTo>
                  <a:lnTo>
                    <a:pt x="29" y="183"/>
                  </a:lnTo>
                  <a:lnTo>
                    <a:pt x="29" y="183"/>
                  </a:lnTo>
                  <a:lnTo>
                    <a:pt x="29" y="184"/>
                  </a:lnTo>
                  <a:lnTo>
                    <a:pt x="30" y="183"/>
                  </a:lnTo>
                  <a:lnTo>
                    <a:pt x="77" y="159"/>
                  </a:lnTo>
                  <a:lnTo>
                    <a:pt x="88" y="142"/>
                  </a:lnTo>
                  <a:lnTo>
                    <a:pt x="101" y="142"/>
                  </a:lnTo>
                  <a:lnTo>
                    <a:pt x="93" y="135"/>
                  </a:lnTo>
                  <a:lnTo>
                    <a:pt x="121" y="89"/>
                  </a:lnTo>
                  <a:lnTo>
                    <a:pt x="104" y="144"/>
                  </a:lnTo>
                  <a:lnTo>
                    <a:pt x="104" y="14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44" name="Freeform 85">
              <a:extLst>
                <a:ext uri="{FF2B5EF4-FFF2-40B4-BE49-F238E27FC236}">
                  <a16:creationId xmlns:a16="http://schemas.microsoft.com/office/drawing/2014/main" id="{B85C986D-333F-48B9-A5D3-24BC0DE9F716}"/>
                </a:ext>
              </a:extLst>
            </p:cNvPr>
            <p:cNvSpPr>
              <a:spLocks/>
            </p:cNvSpPr>
            <p:nvPr userDrawn="1"/>
          </p:nvSpPr>
          <p:spPr bwMode="auto">
            <a:xfrm>
              <a:off x="7337426" y="4533901"/>
              <a:ext cx="265113" cy="266700"/>
            </a:xfrm>
            <a:custGeom>
              <a:avLst/>
              <a:gdLst>
                <a:gd name="T0" fmla="*/ 59 w 167"/>
                <a:gd name="T1" fmla="*/ 168 h 168"/>
                <a:gd name="T2" fmla="*/ 0 w 167"/>
                <a:gd name="T3" fmla="*/ 168 h 168"/>
                <a:gd name="T4" fmla="*/ 47 w 167"/>
                <a:gd name="T5" fmla="*/ 0 h 168"/>
                <a:gd name="T6" fmla="*/ 167 w 167"/>
                <a:gd name="T7" fmla="*/ 0 h 168"/>
                <a:gd name="T8" fmla="*/ 156 w 167"/>
                <a:gd name="T9" fmla="*/ 40 h 168"/>
                <a:gd name="T10" fmla="*/ 94 w 167"/>
                <a:gd name="T11" fmla="*/ 40 h 168"/>
                <a:gd name="T12" fmla="*/ 87 w 167"/>
                <a:gd name="T13" fmla="*/ 68 h 168"/>
                <a:gd name="T14" fmla="*/ 148 w 167"/>
                <a:gd name="T15" fmla="*/ 68 h 168"/>
                <a:gd name="T16" fmla="*/ 137 w 167"/>
                <a:gd name="T17" fmla="*/ 106 h 168"/>
                <a:gd name="T18" fmla="*/ 76 w 167"/>
                <a:gd name="T19" fmla="*/ 106 h 168"/>
                <a:gd name="T20" fmla="*/ 59 w 167"/>
                <a:gd name="T21" fmla="*/ 1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7" h="168">
                  <a:moveTo>
                    <a:pt x="59" y="168"/>
                  </a:moveTo>
                  <a:lnTo>
                    <a:pt x="0" y="168"/>
                  </a:lnTo>
                  <a:lnTo>
                    <a:pt x="47" y="0"/>
                  </a:lnTo>
                  <a:lnTo>
                    <a:pt x="167" y="0"/>
                  </a:lnTo>
                  <a:lnTo>
                    <a:pt x="156" y="40"/>
                  </a:lnTo>
                  <a:lnTo>
                    <a:pt x="94" y="40"/>
                  </a:lnTo>
                  <a:lnTo>
                    <a:pt x="87" y="68"/>
                  </a:lnTo>
                  <a:lnTo>
                    <a:pt x="148" y="68"/>
                  </a:lnTo>
                  <a:lnTo>
                    <a:pt x="137" y="106"/>
                  </a:lnTo>
                  <a:lnTo>
                    <a:pt x="76" y="106"/>
                  </a:lnTo>
                  <a:lnTo>
                    <a:pt x="59" y="1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45" name="Freeform 86">
              <a:extLst>
                <a:ext uri="{FF2B5EF4-FFF2-40B4-BE49-F238E27FC236}">
                  <a16:creationId xmlns:a16="http://schemas.microsoft.com/office/drawing/2014/main" id="{5B5DE2BA-AAE7-4A61-82E0-8C345006C9FC}"/>
                </a:ext>
              </a:extLst>
            </p:cNvPr>
            <p:cNvSpPr>
              <a:spLocks noEditPoints="1"/>
            </p:cNvSpPr>
            <p:nvPr userDrawn="1"/>
          </p:nvSpPr>
          <p:spPr bwMode="auto">
            <a:xfrm>
              <a:off x="7553326" y="4533901"/>
              <a:ext cx="166688" cy="266700"/>
            </a:xfrm>
            <a:custGeom>
              <a:avLst/>
              <a:gdLst>
                <a:gd name="T0" fmla="*/ 58 w 105"/>
                <a:gd name="T1" fmla="*/ 168 h 168"/>
                <a:gd name="T2" fmla="*/ 0 w 105"/>
                <a:gd name="T3" fmla="*/ 168 h 168"/>
                <a:gd name="T4" fmla="*/ 34 w 105"/>
                <a:gd name="T5" fmla="*/ 46 h 168"/>
                <a:gd name="T6" fmla="*/ 93 w 105"/>
                <a:gd name="T7" fmla="*/ 46 h 168"/>
                <a:gd name="T8" fmla="*/ 58 w 105"/>
                <a:gd name="T9" fmla="*/ 168 h 168"/>
                <a:gd name="T10" fmla="*/ 95 w 105"/>
                <a:gd name="T11" fmla="*/ 34 h 168"/>
                <a:gd name="T12" fmla="*/ 38 w 105"/>
                <a:gd name="T13" fmla="*/ 34 h 168"/>
                <a:gd name="T14" fmla="*/ 47 w 105"/>
                <a:gd name="T15" fmla="*/ 0 h 168"/>
                <a:gd name="T16" fmla="*/ 105 w 105"/>
                <a:gd name="T17" fmla="*/ 0 h 168"/>
                <a:gd name="T18" fmla="*/ 95 w 105"/>
                <a:gd name="T19" fmla="*/ 34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 h="168">
                  <a:moveTo>
                    <a:pt x="58" y="168"/>
                  </a:moveTo>
                  <a:lnTo>
                    <a:pt x="0" y="168"/>
                  </a:lnTo>
                  <a:lnTo>
                    <a:pt x="34" y="46"/>
                  </a:lnTo>
                  <a:lnTo>
                    <a:pt x="93" y="46"/>
                  </a:lnTo>
                  <a:lnTo>
                    <a:pt x="58" y="168"/>
                  </a:lnTo>
                  <a:close/>
                  <a:moveTo>
                    <a:pt x="95" y="34"/>
                  </a:moveTo>
                  <a:lnTo>
                    <a:pt x="38" y="34"/>
                  </a:lnTo>
                  <a:lnTo>
                    <a:pt x="47" y="0"/>
                  </a:lnTo>
                  <a:lnTo>
                    <a:pt x="105" y="0"/>
                  </a:lnTo>
                  <a:lnTo>
                    <a:pt x="95"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46" name="Freeform 87">
              <a:extLst>
                <a:ext uri="{FF2B5EF4-FFF2-40B4-BE49-F238E27FC236}">
                  <a16:creationId xmlns:a16="http://schemas.microsoft.com/office/drawing/2014/main" id="{7F875C9F-E06F-49AA-B4C8-B022D50A0624}"/>
                </a:ext>
              </a:extLst>
            </p:cNvPr>
            <p:cNvSpPr>
              <a:spLocks noEditPoints="1"/>
            </p:cNvSpPr>
            <p:nvPr userDrawn="1"/>
          </p:nvSpPr>
          <p:spPr bwMode="auto">
            <a:xfrm>
              <a:off x="7685088" y="4533901"/>
              <a:ext cx="273050" cy="269875"/>
            </a:xfrm>
            <a:custGeom>
              <a:avLst/>
              <a:gdLst>
                <a:gd name="T0" fmla="*/ 125 w 172"/>
                <a:gd name="T1" fmla="*/ 168 h 170"/>
                <a:gd name="T2" fmla="*/ 68 w 172"/>
                <a:gd name="T3" fmla="*/ 168 h 170"/>
                <a:gd name="T4" fmla="*/ 72 w 172"/>
                <a:gd name="T5" fmla="*/ 154 h 170"/>
                <a:gd name="T6" fmla="*/ 72 w 172"/>
                <a:gd name="T7" fmla="*/ 154 h 170"/>
                <a:gd name="T8" fmla="*/ 64 w 172"/>
                <a:gd name="T9" fmla="*/ 161 h 170"/>
                <a:gd name="T10" fmla="*/ 54 w 172"/>
                <a:gd name="T11" fmla="*/ 165 h 170"/>
                <a:gd name="T12" fmla="*/ 44 w 172"/>
                <a:gd name="T13" fmla="*/ 169 h 170"/>
                <a:gd name="T14" fmla="*/ 31 w 172"/>
                <a:gd name="T15" fmla="*/ 170 h 170"/>
                <a:gd name="T16" fmla="*/ 31 w 172"/>
                <a:gd name="T17" fmla="*/ 170 h 170"/>
                <a:gd name="T18" fmla="*/ 24 w 172"/>
                <a:gd name="T19" fmla="*/ 170 h 170"/>
                <a:gd name="T20" fmla="*/ 18 w 172"/>
                <a:gd name="T21" fmla="*/ 169 h 170"/>
                <a:gd name="T22" fmla="*/ 12 w 172"/>
                <a:gd name="T23" fmla="*/ 167 h 170"/>
                <a:gd name="T24" fmla="*/ 9 w 172"/>
                <a:gd name="T25" fmla="*/ 163 h 170"/>
                <a:gd name="T26" fmla="*/ 5 w 172"/>
                <a:gd name="T27" fmla="*/ 160 h 170"/>
                <a:gd name="T28" fmla="*/ 2 w 172"/>
                <a:gd name="T29" fmla="*/ 155 h 170"/>
                <a:gd name="T30" fmla="*/ 0 w 172"/>
                <a:gd name="T31" fmla="*/ 149 h 170"/>
                <a:gd name="T32" fmla="*/ 0 w 172"/>
                <a:gd name="T33" fmla="*/ 142 h 170"/>
                <a:gd name="T34" fmla="*/ 0 w 172"/>
                <a:gd name="T35" fmla="*/ 142 h 170"/>
                <a:gd name="T36" fmla="*/ 2 w 172"/>
                <a:gd name="T37" fmla="*/ 126 h 170"/>
                <a:gd name="T38" fmla="*/ 5 w 172"/>
                <a:gd name="T39" fmla="*/ 106 h 170"/>
                <a:gd name="T40" fmla="*/ 12 w 172"/>
                <a:gd name="T41" fmla="*/ 86 h 170"/>
                <a:gd name="T42" fmla="*/ 20 w 172"/>
                <a:gd name="T43" fmla="*/ 68 h 170"/>
                <a:gd name="T44" fmla="*/ 20 w 172"/>
                <a:gd name="T45" fmla="*/ 68 h 170"/>
                <a:gd name="T46" fmla="*/ 24 w 172"/>
                <a:gd name="T47" fmla="*/ 62 h 170"/>
                <a:gd name="T48" fmla="*/ 29 w 172"/>
                <a:gd name="T49" fmla="*/ 58 h 170"/>
                <a:gd name="T50" fmla="*/ 33 w 172"/>
                <a:gd name="T51" fmla="*/ 53 h 170"/>
                <a:gd name="T52" fmla="*/ 39 w 172"/>
                <a:gd name="T53" fmla="*/ 50 h 170"/>
                <a:gd name="T54" fmla="*/ 45 w 172"/>
                <a:gd name="T55" fmla="*/ 47 h 170"/>
                <a:gd name="T56" fmla="*/ 51 w 172"/>
                <a:gd name="T57" fmla="*/ 45 h 170"/>
                <a:gd name="T58" fmla="*/ 58 w 172"/>
                <a:gd name="T59" fmla="*/ 44 h 170"/>
                <a:gd name="T60" fmla="*/ 65 w 172"/>
                <a:gd name="T61" fmla="*/ 44 h 170"/>
                <a:gd name="T62" fmla="*/ 65 w 172"/>
                <a:gd name="T63" fmla="*/ 44 h 170"/>
                <a:gd name="T64" fmla="*/ 77 w 172"/>
                <a:gd name="T65" fmla="*/ 45 h 170"/>
                <a:gd name="T66" fmla="*/ 86 w 172"/>
                <a:gd name="T67" fmla="*/ 48 h 170"/>
                <a:gd name="T68" fmla="*/ 93 w 172"/>
                <a:gd name="T69" fmla="*/ 53 h 170"/>
                <a:gd name="T70" fmla="*/ 98 w 172"/>
                <a:gd name="T71" fmla="*/ 60 h 170"/>
                <a:gd name="T72" fmla="*/ 114 w 172"/>
                <a:gd name="T73" fmla="*/ 0 h 170"/>
                <a:gd name="T74" fmla="*/ 172 w 172"/>
                <a:gd name="T75" fmla="*/ 0 h 170"/>
                <a:gd name="T76" fmla="*/ 125 w 172"/>
                <a:gd name="T77" fmla="*/ 168 h 170"/>
                <a:gd name="T78" fmla="*/ 81 w 172"/>
                <a:gd name="T79" fmla="*/ 82 h 170"/>
                <a:gd name="T80" fmla="*/ 81 w 172"/>
                <a:gd name="T81" fmla="*/ 82 h 170"/>
                <a:gd name="T82" fmla="*/ 78 w 172"/>
                <a:gd name="T83" fmla="*/ 82 h 170"/>
                <a:gd name="T84" fmla="*/ 74 w 172"/>
                <a:gd name="T85" fmla="*/ 84 h 170"/>
                <a:gd name="T86" fmla="*/ 71 w 172"/>
                <a:gd name="T87" fmla="*/ 86 h 170"/>
                <a:gd name="T88" fmla="*/ 68 w 172"/>
                <a:gd name="T89" fmla="*/ 91 h 170"/>
                <a:gd name="T90" fmla="*/ 68 w 172"/>
                <a:gd name="T91" fmla="*/ 91 h 170"/>
                <a:gd name="T92" fmla="*/ 63 w 172"/>
                <a:gd name="T93" fmla="*/ 106 h 170"/>
                <a:gd name="T94" fmla="*/ 61 w 172"/>
                <a:gd name="T95" fmla="*/ 114 h 170"/>
                <a:gd name="T96" fmla="*/ 60 w 172"/>
                <a:gd name="T97" fmla="*/ 121 h 170"/>
                <a:gd name="T98" fmla="*/ 60 w 172"/>
                <a:gd name="T99" fmla="*/ 121 h 170"/>
                <a:gd name="T100" fmla="*/ 61 w 172"/>
                <a:gd name="T101" fmla="*/ 125 h 170"/>
                <a:gd name="T102" fmla="*/ 63 w 172"/>
                <a:gd name="T103" fmla="*/ 127 h 170"/>
                <a:gd name="T104" fmla="*/ 65 w 172"/>
                <a:gd name="T105" fmla="*/ 129 h 170"/>
                <a:gd name="T106" fmla="*/ 70 w 172"/>
                <a:gd name="T107" fmla="*/ 130 h 170"/>
                <a:gd name="T108" fmla="*/ 70 w 172"/>
                <a:gd name="T109" fmla="*/ 130 h 170"/>
                <a:gd name="T110" fmla="*/ 74 w 172"/>
                <a:gd name="T111" fmla="*/ 129 h 170"/>
                <a:gd name="T112" fmla="*/ 79 w 172"/>
                <a:gd name="T113" fmla="*/ 127 h 170"/>
                <a:gd name="T114" fmla="*/ 91 w 172"/>
                <a:gd name="T115" fmla="*/ 87 h 170"/>
                <a:gd name="T116" fmla="*/ 91 w 172"/>
                <a:gd name="T117" fmla="*/ 87 h 170"/>
                <a:gd name="T118" fmla="*/ 87 w 172"/>
                <a:gd name="T119" fmla="*/ 84 h 170"/>
                <a:gd name="T120" fmla="*/ 81 w 172"/>
                <a:gd name="T121" fmla="*/ 82 h 170"/>
                <a:gd name="T122" fmla="*/ 81 w 172"/>
                <a:gd name="T123" fmla="*/ 82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2" h="170">
                  <a:moveTo>
                    <a:pt x="125" y="168"/>
                  </a:moveTo>
                  <a:lnTo>
                    <a:pt x="68" y="168"/>
                  </a:lnTo>
                  <a:lnTo>
                    <a:pt x="72" y="154"/>
                  </a:lnTo>
                  <a:lnTo>
                    <a:pt x="72" y="154"/>
                  </a:lnTo>
                  <a:lnTo>
                    <a:pt x="64" y="161"/>
                  </a:lnTo>
                  <a:lnTo>
                    <a:pt x="54" y="165"/>
                  </a:lnTo>
                  <a:lnTo>
                    <a:pt x="44" y="169"/>
                  </a:lnTo>
                  <a:lnTo>
                    <a:pt x="31" y="170"/>
                  </a:lnTo>
                  <a:lnTo>
                    <a:pt x="31" y="170"/>
                  </a:lnTo>
                  <a:lnTo>
                    <a:pt x="24" y="170"/>
                  </a:lnTo>
                  <a:lnTo>
                    <a:pt x="18" y="169"/>
                  </a:lnTo>
                  <a:lnTo>
                    <a:pt x="12" y="167"/>
                  </a:lnTo>
                  <a:lnTo>
                    <a:pt x="9" y="163"/>
                  </a:lnTo>
                  <a:lnTo>
                    <a:pt x="5" y="160"/>
                  </a:lnTo>
                  <a:lnTo>
                    <a:pt x="2" y="155"/>
                  </a:lnTo>
                  <a:lnTo>
                    <a:pt x="0" y="149"/>
                  </a:lnTo>
                  <a:lnTo>
                    <a:pt x="0" y="142"/>
                  </a:lnTo>
                  <a:lnTo>
                    <a:pt x="0" y="142"/>
                  </a:lnTo>
                  <a:lnTo>
                    <a:pt x="2" y="126"/>
                  </a:lnTo>
                  <a:lnTo>
                    <a:pt x="5" y="106"/>
                  </a:lnTo>
                  <a:lnTo>
                    <a:pt x="12" y="86"/>
                  </a:lnTo>
                  <a:lnTo>
                    <a:pt x="20" y="68"/>
                  </a:lnTo>
                  <a:lnTo>
                    <a:pt x="20" y="68"/>
                  </a:lnTo>
                  <a:lnTo>
                    <a:pt x="24" y="62"/>
                  </a:lnTo>
                  <a:lnTo>
                    <a:pt x="29" y="58"/>
                  </a:lnTo>
                  <a:lnTo>
                    <a:pt x="33" y="53"/>
                  </a:lnTo>
                  <a:lnTo>
                    <a:pt x="39" y="50"/>
                  </a:lnTo>
                  <a:lnTo>
                    <a:pt x="45" y="47"/>
                  </a:lnTo>
                  <a:lnTo>
                    <a:pt x="51" y="45"/>
                  </a:lnTo>
                  <a:lnTo>
                    <a:pt x="58" y="44"/>
                  </a:lnTo>
                  <a:lnTo>
                    <a:pt x="65" y="44"/>
                  </a:lnTo>
                  <a:lnTo>
                    <a:pt x="65" y="44"/>
                  </a:lnTo>
                  <a:lnTo>
                    <a:pt x="77" y="45"/>
                  </a:lnTo>
                  <a:lnTo>
                    <a:pt x="86" y="48"/>
                  </a:lnTo>
                  <a:lnTo>
                    <a:pt x="93" y="53"/>
                  </a:lnTo>
                  <a:lnTo>
                    <a:pt x="98" y="60"/>
                  </a:lnTo>
                  <a:lnTo>
                    <a:pt x="114" y="0"/>
                  </a:lnTo>
                  <a:lnTo>
                    <a:pt x="172" y="0"/>
                  </a:lnTo>
                  <a:lnTo>
                    <a:pt x="125" y="168"/>
                  </a:lnTo>
                  <a:close/>
                  <a:moveTo>
                    <a:pt x="81" y="82"/>
                  </a:moveTo>
                  <a:lnTo>
                    <a:pt x="81" y="82"/>
                  </a:lnTo>
                  <a:lnTo>
                    <a:pt x="78" y="82"/>
                  </a:lnTo>
                  <a:lnTo>
                    <a:pt x="74" y="84"/>
                  </a:lnTo>
                  <a:lnTo>
                    <a:pt x="71" y="86"/>
                  </a:lnTo>
                  <a:lnTo>
                    <a:pt x="68" y="91"/>
                  </a:lnTo>
                  <a:lnTo>
                    <a:pt x="68" y="91"/>
                  </a:lnTo>
                  <a:lnTo>
                    <a:pt x="63" y="106"/>
                  </a:lnTo>
                  <a:lnTo>
                    <a:pt x="61" y="114"/>
                  </a:lnTo>
                  <a:lnTo>
                    <a:pt x="60" y="121"/>
                  </a:lnTo>
                  <a:lnTo>
                    <a:pt x="60" y="121"/>
                  </a:lnTo>
                  <a:lnTo>
                    <a:pt x="61" y="125"/>
                  </a:lnTo>
                  <a:lnTo>
                    <a:pt x="63" y="127"/>
                  </a:lnTo>
                  <a:lnTo>
                    <a:pt x="65" y="129"/>
                  </a:lnTo>
                  <a:lnTo>
                    <a:pt x="70" y="130"/>
                  </a:lnTo>
                  <a:lnTo>
                    <a:pt x="70" y="130"/>
                  </a:lnTo>
                  <a:lnTo>
                    <a:pt x="74" y="129"/>
                  </a:lnTo>
                  <a:lnTo>
                    <a:pt x="79" y="127"/>
                  </a:lnTo>
                  <a:lnTo>
                    <a:pt x="91" y="87"/>
                  </a:lnTo>
                  <a:lnTo>
                    <a:pt x="91" y="87"/>
                  </a:lnTo>
                  <a:lnTo>
                    <a:pt x="87" y="84"/>
                  </a:lnTo>
                  <a:lnTo>
                    <a:pt x="81" y="82"/>
                  </a:lnTo>
                  <a:lnTo>
                    <a:pt x="81" y="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47" name="Freeform 88">
              <a:extLst>
                <a:ext uri="{FF2B5EF4-FFF2-40B4-BE49-F238E27FC236}">
                  <a16:creationId xmlns:a16="http://schemas.microsoft.com/office/drawing/2014/main" id="{56D7D577-F876-4768-9B18-C0DE1BAFEEFA}"/>
                </a:ext>
              </a:extLst>
            </p:cNvPr>
            <p:cNvSpPr>
              <a:spLocks noEditPoints="1"/>
            </p:cNvSpPr>
            <p:nvPr userDrawn="1"/>
          </p:nvSpPr>
          <p:spPr bwMode="auto">
            <a:xfrm>
              <a:off x="7923213" y="4602163"/>
              <a:ext cx="230188" cy="201613"/>
            </a:xfrm>
            <a:custGeom>
              <a:avLst/>
              <a:gdLst>
                <a:gd name="T0" fmla="*/ 58 w 145"/>
                <a:gd name="T1" fmla="*/ 71 h 127"/>
                <a:gd name="T2" fmla="*/ 56 w 145"/>
                <a:gd name="T3" fmla="*/ 80 h 127"/>
                <a:gd name="T4" fmla="*/ 56 w 145"/>
                <a:gd name="T5" fmla="*/ 87 h 127"/>
                <a:gd name="T6" fmla="*/ 57 w 145"/>
                <a:gd name="T7" fmla="*/ 93 h 127"/>
                <a:gd name="T8" fmla="*/ 64 w 145"/>
                <a:gd name="T9" fmla="*/ 97 h 127"/>
                <a:gd name="T10" fmla="*/ 68 w 145"/>
                <a:gd name="T11" fmla="*/ 96 h 127"/>
                <a:gd name="T12" fmla="*/ 75 w 145"/>
                <a:gd name="T13" fmla="*/ 89 h 127"/>
                <a:gd name="T14" fmla="*/ 135 w 145"/>
                <a:gd name="T15" fmla="*/ 82 h 127"/>
                <a:gd name="T16" fmla="*/ 134 w 145"/>
                <a:gd name="T17" fmla="*/ 87 h 127"/>
                <a:gd name="T18" fmla="*/ 128 w 145"/>
                <a:gd name="T19" fmla="*/ 98 h 127"/>
                <a:gd name="T20" fmla="*/ 115 w 145"/>
                <a:gd name="T21" fmla="*/ 111 h 127"/>
                <a:gd name="T22" fmla="*/ 94 w 145"/>
                <a:gd name="T23" fmla="*/ 122 h 127"/>
                <a:gd name="T24" fmla="*/ 72 w 145"/>
                <a:gd name="T25" fmla="*/ 127 h 127"/>
                <a:gd name="T26" fmla="*/ 61 w 145"/>
                <a:gd name="T27" fmla="*/ 127 h 127"/>
                <a:gd name="T28" fmla="*/ 38 w 145"/>
                <a:gd name="T29" fmla="*/ 126 h 127"/>
                <a:gd name="T30" fmla="*/ 18 w 145"/>
                <a:gd name="T31" fmla="*/ 121 h 127"/>
                <a:gd name="T32" fmla="*/ 5 w 145"/>
                <a:gd name="T33" fmla="*/ 110 h 127"/>
                <a:gd name="T34" fmla="*/ 2 w 145"/>
                <a:gd name="T35" fmla="*/ 101 h 127"/>
                <a:gd name="T36" fmla="*/ 0 w 145"/>
                <a:gd name="T37" fmla="*/ 90 h 127"/>
                <a:gd name="T38" fmla="*/ 3 w 145"/>
                <a:gd name="T39" fmla="*/ 75 h 127"/>
                <a:gd name="T40" fmla="*/ 13 w 145"/>
                <a:gd name="T41" fmla="*/ 41 h 127"/>
                <a:gd name="T42" fmla="*/ 22 w 145"/>
                <a:gd name="T43" fmla="*/ 27 h 127"/>
                <a:gd name="T44" fmla="*/ 27 w 145"/>
                <a:gd name="T45" fmla="*/ 19 h 127"/>
                <a:gd name="T46" fmla="*/ 43 w 145"/>
                <a:gd name="T47" fmla="*/ 9 h 127"/>
                <a:gd name="T48" fmla="*/ 59 w 145"/>
                <a:gd name="T49" fmla="*/ 3 h 127"/>
                <a:gd name="T50" fmla="*/ 77 w 145"/>
                <a:gd name="T51" fmla="*/ 1 h 127"/>
                <a:gd name="T52" fmla="*/ 85 w 145"/>
                <a:gd name="T53" fmla="*/ 0 h 127"/>
                <a:gd name="T54" fmla="*/ 109 w 145"/>
                <a:gd name="T55" fmla="*/ 2 h 127"/>
                <a:gd name="T56" fmla="*/ 128 w 145"/>
                <a:gd name="T57" fmla="*/ 8 h 127"/>
                <a:gd name="T58" fmla="*/ 140 w 145"/>
                <a:gd name="T59" fmla="*/ 19 h 127"/>
                <a:gd name="T60" fmla="*/ 145 w 145"/>
                <a:gd name="T61" fmla="*/ 38 h 127"/>
                <a:gd name="T62" fmla="*/ 142 w 145"/>
                <a:gd name="T63" fmla="*/ 53 h 127"/>
                <a:gd name="T64" fmla="*/ 138 w 145"/>
                <a:gd name="T65" fmla="*/ 71 h 127"/>
                <a:gd name="T66" fmla="*/ 80 w 145"/>
                <a:gd name="T67" fmla="*/ 30 h 127"/>
                <a:gd name="T68" fmla="*/ 71 w 145"/>
                <a:gd name="T69" fmla="*/ 35 h 127"/>
                <a:gd name="T70" fmla="*/ 65 w 145"/>
                <a:gd name="T71" fmla="*/ 48 h 127"/>
                <a:gd name="T72" fmla="*/ 88 w 145"/>
                <a:gd name="T73" fmla="*/ 48 h 127"/>
                <a:gd name="T74" fmla="*/ 91 w 145"/>
                <a:gd name="T75" fmla="*/ 39 h 127"/>
                <a:gd name="T76" fmla="*/ 87 w 145"/>
                <a:gd name="T77" fmla="*/ 32 h 127"/>
                <a:gd name="T78" fmla="*/ 80 w 145"/>
                <a:gd name="T79" fmla="*/ 3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5" h="127">
                  <a:moveTo>
                    <a:pt x="138" y="71"/>
                  </a:moveTo>
                  <a:lnTo>
                    <a:pt x="58" y="71"/>
                  </a:lnTo>
                  <a:lnTo>
                    <a:pt x="58" y="71"/>
                  </a:lnTo>
                  <a:lnTo>
                    <a:pt x="56" y="80"/>
                  </a:lnTo>
                  <a:lnTo>
                    <a:pt x="56" y="87"/>
                  </a:lnTo>
                  <a:lnTo>
                    <a:pt x="56" y="87"/>
                  </a:lnTo>
                  <a:lnTo>
                    <a:pt x="56" y="90"/>
                  </a:lnTo>
                  <a:lnTo>
                    <a:pt x="57" y="93"/>
                  </a:lnTo>
                  <a:lnTo>
                    <a:pt x="59" y="96"/>
                  </a:lnTo>
                  <a:lnTo>
                    <a:pt x="64" y="97"/>
                  </a:lnTo>
                  <a:lnTo>
                    <a:pt x="64" y="97"/>
                  </a:lnTo>
                  <a:lnTo>
                    <a:pt x="68" y="96"/>
                  </a:lnTo>
                  <a:lnTo>
                    <a:pt x="73" y="93"/>
                  </a:lnTo>
                  <a:lnTo>
                    <a:pt x="75" y="89"/>
                  </a:lnTo>
                  <a:lnTo>
                    <a:pt x="79" y="82"/>
                  </a:lnTo>
                  <a:lnTo>
                    <a:pt x="135" y="82"/>
                  </a:lnTo>
                  <a:lnTo>
                    <a:pt x="135" y="82"/>
                  </a:lnTo>
                  <a:lnTo>
                    <a:pt x="134" y="87"/>
                  </a:lnTo>
                  <a:lnTo>
                    <a:pt x="130" y="93"/>
                  </a:lnTo>
                  <a:lnTo>
                    <a:pt x="128" y="98"/>
                  </a:lnTo>
                  <a:lnTo>
                    <a:pt x="125" y="103"/>
                  </a:lnTo>
                  <a:lnTo>
                    <a:pt x="115" y="111"/>
                  </a:lnTo>
                  <a:lnTo>
                    <a:pt x="105" y="118"/>
                  </a:lnTo>
                  <a:lnTo>
                    <a:pt x="94" y="122"/>
                  </a:lnTo>
                  <a:lnTo>
                    <a:pt x="82" y="125"/>
                  </a:lnTo>
                  <a:lnTo>
                    <a:pt x="72" y="127"/>
                  </a:lnTo>
                  <a:lnTo>
                    <a:pt x="61" y="127"/>
                  </a:lnTo>
                  <a:lnTo>
                    <a:pt x="61" y="127"/>
                  </a:lnTo>
                  <a:lnTo>
                    <a:pt x="50" y="127"/>
                  </a:lnTo>
                  <a:lnTo>
                    <a:pt x="38" y="126"/>
                  </a:lnTo>
                  <a:lnTo>
                    <a:pt x="27" y="125"/>
                  </a:lnTo>
                  <a:lnTo>
                    <a:pt x="18" y="121"/>
                  </a:lnTo>
                  <a:lnTo>
                    <a:pt x="11" y="117"/>
                  </a:lnTo>
                  <a:lnTo>
                    <a:pt x="5" y="110"/>
                  </a:lnTo>
                  <a:lnTo>
                    <a:pt x="4" y="106"/>
                  </a:lnTo>
                  <a:lnTo>
                    <a:pt x="2" y="101"/>
                  </a:lnTo>
                  <a:lnTo>
                    <a:pt x="0" y="90"/>
                  </a:lnTo>
                  <a:lnTo>
                    <a:pt x="0" y="90"/>
                  </a:lnTo>
                  <a:lnTo>
                    <a:pt x="2" y="83"/>
                  </a:lnTo>
                  <a:lnTo>
                    <a:pt x="3" y="75"/>
                  </a:lnTo>
                  <a:lnTo>
                    <a:pt x="6" y="57"/>
                  </a:lnTo>
                  <a:lnTo>
                    <a:pt x="13" y="41"/>
                  </a:lnTo>
                  <a:lnTo>
                    <a:pt x="18" y="32"/>
                  </a:lnTo>
                  <a:lnTo>
                    <a:pt x="22" y="27"/>
                  </a:lnTo>
                  <a:lnTo>
                    <a:pt x="22" y="27"/>
                  </a:lnTo>
                  <a:lnTo>
                    <a:pt x="27" y="19"/>
                  </a:lnTo>
                  <a:lnTo>
                    <a:pt x="34" y="14"/>
                  </a:lnTo>
                  <a:lnTo>
                    <a:pt x="43" y="9"/>
                  </a:lnTo>
                  <a:lnTo>
                    <a:pt x="50" y="5"/>
                  </a:lnTo>
                  <a:lnTo>
                    <a:pt x="59" y="3"/>
                  </a:lnTo>
                  <a:lnTo>
                    <a:pt x="67" y="1"/>
                  </a:lnTo>
                  <a:lnTo>
                    <a:pt x="77" y="1"/>
                  </a:lnTo>
                  <a:lnTo>
                    <a:pt x="85" y="0"/>
                  </a:lnTo>
                  <a:lnTo>
                    <a:pt x="85" y="0"/>
                  </a:lnTo>
                  <a:lnTo>
                    <a:pt x="98" y="1"/>
                  </a:lnTo>
                  <a:lnTo>
                    <a:pt x="109" y="2"/>
                  </a:lnTo>
                  <a:lnTo>
                    <a:pt x="120" y="4"/>
                  </a:lnTo>
                  <a:lnTo>
                    <a:pt x="128" y="8"/>
                  </a:lnTo>
                  <a:lnTo>
                    <a:pt x="135" y="12"/>
                  </a:lnTo>
                  <a:lnTo>
                    <a:pt x="140" y="19"/>
                  </a:lnTo>
                  <a:lnTo>
                    <a:pt x="143" y="28"/>
                  </a:lnTo>
                  <a:lnTo>
                    <a:pt x="145" y="38"/>
                  </a:lnTo>
                  <a:lnTo>
                    <a:pt x="145" y="38"/>
                  </a:lnTo>
                  <a:lnTo>
                    <a:pt x="142" y="53"/>
                  </a:lnTo>
                  <a:lnTo>
                    <a:pt x="138" y="71"/>
                  </a:lnTo>
                  <a:lnTo>
                    <a:pt x="138" y="71"/>
                  </a:lnTo>
                  <a:close/>
                  <a:moveTo>
                    <a:pt x="80" y="30"/>
                  </a:moveTo>
                  <a:lnTo>
                    <a:pt x="80" y="30"/>
                  </a:lnTo>
                  <a:lnTo>
                    <a:pt x="75" y="31"/>
                  </a:lnTo>
                  <a:lnTo>
                    <a:pt x="71" y="35"/>
                  </a:lnTo>
                  <a:lnTo>
                    <a:pt x="67" y="39"/>
                  </a:lnTo>
                  <a:lnTo>
                    <a:pt x="65" y="48"/>
                  </a:lnTo>
                  <a:lnTo>
                    <a:pt x="88" y="48"/>
                  </a:lnTo>
                  <a:lnTo>
                    <a:pt x="88" y="48"/>
                  </a:lnTo>
                  <a:lnTo>
                    <a:pt x="91" y="39"/>
                  </a:lnTo>
                  <a:lnTo>
                    <a:pt x="91" y="39"/>
                  </a:lnTo>
                  <a:lnTo>
                    <a:pt x="89" y="35"/>
                  </a:lnTo>
                  <a:lnTo>
                    <a:pt x="87" y="32"/>
                  </a:lnTo>
                  <a:lnTo>
                    <a:pt x="85" y="31"/>
                  </a:lnTo>
                  <a:lnTo>
                    <a:pt x="80" y="30"/>
                  </a:lnTo>
                  <a:lnTo>
                    <a:pt x="80"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48" name="Freeform 89">
              <a:extLst>
                <a:ext uri="{FF2B5EF4-FFF2-40B4-BE49-F238E27FC236}">
                  <a16:creationId xmlns:a16="http://schemas.microsoft.com/office/drawing/2014/main" id="{FB9219A6-61EE-462E-8A8F-DFE9FEB3F820}"/>
                </a:ext>
              </a:extLst>
            </p:cNvPr>
            <p:cNvSpPr>
              <a:spLocks/>
            </p:cNvSpPr>
            <p:nvPr userDrawn="1"/>
          </p:nvSpPr>
          <p:spPr bwMode="auto">
            <a:xfrm>
              <a:off x="8143876" y="4533901"/>
              <a:ext cx="165100" cy="266700"/>
            </a:xfrm>
            <a:custGeom>
              <a:avLst/>
              <a:gdLst>
                <a:gd name="T0" fmla="*/ 57 w 104"/>
                <a:gd name="T1" fmla="*/ 168 h 168"/>
                <a:gd name="T2" fmla="*/ 0 w 104"/>
                <a:gd name="T3" fmla="*/ 168 h 168"/>
                <a:gd name="T4" fmla="*/ 45 w 104"/>
                <a:gd name="T5" fmla="*/ 0 h 168"/>
                <a:gd name="T6" fmla="*/ 104 w 104"/>
                <a:gd name="T7" fmla="*/ 0 h 168"/>
                <a:gd name="T8" fmla="*/ 57 w 104"/>
                <a:gd name="T9" fmla="*/ 168 h 168"/>
              </a:gdLst>
              <a:ahLst/>
              <a:cxnLst>
                <a:cxn ang="0">
                  <a:pos x="T0" y="T1"/>
                </a:cxn>
                <a:cxn ang="0">
                  <a:pos x="T2" y="T3"/>
                </a:cxn>
                <a:cxn ang="0">
                  <a:pos x="T4" y="T5"/>
                </a:cxn>
                <a:cxn ang="0">
                  <a:pos x="T6" y="T7"/>
                </a:cxn>
                <a:cxn ang="0">
                  <a:pos x="T8" y="T9"/>
                </a:cxn>
              </a:cxnLst>
              <a:rect l="0" t="0" r="r" b="b"/>
              <a:pathLst>
                <a:path w="104" h="168">
                  <a:moveTo>
                    <a:pt x="57" y="168"/>
                  </a:moveTo>
                  <a:lnTo>
                    <a:pt x="0" y="168"/>
                  </a:lnTo>
                  <a:lnTo>
                    <a:pt x="45" y="0"/>
                  </a:lnTo>
                  <a:lnTo>
                    <a:pt x="104" y="0"/>
                  </a:lnTo>
                  <a:lnTo>
                    <a:pt x="57" y="1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49" name="Freeform 90">
              <a:extLst>
                <a:ext uri="{FF2B5EF4-FFF2-40B4-BE49-F238E27FC236}">
                  <a16:creationId xmlns:a16="http://schemas.microsoft.com/office/drawing/2014/main" id="{2636F033-C7F7-4CDB-A526-35C347CD1D52}"/>
                </a:ext>
              </a:extLst>
            </p:cNvPr>
            <p:cNvSpPr>
              <a:spLocks noEditPoints="1"/>
            </p:cNvSpPr>
            <p:nvPr userDrawn="1"/>
          </p:nvSpPr>
          <p:spPr bwMode="auto">
            <a:xfrm>
              <a:off x="8264526" y="4533901"/>
              <a:ext cx="165100" cy="266700"/>
            </a:xfrm>
            <a:custGeom>
              <a:avLst/>
              <a:gdLst>
                <a:gd name="T0" fmla="*/ 57 w 104"/>
                <a:gd name="T1" fmla="*/ 168 h 168"/>
                <a:gd name="T2" fmla="*/ 0 w 104"/>
                <a:gd name="T3" fmla="*/ 168 h 168"/>
                <a:gd name="T4" fmla="*/ 34 w 104"/>
                <a:gd name="T5" fmla="*/ 46 h 168"/>
                <a:gd name="T6" fmla="*/ 91 w 104"/>
                <a:gd name="T7" fmla="*/ 46 h 168"/>
                <a:gd name="T8" fmla="*/ 57 w 104"/>
                <a:gd name="T9" fmla="*/ 168 h 168"/>
                <a:gd name="T10" fmla="*/ 95 w 104"/>
                <a:gd name="T11" fmla="*/ 34 h 168"/>
                <a:gd name="T12" fmla="*/ 36 w 104"/>
                <a:gd name="T13" fmla="*/ 34 h 168"/>
                <a:gd name="T14" fmla="*/ 47 w 104"/>
                <a:gd name="T15" fmla="*/ 0 h 168"/>
                <a:gd name="T16" fmla="*/ 104 w 104"/>
                <a:gd name="T17" fmla="*/ 0 h 168"/>
                <a:gd name="T18" fmla="*/ 95 w 104"/>
                <a:gd name="T19" fmla="*/ 34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4" h="168">
                  <a:moveTo>
                    <a:pt x="57" y="168"/>
                  </a:moveTo>
                  <a:lnTo>
                    <a:pt x="0" y="168"/>
                  </a:lnTo>
                  <a:lnTo>
                    <a:pt x="34" y="46"/>
                  </a:lnTo>
                  <a:lnTo>
                    <a:pt x="91" y="46"/>
                  </a:lnTo>
                  <a:lnTo>
                    <a:pt x="57" y="168"/>
                  </a:lnTo>
                  <a:close/>
                  <a:moveTo>
                    <a:pt x="95" y="34"/>
                  </a:moveTo>
                  <a:lnTo>
                    <a:pt x="36" y="34"/>
                  </a:lnTo>
                  <a:lnTo>
                    <a:pt x="47" y="0"/>
                  </a:lnTo>
                  <a:lnTo>
                    <a:pt x="104" y="0"/>
                  </a:lnTo>
                  <a:lnTo>
                    <a:pt x="95"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50" name="Freeform 91">
              <a:extLst>
                <a:ext uri="{FF2B5EF4-FFF2-40B4-BE49-F238E27FC236}">
                  <a16:creationId xmlns:a16="http://schemas.microsoft.com/office/drawing/2014/main" id="{268BDF96-C2A7-4383-A874-E5A247396771}"/>
                </a:ext>
              </a:extLst>
            </p:cNvPr>
            <p:cNvSpPr>
              <a:spLocks/>
            </p:cNvSpPr>
            <p:nvPr userDrawn="1"/>
          </p:nvSpPr>
          <p:spPr bwMode="auto">
            <a:xfrm>
              <a:off x="8396288" y="4564063"/>
              <a:ext cx="192088" cy="236538"/>
            </a:xfrm>
            <a:custGeom>
              <a:avLst/>
              <a:gdLst>
                <a:gd name="T0" fmla="*/ 115 w 121"/>
                <a:gd name="T1" fmla="*/ 27 h 149"/>
                <a:gd name="T2" fmla="*/ 121 w 121"/>
                <a:gd name="T3" fmla="*/ 54 h 149"/>
                <a:gd name="T4" fmla="*/ 76 w 121"/>
                <a:gd name="T5" fmla="*/ 54 h 149"/>
                <a:gd name="T6" fmla="*/ 63 w 121"/>
                <a:gd name="T7" fmla="*/ 101 h 149"/>
                <a:gd name="T8" fmla="*/ 63 w 121"/>
                <a:gd name="T9" fmla="*/ 101 h 149"/>
                <a:gd name="T10" fmla="*/ 62 w 121"/>
                <a:gd name="T11" fmla="*/ 107 h 149"/>
                <a:gd name="T12" fmla="*/ 61 w 121"/>
                <a:gd name="T13" fmla="*/ 111 h 149"/>
                <a:gd name="T14" fmla="*/ 61 w 121"/>
                <a:gd name="T15" fmla="*/ 111 h 149"/>
                <a:gd name="T16" fmla="*/ 61 w 121"/>
                <a:gd name="T17" fmla="*/ 115 h 149"/>
                <a:gd name="T18" fmla="*/ 63 w 121"/>
                <a:gd name="T19" fmla="*/ 117 h 149"/>
                <a:gd name="T20" fmla="*/ 67 w 121"/>
                <a:gd name="T21" fmla="*/ 118 h 149"/>
                <a:gd name="T22" fmla="*/ 72 w 121"/>
                <a:gd name="T23" fmla="*/ 118 h 149"/>
                <a:gd name="T24" fmla="*/ 83 w 121"/>
                <a:gd name="T25" fmla="*/ 118 h 149"/>
                <a:gd name="T26" fmla="*/ 75 w 121"/>
                <a:gd name="T27" fmla="*/ 149 h 149"/>
                <a:gd name="T28" fmla="*/ 23 w 121"/>
                <a:gd name="T29" fmla="*/ 149 h 149"/>
                <a:gd name="T30" fmla="*/ 23 w 121"/>
                <a:gd name="T31" fmla="*/ 149 h 149"/>
                <a:gd name="T32" fmla="*/ 18 w 121"/>
                <a:gd name="T33" fmla="*/ 148 h 149"/>
                <a:gd name="T34" fmla="*/ 13 w 121"/>
                <a:gd name="T35" fmla="*/ 148 h 149"/>
                <a:gd name="T36" fmla="*/ 8 w 121"/>
                <a:gd name="T37" fmla="*/ 145 h 149"/>
                <a:gd name="T38" fmla="*/ 6 w 121"/>
                <a:gd name="T39" fmla="*/ 143 h 149"/>
                <a:gd name="T40" fmla="*/ 2 w 121"/>
                <a:gd name="T41" fmla="*/ 139 h 149"/>
                <a:gd name="T42" fmla="*/ 1 w 121"/>
                <a:gd name="T43" fmla="*/ 136 h 149"/>
                <a:gd name="T44" fmla="*/ 0 w 121"/>
                <a:gd name="T45" fmla="*/ 132 h 149"/>
                <a:gd name="T46" fmla="*/ 0 w 121"/>
                <a:gd name="T47" fmla="*/ 128 h 149"/>
                <a:gd name="T48" fmla="*/ 0 w 121"/>
                <a:gd name="T49" fmla="*/ 128 h 149"/>
                <a:gd name="T50" fmla="*/ 0 w 121"/>
                <a:gd name="T51" fmla="*/ 120 h 149"/>
                <a:gd name="T52" fmla="*/ 2 w 121"/>
                <a:gd name="T53" fmla="*/ 111 h 149"/>
                <a:gd name="T54" fmla="*/ 34 w 121"/>
                <a:gd name="T55" fmla="*/ 0 h 149"/>
                <a:gd name="T56" fmla="*/ 91 w 121"/>
                <a:gd name="T57" fmla="*/ 0 h 149"/>
                <a:gd name="T58" fmla="*/ 84 w 121"/>
                <a:gd name="T59" fmla="*/ 27 h 149"/>
                <a:gd name="T60" fmla="*/ 115 w 121"/>
                <a:gd name="T61" fmla="*/ 27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21" h="149">
                  <a:moveTo>
                    <a:pt x="115" y="27"/>
                  </a:moveTo>
                  <a:lnTo>
                    <a:pt x="121" y="54"/>
                  </a:lnTo>
                  <a:lnTo>
                    <a:pt x="76" y="54"/>
                  </a:lnTo>
                  <a:lnTo>
                    <a:pt x="63" y="101"/>
                  </a:lnTo>
                  <a:lnTo>
                    <a:pt x="63" y="101"/>
                  </a:lnTo>
                  <a:lnTo>
                    <a:pt x="62" y="107"/>
                  </a:lnTo>
                  <a:lnTo>
                    <a:pt x="61" y="111"/>
                  </a:lnTo>
                  <a:lnTo>
                    <a:pt x="61" y="111"/>
                  </a:lnTo>
                  <a:lnTo>
                    <a:pt x="61" y="115"/>
                  </a:lnTo>
                  <a:lnTo>
                    <a:pt x="63" y="117"/>
                  </a:lnTo>
                  <a:lnTo>
                    <a:pt x="67" y="118"/>
                  </a:lnTo>
                  <a:lnTo>
                    <a:pt x="72" y="118"/>
                  </a:lnTo>
                  <a:lnTo>
                    <a:pt x="83" y="118"/>
                  </a:lnTo>
                  <a:lnTo>
                    <a:pt x="75" y="149"/>
                  </a:lnTo>
                  <a:lnTo>
                    <a:pt x="23" y="149"/>
                  </a:lnTo>
                  <a:lnTo>
                    <a:pt x="23" y="149"/>
                  </a:lnTo>
                  <a:lnTo>
                    <a:pt x="18" y="148"/>
                  </a:lnTo>
                  <a:lnTo>
                    <a:pt x="13" y="148"/>
                  </a:lnTo>
                  <a:lnTo>
                    <a:pt x="8" y="145"/>
                  </a:lnTo>
                  <a:lnTo>
                    <a:pt x="6" y="143"/>
                  </a:lnTo>
                  <a:lnTo>
                    <a:pt x="2" y="139"/>
                  </a:lnTo>
                  <a:lnTo>
                    <a:pt x="1" y="136"/>
                  </a:lnTo>
                  <a:lnTo>
                    <a:pt x="0" y="132"/>
                  </a:lnTo>
                  <a:lnTo>
                    <a:pt x="0" y="128"/>
                  </a:lnTo>
                  <a:lnTo>
                    <a:pt x="0" y="128"/>
                  </a:lnTo>
                  <a:lnTo>
                    <a:pt x="0" y="120"/>
                  </a:lnTo>
                  <a:lnTo>
                    <a:pt x="2" y="111"/>
                  </a:lnTo>
                  <a:lnTo>
                    <a:pt x="34" y="0"/>
                  </a:lnTo>
                  <a:lnTo>
                    <a:pt x="91" y="0"/>
                  </a:lnTo>
                  <a:lnTo>
                    <a:pt x="84" y="27"/>
                  </a:lnTo>
                  <a:lnTo>
                    <a:pt x="115"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51" name="Freeform 92">
              <a:extLst>
                <a:ext uri="{FF2B5EF4-FFF2-40B4-BE49-F238E27FC236}">
                  <a16:creationId xmlns:a16="http://schemas.microsoft.com/office/drawing/2014/main" id="{507977F2-03B4-4332-A46B-712795BF6544}"/>
                </a:ext>
              </a:extLst>
            </p:cNvPr>
            <p:cNvSpPr>
              <a:spLocks/>
            </p:cNvSpPr>
            <p:nvPr userDrawn="1"/>
          </p:nvSpPr>
          <p:spPr bwMode="auto">
            <a:xfrm>
              <a:off x="7321551" y="4830763"/>
              <a:ext cx="38100" cy="46038"/>
            </a:xfrm>
            <a:custGeom>
              <a:avLst/>
              <a:gdLst>
                <a:gd name="T0" fmla="*/ 9 w 24"/>
                <a:gd name="T1" fmla="*/ 0 h 29"/>
                <a:gd name="T2" fmla="*/ 24 w 24"/>
                <a:gd name="T3" fmla="*/ 0 h 29"/>
                <a:gd name="T4" fmla="*/ 15 w 24"/>
                <a:gd name="T5" fmla="*/ 29 h 29"/>
                <a:gd name="T6" fmla="*/ 0 w 24"/>
                <a:gd name="T7" fmla="*/ 29 h 29"/>
                <a:gd name="T8" fmla="*/ 9 w 24"/>
                <a:gd name="T9" fmla="*/ 0 h 29"/>
              </a:gdLst>
              <a:ahLst/>
              <a:cxnLst>
                <a:cxn ang="0">
                  <a:pos x="T0" y="T1"/>
                </a:cxn>
                <a:cxn ang="0">
                  <a:pos x="T2" y="T3"/>
                </a:cxn>
                <a:cxn ang="0">
                  <a:pos x="T4" y="T5"/>
                </a:cxn>
                <a:cxn ang="0">
                  <a:pos x="T6" y="T7"/>
                </a:cxn>
                <a:cxn ang="0">
                  <a:pos x="T8" y="T9"/>
                </a:cxn>
              </a:cxnLst>
              <a:rect l="0" t="0" r="r" b="b"/>
              <a:pathLst>
                <a:path w="24" h="29">
                  <a:moveTo>
                    <a:pt x="9" y="0"/>
                  </a:moveTo>
                  <a:lnTo>
                    <a:pt x="24" y="0"/>
                  </a:lnTo>
                  <a:lnTo>
                    <a:pt x="15" y="29"/>
                  </a:lnTo>
                  <a:lnTo>
                    <a:pt x="0" y="29"/>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52" name="Freeform 93">
              <a:extLst>
                <a:ext uri="{FF2B5EF4-FFF2-40B4-BE49-F238E27FC236}">
                  <a16:creationId xmlns:a16="http://schemas.microsoft.com/office/drawing/2014/main" id="{8161A06F-0399-4660-836E-2DC9E902932F}"/>
                </a:ext>
              </a:extLst>
            </p:cNvPr>
            <p:cNvSpPr>
              <a:spLocks/>
            </p:cNvSpPr>
            <p:nvPr userDrawn="1"/>
          </p:nvSpPr>
          <p:spPr bwMode="auto">
            <a:xfrm>
              <a:off x="7400926" y="4830763"/>
              <a:ext cx="87313" cy="46038"/>
            </a:xfrm>
            <a:custGeom>
              <a:avLst/>
              <a:gdLst>
                <a:gd name="T0" fmla="*/ 10 w 55"/>
                <a:gd name="T1" fmla="*/ 0 h 29"/>
                <a:gd name="T2" fmla="*/ 31 w 55"/>
                <a:gd name="T3" fmla="*/ 0 h 29"/>
                <a:gd name="T4" fmla="*/ 36 w 55"/>
                <a:gd name="T5" fmla="*/ 19 h 29"/>
                <a:gd name="T6" fmla="*/ 36 w 55"/>
                <a:gd name="T7" fmla="*/ 19 h 29"/>
                <a:gd name="T8" fmla="*/ 42 w 55"/>
                <a:gd name="T9" fmla="*/ 0 h 29"/>
                <a:gd name="T10" fmla="*/ 55 w 55"/>
                <a:gd name="T11" fmla="*/ 0 h 29"/>
                <a:gd name="T12" fmla="*/ 46 w 55"/>
                <a:gd name="T13" fmla="*/ 29 h 29"/>
                <a:gd name="T14" fmla="*/ 26 w 55"/>
                <a:gd name="T15" fmla="*/ 29 h 29"/>
                <a:gd name="T16" fmla="*/ 20 w 55"/>
                <a:gd name="T17" fmla="*/ 8 h 29"/>
                <a:gd name="T18" fmla="*/ 20 w 55"/>
                <a:gd name="T19" fmla="*/ 8 h 29"/>
                <a:gd name="T20" fmla="*/ 13 w 55"/>
                <a:gd name="T21" fmla="*/ 29 h 29"/>
                <a:gd name="T22" fmla="*/ 0 w 55"/>
                <a:gd name="T23" fmla="*/ 29 h 29"/>
                <a:gd name="T24" fmla="*/ 10 w 55"/>
                <a:gd name="T2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 h="29">
                  <a:moveTo>
                    <a:pt x="10" y="0"/>
                  </a:moveTo>
                  <a:lnTo>
                    <a:pt x="31" y="0"/>
                  </a:lnTo>
                  <a:lnTo>
                    <a:pt x="36" y="19"/>
                  </a:lnTo>
                  <a:lnTo>
                    <a:pt x="36" y="19"/>
                  </a:lnTo>
                  <a:lnTo>
                    <a:pt x="42" y="0"/>
                  </a:lnTo>
                  <a:lnTo>
                    <a:pt x="55" y="0"/>
                  </a:lnTo>
                  <a:lnTo>
                    <a:pt x="46" y="29"/>
                  </a:lnTo>
                  <a:lnTo>
                    <a:pt x="26" y="29"/>
                  </a:lnTo>
                  <a:lnTo>
                    <a:pt x="20" y="8"/>
                  </a:lnTo>
                  <a:lnTo>
                    <a:pt x="20" y="8"/>
                  </a:lnTo>
                  <a:lnTo>
                    <a:pt x="13" y="29"/>
                  </a:lnTo>
                  <a:lnTo>
                    <a:pt x="0" y="29"/>
                  </a:lnTo>
                  <a:lnTo>
                    <a:pt x="1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53" name="Freeform 94">
              <a:extLst>
                <a:ext uri="{FF2B5EF4-FFF2-40B4-BE49-F238E27FC236}">
                  <a16:creationId xmlns:a16="http://schemas.microsoft.com/office/drawing/2014/main" id="{2616C1AB-30A3-4016-A609-994A50170FD1}"/>
                </a:ext>
              </a:extLst>
            </p:cNvPr>
            <p:cNvSpPr>
              <a:spLocks/>
            </p:cNvSpPr>
            <p:nvPr userDrawn="1"/>
          </p:nvSpPr>
          <p:spPr bwMode="auto">
            <a:xfrm>
              <a:off x="7531101" y="4830763"/>
              <a:ext cx="76200" cy="46038"/>
            </a:xfrm>
            <a:custGeom>
              <a:avLst/>
              <a:gdLst>
                <a:gd name="T0" fmla="*/ 0 w 48"/>
                <a:gd name="T1" fmla="*/ 0 h 29"/>
                <a:gd name="T2" fmla="*/ 15 w 48"/>
                <a:gd name="T3" fmla="*/ 0 h 29"/>
                <a:gd name="T4" fmla="*/ 19 w 48"/>
                <a:gd name="T5" fmla="*/ 18 h 29"/>
                <a:gd name="T6" fmla="*/ 33 w 48"/>
                <a:gd name="T7" fmla="*/ 0 h 29"/>
                <a:gd name="T8" fmla="*/ 48 w 48"/>
                <a:gd name="T9" fmla="*/ 0 h 29"/>
                <a:gd name="T10" fmla="*/ 24 w 48"/>
                <a:gd name="T11" fmla="*/ 29 h 29"/>
                <a:gd name="T12" fmla="*/ 6 w 48"/>
                <a:gd name="T13" fmla="*/ 29 h 29"/>
                <a:gd name="T14" fmla="*/ 0 w 48"/>
                <a:gd name="T15" fmla="*/ 0 h 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 h="29">
                  <a:moveTo>
                    <a:pt x="0" y="0"/>
                  </a:moveTo>
                  <a:lnTo>
                    <a:pt x="15" y="0"/>
                  </a:lnTo>
                  <a:lnTo>
                    <a:pt x="19" y="18"/>
                  </a:lnTo>
                  <a:lnTo>
                    <a:pt x="33" y="0"/>
                  </a:lnTo>
                  <a:lnTo>
                    <a:pt x="48" y="0"/>
                  </a:lnTo>
                  <a:lnTo>
                    <a:pt x="24" y="29"/>
                  </a:lnTo>
                  <a:lnTo>
                    <a:pt x="6" y="29"/>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54" name="Freeform 95">
              <a:extLst>
                <a:ext uri="{FF2B5EF4-FFF2-40B4-BE49-F238E27FC236}">
                  <a16:creationId xmlns:a16="http://schemas.microsoft.com/office/drawing/2014/main" id="{CAE9B70F-F6F8-4F13-B021-3EEDECC4E626}"/>
                </a:ext>
              </a:extLst>
            </p:cNvPr>
            <p:cNvSpPr>
              <a:spLocks/>
            </p:cNvSpPr>
            <p:nvPr userDrawn="1"/>
          </p:nvSpPr>
          <p:spPr bwMode="auto">
            <a:xfrm>
              <a:off x="7635876" y="4830763"/>
              <a:ext cx="66675" cy="46038"/>
            </a:xfrm>
            <a:custGeom>
              <a:avLst/>
              <a:gdLst>
                <a:gd name="T0" fmla="*/ 9 w 42"/>
                <a:gd name="T1" fmla="*/ 0 h 29"/>
                <a:gd name="T2" fmla="*/ 42 w 42"/>
                <a:gd name="T3" fmla="*/ 0 h 29"/>
                <a:gd name="T4" fmla="*/ 41 w 42"/>
                <a:gd name="T5" fmla="*/ 5 h 29"/>
                <a:gd name="T6" fmla="*/ 22 w 42"/>
                <a:gd name="T7" fmla="*/ 5 h 29"/>
                <a:gd name="T8" fmla="*/ 20 w 42"/>
                <a:gd name="T9" fmla="*/ 11 h 29"/>
                <a:gd name="T10" fmla="*/ 37 w 42"/>
                <a:gd name="T11" fmla="*/ 11 h 29"/>
                <a:gd name="T12" fmla="*/ 36 w 42"/>
                <a:gd name="T13" fmla="*/ 17 h 29"/>
                <a:gd name="T14" fmla="*/ 17 w 42"/>
                <a:gd name="T15" fmla="*/ 17 h 29"/>
                <a:gd name="T16" fmla="*/ 16 w 42"/>
                <a:gd name="T17" fmla="*/ 23 h 29"/>
                <a:gd name="T18" fmla="*/ 35 w 42"/>
                <a:gd name="T19" fmla="*/ 23 h 29"/>
                <a:gd name="T20" fmla="*/ 33 w 42"/>
                <a:gd name="T21" fmla="*/ 29 h 29"/>
                <a:gd name="T22" fmla="*/ 0 w 42"/>
                <a:gd name="T23" fmla="*/ 29 h 29"/>
                <a:gd name="T24" fmla="*/ 9 w 42"/>
                <a:gd name="T2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29">
                  <a:moveTo>
                    <a:pt x="9" y="0"/>
                  </a:moveTo>
                  <a:lnTo>
                    <a:pt x="42" y="0"/>
                  </a:lnTo>
                  <a:lnTo>
                    <a:pt x="41" y="5"/>
                  </a:lnTo>
                  <a:lnTo>
                    <a:pt x="22" y="5"/>
                  </a:lnTo>
                  <a:lnTo>
                    <a:pt x="20" y="11"/>
                  </a:lnTo>
                  <a:lnTo>
                    <a:pt x="37" y="11"/>
                  </a:lnTo>
                  <a:lnTo>
                    <a:pt x="36" y="17"/>
                  </a:lnTo>
                  <a:lnTo>
                    <a:pt x="17" y="17"/>
                  </a:lnTo>
                  <a:lnTo>
                    <a:pt x="16" y="23"/>
                  </a:lnTo>
                  <a:lnTo>
                    <a:pt x="35" y="23"/>
                  </a:lnTo>
                  <a:lnTo>
                    <a:pt x="33" y="29"/>
                  </a:lnTo>
                  <a:lnTo>
                    <a:pt x="0" y="29"/>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55" name="Freeform 96">
              <a:extLst>
                <a:ext uri="{FF2B5EF4-FFF2-40B4-BE49-F238E27FC236}">
                  <a16:creationId xmlns:a16="http://schemas.microsoft.com/office/drawing/2014/main" id="{1F6C7346-29B3-4DC7-B707-E81D155A2854}"/>
                </a:ext>
              </a:extLst>
            </p:cNvPr>
            <p:cNvSpPr>
              <a:spLocks/>
            </p:cNvSpPr>
            <p:nvPr userDrawn="1"/>
          </p:nvSpPr>
          <p:spPr bwMode="auto">
            <a:xfrm>
              <a:off x="7856538" y="4830763"/>
              <a:ext cx="61913" cy="46038"/>
            </a:xfrm>
            <a:custGeom>
              <a:avLst/>
              <a:gdLst>
                <a:gd name="T0" fmla="*/ 11 w 39"/>
                <a:gd name="T1" fmla="*/ 7 h 29"/>
                <a:gd name="T2" fmla="*/ 0 w 39"/>
                <a:gd name="T3" fmla="*/ 7 h 29"/>
                <a:gd name="T4" fmla="*/ 3 w 39"/>
                <a:gd name="T5" fmla="*/ 0 h 29"/>
                <a:gd name="T6" fmla="*/ 39 w 39"/>
                <a:gd name="T7" fmla="*/ 0 h 29"/>
                <a:gd name="T8" fmla="*/ 37 w 39"/>
                <a:gd name="T9" fmla="*/ 7 h 29"/>
                <a:gd name="T10" fmla="*/ 25 w 39"/>
                <a:gd name="T11" fmla="*/ 7 h 29"/>
                <a:gd name="T12" fmla="*/ 19 w 39"/>
                <a:gd name="T13" fmla="*/ 29 h 29"/>
                <a:gd name="T14" fmla="*/ 4 w 39"/>
                <a:gd name="T15" fmla="*/ 29 h 29"/>
                <a:gd name="T16" fmla="*/ 11 w 39"/>
                <a:gd name="T17" fmla="*/ 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29">
                  <a:moveTo>
                    <a:pt x="11" y="7"/>
                  </a:moveTo>
                  <a:lnTo>
                    <a:pt x="0" y="7"/>
                  </a:lnTo>
                  <a:lnTo>
                    <a:pt x="3" y="0"/>
                  </a:lnTo>
                  <a:lnTo>
                    <a:pt x="39" y="0"/>
                  </a:lnTo>
                  <a:lnTo>
                    <a:pt x="37" y="7"/>
                  </a:lnTo>
                  <a:lnTo>
                    <a:pt x="25" y="7"/>
                  </a:lnTo>
                  <a:lnTo>
                    <a:pt x="19" y="29"/>
                  </a:lnTo>
                  <a:lnTo>
                    <a:pt x="4" y="29"/>
                  </a:lnTo>
                  <a:lnTo>
                    <a:pt x="11"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56" name="Freeform 97">
              <a:extLst>
                <a:ext uri="{FF2B5EF4-FFF2-40B4-BE49-F238E27FC236}">
                  <a16:creationId xmlns:a16="http://schemas.microsoft.com/office/drawing/2014/main" id="{B882B421-9844-4500-9042-0635F6284E01}"/>
                </a:ext>
              </a:extLst>
            </p:cNvPr>
            <p:cNvSpPr>
              <a:spLocks/>
            </p:cNvSpPr>
            <p:nvPr userDrawn="1"/>
          </p:nvSpPr>
          <p:spPr bwMode="auto">
            <a:xfrm>
              <a:off x="7951788" y="4830763"/>
              <a:ext cx="106363" cy="46038"/>
            </a:xfrm>
            <a:custGeom>
              <a:avLst/>
              <a:gdLst>
                <a:gd name="T0" fmla="*/ 8 w 67"/>
                <a:gd name="T1" fmla="*/ 0 h 29"/>
                <a:gd name="T2" fmla="*/ 30 w 67"/>
                <a:gd name="T3" fmla="*/ 0 h 29"/>
                <a:gd name="T4" fmla="*/ 32 w 67"/>
                <a:gd name="T5" fmla="*/ 19 h 29"/>
                <a:gd name="T6" fmla="*/ 32 w 67"/>
                <a:gd name="T7" fmla="*/ 19 h 29"/>
                <a:gd name="T8" fmla="*/ 45 w 67"/>
                <a:gd name="T9" fmla="*/ 0 h 29"/>
                <a:gd name="T10" fmla="*/ 67 w 67"/>
                <a:gd name="T11" fmla="*/ 0 h 29"/>
                <a:gd name="T12" fmla="*/ 57 w 67"/>
                <a:gd name="T13" fmla="*/ 29 h 29"/>
                <a:gd name="T14" fmla="*/ 45 w 67"/>
                <a:gd name="T15" fmla="*/ 29 h 29"/>
                <a:gd name="T16" fmla="*/ 50 w 67"/>
                <a:gd name="T17" fmla="*/ 7 h 29"/>
                <a:gd name="T18" fmla="*/ 50 w 67"/>
                <a:gd name="T19" fmla="*/ 7 h 29"/>
                <a:gd name="T20" fmla="*/ 34 w 67"/>
                <a:gd name="T21" fmla="*/ 29 h 29"/>
                <a:gd name="T22" fmla="*/ 21 w 67"/>
                <a:gd name="T23" fmla="*/ 29 h 29"/>
                <a:gd name="T24" fmla="*/ 19 w 67"/>
                <a:gd name="T25" fmla="*/ 7 h 29"/>
                <a:gd name="T26" fmla="*/ 19 w 67"/>
                <a:gd name="T27" fmla="*/ 7 h 29"/>
                <a:gd name="T28" fmla="*/ 12 w 67"/>
                <a:gd name="T29" fmla="*/ 29 h 29"/>
                <a:gd name="T30" fmla="*/ 0 w 67"/>
                <a:gd name="T31" fmla="*/ 29 h 29"/>
                <a:gd name="T32" fmla="*/ 8 w 67"/>
                <a:gd name="T33"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7" h="29">
                  <a:moveTo>
                    <a:pt x="8" y="0"/>
                  </a:moveTo>
                  <a:lnTo>
                    <a:pt x="30" y="0"/>
                  </a:lnTo>
                  <a:lnTo>
                    <a:pt x="32" y="19"/>
                  </a:lnTo>
                  <a:lnTo>
                    <a:pt x="32" y="19"/>
                  </a:lnTo>
                  <a:lnTo>
                    <a:pt x="45" y="0"/>
                  </a:lnTo>
                  <a:lnTo>
                    <a:pt x="67" y="0"/>
                  </a:lnTo>
                  <a:lnTo>
                    <a:pt x="57" y="29"/>
                  </a:lnTo>
                  <a:lnTo>
                    <a:pt x="45" y="29"/>
                  </a:lnTo>
                  <a:lnTo>
                    <a:pt x="50" y="7"/>
                  </a:lnTo>
                  <a:lnTo>
                    <a:pt x="50" y="7"/>
                  </a:lnTo>
                  <a:lnTo>
                    <a:pt x="34" y="29"/>
                  </a:lnTo>
                  <a:lnTo>
                    <a:pt x="21" y="29"/>
                  </a:lnTo>
                  <a:lnTo>
                    <a:pt x="19" y="7"/>
                  </a:lnTo>
                  <a:lnTo>
                    <a:pt x="19" y="7"/>
                  </a:lnTo>
                  <a:lnTo>
                    <a:pt x="12" y="29"/>
                  </a:lnTo>
                  <a:lnTo>
                    <a:pt x="0" y="29"/>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57" name="Freeform 98">
              <a:extLst>
                <a:ext uri="{FF2B5EF4-FFF2-40B4-BE49-F238E27FC236}">
                  <a16:creationId xmlns:a16="http://schemas.microsoft.com/office/drawing/2014/main" id="{2277F4FC-C774-45D5-9046-755490198F32}"/>
                </a:ext>
              </a:extLst>
            </p:cNvPr>
            <p:cNvSpPr>
              <a:spLocks/>
            </p:cNvSpPr>
            <p:nvPr userDrawn="1"/>
          </p:nvSpPr>
          <p:spPr bwMode="auto">
            <a:xfrm>
              <a:off x="8188326" y="4830763"/>
              <a:ext cx="85725" cy="46038"/>
            </a:xfrm>
            <a:custGeom>
              <a:avLst/>
              <a:gdLst>
                <a:gd name="T0" fmla="*/ 9 w 54"/>
                <a:gd name="T1" fmla="*/ 0 h 29"/>
                <a:gd name="T2" fmla="*/ 30 w 54"/>
                <a:gd name="T3" fmla="*/ 0 h 29"/>
                <a:gd name="T4" fmla="*/ 35 w 54"/>
                <a:gd name="T5" fmla="*/ 19 h 29"/>
                <a:gd name="T6" fmla="*/ 36 w 54"/>
                <a:gd name="T7" fmla="*/ 19 h 29"/>
                <a:gd name="T8" fmla="*/ 42 w 54"/>
                <a:gd name="T9" fmla="*/ 0 h 29"/>
                <a:gd name="T10" fmla="*/ 54 w 54"/>
                <a:gd name="T11" fmla="*/ 0 h 29"/>
                <a:gd name="T12" fmla="*/ 46 w 54"/>
                <a:gd name="T13" fmla="*/ 29 h 29"/>
                <a:gd name="T14" fmla="*/ 24 w 54"/>
                <a:gd name="T15" fmla="*/ 29 h 29"/>
                <a:gd name="T16" fmla="*/ 19 w 54"/>
                <a:gd name="T17" fmla="*/ 8 h 29"/>
                <a:gd name="T18" fmla="*/ 19 w 54"/>
                <a:gd name="T19" fmla="*/ 8 h 29"/>
                <a:gd name="T20" fmla="*/ 13 w 54"/>
                <a:gd name="T21" fmla="*/ 29 h 29"/>
                <a:gd name="T22" fmla="*/ 0 w 54"/>
                <a:gd name="T23" fmla="*/ 29 h 29"/>
                <a:gd name="T24" fmla="*/ 9 w 54"/>
                <a:gd name="T2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29">
                  <a:moveTo>
                    <a:pt x="9" y="0"/>
                  </a:moveTo>
                  <a:lnTo>
                    <a:pt x="30" y="0"/>
                  </a:lnTo>
                  <a:lnTo>
                    <a:pt x="35" y="19"/>
                  </a:lnTo>
                  <a:lnTo>
                    <a:pt x="36" y="19"/>
                  </a:lnTo>
                  <a:lnTo>
                    <a:pt x="42" y="0"/>
                  </a:lnTo>
                  <a:lnTo>
                    <a:pt x="54" y="0"/>
                  </a:lnTo>
                  <a:lnTo>
                    <a:pt x="46" y="29"/>
                  </a:lnTo>
                  <a:lnTo>
                    <a:pt x="24" y="29"/>
                  </a:lnTo>
                  <a:lnTo>
                    <a:pt x="19" y="8"/>
                  </a:lnTo>
                  <a:lnTo>
                    <a:pt x="19" y="8"/>
                  </a:lnTo>
                  <a:lnTo>
                    <a:pt x="13" y="29"/>
                  </a:lnTo>
                  <a:lnTo>
                    <a:pt x="0" y="29"/>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58" name="Freeform 99">
              <a:extLst>
                <a:ext uri="{FF2B5EF4-FFF2-40B4-BE49-F238E27FC236}">
                  <a16:creationId xmlns:a16="http://schemas.microsoft.com/office/drawing/2014/main" id="{DB906032-81A5-4A79-9709-3AB64AE0A8AB}"/>
                </a:ext>
              </a:extLst>
            </p:cNvPr>
            <p:cNvSpPr>
              <a:spLocks/>
            </p:cNvSpPr>
            <p:nvPr userDrawn="1"/>
          </p:nvSpPr>
          <p:spPr bwMode="auto">
            <a:xfrm>
              <a:off x="8310563" y="4830763"/>
              <a:ext cx="63500" cy="46038"/>
            </a:xfrm>
            <a:custGeom>
              <a:avLst/>
              <a:gdLst>
                <a:gd name="T0" fmla="*/ 12 w 40"/>
                <a:gd name="T1" fmla="*/ 7 h 29"/>
                <a:gd name="T2" fmla="*/ 0 w 40"/>
                <a:gd name="T3" fmla="*/ 7 h 29"/>
                <a:gd name="T4" fmla="*/ 3 w 40"/>
                <a:gd name="T5" fmla="*/ 0 h 29"/>
                <a:gd name="T6" fmla="*/ 40 w 40"/>
                <a:gd name="T7" fmla="*/ 0 h 29"/>
                <a:gd name="T8" fmla="*/ 38 w 40"/>
                <a:gd name="T9" fmla="*/ 7 h 29"/>
                <a:gd name="T10" fmla="*/ 26 w 40"/>
                <a:gd name="T11" fmla="*/ 7 h 29"/>
                <a:gd name="T12" fmla="*/ 19 w 40"/>
                <a:gd name="T13" fmla="*/ 29 h 29"/>
                <a:gd name="T14" fmla="*/ 5 w 40"/>
                <a:gd name="T15" fmla="*/ 29 h 29"/>
                <a:gd name="T16" fmla="*/ 12 w 40"/>
                <a:gd name="T17" fmla="*/ 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29">
                  <a:moveTo>
                    <a:pt x="12" y="7"/>
                  </a:moveTo>
                  <a:lnTo>
                    <a:pt x="0" y="7"/>
                  </a:lnTo>
                  <a:lnTo>
                    <a:pt x="3" y="0"/>
                  </a:lnTo>
                  <a:lnTo>
                    <a:pt x="40" y="0"/>
                  </a:lnTo>
                  <a:lnTo>
                    <a:pt x="38" y="7"/>
                  </a:lnTo>
                  <a:lnTo>
                    <a:pt x="26" y="7"/>
                  </a:lnTo>
                  <a:lnTo>
                    <a:pt x="19" y="29"/>
                  </a:lnTo>
                  <a:lnTo>
                    <a:pt x="5" y="29"/>
                  </a:lnTo>
                  <a:lnTo>
                    <a:pt x="12"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59" name="Freeform 100">
              <a:extLst>
                <a:ext uri="{FF2B5EF4-FFF2-40B4-BE49-F238E27FC236}">
                  <a16:creationId xmlns:a16="http://schemas.microsoft.com/office/drawing/2014/main" id="{ED9F5D8E-EFAE-4568-B34C-8FEB8C653051}"/>
                </a:ext>
              </a:extLst>
            </p:cNvPr>
            <p:cNvSpPr>
              <a:spLocks noEditPoints="1"/>
            </p:cNvSpPr>
            <p:nvPr userDrawn="1"/>
          </p:nvSpPr>
          <p:spPr bwMode="auto">
            <a:xfrm>
              <a:off x="8701088" y="4760913"/>
              <a:ext cx="49213" cy="50800"/>
            </a:xfrm>
            <a:custGeom>
              <a:avLst/>
              <a:gdLst>
                <a:gd name="T0" fmla="*/ 15 w 31"/>
                <a:gd name="T1" fmla="*/ 0 h 32"/>
                <a:gd name="T2" fmla="*/ 15 w 31"/>
                <a:gd name="T3" fmla="*/ 0 h 32"/>
                <a:gd name="T4" fmla="*/ 10 w 31"/>
                <a:gd name="T5" fmla="*/ 1 h 32"/>
                <a:gd name="T6" fmla="*/ 5 w 31"/>
                <a:gd name="T7" fmla="*/ 5 h 32"/>
                <a:gd name="T8" fmla="*/ 1 w 31"/>
                <a:gd name="T9" fmla="*/ 10 h 32"/>
                <a:gd name="T10" fmla="*/ 0 w 31"/>
                <a:gd name="T11" fmla="*/ 15 h 32"/>
                <a:gd name="T12" fmla="*/ 0 w 31"/>
                <a:gd name="T13" fmla="*/ 15 h 32"/>
                <a:gd name="T14" fmla="*/ 1 w 31"/>
                <a:gd name="T15" fmla="*/ 21 h 32"/>
                <a:gd name="T16" fmla="*/ 5 w 31"/>
                <a:gd name="T17" fmla="*/ 27 h 32"/>
                <a:gd name="T18" fmla="*/ 10 w 31"/>
                <a:gd name="T19" fmla="*/ 31 h 32"/>
                <a:gd name="T20" fmla="*/ 15 w 31"/>
                <a:gd name="T21" fmla="*/ 32 h 32"/>
                <a:gd name="T22" fmla="*/ 15 w 31"/>
                <a:gd name="T23" fmla="*/ 32 h 32"/>
                <a:gd name="T24" fmla="*/ 21 w 31"/>
                <a:gd name="T25" fmla="*/ 31 h 32"/>
                <a:gd name="T26" fmla="*/ 27 w 31"/>
                <a:gd name="T27" fmla="*/ 27 h 32"/>
                <a:gd name="T28" fmla="*/ 30 w 31"/>
                <a:gd name="T29" fmla="*/ 21 h 32"/>
                <a:gd name="T30" fmla="*/ 31 w 31"/>
                <a:gd name="T31" fmla="*/ 15 h 32"/>
                <a:gd name="T32" fmla="*/ 31 w 31"/>
                <a:gd name="T33" fmla="*/ 15 h 32"/>
                <a:gd name="T34" fmla="*/ 30 w 31"/>
                <a:gd name="T35" fmla="*/ 10 h 32"/>
                <a:gd name="T36" fmla="*/ 27 w 31"/>
                <a:gd name="T37" fmla="*/ 5 h 32"/>
                <a:gd name="T38" fmla="*/ 21 w 31"/>
                <a:gd name="T39" fmla="*/ 1 h 32"/>
                <a:gd name="T40" fmla="*/ 15 w 31"/>
                <a:gd name="T41" fmla="*/ 0 h 32"/>
                <a:gd name="T42" fmla="*/ 15 w 31"/>
                <a:gd name="T43" fmla="*/ 0 h 32"/>
                <a:gd name="T44" fmla="*/ 15 w 31"/>
                <a:gd name="T45" fmla="*/ 28 h 32"/>
                <a:gd name="T46" fmla="*/ 15 w 31"/>
                <a:gd name="T47" fmla="*/ 28 h 32"/>
                <a:gd name="T48" fmla="*/ 11 w 31"/>
                <a:gd name="T49" fmla="*/ 27 h 32"/>
                <a:gd name="T50" fmla="*/ 6 w 31"/>
                <a:gd name="T51" fmla="*/ 25 h 32"/>
                <a:gd name="T52" fmla="*/ 4 w 31"/>
                <a:gd name="T53" fmla="*/ 21 h 32"/>
                <a:gd name="T54" fmla="*/ 3 w 31"/>
                <a:gd name="T55" fmla="*/ 15 h 32"/>
                <a:gd name="T56" fmla="*/ 3 w 31"/>
                <a:gd name="T57" fmla="*/ 15 h 32"/>
                <a:gd name="T58" fmla="*/ 4 w 31"/>
                <a:gd name="T59" fmla="*/ 11 h 32"/>
                <a:gd name="T60" fmla="*/ 6 w 31"/>
                <a:gd name="T61" fmla="*/ 6 h 32"/>
                <a:gd name="T62" fmla="*/ 11 w 31"/>
                <a:gd name="T63" fmla="*/ 4 h 32"/>
                <a:gd name="T64" fmla="*/ 15 w 31"/>
                <a:gd name="T65" fmla="*/ 3 h 32"/>
                <a:gd name="T66" fmla="*/ 15 w 31"/>
                <a:gd name="T67" fmla="*/ 3 h 32"/>
                <a:gd name="T68" fmla="*/ 20 w 31"/>
                <a:gd name="T69" fmla="*/ 4 h 32"/>
                <a:gd name="T70" fmla="*/ 25 w 31"/>
                <a:gd name="T71" fmla="*/ 6 h 32"/>
                <a:gd name="T72" fmla="*/ 27 w 31"/>
                <a:gd name="T73" fmla="*/ 11 h 32"/>
                <a:gd name="T74" fmla="*/ 28 w 31"/>
                <a:gd name="T75" fmla="*/ 15 h 32"/>
                <a:gd name="T76" fmla="*/ 28 w 31"/>
                <a:gd name="T77" fmla="*/ 15 h 32"/>
                <a:gd name="T78" fmla="*/ 27 w 31"/>
                <a:gd name="T79" fmla="*/ 21 h 32"/>
                <a:gd name="T80" fmla="*/ 25 w 31"/>
                <a:gd name="T81" fmla="*/ 25 h 32"/>
                <a:gd name="T82" fmla="*/ 20 w 31"/>
                <a:gd name="T83" fmla="*/ 27 h 32"/>
                <a:gd name="T84" fmla="*/ 15 w 31"/>
                <a:gd name="T85" fmla="*/ 28 h 32"/>
                <a:gd name="T86" fmla="*/ 15 w 31"/>
                <a:gd name="T87"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1" h="32">
                  <a:moveTo>
                    <a:pt x="15" y="0"/>
                  </a:moveTo>
                  <a:lnTo>
                    <a:pt x="15" y="0"/>
                  </a:lnTo>
                  <a:lnTo>
                    <a:pt x="10" y="1"/>
                  </a:lnTo>
                  <a:lnTo>
                    <a:pt x="5" y="5"/>
                  </a:lnTo>
                  <a:lnTo>
                    <a:pt x="1" y="10"/>
                  </a:lnTo>
                  <a:lnTo>
                    <a:pt x="0" y="15"/>
                  </a:lnTo>
                  <a:lnTo>
                    <a:pt x="0" y="15"/>
                  </a:lnTo>
                  <a:lnTo>
                    <a:pt x="1" y="21"/>
                  </a:lnTo>
                  <a:lnTo>
                    <a:pt x="5" y="27"/>
                  </a:lnTo>
                  <a:lnTo>
                    <a:pt x="10" y="31"/>
                  </a:lnTo>
                  <a:lnTo>
                    <a:pt x="15" y="32"/>
                  </a:lnTo>
                  <a:lnTo>
                    <a:pt x="15" y="32"/>
                  </a:lnTo>
                  <a:lnTo>
                    <a:pt x="21" y="31"/>
                  </a:lnTo>
                  <a:lnTo>
                    <a:pt x="27" y="27"/>
                  </a:lnTo>
                  <a:lnTo>
                    <a:pt x="30" y="21"/>
                  </a:lnTo>
                  <a:lnTo>
                    <a:pt x="31" y="15"/>
                  </a:lnTo>
                  <a:lnTo>
                    <a:pt x="31" y="15"/>
                  </a:lnTo>
                  <a:lnTo>
                    <a:pt x="30" y="10"/>
                  </a:lnTo>
                  <a:lnTo>
                    <a:pt x="27" y="5"/>
                  </a:lnTo>
                  <a:lnTo>
                    <a:pt x="21" y="1"/>
                  </a:lnTo>
                  <a:lnTo>
                    <a:pt x="15" y="0"/>
                  </a:lnTo>
                  <a:lnTo>
                    <a:pt x="15" y="0"/>
                  </a:lnTo>
                  <a:close/>
                  <a:moveTo>
                    <a:pt x="15" y="28"/>
                  </a:moveTo>
                  <a:lnTo>
                    <a:pt x="15" y="28"/>
                  </a:lnTo>
                  <a:lnTo>
                    <a:pt x="11" y="27"/>
                  </a:lnTo>
                  <a:lnTo>
                    <a:pt x="6" y="25"/>
                  </a:lnTo>
                  <a:lnTo>
                    <a:pt x="4" y="21"/>
                  </a:lnTo>
                  <a:lnTo>
                    <a:pt x="3" y="15"/>
                  </a:lnTo>
                  <a:lnTo>
                    <a:pt x="3" y="15"/>
                  </a:lnTo>
                  <a:lnTo>
                    <a:pt x="4" y="11"/>
                  </a:lnTo>
                  <a:lnTo>
                    <a:pt x="6" y="6"/>
                  </a:lnTo>
                  <a:lnTo>
                    <a:pt x="11" y="4"/>
                  </a:lnTo>
                  <a:lnTo>
                    <a:pt x="15" y="3"/>
                  </a:lnTo>
                  <a:lnTo>
                    <a:pt x="15" y="3"/>
                  </a:lnTo>
                  <a:lnTo>
                    <a:pt x="20" y="4"/>
                  </a:lnTo>
                  <a:lnTo>
                    <a:pt x="25" y="6"/>
                  </a:lnTo>
                  <a:lnTo>
                    <a:pt x="27" y="11"/>
                  </a:lnTo>
                  <a:lnTo>
                    <a:pt x="28" y="15"/>
                  </a:lnTo>
                  <a:lnTo>
                    <a:pt x="28" y="15"/>
                  </a:lnTo>
                  <a:lnTo>
                    <a:pt x="27" y="21"/>
                  </a:lnTo>
                  <a:lnTo>
                    <a:pt x="25" y="25"/>
                  </a:lnTo>
                  <a:lnTo>
                    <a:pt x="20" y="27"/>
                  </a:lnTo>
                  <a:lnTo>
                    <a:pt x="15" y="28"/>
                  </a:lnTo>
                  <a:lnTo>
                    <a:pt x="15"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60" name="Freeform 101">
              <a:extLst>
                <a:ext uri="{FF2B5EF4-FFF2-40B4-BE49-F238E27FC236}">
                  <a16:creationId xmlns:a16="http://schemas.microsoft.com/office/drawing/2014/main" id="{16AC7C12-4C15-4010-A997-461496C0855B}"/>
                </a:ext>
              </a:extLst>
            </p:cNvPr>
            <p:cNvSpPr>
              <a:spLocks noEditPoints="1"/>
            </p:cNvSpPr>
            <p:nvPr userDrawn="1"/>
          </p:nvSpPr>
          <p:spPr bwMode="auto">
            <a:xfrm>
              <a:off x="8716963" y="4772026"/>
              <a:ext cx="20638" cy="26988"/>
            </a:xfrm>
            <a:custGeom>
              <a:avLst/>
              <a:gdLst>
                <a:gd name="T0" fmla="*/ 11 w 13"/>
                <a:gd name="T1" fmla="*/ 6 h 17"/>
                <a:gd name="T2" fmla="*/ 11 w 13"/>
                <a:gd name="T3" fmla="*/ 6 h 17"/>
                <a:gd name="T4" fmla="*/ 11 w 13"/>
                <a:gd name="T5" fmla="*/ 4 h 17"/>
                <a:gd name="T6" fmla="*/ 10 w 13"/>
                <a:gd name="T7" fmla="*/ 1 h 17"/>
                <a:gd name="T8" fmla="*/ 9 w 13"/>
                <a:gd name="T9" fmla="*/ 1 h 17"/>
                <a:gd name="T10" fmla="*/ 7 w 13"/>
                <a:gd name="T11" fmla="*/ 0 h 17"/>
                <a:gd name="T12" fmla="*/ 0 w 13"/>
                <a:gd name="T13" fmla="*/ 0 h 17"/>
                <a:gd name="T14" fmla="*/ 0 w 13"/>
                <a:gd name="T15" fmla="*/ 17 h 17"/>
                <a:gd name="T16" fmla="*/ 3 w 13"/>
                <a:gd name="T17" fmla="*/ 17 h 17"/>
                <a:gd name="T18" fmla="*/ 3 w 13"/>
                <a:gd name="T19" fmla="*/ 11 h 17"/>
                <a:gd name="T20" fmla="*/ 5 w 13"/>
                <a:gd name="T21" fmla="*/ 11 h 17"/>
                <a:gd name="T22" fmla="*/ 9 w 13"/>
                <a:gd name="T23" fmla="*/ 17 h 17"/>
                <a:gd name="T24" fmla="*/ 13 w 13"/>
                <a:gd name="T25" fmla="*/ 17 h 17"/>
                <a:gd name="T26" fmla="*/ 8 w 13"/>
                <a:gd name="T27" fmla="*/ 10 h 17"/>
                <a:gd name="T28" fmla="*/ 8 w 13"/>
                <a:gd name="T29" fmla="*/ 10 h 17"/>
                <a:gd name="T30" fmla="*/ 11 w 13"/>
                <a:gd name="T31" fmla="*/ 8 h 17"/>
                <a:gd name="T32" fmla="*/ 11 w 13"/>
                <a:gd name="T33" fmla="*/ 6 h 17"/>
                <a:gd name="T34" fmla="*/ 11 w 13"/>
                <a:gd name="T35" fmla="*/ 6 h 17"/>
                <a:gd name="T36" fmla="*/ 3 w 13"/>
                <a:gd name="T37" fmla="*/ 7 h 17"/>
                <a:gd name="T38" fmla="*/ 3 w 13"/>
                <a:gd name="T39" fmla="*/ 3 h 17"/>
                <a:gd name="T40" fmla="*/ 5 w 13"/>
                <a:gd name="T41" fmla="*/ 3 h 17"/>
                <a:gd name="T42" fmla="*/ 5 w 13"/>
                <a:gd name="T43" fmla="*/ 3 h 17"/>
                <a:gd name="T44" fmla="*/ 8 w 13"/>
                <a:gd name="T45" fmla="*/ 4 h 17"/>
                <a:gd name="T46" fmla="*/ 9 w 13"/>
                <a:gd name="T47" fmla="*/ 4 h 17"/>
                <a:gd name="T48" fmla="*/ 9 w 13"/>
                <a:gd name="T49" fmla="*/ 5 h 17"/>
                <a:gd name="T50" fmla="*/ 9 w 13"/>
                <a:gd name="T51" fmla="*/ 5 h 17"/>
                <a:gd name="T52" fmla="*/ 9 w 13"/>
                <a:gd name="T53" fmla="*/ 7 h 17"/>
                <a:gd name="T54" fmla="*/ 8 w 13"/>
                <a:gd name="T55" fmla="*/ 7 h 17"/>
                <a:gd name="T56" fmla="*/ 5 w 13"/>
                <a:gd name="T57" fmla="*/ 7 h 17"/>
                <a:gd name="T58" fmla="*/ 3 w 13"/>
                <a:gd name="T59" fmla="*/ 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 h="17">
                  <a:moveTo>
                    <a:pt x="11" y="6"/>
                  </a:moveTo>
                  <a:lnTo>
                    <a:pt x="11" y="6"/>
                  </a:lnTo>
                  <a:lnTo>
                    <a:pt x="11" y="4"/>
                  </a:lnTo>
                  <a:lnTo>
                    <a:pt x="10" y="1"/>
                  </a:lnTo>
                  <a:lnTo>
                    <a:pt x="9" y="1"/>
                  </a:lnTo>
                  <a:lnTo>
                    <a:pt x="7" y="0"/>
                  </a:lnTo>
                  <a:lnTo>
                    <a:pt x="0" y="0"/>
                  </a:lnTo>
                  <a:lnTo>
                    <a:pt x="0" y="17"/>
                  </a:lnTo>
                  <a:lnTo>
                    <a:pt x="3" y="17"/>
                  </a:lnTo>
                  <a:lnTo>
                    <a:pt x="3" y="11"/>
                  </a:lnTo>
                  <a:lnTo>
                    <a:pt x="5" y="11"/>
                  </a:lnTo>
                  <a:lnTo>
                    <a:pt x="9" y="17"/>
                  </a:lnTo>
                  <a:lnTo>
                    <a:pt x="13" y="17"/>
                  </a:lnTo>
                  <a:lnTo>
                    <a:pt x="8" y="10"/>
                  </a:lnTo>
                  <a:lnTo>
                    <a:pt x="8" y="10"/>
                  </a:lnTo>
                  <a:lnTo>
                    <a:pt x="11" y="8"/>
                  </a:lnTo>
                  <a:lnTo>
                    <a:pt x="11" y="6"/>
                  </a:lnTo>
                  <a:lnTo>
                    <a:pt x="11" y="6"/>
                  </a:lnTo>
                  <a:close/>
                  <a:moveTo>
                    <a:pt x="3" y="7"/>
                  </a:moveTo>
                  <a:lnTo>
                    <a:pt x="3" y="3"/>
                  </a:lnTo>
                  <a:lnTo>
                    <a:pt x="5" y="3"/>
                  </a:lnTo>
                  <a:lnTo>
                    <a:pt x="5" y="3"/>
                  </a:lnTo>
                  <a:lnTo>
                    <a:pt x="8" y="4"/>
                  </a:lnTo>
                  <a:lnTo>
                    <a:pt x="9" y="4"/>
                  </a:lnTo>
                  <a:lnTo>
                    <a:pt x="9" y="5"/>
                  </a:lnTo>
                  <a:lnTo>
                    <a:pt x="9" y="5"/>
                  </a:lnTo>
                  <a:lnTo>
                    <a:pt x="9" y="7"/>
                  </a:lnTo>
                  <a:lnTo>
                    <a:pt x="8" y="7"/>
                  </a:lnTo>
                  <a:lnTo>
                    <a:pt x="5" y="7"/>
                  </a:lnTo>
                  <a:lnTo>
                    <a:pt x="3"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61" name="Freeform 102">
              <a:extLst>
                <a:ext uri="{FF2B5EF4-FFF2-40B4-BE49-F238E27FC236}">
                  <a16:creationId xmlns:a16="http://schemas.microsoft.com/office/drawing/2014/main" id="{57232508-3C0E-4B70-86C6-A44DE2B13426}"/>
                </a:ext>
              </a:extLst>
            </p:cNvPr>
            <p:cNvSpPr>
              <a:spLocks/>
            </p:cNvSpPr>
            <p:nvPr userDrawn="1"/>
          </p:nvSpPr>
          <p:spPr bwMode="auto">
            <a:xfrm>
              <a:off x="7742238" y="4830763"/>
              <a:ext cx="68263" cy="47625"/>
            </a:xfrm>
            <a:custGeom>
              <a:avLst/>
              <a:gdLst>
                <a:gd name="T0" fmla="*/ 20 w 43"/>
                <a:gd name="T1" fmla="*/ 9 h 30"/>
                <a:gd name="T2" fmla="*/ 20 w 43"/>
                <a:gd name="T3" fmla="*/ 7 h 30"/>
                <a:gd name="T4" fmla="*/ 24 w 43"/>
                <a:gd name="T5" fmla="*/ 4 h 30"/>
                <a:gd name="T6" fmla="*/ 28 w 43"/>
                <a:gd name="T7" fmla="*/ 4 h 30"/>
                <a:gd name="T8" fmla="*/ 30 w 43"/>
                <a:gd name="T9" fmla="*/ 5 h 30"/>
                <a:gd name="T10" fmla="*/ 30 w 43"/>
                <a:gd name="T11" fmla="*/ 8 h 30"/>
                <a:gd name="T12" fmla="*/ 43 w 43"/>
                <a:gd name="T13" fmla="*/ 8 h 30"/>
                <a:gd name="T14" fmla="*/ 41 w 43"/>
                <a:gd name="T15" fmla="*/ 2 h 30"/>
                <a:gd name="T16" fmla="*/ 27 w 43"/>
                <a:gd name="T17" fmla="*/ 0 h 30"/>
                <a:gd name="T18" fmla="*/ 18 w 43"/>
                <a:gd name="T19" fmla="*/ 0 h 30"/>
                <a:gd name="T20" fmla="*/ 7 w 43"/>
                <a:gd name="T21" fmla="*/ 4 h 30"/>
                <a:gd name="T22" fmla="*/ 3 w 43"/>
                <a:gd name="T23" fmla="*/ 9 h 30"/>
                <a:gd name="T24" fmla="*/ 4 w 43"/>
                <a:gd name="T25" fmla="*/ 14 h 30"/>
                <a:gd name="T26" fmla="*/ 9 w 43"/>
                <a:gd name="T27" fmla="*/ 16 h 30"/>
                <a:gd name="T28" fmla="*/ 22 w 43"/>
                <a:gd name="T29" fmla="*/ 19 h 30"/>
                <a:gd name="T30" fmla="*/ 25 w 43"/>
                <a:gd name="T31" fmla="*/ 21 h 30"/>
                <a:gd name="T32" fmla="*/ 25 w 43"/>
                <a:gd name="T33" fmla="*/ 22 h 30"/>
                <a:gd name="T34" fmla="*/ 23 w 43"/>
                <a:gd name="T35" fmla="*/ 24 h 30"/>
                <a:gd name="T36" fmla="*/ 18 w 43"/>
                <a:gd name="T37" fmla="*/ 25 h 30"/>
                <a:gd name="T38" fmla="*/ 14 w 43"/>
                <a:gd name="T39" fmla="*/ 24 h 30"/>
                <a:gd name="T40" fmla="*/ 12 w 43"/>
                <a:gd name="T41" fmla="*/ 22 h 30"/>
                <a:gd name="T42" fmla="*/ 0 w 43"/>
                <a:gd name="T43" fmla="*/ 21 h 30"/>
                <a:gd name="T44" fmla="*/ 0 w 43"/>
                <a:gd name="T45" fmla="*/ 24 h 30"/>
                <a:gd name="T46" fmla="*/ 1 w 43"/>
                <a:gd name="T47" fmla="*/ 28 h 30"/>
                <a:gd name="T48" fmla="*/ 5 w 43"/>
                <a:gd name="T49" fmla="*/ 30 h 30"/>
                <a:gd name="T50" fmla="*/ 16 w 43"/>
                <a:gd name="T51" fmla="*/ 30 h 30"/>
                <a:gd name="T52" fmla="*/ 34 w 43"/>
                <a:gd name="T53" fmla="*/ 28 h 30"/>
                <a:gd name="T54" fmla="*/ 41 w 43"/>
                <a:gd name="T55" fmla="*/ 21 h 30"/>
                <a:gd name="T56" fmla="*/ 41 w 43"/>
                <a:gd name="T57" fmla="*/ 17 h 30"/>
                <a:gd name="T58" fmla="*/ 39 w 43"/>
                <a:gd name="T59" fmla="*/ 15 h 30"/>
                <a:gd name="T60" fmla="*/ 29 w 43"/>
                <a:gd name="T61" fmla="*/ 11 h 30"/>
                <a:gd name="T62" fmla="*/ 20 w 43"/>
                <a:gd name="T63" fmla="*/ 9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 h="30">
                  <a:moveTo>
                    <a:pt x="20" y="9"/>
                  </a:moveTo>
                  <a:lnTo>
                    <a:pt x="20" y="9"/>
                  </a:lnTo>
                  <a:lnTo>
                    <a:pt x="20" y="7"/>
                  </a:lnTo>
                  <a:lnTo>
                    <a:pt x="20" y="7"/>
                  </a:lnTo>
                  <a:lnTo>
                    <a:pt x="21" y="5"/>
                  </a:lnTo>
                  <a:lnTo>
                    <a:pt x="24" y="4"/>
                  </a:lnTo>
                  <a:lnTo>
                    <a:pt x="24" y="4"/>
                  </a:lnTo>
                  <a:lnTo>
                    <a:pt x="28" y="4"/>
                  </a:lnTo>
                  <a:lnTo>
                    <a:pt x="30" y="5"/>
                  </a:lnTo>
                  <a:lnTo>
                    <a:pt x="30" y="5"/>
                  </a:lnTo>
                  <a:lnTo>
                    <a:pt x="30" y="7"/>
                  </a:lnTo>
                  <a:lnTo>
                    <a:pt x="30" y="8"/>
                  </a:lnTo>
                  <a:lnTo>
                    <a:pt x="43" y="8"/>
                  </a:lnTo>
                  <a:lnTo>
                    <a:pt x="43" y="8"/>
                  </a:lnTo>
                  <a:lnTo>
                    <a:pt x="43" y="4"/>
                  </a:lnTo>
                  <a:lnTo>
                    <a:pt x="41" y="2"/>
                  </a:lnTo>
                  <a:lnTo>
                    <a:pt x="36" y="0"/>
                  </a:lnTo>
                  <a:lnTo>
                    <a:pt x="27" y="0"/>
                  </a:lnTo>
                  <a:lnTo>
                    <a:pt x="27" y="0"/>
                  </a:lnTo>
                  <a:lnTo>
                    <a:pt x="18" y="0"/>
                  </a:lnTo>
                  <a:lnTo>
                    <a:pt x="11" y="2"/>
                  </a:lnTo>
                  <a:lnTo>
                    <a:pt x="7" y="4"/>
                  </a:lnTo>
                  <a:lnTo>
                    <a:pt x="3" y="9"/>
                  </a:lnTo>
                  <a:lnTo>
                    <a:pt x="3" y="9"/>
                  </a:lnTo>
                  <a:lnTo>
                    <a:pt x="3" y="11"/>
                  </a:lnTo>
                  <a:lnTo>
                    <a:pt x="4" y="14"/>
                  </a:lnTo>
                  <a:lnTo>
                    <a:pt x="4" y="14"/>
                  </a:lnTo>
                  <a:lnTo>
                    <a:pt x="9" y="16"/>
                  </a:lnTo>
                  <a:lnTo>
                    <a:pt x="16" y="18"/>
                  </a:lnTo>
                  <a:lnTo>
                    <a:pt x="22" y="19"/>
                  </a:lnTo>
                  <a:lnTo>
                    <a:pt x="25" y="21"/>
                  </a:lnTo>
                  <a:lnTo>
                    <a:pt x="25" y="21"/>
                  </a:lnTo>
                  <a:lnTo>
                    <a:pt x="25" y="22"/>
                  </a:lnTo>
                  <a:lnTo>
                    <a:pt x="25" y="22"/>
                  </a:lnTo>
                  <a:lnTo>
                    <a:pt x="24" y="23"/>
                  </a:lnTo>
                  <a:lnTo>
                    <a:pt x="23" y="24"/>
                  </a:lnTo>
                  <a:lnTo>
                    <a:pt x="18" y="25"/>
                  </a:lnTo>
                  <a:lnTo>
                    <a:pt x="18" y="25"/>
                  </a:lnTo>
                  <a:lnTo>
                    <a:pt x="15" y="24"/>
                  </a:lnTo>
                  <a:lnTo>
                    <a:pt x="14" y="24"/>
                  </a:lnTo>
                  <a:lnTo>
                    <a:pt x="14" y="24"/>
                  </a:lnTo>
                  <a:lnTo>
                    <a:pt x="12" y="22"/>
                  </a:lnTo>
                  <a:lnTo>
                    <a:pt x="12" y="21"/>
                  </a:lnTo>
                  <a:lnTo>
                    <a:pt x="0" y="21"/>
                  </a:lnTo>
                  <a:lnTo>
                    <a:pt x="0" y="21"/>
                  </a:lnTo>
                  <a:lnTo>
                    <a:pt x="0" y="24"/>
                  </a:lnTo>
                  <a:lnTo>
                    <a:pt x="0" y="26"/>
                  </a:lnTo>
                  <a:lnTo>
                    <a:pt x="1" y="28"/>
                  </a:lnTo>
                  <a:lnTo>
                    <a:pt x="3" y="29"/>
                  </a:lnTo>
                  <a:lnTo>
                    <a:pt x="5" y="30"/>
                  </a:lnTo>
                  <a:lnTo>
                    <a:pt x="16" y="30"/>
                  </a:lnTo>
                  <a:lnTo>
                    <a:pt x="16" y="30"/>
                  </a:lnTo>
                  <a:lnTo>
                    <a:pt x="27" y="30"/>
                  </a:lnTo>
                  <a:lnTo>
                    <a:pt x="34" y="28"/>
                  </a:lnTo>
                  <a:lnTo>
                    <a:pt x="38" y="24"/>
                  </a:lnTo>
                  <a:lnTo>
                    <a:pt x="41" y="21"/>
                  </a:lnTo>
                  <a:lnTo>
                    <a:pt x="41" y="21"/>
                  </a:lnTo>
                  <a:lnTo>
                    <a:pt x="41" y="17"/>
                  </a:lnTo>
                  <a:lnTo>
                    <a:pt x="39" y="15"/>
                  </a:lnTo>
                  <a:lnTo>
                    <a:pt x="39" y="15"/>
                  </a:lnTo>
                  <a:lnTo>
                    <a:pt x="36" y="12"/>
                  </a:lnTo>
                  <a:lnTo>
                    <a:pt x="29" y="11"/>
                  </a:lnTo>
                  <a:lnTo>
                    <a:pt x="23" y="10"/>
                  </a:lnTo>
                  <a:lnTo>
                    <a:pt x="20" y="9"/>
                  </a:lnTo>
                  <a:lnTo>
                    <a:pt x="20"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62" name="Freeform 103">
              <a:extLst>
                <a:ext uri="{FF2B5EF4-FFF2-40B4-BE49-F238E27FC236}">
                  <a16:creationId xmlns:a16="http://schemas.microsoft.com/office/drawing/2014/main" id="{7A418493-5C83-4590-AFD0-0E25C7F0434F}"/>
                </a:ext>
              </a:extLst>
            </p:cNvPr>
            <p:cNvSpPr>
              <a:spLocks/>
            </p:cNvSpPr>
            <p:nvPr userDrawn="1"/>
          </p:nvSpPr>
          <p:spPr bwMode="auto">
            <a:xfrm>
              <a:off x="8089901" y="4830763"/>
              <a:ext cx="66675" cy="46038"/>
            </a:xfrm>
            <a:custGeom>
              <a:avLst/>
              <a:gdLst>
                <a:gd name="T0" fmla="*/ 9 w 42"/>
                <a:gd name="T1" fmla="*/ 0 h 29"/>
                <a:gd name="T2" fmla="*/ 42 w 42"/>
                <a:gd name="T3" fmla="*/ 0 h 29"/>
                <a:gd name="T4" fmla="*/ 40 w 42"/>
                <a:gd name="T5" fmla="*/ 5 h 29"/>
                <a:gd name="T6" fmla="*/ 21 w 42"/>
                <a:gd name="T7" fmla="*/ 5 h 29"/>
                <a:gd name="T8" fmla="*/ 18 w 42"/>
                <a:gd name="T9" fmla="*/ 11 h 29"/>
                <a:gd name="T10" fmla="*/ 36 w 42"/>
                <a:gd name="T11" fmla="*/ 11 h 29"/>
                <a:gd name="T12" fmla="*/ 35 w 42"/>
                <a:gd name="T13" fmla="*/ 17 h 29"/>
                <a:gd name="T14" fmla="*/ 17 w 42"/>
                <a:gd name="T15" fmla="*/ 17 h 29"/>
                <a:gd name="T16" fmla="*/ 15 w 42"/>
                <a:gd name="T17" fmla="*/ 23 h 29"/>
                <a:gd name="T18" fmla="*/ 35 w 42"/>
                <a:gd name="T19" fmla="*/ 23 h 29"/>
                <a:gd name="T20" fmla="*/ 33 w 42"/>
                <a:gd name="T21" fmla="*/ 29 h 29"/>
                <a:gd name="T22" fmla="*/ 0 w 42"/>
                <a:gd name="T23" fmla="*/ 29 h 29"/>
                <a:gd name="T24" fmla="*/ 9 w 42"/>
                <a:gd name="T2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29">
                  <a:moveTo>
                    <a:pt x="9" y="0"/>
                  </a:moveTo>
                  <a:lnTo>
                    <a:pt x="42" y="0"/>
                  </a:lnTo>
                  <a:lnTo>
                    <a:pt x="40" y="5"/>
                  </a:lnTo>
                  <a:lnTo>
                    <a:pt x="21" y="5"/>
                  </a:lnTo>
                  <a:lnTo>
                    <a:pt x="18" y="11"/>
                  </a:lnTo>
                  <a:lnTo>
                    <a:pt x="36" y="11"/>
                  </a:lnTo>
                  <a:lnTo>
                    <a:pt x="35" y="17"/>
                  </a:lnTo>
                  <a:lnTo>
                    <a:pt x="17" y="17"/>
                  </a:lnTo>
                  <a:lnTo>
                    <a:pt x="15" y="23"/>
                  </a:lnTo>
                  <a:lnTo>
                    <a:pt x="35" y="23"/>
                  </a:lnTo>
                  <a:lnTo>
                    <a:pt x="33" y="29"/>
                  </a:lnTo>
                  <a:lnTo>
                    <a:pt x="0" y="29"/>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63" name="Freeform 104">
              <a:extLst>
                <a:ext uri="{FF2B5EF4-FFF2-40B4-BE49-F238E27FC236}">
                  <a16:creationId xmlns:a16="http://schemas.microsoft.com/office/drawing/2014/main" id="{B69B8624-30F2-4701-BEAD-DC4F37DD5ABD}"/>
                </a:ext>
              </a:extLst>
            </p:cNvPr>
            <p:cNvSpPr>
              <a:spLocks/>
            </p:cNvSpPr>
            <p:nvPr userDrawn="1"/>
          </p:nvSpPr>
          <p:spPr bwMode="auto">
            <a:xfrm>
              <a:off x="8518526" y="4606926"/>
              <a:ext cx="277813" cy="269875"/>
            </a:xfrm>
            <a:custGeom>
              <a:avLst/>
              <a:gdLst>
                <a:gd name="T0" fmla="*/ 116 w 175"/>
                <a:gd name="T1" fmla="*/ 0 h 170"/>
                <a:gd name="T2" fmla="*/ 85 w 175"/>
                <a:gd name="T3" fmla="*/ 67 h 170"/>
                <a:gd name="T4" fmla="*/ 86 w 175"/>
                <a:gd name="T5" fmla="*/ 0 h 170"/>
                <a:gd name="T6" fmla="*/ 27 w 175"/>
                <a:gd name="T7" fmla="*/ 0 h 170"/>
                <a:gd name="T8" fmla="*/ 39 w 175"/>
                <a:gd name="T9" fmla="*/ 122 h 170"/>
                <a:gd name="T10" fmla="*/ 39 w 175"/>
                <a:gd name="T11" fmla="*/ 122 h 170"/>
                <a:gd name="T12" fmla="*/ 37 w 175"/>
                <a:gd name="T13" fmla="*/ 127 h 170"/>
                <a:gd name="T14" fmla="*/ 36 w 175"/>
                <a:gd name="T15" fmla="*/ 130 h 170"/>
                <a:gd name="T16" fmla="*/ 33 w 175"/>
                <a:gd name="T17" fmla="*/ 132 h 170"/>
                <a:gd name="T18" fmla="*/ 30 w 175"/>
                <a:gd name="T19" fmla="*/ 135 h 170"/>
                <a:gd name="T20" fmla="*/ 30 w 175"/>
                <a:gd name="T21" fmla="*/ 135 h 170"/>
                <a:gd name="T22" fmla="*/ 26 w 175"/>
                <a:gd name="T23" fmla="*/ 136 h 170"/>
                <a:gd name="T24" fmla="*/ 20 w 175"/>
                <a:gd name="T25" fmla="*/ 136 h 170"/>
                <a:gd name="T26" fmla="*/ 11 w 175"/>
                <a:gd name="T27" fmla="*/ 136 h 170"/>
                <a:gd name="T28" fmla="*/ 10 w 175"/>
                <a:gd name="T29" fmla="*/ 136 h 170"/>
                <a:gd name="T30" fmla="*/ 0 w 175"/>
                <a:gd name="T31" fmla="*/ 170 h 170"/>
                <a:gd name="T32" fmla="*/ 40 w 175"/>
                <a:gd name="T33" fmla="*/ 170 h 170"/>
                <a:gd name="T34" fmla="*/ 40 w 175"/>
                <a:gd name="T35" fmla="*/ 170 h 170"/>
                <a:gd name="T36" fmla="*/ 48 w 175"/>
                <a:gd name="T37" fmla="*/ 169 h 170"/>
                <a:gd name="T38" fmla="*/ 55 w 175"/>
                <a:gd name="T39" fmla="*/ 167 h 170"/>
                <a:gd name="T40" fmla="*/ 63 w 175"/>
                <a:gd name="T41" fmla="*/ 164 h 170"/>
                <a:gd name="T42" fmla="*/ 68 w 175"/>
                <a:gd name="T43" fmla="*/ 160 h 170"/>
                <a:gd name="T44" fmla="*/ 74 w 175"/>
                <a:gd name="T45" fmla="*/ 156 h 170"/>
                <a:gd name="T46" fmla="*/ 79 w 175"/>
                <a:gd name="T47" fmla="*/ 149 h 170"/>
                <a:gd name="T48" fmla="*/ 91 w 175"/>
                <a:gd name="T49" fmla="*/ 132 h 170"/>
                <a:gd name="T50" fmla="*/ 175 w 175"/>
                <a:gd name="T51" fmla="*/ 0 h 170"/>
                <a:gd name="T52" fmla="*/ 116 w 175"/>
                <a:gd name="T53"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5" h="170">
                  <a:moveTo>
                    <a:pt x="116" y="0"/>
                  </a:moveTo>
                  <a:lnTo>
                    <a:pt x="85" y="67"/>
                  </a:lnTo>
                  <a:lnTo>
                    <a:pt x="86" y="0"/>
                  </a:lnTo>
                  <a:lnTo>
                    <a:pt x="27" y="0"/>
                  </a:lnTo>
                  <a:lnTo>
                    <a:pt x="39" y="122"/>
                  </a:lnTo>
                  <a:lnTo>
                    <a:pt x="39" y="122"/>
                  </a:lnTo>
                  <a:lnTo>
                    <a:pt x="37" y="127"/>
                  </a:lnTo>
                  <a:lnTo>
                    <a:pt x="36" y="130"/>
                  </a:lnTo>
                  <a:lnTo>
                    <a:pt x="33" y="132"/>
                  </a:lnTo>
                  <a:lnTo>
                    <a:pt x="30" y="135"/>
                  </a:lnTo>
                  <a:lnTo>
                    <a:pt x="30" y="135"/>
                  </a:lnTo>
                  <a:lnTo>
                    <a:pt x="26" y="136"/>
                  </a:lnTo>
                  <a:lnTo>
                    <a:pt x="20" y="136"/>
                  </a:lnTo>
                  <a:lnTo>
                    <a:pt x="11" y="136"/>
                  </a:lnTo>
                  <a:lnTo>
                    <a:pt x="10" y="136"/>
                  </a:lnTo>
                  <a:lnTo>
                    <a:pt x="0" y="170"/>
                  </a:lnTo>
                  <a:lnTo>
                    <a:pt x="40" y="170"/>
                  </a:lnTo>
                  <a:lnTo>
                    <a:pt x="40" y="170"/>
                  </a:lnTo>
                  <a:lnTo>
                    <a:pt x="48" y="169"/>
                  </a:lnTo>
                  <a:lnTo>
                    <a:pt x="55" y="167"/>
                  </a:lnTo>
                  <a:lnTo>
                    <a:pt x="63" y="164"/>
                  </a:lnTo>
                  <a:lnTo>
                    <a:pt x="68" y="160"/>
                  </a:lnTo>
                  <a:lnTo>
                    <a:pt x="74" y="156"/>
                  </a:lnTo>
                  <a:lnTo>
                    <a:pt x="79" y="149"/>
                  </a:lnTo>
                  <a:lnTo>
                    <a:pt x="91" y="132"/>
                  </a:lnTo>
                  <a:lnTo>
                    <a:pt x="175" y="0"/>
                  </a:lnTo>
                  <a:lnTo>
                    <a:pt x="11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64" name="Freeform 105">
              <a:extLst>
                <a:ext uri="{FF2B5EF4-FFF2-40B4-BE49-F238E27FC236}">
                  <a16:creationId xmlns:a16="http://schemas.microsoft.com/office/drawing/2014/main" id="{48AE9FB3-CEBD-41A9-9B68-1976B8293930}"/>
                </a:ext>
              </a:extLst>
            </p:cNvPr>
            <p:cNvSpPr>
              <a:spLocks/>
            </p:cNvSpPr>
            <p:nvPr userDrawn="1"/>
          </p:nvSpPr>
          <p:spPr bwMode="auto">
            <a:xfrm>
              <a:off x="8399463" y="4827588"/>
              <a:ext cx="71438" cy="50800"/>
            </a:xfrm>
            <a:custGeom>
              <a:avLst/>
              <a:gdLst>
                <a:gd name="T0" fmla="*/ 20 w 45"/>
                <a:gd name="T1" fmla="*/ 11 h 32"/>
                <a:gd name="T2" fmla="*/ 20 w 45"/>
                <a:gd name="T3" fmla="*/ 9 h 32"/>
                <a:gd name="T4" fmla="*/ 26 w 45"/>
                <a:gd name="T5" fmla="*/ 6 h 32"/>
                <a:gd name="T6" fmla="*/ 29 w 45"/>
                <a:gd name="T7" fmla="*/ 6 h 32"/>
                <a:gd name="T8" fmla="*/ 31 w 45"/>
                <a:gd name="T9" fmla="*/ 7 h 32"/>
                <a:gd name="T10" fmla="*/ 32 w 45"/>
                <a:gd name="T11" fmla="*/ 10 h 32"/>
                <a:gd name="T12" fmla="*/ 45 w 45"/>
                <a:gd name="T13" fmla="*/ 10 h 32"/>
                <a:gd name="T14" fmla="*/ 43 w 45"/>
                <a:gd name="T15" fmla="*/ 4 h 32"/>
                <a:gd name="T16" fmla="*/ 29 w 45"/>
                <a:gd name="T17" fmla="*/ 0 h 32"/>
                <a:gd name="T18" fmla="*/ 19 w 45"/>
                <a:gd name="T19" fmla="*/ 2 h 32"/>
                <a:gd name="T20" fmla="*/ 7 w 45"/>
                <a:gd name="T21" fmla="*/ 6 h 32"/>
                <a:gd name="T22" fmla="*/ 5 w 45"/>
                <a:gd name="T23" fmla="*/ 11 h 32"/>
                <a:gd name="T24" fmla="*/ 6 w 45"/>
                <a:gd name="T25" fmla="*/ 16 h 32"/>
                <a:gd name="T26" fmla="*/ 11 w 45"/>
                <a:gd name="T27" fmla="*/ 18 h 32"/>
                <a:gd name="T28" fmla="*/ 24 w 45"/>
                <a:gd name="T29" fmla="*/ 21 h 32"/>
                <a:gd name="T30" fmla="*/ 27 w 45"/>
                <a:gd name="T31" fmla="*/ 23 h 32"/>
                <a:gd name="T32" fmla="*/ 27 w 45"/>
                <a:gd name="T33" fmla="*/ 24 h 32"/>
                <a:gd name="T34" fmla="*/ 24 w 45"/>
                <a:gd name="T35" fmla="*/ 26 h 32"/>
                <a:gd name="T36" fmla="*/ 20 w 45"/>
                <a:gd name="T37" fmla="*/ 27 h 32"/>
                <a:gd name="T38" fmla="*/ 14 w 45"/>
                <a:gd name="T39" fmla="*/ 26 h 32"/>
                <a:gd name="T40" fmla="*/ 14 w 45"/>
                <a:gd name="T41" fmla="*/ 24 h 32"/>
                <a:gd name="T42" fmla="*/ 2 w 45"/>
                <a:gd name="T43" fmla="*/ 23 h 32"/>
                <a:gd name="T44" fmla="*/ 0 w 45"/>
                <a:gd name="T45" fmla="*/ 26 h 32"/>
                <a:gd name="T46" fmla="*/ 2 w 45"/>
                <a:gd name="T47" fmla="*/ 30 h 32"/>
                <a:gd name="T48" fmla="*/ 7 w 45"/>
                <a:gd name="T49" fmla="*/ 32 h 32"/>
                <a:gd name="T50" fmla="*/ 18 w 45"/>
                <a:gd name="T51" fmla="*/ 32 h 32"/>
                <a:gd name="T52" fmla="*/ 36 w 45"/>
                <a:gd name="T53" fmla="*/ 30 h 32"/>
                <a:gd name="T54" fmla="*/ 43 w 45"/>
                <a:gd name="T55" fmla="*/ 23 h 32"/>
                <a:gd name="T56" fmla="*/ 43 w 45"/>
                <a:gd name="T57" fmla="*/ 19 h 32"/>
                <a:gd name="T58" fmla="*/ 41 w 45"/>
                <a:gd name="T59" fmla="*/ 17 h 32"/>
                <a:gd name="T60" fmla="*/ 31 w 45"/>
                <a:gd name="T61" fmla="*/ 13 h 32"/>
                <a:gd name="T62" fmla="*/ 20 w 45"/>
                <a:gd name="T63" fmla="*/ 1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5" h="32">
                  <a:moveTo>
                    <a:pt x="20" y="11"/>
                  </a:moveTo>
                  <a:lnTo>
                    <a:pt x="20" y="11"/>
                  </a:lnTo>
                  <a:lnTo>
                    <a:pt x="20" y="9"/>
                  </a:lnTo>
                  <a:lnTo>
                    <a:pt x="20" y="9"/>
                  </a:lnTo>
                  <a:lnTo>
                    <a:pt x="23" y="7"/>
                  </a:lnTo>
                  <a:lnTo>
                    <a:pt x="26" y="6"/>
                  </a:lnTo>
                  <a:lnTo>
                    <a:pt x="26" y="6"/>
                  </a:lnTo>
                  <a:lnTo>
                    <a:pt x="29" y="6"/>
                  </a:lnTo>
                  <a:lnTo>
                    <a:pt x="31" y="7"/>
                  </a:lnTo>
                  <a:lnTo>
                    <a:pt x="31" y="7"/>
                  </a:lnTo>
                  <a:lnTo>
                    <a:pt x="32" y="9"/>
                  </a:lnTo>
                  <a:lnTo>
                    <a:pt x="32" y="10"/>
                  </a:lnTo>
                  <a:lnTo>
                    <a:pt x="45" y="10"/>
                  </a:lnTo>
                  <a:lnTo>
                    <a:pt x="45" y="10"/>
                  </a:lnTo>
                  <a:lnTo>
                    <a:pt x="45" y="6"/>
                  </a:lnTo>
                  <a:lnTo>
                    <a:pt x="43" y="4"/>
                  </a:lnTo>
                  <a:lnTo>
                    <a:pt x="38" y="2"/>
                  </a:lnTo>
                  <a:lnTo>
                    <a:pt x="29" y="0"/>
                  </a:lnTo>
                  <a:lnTo>
                    <a:pt x="29" y="0"/>
                  </a:lnTo>
                  <a:lnTo>
                    <a:pt x="19" y="2"/>
                  </a:lnTo>
                  <a:lnTo>
                    <a:pt x="12" y="3"/>
                  </a:lnTo>
                  <a:lnTo>
                    <a:pt x="7" y="6"/>
                  </a:lnTo>
                  <a:lnTo>
                    <a:pt x="5" y="11"/>
                  </a:lnTo>
                  <a:lnTo>
                    <a:pt x="5" y="11"/>
                  </a:lnTo>
                  <a:lnTo>
                    <a:pt x="5" y="13"/>
                  </a:lnTo>
                  <a:lnTo>
                    <a:pt x="6" y="16"/>
                  </a:lnTo>
                  <a:lnTo>
                    <a:pt x="6" y="16"/>
                  </a:lnTo>
                  <a:lnTo>
                    <a:pt x="11" y="18"/>
                  </a:lnTo>
                  <a:lnTo>
                    <a:pt x="17" y="19"/>
                  </a:lnTo>
                  <a:lnTo>
                    <a:pt x="24" y="21"/>
                  </a:lnTo>
                  <a:lnTo>
                    <a:pt x="27" y="23"/>
                  </a:lnTo>
                  <a:lnTo>
                    <a:pt x="27" y="23"/>
                  </a:lnTo>
                  <a:lnTo>
                    <a:pt x="27" y="24"/>
                  </a:lnTo>
                  <a:lnTo>
                    <a:pt x="27" y="24"/>
                  </a:lnTo>
                  <a:lnTo>
                    <a:pt x="26" y="25"/>
                  </a:lnTo>
                  <a:lnTo>
                    <a:pt x="24" y="26"/>
                  </a:lnTo>
                  <a:lnTo>
                    <a:pt x="20" y="27"/>
                  </a:lnTo>
                  <a:lnTo>
                    <a:pt x="20" y="27"/>
                  </a:lnTo>
                  <a:lnTo>
                    <a:pt x="17" y="26"/>
                  </a:lnTo>
                  <a:lnTo>
                    <a:pt x="14" y="26"/>
                  </a:lnTo>
                  <a:lnTo>
                    <a:pt x="14" y="26"/>
                  </a:lnTo>
                  <a:lnTo>
                    <a:pt x="14" y="24"/>
                  </a:lnTo>
                  <a:lnTo>
                    <a:pt x="14" y="23"/>
                  </a:lnTo>
                  <a:lnTo>
                    <a:pt x="2" y="23"/>
                  </a:lnTo>
                  <a:lnTo>
                    <a:pt x="2" y="23"/>
                  </a:lnTo>
                  <a:lnTo>
                    <a:pt x="0" y="26"/>
                  </a:lnTo>
                  <a:lnTo>
                    <a:pt x="0" y="28"/>
                  </a:lnTo>
                  <a:lnTo>
                    <a:pt x="2" y="30"/>
                  </a:lnTo>
                  <a:lnTo>
                    <a:pt x="4" y="31"/>
                  </a:lnTo>
                  <a:lnTo>
                    <a:pt x="7" y="32"/>
                  </a:lnTo>
                  <a:lnTo>
                    <a:pt x="18" y="32"/>
                  </a:lnTo>
                  <a:lnTo>
                    <a:pt x="18" y="32"/>
                  </a:lnTo>
                  <a:lnTo>
                    <a:pt x="29" y="32"/>
                  </a:lnTo>
                  <a:lnTo>
                    <a:pt x="36" y="30"/>
                  </a:lnTo>
                  <a:lnTo>
                    <a:pt x="40" y="26"/>
                  </a:lnTo>
                  <a:lnTo>
                    <a:pt x="43" y="23"/>
                  </a:lnTo>
                  <a:lnTo>
                    <a:pt x="43" y="23"/>
                  </a:lnTo>
                  <a:lnTo>
                    <a:pt x="43" y="19"/>
                  </a:lnTo>
                  <a:lnTo>
                    <a:pt x="41" y="17"/>
                  </a:lnTo>
                  <a:lnTo>
                    <a:pt x="41" y="17"/>
                  </a:lnTo>
                  <a:lnTo>
                    <a:pt x="37" y="14"/>
                  </a:lnTo>
                  <a:lnTo>
                    <a:pt x="31" y="13"/>
                  </a:lnTo>
                  <a:lnTo>
                    <a:pt x="24" y="12"/>
                  </a:lnTo>
                  <a:lnTo>
                    <a:pt x="20" y="11"/>
                  </a:lnTo>
                  <a:lnTo>
                    <a:pt x="20"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grpSp>
    </p:spTree>
    <p:extLst>
      <p:ext uri="{BB962C8B-B14F-4D97-AF65-F5344CB8AC3E}">
        <p14:creationId xmlns:p14="http://schemas.microsoft.com/office/powerpoint/2010/main" val="1164911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ags" Target="../tags/tag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22820" y="228600"/>
            <a:ext cx="10972800" cy="838200"/>
          </a:xfrm>
          <a:prstGeom prst="rect">
            <a:avLst/>
          </a:prstGeom>
          <a:noFill/>
          <a:ln w="9525">
            <a:noFill/>
            <a:miter lim="800000"/>
            <a:headEnd/>
            <a:tailEnd/>
          </a:ln>
        </p:spPr>
        <p:txBody>
          <a:bodyPr vert="horz" wrap="square" lIns="135852" tIns="67926" rIns="135852" bIns="67926" numCol="1" anchor="t" anchorCtr="0" compatLnSpc="1">
            <a:prstTxWarp prst="textNoShape">
              <a:avLst/>
            </a:prstTxWarp>
          </a:bodyPr>
          <a:lstStyle/>
          <a:p>
            <a:pPr lvl="0"/>
            <a:r>
              <a:rPr lang="en-US"/>
              <a:t>Click to edit Master title style</a:t>
            </a:r>
            <a:endParaRPr lang="en-US" dirty="0"/>
          </a:p>
        </p:txBody>
      </p:sp>
      <p:sp>
        <p:nvSpPr>
          <p:cNvPr id="4099" name="Rectangle 3"/>
          <p:cNvSpPr>
            <a:spLocks noGrp="1" noChangeArrowheads="1"/>
          </p:cNvSpPr>
          <p:nvPr>
            <p:ph type="body" idx="1"/>
          </p:nvPr>
        </p:nvSpPr>
        <p:spPr bwMode="auto">
          <a:xfrm>
            <a:off x="422822" y="1339853"/>
            <a:ext cx="10545233" cy="4891825"/>
          </a:xfrm>
          <a:prstGeom prst="rect">
            <a:avLst/>
          </a:prstGeom>
          <a:noFill/>
          <a:ln w="9525">
            <a:noFill/>
            <a:miter lim="800000"/>
            <a:headEnd/>
            <a:tailEnd/>
          </a:ln>
        </p:spPr>
        <p:txBody>
          <a:bodyPr vert="horz" wrap="square" lIns="135852" tIns="67926" rIns="135852" bIns="67926" numCol="1" anchor="t" anchorCtr="0" compatLnSpc="1">
            <a:prstTxWarp prst="textNoShape">
              <a:avLst/>
            </a:prstTxWarp>
          </a:bodyPr>
          <a:lstStyle/>
          <a:p>
            <a:pPr lvl="0"/>
            <a:r>
              <a:rPr lang="en-US" dirty="0"/>
              <a:t>Click to edit Master text styles</a:t>
            </a:r>
          </a:p>
          <a:p>
            <a:pPr lvl="1"/>
            <a:r>
              <a:rPr lang="en-US" dirty="0"/>
              <a:t>First level</a:t>
            </a:r>
          </a:p>
          <a:p>
            <a:pPr lvl="2"/>
            <a:r>
              <a:rPr lang="en-US" dirty="0"/>
              <a:t>Second level</a:t>
            </a:r>
          </a:p>
          <a:p>
            <a:pPr lvl="3"/>
            <a:r>
              <a:rPr lang="en-US" dirty="0"/>
              <a:t>Third level</a:t>
            </a:r>
          </a:p>
        </p:txBody>
      </p:sp>
      <p:sp>
        <p:nvSpPr>
          <p:cNvPr id="429061" name="Rectangle 5"/>
          <p:cNvSpPr>
            <a:spLocks noGrp="1" noChangeArrowheads="1"/>
          </p:cNvSpPr>
          <p:nvPr>
            <p:ph type="sldNum" sz="quarter" idx="4"/>
          </p:nvPr>
        </p:nvSpPr>
        <p:spPr bwMode="auto">
          <a:xfrm>
            <a:off x="11341100" y="6471140"/>
            <a:ext cx="258232" cy="252413"/>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lgn="r" eaLnBrk="0" hangingPunct="0">
              <a:defRPr sz="1000" b="1">
                <a:solidFill>
                  <a:srgbClr val="000000"/>
                </a:solidFill>
                <a:latin typeface="Arial" charset="0"/>
                <a:ea typeface="ＭＳ Ｐゴシック" charset="-128"/>
                <a:cs typeface="+mn-cs"/>
              </a:defRPr>
            </a:lvl1pPr>
          </a:lstStyle>
          <a:p>
            <a:pPr>
              <a:defRPr/>
            </a:pPr>
            <a:fld id="{287592CB-37D3-4196-AC6E-CD3990F28521}" type="slidenum">
              <a:rPr lang="en-US" smtClean="0"/>
              <a:pPr>
                <a:defRPr/>
              </a:pPr>
              <a:t>‹#›</a:t>
            </a:fld>
            <a:endParaRPr lang="en-US" dirty="0"/>
          </a:p>
        </p:txBody>
      </p:sp>
      <p:sp>
        <p:nvSpPr>
          <p:cNvPr id="429211" name="Rectangle 155"/>
          <p:cNvSpPr>
            <a:spLocks noGrp="1" noChangeArrowheads="1"/>
          </p:cNvSpPr>
          <p:nvPr>
            <p:ph type="dt" sz="half" idx="2"/>
          </p:nvPr>
        </p:nvSpPr>
        <p:spPr bwMode="auto">
          <a:xfrm>
            <a:off x="422820" y="6467520"/>
            <a:ext cx="2645277" cy="256032"/>
          </a:xfrm>
          <a:prstGeom prst="rect">
            <a:avLst/>
          </a:prstGeom>
          <a:noFill/>
          <a:ln w="9525">
            <a:noFill/>
            <a:miter lim="800000"/>
            <a:headEnd/>
            <a:tailEnd/>
          </a:ln>
          <a:effectLst/>
        </p:spPr>
        <p:txBody>
          <a:bodyPr vert="horz" wrap="square" lIns="135852" tIns="0" rIns="135852" bIns="0" numCol="1" anchor="b" anchorCtr="0" compatLnSpc="1">
            <a:prstTxWarp prst="textNoShape">
              <a:avLst/>
            </a:prstTxWarp>
          </a:bodyPr>
          <a:lstStyle>
            <a:lvl1pPr algn="l" eaLnBrk="0" hangingPunct="0">
              <a:defRPr sz="833" smtClean="0">
                <a:solidFill>
                  <a:srgbClr val="000000"/>
                </a:solidFill>
                <a:latin typeface="Arial" charset="0"/>
                <a:ea typeface="ＭＳ Ｐゴシック" charset="-128"/>
                <a:cs typeface="+mn-cs"/>
              </a:defRPr>
            </a:lvl1pPr>
          </a:lstStyle>
          <a:p>
            <a:pPr>
              <a:defRPr/>
            </a:pPr>
            <a:endParaRPr lang="en-US" dirty="0"/>
          </a:p>
        </p:txBody>
      </p:sp>
      <p:sp>
        <p:nvSpPr>
          <p:cNvPr id="429212" name="Rectangle 156"/>
          <p:cNvSpPr>
            <a:spLocks noGrp="1" noChangeArrowheads="1"/>
          </p:cNvSpPr>
          <p:nvPr>
            <p:ph type="ftr" sz="quarter" idx="3"/>
          </p:nvPr>
        </p:nvSpPr>
        <p:spPr bwMode="auto">
          <a:xfrm>
            <a:off x="6082604" y="6468199"/>
            <a:ext cx="5258497" cy="255355"/>
          </a:xfrm>
          <a:prstGeom prst="rect">
            <a:avLst/>
          </a:prstGeom>
          <a:noFill/>
          <a:ln w="9525">
            <a:noFill/>
            <a:miter lim="800000"/>
            <a:headEnd/>
            <a:tailEnd/>
          </a:ln>
          <a:effectLst/>
        </p:spPr>
        <p:txBody>
          <a:bodyPr vert="horz" wrap="square" lIns="135852" tIns="0" rIns="135852" bIns="0" numCol="1" anchor="b" anchorCtr="0" compatLnSpc="1">
            <a:prstTxWarp prst="textNoShape">
              <a:avLst/>
            </a:prstTxWarp>
          </a:bodyPr>
          <a:lstStyle>
            <a:lvl1pPr algn="r" eaLnBrk="0" hangingPunct="0">
              <a:defRPr sz="1000" smtClean="0">
                <a:solidFill>
                  <a:srgbClr val="000000"/>
                </a:solidFill>
                <a:latin typeface="Arial" charset="0"/>
                <a:ea typeface="ＭＳ Ｐゴシック" charset="-128"/>
                <a:cs typeface="+mn-cs"/>
              </a:defRPr>
            </a:lvl1pPr>
          </a:lstStyle>
          <a:p>
            <a:pPr>
              <a:defRPr/>
            </a:pPr>
            <a:r>
              <a:rPr lang="en-US"/>
              <a:t>For investor use.</a:t>
            </a:r>
            <a:endParaRPr lang="en-US" dirty="0"/>
          </a:p>
        </p:txBody>
      </p:sp>
    </p:spTree>
    <p:custDataLst>
      <p:tags r:id="rId16"/>
    </p:custDataLst>
  </p:cSld>
  <p:clrMap bg1="lt1" tx1="dk1" bg2="lt2" tx2="dk2" accent1="accent1" accent2="accent2" accent3="accent3" accent4="accent4" accent5="accent5" accent6="accent6" hlink="hlink" folHlink="folHlink"/>
  <p:sldLayoutIdLst>
    <p:sldLayoutId id="2147483805" r:id="rId1"/>
    <p:sldLayoutId id="2147483792" r:id="rId2"/>
    <p:sldLayoutId id="2147483781" r:id="rId3"/>
    <p:sldLayoutId id="2147483782" r:id="rId4"/>
    <p:sldLayoutId id="2147483783" r:id="rId5"/>
    <p:sldLayoutId id="2147483784" r:id="rId6"/>
    <p:sldLayoutId id="2147483785" r:id="rId7"/>
    <p:sldLayoutId id="2147483786" r:id="rId8"/>
    <p:sldLayoutId id="2147483788" r:id="rId9"/>
    <p:sldLayoutId id="2147483789" r:id="rId10"/>
    <p:sldLayoutId id="2147483790" r:id="rId11"/>
    <p:sldLayoutId id="2147483806" r:id="rId12"/>
    <p:sldLayoutId id="2147483807" r:id="rId13"/>
    <p:sldLayoutId id="2147483808" r:id="rId14"/>
  </p:sldLayoutIdLst>
  <p:hf hdr="0" dt="0"/>
  <p:txStyles>
    <p:titleStyle>
      <a:lvl1pPr algn="l" rtl="0" eaLnBrk="1" fontAlgn="base" hangingPunct="1">
        <a:spcBef>
          <a:spcPct val="0"/>
        </a:spcBef>
        <a:spcAft>
          <a:spcPct val="0"/>
        </a:spcAft>
        <a:defRPr sz="2933">
          <a:solidFill>
            <a:srgbClr val="333F48"/>
          </a:solidFill>
          <a:latin typeface="+mj-lt"/>
          <a:ea typeface="+mj-ea"/>
          <a:cs typeface="+mj-cs"/>
        </a:defRPr>
      </a:lvl1pPr>
      <a:lvl2pPr algn="l" rtl="0" eaLnBrk="1" fontAlgn="base" hangingPunct="1">
        <a:spcBef>
          <a:spcPct val="0"/>
        </a:spcBef>
        <a:spcAft>
          <a:spcPct val="0"/>
        </a:spcAft>
        <a:defRPr sz="3000">
          <a:solidFill>
            <a:schemeClr val="tx1"/>
          </a:solidFill>
          <a:latin typeface="Arial" charset="0"/>
        </a:defRPr>
      </a:lvl2pPr>
      <a:lvl3pPr algn="l" rtl="0" eaLnBrk="1" fontAlgn="base" hangingPunct="1">
        <a:spcBef>
          <a:spcPct val="0"/>
        </a:spcBef>
        <a:spcAft>
          <a:spcPct val="0"/>
        </a:spcAft>
        <a:defRPr sz="3000">
          <a:solidFill>
            <a:schemeClr val="tx1"/>
          </a:solidFill>
          <a:latin typeface="Arial" charset="0"/>
        </a:defRPr>
      </a:lvl3pPr>
      <a:lvl4pPr algn="l" rtl="0" eaLnBrk="1" fontAlgn="base" hangingPunct="1">
        <a:spcBef>
          <a:spcPct val="0"/>
        </a:spcBef>
        <a:spcAft>
          <a:spcPct val="0"/>
        </a:spcAft>
        <a:defRPr sz="3000">
          <a:solidFill>
            <a:schemeClr val="tx1"/>
          </a:solidFill>
          <a:latin typeface="Arial" charset="0"/>
        </a:defRPr>
      </a:lvl4pPr>
      <a:lvl5pPr algn="l" rtl="0" eaLnBrk="1" fontAlgn="base" hangingPunct="1">
        <a:spcBef>
          <a:spcPct val="0"/>
        </a:spcBef>
        <a:spcAft>
          <a:spcPct val="0"/>
        </a:spcAft>
        <a:defRPr sz="3000">
          <a:solidFill>
            <a:schemeClr val="tx1"/>
          </a:solidFill>
          <a:latin typeface="Arial" charset="0"/>
        </a:defRPr>
      </a:lvl5pPr>
      <a:lvl6pPr marL="566038" algn="l" rtl="0" eaLnBrk="1" fontAlgn="base" hangingPunct="1">
        <a:spcBef>
          <a:spcPct val="0"/>
        </a:spcBef>
        <a:spcAft>
          <a:spcPct val="0"/>
        </a:spcAft>
        <a:defRPr sz="3000">
          <a:solidFill>
            <a:schemeClr val="tx1"/>
          </a:solidFill>
          <a:latin typeface="Arial" charset="0"/>
        </a:defRPr>
      </a:lvl6pPr>
      <a:lvl7pPr marL="1132076" algn="l" rtl="0" eaLnBrk="1" fontAlgn="base" hangingPunct="1">
        <a:spcBef>
          <a:spcPct val="0"/>
        </a:spcBef>
        <a:spcAft>
          <a:spcPct val="0"/>
        </a:spcAft>
        <a:defRPr sz="3000">
          <a:solidFill>
            <a:schemeClr val="tx1"/>
          </a:solidFill>
          <a:latin typeface="Arial" charset="0"/>
        </a:defRPr>
      </a:lvl7pPr>
      <a:lvl8pPr marL="1698112" algn="l" rtl="0" eaLnBrk="1" fontAlgn="base" hangingPunct="1">
        <a:spcBef>
          <a:spcPct val="0"/>
        </a:spcBef>
        <a:spcAft>
          <a:spcPct val="0"/>
        </a:spcAft>
        <a:defRPr sz="3000">
          <a:solidFill>
            <a:schemeClr val="tx1"/>
          </a:solidFill>
          <a:latin typeface="Arial" charset="0"/>
        </a:defRPr>
      </a:lvl8pPr>
      <a:lvl9pPr marL="2264150" algn="l" rtl="0" eaLnBrk="1" fontAlgn="base" hangingPunct="1">
        <a:spcBef>
          <a:spcPct val="0"/>
        </a:spcBef>
        <a:spcAft>
          <a:spcPct val="0"/>
        </a:spcAft>
        <a:defRPr sz="3000">
          <a:solidFill>
            <a:schemeClr val="tx1"/>
          </a:solidFill>
          <a:latin typeface="Arial" charset="0"/>
        </a:defRPr>
      </a:lvl9pPr>
    </p:titleStyle>
    <p:bodyStyle>
      <a:lvl1pPr marL="141510" indent="-141510" algn="l" rtl="0" eaLnBrk="1" fontAlgn="base" hangingPunct="1">
        <a:spcBef>
          <a:spcPts val="743"/>
        </a:spcBef>
        <a:spcAft>
          <a:spcPct val="0"/>
        </a:spcAft>
        <a:buSzPct val="40000"/>
        <a:defRPr sz="1867" b="1">
          <a:solidFill>
            <a:srgbClr val="7A9B3D"/>
          </a:solidFill>
          <a:latin typeface="+mn-lt"/>
          <a:ea typeface="+mn-ea"/>
          <a:cs typeface="+mn-cs"/>
        </a:defRPr>
      </a:lvl1pPr>
      <a:lvl2pPr marL="424528" indent="-141510" algn="l" rtl="0" eaLnBrk="1" fontAlgn="base" hangingPunct="1">
        <a:spcBef>
          <a:spcPts val="743"/>
        </a:spcBef>
        <a:spcAft>
          <a:spcPct val="0"/>
        </a:spcAft>
        <a:buClr>
          <a:srgbClr val="7A9B3D"/>
        </a:buClr>
        <a:buChar char="•"/>
        <a:defRPr sz="1600">
          <a:solidFill>
            <a:srgbClr val="000000"/>
          </a:solidFill>
          <a:latin typeface="+mn-lt"/>
        </a:defRPr>
      </a:lvl2pPr>
      <a:lvl3pPr marL="707548" indent="-141510" algn="l" rtl="0" eaLnBrk="1" fontAlgn="base" hangingPunct="1">
        <a:spcBef>
          <a:spcPts val="743"/>
        </a:spcBef>
        <a:spcAft>
          <a:spcPct val="0"/>
        </a:spcAft>
        <a:buClr>
          <a:srgbClr val="768692"/>
        </a:buClr>
        <a:buFont typeface="Arial" pitchFamily="34" charset="0"/>
        <a:buChar char="–"/>
        <a:defRPr sz="1467">
          <a:solidFill>
            <a:srgbClr val="000000"/>
          </a:solidFill>
          <a:latin typeface="+mn-lt"/>
        </a:defRPr>
      </a:lvl3pPr>
      <a:lvl4pPr marL="990566" indent="-141510" algn="l" rtl="0" eaLnBrk="1" fontAlgn="base" hangingPunct="1">
        <a:spcBef>
          <a:spcPts val="743"/>
        </a:spcBef>
        <a:spcAft>
          <a:spcPct val="0"/>
        </a:spcAft>
        <a:buFont typeface="Arial" pitchFamily="34" charset="0"/>
        <a:buChar char="•"/>
        <a:defRPr sz="1467">
          <a:solidFill>
            <a:srgbClr val="000000"/>
          </a:solidFill>
          <a:latin typeface="+mn-lt"/>
        </a:defRPr>
      </a:lvl4pPr>
      <a:lvl5pPr marL="2547168" indent="-283018" algn="l" rtl="0" eaLnBrk="1" fontAlgn="base" hangingPunct="1">
        <a:lnSpc>
          <a:spcPts val="2972"/>
        </a:lnSpc>
        <a:spcBef>
          <a:spcPct val="0"/>
        </a:spcBef>
        <a:spcAft>
          <a:spcPct val="0"/>
        </a:spcAft>
        <a:defRPr sz="1751">
          <a:solidFill>
            <a:schemeClr val="tx1"/>
          </a:solidFill>
          <a:latin typeface="+mn-lt"/>
        </a:defRPr>
      </a:lvl5pPr>
      <a:lvl6pPr marL="3113206" indent="-283018" algn="l" rtl="0" eaLnBrk="1" fontAlgn="base" hangingPunct="1">
        <a:lnSpc>
          <a:spcPts val="2972"/>
        </a:lnSpc>
        <a:spcBef>
          <a:spcPct val="0"/>
        </a:spcBef>
        <a:spcAft>
          <a:spcPct val="0"/>
        </a:spcAft>
        <a:defRPr sz="1751">
          <a:solidFill>
            <a:schemeClr val="tx1"/>
          </a:solidFill>
          <a:latin typeface="+mn-lt"/>
        </a:defRPr>
      </a:lvl6pPr>
      <a:lvl7pPr marL="3679244" indent="-283018" algn="l" rtl="0" eaLnBrk="1" fontAlgn="base" hangingPunct="1">
        <a:lnSpc>
          <a:spcPts val="2972"/>
        </a:lnSpc>
        <a:spcBef>
          <a:spcPct val="0"/>
        </a:spcBef>
        <a:spcAft>
          <a:spcPct val="0"/>
        </a:spcAft>
        <a:defRPr sz="1751">
          <a:solidFill>
            <a:schemeClr val="tx1"/>
          </a:solidFill>
          <a:latin typeface="+mn-lt"/>
        </a:defRPr>
      </a:lvl7pPr>
      <a:lvl8pPr marL="4245282" indent="-283018" algn="l" rtl="0" eaLnBrk="1" fontAlgn="base" hangingPunct="1">
        <a:lnSpc>
          <a:spcPts val="2972"/>
        </a:lnSpc>
        <a:spcBef>
          <a:spcPct val="0"/>
        </a:spcBef>
        <a:spcAft>
          <a:spcPct val="0"/>
        </a:spcAft>
        <a:defRPr sz="1751">
          <a:solidFill>
            <a:schemeClr val="tx1"/>
          </a:solidFill>
          <a:latin typeface="+mn-lt"/>
        </a:defRPr>
      </a:lvl8pPr>
      <a:lvl9pPr marL="4811318" indent="-283018" algn="l" rtl="0" eaLnBrk="1" fontAlgn="base" hangingPunct="1">
        <a:lnSpc>
          <a:spcPts val="2972"/>
        </a:lnSpc>
        <a:spcBef>
          <a:spcPct val="0"/>
        </a:spcBef>
        <a:spcAft>
          <a:spcPct val="0"/>
        </a:spcAft>
        <a:defRPr sz="1751">
          <a:solidFill>
            <a:schemeClr val="tx1"/>
          </a:solidFill>
          <a:latin typeface="+mn-lt"/>
        </a:defRPr>
      </a:lvl9pPr>
    </p:bodyStyle>
    <p:otherStyle>
      <a:defPPr>
        <a:defRPr lang="en-US"/>
      </a:defPPr>
      <a:lvl1pPr marL="0" algn="l" defTabSz="1132076" rtl="0" eaLnBrk="1" latinLnBrk="0" hangingPunct="1">
        <a:defRPr sz="2251" kern="1200">
          <a:solidFill>
            <a:schemeClr val="tx1"/>
          </a:solidFill>
          <a:latin typeface="+mn-lt"/>
          <a:ea typeface="+mn-ea"/>
          <a:cs typeface="+mn-cs"/>
        </a:defRPr>
      </a:lvl1pPr>
      <a:lvl2pPr marL="566038" algn="l" defTabSz="1132076" rtl="0" eaLnBrk="1" latinLnBrk="0" hangingPunct="1">
        <a:defRPr sz="2251" kern="1200">
          <a:solidFill>
            <a:schemeClr val="tx1"/>
          </a:solidFill>
          <a:latin typeface="+mn-lt"/>
          <a:ea typeface="+mn-ea"/>
          <a:cs typeface="+mn-cs"/>
        </a:defRPr>
      </a:lvl2pPr>
      <a:lvl3pPr marL="1132076" algn="l" defTabSz="1132076" rtl="0" eaLnBrk="1" latinLnBrk="0" hangingPunct="1">
        <a:defRPr sz="2251" kern="1200">
          <a:solidFill>
            <a:schemeClr val="tx1"/>
          </a:solidFill>
          <a:latin typeface="+mn-lt"/>
          <a:ea typeface="+mn-ea"/>
          <a:cs typeface="+mn-cs"/>
        </a:defRPr>
      </a:lvl3pPr>
      <a:lvl4pPr marL="1698112" algn="l" defTabSz="1132076" rtl="0" eaLnBrk="1" latinLnBrk="0" hangingPunct="1">
        <a:defRPr sz="2251" kern="1200">
          <a:solidFill>
            <a:schemeClr val="tx1"/>
          </a:solidFill>
          <a:latin typeface="+mn-lt"/>
          <a:ea typeface="+mn-ea"/>
          <a:cs typeface="+mn-cs"/>
        </a:defRPr>
      </a:lvl4pPr>
      <a:lvl5pPr marL="2264150" algn="l" defTabSz="1132076" rtl="0" eaLnBrk="1" latinLnBrk="0" hangingPunct="1">
        <a:defRPr sz="2251" kern="1200">
          <a:solidFill>
            <a:schemeClr val="tx1"/>
          </a:solidFill>
          <a:latin typeface="+mn-lt"/>
          <a:ea typeface="+mn-ea"/>
          <a:cs typeface="+mn-cs"/>
        </a:defRPr>
      </a:lvl5pPr>
      <a:lvl6pPr marL="2830188" algn="l" defTabSz="1132076" rtl="0" eaLnBrk="1" latinLnBrk="0" hangingPunct="1">
        <a:defRPr sz="2251" kern="1200">
          <a:solidFill>
            <a:schemeClr val="tx1"/>
          </a:solidFill>
          <a:latin typeface="+mn-lt"/>
          <a:ea typeface="+mn-ea"/>
          <a:cs typeface="+mn-cs"/>
        </a:defRPr>
      </a:lvl6pPr>
      <a:lvl7pPr marL="3396226" algn="l" defTabSz="1132076" rtl="0" eaLnBrk="1" latinLnBrk="0" hangingPunct="1">
        <a:defRPr sz="2251" kern="1200">
          <a:solidFill>
            <a:schemeClr val="tx1"/>
          </a:solidFill>
          <a:latin typeface="+mn-lt"/>
          <a:ea typeface="+mn-ea"/>
          <a:cs typeface="+mn-cs"/>
        </a:defRPr>
      </a:lvl7pPr>
      <a:lvl8pPr marL="3962262" algn="l" defTabSz="1132076" rtl="0" eaLnBrk="1" latinLnBrk="0" hangingPunct="1">
        <a:defRPr sz="2251" kern="1200">
          <a:solidFill>
            <a:schemeClr val="tx1"/>
          </a:solidFill>
          <a:latin typeface="+mn-lt"/>
          <a:ea typeface="+mn-ea"/>
          <a:cs typeface="+mn-cs"/>
        </a:defRPr>
      </a:lvl8pPr>
      <a:lvl9pPr marL="4528300" algn="l" defTabSz="1132076" rtl="0" eaLnBrk="1" latinLnBrk="0" hangingPunct="1">
        <a:defRPr sz="225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3BF7286A-9F4E-C449-B7DB-52CD30D38B91}"/>
              </a:ext>
            </a:extLst>
          </p:cNvPr>
          <p:cNvSpPr>
            <a:spLocks noGrp="1"/>
          </p:cNvSpPr>
          <p:nvPr>
            <p:ph type="subTitle" idx="1"/>
          </p:nvPr>
        </p:nvSpPr>
        <p:spPr>
          <a:xfrm>
            <a:off x="4400955" y="5728454"/>
            <a:ext cx="7415896" cy="563076"/>
          </a:xfrm>
        </p:spPr>
        <p:txBody>
          <a:bodyPr/>
          <a:lstStyle/>
          <a:p>
            <a:r>
              <a:rPr lang="en-US" dirty="0"/>
              <a:t>A guide to covering your medical expenses</a:t>
            </a:r>
          </a:p>
        </p:txBody>
      </p:sp>
      <p:sp>
        <p:nvSpPr>
          <p:cNvPr id="5" name="Title 4">
            <a:extLst>
              <a:ext uri="{FF2B5EF4-FFF2-40B4-BE49-F238E27FC236}">
                <a16:creationId xmlns:a16="http://schemas.microsoft.com/office/drawing/2014/main" id="{BF1718D7-8ED1-C84D-AD82-773C155AA9BC}"/>
              </a:ext>
            </a:extLst>
          </p:cNvPr>
          <p:cNvSpPr>
            <a:spLocks noGrp="1"/>
          </p:cNvSpPr>
          <p:nvPr>
            <p:ph type="title"/>
          </p:nvPr>
        </p:nvSpPr>
        <p:spPr>
          <a:xfrm>
            <a:off x="4400955" y="4928913"/>
            <a:ext cx="7415897" cy="789969"/>
          </a:xfrm>
        </p:spPr>
        <p:txBody>
          <a:bodyPr/>
          <a:lstStyle/>
          <a:p>
            <a:r>
              <a:rPr lang="en-US" dirty="0"/>
              <a:t>Planning for Health Care </a:t>
            </a:r>
            <a:br>
              <a:rPr lang="en-US" dirty="0"/>
            </a:br>
            <a:r>
              <a:rPr lang="en-US" dirty="0"/>
              <a:t>in Retirement</a:t>
            </a:r>
          </a:p>
        </p:txBody>
      </p:sp>
      <p:sp>
        <p:nvSpPr>
          <p:cNvPr id="44" name="Text Box 15">
            <a:extLst>
              <a:ext uri="{FF2B5EF4-FFF2-40B4-BE49-F238E27FC236}">
                <a16:creationId xmlns:a16="http://schemas.microsoft.com/office/drawing/2014/main" id="{3E2B1254-01EC-4041-95A6-EBAD53BB192F}"/>
              </a:ext>
            </a:extLst>
          </p:cNvPr>
          <p:cNvSpPr txBox="1">
            <a:spLocks noChangeArrowheads="1"/>
          </p:cNvSpPr>
          <p:nvPr/>
        </p:nvSpPr>
        <p:spPr bwMode="ltGray">
          <a:xfrm>
            <a:off x="559850" y="6192279"/>
            <a:ext cx="3205346" cy="198502"/>
          </a:xfrm>
          <a:prstGeom prst="rect">
            <a:avLst/>
          </a:prstGeom>
          <a:noFill/>
          <a:ln w="9525">
            <a:solidFill>
              <a:schemeClr val="tx1"/>
            </a:solidFill>
            <a:miter lim="800000"/>
            <a:headEnd/>
            <a:tailEnd/>
          </a:ln>
        </p:spPr>
        <p:txBody>
          <a:bodyPr wrap="none" lIns="45711" tIns="45711" rIns="45711" bIns="27427" anchor="ctr">
            <a:spAutoFit/>
          </a:bodyPr>
          <a:lstStyle>
            <a:lvl1pPr eaLnBrk="0" hangingPunct="0">
              <a:defRPr sz="1600">
                <a:solidFill>
                  <a:schemeClr val="tx1"/>
                </a:solidFill>
                <a:latin typeface="Arial" pitchFamily="34" charset="0"/>
                <a:ea typeface="ＭＳ Ｐゴシック" pitchFamily="34" charset="-128"/>
              </a:defRPr>
            </a:lvl1pPr>
            <a:lvl2pPr marL="742950" indent="-285750" eaLnBrk="0" hangingPunct="0">
              <a:defRPr sz="1600">
                <a:solidFill>
                  <a:schemeClr val="tx1"/>
                </a:solidFill>
                <a:latin typeface="Arial" pitchFamily="34" charset="0"/>
                <a:ea typeface="ＭＳ Ｐゴシック" pitchFamily="34" charset="-128"/>
              </a:defRPr>
            </a:lvl2pPr>
            <a:lvl3pPr marL="1143000" indent="-228600" eaLnBrk="0" hangingPunct="0">
              <a:defRPr sz="1600">
                <a:solidFill>
                  <a:schemeClr val="tx1"/>
                </a:solidFill>
                <a:latin typeface="Arial" pitchFamily="34" charset="0"/>
                <a:ea typeface="ＭＳ Ｐゴシック" pitchFamily="34" charset="-128"/>
              </a:defRPr>
            </a:lvl3pPr>
            <a:lvl4pPr marL="1600200" indent="-228600" eaLnBrk="0" hangingPunct="0">
              <a:defRPr sz="1600">
                <a:solidFill>
                  <a:schemeClr val="tx1"/>
                </a:solidFill>
                <a:latin typeface="Arial" pitchFamily="34" charset="0"/>
                <a:ea typeface="ＭＳ Ｐゴシック" pitchFamily="34" charset="-128"/>
              </a:defRPr>
            </a:lvl4pPr>
            <a:lvl5pPr marL="2057400" indent="-228600" eaLnBrk="0" hangingPunct="0">
              <a:defRPr sz="16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9pPr>
          </a:lstStyle>
          <a:p>
            <a:pPr algn="ctr">
              <a:lnSpc>
                <a:spcPct val="90000"/>
              </a:lnSpc>
            </a:pPr>
            <a:r>
              <a:rPr lang="en-US" sz="900" b="1" dirty="0">
                <a:latin typeface="Arial"/>
              </a:rPr>
              <a:t>Not FDIC Insured </a:t>
            </a:r>
            <a:r>
              <a:rPr lang="en-US" sz="900" b="1" dirty="0">
                <a:latin typeface="Arial"/>
                <a:sym typeface="Wingdings" pitchFamily="2" charset="2"/>
              </a:rPr>
              <a:t> May Lose Value  No Bank Guarantee</a:t>
            </a:r>
          </a:p>
        </p:txBody>
      </p:sp>
      <p:sp>
        <p:nvSpPr>
          <p:cNvPr id="2" name="Footer Placeholder 1">
            <a:extLst>
              <a:ext uri="{FF2B5EF4-FFF2-40B4-BE49-F238E27FC236}">
                <a16:creationId xmlns:a16="http://schemas.microsoft.com/office/drawing/2014/main" id="{4B5AA7E9-0BF4-4242-A8E0-275C0663A842}"/>
              </a:ext>
            </a:extLst>
          </p:cNvPr>
          <p:cNvSpPr>
            <a:spLocks noGrp="1"/>
          </p:cNvSpPr>
          <p:nvPr>
            <p:ph type="ftr" sz="quarter" idx="10"/>
          </p:nvPr>
        </p:nvSpPr>
        <p:spPr/>
        <p:txBody>
          <a:bodyPr/>
          <a:lstStyle/>
          <a:p>
            <a:pPr>
              <a:defRPr/>
            </a:pPr>
            <a:r>
              <a:rPr lang="en-US"/>
              <a:t>For investor use.</a:t>
            </a:r>
            <a:endParaRPr lang="en-US" sz="1000" b="0" dirty="0"/>
          </a:p>
        </p:txBody>
      </p:sp>
    </p:spTree>
    <p:extLst>
      <p:ext uri="{BB962C8B-B14F-4D97-AF65-F5344CB8AC3E}">
        <p14:creationId xmlns:p14="http://schemas.microsoft.com/office/powerpoint/2010/main" val="114877296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617689-CFC2-4765-9561-B88C70DD1E43}"/>
              </a:ext>
            </a:extLst>
          </p:cNvPr>
          <p:cNvSpPr>
            <a:spLocks noGrp="1"/>
          </p:cNvSpPr>
          <p:nvPr>
            <p:ph type="title"/>
          </p:nvPr>
        </p:nvSpPr>
        <p:spPr/>
        <p:txBody>
          <a:bodyPr/>
          <a:lstStyle/>
          <a:p>
            <a:r>
              <a:rPr lang="en-US" dirty="0"/>
              <a:t>Medicare Part D: “Donut Hole” Closed</a:t>
            </a:r>
          </a:p>
        </p:txBody>
      </p:sp>
      <p:sp>
        <p:nvSpPr>
          <p:cNvPr id="4" name="Slide Number Placeholder 3">
            <a:extLst>
              <a:ext uri="{FF2B5EF4-FFF2-40B4-BE49-F238E27FC236}">
                <a16:creationId xmlns:a16="http://schemas.microsoft.com/office/drawing/2014/main" id="{3FF0237E-A443-4C9D-8645-B1A432AC4EE8}"/>
              </a:ext>
            </a:extLst>
          </p:cNvPr>
          <p:cNvSpPr>
            <a:spLocks noGrp="1"/>
          </p:cNvSpPr>
          <p:nvPr>
            <p:ph type="sldNum" sz="quarter" idx="14"/>
          </p:nvPr>
        </p:nvSpPr>
        <p:spPr/>
        <p:txBody>
          <a:bodyPr/>
          <a:lstStyle/>
          <a:p>
            <a:pPr>
              <a:defRPr/>
            </a:pPr>
            <a:fld id="{E6474CC2-1230-4213-AD1A-4B2FEEABA7A1}" type="slidenum">
              <a:rPr lang="en-US" smtClean="0"/>
              <a:pPr>
                <a:defRPr/>
              </a:pPr>
              <a:t>10</a:t>
            </a:fld>
            <a:endParaRPr lang="en-US" dirty="0"/>
          </a:p>
        </p:txBody>
      </p:sp>
      <p:sp>
        <p:nvSpPr>
          <p:cNvPr id="3" name="Footer Placeholder 2">
            <a:extLst>
              <a:ext uri="{FF2B5EF4-FFF2-40B4-BE49-F238E27FC236}">
                <a16:creationId xmlns:a16="http://schemas.microsoft.com/office/drawing/2014/main" id="{1283BEAC-6EE6-46D0-ABBD-BA3A1B6CF625}"/>
              </a:ext>
            </a:extLst>
          </p:cNvPr>
          <p:cNvSpPr>
            <a:spLocks noGrp="1"/>
          </p:cNvSpPr>
          <p:nvPr>
            <p:ph type="ftr" sz="quarter" idx="15"/>
          </p:nvPr>
        </p:nvSpPr>
        <p:spPr>
          <a:xfrm>
            <a:off x="426155" y="6383575"/>
            <a:ext cx="3602195" cy="270875"/>
          </a:xfrm>
        </p:spPr>
        <p:txBody>
          <a:bodyPr/>
          <a:lstStyle/>
          <a:p>
            <a:pPr algn="l">
              <a:defRPr/>
            </a:pPr>
            <a:r>
              <a:rPr lang="en-US" dirty="0"/>
              <a:t>For investor use.</a:t>
            </a:r>
          </a:p>
        </p:txBody>
      </p:sp>
      <p:graphicFrame>
        <p:nvGraphicFramePr>
          <p:cNvPr id="8" name="Chart 7">
            <a:extLst>
              <a:ext uri="{FF2B5EF4-FFF2-40B4-BE49-F238E27FC236}">
                <a16:creationId xmlns:a16="http://schemas.microsoft.com/office/drawing/2014/main" id="{69CA3683-129A-4EF5-AAAE-F542A15A71DD}"/>
              </a:ext>
            </a:extLst>
          </p:cNvPr>
          <p:cNvGraphicFramePr/>
          <p:nvPr>
            <p:extLst>
              <p:ext uri="{D42A27DB-BD31-4B8C-83A1-F6EECF244321}">
                <p14:modId xmlns:p14="http://schemas.microsoft.com/office/powerpoint/2010/main" val="2283143677"/>
              </p:ext>
            </p:extLst>
          </p:nvPr>
        </p:nvGraphicFramePr>
        <p:xfrm>
          <a:off x="571500" y="1866900"/>
          <a:ext cx="11049000" cy="385204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1A8A86E3-77D3-4E93-BD68-57CB6B0C2411}"/>
              </a:ext>
            </a:extLst>
          </p:cNvPr>
          <p:cNvSpPr txBox="1"/>
          <p:nvPr/>
        </p:nvSpPr>
        <p:spPr>
          <a:xfrm>
            <a:off x="3912382" y="1543175"/>
            <a:ext cx="4374368" cy="301104"/>
          </a:xfrm>
          <a:prstGeom prst="rect">
            <a:avLst/>
          </a:prstGeom>
          <a:noFill/>
          <a:ln>
            <a:noFill/>
          </a:ln>
        </p:spPr>
        <p:txBody>
          <a:bodyPr wrap="square" rtlCol="0" anchor="ctr" anchorCtr="0">
            <a:noAutofit/>
          </a:bodyPr>
          <a:lstStyle/>
          <a:p>
            <a:pPr algn="ctr">
              <a:buClr>
                <a:schemeClr val="tx2"/>
              </a:buClr>
              <a:buFontTx/>
              <a:buNone/>
            </a:pPr>
            <a:r>
              <a:rPr lang="en-US" altLang="en-US" sz="1800" b="1" dirty="0">
                <a:ea typeface="ヒラギノ角ゴ Pro W3" pitchFamily="-111" charset="-128"/>
              </a:rPr>
              <a:t>SHARE OF DRUG COSTS PAID</a:t>
            </a:r>
            <a:endParaRPr lang="en-US" altLang="en-US" sz="1800" b="1" baseline="30000" dirty="0">
              <a:ea typeface="ヒラギノ角ゴ Pro W3" pitchFamily="-111" charset="-128"/>
            </a:endParaRPr>
          </a:p>
        </p:txBody>
      </p:sp>
      <p:sp>
        <p:nvSpPr>
          <p:cNvPr id="10" name="Text Box 21">
            <a:extLst>
              <a:ext uri="{FF2B5EF4-FFF2-40B4-BE49-F238E27FC236}">
                <a16:creationId xmlns:a16="http://schemas.microsoft.com/office/drawing/2014/main" id="{D17793AF-D961-41C2-85DF-E17304E8E7C5}"/>
              </a:ext>
            </a:extLst>
          </p:cNvPr>
          <p:cNvSpPr txBox="1">
            <a:spLocks noChangeArrowheads="1"/>
          </p:cNvSpPr>
          <p:nvPr/>
        </p:nvSpPr>
        <p:spPr bwMode="auto">
          <a:xfrm>
            <a:off x="477044" y="6120376"/>
            <a:ext cx="9428955" cy="346249"/>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7763" tIns="0" rIns="87763" bIns="0" anchor="b">
            <a:spAutoFit/>
          </a:bodyPr>
          <a:lstStyle>
            <a:lvl1pPr algn="l" eaLnBrk="0" hangingPunct="0">
              <a:spcBef>
                <a:spcPct val="20000"/>
              </a:spcBef>
              <a:buClr>
                <a:srgbClr val="524E86"/>
              </a:buClr>
              <a:buSzPct val="120000"/>
              <a:buChar char="•"/>
              <a:defRPr>
                <a:solidFill>
                  <a:schemeClr val="tx1"/>
                </a:solidFill>
                <a:latin typeface="Arial" pitchFamily="34" charset="0"/>
              </a:defRPr>
            </a:lvl1pPr>
            <a:lvl2pPr marL="742950" indent="-285750" algn="l" eaLnBrk="0" hangingPunct="0">
              <a:spcBef>
                <a:spcPct val="20000"/>
              </a:spcBef>
              <a:buClr>
                <a:srgbClr val="524E86"/>
              </a:buClr>
              <a:buSzPct val="80000"/>
              <a:buFont typeface="Wingdings" pitchFamily="2" charset="2"/>
              <a:buChar char="§"/>
              <a:defRPr>
                <a:solidFill>
                  <a:schemeClr val="tx1"/>
                </a:solidFill>
                <a:latin typeface="Arial" pitchFamily="34" charset="0"/>
              </a:defRPr>
            </a:lvl2pPr>
            <a:lvl3pPr marL="1143000" indent="-228600" algn="l" eaLnBrk="0" hangingPunct="0">
              <a:spcBef>
                <a:spcPct val="20000"/>
              </a:spcBef>
              <a:buClr>
                <a:srgbClr val="524E86"/>
              </a:buClr>
              <a:buFont typeface="Arial" pitchFamily="34" charset="0"/>
              <a:buChar char="–"/>
              <a:defRPr sz="1600">
                <a:solidFill>
                  <a:schemeClr val="tx1"/>
                </a:solidFill>
                <a:latin typeface="Arial" pitchFamily="34" charset="0"/>
              </a:defRPr>
            </a:lvl3pPr>
            <a:lvl4pPr marL="1600200" indent="-228600" algn="l" eaLnBrk="0" hangingPunct="0">
              <a:spcBef>
                <a:spcPct val="20000"/>
              </a:spcBef>
              <a:buClr>
                <a:srgbClr val="524E86"/>
              </a:buClr>
              <a:buChar char="•"/>
              <a:defRPr sz="1600">
                <a:solidFill>
                  <a:schemeClr val="tx1"/>
                </a:solidFill>
                <a:latin typeface="Arial" pitchFamily="34" charset="0"/>
              </a:defRPr>
            </a:lvl4pPr>
            <a:lvl5pPr marL="2057400" indent="-228600" algn="l" eaLnBrk="0" hangingPunct="0">
              <a:spcBef>
                <a:spcPct val="20000"/>
              </a:spcBef>
              <a:buClr>
                <a:srgbClr val="524E86"/>
              </a:buClr>
              <a:buFont typeface="Wingdings" pitchFamily="2" charset="2"/>
              <a:buChar char="§"/>
              <a:defRPr sz="1400">
                <a:solidFill>
                  <a:schemeClr val="tx1"/>
                </a:solidFill>
                <a:latin typeface="Arial" pitchFamily="34" charset="0"/>
              </a:defRPr>
            </a:lvl5pPr>
            <a:lvl6pPr marL="2514600" indent="-228600" eaLnBrk="0" fontAlgn="base" hangingPunct="0">
              <a:spcBef>
                <a:spcPct val="20000"/>
              </a:spcBef>
              <a:spcAft>
                <a:spcPct val="0"/>
              </a:spcAft>
              <a:buClr>
                <a:srgbClr val="524E86"/>
              </a:buClr>
              <a:buFont typeface="Wingdings" pitchFamily="2" charset="2"/>
              <a:buChar char="§"/>
              <a:defRPr sz="1400">
                <a:solidFill>
                  <a:schemeClr val="tx1"/>
                </a:solidFill>
                <a:latin typeface="Arial" pitchFamily="34" charset="0"/>
              </a:defRPr>
            </a:lvl6pPr>
            <a:lvl7pPr marL="2971800" indent="-228600" eaLnBrk="0" fontAlgn="base" hangingPunct="0">
              <a:spcBef>
                <a:spcPct val="20000"/>
              </a:spcBef>
              <a:spcAft>
                <a:spcPct val="0"/>
              </a:spcAft>
              <a:buClr>
                <a:srgbClr val="524E86"/>
              </a:buClr>
              <a:buFont typeface="Wingdings" pitchFamily="2" charset="2"/>
              <a:buChar char="§"/>
              <a:defRPr sz="1400">
                <a:solidFill>
                  <a:schemeClr val="tx1"/>
                </a:solidFill>
                <a:latin typeface="Arial" pitchFamily="34" charset="0"/>
              </a:defRPr>
            </a:lvl7pPr>
            <a:lvl8pPr marL="3429000" indent="-228600" eaLnBrk="0" fontAlgn="base" hangingPunct="0">
              <a:spcBef>
                <a:spcPct val="20000"/>
              </a:spcBef>
              <a:spcAft>
                <a:spcPct val="0"/>
              </a:spcAft>
              <a:buClr>
                <a:srgbClr val="524E86"/>
              </a:buClr>
              <a:buFont typeface="Wingdings" pitchFamily="2" charset="2"/>
              <a:buChar char="§"/>
              <a:defRPr sz="1400">
                <a:solidFill>
                  <a:schemeClr val="tx1"/>
                </a:solidFill>
                <a:latin typeface="Arial" pitchFamily="34" charset="0"/>
              </a:defRPr>
            </a:lvl8pPr>
            <a:lvl9pPr marL="3886200" indent="-228600" eaLnBrk="0" fontAlgn="base" hangingPunct="0">
              <a:spcBef>
                <a:spcPct val="20000"/>
              </a:spcBef>
              <a:spcAft>
                <a:spcPct val="0"/>
              </a:spcAft>
              <a:buClr>
                <a:srgbClr val="524E86"/>
              </a:buClr>
              <a:buFont typeface="Wingdings" pitchFamily="2" charset="2"/>
              <a:buChar char="§"/>
              <a:defRPr sz="1400">
                <a:solidFill>
                  <a:schemeClr val="tx1"/>
                </a:solidFill>
                <a:latin typeface="Arial" pitchFamily="34" charset="0"/>
              </a:defRPr>
            </a:lvl9pPr>
          </a:lstStyle>
          <a:p>
            <a:pPr eaLnBrk="1" hangingPunct="1">
              <a:spcBef>
                <a:spcPts val="0"/>
              </a:spcBef>
              <a:spcAft>
                <a:spcPts val="300"/>
              </a:spcAft>
              <a:buClrTx/>
              <a:buSzTx/>
              <a:buNone/>
            </a:pPr>
            <a:r>
              <a:rPr lang="en-US" sz="1000" dirty="0">
                <a:solidFill>
                  <a:srgbClr val="000000"/>
                </a:solidFill>
              </a:rPr>
              <a:t>* Corresponds to out-of-pocket spending threshold of $7,400 for 2023 (equivalent to $11,206 in total drug spending in 2023, up from $10,690 in 2022).</a:t>
            </a:r>
          </a:p>
          <a:p>
            <a:pPr eaLnBrk="1" hangingPunct="1">
              <a:spcBef>
                <a:spcPts val="0"/>
              </a:spcBef>
              <a:spcAft>
                <a:spcPts val="300"/>
              </a:spcAft>
              <a:buClrTx/>
              <a:buSzTx/>
              <a:buNone/>
            </a:pPr>
            <a:r>
              <a:rPr lang="en-US" sz="1000" dirty="0">
                <a:solidFill>
                  <a:srgbClr val="000000"/>
                </a:solidFill>
              </a:rPr>
              <a:t>Source: KFF.org, An Overview of the Medicare Part D Prescription Drug Benefit.  </a:t>
            </a:r>
          </a:p>
        </p:txBody>
      </p:sp>
      <p:sp>
        <p:nvSpPr>
          <p:cNvPr id="15" name="TextBox 14">
            <a:extLst>
              <a:ext uri="{FF2B5EF4-FFF2-40B4-BE49-F238E27FC236}">
                <a16:creationId xmlns:a16="http://schemas.microsoft.com/office/drawing/2014/main" id="{2405FA58-8A86-46C9-BCC3-A07875A9A692}"/>
              </a:ext>
            </a:extLst>
          </p:cNvPr>
          <p:cNvSpPr txBox="1"/>
          <p:nvPr/>
        </p:nvSpPr>
        <p:spPr>
          <a:xfrm>
            <a:off x="944354" y="2647833"/>
            <a:ext cx="1371600" cy="285798"/>
          </a:xfrm>
          <a:prstGeom prst="rect">
            <a:avLst/>
          </a:prstGeom>
          <a:noFill/>
          <a:ln>
            <a:noFill/>
          </a:ln>
        </p:spPr>
        <p:txBody>
          <a:bodyPr wrap="square" rtlCol="0" anchor="ctr" anchorCtr="0">
            <a:noAutofit/>
          </a:bodyPr>
          <a:lstStyle/>
          <a:p>
            <a:pPr algn="r">
              <a:buClr>
                <a:schemeClr val="tx2"/>
              </a:buClr>
              <a:buFontTx/>
              <a:buNone/>
            </a:pPr>
            <a:r>
              <a:rPr lang="en-US" altLang="en-US" sz="1200" dirty="0">
                <a:solidFill>
                  <a:srgbClr val="768692"/>
                </a:solidFill>
                <a:ea typeface="ヒラギノ角ゴ Pro W3" pitchFamily="-111" charset="-128"/>
              </a:rPr>
              <a:t>$11,206 for 2023</a:t>
            </a:r>
            <a:endParaRPr lang="en-US" altLang="en-US" sz="1200" baseline="30000" dirty="0">
              <a:solidFill>
                <a:srgbClr val="768692"/>
              </a:solidFill>
              <a:ea typeface="ヒラギノ角ゴ Pro W3" pitchFamily="-111" charset="-128"/>
            </a:endParaRPr>
          </a:p>
        </p:txBody>
      </p:sp>
      <p:sp>
        <p:nvSpPr>
          <p:cNvPr id="13" name="Rectangle 12">
            <a:extLst>
              <a:ext uri="{FF2B5EF4-FFF2-40B4-BE49-F238E27FC236}">
                <a16:creationId xmlns:a16="http://schemas.microsoft.com/office/drawing/2014/main" id="{27DCB786-2AA3-48E8-B0BE-E5BAF8E5D0F2}"/>
              </a:ext>
            </a:extLst>
          </p:cNvPr>
          <p:cNvSpPr/>
          <p:nvPr/>
        </p:nvSpPr>
        <p:spPr>
          <a:xfrm>
            <a:off x="484188" y="73074"/>
            <a:ext cx="712503" cy="276999"/>
          </a:xfrm>
          <a:prstGeom prst="rect">
            <a:avLst/>
          </a:prstGeom>
        </p:spPr>
        <p:txBody>
          <a:bodyPr wrap="none">
            <a:spAutoFit/>
          </a:bodyPr>
          <a:lstStyle/>
          <a:p>
            <a:r>
              <a:rPr lang="en-US" sz="1200" b="1" dirty="0">
                <a:solidFill>
                  <a:srgbClr val="919EA8"/>
                </a:solidFill>
              </a:rPr>
              <a:t>STEP 1</a:t>
            </a:r>
          </a:p>
        </p:txBody>
      </p:sp>
      <p:sp>
        <p:nvSpPr>
          <p:cNvPr id="14" name="TextBox 14">
            <a:extLst>
              <a:ext uri="{FF2B5EF4-FFF2-40B4-BE49-F238E27FC236}">
                <a16:creationId xmlns:a16="http://schemas.microsoft.com/office/drawing/2014/main" id="{95EEB2A5-BFB3-460D-B801-EFA6B0E5CCE2}"/>
              </a:ext>
            </a:extLst>
          </p:cNvPr>
          <p:cNvSpPr txBox="1"/>
          <p:nvPr/>
        </p:nvSpPr>
        <p:spPr>
          <a:xfrm>
            <a:off x="944354" y="4431384"/>
            <a:ext cx="1371600" cy="270876"/>
          </a:xfrm>
          <a:prstGeom prst="rect">
            <a:avLst/>
          </a:prstGeom>
          <a:noFill/>
          <a:ln>
            <a:noFill/>
          </a:ln>
        </p:spPr>
        <p:txBody>
          <a:bodyPr wrap="square" rtlCol="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buClr>
                <a:schemeClr val="tx2"/>
              </a:buClr>
              <a:buFontTx/>
              <a:buNone/>
            </a:pPr>
            <a:r>
              <a:rPr lang="en-US" altLang="en-US" sz="1200" dirty="0">
                <a:solidFill>
                  <a:srgbClr val="768692"/>
                </a:solidFill>
                <a:ea typeface="ヒラギノ角ゴ Pro W3" pitchFamily="-111" charset="-128"/>
              </a:rPr>
              <a:t>$4,660 for 2023</a:t>
            </a:r>
            <a:endParaRPr lang="en-US" altLang="en-US" sz="1200" baseline="30000" dirty="0">
              <a:solidFill>
                <a:srgbClr val="768692"/>
              </a:solidFill>
              <a:ea typeface="ヒラギノ角ゴ Pro W3" pitchFamily="-111" charset="-128"/>
            </a:endParaRPr>
          </a:p>
        </p:txBody>
      </p:sp>
      <p:sp>
        <p:nvSpPr>
          <p:cNvPr id="16" name="TextBox 14">
            <a:extLst>
              <a:ext uri="{FF2B5EF4-FFF2-40B4-BE49-F238E27FC236}">
                <a16:creationId xmlns:a16="http://schemas.microsoft.com/office/drawing/2014/main" id="{A4DC135A-4365-43C1-8E5C-E01875266F56}"/>
              </a:ext>
            </a:extLst>
          </p:cNvPr>
          <p:cNvSpPr txBox="1"/>
          <p:nvPr/>
        </p:nvSpPr>
        <p:spPr>
          <a:xfrm>
            <a:off x="944354" y="5327449"/>
            <a:ext cx="1371600" cy="270875"/>
          </a:xfrm>
          <a:prstGeom prst="rect">
            <a:avLst/>
          </a:prstGeom>
          <a:noFill/>
          <a:ln>
            <a:noFill/>
          </a:ln>
        </p:spPr>
        <p:txBody>
          <a:bodyPr wrap="square" rtlCol="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buClr>
                <a:schemeClr val="tx2"/>
              </a:buClr>
              <a:buFontTx/>
              <a:buNone/>
            </a:pPr>
            <a:r>
              <a:rPr lang="en-US" altLang="en-US" sz="1200" dirty="0">
                <a:solidFill>
                  <a:srgbClr val="768692"/>
                </a:solidFill>
                <a:ea typeface="ヒラギノ角ゴ Pro W3" pitchFamily="-111" charset="-128"/>
              </a:rPr>
              <a:t>$505 for 2023</a:t>
            </a:r>
            <a:endParaRPr lang="en-US" altLang="en-US" sz="1200" baseline="30000" dirty="0">
              <a:solidFill>
                <a:srgbClr val="768692"/>
              </a:solidFill>
              <a:ea typeface="ヒラギノ角ゴ Pro W3" pitchFamily="-111" charset="-128"/>
            </a:endParaRPr>
          </a:p>
        </p:txBody>
      </p:sp>
    </p:spTree>
    <p:extLst>
      <p:ext uri="{BB962C8B-B14F-4D97-AF65-F5344CB8AC3E}">
        <p14:creationId xmlns:p14="http://schemas.microsoft.com/office/powerpoint/2010/main" val="40747983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Box 43">
            <a:extLst>
              <a:ext uri="{FF2B5EF4-FFF2-40B4-BE49-F238E27FC236}">
                <a16:creationId xmlns:a16="http://schemas.microsoft.com/office/drawing/2014/main" id="{2457C0BD-713A-4C36-8050-C9FEB09C1C97}"/>
              </a:ext>
            </a:extLst>
          </p:cNvPr>
          <p:cNvSpPr txBox="1"/>
          <p:nvPr/>
        </p:nvSpPr>
        <p:spPr>
          <a:xfrm>
            <a:off x="6362756" y="2629407"/>
            <a:ext cx="2377440" cy="584775"/>
          </a:xfrm>
          <a:prstGeom prst="rect">
            <a:avLst/>
          </a:prstGeom>
          <a:solidFill>
            <a:srgbClr val="E4E7E9"/>
          </a:solidFill>
        </p:spPr>
        <p:txBody>
          <a:bodyPr wrap="square">
            <a:spAutoFit/>
          </a:bodyPr>
          <a:lstStyle/>
          <a:p>
            <a:pPr algn="ctr"/>
            <a:r>
              <a:rPr lang="en-US" sz="1600" b="1" dirty="0">
                <a:ln w="0"/>
              </a:rPr>
              <a:t>Part A</a:t>
            </a:r>
            <a:br>
              <a:rPr lang="en-US" sz="1600" dirty="0">
                <a:ln w="0"/>
              </a:rPr>
            </a:br>
            <a:r>
              <a:rPr lang="en-US" sz="1600" dirty="0">
                <a:ln w="0"/>
              </a:rPr>
              <a:t>Hospital Coverage</a:t>
            </a:r>
          </a:p>
        </p:txBody>
      </p:sp>
      <p:sp>
        <p:nvSpPr>
          <p:cNvPr id="45" name="TextBox 44">
            <a:extLst>
              <a:ext uri="{FF2B5EF4-FFF2-40B4-BE49-F238E27FC236}">
                <a16:creationId xmlns:a16="http://schemas.microsoft.com/office/drawing/2014/main" id="{1203A395-695B-4D20-BEE4-B9E292CAA5E0}"/>
              </a:ext>
            </a:extLst>
          </p:cNvPr>
          <p:cNvSpPr txBox="1"/>
          <p:nvPr/>
        </p:nvSpPr>
        <p:spPr>
          <a:xfrm>
            <a:off x="8985963" y="2629407"/>
            <a:ext cx="2377440" cy="584775"/>
          </a:xfrm>
          <a:prstGeom prst="rect">
            <a:avLst/>
          </a:prstGeom>
          <a:solidFill>
            <a:srgbClr val="E4E7E9"/>
          </a:solidFill>
        </p:spPr>
        <p:txBody>
          <a:bodyPr wrap="square">
            <a:spAutoFit/>
          </a:bodyPr>
          <a:lstStyle/>
          <a:p>
            <a:pPr algn="ctr"/>
            <a:r>
              <a:rPr lang="en-US" sz="1600" b="1" dirty="0"/>
              <a:t>Part B</a:t>
            </a:r>
            <a:br>
              <a:rPr lang="en-US" sz="1600" dirty="0"/>
            </a:br>
            <a:r>
              <a:rPr lang="en-US" sz="1600" dirty="0"/>
              <a:t>Outpatient</a:t>
            </a:r>
          </a:p>
        </p:txBody>
      </p:sp>
      <p:sp>
        <p:nvSpPr>
          <p:cNvPr id="2" name="Title 1">
            <a:extLst>
              <a:ext uri="{FF2B5EF4-FFF2-40B4-BE49-F238E27FC236}">
                <a16:creationId xmlns:a16="http://schemas.microsoft.com/office/drawing/2014/main" id="{BD5B7646-0E57-48FD-B471-349540DF5C95}"/>
              </a:ext>
            </a:extLst>
          </p:cNvPr>
          <p:cNvSpPr>
            <a:spLocks noGrp="1"/>
          </p:cNvSpPr>
          <p:nvPr>
            <p:ph type="title"/>
          </p:nvPr>
        </p:nvSpPr>
        <p:spPr/>
        <p:txBody>
          <a:bodyPr/>
          <a:lstStyle/>
          <a:p>
            <a:r>
              <a:rPr lang="en-US" dirty="0"/>
              <a:t>Medigap (Medicare Supplement) vs. Medicare Advantage</a:t>
            </a:r>
          </a:p>
        </p:txBody>
      </p:sp>
      <p:sp>
        <p:nvSpPr>
          <p:cNvPr id="10" name="Slide Number Placeholder 9">
            <a:extLst>
              <a:ext uri="{FF2B5EF4-FFF2-40B4-BE49-F238E27FC236}">
                <a16:creationId xmlns:a16="http://schemas.microsoft.com/office/drawing/2014/main" id="{37D12165-BC32-4E6E-B169-8886900C4653}"/>
              </a:ext>
            </a:extLst>
          </p:cNvPr>
          <p:cNvSpPr>
            <a:spLocks noGrp="1"/>
          </p:cNvSpPr>
          <p:nvPr>
            <p:ph type="sldNum" sz="quarter" idx="14"/>
          </p:nvPr>
        </p:nvSpPr>
        <p:spPr/>
        <p:txBody>
          <a:bodyPr/>
          <a:lstStyle/>
          <a:p>
            <a:pPr>
              <a:defRPr/>
            </a:pPr>
            <a:fld id="{E6474CC2-1230-4213-AD1A-4B2FEEABA7A1}" type="slidenum">
              <a:rPr lang="en-US" smtClean="0"/>
              <a:pPr>
                <a:defRPr/>
              </a:pPr>
              <a:t>11</a:t>
            </a:fld>
            <a:endParaRPr lang="en-US" dirty="0"/>
          </a:p>
        </p:txBody>
      </p:sp>
      <p:sp>
        <p:nvSpPr>
          <p:cNvPr id="6" name="Footer Placeholder 5">
            <a:extLst>
              <a:ext uri="{FF2B5EF4-FFF2-40B4-BE49-F238E27FC236}">
                <a16:creationId xmlns:a16="http://schemas.microsoft.com/office/drawing/2014/main" id="{26C36EBB-8D2D-48C7-95D6-8BDC7533445F}"/>
              </a:ext>
            </a:extLst>
          </p:cNvPr>
          <p:cNvSpPr>
            <a:spLocks noGrp="1"/>
          </p:cNvSpPr>
          <p:nvPr>
            <p:ph type="ftr" sz="quarter" idx="15"/>
          </p:nvPr>
        </p:nvSpPr>
        <p:spPr/>
        <p:txBody>
          <a:bodyPr/>
          <a:lstStyle/>
          <a:p>
            <a:pPr algn="l">
              <a:defRPr/>
            </a:pPr>
            <a:r>
              <a:rPr lang="en-US"/>
              <a:t>For investor use.</a:t>
            </a:r>
            <a:endParaRPr lang="en-US" dirty="0"/>
          </a:p>
        </p:txBody>
      </p:sp>
      <p:sp>
        <p:nvSpPr>
          <p:cNvPr id="28" name="TextBox 27">
            <a:extLst>
              <a:ext uri="{FF2B5EF4-FFF2-40B4-BE49-F238E27FC236}">
                <a16:creationId xmlns:a16="http://schemas.microsoft.com/office/drawing/2014/main" id="{D267C3A4-6D2D-453F-82DD-3DAD1B092BBC}"/>
              </a:ext>
            </a:extLst>
          </p:cNvPr>
          <p:cNvSpPr txBox="1"/>
          <p:nvPr/>
        </p:nvSpPr>
        <p:spPr>
          <a:xfrm>
            <a:off x="6362755" y="4063821"/>
            <a:ext cx="5000647" cy="584775"/>
          </a:xfrm>
          <a:prstGeom prst="rect">
            <a:avLst/>
          </a:prstGeom>
          <a:noFill/>
        </p:spPr>
        <p:txBody>
          <a:bodyPr wrap="square">
            <a:spAutoFit/>
          </a:bodyPr>
          <a:lstStyle/>
          <a:p>
            <a:pPr algn="ctr"/>
            <a:r>
              <a:rPr lang="en-US" sz="1600" b="1" dirty="0">
                <a:latin typeface="+mn-lt"/>
                <a:ea typeface="+mn-ea"/>
                <a:cs typeface="+mn-cs"/>
              </a:rPr>
              <a:t>Combines Parts A &amp; B</a:t>
            </a:r>
          </a:p>
          <a:p>
            <a:pPr algn="ctr"/>
            <a:r>
              <a:rPr lang="en-US" sz="1600" dirty="0">
                <a:latin typeface="+mn-lt"/>
                <a:ea typeface="+mn-ea"/>
                <a:cs typeface="+mn-cs"/>
              </a:rPr>
              <a:t>Available with or without prescription drug coverage</a:t>
            </a:r>
          </a:p>
        </p:txBody>
      </p:sp>
      <p:sp>
        <p:nvSpPr>
          <p:cNvPr id="16" name="Freeform 5">
            <a:extLst>
              <a:ext uri="{FF2B5EF4-FFF2-40B4-BE49-F238E27FC236}">
                <a16:creationId xmlns:a16="http://schemas.microsoft.com/office/drawing/2014/main" id="{50BBEB62-CF44-406C-8E25-709F65E61719}"/>
              </a:ext>
            </a:extLst>
          </p:cNvPr>
          <p:cNvSpPr>
            <a:spLocks noEditPoints="1"/>
          </p:cNvSpPr>
          <p:nvPr/>
        </p:nvSpPr>
        <p:spPr bwMode="auto">
          <a:xfrm>
            <a:off x="1810215" y="3451145"/>
            <a:ext cx="433388" cy="455613"/>
          </a:xfrm>
          <a:custGeom>
            <a:avLst/>
            <a:gdLst>
              <a:gd name="T0" fmla="*/ 0 w 322"/>
              <a:gd name="T1" fmla="*/ 212 h 337"/>
              <a:gd name="T2" fmla="*/ 0 w 322"/>
              <a:gd name="T3" fmla="*/ 212 h 337"/>
              <a:gd name="T4" fmla="*/ 84 w 322"/>
              <a:gd name="T5" fmla="*/ 212 h 337"/>
              <a:gd name="T6" fmla="*/ 105 w 322"/>
              <a:gd name="T7" fmla="*/ 184 h 337"/>
              <a:gd name="T8" fmla="*/ 133 w 322"/>
              <a:gd name="T9" fmla="*/ 226 h 337"/>
              <a:gd name="T10" fmla="*/ 168 w 322"/>
              <a:gd name="T11" fmla="*/ 156 h 337"/>
              <a:gd name="T12" fmla="*/ 196 w 322"/>
              <a:gd name="T13" fmla="*/ 254 h 337"/>
              <a:gd name="T14" fmla="*/ 217 w 322"/>
              <a:gd name="T15" fmla="*/ 212 h 337"/>
              <a:gd name="T16" fmla="*/ 322 w 322"/>
              <a:gd name="T17" fmla="*/ 212 h 337"/>
              <a:gd name="T18" fmla="*/ 291 w 322"/>
              <a:gd name="T19" fmla="*/ 184 h 337"/>
              <a:gd name="T20" fmla="*/ 291 w 322"/>
              <a:gd name="T21" fmla="*/ 184 h 337"/>
              <a:gd name="T22" fmla="*/ 308 w 322"/>
              <a:gd name="T23" fmla="*/ 115 h 337"/>
              <a:gd name="T24" fmla="*/ 161 w 322"/>
              <a:gd name="T25" fmla="*/ 107 h 337"/>
              <a:gd name="T26" fmla="*/ 14 w 322"/>
              <a:gd name="T27" fmla="*/ 123 h 337"/>
              <a:gd name="T28" fmla="*/ 27 w 322"/>
              <a:gd name="T29" fmla="*/ 184 h 337"/>
              <a:gd name="T30" fmla="*/ 59 w 322"/>
              <a:gd name="T31" fmla="*/ 240 h 337"/>
              <a:gd name="T32" fmla="*/ 59 w 322"/>
              <a:gd name="T33" fmla="*/ 240 h 337"/>
              <a:gd name="T34" fmla="*/ 161 w 322"/>
              <a:gd name="T35" fmla="*/ 337 h 337"/>
              <a:gd name="T36" fmla="*/ 256 w 322"/>
              <a:gd name="T37" fmla="*/ 24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22" h="337">
                <a:moveTo>
                  <a:pt x="0" y="212"/>
                </a:moveTo>
                <a:lnTo>
                  <a:pt x="0" y="212"/>
                </a:lnTo>
                <a:lnTo>
                  <a:pt x="84" y="212"/>
                </a:lnTo>
                <a:lnTo>
                  <a:pt x="105" y="184"/>
                </a:lnTo>
                <a:lnTo>
                  <a:pt x="133" y="226"/>
                </a:lnTo>
                <a:lnTo>
                  <a:pt x="168" y="156"/>
                </a:lnTo>
                <a:lnTo>
                  <a:pt x="196" y="254"/>
                </a:lnTo>
                <a:lnTo>
                  <a:pt x="217" y="212"/>
                </a:lnTo>
                <a:lnTo>
                  <a:pt x="322" y="212"/>
                </a:lnTo>
                <a:moveTo>
                  <a:pt x="291" y="184"/>
                </a:moveTo>
                <a:lnTo>
                  <a:pt x="291" y="184"/>
                </a:lnTo>
                <a:cubicBezTo>
                  <a:pt x="302" y="162"/>
                  <a:pt x="308" y="138"/>
                  <a:pt x="308" y="115"/>
                </a:cubicBezTo>
                <a:cubicBezTo>
                  <a:pt x="308" y="8"/>
                  <a:pt x="178" y="0"/>
                  <a:pt x="161" y="107"/>
                </a:cubicBezTo>
                <a:cubicBezTo>
                  <a:pt x="145" y="0"/>
                  <a:pt x="14" y="8"/>
                  <a:pt x="14" y="123"/>
                </a:cubicBezTo>
                <a:cubicBezTo>
                  <a:pt x="14" y="144"/>
                  <a:pt x="19" y="165"/>
                  <a:pt x="27" y="184"/>
                </a:cubicBezTo>
                <a:moveTo>
                  <a:pt x="59" y="240"/>
                </a:moveTo>
                <a:lnTo>
                  <a:pt x="59" y="240"/>
                </a:lnTo>
                <a:cubicBezTo>
                  <a:pt x="103" y="298"/>
                  <a:pt x="161" y="337"/>
                  <a:pt x="161" y="337"/>
                </a:cubicBezTo>
                <a:cubicBezTo>
                  <a:pt x="161" y="337"/>
                  <a:pt x="214" y="296"/>
                  <a:pt x="256" y="240"/>
                </a:cubicBezTo>
              </a:path>
            </a:pathLst>
          </a:custGeom>
          <a:noFill/>
          <a:ln w="17463" cap="rnd">
            <a:solidFill>
              <a:srgbClr val="7A9A3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n w="0"/>
              <a:effectLst>
                <a:outerShdw blurRad="38100" dist="19050" dir="2700000" algn="tl" rotWithShape="0">
                  <a:schemeClr val="dk1">
                    <a:alpha val="40000"/>
                  </a:schemeClr>
                </a:outerShdw>
              </a:effectLst>
            </a:endParaRPr>
          </a:p>
        </p:txBody>
      </p:sp>
      <p:grpSp>
        <p:nvGrpSpPr>
          <p:cNvPr id="23" name="Group 22">
            <a:extLst>
              <a:ext uri="{FF2B5EF4-FFF2-40B4-BE49-F238E27FC236}">
                <a16:creationId xmlns:a16="http://schemas.microsoft.com/office/drawing/2014/main" id="{D6BFF4F8-49D2-44F2-BD16-5A97694BC220}"/>
              </a:ext>
            </a:extLst>
          </p:cNvPr>
          <p:cNvGrpSpPr/>
          <p:nvPr/>
        </p:nvGrpSpPr>
        <p:grpSpPr>
          <a:xfrm>
            <a:off x="4428660" y="3513369"/>
            <a:ext cx="442913" cy="442913"/>
            <a:chOff x="2221066" y="4439087"/>
            <a:chExt cx="442913" cy="442913"/>
          </a:xfrm>
        </p:grpSpPr>
        <p:sp>
          <p:nvSpPr>
            <p:cNvPr id="17" name="Freeform 6">
              <a:extLst>
                <a:ext uri="{FF2B5EF4-FFF2-40B4-BE49-F238E27FC236}">
                  <a16:creationId xmlns:a16="http://schemas.microsoft.com/office/drawing/2014/main" id="{54100D9C-47C0-4370-927D-8BBBC6B52BCD}"/>
                </a:ext>
              </a:extLst>
            </p:cNvPr>
            <p:cNvSpPr>
              <a:spLocks noEditPoints="1"/>
            </p:cNvSpPr>
            <p:nvPr/>
          </p:nvSpPr>
          <p:spPr bwMode="auto">
            <a:xfrm>
              <a:off x="2221066" y="4439087"/>
              <a:ext cx="442913" cy="442913"/>
            </a:xfrm>
            <a:custGeom>
              <a:avLst/>
              <a:gdLst>
                <a:gd name="T0" fmla="*/ 182 w 329"/>
                <a:gd name="T1" fmla="*/ 90 h 328"/>
                <a:gd name="T2" fmla="*/ 182 w 329"/>
                <a:gd name="T3" fmla="*/ 90 h 328"/>
                <a:gd name="T4" fmla="*/ 91 w 329"/>
                <a:gd name="T5" fmla="*/ 181 h 328"/>
                <a:gd name="T6" fmla="*/ 0 w 329"/>
                <a:gd name="T7" fmla="*/ 90 h 328"/>
                <a:gd name="T8" fmla="*/ 91 w 329"/>
                <a:gd name="T9" fmla="*/ 0 h 328"/>
                <a:gd name="T10" fmla="*/ 182 w 329"/>
                <a:gd name="T11" fmla="*/ 90 h 328"/>
                <a:gd name="T12" fmla="*/ 182 w 329"/>
                <a:gd name="T13" fmla="*/ 90 h 328"/>
                <a:gd name="T14" fmla="*/ 235 w 329"/>
                <a:gd name="T15" fmla="*/ 303 h 328"/>
                <a:gd name="T16" fmla="*/ 235 w 329"/>
                <a:gd name="T17" fmla="*/ 303 h 328"/>
                <a:gd name="T18" fmla="*/ 145 w 329"/>
                <a:gd name="T19" fmla="*/ 303 h 328"/>
                <a:gd name="T20" fmla="*/ 145 w 329"/>
                <a:gd name="T21" fmla="*/ 214 h 328"/>
                <a:gd name="T22" fmla="*/ 215 w 329"/>
                <a:gd name="T23" fmla="*/ 145 h 328"/>
                <a:gd name="T24" fmla="*/ 304 w 329"/>
                <a:gd name="T25" fmla="*/ 145 h 328"/>
                <a:gd name="T26" fmla="*/ 304 w 329"/>
                <a:gd name="T27" fmla="*/ 234 h 328"/>
                <a:gd name="T28" fmla="*/ 235 w 329"/>
                <a:gd name="T29" fmla="*/ 303 h 328"/>
                <a:gd name="T30" fmla="*/ 235 w 329"/>
                <a:gd name="T31" fmla="*/ 303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9" h="328">
                  <a:moveTo>
                    <a:pt x="182" y="90"/>
                  </a:moveTo>
                  <a:lnTo>
                    <a:pt x="182" y="90"/>
                  </a:lnTo>
                  <a:cubicBezTo>
                    <a:pt x="182" y="141"/>
                    <a:pt x="142" y="181"/>
                    <a:pt x="91" y="181"/>
                  </a:cubicBezTo>
                  <a:cubicBezTo>
                    <a:pt x="41" y="181"/>
                    <a:pt x="0" y="141"/>
                    <a:pt x="0" y="90"/>
                  </a:cubicBezTo>
                  <a:cubicBezTo>
                    <a:pt x="0" y="40"/>
                    <a:pt x="41" y="0"/>
                    <a:pt x="91" y="0"/>
                  </a:cubicBezTo>
                  <a:cubicBezTo>
                    <a:pt x="142" y="0"/>
                    <a:pt x="182" y="40"/>
                    <a:pt x="182" y="90"/>
                  </a:cubicBezTo>
                  <a:lnTo>
                    <a:pt x="182" y="90"/>
                  </a:lnTo>
                  <a:close/>
                  <a:moveTo>
                    <a:pt x="235" y="303"/>
                  </a:moveTo>
                  <a:lnTo>
                    <a:pt x="235" y="303"/>
                  </a:lnTo>
                  <a:cubicBezTo>
                    <a:pt x="210" y="328"/>
                    <a:pt x="170" y="328"/>
                    <a:pt x="145" y="303"/>
                  </a:cubicBezTo>
                  <a:cubicBezTo>
                    <a:pt x="121" y="278"/>
                    <a:pt x="121" y="239"/>
                    <a:pt x="145" y="214"/>
                  </a:cubicBezTo>
                  <a:lnTo>
                    <a:pt x="215" y="145"/>
                  </a:lnTo>
                  <a:cubicBezTo>
                    <a:pt x="239" y="120"/>
                    <a:pt x="279" y="120"/>
                    <a:pt x="304" y="145"/>
                  </a:cubicBezTo>
                  <a:cubicBezTo>
                    <a:pt x="329" y="169"/>
                    <a:pt x="329" y="209"/>
                    <a:pt x="304" y="234"/>
                  </a:cubicBezTo>
                  <a:lnTo>
                    <a:pt x="235" y="303"/>
                  </a:lnTo>
                  <a:lnTo>
                    <a:pt x="235" y="303"/>
                  </a:lnTo>
                  <a:close/>
                </a:path>
              </a:pathLst>
            </a:custGeom>
            <a:noFill/>
            <a:ln w="17463" cap="rnd">
              <a:solidFill>
                <a:srgbClr val="7A9A3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Freeform 7">
              <a:extLst>
                <a:ext uri="{FF2B5EF4-FFF2-40B4-BE49-F238E27FC236}">
                  <a16:creationId xmlns:a16="http://schemas.microsoft.com/office/drawing/2014/main" id="{3EE8614C-ABE4-4FF8-8554-9A486C653F18}"/>
                </a:ext>
              </a:extLst>
            </p:cNvPr>
            <p:cNvSpPr>
              <a:spLocks noEditPoints="1"/>
            </p:cNvSpPr>
            <p:nvPr/>
          </p:nvSpPr>
          <p:spPr bwMode="auto">
            <a:xfrm>
              <a:off x="2227416" y="4531162"/>
              <a:ext cx="230188" cy="57150"/>
            </a:xfrm>
            <a:custGeom>
              <a:avLst/>
              <a:gdLst>
                <a:gd name="T0" fmla="*/ 0 w 171"/>
                <a:gd name="T1" fmla="*/ 0 h 42"/>
                <a:gd name="T2" fmla="*/ 0 w 171"/>
                <a:gd name="T3" fmla="*/ 0 h 42"/>
                <a:gd name="T4" fmla="*/ 171 w 171"/>
                <a:gd name="T5" fmla="*/ 0 h 42"/>
                <a:gd name="T6" fmla="*/ 2 w 171"/>
                <a:gd name="T7" fmla="*/ 42 h 42"/>
                <a:gd name="T8" fmla="*/ 2 w 171"/>
                <a:gd name="T9" fmla="*/ 42 h 42"/>
                <a:gd name="T10" fmla="*/ 168 w 171"/>
                <a:gd name="T11" fmla="*/ 42 h 42"/>
              </a:gdLst>
              <a:ahLst/>
              <a:cxnLst>
                <a:cxn ang="0">
                  <a:pos x="T0" y="T1"/>
                </a:cxn>
                <a:cxn ang="0">
                  <a:pos x="T2" y="T3"/>
                </a:cxn>
                <a:cxn ang="0">
                  <a:pos x="T4" y="T5"/>
                </a:cxn>
                <a:cxn ang="0">
                  <a:pos x="T6" y="T7"/>
                </a:cxn>
                <a:cxn ang="0">
                  <a:pos x="T8" y="T9"/>
                </a:cxn>
                <a:cxn ang="0">
                  <a:pos x="T10" y="T11"/>
                </a:cxn>
              </a:cxnLst>
              <a:rect l="0" t="0" r="r" b="b"/>
              <a:pathLst>
                <a:path w="171" h="42">
                  <a:moveTo>
                    <a:pt x="0" y="0"/>
                  </a:moveTo>
                  <a:lnTo>
                    <a:pt x="0" y="0"/>
                  </a:lnTo>
                  <a:lnTo>
                    <a:pt x="171" y="0"/>
                  </a:lnTo>
                  <a:moveTo>
                    <a:pt x="2" y="42"/>
                  </a:moveTo>
                  <a:lnTo>
                    <a:pt x="2" y="42"/>
                  </a:lnTo>
                  <a:lnTo>
                    <a:pt x="168" y="42"/>
                  </a:lnTo>
                </a:path>
              </a:pathLst>
            </a:custGeom>
            <a:noFill/>
            <a:ln w="17463" cap="rnd">
              <a:solidFill>
                <a:srgbClr val="7A9A3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Freeform 8">
              <a:extLst>
                <a:ext uri="{FF2B5EF4-FFF2-40B4-BE49-F238E27FC236}">
                  <a16:creationId xmlns:a16="http://schemas.microsoft.com/office/drawing/2014/main" id="{B0D6720A-5189-4CEE-8E14-F7885504DDFB}"/>
                </a:ext>
              </a:extLst>
            </p:cNvPr>
            <p:cNvSpPr>
              <a:spLocks noEditPoints="1"/>
            </p:cNvSpPr>
            <p:nvPr/>
          </p:nvSpPr>
          <p:spPr bwMode="auto">
            <a:xfrm>
              <a:off x="2462366" y="4642287"/>
              <a:ext cx="139700" cy="158750"/>
            </a:xfrm>
            <a:custGeom>
              <a:avLst/>
              <a:gdLst>
                <a:gd name="T0" fmla="*/ 0 w 104"/>
                <a:gd name="T1" fmla="*/ 28 h 117"/>
                <a:gd name="T2" fmla="*/ 0 w 104"/>
                <a:gd name="T3" fmla="*/ 28 h 117"/>
                <a:gd name="T4" fmla="*/ 89 w 104"/>
                <a:gd name="T5" fmla="*/ 117 h 117"/>
                <a:gd name="T6" fmla="*/ 50 w 104"/>
                <a:gd name="T7" fmla="*/ 18 h 117"/>
                <a:gd name="T8" fmla="*/ 50 w 104"/>
                <a:gd name="T9" fmla="*/ 18 h 117"/>
                <a:gd name="T10" fmla="*/ 55 w 104"/>
                <a:gd name="T11" fmla="*/ 13 h 117"/>
                <a:gd name="T12" fmla="*/ 104 w 104"/>
                <a:gd name="T13" fmla="*/ 13 h 117"/>
              </a:gdLst>
              <a:ahLst/>
              <a:cxnLst>
                <a:cxn ang="0">
                  <a:pos x="T0" y="T1"/>
                </a:cxn>
                <a:cxn ang="0">
                  <a:pos x="T2" y="T3"/>
                </a:cxn>
                <a:cxn ang="0">
                  <a:pos x="T4" y="T5"/>
                </a:cxn>
                <a:cxn ang="0">
                  <a:pos x="T6" y="T7"/>
                </a:cxn>
                <a:cxn ang="0">
                  <a:pos x="T8" y="T9"/>
                </a:cxn>
                <a:cxn ang="0">
                  <a:pos x="T10" y="T11"/>
                </a:cxn>
                <a:cxn ang="0">
                  <a:pos x="T12" y="T13"/>
                </a:cxn>
              </a:cxnLst>
              <a:rect l="0" t="0" r="r" b="b"/>
              <a:pathLst>
                <a:path w="104" h="117">
                  <a:moveTo>
                    <a:pt x="0" y="28"/>
                  </a:moveTo>
                  <a:lnTo>
                    <a:pt x="0" y="28"/>
                  </a:lnTo>
                  <a:lnTo>
                    <a:pt x="89" y="117"/>
                  </a:lnTo>
                  <a:moveTo>
                    <a:pt x="50" y="18"/>
                  </a:moveTo>
                  <a:lnTo>
                    <a:pt x="50" y="18"/>
                  </a:lnTo>
                  <a:lnTo>
                    <a:pt x="55" y="13"/>
                  </a:lnTo>
                  <a:cubicBezTo>
                    <a:pt x="68" y="0"/>
                    <a:pt x="90" y="0"/>
                    <a:pt x="104" y="13"/>
                  </a:cubicBezTo>
                </a:path>
              </a:pathLst>
            </a:custGeom>
            <a:noFill/>
            <a:ln w="17463" cap="rnd">
              <a:solidFill>
                <a:srgbClr val="7A9A3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4" name="TextBox 23">
            <a:extLst>
              <a:ext uri="{FF2B5EF4-FFF2-40B4-BE49-F238E27FC236}">
                <a16:creationId xmlns:a16="http://schemas.microsoft.com/office/drawing/2014/main" id="{3DC12494-CAD1-4D8B-82B0-F9E7D8A5BEE5}"/>
              </a:ext>
            </a:extLst>
          </p:cNvPr>
          <p:cNvSpPr txBox="1"/>
          <p:nvPr/>
        </p:nvSpPr>
        <p:spPr>
          <a:xfrm>
            <a:off x="3461396" y="4063822"/>
            <a:ext cx="2377440" cy="830997"/>
          </a:xfrm>
          <a:prstGeom prst="rect">
            <a:avLst/>
          </a:prstGeom>
          <a:solidFill>
            <a:srgbClr val="E4E7E9"/>
          </a:solidFill>
        </p:spPr>
        <p:txBody>
          <a:bodyPr wrap="square">
            <a:spAutoFit/>
          </a:bodyPr>
          <a:lstStyle/>
          <a:p>
            <a:pPr algn="ctr"/>
            <a:r>
              <a:rPr lang="en-US" sz="1600" b="1" dirty="0"/>
              <a:t>Part D</a:t>
            </a:r>
            <a:br>
              <a:rPr lang="en-US" sz="1600" b="1" dirty="0"/>
            </a:br>
            <a:r>
              <a:rPr lang="en-US" sz="1600" dirty="0"/>
              <a:t>Prescription Drug </a:t>
            </a:r>
            <a:br>
              <a:rPr lang="en-US" sz="1600" dirty="0"/>
            </a:br>
            <a:r>
              <a:rPr lang="en-US" sz="1600" dirty="0"/>
              <a:t>Coverage</a:t>
            </a:r>
          </a:p>
        </p:txBody>
      </p:sp>
      <p:sp>
        <p:nvSpPr>
          <p:cNvPr id="26" name="TextBox 25">
            <a:extLst>
              <a:ext uri="{FF2B5EF4-FFF2-40B4-BE49-F238E27FC236}">
                <a16:creationId xmlns:a16="http://schemas.microsoft.com/office/drawing/2014/main" id="{986DFD60-820B-446A-8B9B-65DE07DD664C}"/>
              </a:ext>
            </a:extLst>
          </p:cNvPr>
          <p:cNvSpPr txBox="1"/>
          <p:nvPr/>
        </p:nvSpPr>
        <p:spPr>
          <a:xfrm>
            <a:off x="838189" y="4063822"/>
            <a:ext cx="2377440" cy="584775"/>
          </a:xfrm>
          <a:prstGeom prst="rect">
            <a:avLst/>
          </a:prstGeom>
          <a:solidFill>
            <a:srgbClr val="E4E7E9"/>
          </a:solidFill>
        </p:spPr>
        <p:txBody>
          <a:bodyPr wrap="square">
            <a:spAutoFit/>
          </a:bodyPr>
          <a:lstStyle/>
          <a:p>
            <a:pPr algn="ctr"/>
            <a:r>
              <a:rPr lang="en-US" sz="1600" b="1" dirty="0">
                <a:ln w="0"/>
              </a:rPr>
              <a:t>Medicare Supplement </a:t>
            </a:r>
            <a:r>
              <a:rPr lang="en-US" sz="1600" dirty="0">
                <a:ln w="0"/>
              </a:rPr>
              <a:t>(Medigap)</a:t>
            </a:r>
          </a:p>
        </p:txBody>
      </p:sp>
      <p:sp>
        <p:nvSpPr>
          <p:cNvPr id="32" name="Freeform 5">
            <a:extLst>
              <a:ext uri="{FF2B5EF4-FFF2-40B4-BE49-F238E27FC236}">
                <a16:creationId xmlns:a16="http://schemas.microsoft.com/office/drawing/2014/main" id="{2D163EEC-178E-4740-831F-4FAD42F6142D}"/>
              </a:ext>
            </a:extLst>
          </p:cNvPr>
          <p:cNvSpPr>
            <a:spLocks noChangeAspect="1" noEditPoints="1"/>
          </p:cNvSpPr>
          <p:nvPr/>
        </p:nvSpPr>
        <p:spPr bwMode="auto">
          <a:xfrm>
            <a:off x="4467236" y="2104750"/>
            <a:ext cx="365760" cy="414312"/>
          </a:xfrm>
          <a:custGeom>
            <a:avLst/>
            <a:gdLst>
              <a:gd name="T0" fmla="*/ 80 w 80"/>
              <a:gd name="T1" fmla="*/ 40 h 92"/>
              <a:gd name="T2" fmla="*/ 72 w 80"/>
              <a:gd name="T3" fmla="*/ 48 h 92"/>
              <a:gd name="T4" fmla="*/ 64 w 80"/>
              <a:gd name="T5" fmla="*/ 40 h 92"/>
              <a:gd name="T6" fmla="*/ 72 w 80"/>
              <a:gd name="T7" fmla="*/ 32 h 92"/>
              <a:gd name="T8" fmla="*/ 80 w 80"/>
              <a:gd name="T9" fmla="*/ 40 h 92"/>
              <a:gd name="T10" fmla="*/ 8 w 80"/>
              <a:gd name="T11" fmla="*/ 6 h 92"/>
              <a:gd name="T12" fmla="*/ 0 w 80"/>
              <a:gd name="T13" fmla="*/ 14 h 92"/>
              <a:gd name="T14" fmla="*/ 0 w 80"/>
              <a:gd name="T15" fmla="*/ 34 h 92"/>
              <a:gd name="T16" fmla="*/ 0 w 80"/>
              <a:gd name="T17" fmla="*/ 34 h 92"/>
              <a:gd name="T18" fmla="*/ 20 w 80"/>
              <a:gd name="T19" fmla="*/ 54 h 92"/>
              <a:gd name="T20" fmla="*/ 40 w 80"/>
              <a:gd name="T21" fmla="*/ 34 h 92"/>
              <a:gd name="T22" fmla="*/ 40 w 80"/>
              <a:gd name="T23" fmla="*/ 14 h 92"/>
              <a:gd name="T24" fmla="*/ 32 w 80"/>
              <a:gd name="T25" fmla="*/ 6 h 92"/>
              <a:gd name="T26" fmla="*/ 20 w 80"/>
              <a:gd name="T27" fmla="*/ 54 h 92"/>
              <a:gd name="T28" fmla="*/ 20 w 80"/>
              <a:gd name="T29" fmla="*/ 84 h 92"/>
              <a:gd name="T30" fmla="*/ 28 w 80"/>
              <a:gd name="T31" fmla="*/ 92 h 92"/>
              <a:gd name="T32" fmla="*/ 36 w 80"/>
              <a:gd name="T33" fmla="*/ 84 h 92"/>
              <a:gd name="T34" fmla="*/ 36 w 80"/>
              <a:gd name="T35" fmla="*/ 64 h 92"/>
              <a:gd name="T36" fmla="*/ 46 w 80"/>
              <a:gd name="T37" fmla="*/ 54 h 92"/>
              <a:gd name="T38" fmla="*/ 56 w 80"/>
              <a:gd name="T39" fmla="*/ 64 h 92"/>
              <a:gd name="T40" fmla="*/ 56 w 80"/>
              <a:gd name="T41" fmla="*/ 76 h 92"/>
              <a:gd name="T42" fmla="*/ 64 w 80"/>
              <a:gd name="T43" fmla="*/ 84 h 92"/>
              <a:gd name="T44" fmla="*/ 72 w 80"/>
              <a:gd name="T45" fmla="*/ 76 h 92"/>
              <a:gd name="T46" fmla="*/ 72 w 80"/>
              <a:gd name="T47" fmla="*/ 48 h 92"/>
              <a:gd name="T48" fmla="*/ 8 w 80"/>
              <a:gd name="T49" fmla="*/ 0 h 92"/>
              <a:gd name="T50" fmla="*/ 8 w 80"/>
              <a:gd name="T51" fmla="*/ 12 h 92"/>
              <a:gd name="T52" fmla="*/ 14 w 80"/>
              <a:gd name="T53" fmla="*/ 6 h 92"/>
              <a:gd name="T54" fmla="*/ 8 w 80"/>
              <a:gd name="T55" fmla="*/ 0 h 92"/>
              <a:gd name="T56" fmla="*/ 32 w 80"/>
              <a:gd name="T57" fmla="*/ 12 h 92"/>
              <a:gd name="T58" fmla="*/ 32 w 80"/>
              <a:gd name="T59" fmla="*/ 0 h 92"/>
              <a:gd name="T60" fmla="*/ 26 w 80"/>
              <a:gd name="T61" fmla="*/ 6 h 92"/>
              <a:gd name="T62" fmla="*/ 32 w 80"/>
              <a:gd name="T63" fmla="*/ 1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0" h="92">
                <a:moveTo>
                  <a:pt x="80" y="40"/>
                </a:moveTo>
                <a:cubicBezTo>
                  <a:pt x="80" y="44"/>
                  <a:pt x="76" y="48"/>
                  <a:pt x="72" y="48"/>
                </a:cubicBezTo>
                <a:cubicBezTo>
                  <a:pt x="68" y="48"/>
                  <a:pt x="64" y="44"/>
                  <a:pt x="64" y="40"/>
                </a:cubicBezTo>
                <a:cubicBezTo>
                  <a:pt x="64" y="36"/>
                  <a:pt x="68" y="32"/>
                  <a:pt x="72" y="32"/>
                </a:cubicBezTo>
                <a:cubicBezTo>
                  <a:pt x="76" y="32"/>
                  <a:pt x="80" y="36"/>
                  <a:pt x="80" y="40"/>
                </a:cubicBezTo>
                <a:close/>
                <a:moveTo>
                  <a:pt x="8" y="6"/>
                </a:moveTo>
                <a:cubicBezTo>
                  <a:pt x="4" y="6"/>
                  <a:pt x="0" y="10"/>
                  <a:pt x="0" y="14"/>
                </a:cubicBezTo>
                <a:cubicBezTo>
                  <a:pt x="0" y="34"/>
                  <a:pt x="0" y="34"/>
                  <a:pt x="0" y="34"/>
                </a:cubicBezTo>
                <a:cubicBezTo>
                  <a:pt x="0" y="34"/>
                  <a:pt x="0" y="34"/>
                  <a:pt x="0" y="34"/>
                </a:cubicBezTo>
                <a:cubicBezTo>
                  <a:pt x="0" y="45"/>
                  <a:pt x="9" y="54"/>
                  <a:pt x="20" y="54"/>
                </a:cubicBezTo>
                <a:cubicBezTo>
                  <a:pt x="31" y="54"/>
                  <a:pt x="40" y="45"/>
                  <a:pt x="40" y="34"/>
                </a:cubicBezTo>
                <a:cubicBezTo>
                  <a:pt x="40" y="14"/>
                  <a:pt x="40" y="14"/>
                  <a:pt x="40" y="14"/>
                </a:cubicBezTo>
                <a:cubicBezTo>
                  <a:pt x="40" y="10"/>
                  <a:pt x="36" y="6"/>
                  <a:pt x="32" y="6"/>
                </a:cubicBezTo>
                <a:moveTo>
                  <a:pt x="20" y="54"/>
                </a:moveTo>
                <a:cubicBezTo>
                  <a:pt x="20" y="84"/>
                  <a:pt x="20" y="84"/>
                  <a:pt x="20" y="84"/>
                </a:cubicBezTo>
                <a:cubicBezTo>
                  <a:pt x="20" y="88"/>
                  <a:pt x="24" y="92"/>
                  <a:pt x="28" y="92"/>
                </a:cubicBezTo>
                <a:cubicBezTo>
                  <a:pt x="32" y="92"/>
                  <a:pt x="36" y="88"/>
                  <a:pt x="36" y="84"/>
                </a:cubicBezTo>
                <a:cubicBezTo>
                  <a:pt x="36" y="64"/>
                  <a:pt x="36" y="64"/>
                  <a:pt x="36" y="64"/>
                </a:cubicBezTo>
                <a:cubicBezTo>
                  <a:pt x="36" y="58"/>
                  <a:pt x="40" y="54"/>
                  <a:pt x="46" y="54"/>
                </a:cubicBezTo>
                <a:cubicBezTo>
                  <a:pt x="52" y="54"/>
                  <a:pt x="56" y="58"/>
                  <a:pt x="56" y="64"/>
                </a:cubicBezTo>
                <a:cubicBezTo>
                  <a:pt x="56" y="76"/>
                  <a:pt x="56" y="76"/>
                  <a:pt x="56" y="76"/>
                </a:cubicBezTo>
                <a:cubicBezTo>
                  <a:pt x="56" y="80"/>
                  <a:pt x="60" y="84"/>
                  <a:pt x="64" y="84"/>
                </a:cubicBezTo>
                <a:cubicBezTo>
                  <a:pt x="68" y="84"/>
                  <a:pt x="72" y="80"/>
                  <a:pt x="72" y="76"/>
                </a:cubicBezTo>
                <a:cubicBezTo>
                  <a:pt x="72" y="48"/>
                  <a:pt x="72" y="48"/>
                  <a:pt x="72" y="48"/>
                </a:cubicBezTo>
                <a:moveTo>
                  <a:pt x="8" y="0"/>
                </a:moveTo>
                <a:cubicBezTo>
                  <a:pt x="8" y="12"/>
                  <a:pt x="8" y="12"/>
                  <a:pt x="8" y="12"/>
                </a:cubicBezTo>
                <a:cubicBezTo>
                  <a:pt x="8" y="12"/>
                  <a:pt x="14" y="12"/>
                  <a:pt x="14" y="6"/>
                </a:cubicBezTo>
                <a:cubicBezTo>
                  <a:pt x="14" y="0"/>
                  <a:pt x="8" y="0"/>
                  <a:pt x="8" y="0"/>
                </a:cubicBezTo>
                <a:close/>
                <a:moveTo>
                  <a:pt x="32" y="12"/>
                </a:moveTo>
                <a:cubicBezTo>
                  <a:pt x="32" y="0"/>
                  <a:pt x="32" y="0"/>
                  <a:pt x="32" y="0"/>
                </a:cubicBezTo>
                <a:cubicBezTo>
                  <a:pt x="32" y="0"/>
                  <a:pt x="26" y="0"/>
                  <a:pt x="26" y="6"/>
                </a:cubicBezTo>
                <a:cubicBezTo>
                  <a:pt x="26" y="12"/>
                  <a:pt x="32" y="12"/>
                  <a:pt x="32" y="12"/>
                </a:cubicBezTo>
                <a:close/>
              </a:path>
            </a:pathLst>
          </a:custGeom>
          <a:noFill/>
          <a:ln w="19050" cap="rnd">
            <a:solidFill>
              <a:srgbClr val="7A9A3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 name="Freeform 9">
            <a:extLst>
              <a:ext uri="{FF2B5EF4-FFF2-40B4-BE49-F238E27FC236}">
                <a16:creationId xmlns:a16="http://schemas.microsoft.com/office/drawing/2014/main" id="{7E8CE111-C484-4F0C-8C83-CF8A5C18058C}"/>
              </a:ext>
            </a:extLst>
          </p:cNvPr>
          <p:cNvSpPr>
            <a:spLocks noEditPoints="1"/>
          </p:cNvSpPr>
          <p:nvPr/>
        </p:nvSpPr>
        <p:spPr bwMode="auto">
          <a:xfrm>
            <a:off x="1818947" y="2077491"/>
            <a:ext cx="415925" cy="419100"/>
          </a:xfrm>
          <a:custGeom>
            <a:avLst/>
            <a:gdLst>
              <a:gd name="T0" fmla="*/ 148 w 310"/>
              <a:gd name="T1" fmla="*/ 54 h 310"/>
              <a:gd name="T2" fmla="*/ 40 w 310"/>
              <a:gd name="T3" fmla="*/ 54 h 310"/>
              <a:gd name="T4" fmla="*/ 148 w 310"/>
              <a:gd name="T5" fmla="*/ 54 h 310"/>
              <a:gd name="T6" fmla="*/ 188 w 310"/>
              <a:gd name="T7" fmla="*/ 202 h 310"/>
              <a:gd name="T8" fmla="*/ 188 w 310"/>
              <a:gd name="T9" fmla="*/ 148 h 310"/>
              <a:gd name="T10" fmla="*/ 13 w 310"/>
              <a:gd name="T11" fmla="*/ 135 h 310"/>
              <a:gd name="T12" fmla="*/ 0 w 310"/>
              <a:gd name="T13" fmla="*/ 310 h 310"/>
              <a:gd name="T14" fmla="*/ 310 w 310"/>
              <a:gd name="T15" fmla="*/ 310 h 310"/>
              <a:gd name="T16" fmla="*/ 296 w 310"/>
              <a:gd name="T17" fmla="*/ 202 h 310"/>
              <a:gd name="T18" fmla="*/ 121 w 310"/>
              <a:gd name="T19" fmla="*/ 216 h 310"/>
              <a:gd name="T20" fmla="*/ 40 w 310"/>
              <a:gd name="T21" fmla="*/ 175 h 310"/>
              <a:gd name="T22" fmla="*/ 148 w 310"/>
              <a:gd name="T23" fmla="*/ 175 h 310"/>
              <a:gd name="T24" fmla="*/ 40 w 310"/>
              <a:gd name="T25" fmla="*/ 216 h 310"/>
              <a:gd name="T26" fmla="*/ 40 w 310"/>
              <a:gd name="T27" fmla="*/ 256 h 310"/>
              <a:gd name="T28" fmla="*/ 121 w 310"/>
              <a:gd name="T29" fmla="*/ 256 h 310"/>
              <a:gd name="T30" fmla="*/ 94 w 310"/>
              <a:gd name="T31" fmla="*/ 27 h 310"/>
              <a:gd name="T32" fmla="*/ 121 w 310"/>
              <a:gd name="T33" fmla="*/ 54 h 310"/>
              <a:gd name="T34" fmla="*/ 67 w 310"/>
              <a:gd name="T35" fmla="*/ 54 h 310"/>
              <a:gd name="T36" fmla="*/ 94 w 310"/>
              <a:gd name="T37" fmla="*/ 108 h 310"/>
              <a:gd name="T38" fmla="*/ 0 w 310"/>
              <a:gd name="T39" fmla="*/ 310 h 310"/>
              <a:gd name="T40" fmla="*/ 310 w 310"/>
              <a:gd name="T41" fmla="*/ 310 h 310"/>
              <a:gd name="T42" fmla="*/ 229 w 310"/>
              <a:gd name="T43" fmla="*/ 310 h 310"/>
              <a:gd name="T44" fmla="*/ 202 w 310"/>
              <a:gd name="T45" fmla="*/ 283 h 310"/>
              <a:gd name="T46" fmla="*/ 229 w 310"/>
              <a:gd name="T47" fmla="*/ 310 h 310"/>
              <a:gd name="T48" fmla="*/ 148 w 310"/>
              <a:gd name="T49" fmla="*/ 256 h 310"/>
              <a:gd name="T50" fmla="*/ 161 w 310"/>
              <a:gd name="T51" fmla="*/ 229 h 310"/>
              <a:gd name="T52" fmla="*/ 148 w 310"/>
              <a:gd name="T53" fmla="*/ 229 h 310"/>
              <a:gd name="T54" fmla="*/ 188 w 310"/>
              <a:gd name="T55" fmla="*/ 256 h 310"/>
              <a:gd name="T56" fmla="*/ 202 w 310"/>
              <a:gd name="T57" fmla="*/ 229 h 310"/>
              <a:gd name="T58" fmla="*/ 188 w 310"/>
              <a:gd name="T59" fmla="*/ 229 h 310"/>
              <a:gd name="T60" fmla="*/ 229 w 310"/>
              <a:gd name="T61" fmla="*/ 256 h 310"/>
              <a:gd name="T62" fmla="*/ 242 w 310"/>
              <a:gd name="T63" fmla="*/ 229 h 310"/>
              <a:gd name="T64" fmla="*/ 229 w 310"/>
              <a:gd name="T65" fmla="*/ 229 h 310"/>
              <a:gd name="T66" fmla="*/ 269 w 310"/>
              <a:gd name="T67" fmla="*/ 256 h 310"/>
              <a:gd name="T68" fmla="*/ 283 w 310"/>
              <a:gd name="T69" fmla="*/ 229 h 310"/>
              <a:gd name="T70" fmla="*/ 269 w 310"/>
              <a:gd name="T71" fmla="*/ 229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10" h="310">
                <a:moveTo>
                  <a:pt x="148" y="54"/>
                </a:moveTo>
                <a:lnTo>
                  <a:pt x="148" y="54"/>
                </a:lnTo>
                <a:cubicBezTo>
                  <a:pt x="148" y="84"/>
                  <a:pt x="124" y="108"/>
                  <a:pt x="94" y="108"/>
                </a:cubicBezTo>
                <a:cubicBezTo>
                  <a:pt x="64" y="108"/>
                  <a:pt x="40" y="84"/>
                  <a:pt x="40" y="54"/>
                </a:cubicBezTo>
                <a:cubicBezTo>
                  <a:pt x="40" y="24"/>
                  <a:pt x="64" y="0"/>
                  <a:pt x="94" y="0"/>
                </a:cubicBezTo>
                <a:cubicBezTo>
                  <a:pt x="124" y="0"/>
                  <a:pt x="148" y="24"/>
                  <a:pt x="148" y="54"/>
                </a:cubicBezTo>
                <a:lnTo>
                  <a:pt x="148" y="54"/>
                </a:lnTo>
                <a:close/>
                <a:moveTo>
                  <a:pt x="188" y="202"/>
                </a:moveTo>
                <a:lnTo>
                  <a:pt x="188" y="202"/>
                </a:lnTo>
                <a:lnTo>
                  <a:pt x="188" y="148"/>
                </a:lnTo>
                <a:cubicBezTo>
                  <a:pt x="188" y="141"/>
                  <a:pt x="182" y="135"/>
                  <a:pt x="175" y="135"/>
                </a:cubicBezTo>
                <a:lnTo>
                  <a:pt x="13" y="135"/>
                </a:lnTo>
                <a:cubicBezTo>
                  <a:pt x="6" y="135"/>
                  <a:pt x="0" y="141"/>
                  <a:pt x="0" y="148"/>
                </a:cubicBezTo>
                <a:lnTo>
                  <a:pt x="0" y="310"/>
                </a:lnTo>
                <a:moveTo>
                  <a:pt x="310" y="310"/>
                </a:moveTo>
                <a:lnTo>
                  <a:pt x="310" y="310"/>
                </a:lnTo>
                <a:lnTo>
                  <a:pt x="310" y="216"/>
                </a:lnTo>
                <a:cubicBezTo>
                  <a:pt x="310" y="208"/>
                  <a:pt x="304" y="202"/>
                  <a:pt x="296" y="202"/>
                </a:cubicBezTo>
                <a:lnTo>
                  <a:pt x="135" y="202"/>
                </a:lnTo>
                <a:cubicBezTo>
                  <a:pt x="127" y="202"/>
                  <a:pt x="121" y="208"/>
                  <a:pt x="121" y="216"/>
                </a:cubicBezTo>
                <a:lnTo>
                  <a:pt x="121" y="310"/>
                </a:lnTo>
                <a:moveTo>
                  <a:pt x="40" y="175"/>
                </a:moveTo>
                <a:lnTo>
                  <a:pt x="40" y="175"/>
                </a:lnTo>
                <a:lnTo>
                  <a:pt x="148" y="175"/>
                </a:lnTo>
                <a:moveTo>
                  <a:pt x="40" y="216"/>
                </a:moveTo>
                <a:lnTo>
                  <a:pt x="40" y="216"/>
                </a:lnTo>
                <a:lnTo>
                  <a:pt x="121" y="216"/>
                </a:lnTo>
                <a:moveTo>
                  <a:pt x="40" y="256"/>
                </a:moveTo>
                <a:lnTo>
                  <a:pt x="40" y="256"/>
                </a:lnTo>
                <a:lnTo>
                  <a:pt x="121" y="256"/>
                </a:lnTo>
                <a:moveTo>
                  <a:pt x="94" y="27"/>
                </a:moveTo>
                <a:lnTo>
                  <a:pt x="94" y="27"/>
                </a:lnTo>
                <a:lnTo>
                  <a:pt x="94" y="81"/>
                </a:lnTo>
                <a:moveTo>
                  <a:pt x="121" y="54"/>
                </a:moveTo>
                <a:lnTo>
                  <a:pt x="121" y="54"/>
                </a:lnTo>
                <a:lnTo>
                  <a:pt x="67" y="54"/>
                </a:lnTo>
                <a:moveTo>
                  <a:pt x="94" y="108"/>
                </a:moveTo>
                <a:lnTo>
                  <a:pt x="94" y="108"/>
                </a:lnTo>
                <a:lnTo>
                  <a:pt x="94" y="135"/>
                </a:lnTo>
                <a:moveTo>
                  <a:pt x="0" y="310"/>
                </a:moveTo>
                <a:lnTo>
                  <a:pt x="0" y="310"/>
                </a:lnTo>
                <a:lnTo>
                  <a:pt x="310" y="310"/>
                </a:lnTo>
                <a:moveTo>
                  <a:pt x="229" y="310"/>
                </a:moveTo>
                <a:lnTo>
                  <a:pt x="229" y="310"/>
                </a:lnTo>
                <a:lnTo>
                  <a:pt x="202" y="310"/>
                </a:lnTo>
                <a:lnTo>
                  <a:pt x="202" y="283"/>
                </a:lnTo>
                <a:lnTo>
                  <a:pt x="229" y="283"/>
                </a:lnTo>
                <a:lnTo>
                  <a:pt x="229" y="310"/>
                </a:lnTo>
                <a:close/>
                <a:moveTo>
                  <a:pt x="148" y="256"/>
                </a:moveTo>
                <a:lnTo>
                  <a:pt x="148" y="256"/>
                </a:lnTo>
                <a:lnTo>
                  <a:pt x="161" y="256"/>
                </a:lnTo>
                <a:moveTo>
                  <a:pt x="161" y="229"/>
                </a:moveTo>
                <a:lnTo>
                  <a:pt x="161" y="229"/>
                </a:lnTo>
                <a:lnTo>
                  <a:pt x="148" y="229"/>
                </a:lnTo>
                <a:moveTo>
                  <a:pt x="188" y="256"/>
                </a:moveTo>
                <a:lnTo>
                  <a:pt x="188" y="256"/>
                </a:lnTo>
                <a:lnTo>
                  <a:pt x="202" y="256"/>
                </a:lnTo>
                <a:moveTo>
                  <a:pt x="202" y="229"/>
                </a:moveTo>
                <a:lnTo>
                  <a:pt x="202" y="229"/>
                </a:lnTo>
                <a:lnTo>
                  <a:pt x="188" y="229"/>
                </a:lnTo>
                <a:moveTo>
                  <a:pt x="229" y="256"/>
                </a:moveTo>
                <a:lnTo>
                  <a:pt x="229" y="256"/>
                </a:lnTo>
                <a:lnTo>
                  <a:pt x="242" y="256"/>
                </a:lnTo>
                <a:moveTo>
                  <a:pt x="242" y="229"/>
                </a:moveTo>
                <a:lnTo>
                  <a:pt x="242" y="229"/>
                </a:lnTo>
                <a:lnTo>
                  <a:pt x="229" y="229"/>
                </a:lnTo>
                <a:moveTo>
                  <a:pt x="269" y="256"/>
                </a:moveTo>
                <a:lnTo>
                  <a:pt x="269" y="256"/>
                </a:lnTo>
                <a:lnTo>
                  <a:pt x="283" y="256"/>
                </a:lnTo>
                <a:moveTo>
                  <a:pt x="283" y="229"/>
                </a:moveTo>
                <a:lnTo>
                  <a:pt x="283" y="229"/>
                </a:lnTo>
                <a:lnTo>
                  <a:pt x="269" y="229"/>
                </a:lnTo>
              </a:path>
            </a:pathLst>
          </a:custGeom>
          <a:noFill/>
          <a:ln w="17463" cap="rnd">
            <a:solidFill>
              <a:srgbClr val="7A9A3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n w="0"/>
              <a:effectLst>
                <a:outerShdw blurRad="38100" dist="19050" dir="2700000" algn="tl" rotWithShape="0">
                  <a:schemeClr val="dk1">
                    <a:alpha val="40000"/>
                  </a:schemeClr>
                </a:outerShdw>
              </a:effectLst>
            </a:endParaRPr>
          </a:p>
        </p:txBody>
      </p:sp>
      <p:sp>
        <p:nvSpPr>
          <p:cNvPr id="36" name="TextBox 35">
            <a:extLst>
              <a:ext uri="{FF2B5EF4-FFF2-40B4-BE49-F238E27FC236}">
                <a16:creationId xmlns:a16="http://schemas.microsoft.com/office/drawing/2014/main" id="{E122FE19-C19B-4280-AA42-2B49B018162A}"/>
              </a:ext>
            </a:extLst>
          </p:cNvPr>
          <p:cNvSpPr txBox="1"/>
          <p:nvPr/>
        </p:nvSpPr>
        <p:spPr>
          <a:xfrm>
            <a:off x="838189" y="2629407"/>
            <a:ext cx="2377440" cy="584775"/>
          </a:xfrm>
          <a:prstGeom prst="rect">
            <a:avLst/>
          </a:prstGeom>
          <a:solidFill>
            <a:srgbClr val="E4E7E9"/>
          </a:solidFill>
        </p:spPr>
        <p:txBody>
          <a:bodyPr wrap="square">
            <a:spAutoFit/>
          </a:bodyPr>
          <a:lstStyle/>
          <a:p>
            <a:pPr algn="ctr"/>
            <a:r>
              <a:rPr lang="en-US" sz="1600" b="1" dirty="0">
                <a:ln w="0"/>
              </a:rPr>
              <a:t>Part A</a:t>
            </a:r>
            <a:br>
              <a:rPr lang="en-US" sz="1600" dirty="0">
                <a:ln w="0"/>
              </a:rPr>
            </a:br>
            <a:r>
              <a:rPr lang="en-US" sz="1600" dirty="0">
                <a:ln w="0"/>
              </a:rPr>
              <a:t>Hospital Coverage</a:t>
            </a:r>
          </a:p>
        </p:txBody>
      </p:sp>
      <p:sp>
        <p:nvSpPr>
          <p:cNvPr id="34" name="TextBox 33">
            <a:extLst>
              <a:ext uri="{FF2B5EF4-FFF2-40B4-BE49-F238E27FC236}">
                <a16:creationId xmlns:a16="http://schemas.microsoft.com/office/drawing/2014/main" id="{E71AD004-B6CE-478E-9B58-ACA9D19A9D8D}"/>
              </a:ext>
            </a:extLst>
          </p:cNvPr>
          <p:cNvSpPr txBox="1"/>
          <p:nvPr/>
        </p:nvSpPr>
        <p:spPr>
          <a:xfrm>
            <a:off x="3461396" y="2629407"/>
            <a:ext cx="2377440" cy="584775"/>
          </a:xfrm>
          <a:prstGeom prst="rect">
            <a:avLst/>
          </a:prstGeom>
          <a:solidFill>
            <a:srgbClr val="E4E7E9"/>
          </a:solidFill>
        </p:spPr>
        <p:txBody>
          <a:bodyPr wrap="square">
            <a:spAutoFit/>
          </a:bodyPr>
          <a:lstStyle/>
          <a:p>
            <a:pPr algn="ctr"/>
            <a:r>
              <a:rPr lang="en-US" sz="1600" b="1" dirty="0"/>
              <a:t>Part B</a:t>
            </a:r>
            <a:br>
              <a:rPr lang="en-US" sz="1600" dirty="0"/>
            </a:br>
            <a:r>
              <a:rPr lang="en-US" sz="1600" dirty="0"/>
              <a:t>Outpatient</a:t>
            </a:r>
          </a:p>
        </p:txBody>
      </p:sp>
      <p:sp>
        <p:nvSpPr>
          <p:cNvPr id="39" name="Rectangle 38">
            <a:extLst>
              <a:ext uri="{FF2B5EF4-FFF2-40B4-BE49-F238E27FC236}">
                <a16:creationId xmlns:a16="http://schemas.microsoft.com/office/drawing/2014/main" id="{839AF9E4-B1CD-4FBB-8845-210D6F129582}"/>
              </a:ext>
            </a:extLst>
          </p:cNvPr>
          <p:cNvSpPr/>
          <p:nvPr/>
        </p:nvSpPr>
        <p:spPr>
          <a:xfrm>
            <a:off x="484188" y="73074"/>
            <a:ext cx="712503" cy="276999"/>
          </a:xfrm>
          <a:prstGeom prst="rect">
            <a:avLst/>
          </a:prstGeom>
        </p:spPr>
        <p:txBody>
          <a:bodyPr wrap="none">
            <a:spAutoFit/>
          </a:bodyPr>
          <a:lstStyle/>
          <a:p>
            <a:r>
              <a:rPr lang="en-US" sz="1200" b="1" dirty="0">
                <a:solidFill>
                  <a:srgbClr val="919EA8"/>
                </a:solidFill>
              </a:rPr>
              <a:t>STEP 1</a:t>
            </a:r>
          </a:p>
        </p:txBody>
      </p:sp>
      <p:sp>
        <p:nvSpPr>
          <p:cNvPr id="11" name="Rectangle 10">
            <a:extLst>
              <a:ext uri="{FF2B5EF4-FFF2-40B4-BE49-F238E27FC236}">
                <a16:creationId xmlns:a16="http://schemas.microsoft.com/office/drawing/2014/main" id="{57B42055-5D84-477E-9D9C-B4CCF89FA43E}"/>
              </a:ext>
            </a:extLst>
          </p:cNvPr>
          <p:cNvSpPr/>
          <p:nvPr/>
        </p:nvSpPr>
        <p:spPr>
          <a:xfrm>
            <a:off x="581025" y="1507459"/>
            <a:ext cx="5514975" cy="369332"/>
          </a:xfrm>
          <a:prstGeom prst="rect">
            <a:avLst/>
          </a:prstGeom>
        </p:spPr>
        <p:txBody>
          <a:bodyPr wrap="square">
            <a:spAutoFit/>
          </a:bodyPr>
          <a:lstStyle/>
          <a:p>
            <a:pPr algn="ctr"/>
            <a:r>
              <a:rPr lang="en-US" sz="1800" b="1" dirty="0"/>
              <a:t>ORIGINAL MEDICARE: </a:t>
            </a:r>
            <a:r>
              <a:rPr lang="en-US" sz="1800" dirty="0"/>
              <a:t>PARTS A &amp; B</a:t>
            </a:r>
            <a:endParaRPr lang="en-US" sz="1600" dirty="0"/>
          </a:p>
        </p:txBody>
      </p:sp>
      <p:sp>
        <p:nvSpPr>
          <p:cNvPr id="43" name="Rectangle 42">
            <a:extLst>
              <a:ext uri="{FF2B5EF4-FFF2-40B4-BE49-F238E27FC236}">
                <a16:creationId xmlns:a16="http://schemas.microsoft.com/office/drawing/2014/main" id="{24F19194-E55B-4287-A80B-3EE991FE0488}"/>
              </a:ext>
            </a:extLst>
          </p:cNvPr>
          <p:cNvSpPr/>
          <p:nvPr/>
        </p:nvSpPr>
        <p:spPr>
          <a:xfrm>
            <a:off x="6105592" y="1507892"/>
            <a:ext cx="5514975" cy="369332"/>
          </a:xfrm>
          <a:prstGeom prst="rect">
            <a:avLst/>
          </a:prstGeom>
        </p:spPr>
        <p:txBody>
          <a:bodyPr wrap="square">
            <a:spAutoFit/>
          </a:bodyPr>
          <a:lstStyle/>
          <a:p>
            <a:pPr algn="ctr"/>
            <a:r>
              <a:rPr lang="en-US" sz="1800" b="1" dirty="0"/>
              <a:t>MEDICARE ADVANTAGE: </a:t>
            </a:r>
            <a:r>
              <a:rPr lang="en-US" sz="1800" dirty="0"/>
              <a:t>PART C</a:t>
            </a:r>
            <a:endParaRPr lang="en-US" sz="1600" dirty="0"/>
          </a:p>
        </p:txBody>
      </p:sp>
      <p:cxnSp>
        <p:nvCxnSpPr>
          <p:cNvPr id="14" name="Straight Connector 13">
            <a:extLst>
              <a:ext uri="{FF2B5EF4-FFF2-40B4-BE49-F238E27FC236}">
                <a16:creationId xmlns:a16="http://schemas.microsoft.com/office/drawing/2014/main" id="{9B7EEBFA-7E94-4A1F-9F59-1949E57155A9}"/>
              </a:ext>
            </a:extLst>
          </p:cNvPr>
          <p:cNvCxnSpPr>
            <a:cxnSpLocks/>
          </p:cNvCxnSpPr>
          <p:nvPr/>
        </p:nvCxnSpPr>
        <p:spPr bwMode="auto">
          <a:xfrm>
            <a:off x="6096000" y="1615924"/>
            <a:ext cx="0" cy="3297945"/>
          </a:xfrm>
          <a:prstGeom prst="line">
            <a:avLst/>
          </a:prstGeom>
          <a:solidFill>
            <a:schemeClr val="hlink"/>
          </a:solidFill>
          <a:ln w="38100" cap="rnd" cmpd="sng" algn="ctr">
            <a:solidFill>
              <a:srgbClr val="ADB2B6"/>
            </a:solidFill>
            <a:prstDash val="sysDot"/>
            <a:round/>
            <a:headEnd type="none" w="med" len="med"/>
            <a:tailEnd type="none" w="med" len="med"/>
          </a:ln>
          <a:effectLst/>
        </p:spPr>
      </p:cxnSp>
      <p:sp>
        <p:nvSpPr>
          <p:cNvPr id="48" name="Freeform 5">
            <a:extLst>
              <a:ext uri="{FF2B5EF4-FFF2-40B4-BE49-F238E27FC236}">
                <a16:creationId xmlns:a16="http://schemas.microsoft.com/office/drawing/2014/main" id="{316BD1FB-6508-4440-9210-24966B28EA89}"/>
              </a:ext>
            </a:extLst>
          </p:cNvPr>
          <p:cNvSpPr>
            <a:spLocks noChangeAspect="1" noEditPoints="1"/>
          </p:cNvSpPr>
          <p:nvPr/>
        </p:nvSpPr>
        <p:spPr bwMode="auto">
          <a:xfrm>
            <a:off x="9991803" y="2098125"/>
            <a:ext cx="365760" cy="414312"/>
          </a:xfrm>
          <a:custGeom>
            <a:avLst/>
            <a:gdLst>
              <a:gd name="T0" fmla="*/ 80 w 80"/>
              <a:gd name="T1" fmla="*/ 40 h 92"/>
              <a:gd name="T2" fmla="*/ 72 w 80"/>
              <a:gd name="T3" fmla="*/ 48 h 92"/>
              <a:gd name="T4" fmla="*/ 64 w 80"/>
              <a:gd name="T5" fmla="*/ 40 h 92"/>
              <a:gd name="T6" fmla="*/ 72 w 80"/>
              <a:gd name="T7" fmla="*/ 32 h 92"/>
              <a:gd name="T8" fmla="*/ 80 w 80"/>
              <a:gd name="T9" fmla="*/ 40 h 92"/>
              <a:gd name="T10" fmla="*/ 8 w 80"/>
              <a:gd name="T11" fmla="*/ 6 h 92"/>
              <a:gd name="T12" fmla="*/ 0 w 80"/>
              <a:gd name="T13" fmla="*/ 14 h 92"/>
              <a:gd name="T14" fmla="*/ 0 w 80"/>
              <a:gd name="T15" fmla="*/ 34 h 92"/>
              <a:gd name="T16" fmla="*/ 0 w 80"/>
              <a:gd name="T17" fmla="*/ 34 h 92"/>
              <a:gd name="T18" fmla="*/ 20 w 80"/>
              <a:gd name="T19" fmla="*/ 54 h 92"/>
              <a:gd name="T20" fmla="*/ 40 w 80"/>
              <a:gd name="T21" fmla="*/ 34 h 92"/>
              <a:gd name="T22" fmla="*/ 40 w 80"/>
              <a:gd name="T23" fmla="*/ 14 h 92"/>
              <a:gd name="T24" fmla="*/ 32 w 80"/>
              <a:gd name="T25" fmla="*/ 6 h 92"/>
              <a:gd name="T26" fmla="*/ 20 w 80"/>
              <a:gd name="T27" fmla="*/ 54 h 92"/>
              <a:gd name="T28" fmla="*/ 20 w 80"/>
              <a:gd name="T29" fmla="*/ 84 h 92"/>
              <a:gd name="T30" fmla="*/ 28 w 80"/>
              <a:gd name="T31" fmla="*/ 92 h 92"/>
              <a:gd name="T32" fmla="*/ 36 w 80"/>
              <a:gd name="T33" fmla="*/ 84 h 92"/>
              <a:gd name="T34" fmla="*/ 36 w 80"/>
              <a:gd name="T35" fmla="*/ 64 h 92"/>
              <a:gd name="T36" fmla="*/ 46 w 80"/>
              <a:gd name="T37" fmla="*/ 54 h 92"/>
              <a:gd name="T38" fmla="*/ 56 w 80"/>
              <a:gd name="T39" fmla="*/ 64 h 92"/>
              <a:gd name="T40" fmla="*/ 56 w 80"/>
              <a:gd name="T41" fmla="*/ 76 h 92"/>
              <a:gd name="T42" fmla="*/ 64 w 80"/>
              <a:gd name="T43" fmla="*/ 84 h 92"/>
              <a:gd name="T44" fmla="*/ 72 w 80"/>
              <a:gd name="T45" fmla="*/ 76 h 92"/>
              <a:gd name="T46" fmla="*/ 72 w 80"/>
              <a:gd name="T47" fmla="*/ 48 h 92"/>
              <a:gd name="T48" fmla="*/ 8 w 80"/>
              <a:gd name="T49" fmla="*/ 0 h 92"/>
              <a:gd name="T50" fmla="*/ 8 w 80"/>
              <a:gd name="T51" fmla="*/ 12 h 92"/>
              <a:gd name="T52" fmla="*/ 14 w 80"/>
              <a:gd name="T53" fmla="*/ 6 h 92"/>
              <a:gd name="T54" fmla="*/ 8 w 80"/>
              <a:gd name="T55" fmla="*/ 0 h 92"/>
              <a:gd name="T56" fmla="*/ 32 w 80"/>
              <a:gd name="T57" fmla="*/ 12 h 92"/>
              <a:gd name="T58" fmla="*/ 32 w 80"/>
              <a:gd name="T59" fmla="*/ 0 h 92"/>
              <a:gd name="T60" fmla="*/ 26 w 80"/>
              <a:gd name="T61" fmla="*/ 6 h 92"/>
              <a:gd name="T62" fmla="*/ 32 w 80"/>
              <a:gd name="T63" fmla="*/ 1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0" h="92">
                <a:moveTo>
                  <a:pt x="80" y="40"/>
                </a:moveTo>
                <a:cubicBezTo>
                  <a:pt x="80" y="44"/>
                  <a:pt x="76" y="48"/>
                  <a:pt x="72" y="48"/>
                </a:cubicBezTo>
                <a:cubicBezTo>
                  <a:pt x="68" y="48"/>
                  <a:pt x="64" y="44"/>
                  <a:pt x="64" y="40"/>
                </a:cubicBezTo>
                <a:cubicBezTo>
                  <a:pt x="64" y="36"/>
                  <a:pt x="68" y="32"/>
                  <a:pt x="72" y="32"/>
                </a:cubicBezTo>
                <a:cubicBezTo>
                  <a:pt x="76" y="32"/>
                  <a:pt x="80" y="36"/>
                  <a:pt x="80" y="40"/>
                </a:cubicBezTo>
                <a:close/>
                <a:moveTo>
                  <a:pt x="8" y="6"/>
                </a:moveTo>
                <a:cubicBezTo>
                  <a:pt x="4" y="6"/>
                  <a:pt x="0" y="10"/>
                  <a:pt x="0" y="14"/>
                </a:cubicBezTo>
                <a:cubicBezTo>
                  <a:pt x="0" y="34"/>
                  <a:pt x="0" y="34"/>
                  <a:pt x="0" y="34"/>
                </a:cubicBezTo>
                <a:cubicBezTo>
                  <a:pt x="0" y="34"/>
                  <a:pt x="0" y="34"/>
                  <a:pt x="0" y="34"/>
                </a:cubicBezTo>
                <a:cubicBezTo>
                  <a:pt x="0" y="45"/>
                  <a:pt x="9" y="54"/>
                  <a:pt x="20" y="54"/>
                </a:cubicBezTo>
                <a:cubicBezTo>
                  <a:pt x="31" y="54"/>
                  <a:pt x="40" y="45"/>
                  <a:pt x="40" y="34"/>
                </a:cubicBezTo>
                <a:cubicBezTo>
                  <a:pt x="40" y="14"/>
                  <a:pt x="40" y="14"/>
                  <a:pt x="40" y="14"/>
                </a:cubicBezTo>
                <a:cubicBezTo>
                  <a:pt x="40" y="10"/>
                  <a:pt x="36" y="6"/>
                  <a:pt x="32" y="6"/>
                </a:cubicBezTo>
                <a:moveTo>
                  <a:pt x="20" y="54"/>
                </a:moveTo>
                <a:cubicBezTo>
                  <a:pt x="20" y="84"/>
                  <a:pt x="20" y="84"/>
                  <a:pt x="20" y="84"/>
                </a:cubicBezTo>
                <a:cubicBezTo>
                  <a:pt x="20" y="88"/>
                  <a:pt x="24" y="92"/>
                  <a:pt x="28" y="92"/>
                </a:cubicBezTo>
                <a:cubicBezTo>
                  <a:pt x="32" y="92"/>
                  <a:pt x="36" y="88"/>
                  <a:pt x="36" y="84"/>
                </a:cubicBezTo>
                <a:cubicBezTo>
                  <a:pt x="36" y="64"/>
                  <a:pt x="36" y="64"/>
                  <a:pt x="36" y="64"/>
                </a:cubicBezTo>
                <a:cubicBezTo>
                  <a:pt x="36" y="58"/>
                  <a:pt x="40" y="54"/>
                  <a:pt x="46" y="54"/>
                </a:cubicBezTo>
                <a:cubicBezTo>
                  <a:pt x="52" y="54"/>
                  <a:pt x="56" y="58"/>
                  <a:pt x="56" y="64"/>
                </a:cubicBezTo>
                <a:cubicBezTo>
                  <a:pt x="56" y="76"/>
                  <a:pt x="56" y="76"/>
                  <a:pt x="56" y="76"/>
                </a:cubicBezTo>
                <a:cubicBezTo>
                  <a:pt x="56" y="80"/>
                  <a:pt x="60" y="84"/>
                  <a:pt x="64" y="84"/>
                </a:cubicBezTo>
                <a:cubicBezTo>
                  <a:pt x="68" y="84"/>
                  <a:pt x="72" y="80"/>
                  <a:pt x="72" y="76"/>
                </a:cubicBezTo>
                <a:cubicBezTo>
                  <a:pt x="72" y="48"/>
                  <a:pt x="72" y="48"/>
                  <a:pt x="72" y="48"/>
                </a:cubicBezTo>
                <a:moveTo>
                  <a:pt x="8" y="0"/>
                </a:moveTo>
                <a:cubicBezTo>
                  <a:pt x="8" y="12"/>
                  <a:pt x="8" y="12"/>
                  <a:pt x="8" y="12"/>
                </a:cubicBezTo>
                <a:cubicBezTo>
                  <a:pt x="8" y="12"/>
                  <a:pt x="14" y="12"/>
                  <a:pt x="14" y="6"/>
                </a:cubicBezTo>
                <a:cubicBezTo>
                  <a:pt x="14" y="0"/>
                  <a:pt x="8" y="0"/>
                  <a:pt x="8" y="0"/>
                </a:cubicBezTo>
                <a:close/>
                <a:moveTo>
                  <a:pt x="32" y="12"/>
                </a:moveTo>
                <a:cubicBezTo>
                  <a:pt x="32" y="0"/>
                  <a:pt x="32" y="0"/>
                  <a:pt x="32" y="0"/>
                </a:cubicBezTo>
                <a:cubicBezTo>
                  <a:pt x="32" y="0"/>
                  <a:pt x="26" y="0"/>
                  <a:pt x="26" y="6"/>
                </a:cubicBezTo>
                <a:cubicBezTo>
                  <a:pt x="26" y="12"/>
                  <a:pt x="32" y="12"/>
                  <a:pt x="32" y="12"/>
                </a:cubicBezTo>
                <a:close/>
              </a:path>
            </a:pathLst>
          </a:custGeom>
          <a:noFill/>
          <a:ln w="19050" cap="rnd">
            <a:solidFill>
              <a:srgbClr val="298FC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Freeform 9">
            <a:extLst>
              <a:ext uri="{FF2B5EF4-FFF2-40B4-BE49-F238E27FC236}">
                <a16:creationId xmlns:a16="http://schemas.microsoft.com/office/drawing/2014/main" id="{C7ADB40A-8AF3-474A-BF26-000B9E94F869}"/>
              </a:ext>
            </a:extLst>
          </p:cNvPr>
          <p:cNvSpPr>
            <a:spLocks noEditPoints="1"/>
          </p:cNvSpPr>
          <p:nvPr/>
        </p:nvSpPr>
        <p:spPr bwMode="auto">
          <a:xfrm>
            <a:off x="7343514" y="2070866"/>
            <a:ext cx="415925" cy="419100"/>
          </a:xfrm>
          <a:custGeom>
            <a:avLst/>
            <a:gdLst>
              <a:gd name="T0" fmla="*/ 148 w 310"/>
              <a:gd name="T1" fmla="*/ 54 h 310"/>
              <a:gd name="T2" fmla="*/ 40 w 310"/>
              <a:gd name="T3" fmla="*/ 54 h 310"/>
              <a:gd name="T4" fmla="*/ 148 w 310"/>
              <a:gd name="T5" fmla="*/ 54 h 310"/>
              <a:gd name="T6" fmla="*/ 188 w 310"/>
              <a:gd name="T7" fmla="*/ 202 h 310"/>
              <a:gd name="T8" fmla="*/ 188 w 310"/>
              <a:gd name="T9" fmla="*/ 148 h 310"/>
              <a:gd name="T10" fmla="*/ 13 w 310"/>
              <a:gd name="T11" fmla="*/ 135 h 310"/>
              <a:gd name="T12" fmla="*/ 0 w 310"/>
              <a:gd name="T13" fmla="*/ 310 h 310"/>
              <a:gd name="T14" fmla="*/ 310 w 310"/>
              <a:gd name="T15" fmla="*/ 310 h 310"/>
              <a:gd name="T16" fmla="*/ 296 w 310"/>
              <a:gd name="T17" fmla="*/ 202 h 310"/>
              <a:gd name="T18" fmla="*/ 121 w 310"/>
              <a:gd name="T19" fmla="*/ 216 h 310"/>
              <a:gd name="T20" fmla="*/ 40 w 310"/>
              <a:gd name="T21" fmla="*/ 175 h 310"/>
              <a:gd name="T22" fmla="*/ 148 w 310"/>
              <a:gd name="T23" fmla="*/ 175 h 310"/>
              <a:gd name="T24" fmla="*/ 40 w 310"/>
              <a:gd name="T25" fmla="*/ 216 h 310"/>
              <a:gd name="T26" fmla="*/ 40 w 310"/>
              <a:gd name="T27" fmla="*/ 256 h 310"/>
              <a:gd name="T28" fmla="*/ 121 w 310"/>
              <a:gd name="T29" fmla="*/ 256 h 310"/>
              <a:gd name="T30" fmla="*/ 94 w 310"/>
              <a:gd name="T31" fmla="*/ 27 h 310"/>
              <a:gd name="T32" fmla="*/ 121 w 310"/>
              <a:gd name="T33" fmla="*/ 54 h 310"/>
              <a:gd name="T34" fmla="*/ 67 w 310"/>
              <a:gd name="T35" fmla="*/ 54 h 310"/>
              <a:gd name="T36" fmla="*/ 94 w 310"/>
              <a:gd name="T37" fmla="*/ 108 h 310"/>
              <a:gd name="T38" fmla="*/ 0 w 310"/>
              <a:gd name="T39" fmla="*/ 310 h 310"/>
              <a:gd name="T40" fmla="*/ 310 w 310"/>
              <a:gd name="T41" fmla="*/ 310 h 310"/>
              <a:gd name="T42" fmla="*/ 229 w 310"/>
              <a:gd name="T43" fmla="*/ 310 h 310"/>
              <a:gd name="T44" fmla="*/ 202 w 310"/>
              <a:gd name="T45" fmla="*/ 283 h 310"/>
              <a:gd name="T46" fmla="*/ 229 w 310"/>
              <a:gd name="T47" fmla="*/ 310 h 310"/>
              <a:gd name="T48" fmla="*/ 148 w 310"/>
              <a:gd name="T49" fmla="*/ 256 h 310"/>
              <a:gd name="T50" fmla="*/ 161 w 310"/>
              <a:gd name="T51" fmla="*/ 229 h 310"/>
              <a:gd name="T52" fmla="*/ 148 w 310"/>
              <a:gd name="T53" fmla="*/ 229 h 310"/>
              <a:gd name="T54" fmla="*/ 188 w 310"/>
              <a:gd name="T55" fmla="*/ 256 h 310"/>
              <a:gd name="T56" fmla="*/ 202 w 310"/>
              <a:gd name="T57" fmla="*/ 229 h 310"/>
              <a:gd name="T58" fmla="*/ 188 w 310"/>
              <a:gd name="T59" fmla="*/ 229 h 310"/>
              <a:gd name="T60" fmla="*/ 229 w 310"/>
              <a:gd name="T61" fmla="*/ 256 h 310"/>
              <a:gd name="T62" fmla="*/ 242 w 310"/>
              <a:gd name="T63" fmla="*/ 229 h 310"/>
              <a:gd name="T64" fmla="*/ 229 w 310"/>
              <a:gd name="T65" fmla="*/ 229 h 310"/>
              <a:gd name="T66" fmla="*/ 269 w 310"/>
              <a:gd name="T67" fmla="*/ 256 h 310"/>
              <a:gd name="T68" fmla="*/ 283 w 310"/>
              <a:gd name="T69" fmla="*/ 229 h 310"/>
              <a:gd name="T70" fmla="*/ 269 w 310"/>
              <a:gd name="T71" fmla="*/ 229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10" h="310">
                <a:moveTo>
                  <a:pt x="148" y="54"/>
                </a:moveTo>
                <a:lnTo>
                  <a:pt x="148" y="54"/>
                </a:lnTo>
                <a:cubicBezTo>
                  <a:pt x="148" y="84"/>
                  <a:pt x="124" y="108"/>
                  <a:pt x="94" y="108"/>
                </a:cubicBezTo>
                <a:cubicBezTo>
                  <a:pt x="64" y="108"/>
                  <a:pt x="40" y="84"/>
                  <a:pt x="40" y="54"/>
                </a:cubicBezTo>
                <a:cubicBezTo>
                  <a:pt x="40" y="24"/>
                  <a:pt x="64" y="0"/>
                  <a:pt x="94" y="0"/>
                </a:cubicBezTo>
                <a:cubicBezTo>
                  <a:pt x="124" y="0"/>
                  <a:pt x="148" y="24"/>
                  <a:pt x="148" y="54"/>
                </a:cubicBezTo>
                <a:lnTo>
                  <a:pt x="148" y="54"/>
                </a:lnTo>
                <a:close/>
                <a:moveTo>
                  <a:pt x="188" y="202"/>
                </a:moveTo>
                <a:lnTo>
                  <a:pt x="188" y="202"/>
                </a:lnTo>
                <a:lnTo>
                  <a:pt x="188" y="148"/>
                </a:lnTo>
                <a:cubicBezTo>
                  <a:pt x="188" y="141"/>
                  <a:pt x="182" y="135"/>
                  <a:pt x="175" y="135"/>
                </a:cubicBezTo>
                <a:lnTo>
                  <a:pt x="13" y="135"/>
                </a:lnTo>
                <a:cubicBezTo>
                  <a:pt x="6" y="135"/>
                  <a:pt x="0" y="141"/>
                  <a:pt x="0" y="148"/>
                </a:cubicBezTo>
                <a:lnTo>
                  <a:pt x="0" y="310"/>
                </a:lnTo>
                <a:moveTo>
                  <a:pt x="310" y="310"/>
                </a:moveTo>
                <a:lnTo>
                  <a:pt x="310" y="310"/>
                </a:lnTo>
                <a:lnTo>
                  <a:pt x="310" y="216"/>
                </a:lnTo>
                <a:cubicBezTo>
                  <a:pt x="310" y="208"/>
                  <a:pt x="304" y="202"/>
                  <a:pt x="296" y="202"/>
                </a:cubicBezTo>
                <a:lnTo>
                  <a:pt x="135" y="202"/>
                </a:lnTo>
                <a:cubicBezTo>
                  <a:pt x="127" y="202"/>
                  <a:pt x="121" y="208"/>
                  <a:pt x="121" y="216"/>
                </a:cubicBezTo>
                <a:lnTo>
                  <a:pt x="121" y="310"/>
                </a:lnTo>
                <a:moveTo>
                  <a:pt x="40" y="175"/>
                </a:moveTo>
                <a:lnTo>
                  <a:pt x="40" y="175"/>
                </a:lnTo>
                <a:lnTo>
                  <a:pt x="148" y="175"/>
                </a:lnTo>
                <a:moveTo>
                  <a:pt x="40" y="216"/>
                </a:moveTo>
                <a:lnTo>
                  <a:pt x="40" y="216"/>
                </a:lnTo>
                <a:lnTo>
                  <a:pt x="121" y="216"/>
                </a:lnTo>
                <a:moveTo>
                  <a:pt x="40" y="256"/>
                </a:moveTo>
                <a:lnTo>
                  <a:pt x="40" y="256"/>
                </a:lnTo>
                <a:lnTo>
                  <a:pt x="121" y="256"/>
                </a:lnTo>
                <a:moveTo>
                  <a:pt x="94" y="27"/>
                </a:moveTo>
                <a:lnTo>
                  <a:pt x="94" y="27"/>
                </a:lnTo>
                <a:lnTo>
                  <a:pt x="94" y="81"/>
                </a:lnTo>
                <a:moveTo>
                  <a:pt x="121" y="54"/>
                </a:moveTo>
                <a:lnTo>
                  <a:pt x="121" y="54"/>
                </a:lnTo>
                <a:lnTo>
                  <a:pt x="67" y="54"/>
                </a:lnTo>
                <a:moveTo>
                  <a:pt x="94" y="108"/>
                </a:moveTo>
                <a:lnTo>
                  <a:pt x="94" y="108"/>
                </a:lnTo>
                <a:lnTo>
                  <a:pt x="94" y="135"/>
                </a:lnTo>
                <a:moveTo>
                  <a:pt x="0" y="310"/>
                </a:moveTo>
                <a:lnTo>
                  <a:pt x="0" y="310"/>
                </a:lnTo>
                <a:lnTo>
                  <a:pt x="310" y="310"/>
                </a:lnTo>
                <a:moveTo>
                  <a:pt x="229" y="310"/>
                </a:moveTo>
                <a:lnTo>
                  <a:pt x="229" y="310"/>
                </a:lnTo>
                <a:lnTo>
                  <a:pt x="202" y="310"/>
                </a:lnTo>
                <a:lnTo>
                  <a:pt x="202" y="283"/>
                </a:lnTo>
                <a:lnTo>
                  <a:pt x="229" y="283"/>
                </a:lnTo>
                <a:lnTo>
                  <a:pt x="229" y="310"/>
                </a:lnTo>
                <a:close/>
                <a:moveTo>
                  <a:pt x="148" y="256"/>
                </a:moveTo>
                <a:lnTo>
                  <a:pt x="148" y="256"/>
                </a:lnTo>
                <a:lnTo>
                  <a:pt x="161" y="256"/>
                </a:lnTo>
                <a:moveTo>
                  <a:pt x="161" y="229"/>
                </a:moveTo>
                <a:lnTo>
                  <a:pt x="161" y="229"/>
                </a:lnTo>
                <a:lnTo>
                  <a:pt x="148" y="229"/>
                </a:lnTo>
                <a:moveTo>
                  <a:pt x="188" y="256"/>
                </a:moveTo>
                <a:lnTo>
                  <a:pt x="188" y="256"/>
                </a:lnTo>
                <a:lnTo>
                  <a:pt x="202" y="256"/>
                </a:lnTo>
                <a:moveTo>
                  <a:pt x="202" y="229"/>
                </a:moveTo>
                <a:lnTo>
                  <a:pt x="202" y="229"/>
                </a:lnTo>
                <a:lnTo>
                  <a:pt x="188" y="229"/>
                </a:lnTo>
                <a:moveTo>
                  <a:pt x="229" y="256"/>
                </a:moveTo>
                <a:lnTo>
                  <a:pt x="229" y="256"/>
                </a:lnTo>
                <a:lnTo>
                  <a:pt x="242" y="256"/>
                </a:lnTo>
                <a:moveTo>
                  <a:pt x="242" y="229"/>
                </a:moveTo>
                <a:lnTo>
                  <a:pt x="242" y="229"/>
                </a:lnTo>
                <a:lnTo>
                  <a:pt x="229" y="229"/>
                </a:lnTo>
                <a:moveTo>
                  <a:pt x="269" y="256"/>
                </a:moveTo>
                <a:lnTo>
                  <a:pt x="269" y="256"/>
                </a:lnTo>
                <a:lnTo>
                  <a:pt x="283" y="256"/>
                </a:lnTo>
                <a:moveTo>
                  <a:pt x="283" y="229"/>
                </a:moveTo>
                <a:lnTo>
                  <a:pt x="283" y="229"/>
                </a:lnTo>
                <a:lnTo>
                  <a:pt x="269" y="229"/>
                </a:lnTo>
              </a:path>
            </a:pathLst>
          </a:custGeom>
          <a:noFill/>
          <a:ln w="17463" cap="rnd">
            <a:solidFill>
              <a:srgbClr val="298FC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n w="0"/>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2292731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Medigap: Supplemental Medicare Insurance</a:t>
            </a:r>
            <a:br>
              <a:rPr lang="en-US" dirty="0"/>
            </a:br>
            <a:r>
              <a:rPr lang="en-US" sz="2000" b="1" dirty="0">
                <a:solidFill>
                  <a:srgbClr val="768692"/>
                </a:solidFill>
              </a:rPr>
              <a:t>Ten</a:t>
            </a:r>
            <a:r>
              <a:rPr lang="en-US" altLang="en-US" sz="2000" b="1" dirty="0">
                <a:solidFill>
                  <a:srgbClr val="768692"/>
                </a:solidFill>
              </a:rPr>
              <a:t> standard plans offering different levels of coverage</a:t>
            </a:r>
            <a:br>
              <a:rPr lang="en-US" sz="2000" b="1" dirty="0">
                <a:solidFill>
                  <a:srgbClr val="768692"/>
                </a:solidFill>
              </a:rPr>
            </a:br>
            <a:endParaRPr lang="en-US" sz="2000" b="1" dirty="0">
              <a:solidFill>
                <a:srgbClr val="768692"/>
              </a:solidFill>
            </a:endParaRPr>
          </a:p>
        </p:txBody>
      </p:sp>
      <p:sp>
        <p:nvSpPr>
          <p:cNvPr id="4" name="Slide Number Placeholder 3">
            <a:extLst>
              <a:ext uri="{FF2B5EF4-FFF2-40B4-BE49-F238E27FC236}">
                <a16:creationId xmlns:a16="http://schemas.microsoft.com/office/drawing/2014/main" id="{010FCE4D-0552-456C-BBAC-CE84853B78DC}"/>
              </a:ext>
            </a:extLst>
          </p:cNvPr>
          <p:cNvSpPr>
            <a:spLocks noGrp="1"/>
          </p:cNvSpPr>
          <p:nvPr>
            <p:ph type="sldNum" sz="quarter" idx="14"/>
          </p:nvPr>
        </p:nvSpPr>
        <p:spPr/>
        <p:txBody>
          <a:bodyPr/>
          <a:lstStyle/>
          <a:p>
            <a:pPr>
              <a:defRPr/>
            </a:pPr>
            <a:fld id="{E6474CC2-1230-4213-AD1A-4B2FEEABA7A1}" type="slidenum">
              <a:rPr lang="en-US" smtClean="0"/>
              <a:pPr>
                <a:defRPr/>
              </a:pPr>
              <a:t>12</a:t>
            </a:fld>
            <a:endParaRPr lang="en-US" dirty="0"/>
          </a:p>
        </p:txBody>
      </p:sp>
      <p:sp>
        <p:nvSpPr>
          <p:cNvPr id="2" name="Footer Placeholder 1">
            <a:extLst>
              <a:ext uri="{FF2B5EF4-FFF2-40B4-BE49-F238E27FC236}">
                <a16:creationId xmlns:a16="http://schemas.microsoft.com/office/drawing/2014/main" id="{1C5A245C-242E-4BB9-A8CB-CB7DC9187283}"/>
              </a:ext>
            </a:extLst>
          </p:cNvPr>
          <p:cNvSpPr>
            <a:spLocks noGrp="1"/>
          </p:cNvSpPr>
          <p:nvPr>
            <p:ph type="ftr" sz="quarter" idx="15"/>
          </p:nvPr>
        </p:nvSpPr>
        <p:spPr/>
        <p:txBody>
          <a:bodyPr/>
          <a:lstStyle/>
          <a:p>
            <a:pPr algn="l">
              <a:defRPr/>
            </a:pPr>
            <a:r>
              <a:rPr lang="en-US" dirty="0"/>
              <a:t>For investor use.</a:t>
            </a:r>
          </a:p>
        </p:txBody>
      </p:sp>
      <p:sp>
        <p:nvSpPr>
          <p:cNvPr id="12" name="Rectangle 24"/>
          <p:cNvSpPr>
            <a:spLocks noChangeArrowheads="1"/>
          </p:cNvSpPr>
          <p:nvPr/>
        </p:nvSpPr>
        <p:spPr bwMode="auto">
          <a:xfrm>
            <a:off x="6030778" y="1395991"/>
            <a:ext cx="3853000" cy="8440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37" tIns="45665" rIns="91337" bIns="45665"/>
          <a:lstStyle>
            <a:lvl1pPr marL="177800" indent="-177800" defTabSz="912813">
              <a:defRPr sz="1400">
                <a:solidFill>
                  <a:schemeClr val="tx1"/>
                </a:solidFill>
                <a:latin typeface="Arial" charset="0"/>
                <a:ea typeface="ヒラギノ角ゴ Pro W3" pitchFamily="-111" charset="-128"/>
              </a:defRPr>
            </a:lvl1pPr>
            <a:lvl2pPr marL="742950" indent="-285750" defTabSz="912813">
              <a:defRPr sz="1400">
                <a:solidFill>
                  <a:schemeClr val="tx1"/>
                </a:solidFill>
                <a:latin typeface="Arial" charset="0"/>
                <a:ea typeface="ヒラギノ角ゴ Pro W3" pitchFamily="-111" charset="-128"/>
              </a:defRPr>
            </a:lvl2pPr>
            <a:lvl3pPr marL="1143000" indent="-228600" defTabSz="912813">
              <a:defRPr sz="1400">
                <a:solidFill>
                  <a:schemeClr val="tx1"/>
                </a:solidFill>
                <a:latin typeface="Arial" charset="0"/>
                <a:ea typeface="ヒラギノ角ゴ Pro W3" pitchFamily="-111" charset="-128"/>
              </a:defRPr>
            </a:lvl3pPr>
            <a:lvl4pPr marL="1600200" indent="-228600" defTabSz="912813">
              <a:defRPr sz="1400">
                <a:solidFill>
                  <a:schemeClr val="tx1"/>
                </a:solidFill>
                <a:latin typeface="Arial" charset="0"/>
                <a:ea typeface="ヒラギノ角ゴ Pro W3" pitchFamily="-111" charset="-128"/>
              </a:defRPr>
            </a:lvl4pPr>
            <a:lvl5pPr marL="2057400" indent="-228600" defTabSz="912813">
              <a:defRPr sz="1400">
                <a:solidFill>
                  <a:schemeClr val="tx1"/>
                </a:solidFill>
                <a:latin typeface="Arial" charset="0"/>
                <a:ea typeface="ヒラギノ角ゴ Pro W3" pitchFamily="-111" charset="-128"/>
              </a:defRPr>
            </a:lvl5pPr>
            <a:lvl6pPr marL="2514600" indent="-228600" algn="ctr" defTabSz="912813" eaLnBrk="0" fontAlgn="base" hangingPunct="0">
              <a:spcBef>
                <a:spcPct val="20000"/>
              </a:spcBef>
              <a:spcAft>
                <a:spcPct val="0"/>
              </a:spcAft>
              <a:buClr>
                <a:schemeClr val="tx2"/>
              </a:buClr>
              <a:defRPr sz="1400">
                <a:solidFill>
                  <a:schemeClr val="tx1"/>
                </a:solidFill>
                <a:latin typeface="Arial" charset="0"/>
                <a:ea typeface="ヒラギノ角ゴ Pro W3" pitchFamily="-111" charset="-128"/>
              </a:defRPr>
            </a:lvl6pPr>
            <a:lvl7pPr marL="2971800" indent="-228600" algn="ctr" defTabSz="912813" eaLnBrk="0" fontAlgn="base" hangingPunct="0">
              <a:spcBef>
                <a:spcPct val="20000"/>
              </a:spcBef>
              <a:spcAft>
                <a:spcPct val="0"/>
              </a:spcAft>
              <a:buClr>
                <a:schemeClr val="tx2"/>
              </a:buClr>
              <a:defRPr sz="1400">
                <a:solidFill>
                  <a:schemeClr val="tx1"/>
                </a:solidFill>
                <a:latin typeface="Arial" charset="0"/>
                <a:ea typeface="ヒラギノ角ゴ Pro W3" pitchFamily="-111" charset="-128"/>
              </a:defRPr>
            </a:lvl7pPr>
            <a:lvl8pPr marL="3429000" indent="-228600" algn="ctr" defTabSz="912813" eaLnBrk="0" fontAlgn="base" hangingPunct="0">
              <a:spcBef>
                <a:spcPct val="20000"/>
              </a:spcBef>
              <a:spcAft>
                <a:spcPct val="0"/>
              </a:spcAft>
              <a:buClr>
                <a:schemeClr val="tx2"/>
              </a:buClr>
              <a:defRPr sz="1400">
                <a:solidFill>
                  <a:schemeClr val="tx1"/>
                </a:solidFill>
                <a:latin typeface="Arial" charset="0"/>
                <a:ea typeface="ヒラギノ角ゴ Pro W3" pitchFamily="-111" charset="-128"/>
              </a:defRPr>
            </a:lvl8pPr>
            <a:lvl9pPr marL="3886200" indent="-228600" algn="ctr" defTabSz="912813" eaLnBrk="0" fontAlgn="base" hangingPunct="0">
              <a:spcBef>
                <a:spcPct val="20000"/>
              </a:spcBef>
              <a:spcAft>
                <a:spcPct val="0"/>
              </a:spcAft>
              <a:buClr>
                <a:schemeClr val="tx2"/>
              </a:buClr>
              <a:defRPr sz="1400">
                <a:solidFill>
                  <a:schemeClr val="tx1"/>
                </a:solidFill>
                <a:latin typeface="Arial" charset="0"/>
                <a:ea typeface="ヒラギノ角ゴ Pro W3" pitchFamily="-111" charset="-128"/>
              </a:defRPr>
            </a:lvl9pPr>
          </a:lstStyle>
          <a:p>
            <a:pPr marL="114300" indent="-114300">
              <a:spcBef>
                <a:spcPct val="50000"/>
              </a:spcBef>
              <a:buClr>
                <a:srgbClr val="7A9B3D"/>
              </a:buClr>
              <a:buFontTx/>
              <a:buChar char="•"/>
            </a:pPr>
            <a:endParaRPr lang="en-US" altLang="en-US" sz="1200" dirty="0">
              <a:solidFill>
                <a:schemeClr val="bg2"/>
              </a:solidFill>
            </a:endParaRPr>
          </a:p>
        </p:txBody>
      </p:sp>
      <p:graphicFrame>
        <p:nvGraphicFramePr>
          <p:cNvPr id="15" name="Table 14"/>
          <p:cNvGraphicFramePr>
            <a:graphicFrameLocks noGrp="1"/>
          </p:cNvGraphicFramePr>
          <p:nvPr>
            <p:extLst>
              <p:ext uri="{D42A27DB-BD31-4B8C-83A1-F6EECF244321}">
                <p14:modId xmlns:p14="http://schemas.microsoft.com/office/powerpoint/2010/main" val="721082491"/>
              </p:ext>
            </p:extLst>
          </p:nvPr>
        </p:nvGraphicFramePr>
        <p:xfrm>
          <a:off x="581549" y="2479530"/>
          <a:ext cx="9324448" cy="3235471"/>
        </p:xfrm>
        <a:graphic>
          <a:graphicData uri="http://schemas.openxmlformats.org/drawingml/2006/table">
            <a:tbl>
              <a:tblPr firstRow="1" firstCol="1" bandRow="1">
                <a:tableStyleId>{5C22544A-7EE6-4342-B048-85BDC9FD1C3A}</a:tableStyleId>
              </a:tblPr>
              <a:tblGrid>
                <a:gridCol w="3598958">
                  <a:extLst>
                    <a:ext uri="{9D8B030D-6E8A-4147-A177-3AD203B41FA5}">
                      <a16:colId xmlns:a16="http://schemas.microsoft.com/office/drawing/2014/main" val="20000"/>
                    </a:ext>
                  </a:extLst>
                </a:gridCol>
                <a:gridCol w="572549">
                  <a:extLst>
                    <a:ext uri="{9D8B030D-6E8A-4147-A177-3AD203B41FA5}">
                      <a16:colId xmlns:a16="http://schemas.microsoft.com/office/drawing/2014/main" val="20001"/>
                    </a:ext>
                  </a:extLst>
                </a:gridCol>
                <a:gridCol w="572549">
                  <a:extLst>
                    <a:ext uri="{9D8B030D-6E8A-4147-A177-3AD203B41FA5}">
                      <a16:colId xmlns:a16="http://schemas.microsoft.com/office/drawing/2014/main" val="20002"/>
                    </a:ext>
                  </a:extLst>
                </a:gridCol>
                <a:gridCol w="572549">
                  <a:extLst>
                    <a:ext uri="{9D8B030D-6E8A-4147-A177-3AD203B41FA5}">
                      <a16:colId xmlns:a16="http://schemas.microsoft.com/office/drawing/2014/main" val="20003"/>
                    </a:ext>
                  </a:extLst>
                </a:gridCol>
                <a:gridCol w="572549">
                  <a:extLst>
                    <a:ext uri="{9D8B030D-6E8A-4147-A177-3AD203B41FA5}">
                      <a16:colId xmlns:a16="http://schemas.microsoft.com/office/drawing/2014/main" val="20004"/>
                    </a:ext>
                  </a:extLst>
                </a:gridCol>
                <a:gridCol w="572549">
                  <a:extLst>
                    <a:ext uri="{9D8B030D-6E8A-4147-A177-3AD203B41FA5}">
                      <a16:colId xmlns:a16="http://schemas.microsoft.com/office/drawing/2014/main" val="20005"/>
                    </a:ext>
                  </a:extLst>
                </a:gridCol>
                <a:gridCol w="572549">
                  <a:extLst>
                    <a:ext uri="{9D8B030D-6E8A-4147-A177-3AD203B41FA5}">
                      <a16:colId xmlns:a16="http://schemas.microsoft.com/office/drawing/2014/main" val="20006"/>
                    </a:ext>
                  </a:extLst>
                </a:gridCol>
                <a:gridCol w="572549">
                  <a:extLst>
                    <a:ext uri="{9D8B030D-6E8A-4147-A177-3AD203B41FA5}">
                      <a16:colId xmlns:a16="http://schemas.microsoft.com/office/drawing/2014/main" val="20007"/>
                    </a:ext>
                  </a:extLst>
                </a:gridCol>
                <a:gridCol w="572549">
                  <a:extLst>
                    <a:ext uri="{9D8B030D-6E8A-4147-A177-3AD203B41FA5}">
                      <a16:colId xmlns:a16="http://schemas.microsoft.com/office/drawing/2014/main" val="20008"/>
                    </a:ext>
                  </a:extLst>
                </a:gridCol>
                <a:gridCol w="572549">
                  <a:extLst>
                    <a:ext uri="{9D8B030D-6E8A-4147-A177-3AD203B41FA5}">
                      <a16:colId xmlns:a16="http://schemas.microsoft.com/office/drawing/2014/main" val="20009"/>
                    </a:ext>
                  </a:extLst>
                </a:gridCol>
                <a:gridCol w="572549">
                  <a:extLst>
                    <a:ext uri="{9D8B030D-6E8A-4147-A177-3AD203B41FA5}">
                      <a16:colId xmlns:a16="http://schemas.microsoft.com/office/drawing/2014/main" val="20010"/>
                    </a:ext>
                  </a:extLst>
                </a:gridCol>
              </a:tblGrid>
              <a:tr h="264463">
                <a:tc rowSpan="2">
                  <a:txBody>
                    <a:bodyPr/>
                    <a:lstStyle/>
                    <a:p>
                      <a:pPr marL="0" marR="0">
                        <a:lnSpc>
                          <a:spcPct val="115000"/>
                        </a:lnSpc>
                        <a:spcBef>
                          <a:spcPts val="0"/>
                        </a:spcBef>
                        <a:spcAft>
                          <a:spcPts val="1125"/>
                        </a:spcAft>
                      </a:pPr>
                      <a:r>
                        <a:rPr lang="en-US" sz="1100" b="1" dirty="0">
                          <a:solidFill>
                            <a:schemeClr val="tx1"/>
                          </a:solidFill>
                          <a:effectLst/>
                        </a:rPr>
                        <a:t>Medigap Benefits</a:t>
                      </a:r>
                      <a:endParaRPr lang="en-US" sz="1100" b="1" dirty="0">
                        <a:solidFill>
                          <a:schemeClr val="tx1"/>
                        </a:solidFill>
                        <a:effectLst/>
                        <a:latin typeface="Calibri"/>
                        <a:ea typeface="Calibri"/>
                        <a:cs typeface="Times New Roman"/>
                      </a:endParaRPr>
                    </a:p>
                  </a:txBody>
                  <a:tcPr marL="0" marR="0" marT="18288" marB="18288"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10">
                  <a:txBody>
                    <a:bodyPr/>
                    <a:lstStyle/>
                    <a:p>
                      <a:pPr marL="0" marR="0" algn="ctr">
                        <a:lnSpc>
                          <a:spcPct val="115000"/>
                        </a:lnSpc>
                        <a:spcBef>
                          <a:spcPts val="0"/>
                        </a:spcBef>
                        <a:spcAft>
                          <a:spcPts val="1125"/>
                        </a:spcAft>
                      </a:pPr>
                      <a:r>
                        <a:rPr lang="en-US" sz="1100" b="1" dirty="0">
                          <a:solidFill>
                            <a:schemeClr val="bg1"/>
                          </a:solidFill>
                          <a:effectLst/>
                        </a:rPr>
                        <a:t>Medigap Plans</a:t>
                      </a:r>
                      <a:endParaRPr lang="en-US" sz="1100" b="1" dirty="0">
                        <a:solidFill>
                          <a:schemeClr val="bg1"/>
                        </a:solidFill>
                        <a:effectLst/>
                        <a:latin typeface="Calibri"/>
                        <a:ea typeface="Calibri"/>
                        <a:cs typeface="Times New Roman"/>
                      </a:endParaRPr>
                    </a:p>
                  </a:txBody>
                  <a:tcPr marL="0" marR="0" marT="18288" marB="18288" anchor="ct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6869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64463">
                <a:tc vMerge="1">
                  <a:txBody>
                    <a:bodyPr/>
                    <a:lstStyle/>
                    <a:p>
                      <a:endParaRPr lang="en-US"/>
                    </a:p>
                  </a:txBody>
                  <a:tcPr/>
                </a:tc>
                <a:tc>
                  <a:txBody>
                    <a:bodyPr/>
                    <a:lstStyle/>
                    <a:p>
                      <a:pPr marL="0" marR="0" algn="ctr">
                        <a:lnSpc>
                          <a:spcPct val="115000"/>
                        </a:lnSpc>
                        <a:spcBef>
                          <a:spcPts val="0"/>
                        </a:spcBef>
                        <a:spcAft>
                          <a:spcPts val="1125"/>
                        </a:spcAft>
                      </a:pPr>
                      <a:r>
                        <a:rPr lang="en-US" sz="1100" b="1" dirty="0">
                          <a:solidFill>
                            <a:schemeClr val="bg1"/>
                          </a:solidFill>
                          <a:effectLst/>
                        </a:rPr>
                        <a:t>A</a:t>
                      </a:r>
                      <a:endParaRPr lang="en-US" sz="1100" b="1" dirty="0">
                        <a:solidFill>
                          <a:schemeClr val="bg1"/>
                        </a:solidFill>
                        <a:effectLst/>
                        <a:latin typeface="Calibri"/>
                        <a:ea typeface="Calibri"/>
                        <a:cs typeface="Times New Roman"/>
                      </a:endParaRPr>
                    </a:p>
                  </a:txBody>
                  <a:tcPr marL="0" marR="0" marT="18288" marB="18288"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19EA8"/>
                    </a:solidFill>
                  </a:tcPr>
                </a:tc>
                <a:tc>
                  <a:txBody>
                    <a:bodyPr/>
                    <a:lstStyle/>
                    <a:p>
                      <a:pPr marL="0" marR="0" algn="ctr">
                        <a:lnSpc>
                          <a:spcPct val="115000"/>
                        </a:lnSpc>
                        <a:spcBef>
                          <a:spcPts val="0"/>
                        </a:spcBef>
                        <a:spcAft>
                          <a:spcPts val="1125"/>
                        </a:spcAft>
                      </a:pPr>
                      <a:r>
                        <a:rPr lang="en-US" sz="1100" b="1" dirty="0">
                          <a:solidFill>
                            <a:schemeClr val="bg1"/>
                          </a:solidFill>
                          <a:effectLst/>
                        </a:rPr>
                        <a:t>B</a:t>
                      </a:r>
                      <a:endParaRPr lang="en-US" sz="1100" b="1" dirty="0">
                        <a:solidFill>
                          <a:schemeClr val="bg1"/>
                        </a:solidFill>
                        <a:effectLst/>
                        <a:latin typeface="Calibri"/>
                        <a:ea typeface="Calibri"/>
                        <a:cs typeface="Times New Roman"/>
                      </a:endParaRPr>
                    </a:p>
                  </a:txBody>
                  <a:tcPr marL="0" marR="0" marT="18288" marB="1828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19EA8"/>
                    </a:solidFill>
                  </a:tcPr>
                </a:tc>
                <a:tc>
                  <a:txBody>
                    <a:bodyPr/>
                    <a:lstStyle/>
                    <a:p>
                      <a:pPr marL="0" marR="0" algn="ctr">
                        <a:lnSpc>
                          <a:spcPct val="115000"/>
                        </a:lnSpc>
                        <a:spcBef>
                          <a:spcPts val="0"/>
                        </a:spcBef>
                        <a:spcAft>
                          <a:spcPts val="1125"/>
                        </a:spcAft>
                      </a:pPr>
                      <a:r>
                        <a:rPr lang="en-US" sz="1100" b="1" dirty="0">
                          <a:solidFill>
                            <a:schemeClr val="bg1"/>
                          </a:solidFill>
                          <a:effectLst/>
                        </a:rPr>
                        <a:t>C*</a:t>
                      </a:r>
                      <a:endParaRPr lang="en-US" sz="1100" b="1" dirty="0">
                        <a:solidFill>
                          <a:schemeClr val="bg1"/>
                        </a:solidFill>
                        <a:effectLst/>
                        <a:latin typeface="Calibri"/>
                        <a:ea typeface="Calibri"/>
                        <a:cs typeface="Times New Roman"/>
                      </a:endParaRPr>
                    </a:p>
                  </a:txBody>
                  <a:tcPr marL="0" marR="0" marT="18288" marB="1828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19EA8"/>
                    </a:solidFill>
                  </a:tcPr>
                </a:tc>
                <a:tc>
                  <a:txBody>
                    <a:bodyPr/>
                    <a:lstStyle/>
                    <a:p>
                      <a:pPr marL="0" marR="0" algn="ctr">
                        <a:lnSpc>
                          <a:spcPct val="115000"/>
                        </a:lnSpc>
                        <a:spcBef>
                          <a:spcPts val="0"/>
                        </a:spcBef>
                        <a:spcAft>
                          <a:spcPts val="1125"/>
                        </a:spcAft>
                      </a:pPr>
                      <a:r>
                        <a:rPr lang="en-US" sz="1100" b="1" dirty="0">
                          <a:solidFill>
                            <a:schemeClr val="bg1"/>
                          </a:solidFill>
                          <a:effectLst/>
                        </a:rPr>
                        <a:t>D</a:t>
                      </a:r>
                      <a:endParaRPr lang="en-US" sz="1100" b="1" dirty="0">
                        <a:solidFill>
                          <a:schemeClr val="bg1"/>
                        </a:solidFill>
                        <a:effectLst/>
                        <a:latin typeface="Calibri"/>
                        <a:ea typeface="Calibri"/>
                        <a:cs typeface="Times New Roman"/>
                      </a:endParaRPr>
                    </a:p>
                  </a:txBody>
                  <a:tcPr marL="0" marR="0" marT="18288" marB="1828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19EA8"/>
                    </a:solidFill>
                  </a:tcPr>
                </a:tc>
                <a:tc>
                  <a:txBody>
                    <a:bodyPr/>
                    <a:lstStyle/>
                    <a:p>
                      <a:pPr marL="0" marR="0" algn="ctr">
                        <a:lnSpc>
                          <a:spcPct val="115000"/>
                        </a:lnSpc>
                        <a:spcBef>
                          <a:spcPts val="0"/>
                        </a:spcBef>
                        <a:spcAft>
                          <a:spcPts val="1125"/>
                        </a:spcAft>
                      </a:pPr>
                      <a:r>
                        <a:rPr lang="en-US" sz="1100" b="1" dirty="0">
                          <a:solidFill>
                            <a:schemeClr val="bg1"/>
                          </a:solidFill>
                          <a:effectLst/>
                        </a:rPr>
                        <a:t>F*</a:t>
                      </a:r>
                      <a:endParaRPr lang="en-US" sz="1100" b="1" dirty="0">
                        <a:solidFill>
                          <a:schemeClr val="bg1"/>
                        </a:solidFill>
                        <a:effectLst/>
                        <a:latin typeface="Calibri"/>
                        <a:ea typeface="Calibri"/>
                        <a:cs typeface="Times New Roman"/>
                      </a:endParaRPr>
                    </a:p>
                  </a:txBody>
                  <a:tcPr marL="0" marR="0" marT="18288" marB="1828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19EA8"/>
                    </a:solidFill>
                  </a:tcPr>
                </a:tc>
                <a:tc>
                  <a:txBody>
                    <a:bodyPr/>
                    <a:lstStyle/>
                    <a:p>
                      <a:pPr marL="0" marR="0" algn="ctr">
                        <a:lnSpc>
                          <a:spcPct val="115000"/>
                        </a:lnSpc>
                        <a:spcBef>
                          <a:spcPts val="0"/>
                        </a:spcBef>
                        <a:spcAft>
                          <a:spcPts val="1125"/>
                        </a:spcAft>
                      </a:pPr>
                      <a:r>
                        <a:rPr lang="en-US" sz="1100" b="1" dirty="0">
                          <a:solidFill>
                            <a:schemeClr val="bg1"/>
                          </a:solidFill>
                          <a:effectLst/>
                        </a:rPr>
                        <a:t>G*</a:t>
                      </a:r>
                      <a:endParaRPr lang="en-US" sz="1100" b="1" dirty="0">
                        <a:solidFill>
                          <a:schemeClr val="bg1"/>
                        </a:solidFill>
                        <a:effectLst/>
                        <a:latin typeface="Calibri"/>
                        <a:ea typeface="Calibri"/>
                        <a:cs typeface="Times New Roman"/>
                      </a:endParaRPr>
                    </a:p>
                  </a:txBody>
                  <a:tcPr marL="0" marR="0" marT="18288" marB="1828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19EA8"/>
                    </a:solidFill>
                  </a:tcPr>
                </a:tc>
                <a:tc>
                  <a:txBody>
                    <a:bodyPr/>
                    <a:lstStyle/>
                    <a:p>
                      <a:pPr marL="0" marR="0" algn="ctr">
                        <a:lnSpc>
                          <a:spcPct val="115000"/>
                        </a:lnSpc>
                        <a:spcBef>
                          <a:spcPts val="0"/>
                        </a:spcBef>
                        <a:spcAft>
                          <a:spcPts val="1125"/>
                        </a:spcAft>
                      </a:pPr>
                      <a:r>
                        <a:rPr lang="en-US" sz="1100" b="1" dirty="0">
                          <a:solidFill>
                            <a:schemeClr val="bg1"/>
                          </a:solidFill>
                          <a:effectLst/>
                        </a:rPr>
                        <a:t>K</a:t>
                      </a:r>
                      <a:endParaRPr lang="en-US" sz="1100" b="1" dirty="0">
                        <a:solidFill>
                          <a:schemeClr val="bg1"/>
                        </a:solidFill>
                        <a:effectLst/>
                        <a:latin typeface="Calibri"/>
                        <a:ea typeface="Calibri"/>
                        <a:cs typeface="Times New Roman"/>
                      </a:endParaRPr>
                    </a:p>
                  </a:txBody>
                  <a:tcPr marL="0" marR="0" marT="18288" marB="1828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19EA8"/>
                    </a:solidFill>
                  </a:tcPr>
                </a:tc>
                <a:tc>
                  <a:txBody>
                    <a:bodyPr/>
                    <a:lstStyle/>
                    <a:p>
                      <a:pPr marL="0" marR="0" algn="ctr">
                        <a:lnSpc>
                          <a:spcPct val="115000"/>
                        </a:lnSpc>
                        <a:spcBef>
                          <a:spcPts val="0"/>
                        </a:spcBef>
                        <a:spcAft>
                          <a:spcPts val="1125"/>
                        </a:spcAft>
                      </a:pPr>
                      <a:r>
                        <a:rPr lang="en-US" sz="1100" b="1" dirty="0">
                          <a:solidFill>
                            <a:schemeClr val="bg1"/>
                          </a:solidFill>
                          <a:effectLst/>
                        </a:rPr>
                        <a:t>L</a:t>
                      </a:r>
                      <a:endParaRPr lang="en-US" sz="1100" b="1" dirty="0">
                        <a:solidFill>
                          <a:schemeClr val="bg1"/>
                        </a:solidFill>
                        <a:effectLst/>
                        <a:latin typeface="Calibri"/>
                        <a:ea typeface="Calibri"/>
                        <a:cs typeface="Times New Roman"/>
                      </a:endParaRPr>
                    </a:p>
                  </a:txBody>
                  <a:tcPr marL="0" marR="0" marT="18288" marB="1828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19EA8"/>
                    </a:solidFill>
                  </a:tcPr>
                </a:tc>
                <a:tc>
                  <a:txBody>
                    <a:bodyPr/>
                    <a:lstStyle/>
                    <a:p>
                      <a:pPr marL="0" marR="0" algn="ctr">
                        <a:lnSpc>
                          <a:spcPct val="115000"/>
                        </a:lnSpc>
                        <a:spcBef>
                          <a:spcPts val="0"/>
                        </a:spcBef>
                        <a:spcAft>
                          <a:spcPts val="1125"/>
                        </a:spcAft>
                      </a:pPr>
                      <a:r>
                        <a:rPr lang="en-US" sz="1100" b="1" dirty="0">
                          <a:solidFill>
                            <a:schemeClr val="bg1"/>
                          </a:solidFill>
                          <a:effectLst/>
                        </a:rPr>
                        <a:t>M</a:t>
                      </a:r>
                      <a:endParaRPr lang="en-US" sz="1100" b="1" dirty="0">
                        <a:solidFill>
                          <a:schemeClr val="bg1"/>
                        </a:solidFill>
                        <a:effectLst/>
                        <a:latin typeface="Calibri"/>
                        <a:ea typeface="Calibri"/>
                        <a:cs typeface="Times New Roman"/>
                      </a:endParaRPr>
                    </a:p>
                  </a:txBody>
                  <a:tcPr marL="0" marR="0" marT="18288" marB="1828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19EA8"/>
                    </a:solidFill>
                  </a:tcPr>
                </a:tc>
                <a:tc>
                  <a:txBody>
                    <a:bodyPr/>
                    <a:lstStyle/>
                    <a:p>
                      <a:pPr marL="0" marR="0" algn="ctr">
                        <a:lnSpc>
                          <a:spcPct val="115000"/>
                        </a:lnSpc>
                        <a:spcBef>
                          <a:spcPts val="0"/>
                        </a:spcBef>
                        <a:spcAft>
                          <a:spcPts val="1125"/>
                        </a:spcAft>
                      </a:pPr>
                      <a:r>
                        <a:rPr lang="en-US" sz="1100" b="1" dirty="0">
                          <a:solidFill>
                            <a:schemeClr val="bg1"/>
                          </a:solidFill>
                          <a:effectLst/>
                        </a:rPr>
                        <a:t>N</a:t>
                      </a:r>
                      <a:endParaRPr lang="en-US" sz="1100" b="1" dirty="0">
                        <a:solidFill>
                          <a:schemeClr val="bg1"/>
                        </a:solidFill>
                        <a:effectLst/>
                        <a:latin typeface="Calibri"/>
                        <a:ea typeface="Calibri"/>
                        <a:cs typeface="Times New Roman"/>
                      </a:endParaRPr>
                    </a:p>
                  </a:txBody>
                  <a:tcPr marL="0" marR="0" marT="18288" marB="18288" anchor="ctr">
                    <a:lnL w="12700" cap="flat" cmpd="sng" algn="ctr">
                      <a:solidFill>
                        <a:schemeClr val="bg1"/>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19EA8"/>
                    </a:solidFill>
                  </a:tcPr>
                </a:tc>
                <a:extLst>
                  <a:ext uri="{0D108BD9-81ED-4DB2-BD59-A6C34878D82A}">
                    <a16:rowId xmlns:a16="http://schemas.microsoft.com/office/drawing/2014/main" val="10001"/>
                  </a:ext>
                </a:extLst>
              </a:tr>
              <a:tr h="458030">
                <a:tc>
                  <a:txBody>
                    <a:bodyPr/>
                    <a:lstStyle/>
                    <a:p>
                      <a:pPr marL="0" marR="0">
                        <a:lnSpc>
                          <a:spcPct val="115000"/>
                        </a:lnSpc>
                        <a:spcBef>
                          <a:spcPts val="0"/>
                        </a:spcBef>
                        <a:spcAft>
                          <a:spcPts val="1125"/>
                        </a:spcAft>
                      </a:pPr>
                      <a:r>
                        <a:rPr lang="en-US" sz="1000" b="0" dirty="0">
                          <a:solidFill>
                            <a:schemeClr val="tx1"/>
                          </a:solidFill>
                          <a:effectLst/>
                        </a:rPr>
                        <a:t>Part A coinsurance and hospital costs up to an additional </a:t>
                      </a:r>
                      <a:br>
                        <a:rPr lang="en-US" sz="1000" b="0" dirty="0">
                          <a:solidFill>
                            <a:schemeClr val="tx1"/>
                          </a:solidFill>
                          <a:effectLst/>
                        </a:rPr>
                      </a:br>
                      <a:r>
                        <a:rPr lang="en-US" sz="1000" b="0" dirty="0">
                          <a:solidFill>
                            <a:schemeClr val="tx1"/>
                          </a:solidFill>
                          <a:effectLst/>
                        </a:rPr>
                        <a:t>365 days after Medicare benefits are used up</a:t>
                      </a:r>
                      <a:endParaRPr lang="en-US" sz="1000" b="0" dirty="0">
                        <a:solidFill>
                          <a:schemeClr val="tx1"/>
                        </a:solidFill>
                        <a:effectLst/>
                        <a:latin typeface="Calibri"/>
                        <a:ea typeface="Calibri"/>
                        <a:cs typeface="Times New Roman"/>
                      </a:endParaRPr>
                    </a:p>
                  </a:txBody>
                  <a:tcPr marL="0" marR="0" marT="18288" marB="18288" anchor="ctr">
                    <a:lnL w="12700" cmpd="sng">
                      <a:noFill/>
                    </a:lnL>
                    <a:lnR w="12700" cmpd="sng">
                      <a:noFill/>
                    </a:lnR>
                    <a:lnT w="12700" cap="flat" cmpd="sng" algn="ctr">
                      <a:noFill/>
                      <a:prstDash val="solid"/>
                      <a:round/>
                      <a:headEnd type="none" w="med" len="med"/>
                      <a:tailEnd type="none" w="med" len="med"/>
                    </a:lnT>
                    <a:lnB w="12700" cap="flat" cmpd="sng" algn="ctr">
                      <a:solidFill>
                        <a:srgbClr val="ADB2B6"/>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000" dirty="0">
                          <a:solidFill>
                            <a:schemeClr val="tx1"/>
                          </a:solidFill>
                          <a:effectLst/>
                        </a:rPr>
                        <a:t>Yes</a:t>
                      </a:r>
                      <a:endParaRPr lang="en-US" sz="1000" dirty="0">
                        <a:solidFill>
                          <a:schemeClr val="tx1"/>
                        </a:solidFill>
                        <a:effectLst/>
                        <a:latin typeface="Calibri"/>
                        <a:ea typeface="Calibri"/>
                        <a:cs typeface="Times New Roman"/>
                      </a:endParaRPr>
                    </a:p>
                  </a:txBody>
                  <a:tcPr marL="0" marR="0" marT="18288" marB="18288" anchor="ctr">
                    <a:lnL w="12700" cmpd="sng">
                      <a:noFill/>
                    </a:lnL>
                    <a:lnR w="12700" cmpd="sng">
                      <a:noFill/>
                    </a:lnR>
                    <a:lnT w="12700" cap="flat" cmpd="sng" algn="ctr">
                      <a:noFill/>
                      <a:prstDash val="solid"/>
                      <a:round/>
                      <a:headEnd type="none" w="med" len="med"/>
                      <a:tailEnd type="none" w="med" len="med"/>
                    </a:lnT>
                    <a:lnB w="12700" cap="flat" cmpd="sng" algn="ctr">
                      <a:solidFill>
                        <a:srgbClr val="ADB2B6"/>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000" dirty="0">
                          <a:solidFill>
                            <a:schemeClr val="tx1"/>
                          </a:solidFill>
                          <a:effectLst/>
                        </a:rPr>
                        <a:t>Yes</a:t>
                      </a:r>
                      <a:endParaRPr lang="en-US" sz="1000" dirty="0">
                        <a:solidFill>
                          <a:schemeClr val="tx1"/>
                        </a:solidFill>
                        <a:effectLst/>
                        <a:latin typeface="Calibri"/>
                        <a:ea typeface="Calibri"/>
                        <a:cs typeface="Times New Roman"/>
                      </a:endParaRPr>
                    </a:p>
                  </a:txBody>
                  <a:tcPr marL="0" marR="0" marT="18288" marB="18288" anchor="ctr">
                    <a:lnL w="12700" cmpd="sng">
                      <a:noFill/>
                    </a:lnL>
                    <a:lnR w="12700" cmpd="sng">
                      <a:noFill/>
                    </a:lnR>
                    <a:lnT w="12700" cap="flat" cmpd="sng" algn="ctr">
                      <a:noFill/>
                      <a:prstDash val="solid"/>
                      <a:round/>
                      <a:headEnd type="none" w="med" len="med"/>
                      <a:tailEnd type="none" w="med" len="med"/>
                    </a:lnT>
                    <a:lnB w="12700" cap="flat" cmpd="sng" algn="ctr">
                      <a:solidFill>
                        <a:srgbClr val="ADB2B6"/>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000" dirty="0">
                          <a:solidFill>
                            <a:schemeClr val="tx1"/>
                          </a:solidFill>
                          <a:effectLst/>
                        </a:rPr>
                        <a:t>Yes</a:t>
                      </a:r>
                      <a:endParaRPr lang="en-US" sz="1000" dirty="0">
                        <a:solidFill>
                          <a:schemeClr val="tx1"/>
                        </a:solidFill>
                        <a:effectLst/>
                        <a:latin typeface="Calibri"/>
                        <a:ea typeface="Calibri"/>
                        <a:cs typeface="Times New Roman"/>
                      </a:endParaRPr>
                    </a:p>
                  </a:txBody>
                  <a:tcPr marL="0" marR="0" marT="18288" marB="18288" anchor="ctr">
                    <a:lnL w="12700" cmpd="sng">
                      <a:noFill/>
                    </a:lnL>
                    <a:lnR w="12700" cmpd="sng">
                      <a:noFill/>
                    </a:lnR>
                    <a:lnT w="12700" cap="flat" cmpd="sng" algn="ctr">
                      <a:noFill/>
                      <a:prstDash val="solid"/>
                      <a:round/>
                      <a:headEnd type="none" w="med" len="med"/>
                      <a:tailEnd type="none" w="med" len="med"/>
                    </a:lnT>
                    <a:lnB w="12700" cap="flat" cmpd="sng" algn="ctr">
                      <a:solidFill>
                        <a:srgbClr val="ADB2B6"/>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000" dirty="0">
                          <a:solidFill>
                            <a:schemeClr val="tx1"/>
                          </a:solidFill>
                          <a:effectLst/>
                        </a:rPr>
                        <a:t>Yes</a:t>
                      </a:r>
                      <a:endParaRPr lang="en-US" sz="1000" dirty="0">
                        <a:solidFill>
                          <a:schemeClr val="tx1"/>
                        </a:solidFill>
                        <a:effectLst/>
                        <a:latin typeface="Calibri"/>
                        <a:ea typeface="Calibri"/>
                        <a:cs typeface="Times New Roman"/>
                      </a:endParaRPr>
                    </a:p>
                  </a:txBody>
                  <a:tcPr marL="0" marR="0" marT="18288" marB="18288" anchor="ctr">
                    <a:lnL w="12700" cmpd="sng">
                      <a:noFill/>
                    </a:lnL>
                    <a:lnR w="12700" cmpd="sng">
                      <a:noFill/>
                    </a:lnR>
                    <a:lnT w="12700" cap="flat" cmpd="sng" algn="ctr">
                      <a:noFill/>
                      <a:prstDash val="solid"/>
                      <a:round/>
                      <a:headEnd type="none" w="med" len="med"/>
                      <a:tailEnd type="none" w="med" len="med"/>
                    </a:lnT>
                    <a:lnB w="12700" cap="flat" cmpd="sng" algn="ctr">
                      <a:solidFill>
                        <a:srgbClr val="ADB2B6"/>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000" dirty="0">
                          <a:solidFill>
                            <a:schemeClr val="tx1"/>
                          </a:solidFill>
                          <a:effectLst/>
                        </a:rPr>
                        <a:t>Yes</a:t>
                      </a:r>
                      <a:endParaRPr lang="en-US" sz="1000" dirty="0">
                        <a:solidFill>
                          <a:schemeClr val="tx1"/>
                        </a:solidFill>
                        <a:effectLst/>
                        <a:latin typeface="Calibri"/>
                        <a:ea typeface="Calibri"/>
                        <a:cs typeface="Times New Roman"/>
                      </a:endParaRPr>
                    </a:p>
                  </a:txBody>
                  <a:tcPr marL="0" marR="0" marT="18288" marB="18288" anchor="ctr">
                    <a:lnL w="12700" cmpd="sng">
                      <a:noFill/>
                    </a:lnL>
                    <a:lnR w="12700" cmpd="sng">
                      <a:noFill/>
                    </a:lnR>
                    <a:lnT w="12700" cap="flat" cmpd="sng" algn="ctr">
                      <a:noFill/>
                      <a:prstDash val="solid"/>
                      <a:round/>
                      <a:headEnd type="none" w="med" len="med"/>
                      <a:tailEnd type="none" w="med" len="med"/>
                    </a:lnT>
                    <a:lnB w="12700" cap="flat" cmpd="sng" algn="ctr">
                      <a:solidFill>
                        <a:srgbClr val="ADB2B6"/>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000" dirty="0">
                          <a:solidFill>
                            <a:schemeClr val="tx1"/>
                          </a:solidFill>
                          <a:effectLst/>
                        </a:rPr>
                        <a:t>Yes</a:t>
                      </a:r>
                      <a:endParaRPr lang="en-US" sz="1000" dirty="0">
                        <a:solidFill>
                          <a:schemeClr val="tx1"/>
                        </a:solidFill>
                        <a:effectLst/>
                        <a:latin typeface="Calibri"/>
                        <a:ea typeface="Calibri"/>
                        <a:cs typeface="Times New Roman"/>
                      </a:endParaRPr>
                    </a:p>
                  </a:txBody>
                  <a:tcPr marL="0" marR="0" marT="18288" marB="18288" anchor="ctr">
                    <a:lnL w="12700" cmpd="sng">
                      <a:noFill/>
                    </a:lnL>
                    <a:lnR w="12700" cmpd="sng">
                      <a:noFill/>
                    </a:lnR>
                    <a:lnT w="12700" cap="flat" cmpd="sng" algn="ctr">
                      <a:noFill/>
                      <a:prstDash val="solid"/>
                      <a:round/>
                      <a:headEnd type="none" w="med" len="med"/>
                      <a:tailEnd type="none" w="med" len="med"/>
                    </a:lnT>
                    <a:lnB w="12700" cap="flat" cmpd="sng" algn="ctr">
                      <a:solidFill>
                        <a:srgbClr val="ADB2B6"/>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000" dirty="0">
                          <a:solidFill>
                            <a:schemeClr val="tx1"/>
                          </a:solidFill>
                          <a:effectLst/>
                        </a:rPr>
                        <a:t>Yes</a:t>
                      </a:r>
                      <a:endParaRPr lang="en-US" sz="1000" dirty="0">
                        <a:solidFill>
                          <a:schemeClr val="tx1"/>
                        </a:solidFill>
                        <a:effectLst/>
                        <a:latin typeface="Calibri"/>
                        <a:ea typeface="Calibri"/>
                        <a:cs typeface="Times New Roman"/>
                      </a:endParaRPr>
                    </a:p>
                  </a:txBody>
                  <a:tcPr marL="0" marR="0" marT="18288" marB="18288" anchor="ctr">
                    <a:lnL w="12700" cmpd="sng">
                      <a:noFill/>
                    </a:lnL>
                    <a:lnR w="12700" cmpd="sng">
                      <a:noFill/>
                    </a:lnR>
                    <a:lnT w="12700" cap="flat" cmpd="sng" algn="ctr">
                      <a:noFill/>
                      <a:prstDash val="solid"/>
                      <a:round/>
                      <a:headEnd type="none" w="med" len="med"/>
                      <a:tailEnd type="none" w="med" len="med"/>
                    </a:lnT>
                    <a:lnB w="12700" cap="flat" cmpd="sng" algn="ctr">
                      <a:solidFill>
                        <a:srgbClr val="ADB2B6"/>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000" dirty="0">
                          <a:solidFill>
                            <a:schemeClr val="tx1"/>
                          </a:solidFill>
                          <a:effectLst/>
                        </a:rPr>
                        <a:t>Yes</a:t>
                      </a:r>
                      <a:endParaRPr lang="en-US" sz="1000" dirty="0">
                        <a:solidFill>
                          <a:schemeClr val="tx1"/>
                        </a:solidFill>
                        <a:effectLst/>
                        <a:latin typeface="Calibri"/>
                        <a:ea typeface="Calibri"/>
                        <a:cs typeface="Times New Roman"/>
                      </a:endParaRPr>
                    </a:p>
                  </a:txBody>
                  <a:tcPr marL="0" marR="0" marT="18288" marB="18288" anchor="ctr">
                    <a:lnL w="12700" cmpd="sng">
                      <a:noFill/>
                    </a:lnL>
                    <a:lnR w="12700" cmpd="sng">
                      <a:noFill/>
                    </a:lnR>
                    <a:lnT w="12700" cap="flat" cmpd="sng" algn="ctr">
                      <a:noFill/>
                      <a:prstDash val="solid"/>
                      <a:round/>
                      <a:headEnd type="none" w="med" len="med"/>
                      <a:tailEnd type="none" w="med" len="med"/>
                    </a:lnT>
                    <a:lnB w="12700" cap="flat" cmpd="sng" algn="ctr">
                      <a:solidFill>
                        <a:srgbClr val="ADB2B6"/>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000" dirty="0">
                          <a:solidFill>
                            <a:schemeClr val="tx1"/>
                          </a:solidFill>
                          <a:effectLst/>
                        </a:rPr>
                        <a:t>Yes</a:t>
                      </a:r>
                      <a:endParaRPr lang="en-US" sz="1000" dirty="0">
                        <a:solidFill>
                          <a:schemeClr val="tx1"/>
                        </a:solidFill>
                        <a:effectLst/>
                        <a:latin typeface="Calibri"/>
                        <a:ea typeface="Calibri"/>
                        <a:cs typeface="Times New Roman"/>
                      </a:endParaRPr>
                    </a:p>
                  </a:txBody>
                  <a:tcPr marL="0" marR="0" marT="18288" marB="18288" anchor="ctr">
                    <a:lnL w="12700" cmpd="sng">
                      <a:noFill/>
                    </a:lnL>
                    <a:lnR w="12700" cmpd="sng">
                      <a:noFill/>
                    </a:lnR>
                    <a:lnT w="12700" cap="flat" cmpd="sng" algn="ctr">
                      <a:noFill/>
                      <a:prstDash val="solid"/>
                      <a:round/>
                      <a:headEnd type="none" w="med" len="med"/>
                      <a:tailEnd type="none" w="med" len="med"/>
                    </a:lnT>
                    <a:lnB w="12700" cap="flat" cmpd="sng" algn="ctr">
                      <a:solidFill>
                        <a:srgbClr val="ADB2B6"/>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000" dirty="0">
                          <a:solidFill>
                            <a:schemeClr val="tx1"/>
                          </a:solidFill>
                          <a:effectLst/>
                        </a:rPr>
                        <a:t>Yes</a:t>
                      </a:r>
                      <a:endParaRPr lang="en-US" sz="1000" dirty="0">
                        <a:solidFill>
                          <a:schemeClr val="tx1"/>
                        </a:solidFill>
                        <a:effectLst/>
                        <a:latin typeface="Calibri"/>
                        <a:ea typeface="Calibri"/>
                        <a:cs typeface="Times New Roman"/>
                      </a:endParaRPr>
                    </a:p>
                  </a:txBody>
                  <a:tcPr marL="0" marR="0" marT="18288" marB="18288" anchor="ctr">
                    <a:lnL w="12700" cmpd="sng">
                      <a:noFill/>
                    </a:lnL>
                    <a:lnR w="12700" cmpd="sng">
                      <a:noFill/>
                    </a:lnR>
                    <a:lnT w="12700" cap="flat" cmpd="sng" algn="ctr">
                      <a:noFill/>
                      <a:prstDash val="solid"/>
                      <a:round/>
                      <a:headEnd type="none" w="med" len="med"/>
                      <a:tailEnd type="none" w="med" len="med"/>
                    </a:lnT>
                    <a:lnB w="12700" cap="flat" cmpd="sng" algn="ctr">
                      <a:solidFill>
                        <a:srgbClr val="ADB2B6"/>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49835">
                <a:tc>
                  <a:txBody>
                    <a:bodyPr/>
                    <a:lstStyle/>
                    <a:p>
                      <a:pPr marL="0" marR="0">
                        <a:lnSpc>
                          <a:spcPct val="115000"/>
                        </a:lnSpc>
                        <a:spcBef>
                          <a:spcPts val="0"/>
                        </a:spcBef>
                        <a:spcAft>
                          <a:spcPts val="1125"/>
                        </a:spcAft>
                      </a:pPr>
                      <a:r>
                        <a:rPr lang="en-US" sz="1000" b="0" dirty="0">
                          <a:solidFill>
                            <a:schemeClr val="tx1"/>
                          </a:solidFill>
                          <a:effectLst/>
                        </a:rPr>
                        <a:t>Part B coinsurance or copayment</a:t>
                      </a:r>
                      <a:endParaRPr lang="en-US" sz="1000" b="0" dirty="0">
                        <a:solidFill>
                          <a:schemeClr val="tx1"/>
                        </a:solidFill>
                        <a:effectLst/>
                        <a:latin typeface="Calibri"/>
                        <a:ea typeface="Calibri"/>
                        <a:cs typeface="Times New Roman"/>
                      </a:endParaRPr>
                    </a:p>
                  </a:txBody>
                  <a:tcPr marL="0" marR="0" marT="18288" marB="18288" anchor="ctr">
                    <a:lnL w="12700" cmpd="sng">
                      <a:noFill/>
                    </a:lnL>
                    <a:lnR w="12700" cmpd="sng">
                      <a:noFill/>
                    </a:lnR>
                    <a:lnT w="12700" cap="flat" cmpd="sng" algn="ctr">
                      <a:solidFill>
                        <a:srgbClr val="ADB2B6"/>
                      </a:solidFill>
                      <a:prstDash val="sysDot"/>
                      <a:round/>
                      <a:headEnd type="none" w="med" len="med"/>
                      <a:tailEnd type="none" w="med" len="med"/>
                    </a:lnT>
                    <a:lnB w="12700" cap="flat" cmpd="sng" algn="ctr">
                      <a:solidFill>
                        <a:srgbClr val="ADB2B6"/>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000" dirty="0">
                          <a:solidFill>
                            <a:schemeClr val="tx1"/>
                          </a:solidFill>
                          <a:effectLst/>
                        </a:rPr>
                        <a:t>Yes</a:t>
                      </a:r>
                      <a:endParaRPr lang="en-US" sz="1000" dirty="0">
                        <a:solidFill>
                          <a:schemeClr val="tx1"/>
                        </a:solidFill>
                        <a:effectLst/>
                        <a:latin typeface="Calibri"/>
                        <a:ea typeface="Calibri"/>
                        <a:cs typeface="Times New Roman"/>
                      </a:endParaRPr>
                    </a:p>
                  </a:txBody>
                  <a:tcPr marL="0" marR="0" marT="18288" marB="18288" anchor="ctr">
                    <a:lnL w="12700" cmpd="sng">
                      <a:noFill/>
                    </a:lnL>
                    <a:lnR w="12700" cmpd="sng">
                      <a:noFill/>
                    </a:lnR>
                    <a:lnT w="12700" cap="flat" cmpd="sng" algn="ctr">
                      <a:solidFill>
                        <a:srgbClr val="ADB2B6"/>
                      </a:solidFill>
                      <a:prstDash val="sysDot"/>
                      <a:round/>
                      <a:headEnd type="none" w="med" len="med"/>
                      <a:tailEnd type="none" w="med" len="med"/>
                    </a:lnT>
                    <a:lnB w="12700" cap="flat" cmpd="sng" algn="ctr">
                      <a:solidFill>
                        <a:srgbClr val="ADB2B6"/>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000" dirty="0">
                          <a:solidFill>
                            <a:schemeClr val="tx1"/>
                          </a:solidFill>
                          <a:effectLst/>
                        </a:rPr>
                        <a:t>Yes</a:t>
                      </a:r>
                      <a:endParaRPr lang="en-US" sz="1000" dirty="0">
                        <a:solidFill>
                          <a:schemeClr val="tx1"/>
                        </a:solidFill>
                        <a:effectLst/>
                        <a:latin typeface="Calibri"/>
                        <a:ea typeface="Calibri"/>
                        <a:cs typeface="Times New Roman"/>
                      </a:endParaRPr>
                    </a:p>
                  </a:txBody>
                  <a:tcPr marL="0" marR="0" marT="18288" marB="18288" anchor="ctr">
                    <a:lnL w="12700" cmpd="sng">
                      <a:noFill/>
                    </a:lnL>
                    <a:lnR w="12700" cmpd="sng">
                      <a:noFill/>
                    </a:lnR>
                    <a:lnT w="12700" cap="flat" cmpd="sng" algn="ctr">
                      <a:solidFill>
                        <a:srgbClr val="ADB2B6"/>
                      </a:solidFill>
                      <a:prstDash val="sysDot"/>
                      <a:round/>
                      <a:headEnd type="none" w="med" len="med"/>
                      <a:tailEnd type="none" w="med" len="med"/>
                    </a:lnT>
                    <a:lnB w="12700" cap="flat" cmpd="sng" algn="ctr">
                      <a:solidFill>
                        <a:srgbClr val="ADB2B6"/>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000" dirty="0">
                          <a:solidFill>
                            <a:schemeClr val="tx1"/>
                          </a:solidFill>
                          <a:effectLst/>
                        </a:rPr>
                        <a:t>Yes</a:t>
                      </a:r>
                      <a:endParaRPr lang="en-US" sz="1000" dirty="0">
                        <a:solidFill>
                          <a:schemeClr val="tx1"/>
                        </a:solidFill>
                        <a:effectLst/>
                        <a:latin typeface="Calibri"/>
                        <a:ea typeface="Calibri"/>
                        <a:cs typeface="Times New Roman"/>
                      </a:endParaRPr>
                    </a:p>
                  </a:txBody>
                  <a:tcPr marL="0" marR="0" marT="18288" marB="18288" anchor="ctr">
                    <a:lnL w="12700" cmpd="sng">
                      <a:noFill/>
                    </a:lnL>
                    <a:lnR w="12700" cmpd="sng">
                      <a:noFill/>
                    </a:lnR>
                    <a:lnT w="12700" cap="flat" cmpd="sng" algn="ctr">
                      <a:solidFill>
                        <a:srgbClr val="ADB2B6"/>
                      </a:solidFill>
                      <a:prstDash val="sysDot"/>
                      <a:round/>
                      <a:headEnd type="none" w="med" len="med"/>
                      <a:tailEnd type="none" w="med" len="med"/>
                    </a:lnT>
                    <a:lnB w="12700" cap="flat" cmpd="sng" algn="ctr">
                      <a:solidFill>
                        <a:srgbClr val="ADB2B6"/>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000">
                          <a:solidFill>
                            <a:schemeClr val="tx1"/>
                          </a:solidFill>
                          <a:effectLst/>
                        </a:rPr>
                        <a:t>Yes</a:t>
                      </a:r>
                      <a:endParaRPr lang="en-US" sz="1000">
                        <a:solidFill>
                          <a:schemeClr val="tx1"/>
                        </a:solidFill>
                        <a:effectLst/>
                        <a:latin typeface="Calibri"/>
                        <a:ea typeface="Calibri"/>
                        <a:cs typeface="Times New Roman"/>
                      </a:endParaRPr>
                    </a:p>
                  </a:txBody>
                  <a:tcPr marL="0" marR="0" marT="18288" marB="18288" anchor="ctr">
                    <a:lnL w="12700" cmpd="sng">
                      <a:noFill/>
                    </a:lnL>
                    <a:lnR w="12700" cmpd="sng">
                      <a:noFill/>
                    </a:lnR>
                    <a:lnT w="12700" cap="flat" cmpd="sng" algn="ctr">
                      <a:solidFill>
                        <a:srgbClr val="ADB2B6"/>
                      </a:solidFill>
                      <a:prstDash val="sysDot"/>
                      <a:round/>
                      <a:headEnd type="none" w="med" len="med"/>
                      <a:tailEnd type="none" w="med" len="med"/>
                    </a:lnT>
                    <a:lnB w="12700" cap="flat" cmpd="sng" algn="ctr">
                      <a:solidFill>
                        <a:srgbClr val="ADB2B6"/>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000" dirty="0">
                          <a:solidFill>
                            <a:schemeClr val="tx1"/>
                          </a:solidFill>
                          <a:effectLst/>
                        </a:rPr>
                        <a:t>Yes</a:t>
                      </a:r>
                      <a:endParaRPr lang="en-US" sz="1000" dirty="0">
                        <a:solidFill>
                          <a:schemeClr val="tx1"/>
                        </a:solidFill>
                        <a:effectLst/>
                        <a:latin typeface="Calibri"/>
                        <a:ea typeface="Calibri"/>
                        <a:cs typeface="Times New Roman"/>
                      </a:endParaRPr>
                    </a:p>
                  </a:txBody>
                  <a:tcPr marL="0" marR="0" marT="18288" marB="18288" anchor="ctr">
                    <a:lnL w="12700" cmpd="sng">
                      <a:noFill/>
                    </a:lnL>
                    <a:lnR w="12700" cmpd="sng">
                      <a:noFill/>
                    </a:lnR>
                    <a:lnT w="12700" cap="flat" cmpd="sng" algn="ctr">
                      <a:solidFill>
                        <a:srgbClr val="ADB2B6"/>
                      </a:solidFill>
                      <a:prstDash val="sysDot"/>
                      <a:round/>
                      <a:headEnd type="none" w="med" len="med"/>
                      <a:tailEnd type="none" w="med" len="med"/>
                    </a:lnT>
                    <a:lnB w="12700" cap="flat" cmpd="sng" algn="ctr">
                      <a:solidFill>
                        <a:srgbClr val="ADB2B6"/>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000" dirty="0">
                          <a:solidFill>
                            <a:schemeClr val="tx1"/>
                          </a:solidFill>
                          <a:effectLst/>
                        </a:rPr>
                        <a:t>Yes</a:t>
                      </a:r>
                      <a:endParaRPr lang="en-US" sz="1000" dirty="0">
                        <a:solidFill>
                          <a:schemeClr val="tx1"/>
                        </a:solidFill>
                        <a:effectLst/>
                        <a:latin typeface="Calibri"/>
                        <a:ea typeface="Calibri"/>
                        <a:cs typeface="Times New Roman"/>
                      </a:endParaRPr>
                    </a:p>
                  </a:txBody>
                  <a:tcPr marL="0" marR="0" marT="18288" marB="18288" anchor="ctr">
                    <a:lnL w="12700" cmpd="sng">
                      <a:noFill/>
                    </a:lnL>
                    <a:lnR w="12700" cmpd="sng">
                      <a:noFill/>
                    </a:lnR>
                    <a:lnT w="12700" cap="flat" cmpd="sng" algn="ctr">
                      <a:solidFill>
                        <a:srgbClr val="ADB2B6"/>
                      </a:solidFill>
                      <a:prstDash val="sysDot"/>
                      <a:round/>
                      <a:headEnd type="none" w="med" len="med"/>
                      <a:tailEnd type="none" w="med" len="med"/>
                    </a:lnT>
                    <a:lnB w="12700" cap="flat" cmpd="sng" algn="ctr">
                      <a:solidFill>
                        <a:srgbClr val="ADB2B6"/>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000" dirty="0">
                          <a:solidFill>
                            <a:schemeClr val="tx1"/>
                          </a:solidFill>
                          <a:effectLst/>
                        </a:rPr>
                        <a:t>50%</a:t>
                      </a:r>
                      <a:endParaRPr lang="en-US" sz="1000" dirty="0">
                        <a:solidFill>
                          <a:schemeClr val="tx1"/>
                        </a:solidFill>
                        <a:effectLst/>
                        <a:latin typeface="Calibri"/>
                        <a:ea typeface="Calibri"/>
                        <a:cs typeface="Times New Roman"/>
                      </a:endParaRPr>
                    </a:p>
                  </a:txBody>
                  <a:tcPr marL="0" marR="0" marT="18288" marB="18288" anchor="ctr">
                    <a:lnL w="12700" cmpd="sng">
                      <a:noFill/>
                    </a:lnL>
                    <a:lnR w="12700" cmpd="sng">
                      <a:noFill/>
                    </a:lnR>
                    <a:lnT w="12700" cap="flat" cmpd="sng" algn="ctr">
                      <a:solidFill>
                        <a:srgbClr val="ADB2B6"/>
                      </a:solidFill>
                      <a:prstDash val="sysDot"/>
                      <a:round/>
                      <a:headEnd type="none" w="med" len="med"/>
                      <a:tailEnd type="none" w="med" len="med"/>
                    </a:lnT>
                    <a:lnB w="12700" cap="flat" cmpd="sng" algn="ctr">
                      <a:solidFill>
                        <a:srgbClr val="ADB2B6"/>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000">
                          <a:solidFill>
                            <a:schemeClr val="tx1"/>
                          </a:solidFill>
                          <a:effectLst/>
                        </a:rPr>
                        <a:t>75%</a:t>
                      </a:r>
                      <a:endParaRPr lang="en-US" sz="1000">
                        <a:solidFill>
                          <a:schemeClr val="tx1"/>
                        </a:solidFill>
                        <a:effectLst/>
                        <a:latin typeface="Calibri"/>
                        <a:ea typeface="Calibri"/>
                        <a:cs typeface="Times New Roman"/>
                      </a:endParaRPr>
                    </a:p>
                  </a:txBody>
                  <a:tcPr marL="0" marR="0" marT="18288" marB="18288" anchor="ctr">
                    <a:lnL w="12700" cmpd="sng">
                      <a:noFill/>
                    </a:lnL>
                    <a:lnR w="12700" cmpd="sng">
                      <a:noFill/>
                    </a:lnR>
                    <a:lnT w="12700" cap="flat" cmpd="sng" algn="ctr">
                      <a:solidFill>
                        <a:srgbClr val="ADB2B6"/>
                      </a:solidFill>
                      <a:prstDash val="sysDot"/>
                      <a:round/>
                      <a:headEnd type="none" w="med" len="med"/>
                      <a:tailEnd type="none" w="med" len="med"/>
                    </a:lnT>
                    <a:lnB w="12700" cap="flat" cmpd="sng" algn="ctr">
                      <a:solidFill>
                        <a:srgbClr val="ADB2B6"/>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000">
                          <a:solidFill>
                            <a:schemeClr val="tx1"/>
                          </a:solidFill>
                          <a:effectLst/>
                        </a:rPr>
                        <a:t>Yes</a:t>
                      </a:r>
                      <a:endParaRPr lang="en-US" sz="1000">
                        <a:solidFill>
                          <a:schemeClr val="tx1"/>
                        </a:solidFill>
                        <a:effectLst/>
                        <a:latin typeface="Calibri"/>
                        <a:ea typeface="Calibri"/>
                        <a:cs typeface="Times New Roman"/>
                      </a:endParaRPr>
                    </a:p>
                  </a:txBody>
                  <a:tcPr marL="0" marR="0" marT="18288" marB="18288" anchor="ctr">
                    <a:lnL w="12700" cmpd="sng">
                      <a:noFill/>
                    </a:lnL>
                    <a:lnR w="12700" cmpd="sng">
                      <a:noFill/>
                    </a:lnR>
                    <a:lnT w="12700" cap="flat" cmpd="sng" algn="ctr">
                      <a:solidFill>
                        <a:srgbClr val="ADB2B6"/>
                      </a:solidFill>
                      <a:prstDash val="sysDot"/>
                      <a:round/>
                      <a:headEnd type="none" w="med" len="med"/>
                      <a:tailEnd type="none" w="med" len="med"/>
                    </a:lnT>
                    <a:lnB w="12700" cap="flat" cmpd="sng" algn="ctr">
                      <a:solidFill>
                        <a:srgbClr val="ADB2B6"/>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000" dirty="0">
                          <a:solidFill>
                            <a:schemeClr val="tx1"/>
                          </a:solidFill>
                          <a:effectLst/>
                        </a:rPr>
                        <a:t>Yes</a:t>
                      </a:r>
                      <a:endParaRPr lang="en-US" sz="1000" dirty="0">
                        <a:solidFill>
                          <a:schemeClr val="tx1"/>
                        </a:solidFill>
                        <a:effectLst/>
                        <a:latin typeface="Calibri"/>
                        <a:ea typeface="Calibri"/>
                        <a:cs typeface="Times New Roman"/>
                      </a:endParaRPr>
                    </a:p>
                  </a:txBody>
                  <a:tcPr marL="0" marR="0" marT="18288" marB="18288" anchor="ctr">
                    <a:lnL w="12700" cmpd="sng">
                      <a:noFill/>
                    </a:lnL>
                    <a:lnR w="12700" cmpd="sng">
                      <a:noFill/>
                    </a:lnR>
                    <a:lnT w="12700" cap="flat" cmpd="sng" algn="ctr">
                      <a:solidFill>
                        <a:srgbClr val="ADB2B6"/>
                      </a:solidFill>
                      <a:prstDash val="sysDot"/>
                      <a:round/>
                      <a:headEnd type="none" w="med" len="med"/>
                      <a:tailEnd type="none" w="med" len="med"/>
                    </a:lnT>
                    <a:lnB w="12700" cap="flat" cmpd="sng" algn="ctr">
                      <a:solidFill>
                        <a:srgbClr val="ADB2B6"/>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49835">
                <a:tc>
                  <a:txBody>
                    <a:bodyPr/>
                    <a:lstStyle/>
                    <a:p>
                      <a:pPr marL="0" marR="0">
                        <a:lnSpc>
                          <a:spcPct val="115000"/>
                        </a:lnSpc>
                        <a:spcBef>
                          <a:spcPts val="0"/>
                        </a:spcBef>
                        <a:spcAft>
                          <a:spcPts val="1125"/>
                        </a:spcAft>
                      </a:pPr>
                      <a:r>
                        <a:rPr lang="en-US" sz="1000" b="0" dirty="0">
                          <a:solidFill>
                            <a:schemeClr val="tx1"/>
                          </a:solidFill>
                          <a:effectLst/>
                        </a:rPr>
                        <a:t>Blood (first 3 pints)</a:t>
                      </a:r>
                      <a:endParaRPr lang="en-US" sz="1000" b="0" dirty="0">
                        <a:solidFill>
                          <a:schemeClr val="tx1"/>
                        </a:solidFill>
                        <a:effectLst/>
                        <a:latin typeface="Calibri"/>
                        <a:ea typeface="Calibri"/>
                        <a:cs typeface="Times New Roman"/>
                      </a:endParaRPr>
                    </a:p>
                  </a:txBody>
                  <a:tcPr marL="0" marR="0" marT="18288" marB="18288" anchor="ctr">
                    <a:lnL w="12700" cmpd="sng">
                      <a:noFill/>
                    </a:lnL>
                    <a:lnR w="12700" cmpd="sng">
                      <a:noFill/>
                    </a:lnR>
                    <a:lnT w="12700" cap="flat" cmpd="sng" algn="ctr">
                      <a:solidFill>
                        <a:srgbClr val="ADB2B6"/>
                      </a:solidFill>
                      <a:prstDash val="sysDot"/>
                      <a:round/>
                      <a:headEnd type="none" w="med" len="med"/>
                      <a:tailEnd type="none" w="med" len="med"/>
                    </a:lnT>
                    <a:lnB w="12700" cap="flat" cmpd="sng" algn="ctr">
                      <a:solidFill>
                        <a:srgbClr val="ADB2B6"/>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000" dirty="0">
                          <a:solidFill>
                            <a:schemeClr val="tx1"/>
                          </a:solidFill>
                          <a:effectLst/>
                        </a:rPr>
                        <a:t>Yes</a:t>
                      </a:r>
                      <a:endParaRPr lang="en-US" sz="1000" dirty="0">
                        <a:solidFill>
                          <a:schemeClr val="tx1"/>
                        </a:solidFill>
                        <a:effectLst/>
                        <a:latin typeface="Calibri"/>
                        <a:ea typeface="Calibri"/>
                        <a:cs typeface="Times New Roman"/>
                      </a:endParaRPr>
                    </a:p>
                  </a:txBody>
                  <a:tcPr marL="0" marR="0" marT="18288" marB="18288" anchor="ctr">
                    <a:lnL w="12700" cmpd="sng">
                      <a:noFill/>
                    </a:lnL>
                    <a:lnR w="12700" cmpd="sng">
                      <a:noFill/>
                    </a:lnR>
                    <a:lnT w="12700" cap="flat" cmpd="sng" algn="ctr">
                      <a:solidFill>
                        <a:srgbClr val="ADB2B6"/>
                      </a:solidFill>
                      <a:prstDash val="sysDot"/>
                      <a:round/>
                      <a:headEnd type="none" w="med" len="med"/>
                      <a:tailEnd type="none" w="med" len="med"/>
                    </a:lnT>
                    <a:lnB w="12700" cap="flat" cmpd="sng" algn="ctr">
                      <a:solidFill>
                        <a:srgbClr val="ADB2B6"/>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000" dirty="0">
                          <a:solidFill>
                            <a:schemeClr val="tx1"/>
                          </a:solidFill>
                          <a:effectLst/>
                        </a:rPr>
                        <a:t>Yes</a:t>
                      </a:r>
                      <a:endParaRPr lang="en-US" sz="1000" dirty="0">
                        <a:solidFill>
                          <a:schemeClr val="tx1"/>
                        </a:solidFill>
                        <a:effectLst/>
                        <a:latin typeface="Calibri"/>
                        <a:ea typeface="Calibri"/>
                        <a:cs typeface="Times New Roman"/>
                      </a:endParaRPr>
                    </a:p>
                  </a:txBody>
                  <a:tcPr marL="0" marR="0" marT="18288" marB="18288" anchor="ctr">
                    <a:lnL w="12700" cmpd="sng">
                      <a:noFill/>
                    </a:lnL>
                    <a:lnR w="12700" cmpd="sng">
                      <a:noFill/>
                    </a:lnR>
                    <a:lnT w="12700" cap="flat" cmpd="sng" algn="ctr">
                      <a:solidFill>
                        <a:srgbClr val="ADB2B6"/>
                      </a:solidFill>
                      <a:prstDash val="sysDot"/>
                      <a:round/>
                      <a:headEnd type="none" w="med" len="med"/>
                      <a:tailEnd type="none" w="med" len="med"/>
                    </a:lnT>
                    <a:lnB w="12700" cap="flat" cmpd="sng" algn="ctr">
                      <a:solidFill>
                        <a:srgbClr val="ADB2B6"/>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000" dirty="0">
                          <a:solidFill>
                            <a:schemeClr val="tx1"/>
                          </a:solidFill>
                          <a:effectLst/>
                        </a:rPr>
                        <a:t>Yes</a:t>
                      </a:r>
                      <a:endParaRPr lang="en-US" sz="1000" dirty="0">
                        <a:solidFill>
                          <a:schemeClr val="tx1"/>
                        </a:solidFill>
                        <a:effectLst/>
                        <a:latin typeface="Calibri"/>
                        <a:ea typeface="Calibri"/>
                        <a:cs typeface="Times New Roman"/>
                      </a:endParaRPr>
                    </a:p>
                  </a:txBody>
                  <a:tcPr marL="0" marR="0" marT="18288" marB="18288" anchor="ctr">
                    <a:lnL w="12700" cmpd="sng">
                      <a:noFill/>
                    </a:lnL>
                    <a:lnR w="12700" cmpd="sng">
                      <a:noFill/>
                    </a:lnR>
                    <a:lnT w="12700" cap="flat" cmpd="sng" algn="ctr">
                      <a:solidFill>
                        <a:srgbClr val="ADB2B6"/>
                      </a:solidFill>
                      <a:prstDash val="sysDot"/>
                      <a:round/>
                      <a:headEnd type="none" w="med" len="med"/>
                      <a:tailEnd type="none" w="med" len="med"/>
                    </a:lnT>
                    <a:lnB w="12700" cap="flat" cmpd="sng" algn="ctr">
                      <a:solidFill>
                        <a:srgbClr val="ADB2B6"/>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000" dirty="0">
                          <a:solidFill>
                            <a:schemeClr val="tx1"/>
                          </a:solidFill>
                          <a:effectLst/>
                        </a:rPr>
                        <a:t>Yes</a:t>
                      </a:r>
                      <a:endParaRPr lang="en-US" sz="1000" dirty="0">
                        <a:solidFill>
                          <a:schemeClr val="tx1"/>
                        </a:solidFill>
                        <a:effectLst/>
                        <a:latin typeface="Calibri"/>
                        <a:ea typeface="Calibri"/>
                        <a:cs typeface="Times New Roman"/>
                      </a:endParaRPr>
                    </a:p>
                  </a:txBody>
                  <a:tcPr marL="0" marR="0" marT="18288" marB="18288" anchor="ctr">
                    <a:lnL w="12700" cmpd="sng">
                      <a:noFill/>
                    </a:lnL>
                    <a:lnR w="12700" cmpd="sng">
                      <a:noFill/>
                    </a:lnR>
                    <a:lnT w="12700" cap="flat" cmpd="sng" algn="ctr">
                      <a:solidFill>
                        <a:srgbClr val="ADB2B6"/>
                      </a:solidFill>
                      <a:prstDash val="sysDot"/>
                      <a:round/>
                      <a:headEnd type="none" w="med" len="med"/>
                      <a:tailEnd type="none" w="med" len="med"/>
                    </a:lnT>
                    <a:lnB w="12700" cap="flat" cmpd="sng" algn="ctr">
                      <a:solidFill>
                        <a:srgbClr val="ADB2B6"/>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000">
                          <a:solidFill>
                            <a:schemeClr val="tx1"/>
                          </a:solidFill>
                          <a:effectLst/>
                        </a:rPr>
                        <a:t>Yes</a:t>
                      </a:r>
                      <a:endParaRPr lang="en-US" sz="1000">
                        <a:solidFill>
                          <a:schemeClr val="tx1"/>
                        </a:solidFill>
                        <a:effectLst/>
                        <a:latin typeface="Calibri"/>
                        <a:ea typeface="Calibri"/>
                        <a:cs typeface="Times New Roman"/>
                      </a:endParaRPr>
                    </a:p>
                  </a:txBody>
                  <a:tcPr marL="0" marR="0" marT="18288" marB="18288" anchor="ctr">
                    <a:lnL w="12700" cmpd="sng">
                      <a:noFill/>
                    </a:lnL>
                    <a:lnR w="12700" cmpd="sng">
                      <a:noFill/>
                    </a:lnR>
                    <a:lnT w="12700" cap="flat" cmpd="sng" algn="ctr">
                      <a:solidFill>
                        <a:srgbClr val="ADB2B6"/>
                      </a:solidFill>
                      <a:prstDash val="sysDot"/>
                      <a:round/>
                      <a:headEnd type="none" w="med" len="med"/>
                      <a:tailEnd type="none" w="med" len="med"/>
                    </a:lnT>
                    <a:lnB w="12700" cap="flat" cmpd="sng" algn="ctr">
                      <a:solidFill>
                        <a:srgbClr val="ADB2B6"/>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000">
                          <a:solidFill>
                            <a:schemeClr val="tx1"/>
                          </a:solidFill>
                          <a:effectLst/>
                        </a:rPr>
                        <a:t>Yes</a:t>
                      </a:r>
                      <a:endParaRPr lang="en-US" sz="1000">
                        <a:solidFill>
                          <a:schemeClr val="tx1"/>
                        </a:solidFill>
                        <a:effectLst/>
                        <a:latin typeface="Calibri"/>
                        <a:ea typeface="Calibri"/>
                        <a:cs typeface="Times New Roman"/>
                      </a:endParaRPr>
                    </a:p>
                  </a:txBody>
                  <a:tcPr marL="0" marR="0" marT="18288" marB="18288" anchor="ctr">
                    <a:lnL w="12700" cmpd="sng">
                      <a:noFill/>
                    </a:lnL>
                    <a:lnR w="12700" cmpd="sng">
                      <a:noFill/>
                    </a:lnR>
                    <a:lnT w="12700" cap="flat" cmpd="sng" algn="ctr">
                      <a:solidFill>
                        <a:srgbClr val="ADB2B6"/>
                      </a:solidFill>
                      <a:prstDash val="sysDot"/>
                      <a:round/>
                      <a:headEnd type="none" w="med" len="med"/>
                      <a:tailEnd type="none" w="med" len="med"/>
                    </a:lnT>
                    <a:lnB w="12700" cap="flat" cmpd="sng" algn="ctr">
                      <a:solidFill>
                        <a:srgbClr val="ADB2B6"/>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000" dirty="0">
                          <a:solidFill>
                            <a:schemeClr val="tx1"/>
                          </a:solidFill>
                          <a:effectLst/>
                        </a:rPr>
                        <a:t>50%</a:t>
                      </a:r>
                      <a:endParaRPr lang="en-US" sz="1000" dirty="0">
                        <a:solidFill>
                          <a:schemeClr val="tx1"/>
                        </a:solidFill>
                        <a:effectLst/>
                        <a:latin typeface="Calibri"/>
                        <a:ea typeface="Calibri"/>
                        <a:cs typeface="Times New Roman"/>
                      </a:endParaRPr>
                    </a:p>
                  </a:txBody>
                  <a:tcPr marL="0" marR="0" marT="18288" marB="18288" anchor="ctr">
                    <a:lnL w="12700" cmpd="sng">
                      <a:noFill/>
                    </a:lnL>
                    <a:lnR w="12700" cmpd="sng">
                      <a:noFill/>
                    </a:lnR>
                    <a:lnT w="12700" cap="flat" cmpd="sng" algn="ctr">
                      <a:solidFill>
                        <a:srgbClr val="ADB2B6"/>
                      </a:solidFill>
                      <a:prstDash val="sysDot"/>
                      <a:round/>
                      <a:headEnd type="none" w="med" len="med"/>
                      <a:tailEnd type="none" w="med" len="med"/>
                    </a:lnT>
                    <a:lnB w="12700" cap="flat" cmpd="sng" algn="ctr">
                      <a:solidFill>
                        <a:srgbClr val="ADB2B6"/>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000" dirty="0">
                          <a:solidFill>
                            <a:schemeClr val="tx1"/>
                          </a:solidFill>
                          <a:effectLst/>
                        </a:rPr>
                        <a:t>75%</a:t>
                      </a:r>
                      <a:endParaRPr lang="en-US" sz="1000" dirty="0">
                        <a:solidFill>
                          <a:schemeClr val="tx1"/>
                        </a:solidFill>
                        <a:effectLst/>
                        <a:latin typeface="Calibri"/>
                        <a:ea typeface="Calibri"/>
                        <a:cs typeface="Times New Roman"/>
                      </a:endParaRPr>
                    </a:p>
                  </a:txBody>
                  <a:tcPr marL="0" marR="0" marT="18288" marB="18288" anchor="ctr">
                    <a:lnL w="12700" cmpd="sng">
                      <a:noFill/>
                    </a:lnL>
                    <a:lnR w="12700" cmpd="sng">
                      <a:noFill/>
                    </a:lnR>
                    <a:lnT w="12700" cap="flat" cmpd="sng" algn="ctr">
                      <a:solidFill>
                        <a:srgbClr val="ADB2B6"/>
                      </a:solidFill>
                      <a:prstDash val="sysDot"/>
                      <a:round/>
                      <a:headEnd type="none" w="med" len="med"/>
                      <a:tailEnd type="none" w="med" len="med"/>
                    </a:lnT>
                    <a:lnB w="12700" cap="flat" cmpd="sng" algn="ctr">
                      <a:solidFill>
                        <a:srgbClr val="ADB2B6"/>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000" dirty="0">
                          <a:solidFill>
                            <a:schemeClr val="tx1"/>
                          </a:solidFill>
                          <a:effectLst/>
                        </a:rPr>
                        <a:t>Yes</a:t>
                      </a:r>
                      <a:endParaRPr lang="en-US" sz="1000" dirty="0">
                        <a:solidFill>
                          <a:schemeClr val="tx1"/>
                        </a:solidFill>
                        <a:effectLst/>
                        <a:latin typeface="Calibri"/>
                        <a:ea typeface="Calibri"/>
                        <a:cs typeface="Times New Roman"/>
                      </a:endParaRPr>
                    </a:p>
                  </a:txBody>
                  <a:tcPr marL="0" marR="0" marT="18288" marB="18288" anchor="ctr">
                    <a:lnL w="12700" cmpd="sng">
                      <a:noFill/>
                    </a:lnL>
                    <a:lnR w="12700" cmpd="sng">
                      <a:noFill/>
                    </a:lnR>
                    <a:lnT w="12700" cap="flat" cmpd="sng" algn="ctr">
                      <a:solidFill>
                        <a:srgbClr val="ADB2B6"/>
                      </a:solidFill>
                      <a:prstDash val="sysDot"/>
                      <a:round/>
                      <a:headEnd type="none" w="med" len="med"/>
                      <a:tailEnd type="none" w="med" len="med"/>
                    </a:lnT>
                    <a:lnB w="12700" cap="flat" cmpd="sng" algn="ctr">
                      <a:solidFill>
                        <a:srgbClr val="ADB2B6"/>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000" dirty="0">
                          <a:solidFill>
                            <a:schemeClr val="tx1"/>
                          </a:solidFill>
                          <a:effectLst/>
                        </a:rPr>
                        <a:t>Yes</a:t>
                      </a:r>
                      <a:endParaRPr lang="en-US" sz="1000" dirty="0">
                        <a:solidFill>
                          <a:schemeClr val="tx1"/>
                        </a:solidFill>
                        <a:effectLst/>
                        <a:latin typeface="Calibri"/>
                        <a:ea typeface="Calibri"/>
                        <a:cs typeface="Times New Roman"/>
                      </a:endParaRPr>
                    </a:p>
                  </a:txBody>
                  <a:tcPr marL="0" marR="0" marT="18288" marB="18288" anchor="ctr">
                    <a:lnL w="12700" cmpd="sng">
                      <a:noFill/>
                    </a:lnL>
                    <a:lnR w="12700" cmpd="sng">
                      <a:noFill/>
                    </a:lnR>
                    <a:lnT w="12700" cap="flat" cmpd="sng" algn="ctr">
                      <a:solidFill>
                        <a:srgbClr val="ADB2B6"/>
                      </a:solidFill>
                      <a:prstDash val="sysDot"/>
                      <a:round/>
                      <a:headEnd type="none" w="med" len="med"/>
                      <a:tailEnd type="none" w="med" len="med"/>
                    </a:lnT>
                    <a:lnB w="12700" cap="flat" cmpd="sng" algn="ctr">
                      <a:solidFill>
                        <a:srgbClr val="ADB2B6"/>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49835">
                <a:tc>
                  <a:txBody>
                    <a:bodyPr/>
                    <a:lstStyle/>
                    <a:p>
                      <a:pPr marL="0" marR="0">
                        <a:lnSpc>
                          <a:spcPct val="115000"/>
                        </a:lnSpc>
                        <a:spcBef>
                          <a:spcPts val="0"/>
                        </a:spcBef>
                        <a:spcAft>
                          <a:spcPts val="1125"/>
                        </a:spcAft>
                      </a:pPr>
                      <a:r>
                        <a:rPr lang="en-US" sz="1000" b="0" dirty="0">
                          <a:solidFill>
                            <a:schemeClr val="tx1"/>
                          </a:solidFill>
                          <a:effectLst/>
                        </a:rPr>
                        <a:t>Part A hospice care coinsurance or copayment</a:t>
                      </a:r>
                      <a:endParaRPr lang="en-US" sz="1000" b="0" dirty="0">
                        <a:solidFill>
                          <a:schemeClr val="tx1"/>
                        </a:solidFill>
                        <a:effectLst/>
                        <a:latin typeface="Calibri"/>
                        <a:ea typeface="Calibri"/>
                        <a:cs typeface="Times New Roman"/>
                      </a:endParaRPr>
                    </a:p>
                  </a:txBody>
                  <a:tcPr marL="0" marR="0" marT="18288" marB="18288" anchor="ctr">
                    <a:lnL w="12700" cmpd="sng">
                      <a:noFill/>
                    </a:lnL>
                    <a:lnR w="12700" cmpd="sng">
                      <a:noFill/>
                    </a:lnR>
                    <a:lnT w="12700" cap="flat" cmpd="sng" algn="ctr">
                      <a:solidFill>
                        <a:srgbClr val="ADB2B6"/>
                      </a:solidFill>
                      <a:prstDash val="sysDot"/>
                      <a:round/>
                      <a:headEnd type="none" w="med" len="med"/>
                      <a:tailEnd type="none" w="med" len="med"/>
                    </a:lnT>
                    <a:lnB w="12700" cap="flat" cmpd="sng" algn="ctr">
                      <a:solidFill>
                        <a:srgbClr val="ADB2B6"/>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000">
                          <a:solidFill>
                            <a:schemeClr val="tx1"/>
                          </a:solidFill>
                          <a:effectLst/>
                        </a:rPr>
                        <a:t>Yes</a:t>
                      </a:r>
                      <a:endParaRPr lang="en-US" sz="1000">
                        <a:solidFill>
                          <a:schemeClr val="tx1"/>
                        </a:solidFill>
                        <a:effectLst/>
                        <a:latin typeface="Calibri"/>
                        <a:ea typeface="Calibri"/>
                        <a:cs typeface="Times New Roman"/>
                      </a:endParaRPr>
                    </a:p>
                  </a:txBody>
                  <a:tcPr marL="0" marR="0" marT="18288" marB="18288" anchor="ctr">
                    <a:lnL w="12700" cmpd="sng">
                      <a:noFill/>
                    </a:lnL>
                    <a:lnR w="12700" cmpd="sng">
                      <a:noFill/>
                    </a:lnR>
                    <a:lnT w="12700" cap="flat" cmpd="sng" algn="ctr">
                      <a:solidFill>
                        <a:srgbClr val="ADB2B6"/>
                      </a:solidFill>
                      <a:prstDash val="sysDot"/>
                      <a:round/>
                      <a:headEnd type="none" w="med" len="med"/>
                      <a:tailEnd type="none" w="med" len="med"/>
                    </a:lnT>
                    <a:lnB w="12700" cap="flat" cmpd="sng" algn="ctr">
                      <a:solidFill>
                        <a:srgbClr val="ADB2B6"/>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000">
                          <a:solidFill>
                            <a:schemeClr val="tx1"/>
                          </a:solidFill>
                          <a:effectLst/>
                        </a:rPr>
                        <a:t>Yes</a:t>
                      </a:r>
                      <a:endParaRPr lang="en-US" sz="1000">
                        <a:solidFill>
                          <a:schemeClr val="tx1"/>
                        </a:solidFill>
                        <a:effectLst/>
                        <a:latin typeface="Calibri"/>
                        <a:ea typeface="Calibri"/>
                        <a:cs typeface="Times New Roman"/>
                      </a:endParaRPr>
                    </a:p>
                  </a:txBody>
                  <a:tcPr marL="0" marR="0" marT="18288" marB="18288" anchor="ctr">
                    <a:lnL w="12700" cmpd="sng">
                      <a:noFill/>
                    </a:lnL>
                    <a:lnR w="12700" cmpd="sng">
                      <a:noFill/>
                    </a:lnR>
                    <a:lnT w="12700" cap="flat" cmpd="sng" algn="ctr">
                      <a:solidFill>
                        <a:srgbClr val="ADB2B6"/>
                      </a:solidFill>
                      <a:prstDash val="sysDot"/>
                      <a:round/>
                      <a:headEnd type="none" w="med" len="med"/>
                      <a:tailEnd type="none" w="med" len="med"/>
                    </a:lnT>
                    <a:lnB w="12700" cap="flat" cmpd="sng" algn="ctr">
                      <a:solidFill>
                        <a:srgbClr val="ADB2B6"/>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000" dirty="0">
                          <a:solidFill>
                            <a:schemeClr val="tx1"/>
                          </a:solidFill>
                          <a:effectLst/>
                        </a:rPr>
                        <a:t>Yes</a:t>
                      </a:r>
                      <a:endParaRPr lang="en-US" sz="1000" dirty="0">
                        <a:solidFill>
                          <a:schemeClr val="tx1"/>
                        </a:solidFill>
                        <a:effectLst/>
                        <a:latin typeface="Calibri"/>
                        <a:ea typeface="Calibri"/>
                        <a:cs typeface="Times New Roman"/>
                      </a:endParaRPr>
                    </a:p>
                  </a:txBody>
                  <a:tcPr marL="0" marR="0" marT="18288" marB="18288" anchor="ctr">
                    <a:lnL w="12700" cmpd="sng">
                      <a:noFill/>
                    </a:lnL>
                    <a:lnR w="12700" cmpd="sng">
                      <a:noFill/>
                    </a:lnR>
                    <a:lnT w="12700" cap="flat" cmpd="sng" algn="ctr">
                      <a:solidFill>
                        <a:srgbClr val="ADB2B6"/>
                      </a:solidFill>
                      <a:prstDash val="sysDot"/>
                      <a:round/>
                      <a:headEnd type="none" w="med" len="med"/>
                      <a:tailEnd type="none" w="med" len="med"/>
                    </a:lnT>
                    <a:lnB w="12700" cap="flat" cmpd="sng" algn="ctr">
                      <a:solidFill>
                        <a:srgbClr val="ADB2B6"/>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000" dirty="0">
                          <a:solidFill>
                            <a:schemeClr val="tx1"/>
                          </a:solidFill>
                          <a:effectLst/>
                        </a:rPr>
                        <a:t>Yes</a:t>
                      </a:r>
                      <a:endParaRPr lang="en-US" sz="1000" dirty="0">
                        <a:solidFill>
                          <a:schemeClr val="tx1"/>
                        </a:solidFill>
                        <a:effectLst/>
                        <a:latin typeface="Calibri"/>
                        <a:ea typeface="Calibri"/>
                        <a:cs typeface="Times New Roman"/>
                      </a:endParaRPr>
                    </a:p>
                  </a:txBody>
                  <a:tcPr marL="0" marR="0" marT="18288" marB="18288" anchor="ctr">
                    <a:lnL w="12700" cmpd="sng">
                      <a:noFill/>
                    </a:lnL>
                    <a:lnR w="12700" cmpd="sng">
                      <a:noFill/>
                    </a:lnR>
                    <a:lnT w="12700" cap="flat" cmpd="sng" algn="ctr">
                      <a:solidFill>
                        <a:srgbClr val="ADB2B6"/>
                      </a:solidFill>
                      <a:prstDash val="sysDot"/>
                      <a:round/>
                      <a:headEnd type="none" w="med" len="med"/>
                      <a:tailEnd type="none" w="med" len="med"/>
                    </a:lnT>
                    <a:lnB w="12700" cap="flat" cmpd="sng" algn="ctr">
                      <a:solidFill>
                        <a:srgbClr val="ADB2B6"/>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000" dirty="0">
                          <a:solidFill>
                            <a:schemeClr val="tx1"/>
                          </a:solidFill>
                          <a:effectLst/>
                        </a:rPr>
                        <a:t>Yes</a:t>
                      </a:r>
                      <a:endParaRPr lang="en-US" sz="1000" dirty="0">
                        <a:solidFill>
                          <a:schemeClr val="tx1"/>
                        </a:solidFill>
                        <a:effectLst/>
                        <a:latin typeface="Calibri"/>
                        <a:ea typeface="Calibri"/>
                        <a:cs typeface="Times New Roman"/>
                      </a:endParaRPr>
                    </a:p>
                  </a:txBody>
                  <a:tcPr marL="0" marR="0" marT="18288" marB="18288" anchor="ctr">
                    <a:lnL w="12700" cmpd="sng">
                      <a:noFill/>
                    </a:lnL>
                    <a:lnR w="12700" cmpd="sng">
                      <a:noFill/>
                    </a:lnR>
                    <a:lnT w="12700" cap="flat" cmpd="sng" algn="ctr">
                      <a:solidFill>
                        <a:srgbClr val="ADB2B6"/>
                      </a:solidFill>
                      <a:prstDash val="sysDot"/>
                      <a:round/>
                      <a:headEnd type="none" w="med" len="med"/>
                      <a:tailEnd type="none" w="med" len="med"/>
                    </a:lnT>
                    <a:lnB w="12700" cap="flat" cmpd="sng" algn="ctr">
                      <a:solidFill>
                        <a:srgbClr val="ADB2B6"/>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000">
                          <a:solidFill>
                            <a:schemeClr val="tx1"/>
                          </a:solidFill>
                          <a:effectLst/>
                        </a:rPr>
                        <a:t>Yes</a:t>
                      </a:r>
                      <a:endParaRPr lang="en-US" sz="1000">
                        <a:solidFill>
                          <a:schemeClr val="tx1"/>
                        </a:solidFill>
                        <a:effectLst/>
                        <a:latin typeface="Calibri"/>
                        <a:ea typeface="Calibri"/>
                        <a:cs typeface="Times New Roman"/>
                      </a:endParaRPr>
                    </a:p>
                  </a:txBody>
                  <a:tcPr marL="0" marR="0" marT="18288" marB="18288" anchor="ctr">
                    <a:lnL w="12700" cmpd="sng">
                      <a:noFill/>
                    </a:lnL>
                    <a:lnR w="12700" cmpd="sng">
                      <a:noFill/>
                    </a:lnR>
                    <a:lnT w="12700" cap="flat" cmpd="sng" algn="ctr">
                      <a:solidFill>
                        <a:srgbClr val="ADB2B6"/>
                      </a:solidFill>
                      <a:prstDash val="sysDot"/>
                      <a:round/>
                      <a:headEnd type="none" w="med" len="med"/>
                      <a:tailEnd type="none" w="med" len="med"/>
                    </a:lnT>
                    <a:lnB w="12700" cap="flat" cmpd="sng" algn="ctr">
                      <a:solidFill>
                        <a:srgbClr val="ADB2B6"/>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000" dirty="0">
                          <a:solidFill>
                            <a:schemeClr val="tx1"/>
                          </a:solidFill>
                          <a:effectLst/>
                        </a:rPr>
                        <a:t>50%</a:t>
                      </a:r>
                      <a:endParaRPr lang="en-US" sz="1000" dirty="0">
                        <a:solidFill>
                          <a:schemeClr val="tx1"/>
                        </a:solidFill>
                        <a:effectLst/>
                        <a:latin typeface="Calibri"/>
                        <a:ea typeface="Calibri"/>
                        <a:cs typeface="Times New Roman"/>
                      </a:endParaRPr>
                    </a:p>
                  </a:txBody>
                  <a:tcPr marL="0" marR="0" marT="18288" marB="18288" anchor="ctr">
                    <a:lnL w="12700" cmpd="sng">
                      <a:noFill/>
                    </a:lnL>
                    <a:lnR w="12700" cmpd="sng">
                      <a:noFill/>
                    </a:lnR>
                    <a:lnT w="12700" cap="flat" cmpd="sng" algn="ctr">
                      <a:solidFill>
                        <a:srgbClr val="ADB2B6"/>
                      </a:solidFill>
                      <a:prstDash val="sysDot"/>
                      <a:round/>
                      <a:headEnd type="none" w="med" len="med"/>
                      <a:tailEnd type="none" w="med" len="med"/>
                    </a:lnT>
                    <a:lnB w="12700" cap="flat" cmpd="sng" algn="ctr">
                      <a:solidFill>
                        <a:srgbClr val="ADB2B6"/>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000" dirty="0">
                          <a:solidFill>
                            <a:schemeClr val="tx1"/>
                          </a:solidFill>
                          <a:effectLst/>
                        </a:rPr>
                        <a:t>75%</a:t>
                      </a:r>
                      <a:endParaRPr lang="en-US" sz="1000" dirty="0">
                        <a:solidFill>
                          <a:schemeClr val="tx1"/>
                        </a:solidFill>
                        <a:effectLst/>
                        <a:latin typeface="Calibri"/>
                        <a:ea typeface="Calibri"/>
                        <a:cs typeface="Times New Roman"/>
                      </a:endParaRPr>
                    </a:p>
                  </a:txBody>
                  <a:tcPr marL="0" marR="0" marT="18288" marB="18288" anchor="ctr">
                    <a:lnL w="12700" cmpd="sng">
                      <a:noFill/>
                    </a:lnL>
                    <a:lnR w="12700" cmpd="sng">
                      <a:noFill/>
                    </a:lnR>
                    <a:lnT w="12700" cap="flat" cmpd="sng" algn="ctr">
                      <a:solidFill>
                        <a:srgbClr val="ADB2B6"/>
                      </a:solidFill>
                      <a:prstDash val="sysDot"/>
                      <a:round/>
                      <a:headEnd type="none" w="med" len="med"/>
                      <a:tailEnd type="none" w="med" len="med"/>
                    </a:lnT>
                    <a:lnB w="12700" cap="flat" cmpd="sng" algn="ctr">
                      <a:solidFill>
                        <a:srgbClr val="ADB2B6"/>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000" dirty="0">
                          <a:solidFill>
                            <a:schemeClr val="tx1"/>
                          </a:solidFill>
                          <a:effectLst/>
                        </a:rPr>
                        <a:t>Yes</a:t>
                      </a:r>
                      <a:endParaRPr lang="en-US" sz="1000" dirty="0">
                        <a:solidFill>
                          <a:schemeClr val="tx1"/>
                        </a:solidFill>
                        <a:effectLst/>
                        <a:latin typeface="Calibri"/>
                        <a:ea typeface="Calibri"/>
                        <a:cs typeface="Times New Roman"/>
                      </a:endParaRPr>
                    </a:p>
                  </a:txBody>
                  <a:tcPr marL="0" marR="0" marT="18288" marB="18288" anchor="ctr">
                    <a:lnL w="12700" cmpd="sng">
                      <a:noFill/>
                    </a:lnL>
                    <a:lnR w="12700" cmpd="sng">
                      <a:noFill/>
                    </a:lnR>
                    <a:lnT w="12700" cap="flat" cmpd="sng" algn="ctr">
                      <a:solidFill>
                        <a:srgbClr val="ADB2B6"/>
                      </a:solidFill>
                      <a:prstDash val="sysDot"/>
                      <a:round/>
                      <a:headEnd type="none" w="med" len="med"/>
                      <a:tailEnd type="none" w="med" len="med"/>
                    </a:lnT>
                    <a:lnB w="12700" cap="flat" cmpd="sng" algn="ctr">
                      <a:solidFill>
                        <a:srgbClr val="ADB2B6"/>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000" dirty="0">
                          <a:solidFill>
                            <a:schemeClr val="tx1"/>
                          </a:solidFill>
                          <a:effectLst/>
                        </a:rPr>
                        <a:t>Yes</a:t>
                      </a:r>
                      <a:endParaRPr lang="en-US" sz="1000" dirty="0">
                        <a:solidFill>
                          <a:schemeClr val="tx1"/>
                        </a:solidFill>
                        <a:effectLst/>
                        <a:latin typeface="Calibri"/>
                        <a:ea typeface="Calibri"/>
                        <a:cs typeface="Times New Roman"/>
                      </a:endParaRPr>
                    </a:p>
                  </a:txBody>
                  <a:tcPr marL="0" marR="0" marT="18288" marB="18288" anchor="ctr">
                    <a:lnL w="12700" cmpd="sng">
                      <a:noFill/>
                    </a:lnL>
                    <a:lnR w="12700" cmpd="sng">
                      <a:noFill/>
                    </a:lnR>
                    <a:lnT w="12700" cap="flat" cmpd="sng" algn="ctr">
                      <a:solidFill>
                        <a:srgbClr val="ADB2B6"/>
                      </a:solidFill>
                      <a:prstDash val="sysDot"/>
                      <a:round/>
                      <a:headEnd type="none" w="med" len="med"/>
                      <a:tailEnd type="none" w="med" len="med"/>
                    </a:lnT>
                    <a:lnB w="12700" cap="flat" cmpd="sng" algn="ctr">
                      <a:solidFill>
                        <a:srgbClr val="ADB2B6"/>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49835">
                <a:tc>
                  <a:txBody>
                    <a:bodyPr/>
                    <a:lstStyle/>
                    <a:p>
                      <a:pPr marL="0" marR="0">
                        <a:lnSpc>
                          <a:spcPct val="115000"/>
                        </a:lnSpc>
                        <a:spcBef>
                          <a:spcPts val="0"/>
                        </a:spcBef>
                        <a:spcAft>
                          <a:spcPts val="1125"/>
                        </a:spcAft>
                      </a:pPr>
                      <a:r>
                        <a:rPr lang="en-US" sz="1000" b="0" dirty="0">
                          <a:solidFill>
                            <a:schemeClr val="tx1"/>
                          </a:solidFill>
                          <a:effectLst/>
                        </a:rPr>
                        <a:t>Skilled nursing facility care coinsurance</a:t>
                      </a:r>
                      <a:endParaRPr lang="en-US" sz="1000" b="0" dirty="0">
                        <a:solidFill>
                          <a:schemeClr val="tx1"/>
                        </a:solidFill>
                        <a:effectLst/>
                        <a:latin typeface="Calibri"/>
                        <a:ea typeface="Calibri"/>
                        <a:cs typeface="Times New Roman"/>
                      </a:endParaRPr>
                    </a:p>
                  </a:txBody>
                  <a:tcPr marL="0" marR="0" marT="18288" marB="18288" anchor="ctr">
                    <a:lnL w="12700" cmpd="sng">
                      <a:noFill/>
                    </a:lnL>
                    <a:lnR w="12700" cmpd="sng">
                      <a:noFill/>
                    </a:lnR>
                    <a:lnT w="12700" cap="flat" cmpd="sng" algn="ctr">
                      <a:solidFill>
                        <a:srgbClr val="ADB2B6"/>
                      </a:solidFill>
                      <a:prstDash val="sysDot"/>
                      <a:round/>
                      <a:headEnd type="none" w="med" len="med"/>
                      <a:tailEnd type="none" w="med" len="med"/>
                    </a:lnT>
                    <a:lnB w="12700" cap="flat" cmpd="sng" algn="ctr">
                      <a:solidFill>
                        <a:srgbClr val="ADB2B6"/>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000" dirty="0">
                          <a:solidFill>
                            <a:schemeClr val="tx1"/>
                          </a:solidFill>
                          <a:effectLst/>
                        </a:rPr>
                        <a:t>No</a:t>
                      </a:r>
                      <a:endParaRPr lang="en-US" sz="1000" dirty="0">
                        <a:solidFill>
                          <a:schemeClr val="tx1"/>
                        </a:solidFill>
                        <a:effectLst/>
                        <a:latin typeface="Calibri"/>
                        <a:ea typeface="Calibri"/>
                        <a:cs typeface="Times New Roman"/>
                      </a:endParaRPr>
                    </a:p>
                  </a:txBody>
                  <a:tcPr marL="0" marR="0" marT="18288" marB="18288" anchor="ctr">
                    <a:lnL w="12700" cmpd="sng">
                      <a:noFill/>
                    </a:lnL>
                    <a:lnR w="12700" cmpd="sng">
                      <a:noFill/>
                    </a:lnR>
                    <a:lnT w="12700" cap="flat" cmpd="sng" algn="ctr">
                      <a:solidFill>
                        <a:srgbClr val="ADB2B6"/>
                      </a:solidFill>
                      <a:prstDash val="sysDot"/>
                      <a:round/>
                      <a:headEnd type="none" w="med" len="med"/>
                      <a:tailEnd type="none" w="med" len="med"/>
                    </a:lnT>
                    <a:lnB w="12700" cap="flat" cmpd="sng" algn="ctr">
                      <a:solidFill>
                        <a:srgbClr val="ADB2B6"/>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000">
                          <a:solidFill>
                            <a:schemeClr val="tx1"/>
                          </a:solidFill>
                          <a:effectLst/>
                        </a:rPr>
                        <a:t>No</a:t>
                      </a:r>
                      <a:endParaRPr lang="en-US" sz="1000">
                        <a:solidFill>
                          <a:schemeClr val="tx1"/>
                        </a:solidFill>
                        <a:effectLst/>
                        <a:latin typeface="Calibri"/>
                        <a:ea typeface="Calibri"/>
                        <a:cs typeface="Times New Roman"/>
                      </a:endParaRPr>
                    </a:p>
                  </a:txBody>
                  <a:tcPr marL="0" marR="0" marT="18288" marB="18288" anchor="ctr">
                    <a:lnL w="12700" cmpd="sng">
                      <a:noFill/>
                    </a:lnL>
                    <a:lnR w="12700" cmpd="sng">
                      <a:noFill/>
                    </a:lnR>
                    <a:lnT w="12700" cap="flat" cmpd="sng" algn="ctr">
                      <a:solidFill>
                        <a:srgbClr val="ADB2B6"/>
                      </a:solidFill>
                      <a:prstDash val="sysDot"/>
                      <a:round/>
                      <a:headEnd type="none" w="med" len="med"/>
                      <a:tailEnd type="none" w="med" len="med"/>
                    </a:lnT>
                    <a:lnB w="12700" cap="flat" cmpd="sng" algn="ctr">
                      <a:solidFill>
                        <a:srgbClr val="ADB2B6"/>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000">
                          <a:solidFill>
                            <a:schemeClr val="tx1"/>
                          </a:solidFill>
                          <a:effectLst/>
                        </a:rPr>
                        <a:t>Yes</a:t>
                      </a:r>
                      <a:endParaRPr lang="en-US" sz="1000">
                        <a:solidFill>
                          <a:schemeClr val="tx1"/>
                        </a:solidFill>
                        <a:effectLst/>
                        <a:latin typeface="Calibri"/>
                        <a:ea typeface="Calibri"/>
                        <a:cs typeface="Times New Roman"/>
                      </a:endParaRPr>
                    </a:p>
                  </a:txBody>
                  <a:tcPr marL="0" marR="0" marT="18288" marB="18288" anchor="ctr">
                    <a:lnL w="12700" cmpd="sng">
                      <a:noFill/>
                    </a:lnL>
                    <a:lnR w="12700" cmpd="sng">
                      <a:noFill/>
                    </a:lnR>
                    <a:lnT w="12700" cap="flat" cmpd="sng" algn="ctr">
                      <a:solidFill>
                        <a:srgbClr val="ADB2B6"/>
                      </a:solidFill>
                      <a:prstDash val="sysDot"/>
                      <a:round/>
                      <a:headEnd type="none" w="med" len="med"/>
                      <a:tailEnd type="none" w="med" len="med"/>
                    </a:lnT>
                    <a:lnB w="12700" cap="flat" cmpd="sng" algn="ctr">
                      <a:solidFill>
                        <a:srgbClr val="ADB2B6"/>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000" dirty="0">
                          <a:solidFill>
                            <a:schemeClr val="tx1"/>
                          </a:solidFill>
                          <a:effectLst/>
                        </a:rPr>
                        <a:t>Yes</a:t>
                      </a:r>
                      <a:endParaRPr lang="en-US" sz="1000" dirty="0">
                        <a:solidFill>
                          <a:schemeClr val="tx1"/>
                        </a:solidFill>
                        <a:effectLst/>
                        <a:latin typeface="Calibri"/>
                        <a:ea typeface="Calibri"/>
                        <a:cs typeface="Times New Roman"/>
                      </a:endParaRPr>
                    </a:p>
                  </a:txBody>
                  <a:tcPr marL="0" marR="0" marT="18288" marB="18288" anchor="ctr">
                    <a:lnL w="12700" cmpd="sng">
                      <a:noFill/>
                    </a:lnL>
                    <a:lnR w="12700" cmpd="sng">
                      <a:noFill/>
                    </a:lnR>
                    <a:lnT w="12700" cap="flat" cmpd="sng" algn="ctr">
                      <a:solidFill>
                        <a:srgbClr val="ADB2B6"/>
                      </a:solidFill>
                      <a:prstDash val="sysDot"/>
                      <a:round/>
                      <a:headEnd type="none" w="med" len="med"/>
                      <a:tailEnd type="none" w="med" len="med"/>
                    </a:lnT>
                    <a:lnB w="12700" cap="flat" cmpd="sng" algn="ctr">
                      <a:solidFill>
                        <a:srgbClr val="ADB2B6"/>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000" dirty="0">
                          <a:solidFill>
                            <a:schemeClr val="tx1"/>
                          </a:solidFill>
                          <a:effectLst/>
                        </a:rPr>
                        <a:t>Yes</a:t>
                      </a:r>
                      <a:endParaRPr lang="en-US" sz="1000" dirty="0">
                        <a:solidFill>
                          <a:schemeClr val="tx1"/>
                        </a:solidFill>
                        <a:effectLst/>
                        <a:latin typeface="Calibri"/>
                        <a:ea typeface="Calibri"/>
                        <a:cs typeface="Times New Roman"/>
                      </a:endParaRPr>
                    </a:p>
                  </a:txBody>
                  <a:tcPr marL="0" marR="0" marT="18288" marB="18288" anchor="ctr">
                    <a:lnL w="12700" cmpd="sng">
                      <a:noFill/>
                    </a:lnL>
                    <a:lnR w="12700" cmpd="sng">
                      <a:noFill/>
                    </a:lnR>
                    <a:lnT w="12700" cap="flat" cmpd="sng" algn="ctr">
                      <a:solidFill>
                        <a:srgbClr val="ADB2B6"/>
                      </a:solidFill>
                      <a:prstDash val="sysDot"/>
                      <a:round/>
                      <a:headEnd type="none" w="med" len="med"/>
                      <a:tailEnd type="none" w="med" len="med"/>
                    </a:lnT>
                    <a:lnB w="12700" cap="flat" cmpd="sng" algn="ctr">
                      <a:solidFill>
                        <a:srgbClr val="ADB2B6"/>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000">
                          <a:solidFill>
                            <a:schemeClr val="tx1"/>
                          </a:solidFill>
                          <a:effectLst/>
                        </a:rPr>
                        <a:t>Yes</a:t>
                      </a:r>
                      <a:endParaRPr lang="en-US" sz="1000">
                        <a:solidFill>
                          <a:schemeClr val="tx1"/>
                        </a:solidFill>
                        <a:effectLst/>
                        <a:latin typeface="Calibri"/>
                        <a:ea typeface="Calibri"/>
                        <a:cs typeface="Times New Roman"/>
                      </a:endParaRPr>
                    </a:p>
                  </a:txBody>
                  <a:tcPr marL="0" marR="0" marT="18288" marB="18288" anchor="ctr">
                    <a:lnL w="12700" cmpd="sng">
                      <a:noFill/>
                    </a:lnL>
                    <a:lnR w="12700" cmpd="sng">
                      <a:noFill/>
                    </a:lnR>
                    <a:lnT w="12700" cap="flat" cmpd="sng" algn="ctr">
                      <a:solidFill>
                        <a:srgbClr val="ADB2B6"/>
                      </a:solidFill>
                      <a:prstDash val="sysDot"/>
                      <a:round/>
                      <a:headEnd type="none" w="med" len="med"/>
                      <a:tailEnd type="none" w="med" len="med"/>
                    </a:lnT>
                    <a:lnB w="12700" cap="flat" cmpd="sng" algn="ctr">
                      <a:solidFill>
                        <a:srgbClr val="ADB2B6"/>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000" dirty="0">
                          <a:solidFill>
                            <a:schemeClr val="tx1"/>
                          </a:solidFill>
                          <a:effectLst/>
                        </a:rPr>
                        <a:t>50%</a:t>
                      </a:r>
                      <a:endParaRPr lang="en-US" sz="1000" dirty="0">
                        <a:solidFill>
                          <a:schemeClr val="tx1"/>
                        </a:solidFill>
                        <a:effectLst/>
                        <a:latin typeface="Calibri"/>
                        <a:ea typeface="Calibri"/>
                        <a:cs typeface="Times New Roman"/>
                      </a:endParaRPr>
                    </a:p>
                  </a:txBody>
                  <a:tcPr marL="0" marR="0" marT="18288" marB="18288" anchor="ctr">
                    <a:lnL w="12700" cmpd="sng">
                      <a:noFill/>
                    </a:lnL>
                    <a:lnR w="12700" cmpd="sng">
                      <a:noFill/>
                    </a:lnR>
                    <a:lnT w="12700" cap="flat" cmpd="sng" algn="ctr">
                      <a:solidFill>
                        <a:srgbClr val="ADB2B6"/>
                      </a:solidFill>
                      <a:prstDash val="sysDot"/>
                      <a:round/>
                      <a:headEnd type="none" w="med" len="med"/>
                      <a:tailEnd type="none" w="med" len="med"/>
                    </a:lnT>
                    <a:lnB w="12700" cap="flat" cmpd="sng" algn="ctr">
                      <a:solidFill>
                        <a:srgbClr val="ADB2B6"/>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000">
                          <a:solidFill>
                            <a:schemeClr val="tx1"/>
                          </a:solidFill>
                          <a:effectLst/>
                        </a:rPr>
                        <a:t>75%</a:t>
                      </a:r>
                      <a:endParaRPr lang="en-US" sz="1000">
                        <a:solidFill>
                          <a:schemeClr val="tx1"/>
                        </a:solidFill>
                        <a:effectLst/>
                        <a:latin typeface="Calibri"/>
                        <a:ea typeface="Calibri"/>
                        <a:cs typeface="Times New Roman"/>
                      </a:endParaRPr>
                    </a:p>
                  </a:txBody>
                  <a:tcPr marL="0" marR="0" marT="18288" marB="18288" anchor="ctr">
                    <a:lnL w="12700" cmpd="sng">
                      <a:noFill/>
                    </a:lnL>
                    <a:lnR w="12700" cmpd="sng">
                      <a:noFill/>
                    </a:lnR>
                    <a:lnT w="12700" cap="flat" cmpd="sng" algn="ctr">
                      <a:solidFill>
                        <a:srgbClr val="ADB2B6"/>
                      </a:solidFill>
                      <a:prstDash val="sysDot"/>
                      <a:round/>
                      <a:headEnd type="none" w="med" len="med"/>
                      <a:tailEnd type="none" w="med" len="med"/>
                    </a:lnT>
                    <a:lnB w="12700" cap="flat" cmpd="sng" algn="ctr">
                      <a:solidFill>
                        <a:srgbClr val="ADB2B6"/>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000">
                          <a:solidFill>
                            <a:schemeClr val="tx1"/>
                          </a:solidFill>
                          <a:effectLst/>
                        </a:rPr>
                        <a:t>Yes</a:t>
                      </a:r>
                      <a:endParaRPr lang="en-US" sz="1000">
                        <a:solidFill>
                          <a:schemeClr val="tx1"/>
                        </a:solidFill>
                        <a:effectLst/>
                        <a:latin typeface="Calibri"/>
                        <a:ea typeface="Calibri"/>
                        <a:cs typeface="Times New Roman"/>
                      </a:endParaRPr>
                    </a:p>
                  </a:txBody>
                  <a:tcPr marL="0" marR="0" marT="18288" marB="18288" anchor="ctr">
                    <a:lnL w="12700" cmpd="sng">
                      <a:noFill/>
                    </a:lnL>
                    <a:lnR w="12700" cmpd="sng">
                      <a:noFill/>
                    </a:lnR>
                    <a:lnT w="12700" cap="flat" cmpd="sng" algn="ctr">
                      <a:solidFill>
                        <a:srgbClr val="ADB2B6"/>
                      </a:solidFill>
                      <a:prstDash val="sysDot"/>
                      <a:round/>
                      <a:headEnd type="none" w="med" len="med"/>
                      <a:tailEnd type="none" w="med" len="med"/>
                    </a:lnT>
                    <a:lnB w="12700" cap="flat" cmpd="sng" algn="ctr">
                      <a:solidFill>
                        <a:srgbClr val="ADB2B6"/>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000" dirty="0">
                          <a:solidFill>
                            <a:schemeClr val="tx1"/>
                          </a:solidFill>
                          <a:effectLst/>
                        </a:rPr>
                        <a:t>Yes</a:t>
                      </a:r>
                      <a:endParaRPr lang="en-US" sz="1000" dirty="0">
                        <a:solidFill>
                          <a:schemeClr val="tx1"/>
                        </a:solidFill>
                        <a:effectLst/>
                        <a:latin typeface="Calibri"/>
                        <a:ea typeface="Calibri"/>
                        <a:cs typeface="Times New Roman"/>
                      </a:endParaRPr>
                    </a:p>
                  </a:txBody>
                  <a:tcPr marL="0" marR="0" marT="18288" marB="18288" anchor="ctr">
                    <a:lnL w="12700" cmpd="sng">
                      <a:noFill/>
                    </a:lnL>
                    <a:lnR w="12700" cmpd="sng">
                      <a:noFill/>
                    </a:lnR>
                    <a:lnT w="12700" cap="flat" cmpd="sng" algn="ctr">
                      <a:solidFill>
                        <a:srgbClr val="ADB2B6"/>
                      </a:solidFill>
                      <a:prstDash val="sysDot"/>
                      <a:round/>
                      <a:headEnd type="none" w="med" len="med"/>
                      <a:tailEnd type="none" w="med" len="med"/>
                    </a:lnT>
                    <a:lnB w="12700" cap="flat" cmpd="sng" algn="ctr">
                      <a:solidFill>
                        <a:srgbClr val="ADB2B6"/>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49835">
                <a:tc>
                  <a:txBody>
                    <a:bodyPr/>
                    <a:lstStyle/>
                    <a:p>
                      <a:pPr marL="0" marR="0">
                        <a:lnSpc>
                          <a:spcPct val="115000"/>
                        </a:lnSpc>
                        <a:spcBef>
                          <a:spcPts val="0"/>
                        </a:spcBef>
                        <a:spcAft>
                          <a:spcPts val="1125"/>
                        </a:spcAft>
                      </a:pPr>
                      <a:r>
                        <a:rPr lang="en-US" sz="1000" b="0" dirty="0">
                          <a:solidFill>
                            <a:schemeClr val="tx1"/>
                          </a:solidFill>
                          <a:effectLst/>
                        </a:rPr>
                        <a:t>Part A deductible</a:t>
                      </a:r>
                      <a:endParaRPr lang="en-US" sz="1000" b="0" dirty="0">
                        <a:solidFill>
                          <a:schemeClr val="tx1"/>
                        </a:solidFill>
                        <a:effectLst/>
                        <a:latin typeface="Calibri"/>
                        <a:ea typeface="Calibri"/>
                        <a:cs typeface="Times New Roman"/>
                      </a:endParaRPr>
                    </a:p>
                  </a:txBody>
                  <a:tcPr marL="0" marR="0" marT="18288" marB="18288" anchor="ctr">
                    <a:lnL w="12700" cmpd="sng">
                      <a:noFill/>
                    </a:lnL>
                    <a:lnR w="12700" cmpd="sng">
                      <a:noFill/>
                    </a:lnR>
                    <a:lnT w="12700" cap="flat" cmpd="sng" algn="ctr">
                      <a:solidFill>
                        <a:srgbClr val="ADB2B6"/>
                      </a:solidFill>
                      <a:prstDash val="sysDot"/>
                      <a:round/>
                      <a:headEnd type="none" w="med" len="med"/>
                      <a:tailEnd type="none" w="med" len="med"/>
                    </a:lnT>
                    <a:lnB w="12700" cap="flat" cmpd="sng" algn="ctr">
                      <a:solidFill>
                        <a:srgbClr val="ADB2B6"/>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000">
                          <a:solidFill>
                            <a:schemeClr val="tx1"/>
                          </a:solidFill>
                          <a:effectLst/>
                        </a:rPr>
                        <a:t>No</a:t>
                      </a:r>
                      <a:endParaRPr lang="en-US" sz="1000">
                        <a:solidFill>
                          <a:schemeClr val="tx1"/>
                        </a:solidFill>
                        <a:effectLst/>
                        <a:latin typeface="Calibri"/>
                        <a:ea typeface="Calibri"/>
                        <a:cs typeface="Times New Roman"/>
                      </a:endParaRPr>
                    </a:p>
                  </a:txBody>
                  <a:tcPr marL="0" marR="0" marT="18288" marB="18288" anchor="ctr">
                    <a:lnL w="12700" cmpd="sng">
                      <a:noFill/>
                    </a:lnL>
                    <a:lnR w="12700" cmpd="sng">
                      <a:noFill/>
                    </a:lnR>
                    <a:lnT w="12700" cap="flat" cmpd="sng" algn="ctr">
                      <a:solidFill>
                        <a:srgbClr val="ADB2B6"/>
                      </a:solidFill>
                      <a:prstDash val="sysDot"/>
                      <a:round/>
                      <a:headEnd type="none" w="med" len="med"/>
                      <a:tailEnd type="none" w="med" len="med"/>
                    </a:lnT>
                    <a:lnB w="12700" cap="flat" cmpd="sng" algn="ctr">
                      <a:solidFill>
                        <a:srgbClr val="ADB2B6"/>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000">
                          <a:solidFill>
                            <a:schemeClr val="tx1"/>
                          </a:solidFill>
                          <a:effectLst/>
                        </a:rPr>
                        <a:t>Yes</a:t>
                      </a:r>
                      <a:endParaRPr lang="en-US" sz="1000">
                        <a:solidFill>
                          <a:schemeClr val="tx1"/>
                        </a:solidFill>
                        <a:effectLst/>
                        <a:latin typeface="Calibri"/>
                        <a:ea typeface="Calibri"/>
                        <a:cs typeface="Times New Roman"/>
                      </a:endParaRPr>
                    </a:p>
                  </a:txBody>
                  <a:tcPr marL="0" marR="0" marT="18288" marB="18288" anchor="ctr">
                    <a:lnL w="12700" cmpd="sng">
                      <a:noFill/>
                    </a:lnL>
                    <a:lnR w="12700" cmpd="sng">
                      <a:noFill/>
                    </a:lnR>
                    <a:lnT w="12700" cap="flat" cmpd="sng" algn="ctr">
                      <a:solidFill>
                        <a:srgbClr val="ADB2B6"/>
                      </a:solidFill>
                      <a:prstDash val="sysDot"/>
                      <a:round/>
                      <a:headEnd type="none" w="med" len="med"/>
                      <a:tailEnd type="none" w="med" len="med"/>
                    </a:lnT>
                    <a:lnB w="12700" cap="flat" cmpd="sng" algn="ctr">
                      <a:solidFill>
                        <a:srgbClr val="ADB2B6"/>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000">
                          <a:solidFill>
                            <a:schemeClr val="tx1"/>
                          </a:solidFill>
                          <a:effectLst/>
                        </a:rPr>
                        <a:t>Yes</a:t>
                      </a:r>
                      <a:endParaRPr lang="en-US" sz="1000">
                        <a:solidFill>
                          <a:schemeClr val="tx1"/>
                        </a:solidFill>
                        <a:effectLst/>
                        <a:latin typeface="Calibri"/>
                        <a:ea typeface="Calibri"/>
                        <a:cs typeface="Times New Roman"/>
                      </a:endParaRPr>
                    </a:p>
                  </a:txBody>
                  <a:tcPr marL="0" marR="0" marT="18288" marB="18288" anchor="ctr">
                    <a:lnL w="12700" cmpd="sng">
                      <a:noFill/>
                    </a:lnL>
                    <a:lnR w="12700" cmpd="sng">
                      <a:noFill/>
                    </a:lnR>
                    <a:lnT w="12700" cap="flat" cmpd="sng" algn="ctr">
                      <a:solidFill>
                        <a:srgbClr val="ADB2B6"/>
                      </a:solidFill>
                      <a:prstDash val="sysDot"/>
                      <a:round/>
                      <a:headEnd type="none" w="med" len="med"/>
                      <a:tailEnd type="none" w="med" len="med"/>
                    </a:lnT>
                    <a:lnB w="12700" cap="flat" cmpd="sng" algn="ctr">
                      <a:solidFill>
                        <a:srgbClr val="ADB2B6"/>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000" dirty="0">
                          <a:solidFill>
                            <a:schemeClr val="tx1"/>
                          </a:solidFill>
                          <a:effectLst/>
                        </a:rPr>
                        <a:t>Yes</a:t>
                      </a:r>
                      <a:endParaRPr lang="en-US" sz="1000" dirty="0">
                        <a:solidFill>
                          <a:schemeClr val="tx1"/>
                        </a:solidFill>
                        <a:effectLst/>
                        <a:latin typeface="Calibri"/>
                        <a:ea typeface="Calibri"/>
                        <a:cs typeface="Times New Roman"/>
                      </a:endParaRPr>
                    </a:p>
                  </a:txBody>
                  <a:tcPr marL="0" marR="0" marT="18288" marB="18288" anchor="ctr">
                    <a:lnL w="12700" cmpd="sng">
                      <a:noFill/>
                    </a:lnL>
                    <a:lnR w="12700" cmpd="sng">
                      <a:noFill/>
                    </a:lnR>
                    <a:lnT w="12700" cap="flat" cmpd="sng" algn="ctr">
                      <a:solidFill>
                        <a:srgbClr val="ADB2B6"/>
                      </a:solidFill>
                      <a:prstDash val="sysDot"/>
                      <a:round/>
                      <a:headEnd type="none" w="med" len="med"/>
                      <a:tailEnd type="none" w="med" len="med"/>
                    </a:lnT>
                    <a:lnB w="12700" cap="flat" cmpd="sng" algn="ctr">
                      <a:solidFill>
                        <a:srgbClr val="ADB2B6"/>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000" dirty="0">
                          <a:solidFill>
                            <a:schemeClr val="tx1"/>
                          </a:solidFill>
                          <a:effectLst/>
                        </a:rPr>
                        <a:t>Yes</a:t>
                      </a:r>
                      <a:endParaRPr lang="en-US" sz="1000" dirty="0">
                        <a:solidFill>
                          <a:schemeClr val="tx1"/>
                        </a:solidFill>
                        <a:effectLst/>
                        <a:latin typeface="Calibri"/>
                        <a:ea typeface="Calibri"/>
                        <a:cs typeface="Times New Roman"/>
                      </a:endParaRPr>
                    </a:p>
                  </a:txBody>
                  <a:tcPr marL="0" marR="0" marT="18288" marB="18288" anchor="ctr">
                    <a:lnL w="12700" cmpd="sng">
                      <a:noFill/>
                    </a:lnL>
                    <a:lnR w="12700" cmpd="sng">
                      <a:noFill/>
                    </a:lnR>
                    <a:lnT w="12700" cap="flat" cmpd="sng" algn="ctr">
                      <a:solidFill>
                        <a:srgbClr val="ADB2B6"/>
                      </a:solidFill>
                      <a:prstDash val="sysDot"/>
                      <a:round/>
                      <a:headEnd type="none" w="med" len="med"/>
                      <a:tailEnd type="none" w="med" len="med"/>
                    </a:lnT>
                    <a:lnB w="12700" cap="flat" cmpd="sng" algn="ctr">
                      <a:solidFill>
                        <a:srgbClr val="ADB2B6"/>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000" dirty="0">
                          <a:solidFill>
                            <a:schemeClr val="tx1"/>
                          </a:solidFill>
                          <a:effectLst/>
                        </a:rPr>
                        <a:t>Yes</a:t>
                      </a:r>
                      <a:endParaRPr lang="en-US" sz="1000" dirty="0">
                        <a:solidFill>
                          <a:schemeClr val="tx1"/>
                        </a:solidFill>
                        <a:effectLst/>
                        <a:latin typeface="Calibri"/>
                        <a:ea typeface="Calibri"/>
                        <a:cs typeface="Times New Roman"/>
                      </a:endParaRPr>
                    </a:p>
                  </a:txBody>
                  <a:tcPr marL="0" marR="0" marT="18288" marB="18288" anchor="ctr">
                    <a:lnL w="12700" cmpd="sng">
                      <a:noFill/>
                    </a:lnL>
                    <a:lnR w="12700" cmpd="sng">
                      <a:noFill/>
                    </a:lnR>
                    <a:lnT w="12700" cap="flat" cmpd="sng" algn="ctr">
                      <a:solidFill>
                        <a:srgbClr val="ADB2B6"/>
                      </a:solidFill>
                      <a:prstDash val="sysDot"/>
                      <a:round/>
                      <a:headEnd type="none" w="med" len="med"/>
                      <a:tailEnd type="none" w="med" len="med"/>
                    </a:lnT>
                    <a:lnB w="12700" cap="flat" cmpd="sng" algn="ctr">
                      <a:solidFill>
                        <a:srgbClr val="ADB2B6"/>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000">
                          <a:solidFill>
                            <a:schemeClr val="tx1"/>
                          </a:solidFill>
                          <a:effectLst/>
                        </a:rPr>
                        <a:t>50%</a:t>
                      </a:r>
                      <a:endParaRPr lang="en-US" sz="1000">
                        <a:solidFill>
                          <a:schemeClr val="tx1"/>
                        </a:solidFill>
                        <a:effectLst/>
                        <a:latin typeface="Calibri"/>
                        <a:ea typeface="Calibri"/>
                        <a:cs typeface="Times New Roman"/>
                      </a:endParaRPr>
                    </a:p>
                  </a:txBody>
                  <a:tcPr marL="0" marR="0" marT="18288" marB="18288" anchor="ctr">
                    <a:lnL w="12700" cmpd="sng">
                      <a:noFill/>
                    </a:lnL>
                    <a:lnR w="12700" cmpd="sng">
                      <a:noFill/>
                    </a:lnR>
                    <a:lnT w="12700" cap="flat" cmpd="sng" algn="ctr">
                      <a:solidFill>
                        <a:srgbClr val="ADB2B6"/>
                      </a:solidFill>
                      <a:prstDash val="sysDot"/>
                      <a:round/>
                      <a:headEnd type="none" w="med" len="med"/>
                      <a:tailEnd type="none" w="med" len="med"/>
                    </a:lnT>
                    <a:lnB w="12700" cap="flat" cmpd="sng" algn="ctr">
                      <a:solidFill>
                        <a:srgbClr val="ADB2B6"/>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000">
                          <a:solidFill>
                            <a:schemeClr val="tx1"/>
                          </a:solidFill>
                          <a:effectLst/>
                        </a:rPr>
                        <a:t>75%</a:t>
                      </a:r>
                      <a:endParaRPr lang="en-US" sz="1000">
                        <a:solidFill>
                          <a:schemeClr val="tx1"/>
                        </a:solidFill>
                        <a:effectLst/>
                        <a:latin typeface="Calibri"/>
                        <a:ea typeface="Calibri"/>
                        <a:cs typeface="Times New Roman"/>
                      </a:endParaRPr>
                    </a:p>
                  </a:txBody>
                  <a:tcPr marL="0" marR="0" marT="18288" marB="18288" anchor="ctr">
                    <a:lnL w="12700" cmpd="sng">
                      <a:noFill/>
                    </a:lnL>
                    <a:lnR w="12700" cmpd="sng">
                      <a:noFill/>
                    </a:lnR>
                    <a:lnT w="12700" cap="flat" cmpd="sng" algn="ctr">
                      <a:solidFill>
                        <a:srgbClr val="ADB2B6"/>
                      </a:solidFill>
                      <a:prstDash val="sysDot"/>
                      <a:round/>
                      <a:headEnd type="none" w="med" len="med"/>
                      <a:tailEnd type="none" w="med" len="med"/>
                    </a:lnT>
                    <a:lnB w="12700" cap="flat" cmpd="sng" algn="ctr">
                      <a:solidFill>
                        <a:srgbClr val="ADB2B6"/>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000">
                          <a:solidFill>
                            <a:schemeClr val="tx1"/>
                          </a:solidFill>
                          <a:effectLst/>
                        </a:rPr>
                        <a:t>50%</a:t>
                      </a:r>
                      <a:endParaRPr lang="en-US" sz="1000">
                        <a:solidFill>
                          <a:schemeClr val="tx1"/>
                        </a:solidFill>
                        <a:effectLst/>
                        <a:latin typeface="Calibri"/>
                        <a:ea typeface="Calibri"/>
                        <a:cs typeface="Times New Roman"/>
                      </a:endParaRPr>
                    </a:p>
                  </a:txBody>
                  <a:tcPr marL="0" marR="0" marT="18288" marB="18288" anchor="ctr">
                    <a:lnL w="12700" cmpd="sng">
                      <a:noFill/>
                    </a:lnL>
                    <a:lnR w="12700" cmpd="sng">
                      <a:noFill/>
                    </a:lnR>
                    <a:lnT w="12700" cap="flat" cmpd="sng" algn="ctr">
                      <a:solidFill>
                        <a:srgbClr val="ADB2B6"/>
                      </a:solidFill>
                      <a:prstDash val="sysDot"/>
                      <a:round/>
                      <a:headEnd type="none" w="med" len="med"/>
                      <a:tailEnd type="none" w="med" len="med"/>
                    </a:lnT>
                    <a:lnB w="12700" cap="flat" cmpd="sng" algn="ctr">
                      <a:solidFill>
                        <a:srgbClr val="ADB2B6"/>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000" dirty="0">
                          <a:solidFill>
                            <a:schemeClr val="tx1"/>
                          </a:solidFill>
                          <a:effectLst/>
                        </a:rPr>
                        <a:t>Yes</a:t>
                      </a:r>
                      <a:endParaRPr lang="en-US" sz="1000" dirty="0">
                        <a:solidFill>
                          <a:schemeClr val="tx1"/>
                        </a:solidFill>
                        <a:effectLst/>
                        <a:latin typeface="Calibri"/>
                        <a:ea typeface="Calibri"/>
                        <a:cs typeface="Times New Roman"/>
                      </a:endParaRPr>
                    </a:p>
                  </a:txBody>
                  <a:tcPr marL="0" marR="0" marT="18288" marB="18288" anchor="ctr">
                    <a:lnL w="12700" cmpd="sng">
                      <a:noFill/>
                    </a:lnL>
                    <a:lnR w="12700" cmpd="sng">
                      <a:noFill/>
                    </a:lnR>
                    <a:lnT w="12700" cap="flat" cmpd="sng" algn="ctr">
                      <a:solidFill>
                        <a:srgbClr val="ADB2B6"/>
                      </a:solidFill>
                      <a:prstDash val="sysDot"/>
                      <a:round/>
                      <a:headEnd type="none" w="med" len="med"/>
                      <a:tailEnd type="none" w="med" len="med"/>
                    </a:lnT>
                    <a:lnB w="12700" cap="flat" cmpd="sng" algn="ctr">
                      <a:solidFill>
                        <a:srgbClr val="ADB2B6"/>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249835">
                <a:tc>
                  <a:txBody>
                    <a:bodyPr/>
                    <a:lstStyle/>
                    <a:p>
                      <a:pPr marL="0" marR="0">
                        <a:lnSpc>
                          <a:spcPct val="115000"/>
                        </a:lnSpc>
                        <a:spcBef>
                          <a:spcPts val="0"/>
                        </a:spcBef>
                        <a:spcAft>
                          <a:spcPts val="1125"/>
                        </a:spcAft>
                      </a:pPr>
                      <a:r>
                        <a:rPr lang="en-US" sz="1000" b="0" dirty="0">
                          <a:solidFill>
                            <a:schemeClr val="tx1"/>
                          </a:solidFill>
                          <a:effectLst/>
                        </a:rPr>
                        <a:t>Part B deductible</a:t>
                      </a:r>
                      <a:endParaRPr lang="en-US" sz="1000" b="0" dirty="0">
                        <a:solidFill>
                          <a:schemeClr val="tx1"/>
                        </a:solidFill>
                        <a:effectLst/>
                        <a:latin typeface="Calibri"/>
                        <a:ea typeface="Calibri"/>
                        <a:cs typeface="Times New Roman"/>
                      </a:endParaRPr>
                    </a:p>
                  </a:txBody>
                  <a:tcPr marL="0" marR="0" marT="18288" marB="18288" anchor="ctr">
                    <a:lnL w="12700" cmpd="sng">
                      <a:noFill/>
                    </a:lnL>
                    <a:lnR w="12700" cmpd="sng">
                      <a:noFill/>
                    </a:lnR>
                    <a:lnT w="12700" cap="flat" cmpd="sng" algn="ctr">
                      <a:solidFill>
                        <a:srgbClr val="ADB2B6"/>
                      </a:solidFill>
                      <a:prstDash val="sysDot"/>
                      <a:round/>
                      <a:headEnd type="none" w="med" len="med"/>
                      <a:tailEnd type="none" w="med" len="med"/>
                    </a:lnT>
                    <a:lnB w="12700" cap="flat" cmpd="sng" algn="ctr">
                      <a:solidFill>
                        <a:srgbClr val="ADB2B6"/>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000">
                          <a:solidFill>
                            <a:schemeClr val="tx1"/>
                          </a:solidFill>
                          <a:effectLst/>
                        </a:rPr>
                        <a:t>No</a:t>
                      </a:r>
                      <a:endParaRPr lang="en-US" sz="1000">
                        <a:solidFill>
                          <a:schemeClr val="tx1"/>
                        </a:solidFill>
                        <a:effectLst/>
                        <a:latin typeface="Calibri"/>
                        <a:ea typeface="Calibri"/>
                        <a:cs typeface="Times New Roman"/>
                      </a:endParaRPr>
                    </a:p>
                  </a:txBody>
                  <a:tcPr marL="0" marR="0" marT="18288" marB="18288" anchor="ctr">
                    <a:lnL w="12700" cmpd="sng">
                      <a:noFill/>
                    </a:lnL>
                    <a:lnR w="12700" cmpd="sng">
                      <a:noFill/>
                    </a:lnR>
                    <a:lnT w="12700" cap="flat" cmpd="sng" algn="ctr">
                      <a:solidFill>
                        <a:srgbClr val="ADB2B6"/>
                      </a:solidFill>
                      <a:prstDash val="sysDot"/>
                      <a:round/>
                      <a:headEnd type="none" w="med" len="med"/>
                      <a:tailEnd type="none" w="med" len="med"/>
                    </a:lnT>
                    <a:lnB w="12700" cap="flat" cmpd="sng" algn="ctr">
                      <a:solidFill>
                        <a:srgbClr val="ADB2B6"/>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000">
                          <a:solidFill>
                            <a:schemeClr val="tx1"/>
                          </a:solidFill>
                          <a:effectLst/>
                        </a:rPr>
                        <a:t>No</a:t>
                      </a:r>
                      <a:endParaRPr lang="en-US" sz="1000">
                        <a:solidFill>
                          <a:schemeClr val="tx1"/>
                        </a:solidFill>
                        <a:effectLst/>
                        <a:latin typeface="Calibri"/>
                        <a:ea typeface="Calibri"/>
                        <a:cs typeface="Times New Roman"/>
                      </a:endParaRPr>
                    </a:p>
                  </a:txBody>
                  <a:tcPr marL="0" marR="0" marT="18288" marB="18288" anchor="ctr">
                    <a:lnL w="12700" cmpd="sng">
                      <a:noFill/>
                    </a:lnL>
                    <a:lnR w="12700" cmpd="sng">
                      <a:noFill/>
                    </a:lnR>
                    <a:lnT w="12700" cap="flat" cmpd="sng" algn="ctr">
                      <a:solidFill>
                        <a:srgbClr val="ADB2B6"/>
                      </a:solidFill>
                      <a:prstDash val="sysDot"/>
                      <a:round/>
                      <a:headEnd type="none" w="med" len="med"/>
                      <a:tailEnd type="none" w="med" len="med"/>
                    </a:lnT>
                    <a:lnB w="12700" cap="flat" cmpd="sng" algn="ctr">
                      <a:solidFill>
                        <a:srgbClr val="ADB2B6"/>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000">
                          <a:solidFill>
                            <a:schemeClr val="tx1"/>
                          </a:solidFill>
                          <a:effectLst/>
                        </a:rPr>
                        <a:t>Yes</a:t>
                      </a:r>
                      <a:endParaRPr lang="en-US" sz="1000">
                        <a:solidFill>
                          <a:schemeClr val="tx1"/>
                        </a:solidFill>
                        <a:effectLst/>
                        <a:latin typeface="Calibri"/>
                        <a:ea typeface="Calibri"/>
                        <a:cs typeface="Times New Roman"/>
                      </a:endParaRPr>
                    </a:p>
                  </a:txBody>
                  <a:tcPr marL="0" marR="0" marT="18288" marB="18288" anchor="ctr">
                    <a:lnL w="12700" cmpd="sng">
                      <a:noFill/>
                    </a:lnL>
                    <a:lnR w="12700" cmpd="sng">
                      <a:noFill/>
                    </a:lnR>
                    <a:lnT w="12700" cap="flat" cmpd="sng" algn="ctr">
                      <a:solidFill>
                        <a:srgbClr val="ADB2B6"/>
                      </a:solidFill>
                      <a:prstDash val="sysDot"/>
                      <a:round/>
                      <a:headEnd type="none" w="med" len="med"/>
                      <a:tailEnd type="none" w="med" len="med"/>
                    </a:lnT>
                    <a:lnB w="12700" cap="flat" cmpd="sng" algn="ctr">
                      <a:solidFill>
                        <a:srgbClr val="ADB2B6"/>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000">
                          <a:solidFill>
                            <a:schemeClr val="tx1"/>
                          </a:solidFill>
                          <a:effectLst/>
                        </a:rPr>
                        <a:t>No</a:t>
                      </a:r>
                      <a:endParaRPr lang="en-US" sz="1000">
                        <a:solidFill>
                          <a:schemeClr val="tx1"/>
                        </a:solidFill>
                        <a:effectLst/>
                        <a:latin typeface="Calibri"/>
                        <a:ea typeface="Calibri"/>
                        <a:cs typeface="Times New Roman"/>
                      </a:endParaRPr>
                    </a:p>
                  </a:txBody>
                  <a:tcPr marL="0" marR="0" marT="18288" marB="18288" anchor="ctr">
                    <a:lnL w="12700" cmpd="sng">
                      <a:noFill/>
                    </a:lnL>
                    <a:lnR w="12700" cmpd="sng">
                      <a:noFill/>
                    </a:lnR>
                    <a:lnT w="12700" cap="flat" cmpd="sng" algn="ctr">
                      <a:solidFill>
                        <a:srgbClr val="ADB2B6"/>
                      </a:solidFill>
                      <a:prstDash val="sysDot"/>
                      <a:round/>
                      <a:headEnd type="none" w="med" len="med"/>
                      <a:tailEnd type="none" w="med" len="med"/>
                    </a:lnT>
                    <a:lnB w="12700" cap="flat" cmpd="sng" algn="ctr">
                      <a:solidFill>
                        <a:srgbClr val="ADB2B6"/>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000" dirty="0">
                          <a:solidFill>
                            <a:schemeClr val="tx1"/>
                          </a:solidFill>
                          <a:effectLst/>
                        </a:rPr>
                        <a:t>Yes</a:t>
                      </a:r>
                      <a:endParaRPr lang="en-US" sz="1000" dirty="0">
                        <a:solidFill>
                          <a:schemeClr val="tx1"/>
                        </a:solidFill>
                        <a:effectLst/>
                        <a:latin typeface="Calibri"/>
                        <a:ea typeface="Calibri"/>
                        <a:cs typeface="Times New Roman"/>
                      </a:endParaRPr>
                    </a:p>
                  </a:txBody>
                  <a:tcPr marL="0" marR="0" marT="18288" marB="18288" anchor="ctr">
                    <a:lnL w="12700" cmpd="sng">
                      <a:noFill/>
                    </a:lnL>
                    <a:lnR w="12700" cmpd="sng">
                      <a:noFill/>
                    </a:lnR>
                    <a:lnT w="12700" cap="flat" cmpd="sng" algn="ctr">
                      <a:solidFill>
                        <a:srgbClr val="ADB2B6"/>
                      </a:solidFill>
                      <a:prstDash val="sysDot"/>
                      <a:round/>
                      <a:headEnd type="none" w="med" len="med"/>
                      <a:tailEnd type="none" w="med" len="med"/>
                    </a:lnT>
                    <a:lnB w="12700" cap="flat" cmpd="sng" algn="ctr">
                      <a:solidFill>
                        <a:srgbClr val="ADB2B6"/>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000" dirty="0">
                          <a:solidFill>
                            <a:schemeClr val="tx1"/>
                          </a:solidFill>
                          <a:effectLst/>
                        </a:rPr>
                        <a:t>No</a:t>
                      </a:r>
                      <a:endParaRPr lang="en-US" sz="1000" dirty="0">
                        <a:solidFill>
                          <a:schemeClr val="tx1"/>
                        </a:solidFill>
                        <a:effectLst/>
                        <a:latin typeface="Calibri"/>
                        <a:ea typeface="Calibri"/>
                        <a:cs typeface="Times New Roman"/>
                      </a:endParaRPr>
                    </a:p>
                  </a:txBody>
                  <a:tcPr marL="0" marR="0" marT="18288" marB="18288" anchor="ctr">
                    <a:lnL w="12700" cmpd="sng">
                      <a:noFill/>
                    </a:lnL>
                    <a:lnR w="12700" cmpd="sng">
                      <a:noFill/>
                    </a:lnR>
                    <a:lnT w="12700" cap="flat" cmpd="sng" algn="ctr">
                      <a:solidFill>
                        <a:srgbClr val="ADB2B6"/>
                      </a:solidFill>
                      <a:prstDash val="sysDot"/>
                      <a:round/>
                      <a:headEnd type="none" w="med" len="med"/>
                      <a:tailEnd type="none" w="med" len="med"/>
                    </a:lnT>
                    <a:lnB w="12700" cap="flat" cmpd="sng" algn="ctr">
                      <a:solidFill>
                        <a:srgbClr val="ADB2B6"/>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000" dirty="0">
                          <a:solidFill>
                            <a:schemeClr val="tx1"/>
                          </a:solidFill>
                          <a:effectLst/>
                        </a:rPr>
                        <a:t>No</a:t>
                      </a:r>
                      <a:endParaRPr lang="en-US" sz="1000" dirty="0">
                        <a:solidFill>
                          <a:schemeClr val="tx1"/>
                        </a:solidFill>
                        <a:effectLst/>
                        <a:latin typeface="Calibri"/>
                        <a:ea typeface="Calibri"/>
                        <a:cs typeface="Times New Roman"/>
                      </a:endParaRPr>
                    </a:p>
                  </a:txBody>
                  <a:tcPr marL="0" marR="0" marT="18288" marB="18288" anchor="ctr">
                    <a:lnL w="12700" cmpd="sng">
                      <a:noFill/>
                    </a:lnL>
                    <a:lnR w="12700" cmpd="sng">
                      <a:noFill/>
                    </a:lnR>
                    <a:lnT w="12700" cap="flat" cmpd="sng" algn="ctr">
                      <a:solidFill>
                        <a:srgbClr val="ADB2B6"/>
                      </a:solidFill>
                      <a:prstDash val="sysDot"/>
                      <a:round/>
                      <a:headEnd type="none" w="med" len="med"/>
                      <a:tailEnd type="none" w="med" len="med"/>
                    </a:lnT>
                    <a:lnB w="12700" cap="flat" cmpd="sng" algn="ctr">
                      <a:solidFill>
                        <a:srgbClr val="ADB2B6"/>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000">
                          <a:solidFill>
                            <a:schemeClr val="tx1"/>
                          </a:solidFill>
                          <a:effectLst/>
                        </a:rPr>
                        <a:t>No</a:t>
                      </a:r>
                      <a:endParaRPr lang="en-US" sz="1000">
                        <a:solidFill>
                          <a:schemeClr val="tx1"/>
                        </a:solidFill>
                        <a:effectLst/>
                        <a:latin typeface="Calibri"/>
                        <a:ea typeface="Calibri"/>
                        <a:cs typeface="Times New Roman"/>
                      </a:endParaRPr>
                    </a:p>
                  </a:txBody>
                  <a:tcPr marL="0" marR="0" marT="18288" marB="18288" anchor="ctr">
                    <a:lnL w="12700" cmpd="sng">
                      <a:noFill/>
                    </a:lnL>
                    <a:lnR w="12700" cmpd="sng">
                      <a:noFill/>
                    </a:lnR>
                    <a:lnT w="12700" cap="flat" cmpd="sng" algn="ctr">
                      <a:solidFill>
                        <a:srgbClr val="ADB2B6"/>
                      </a:solidFill>
                      <a:prstDash val="sysDot"/>
                      <a:round/>
                      <a:headEnd type="none" w="med" len="med"/>
                      <a:tailEnd type="none" w="med" len="med"/>
                    </a:lnT>
                    <a:lnB w="12700" cap="flat" cmpd="sng" algn="ctr">
                      <a:solidFill>
                        <a:srgbClr val="ADB2B6"/>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000">
                          <a:solidFill>
                            <a:schemeClr val="tx1"/>
                          </a:solidFill>
                          <a:effectLst/>
                        </a:rPr>
                        <a:t>No</a:t>
                      </a:r>
                      <a:endParaRPr lang="en-US" sz="1000">
                        <a:solidFill>
                          <a:schemeClr val="tx1"/>
                        </a:solidFill>
                        <a:effectLst/>
                        <a:latin typeface="Calibri"/>
                        <a:ea typeface="Calibri"/>
                        <a:cs typeface="Times New Roman"/>
                      </a:endParaRPr>
                    </a:p>
                  </a:txBody>
                  <a:tcPr marL="0" marR="0" marT="18288" marB="18288" anchor="ctr">
                    <a:lnL w="12700" cmpd="sng">
                      <a:noFill/>
                    </a:lnL>
                    <a:lnR w="12700" cmpd="sng">
                      <a:noFill/>
                    </a:lnR>
                    <a:lnT w="12700" cap="flat" cmpd="sng" algn="ctr">
                      <a:solidFill>
                        <a:srgbClr val="ADB2B6"/>
                      </a:solidFill>
                      <a:prstDash val="sysDot"/>
                      <a:round/>
                      <a:headEnd type="none" w="med" len="med"/>
                      <a:tailEnd type="none" w="med" len="med"/>
                    </a:lnT>
                    <a:lnB w="12700" cap="flat" cmpd="sng" algn="ctr">
                      <a:solidFill>
                        <a:srgbClr val="ADB2B6"/>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000" dirty="0">
                          <a:solidFill>
                            <a:schemeClr val="tx1"/>
                          </a:solidFill>
                          <a:effectLst/>
                        </a:rPr>
                        <a:t>No</a:t>
                      </a:r>
                      <a:endParaRPr lang="en-US" sz="1000" dirty="0">
                        <a:solidFill>
                          <a:schemeClr val="tx1"/>
                        </a:solidFill>
                        <a:effectLst/>
                        <a:latin typeface="Calibri"/>
                        <a:ea typeface="Calibri"/>
                        <a:cs typeface="Times New Roman"/>
                      </a:endParaRPr>
                    </a:p>
                  </a:txBody>
                  <a:tcPr marL="0" marR="0" marT="18288" marB="18288" anchor="ctr">
                    <a:lnL w="12700" cmpd="sng">
                      <a:noFill/>
                    </a:lnL>
                    <a:lnR w="12700" cmpd="sng">
                      <a:noFill/>
                    </a:lnR>
                    <a:lnT w="12700" cap="flat" cmpd="sng" algn="ctr">
                      <a:solidFill>
                        <a:srgbClr val="ADB2B6"/>
                      </a:solidFill>
                      <a:prstDash val="sysDot"/>
                      <a:round/>
                      <a:headEnd type="none" w="med" len="med"/>
                      <a:tailEnd type="none" w="med" len="med"/>
                    </a:lnT>
                    <a:lnB w="12700" cap="flat" cmpd="sng" algn="ctr">
                      <a:solidFill>
                        <a:srgbClr val="ADB2B6"/>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249835">
                <a:tc>
                  <a:txBody>
                    <a:bodyPr/>
                    <a:lstStyle/>
                    <a:p>
                      <a:pPr marL="0" marR="0">
                        <a:lnSpc>
                          <a:spcPct val="115000"/>
                        </a:lnSpc>
                        <a:spcBef>
                          <a:spcPts val="0"/>
                        </a:spcBef>
                        <a:spcAft>
                          <a:spcPts val="1125"/>
                        </a:spcAft>
                      </a:pPr>
                      <a:r>
                        <a:rPr lang="en-US" sz="1000" b="0" dirty="0">
                          <a:solidFill>
                            <a:schemeClr val="tx1"/>
                          </a:solidFill>
                          <a:effectLst/>
                        </a:rPr>
                        <a:t>Part B excess charge</a:t>
                      </a:r>
                      <a:endParaRPr lang="en-US" sz="1000" b="0" dirty="0">
                        <a:solidFill>
                          <a:schemeClr val="tx1"/>
                        </a:solidFill>
                        <a:effectLst/>
                        <a:latin typeface="Calibri"/>
                        <a:ea typeface="Calibri"/>
                        <a:cs typeface="Times New Roman"/>
                      </a:endParaRPr>
                    </a:p>
                  </a:txBody>
                  <a:tcPr marL="0" marR="0" marT="18288" marB="18288" anchor="ctr">
                    <a:lnL w="12700" cmpd="sng">
                      <a:noFill/>
                    </a:lnL>
                    <a:lnR w="12700" cmpd="sng">
                      <a:noFill/>
                    </a:lnR>
                    <a:lnT w="12700" cap="flat" cmpd="sng" algn="ctr">
                      <a:solidFill>
                        <a:srgbClr val="ADB2B6"/>
                      </a:solidFill>
                      <a:prstDash val="sysDot"/>
                      <a:round/>
                      <a:headEnd type="none" w="med" len="med"/>
                      <a:tailEnd type="none" w="med" len="med"/>
                    </a:lnT>
                    <a:lnB w="12700" cap="flat" cmpd="sng" algn="ctr">
                      <a:solidFill>
                        <a:srgbClr val="ADB2B6"/>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000">
                          <a:solidFill>
                            <a:schemeClr val="tx1"/>
                          </a:solidFill>
                          <a:effectLst/>
                        </a:rPr>
                        <a:t>No</a:t>
                      </a:r>
                      <a:endParaRPr lang="en-US" sz="1000">
                        <a:solidFill>
                          <a:schemeClr val="tx1"/>
                        </a:solidFill>
                        <a:effectLst/>
                        <a:latin typeface="Calibri"/>
                        <a:ea typeface="Calibri"/>
                        <a:cs typeface="Times New Roman"/>
                      </a:endParaRPr>
                    </a:p>
                  </a:txBody>
                  <a:tcPr marL="0" marR="0" marT="18288" marB="18288" anchor="ctr">
                    <a:lnL w="12700" cmpd="sng">
                      <a:noFill/>
                    </a:lnL>
                    <a:lnR w="12700" cmpd="sng">
                      <a:noFill/>
                    </a:lnR>
                    <a:lnT w="12700" cap="flat" cmpd="sng" algn="ctr">
                      <a:solidFill>
                        <a:srgbClr val="ADB2B6"/>
                      </a:solidFill>
                      <a:prstDash val="sysDot"/>
                      <a:round/>
                      <a:headEnd type="none" w="med" len="med"/>
                      <a:tailEnd type="none" w="med" len="med"/>
                    </a:lnT>
                    <a:lnB w="12700" cap="flat" cmpd="sng" algn="ctr">
                      <a:solidFill>
                        <a:srgbClr val="ADB2B6"/>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000">
                          <a:solidFill>
                            <a:schemeClr val="tx1"/>
                          </a:solidFill>
                          <a:effectLst/>
                        </a:rPr>
                        <a:t>No</a:t>
                      </a:r>
                      <a:endParaRPr lang="en-US" sz="1000">
                        <a:solidFill>
                          <a:schemeClr val="tx1"/>
                        </a:solidFill>
                        <a:effectLst/>
                        <a:latin typeface="Calibri"/>
                        <a:ea typeface="Calibri"/>
                        <a:cs typeface="Times New Roman"/>
                      </a:endParaRPr>
                    </a:p>
                  </a:txBody>
                  <a:tcPr marL="0" marR="0" marT="18288" marB="18288" anchor="ctr">
                    <a:lnL w="12700" cmpd="sng">
                      <a:noFill/>
                    </a:lnL>
                    <a:lnR w="12700" cmpd="sng">
                      <a:noFill/>
                    </a:lnR>
                    <a:lnT w="12700" cap="flat" cmpd="sng" algn="ctr">
                      <a:solidFill>
                        <a:srgbClr val="ADB2B6"/>
                      </a:solidFill>
                      <a:prstDash val="sysDot"/>
                      <a:round/>
                      <a:headEnd type="none" w="med" len="med"/>
                      <a:tailEnd type="none" w="med" len="med"/>
                    </a:lnT>
                    <a:lnB w="12700" cap="flat" cmpd="sng" algn="ctr">
                      <a:solidFill>
                        <a:srgbClr val="ADB2B6"/>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000">
                          <a:solidFill>
                            <a:schemeClr val="tx1"/>
                          </a:solidFill>
                          <a:effectLst/>
                        </a:rPr>
                        <a:t>No</a:t>
                      </a:r>
                      <a:endParaRPr lang="en-US" sz="1000">
                        <a:solidFill>
                          <a:schemeClr val="tx1"/>
                        </a:solidFill>
                        <a:effectLst/>
                        <a:latin typeface="Calibri"/>
                        <a:ea typeface="Calibri"/>
                        <a:cs typeface="Times New Roman"/>
                      </a:endParaRPr>
                    </a:p>
                  </a:txBody>
                  <a:tcPr marL="0" marR="0" marT="18288" marB="18288" anchor="ctr">
                    <a:lnL w="12700" cmpd="sng">
                      <a:noFill/>
                    </a:lnL>
                    <a:lnR w="12700" cmpd="sng">
                      <a:noFill/>
                    </a:lnR>
                    <a:lnT w="12700" cap="flat" cmpd="sng" algn="ctr">
                      <a:solidFill>
                        <a:srgbClr val="ADB2B6"/>
                      </a:solidFill>
                      <a:prstDash val="sysDot"/>
                      <a:round/>
                      <a:headEnd type="none" w="med" len="med"/>
                      <a:tailEnd type="none" w="med" len="med"/>
                    </a:lnT>
                    <a:lnB w="12700" cap="flat" cmpd="sng" algn="ctr">
                      <a:solidFill>
                        <a:srgbClr val="ADB2B6"/>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000">
                          <a:solidFill>
                            <a:schemeClr val="tx1"/>
                          </a:solidFill>
                          <a:effectLst/>
                        </a:rPr>
                        <a:t>No</a:t>
                      </a:r>
                      <a:endParaRPr lang="en-US" sz="1000">
                        <a:solidFill>
                          <a:schemeClr val="tx1"/>
                        </a:solidFill>
                        <a:effectLst/>
                        <a:latin typeface="Calibri"/>
                        <a:ea typeface="Calibri"/>
                        <a:cs typeface="Times New Roman"/>
                      </a:endParaRPr>
                    </a:p>
                  </a:txBody>
                  <a:tcPr marL="0" marR="0" marT="18288" marB="18288" anchor="ctr">
                    <a:lnL w="12700" cmpd="sng">
                      <a:noFill/>
                    </a:lnL>
                    <a:lnR w="12700" cmpd="sng">
                      <a:noFill/>
                    </a:lnR>
                    <a:lnT w="12700" cap="flat" cmpd="sng" algn="ctr">
                      <a:solidFill>
                        <a:srgbClr val="ADB2B6"/>
                      </a:solidFill>
                      <a:prstDash val="sysDot"/>
                      <a:round/>
                      <a:headEnd type="none" w="med" len="med"/>
                      <a:tailEnd type="none" w="med" len="med"/>
                    </a:lnT>
                    <a:lnB w="12700" cap="flat" cmpd="sng" algn="ctr">
                      <a:solidFill>
                        <a:srgbClr val="ADB2B6"/>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000">
                          <a:solidFill>
                            <a:schemeClr val="tx1"/>
                          </a:solidFill>
                          <a:effectLst/>
                        </a:rPr>
                        <a:t>Yes</a:t>
                      </a:r>
                      <a:endParaRPr lang="en-US" sz="1000">
                        <a:solidFill>
                          <a:schemeClr val="tx1"/>
                        </a:solidFill>
                        <a:effectLst/>
                        <a:latin typeface="Calibri"/>
                        <a:ea typeface="Calibri"/>
                        <a:cs typeface="Times New Roman"/>
                      </a:endParaRPr>
                    </a:p>
                  </a:txBody>
                  <a:tcPr marL="0" marR="0" marT="18288" marB="18288" anchor="ctr">
                    <a:lnL w="12700" cmpd="sng">
                      <a:noFill/>
                    </a:lnL>
                    <a:lnR w="12700" cmpd="sng">
                      <a:noFill/>
                    </a:lnR>
                    <a:lnT w="12700" cap="flat" cmpd="sng" algn="ctr">
                      <a:solidFill>
                        <a:srgbClr val="ADB2B6"/>
                      </a:solidFill>
                      <a:prstDash val="sysDot"/>
                      <a:round/>
                      <a:headEnd type="none" w="med" len="med"/>
                      <a:tailEnd type="none" w="med" len="med"/>
                    </a:lnT>
                    <a:lnB w="12700" cap="flat" cmpd="sng" algn="ctr">
                      <a:solidFill>
                        <a:srgbClr val="ADB2B6"/>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000" dirty="0">
                          <a:solidFill>
                            <a:schemeClr val="tx1"/>
                          </a:solidFill>
                          <a:effectLst/>
                        </a:rPr>
                        <a:t>Yes</a:t>
                      </a:r>
                      <a:endParaRPr lang="en-US" sz="1000" dirty="0">
                        <a:solidFill>
                          <a:schemeClr val="tx1"/>
                        </a:solidFill>
                        <a:effectLst/>
                        <a:latin typeface="Calibri"/>
                        <a:ea typeface="Calibri"/>
                        <a:cs typeface="Times New Roman"/>
                      </a:endParaRPr>
                    </a:p>
                  </a:txBody>
                  <a:tcPr marL="0" marR="0" marT="18288" marB="18288" anchor="ctr">
                    <a:lnL w="12700" cmpd="sng">
                      <a:noFill/>
                    </a:lnL>
                    <a:lnR w="12700" cmpd="sng">
                      <a:noFill/>
                    </a:lnR>
                    <a:lnT w="12700" cap="flat" cmpd="sng" algn="ctr">
                      <a:solidFill>
                        <a:srgbClr val="ADB2B6"/>
                      </a:solidFill>
                      <a:prstDash val="sysDot"/>
                      <a:round/>
                      <a:headEnd type="none" w="med" len="med"/>
                      <a:tailEnd type="none" w="med" len="med"/>
                    </a:lnT>
                    <a:lnB w="12700" cap="flat" cmpd="sng" algn="ctr">
                      <a:solidFill>
                        <a:srgbClr val="ADB2B6"/>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000" dirty="0">
                          <a:solidFill>
                            <a:schemeClr val="tx1"/>
                          </a:solidFill>
                          <a:effectLst/>
                        </a:rPr>
                        <a:t>No</a:t>
                      </a:r>
                      <a:endParaRPr lang="en-US" sz="1000" dirty="0">
                        <a:solidFill>
                          <a:schemeClr val="tx1"/>
                        </a:solidFill>
                        <a:effectLst/>
                        <a:latin typeface="Calibri"/>
                        <a:ea typeface="Calibri"/>
                        <a:cs typeface="Times New Roman"/>
                      </a:endParaRPr>
                    </a:p>
                  </a:txBody>
                  <a:tcPr marL="0" marR="0" marT="18288" marB="18288" anchor="ctr">
                    <a:lnL w="12700" cmpd="sng">
                      <a:noFill/>
                    </a:lnL>
                    <a:lnR w="12700" cmpd="sng">
                      <a:noFill/>
                    </a:lnR>
                    <a:lnT w="12700" cap="flat" cmpd="sng" algn="ctr">
                      <a:solidFill>
                        <a:srgbClr val="ADB2B6"/>
                      </a:solidFill>
                      <a:prstDash val="sysDot"/>
                      <a:round/>
                      <a:headEnd type="none" w="med" len="med"/>
                      <a:tailEnd type="none" w="med" len="med"/>
                    </a:lnT>
                    <a:lnB w="12700" cap="flat" cmpd="sng" algn="ctr">
                      <a:solidFill>
                        <a:srgbClr val="ADB2B6"/>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000" dirty="0">
                          <a:solidFill>
                            <a:schemeClr val="tx1"/>
                          </a:solidFill>
                          <a:effectLst/>
                        </a:rPr>
                        <a:t>No</a:t>
                      </a:r>
                      <a:endParaRPr lang="en-US" sz="1000" dirty="0">
                        <a:solidFill>
                          <a:schemeClr val="tx1"/>
                        </a:solidFill>
                        <a:effectLst/>
                        <a:latin typeface="Calibri"/>
                        <a:ea typeface="Calibri"/>
                        <a:cs typeface="Times New Roman"/>
                      </a:endParaRPr>
                    </a:p>
                  </a:txBody>
                  <a:tcPr marL="0" marR="0" marT="18288" marB="18288" anchor="ctr">
                    <a:lnL w="12700" cmpd="sng">
                      <a:noFill/>
                    </a:lnL>
                    <a:lnR w="12700" cmpd="sng">
                      <a:noFill/>
                    </a:lnR>
                    <a:lnT w="12700" cap="flat" cmpd="sng" algn="ctr">
                      <a:solidFill>
                        <a:srgbClr val="ADB2B6"/>
                      </a:solidFill>
                      <a:prstDash val="sysDot"/>
                      <a:round/>
                      <a:headEnd type="none" w="med" len="med"/>
                      <a:tailEnd type="none" w="med" len="med"/>
                    </a:lnT>
                    <a:lnB w="12700" cap="flat" cmpd="sng" algn="ctr">
                      <a:solidFill>
                        <a:srgbClr val="ADB2B6"/>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000">
                          <a:solidFill>
                            <a:schemeClr val="tx1"/>
                          </a:solidFill>
                          <a:effectLst/>
                        </a:rPr>
                        <a:t>No</a:t>
                      </a:r>
                      <a:endParaRPr lang="en-US" sz="1000">
                        <a:solidFill>
                          <a:schemeClr val="tx1"/>
                        </a:solidFill>
                        <a:effectLst/>
                        <a:latin typeface="Calibri"/>
                        <a:ea typeface="Calibri"/>
                        <a:cs typeface="Times New Roman"/>
                      </a:endParaRPr>
                    </a:p>
                  </a:txBody>
                  <a:tcPr marL="0" marR="0" marT="18288" marB="18288" anchor="ctr">
                    <a:lnL w="12700" cmpd="sng">
                      <a:noFill/>
                    </a:lnL>
                    <a:lnR w="12700" cmpd="sng">
                      <a:noFill/>
                    </a:lnR>
                    <a:lnT w="12700" cap="flat" cmpd="sng" algn="ctr">
                      <a:solidFill>
                        <a:srgbClr val="ADB2B6"/>
                      </a:solidFill>
                      <a:prstDash val="sysDot"/>
                      <a:round/>
                      <a:headEnd type="none" w="med" len="med"/>
                      <a:tailEnd type="none" w="med" len="med"/>
                    </a:lnT>
                    <a:lnB w="12700" cap="flat" cmpd="sng" algn="ctr">
                      <a:solidFill>
                        <a:srgbClr val="ADB2B6"/>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000" dirty="0">
                          <a:solidFill>
                            <a:schemeClr val="tx1"/>
                          </a:solidFill>
                          <a:effectLst/>
                        </a:rPr>
                        <a:t>No</a:t>
                      </a:r>
                      <a:endParaRPr lang="en-US" sz="1000" dirty="0">
                        <a:solidFill>
                          <a:schemeClr val="tx1"/>
                        </a:solidFill>
                        <a:effectLst/>
                        <a:latin typeface="Calibri"/>
                        <a:ea typeface="Calibri"/>
                        <a:cs typeface="Times New Roman"/>
                      </a:endParaRPr>
                    </a:p>
                  </a:txBody>
                  <a:tcPr marL="0" marR="0" marT="18288" marB="18288" anchor="ctr">
                    <a:lnL w="12700" cmpd="sng">
                      <a:noFill/>
                    </a:lnL>
                    <a:lnR w="12700" cmpd="sng">
                      <a:noFill/>
                    </a:lnR>
                    <a:lnT w="12700" cap="flat" cmpd="sng" algn="ctr">
                      <a:solidFill>
                        <a:srgbClr val="ADB2B6"/>
                      </a:solidFill>
                      <a:prstDash val="sysDot"/>
                      <a:round/>
                      <a:headEnd type="none" w="med" len="med"/>
                      <a:tailEnd type="none" w="med" len="med"/>
                    </a:lnT>
                    <a:lnB w="12700" cap="flat" cmpd="sng" algn="ctr">
                      <a:solidFill>
                        <a:srgbClr val="ADB2B6"/>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249835">
                <a:tc>
                  <a:txBody>
                    <a:bodyPr/>
                    <a:lstStyle/>
                    <a:p>
                      <a:pPr marL="0" marR="0">
                        <a:lnSpc>
                          <a:spcPct val="115000"/>
                        </a:lnSpc>
                        <a:spcBef>
                          <a:spcPts val="0"/>
                        </a:spcBef>
                        <a:spcAft>
                          <a:spcPts val="1125"/>
                        </a:spcAft>
                      </a:pPr>
                      <a:r>
                        <a:rPr lang="en-US" sz="1000" b="0" dirty="0">
                          <a:solidFill>
                            <a:schemeClr val="tx1"/>
                          </a:solidFill>
                          <a:effectLst/>
                        </a:rPr>
                        <a:t>Foreign travel exchange (up to plan limits)</a:t>
                      </a:r>
                      <a:endParaRPr lang="en-US" sz="1000" b="0" dirty="0">
                        <a:solidFill>
                          <a:schemeClr val="tx1"/>
                        </a:solidFill>
                        <a:effectLst/>
                        <a:latin typeface="Calibri"/>
                        <a:ea typeface="Calibri"/>
                        <a:cs typeface="Times New Roman"/>
                      </a:endParaRPr>
                    </a:p>
                  </a:txBody>
                  <a:tcPr marL="0" marR="0" marT="18288" marB="18288" anchor="ctr">
                    <a:lnL w="12700" cmpd="sng">
                      <a:noFill/>
                    </a:lnL>
                    <a:lnR w="12700" cmpd="sng">
                      <a:noFill/>
                    </a:lnR>
                    <a:lnT w="12700" cap="flat" cmpd="sng" algn="ctr">
                      <a:solidFill>
                        <a:srgbClr val="ADB2B6"/>
                      </a:solidFill>
                      <a:prstDash val="sysDot"/>
                      <a:round/>
                      <a:headEnd type="none" w="med" len="med"/>
                      <a:tailEnd type="none" w="med" len="med"/>
                    </a:lnT>
                    <a:lnB w="12700" cap="flat" cmpd="sng" algn="ctr">
                      <a:solidFill>
                        <a:srgbClr val="ADB2B6"/>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000">
                          <a:solidFill>
                            <a:schemeClr val="tx1"/>
                          </a:solidFill>
                          <a:effectLst/>
                        </a:rPr>
                        <a:t>No</a:t>
                      </a:r>
                      <a:endParaRPr lang="en-US" sz="1000">
                        <a:solidFill>
                          <a:schemeClr val="tx1"/>
                        </a:solidFill>
                        <a:effectLst/>
                        <a:latin typeface="Calibri"/>
                        <a:ea typeface="Calibri"/>
                        <a:cs typeface="Times New Roman"/>
                      </a:endParaRPr>
                    </a:p>
                  </a:txBody>
                  <a:tcPr marL="0" marR="0" marT="18288" marB="18288" anchor="ctr">
                    <a:lnL w="12700" cmpd="sng">
                      <a:noFill/>
                    </a:lnL>
                    <a:lnR w="12700" cmpd="sng">
                      <a:noFill/>
                    </a:lnR>
                    <a:lnT w="12700" cap="flat" cmpd="sng" algn="ctr">
                      <a:solidFill>
                        <a:srgbClr val="ADB2B6"/>
                      </a:solidFill>
                      <a:prstDash val="sysDot"/>
                      <a:round/>
                      <a:headEnd type="none" w="med" len="med"/>
                      <a:tailEnd type="none" w="med" len="med"/>
                    </a:lnT>
                    <a:lnB w="12700" cap="flat" cmpd="sng" algn="ctr">
                      <a:solidFill>
                        <a:srgbClr val="ADB2B6"/>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000">
                          <a:solidFill>
                            <a:schemeClr val="tx1"/>
                          </a:solidFill>
                          <a:effectLst/>
                        </a:rPr>
                        <a:t>No</a:t>
                      </a:r>
                      <a:endParaRPr lang="en-US" sz="1000">
                        <a:solidFill>
                          <a:schemeClr val="tx1"/>
                        </a:solidFill>
                        <a:effectLst/>
                        <a:latin typeface="Calibri"/>
                        <a:ea typeface="Calibri"/>
                        <a:cs typeface="Times New Roman"/>
                      </a:endParaRPr>
                    </a:p>
                  </a:txBody>
                  <a:tcPr marL="0" marR="0" marT="18288" marB="18288" anchor="ctr">
                    <a:lnL w="12700" cmpd="sng">
                      <a:noFill/>
                    </a:lnL>
                    <a:lnR w="12700" cmpd="sng">
                      <a:noFill/>
                    </a:lnR>
                    <a:lnT w="12700" cap="flat" cmpd="sng" algn="ctr">
                      <a:solidFill>
                        <a:srgbClr val="ADB2B6"/>
                      </a:solidFill>
                      <a:prstDash val="sysDot"/>
                      <a:round/>
                      <a:headEnd type="none" w="med" len="med"/>
                      <a:tailEnd type="none" w="med" len="med"/>
                    </a:lnT>
                    <a:lnB w="12700" cap="flat" cmpd="sng" algn="ctr">
                      <a:solidFill>
                        <a:srgbClr val="ADB2B6"/>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000" dirty="0">
                          <a:solidFill>
                            <a:schemeClr val="tx1"/>
                          </a:solidFill>
                          <a:effectLst/>
                        </a:rPr>
                        <a:t>80%</a:t>
                      </a:r>
                      <a:endParaRPr lang="en-US" sz="1000" dirty="0">
                        <a:solidFill>
                          <a:schemeClr val="tx1"/>
                        </a:solidFill>
                        <a:effectLst/>
                        <a:latin typeface="Calibri"/>
                        <a:ea typeface="Calibri"/>
                        <a:cs typeface="Times New Roman"/>
                      </a:endParaRPr>
                    </a:p>
                  </a:txBody>
                  <a:tcPr marL="0" marR="0" marT="18288" marB="18288" anchor="ctr">
                    <a:lnL w="12700" cmpd="sng">
                      <a:noFill/>
                    </a:lnL>
                    <a:lnR w="12700" cmpd="sng">
                      <a:noFill/>
                    </a:lnR>
                    <a:lnT w="12700" cap="flat" cmpd="sng" algn="ctr">
                      <a:solidFill>
                        <a:srgbClr val="ADB2B6"/>
                      </a:solidFill>
                      <a:prstDash val="sysDot"/>
                      <a:round/>
                      <a:headEnd type="none" w="med" len="med"/>
                      <a:tailEnd type="none" w="med" len="med"/>
                    </a:lnT>
                    <a:lnB w="12700" cap="flat" cmpd="sng" algn="ctr">
                      <a:solidFill>
                        <a:srgbClr val="ADB2B6"/>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000" dirty="0">
                          <a:solidFill>
                            <a:schemeClr val="tx1"/>
                          </a:solidFill>
                          <a:effectLst/>
                        </a:rPr>
                        <a:t>80%</a:t>
                      </a:r>
                      <a:endParaRPr lang="en-US" sz="1000" dirty="0">
                        <a:solidFill>
                          <a:schemeClr val="tx1"/>
                        </a:solidFill>
                        <a:effectLst/>
                        <a:latin typeface="Calibri"/>
                        <a:ea typeface="Calibri"/>
                        <a:cs typeface="Times New Roman"/>
                      </a:endParaRPr>
                    </a:p>
                  </a:txBody>
                  <a:tcPr marL="0" marR="0" marT="18288" marB="18288" anchor="ctr">
                    <a:lnL w="12700" cmpd="sng">
                      <a:noFill/>
                    </a:lnL>
                    <a:lnR w="12700" cmpd="sng">
                      <a:noFill/>
                    </a:lnR>
                    <a:lnT w="12700" cap="flat" cmpd="sng" algn="ctr">
                      <a:solidFill>
                        <a:srgbClr val="ADB2B6"/>
                      </a:solidFill>
                      <a:prstDash val="sysDot"/>
                      <a:round/>
                      <a:headEnd type="none" w="med" len="med"/>
                      <a:tailEnd type="none" w="med" len="med"/>
                    </a:lnT>
                    <a:lnB w="12700" cap="flat" cmpd="sng" algn="ctr">
                      <a:solidFill>
                        <a:srgbClr val="ADB2B6"/>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000">
                          <a:solidFill>
                            <a:schemeClr val="tx1"/>
                          </a:solidFill>
                          <a:effectLst/>
                        </a:rPr>
                        <a:t>80%</a:t>
                      </a:r>
                      <a:endParaRPr lang="en-US" sz="1000">
                        <a:solidFill>
                          <a:schemeClr val="tx1"/>
                        </a:solidFill>
                        <a:effectLst/>
                        <a:latin typeface="Calibri"/>
                        <a:ea typeface="Calibri"/>
                        <a:cs typeface="Times New Roman"/>
                      </a:endParaRPr>
                    </a:p>
                  </a:txBody>
                  <a:tcPr marL="0" marR="0" marT="18288" marB="18288" anchor="ctr">
                    <a:lnL w="12700" cmpd="sng">
                      <a:noFill/>
                    </a:lnL>
                    <a:lnR w="12700" cmpd="sng">
                      <a:noFill/>
                    </a:lnR>
                    <a:lnT w="12700" cap="flat" cmpd="sng" algn="ctr">
                      <a:solidFill>
                        <a:srgbClr val="ADB2B6"/>
                      </a:solidFill>
                      <a:prstDash val="sysDot"/>
                      <a:round/>
                      <a:headEnd type="none" w="med" len="med"/>
                      <a:tailEnd type="none" w="med" len="med"/>
                    </a:lnT>
                    <a:lnB w="12700" cap="flat" cmpd="sng" algn="ctr">
                      <a:solidFill>
                        <a:srgbClr val="ADB2B6"/>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000">
                          <a:solidFill>
                            <a:schemeClr val="tx1"/>
                          </a:solidFill>
                          <a:effectLst/>
                        </a:rPr>
                        <a:t>80%</a:t>
                      </a:r>
                      <a:endParaRPr lang="en-US" sz="1000">
                        <a:solidFill>
                          <a:schemeClr val="tx1"/>
                        </a:solidFill>
                        <a:effectLst/>
                        <a:latin typeface="Calibri"/>
                        <a:ea typeface="Calibri"/>
                        <a:cs typeface="Times New Roman"/>
                      </a:endParaRPr>
                    </a:p>
                  </a:txBody>
                  <a:tcPr marL="0" marR="0" marT="18288" marB="18288" anchor="ctr">
                    <a:lnL w="12700" cmpd="sng">
                      <a:noFill/>
                    </a:lnL>
                    <a:lnR w="12700" cmpd="sng">
                      <a:noFill/>
                    </a:lnR>
                    <a:lnT w="12700" cap="flat" cmpd="sng" algn="ctr">
                      <a:solidFill>
                        <a:srgbClr val="ADB2B6"/>
                      </a:solidFill>
                      <a:prstDash val="sysDot"/>
                      <a:round/>
                      <a:headEnd type="none" w="med" len="med"/>
                      <a:tailEnd type="none" w="med" len="med"/>
                    </a:lnT>
                    <a:lnB w="12700" cap="flat" cmpd="sng" algn="ctr">
                      <a:solidFill>
                        <a:srgbClr val="ADB2B6"/>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000" dirty="0">
                          <a:solidFill>
                            <a:schemeClr val="tx1"/>
                          </a:solidFill>
                          <a:effectLst/>
                        </a:rPr>
                        <a:t>No</a:t>
                      </a:r>
                      <a:endParaRPr lang="en-US" sz="1000" dirty="0">
                        <a:solidFill>
                          <a:schemeClr val="tx1"/>
                        </a:solidFill>
                        <a:effectLst/>
                        <a:latin typeface="Calibri"/>
                        <a:ea typeface="Calibri"/>
                        <a:cs typeface="Times New Roman"/>
                      </a:endParaRPr>
                    </a:p>
                  </a:txBody>
                  <a:tcPr marL="0" marR="0" marT="18288" marB="18288" anchor="ctr">
                    <a:lnL w="12700" cmpd="sng">
                      <a:noFill/>
                    </a:lnL>
                    <a:lnR w="12700" cmpd="sng">
                      <a:noFill/>
                    </a:lnR>
                    <a:lnT w="12700" cap="flat" cmpd="sng" algn="ctr">
                      <a:solidFill>
                        <a:srgbClr val="ADB2B6"/>
                      </a:solidFill>
                      <a:prstDash val="sysDot"/>
                      <a:round/>
                      <a:headEnd type="none" w="med" len="med"/>
                      <a:tailEnd type="none" w="med" len="med"/>
                    </a:lnT>
                    <a:lnB w="12700" cap="flat" cmpd="sng" algn="ctr">
                      <a:solidFill>
                        <a:srgbClr val="ADB2B6"/>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000" dirty="0">
                          <a:solidFill>
                            <a:schemeClr val="tx1"/>
                          </a:solidFill>
                          <a:effectLst/>
                        </a:rPr>
                        <a:t>No</a:t>
                      </a:r>
                      <a:endParaRPr lang="en-US" sz="1000" dirty="0">
                        <a:solidFill>
                          <a:schemeClr val="tx1"/>
                        </a:solidFill>
                        <a:effectLst/>
                        <a:latin typeface="Calibri"/>
                        <a:ea typeface="Calibri"/>
                        <a:cs typeface="Times New Roman"/>
                      </a:endParaRPr>
                    </a:p>
                  </a:txBody>
                  <a:tcPr marL="0" marR="0" marT="18288" marB="18288" anchor="ctr">
                    <a:lnL w="12700" cmpd="sng">
                      <a:noFill/>
                    </a:lnL>
                    <a:lnR w="12700" cmpd="sng">
                      <a:noFill/>
                    </a:lnR>
                    <a:lnT w="12700" cap="flat" cmpd="sng" algn="ctr">
                      <a:solidFill>
                        <a:srgbClr val="ADB2B6"/>
                      </a:solidFill>
                      <a:prstDash val="sysDot"/>
                      <a:round/>
                      <a:headEnd type="none" w="med" len="med"/>
                      <a:tailEnd type="none" w="med" len="med"/>
                    </a:lnT>
                    <a:lnB w="12700" cap="flat" cmpd="sng" algn="ctr">
                      <a:solidFill>
                        <a:srgbClr val="ADB2B6"/>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000" dirty="0">
                          <a:solidFill>
                            <a:schemeClr val="tx1"/>
                          </a:solidFill>
                          <a:effectLst/>
                        </a:rPr>
                        <a:t>80%</a:t>
                      </a:r>
                      <a:endParaRPr lang="en-US" sz="1000" dirty="0">
                        <a:solidFill>
                          <a:schemeClr val="tx1"/>
                        </a:solidFill>
                        <a:effectLst/>
                        <a:latin typeface="Calibri"/>
                        <a:ea typeface="Calibri"/>
                        <a:cs typeface="Times New Roman"/>
                      </a:endParaRPr>
                    </a:p>
                  </a:txBody>
                  <a:tcPr marL="0" marR="0" marT="18288" marB="18288" anchor="ctr">
                    <a:lnL w="12700" cmpd="sng">
                      <a:noFill/>
                    </a:lnL>
                    <a:lnR w="12700" cmpd="sng">
                      <a:noFill/>
                    </a:lnR>
                    <a:lnT w="12700" cap="flat" cmpd="sng" algn="ctr">
                      <a:solidFill>
                        <a:srgbClr val="ADB2B6"/>
                      </a:solidFill>
                      <a:prstDash val="sysDot"/>
                      <a:round/>
                      <a:headEnd type="none" w="med" len="med"/>
                      <a:tailEnd type="none" w="med" len="med"/>
                    </a:lnT>
                    <a:lnB w="12700" cap="flat" cmpd="sng" algn="ctr">
                      <a:solidFill>
                        <a:srgbClr val="ADB2B6"/>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000" dirty="0">
                          <a:solidFill>
                            <a:schemeClr val="tx1"/>
                          </a:solidFill>
                          <a:effectLst/>
                        </a:rPr>
                        <a:t>80%</a:t>
                      </a:r>
                      <a:endParaRPr lang="en-US" sz="1000" dirty="0">
                        <a:solidFill>
                          <a:schemeClr val="tx1"/>
                        </a:solidFill>
                        <a:effectLst/>
                        <a:latin typeface="Calibri"/>
                        <a:ea typeface="Calibri"/>
                        <a:cs typeface="Times New Roman"/>
                      </a:endParaRPr>
                    </a:p>
                  </a:txBody>
                  <a:tcPr marL="0" marR="0" marT="18288" marB="18288" anchor="ctr">
                    <a:lnL w="12700" cmpd="sng">
                      <a:noFill/>
                    </a:lnL>
                    <a:lnR w="12700" cmpd="sng">
                      <a:noFill/>
                    </a:lnR>
                    <a:lnT w="12700" cap="flat" cmpd="sng" algn="ctr">
                      <a:solidFill>
                        <a:srgbClr val="ADB2B6"/>
                      </a:solidFill>
                      <a:prstDash val="sysDot"/>
                      <a:round/>
                      <a:headEnd type="none" w="med" len="med"/>
                      <a:tailEnd type="none" w="med" len="med"/>
                    </a:lnT>
                    <a:lnB w="12700" cap="flat" cmpd="sng" algn="ctr">
                      <a:solidFill>
                        <a:srgbClr val="ADB2B6"/>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249835">
                <a:tc>
                  <a:txBody>
                    <a:bodyPr/>
                    <a:lstStyle/>
                    <a:p>
                      <a:pPr marL="0" marR="0">
                        <a:lnSpc>
                          <a:spcPct val="115000"/>
                        </a:lnSpc>
                        <a:spcBef>
                          <a:spcPts val="0"/>
                        </a:spcBef>
                        <a:spcAft>
                          <a:spcPts val="1125"/>
                        </a:spcAft>
                      </a:pPr>
                      <a:r>
                        <a:rPr lang="en-US" sz="1000" b="0" dirty="0">
                          <a:solidFill>
                            <a:schemeClr val="tx1"/>
                          </a:solidFill>
                          <a:effectLst/>
                        </a:rPr>
                        <a:t>Out-of-pocket limit</a:t>
                      </a:r>
                      <a:endParaRPr lang="en-US" sz="1000" b="0" dirty="0">
                        <a:solidFill>
                          <a:schemeClr val="tx1"/>
                        </a:solidFill>
                        <a:effectLst/>
                        <a:latin typeface="Calibri"/>
                        <a:ea typeface="Calibri"/>
                        <a:cs typeface="Times New Roman"/>
                      </a:endParaRPr>
                    </a:p>
                  </a:txBody>
                  <a:tcPr marL="0" marR="0" marT="18288" marB="18288" anchor="ctr">
                    <a:lnL w="12700" cmpd="sng">
                      <a:noFill/>
                    </a:lnL>
                    <a:lnR w="12700" cmpd="sng">
                      <a:noFill/>
                    </a:lnR>
                    <a:lnT w="12700" cap="flat" cmpd="sng" algn="ctr">
                      <a:solidFill>
                        <a:srgbClr val="ADB2B6"/>
                      </a:solidFill>
                      <a:prstDash val="sysDot"/>
                      <a:round/>
                      <a:headEnd type="none" w="med" len="med"/>
                      <a:tailEnd type="none" w="med" len="med"/>
                    </a:lnT>
                    <a:lnB w="12700" cap="flat" cmpd="sng" algn="ctr">
                      <a:solidFill>
                        <a:srgbClr val="ADB2B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000" dirty="0">
                          <a:solidFill>
                            <a:schemeClr val="tx1"/>
                          </a:solidFill>
                          <a:effectLst/>
                        </a:rPr>
                        <a:t>N/A</a:t>
                      </a:r>
                      <a:endParaRPr lang="en-US" sz="1000" dirty="0">
                        <a:solidFill>
                          <a:schemeClr val="tx1"/>
                        </a:solidFill>
                        <a:effectLst/>
                        <a:latin typeface="Calibri"/>
                        <a:ea typeface="Calibri"/>
                        <a:cs typeface="Times New Roman"/>
                      </a:endParaRPr>
                    </a:p>
                  </a:txBody>
                  <a:tcPr marL="0" marR="0" marT="18288" marB="18288" anchor="ctr">
                    <a:lnL w="12700" cmpd="sng">
                      <a:noFill/>
                    </a:lnL>
                    <a:lnR w="12700" cmpd="sng">
                      <a:noFill/>
                    </a:lnR>
                    <a:lnT w="12700" cap="flat" cmpd="sng" algn="ctr">
                      <a:solidFill>
                        <a:srgbClr val="ADB2B6"/>
                      </a:solidFill>
                      <a:prstDash val="sysDot"/>
                      <a:round/>
                      <a:headEnd type="none" w="med" len="med"/>
                      <a:tailEnd type="none" w="med" len="med"/>
                    </a:lnT>
                    <a:lnB w="12700" cap="flat" cmpd="sng" algn="ctr">
                      <a:solidFill>
                        <a:srgbClr val="ADB2B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000" dirty="0">
                          <a:solidFill>
                            <a:schemeClr val="tx1"/>
                          </a:solidFill>
                          <a:effectLst/>
                        </a:rPr>
                        <a:t>N/A</a:t>
                      </a:r>
                      <a:endParaRPr lang="en-US" sz="1000" dirty="0">
                        <a:solidFill>
                          <a:schemeClr val="tx1"/>
                        </a:solidFill>
                        <a:effectLst/>
                        <a:latin typeface="Calibri"/>
                        <a:ea typeface="Calibri"/>
                        <a:cs typeface="Times New Roman"/>
                      </a:endParaRPr>
                    </a:p>
                  </a:txBody>
                  <a:tcPr marL="0" marR="0" marT="18288" marB="18288" anchor="ctr">
                    <a:lnL w="12700" cmpd="sng">
                      <a:noFill/>
                    </a:lnL>
                    <a:lnR w="12700" cmpd="sng">
                      <a:noFill/>
                    </a:lnR>
                    <a:lnT w="12700" cap="flat" cmpd="sng" algn="ctr">
                      <a:solidFill>
                        <a:srgbClr val="ADB2B6"/>
                      </a:solidFill>
                      <a:prstDash val="sysDot"/>
                      <a:round/>
                      <a:headEnd type="none" w="med" len="med"/>
                      <a:tailEnd type="none" w="med" len="med"/>
                    </a:lnT>
                    <a:lnB w="12700" cap="flat" cmpd="sng" algn="ctr">
                      <a:solidFill>
                        <a:srgbClr val="ADB2B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000" dirty="0">
                          <a:solidFill>
                            <a:schemeClr val="tx1"/>
                          </a:solidFill>
                          <a:effectLst/>
                        </a:rPr>
                        <a:t>N/A</a:t>
                      </a:r>
                      <a:endParaRPr lang="en-US" sz="1000" dirty="0">
                        <a:solidFill>
                          <a:schemeClr val="tx1"/>
                        </a:solidFill>
                        <a:effectLst/>
                        <a:latin typeface="Calibri"/>
                        <a:ea typeface="Calibri"/>
                        <a:cs typeface="Times New Roman"/>
                      </a:endParaRPr>
                    </a:p>
                  </a:txBody>
                  <a:tcPr marL="0" marR="0" marT="18288" marB="18288" anchor="ctr">
                    <a:lnL w="12700" cmpd="sng">
                      <a:noFill/>
                    </a:lnL>
                    <a:lnR w="12700" cmpd="sng">
                      <a:noFill/>
                    </a:lnR>
                    <a:lnT w="12700" cap="flat" cmpd="sng" algn="ctr">
                      <a:solidFill>
                        <a:srgbClr val="ADB2B6"/>
                      </a:solidFill>
                      <a:prstDash val="sysDot"/>
                      <a:round/>
                      <a:headEnd type="none" w="med" len="med"/>
                      <a:tailEnd type="none" w="med" len="med"/>
                    </a:lnT>
                    <a:lnB w="12700" cap="flat" cmpd="sng" algn="ctr">
                      <a:solidFill>
                        <a:srgbClr val="ADB2B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000" dirty="0">
                          <a:solidFill>
                            <a:schemeClr val="tx1"/>
                          </a:solidFill>
                          <a:effectLst/>
                        </a:rPr>
                        <a:t>N/A</a:t>
                      </a:r>
                      <a:endParaRPr lang="en-US" sz="1000" dirty="0">
                        <a:solidFill>
                          <a:schemeClr val="tx1"/>
                        </a:solidFill>
                        <a:effectLst/>
                        <a:latin typeface="Calibri"/>
                        <a:ea typeface="Calibri"/>
                        <a:cs typeface="Times New Roman"/>
                      </a:endParaRPr>
                    </a:p>
                  </a:txBody>
                  <a:tcPr marL="0" marR="0" marT="18288" marB="18288" anchor="ctr">
                    <a:lnL w="12700" cmpd="sng">
                      <a:noFill/>
                    </a:lnL>
                    <a:lnR w="12700" cmpd="sng">
                      <a:noFill/>
                    </a:lnR>
                    <a:lnT w="12700" cap="flat" cmpd="sng" algn="ctr">
                      <a:solidFill>
                        <a:srgbClr val="ADB2B6"/>
                      </a:solidFill>
                      <a:prstDash val="sysDot"/>
                      <a:round/>
                      <a:headEnd type="none" w="med" len="med"/>
                      <a:tailEnd type="none" w="med" len="med"/>
                    </a:lnT>
                    <a:lnB w="12700" cap="flat" cmpd="sng" algn="ctr">
                      <a:solidFill>
                        <a:srgbClr val="ADB2B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000" dirty="0">
                          <a:solidFill>
                            <a:schemeClr val="tx1"/>
                          </a:solidFill>
                          <a:effectLst/>
                        </a:rPr>
                        <a:t>N/A</a:t>
                      </a:r>
                      <a:endParaRPr lang="en-US" sz="1000" dirty="0">
                        <a:solidFill>
                          <a:schemeClr val="tx1"/>
                        </a:solidFill>
                        <a:effectLst/>
                        <a:latin typeface="Calibri"/>
                        <a:ea typeface="Calibri"/>
                        <a:cs typeface="Times New Roman"/>
                      </a:endParaRPr>
                    </a:p>
                  </a:txBody>
                  <a:tcPr marL="0" marR="0" marT="18288" marB="18288" anchor="ctr">
                    <a:lnL w="12700" cmpd="sng">
                      <a:noFill/>
                    </a:lnL>
                    <a:lnR w="12700" cmpd="sng">
                      <a:noFill/>
                    </a:lnR>
                    <a:lnT w="12700" cap="flat" cmpd="sng" algn="ctr">
                      <a:solidFill>
                        <a:srgbClr val="ADB2B6"/>
                      </a:solidFill>
                      <a:prstDash val="sysDot"/>
                      <a:round/>
                      <a:headEnd type="none" w="med" len="med"/>
                      <a:tailEnd type="none" w="med" len="med"/>
                    </a:lnT>
                    <a:lnB w="12700" cap="flat" cmpd="sng" algn="ctr">
                      <a:solidFill>
                        <a:srgbClr val="ADB2B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000" dirty="0">
                          <a:solidFill>
                            <a:schemeClr val="tx1"/>
                          </a:solidFill>
                          <a:effectLst/>
                        </a:rPr>
                        <a:t>N/A</a:t>
                      </a:r>
                      <a:endParaRPr lang="en-US" sz="1000" dirty="0">
                        <a:solidFill>
                          <a:schemeClr val="tx1"/>
                        </a:solidFill>
                        <a:effectLst/>
                        <a:latin typeface="Calibri"/>
                        <a:ea typeface="Calibri"/>
                        <a:cs typeface="Times New Roman"/>
                      </a:endParaRPr>
                    </a:p>
                  </a:txBody>
                  <a:tcPr marL="0" marR="0" marT="18288" marB="18288" anchor="ctr">
                    <a:lnL w="12700" cmpd="sng">
                      <a:noFill/>
                    </a:lnL>
                    <a:lnR w="12700" cmpd="sng">
                      <a:noFill/>
                    </a:lnR>
                    <a:lnT w="12700" cap="flat" cmpd="sng" algn="ctr">
                      <a:solidFill>
                        <a:srgbClr val="ADB2B6"/>
                      </a:solidFill>
                      <a:prstDash val="sysDot"/>
                      <a:round/>
                      <a:headEnd type="none" w="med" len="med"/>
                      <a:tailEnd type="none" w="med" len="med"/>
                    </a:lnT>
                    <a:lnB w="12700" cap="flat" cmpd="sng" algn="ctr">
                      <a:solidFill>
                        <a:srgbClr val="ADB2B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000" dirty="0">
                          <a:solidFill>
                            <a:schemeClr val="tx1"/>
                          </a:solidFill>
                          <a:effectLst/>
                        </a:rPr>
                        <a:t>$6,940</a:t>
                      </a:r>
                      <a:endParaRPr lang="en-US" sz="1000" dirty="0">
                        <a:solidFill>
                          <a:schemeClr val="tx1"/>
                        </a:solidFill>
                        <a:effectLst/>
                        <a:latin typeface="Calibri"/>
                        <a:ea typeface="Calibri"/>
                        <a:cs typeface="Times New Roman"/>
                      </a:endParaRPr>
                    </a:p>
                  </a:txBody>
                  <a:tcPr marL="0" marR="0" marT="18288" marB="18288" anchor="ctr">
                    <a:lnL w="12700" cmpd="sng">
                      <a:noFill/>
                    </a:lnL>
                    <a:lnR w="12700" cmpd="sng">
                      <a:noFill/>
                    </a:lnR>
                    <a:lnT w="12700" cap="flat" cmpd="sng" algn="ctr">
                      <a:solidFill>
                        <a:srgbClr val="ADB2B6"/>
                      </a:solidFill>
                      <a:prstDash val="sysDot"/>
                      <a:round/>
                      <a:headEnd type="none" w="med" len="med"/>
                      <a:tailEnd type="none" w="med" len="med"/>
                    </a:lnT>
                    <a:lnB w="12700" cap="flat" cmpd="sng" algn="ctr">
                      <a:solidFill>
                        <a:srgbClr val="ADB2B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000" dirty="0">
                          <a:solidFill>
                            <a:schemeClr val="tx1"/>
                          </a:solidFill>
                          <a:effectLst/>
                        </a:rPr>
                        <a:t>$3,470</a:t>
                      </a:r>
                      <a:endParaRPr lang="en-US" sz="1000" dirty="0">
                        <a:solidFill>
                          <a:schemeClr val="tx1"/>
                        </a:solidFill>
                        <a:effectLst/>
                        <a:latin typeface="Calibri"/>
                        <a:ea typeface="Calibri"/>
                        <a:cs typeface="Times New Roman"/>
                      </a:endParaRPr>
                    </a:p>
                  </a:txBody>
                  <a:tcPr marL="0" marR="0" marT="18288" marB="18288" anchor="ctr">
                    <a:lnL w="12700" cmpd="sng">
                      <a:noFill/>
                    </a:lnL>
                    <a:lnR w="12700" cmpd="sng">
                      <a:noFill/>
                    </a:lnR>
                    <a:lnT w="12700" cap="flat" cmpd="sng" algn="ctr">
                      <a:solidFill>
                        <a:srgbClr val="ADB2B6"/>
                      </a:solidFill>
                      <a:prstDash val="sysDot"/>
                      <a:round/>
                      <a:headEnd type="none" w="med" len="med"/>
                      <a:tailEnd type="none" w="med" len="med"/>
                    </a:lnT>
                    <a:lnB w="12700" cap="flat" cmpd="sng" algn="ctr">
                      <a:solidFill>
                        <a:srgbClr val="ADB2B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000" dirty="0">
                          <a:solidFill>
                            <a:schemeClr val="tx1"/>
                          </a:solidFill>
                          <a:effectLst/>
                        </a:rPr>
                        <a:t>N/A</a:t>
                      </a:r>
                      <a:endParaRPr lang="en-US" sz="1000" dirty="0">
                        <a:solidFill>
                          <a:schemeClr val="tx1"/>
                        </a:solidFill>
                        <a:effectLst/>
                        <a:latin typeface="Calibri"/>
                        <a:ea typeface="Calibri"/>
                        <a:cs typeface="Times New Roman"/>
                      </a:endParaRPr>
                    </a:p>
                  </a:txBody>
                  <a:tcPr marL="0" marR="0" marT="18288" marB="18288" anchor="ctr">
                    <a:lnL w="12700" cmpd="sng">
                      <a:noFill/>
                    </a:lnL>
                    <a:lnR w="12700" cmpd="sng">
                      <a:noFill/>
                    </a:lnR>
                    <a:lnT w="12700" cap="flat" cmpd="sng" algn="ctr">
                      <a:solidFill>
                        <a:srgbClr val="ADB2B6"/>
                      </a:solidFill>
                      <a:prstDash val="sysDot"/>
                      <a:round/>
                      <a:headEnd type="none" w="med" len="med"/>
                      <a:tailEnd type="none" w="med" len="med"/>
                    </a:lnT>
                    <a:lnB w="12700" cap="flat" cmpd="sng" algn="ctr">
                      <a:solidFill>
                        <a:srgbClr val="ADB2B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000" dirty="0">
                          <a:solidFill>
                            <a:schemeClr val="tx1"/>
                          </a:solidFill>
                          <a:effectLst/>
                        </a:rPr>
                        <a:t>N/A</a:t>
                      </a:r>
                      <a:endParaRPr lang="en-US" sz="1000" dirty="0">
                        <a:solidFill>
                          <a:schemeClr val="tx1"/>
                        </a:solidFill>
                        <a:effectLst/>
                        <a:latin typeface="Calibri"/>
                        <a:ea typeface="Calibri"/>
                        <a:cs typeface="Times New Roman"/>
                      </a:endParaRPr>
                    </a:p>
                  </a:txBody>
                  <a:tcPr marL="0" marR="0" marT="18288" marB="18288" anchor="ctr">
                    <a:lnL w="12700" cmpd="sng">
                      <a:noFill/>
                    </a:lnL>
                    <a:lnR w="12700" cmpd="sng">
                      <a:noFill/>
                    </a:lnR>
                    <a:lnT w="12700" cap="flat" cmpd="sng" algn="ctr">
                      <a:solidFill>
                        <a:srgbClr val="ADB2B6"/>
                      </a:solidFill>
                      <a:prstDash val="sysDot"/>
                      <a:round/>
                      <a:headEnd type="none" w="med" len="med"/>
                      <a:tailEnd type="none" w="med" len="med"/>
                    </a:lnT>
                    <a:lnB w="12700" cap="flat" cmpd="sng" algn="ctr">
                      <a:solidFill>
                        <a:srgbClr val="ADB2B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bl>
          </a:graphicData>
        </a:graphic>
      </p:graphicFrame>
      <p:sp>
        <p:nvSpPr>
          <p:cNvPr id="13" name="Footer Placeholder 4">
            <a:extLst>
              <a:ext uri="{FF2B5EF4-FFF2-40B4-BE49-F238E27FC236}">
                <a16:creationId xmlns:a16="http://schemas.microsoft.com/office/drawing/2014/main" id="{ACC4579C-48AB-4913-9596-9F897C14CAB6}"/>
              </a:ext>
            </a:extLst>
          </p:cNvPr>
          <p:cNvSpPr txBox="1">
            <a:spLocks/>
          </p:cNvSpPr>
          <p:nvPr/>
        </p:nvSpPr>
        <p:spPr bwMode="auto">
          <a:xfrm>
            <a:off x="474274" y="6293264"/>
            <a:ext cx="9450775" cy="173736"/>
          </a:xfrm>
          <a:prstGeom prst="rect">
            <a:avLst/>
          </a:prstGeom>
          <a:noFill/>
          <a:ln w="9525">
            <a:noFill/>
            <a:miter lim="800000"/>
            <a:headEnd/>
            <a:tailEnd/>
          </a:ln>
          <a:effectLst/>
        </p:spPr>
        <p:txBody>
          <a:bodyPr vert="horz" wrap="square" lIns="91440" tIns="0" rIns="91440" bIns="0" numCol="1" anchor="b" anchorCtr="0" compatLnSpc="1">
            <a:prstTxWarp prst="textNoShape">
              <a:avLst/>
            </a:prstTxWarp>
          </a:bodyPr>
          <a:lstStyle>
            <a:defPPr>
              <a:defRPr lang="en-US"/>
            </a:defPPr>
            <a:lvl1pPr marL="0" indent="0" algn="r" rtl="0" eaLnBrk="0" fontAlgn="base" hangingPunct="0">
              <a:spcBef>
                <a:spcPct val="0"/>
              </a:spcBef>
              <a:spcAft>
                <a:spcPct val="0"/>
              </a:spcAft>
              <a:buSzPct val="40000"/>
              <a:defRPr lang="en-US" sz="800" b="1" kern="1200" smtClean="0">
                <a:solidFill>
                  <a:srgbClr val="000000"/>
                </a:solidFill>
                <a:latin typeface="Arial" charset="0"/>
                <a:ea typeface="ＭＳ Ｐゴシック" charset="-128"/>
                <a:cs typeface="+mn-cs"/>
              </a:defRPr>
            </a:lvl1pPr>
            <a:lvl2pPr marL="457200" indent="0" algn="l" rtl="0" eaLnBrk="1" fontAlgn="base" hangingPunct="1">
              <a:spcBef>
                <a:spcPct val="0"/>
              </a:spcBef>
              <a:spcAft>
                <a:spcPct val="0"/>
              </a:spcAft>
              <a:buClr>
                <a:srgbClr val="7A9B3D"/>
              </a:buClr>
              <a:buNone/>
              <a:defRPr sz="1200" b="0" i="1" kern="1200">
                <a:solidFill>
                  <a:schemeClr val="tx1"/>
                </a:solidFill>
                <a:latin typeface="Arial" pitchFamily="34" charset="0"/>
                <a:ea typeface="ＭＳ Ｐゴシック"/>
                <a:cs typeface="ＭＳ Ｐゴシック"/>
              </a:defRPr>
            </a:lvl2pPr>
            <a:lvl3pPr marL="914400" indent="-114300" algn="l" rtl="0" eaLnBrk="1" fontAlgn="base" hangingPunct="1">
              <a:spcBef>
                <a:spcPct val="0"/>
              </a:spcBef>
              <a:spcAft>
                <a:spcPct val="0"/>
              </a:spcAft>
              <a:buClr>
                <a:srgbClr val="7A9A3D"/>
              </a:buClr>
              <a:buFont typeface="Arial" pitchFamily="34" charset="0"/>
              <a:buChar char="–"/>
              <a:defRPr sz="1200" kern="1200">
                <a:solidFill>
                  <a:schemeClr val="tx1"/>
                </a:solidFill>
                <a:latin typeface="Arial" pitchFamily="34" charset="0"/>
                <a:ea typeface="ＭＳ Ｐゴシック"/>
                <a:cs typeface="ＭＳ Ｐゴシック"/>
              </a:defRPr>
            </a:lvl3pPr>
            <a:lvl4pPr marL="1371600" indent="-114300" algn="l" rtl="0" eaLnBrk="1" fontAlgn="base" hangingPunct="1">
              <a:spcBef>
                <a:spcPct val="0"/>
              </a:spcBef>
              <a:spcAft>
                <a:spcPct val="0"/>
              </a:spcAft>
              <a:buClr>
                <a:srgbClr val="7A9A3D"/>
              </a:buClr>
              <a:buFont typeface="Arial" pitchFamily="34" charset="0"/>
              <a:buChar char="•"/>
              <a:defRPr sz="1200" kern="1200">
                <a:solidFill>
                  <a:schemeClr val="tx1"/>
                </a:solidFill>
                <a:latin typeface="Arial" pitchFamily="34" charset="0"/>
                <a:ea typeface="ＭＳ Ｐゴシック"/>
                <a:cs typeface="ＭＳ Ｐゴシック"/>
              </a:defRPr>
            </a:lvl4pPr>
            <a:lvl5pPr marL="1828800" indent="-228600" algn="l" rtl="0" eaLnBrk="1" fontAlgn="base" hangingPunct="1">
              <a:lnSpc>
                <a:spcPts val="2400"/>
              </a:lnSpc>
              <a:spcBef>
                <a:spcPct val="0"/>
              </a:spcBef>
              <a:spcAft>
                <a:spcPct val="0"/>
              </a:spcAft>
              <a:defRPr sz="1200" kern="1200">
                <a:solidFill>
                  <a:schemeClr val="tx1"/>
                </a:solidFill>
                <a:latin typeface="Arial" pitchFamily="34" charset="0"/>
                <a:ea typeface="ＭＳ Ｐゴシック"/>
                <a:cs typeface="ＭＳ Ｐゴシック"/>
              </a:defRPr>
            </a:lvl5pPr>
            <a:lvl6pPr marL="2286000" indent="-228600" algn="l" defTabSz="914400" rtl="0" eaLnBrk="1" fontAlgn="base" latinLnBrk="0" hangingPunct="1">
              <a:lnSpc>
                <a:spcPts val="2400"/>
              </a:lnSpc>
              <a:spcBef>
                <a:spcPct val="0"/>
              </a:spcBef>
              <a:spcAft>
                <a:spcPct val="0"/>
              </a:spcAft>
              <a:defRPr sz="1200" kern="1200">
                <a:solidFill>
                  <a:schemeClr val="tx1"/>
                </a:solidFill>
                <a:latin typeface="Arial" pitchFamily="34" charset="0"/>
                <a:ea typeface="ＭＳ Ｐゴシック"/>
                <a:cs typeface="ＭＳ Ｐゴシック"/>
              </a:defRPr>
            </a:lvl6pPr>
            <a:lvl7pPr marL="2743200" indent="-228600" algn="l" defTabSz="914400" rtl="0" eaLnBrk="1" fontAlgn="base" latinLnBrk="0" hangingPunct="1">
              <a:lnSpc>
                <a:spcPts val="2400"/>
              </a:lnSpc>
              <a:spcBef>
                <a:spcPct val="0"/>
              </a:spcBef>
              <a:spcAft>
                <a:spcPct val="0"/>
              </a:spcAft>
              <a:defRPr sz="1200" kern="1200">
                <a:solidFill>
                  <a:schemeClr val="tx1"/>
                </a:solidFill>
                <a:latin typeface="Arial" pitchFamily="34" charset="0"/>
                <a:ea typeface="ＭＳ Ｐゴシック"/>
                <a:cs typeface="ＭＳ Ｐゴシック"/>
              </a:defRPr>
            </a:lvl7pPr>
            <a:lvl8pPr marL="3200400" indent="-228600" algn="l" defTabSz="914400" rtl="0" eaLnBrk="1" fontAlgn="base" latinLnBrk="0" hangingPunct="1">
              <a:lnSpc>
                <a:spcPts val="2400"/>
              </a:lnSpc>
              <a:spcBef>
                <a:spcPct val="0"/>
              </a:spcBef>
              <a:spcAft>
                <a:spcPct val="0"/>
              </a:spcAft>
              <a:defRPr sz="1200" kern="1200">
                <a:solidFill>
                  <a:schemeClr val="tx1"/>
                </a:solidFill>
                <a:latin typeface="Arial" pitchFamily="34" charset="0"/>
                <a:ea typeface="ＭＳ Ｐゴシック"/>
                <a:cs typeface="ＭＳ Ｐゴシック"/>
              </a:defRPr>
            </a:lvl8pPr>
            <a:lvl9pPr marL="3657600" indent="-228600" algn="l" defTabSz="914400" rtl="0" eaLnBrk="1" fontAlgn="base" latinLnBrk="0" hangingPunct="1">
              <a:lnSpc>
                <a:spcPts val="2400"/>
              </a:lnSpc>
              <a:spcBef>
                <a:spcPct val="0"/>
              </a:spcBef>
              <a:spcAft>
                <a:spcPct val="0"/>
              </a:spcAft>
              <a:defRPr sz="1200" kern="1200">
                <a:solidFill>
                  <a:schemeClr val="tx1"/>
                </a:solidFill>
                <a:latin typeface="Arial" pitchFamily="34" charset="0"/>
                <a:ea typeface="ＭＳ Ｐゴシック"/>
                <a:cs typeface="ＭＳ Ｐゴシック"/>
              </a:defRPr>
            </a:lvl9pPr>
          </a:lstStyle>
          <a:p>
            <a:pPr algn="l"/>
            <a:r>
              <a:rPr lang="en-US" sz="1000" b="0" dirty="0"/>
              <a:t>Plans F and G also offer a high-deductible plan in some states. With this option, you must pay for Medicare-covered costs (coinsurance, copayments, and deductibles) up to the deductible amount of $2,700 in 2023 before your policy pays anything. (Plans C and F aren't available to people who were newly eligible for Medicare on or after January 1, 2020.)</a:t>
            </a:r>
          </a:p>
          <a:p>
            <a:pPr algn="l"/>
            <a:r>
              <a:rPr lang="en-US" sz="1000" b="0" dirty="0">
                <a:solidFill>
                  <a:srgbClr val="000000"/>
                </a:solidFill>
              </a:rPr>
              <a:t>Source: Medicare.gov. </a:t>
            </a:r>
          </a:p>
        </p:txBody>
      </p:sp>
      <p:sp>
        <p:nvSpPr>
          <p:cNvPr id="19" name="Rectangle 18">
            <a:extLst>
              <a:ext uri="{FF2B5EF4-FFF2-40B4-BE49-F238E27FC236}">
                <a16:creationId xmlns:a16="http://schemas.microsoft.com/office/drawing/2014/main" id="{20757DE1-5CFD-4BFE-990C-5F242B44BA56}"/>
              </a:ext>
            </a:extLst>
          </p:cNvPr>
          <p:cNvSpPr/>
          <p:nvPr/>
        </p:nvSpPr>
        <p:spPr>
          <a:xfrm>
            <a:off x="484188" y="73074"/>
            <a:ext cx="712503" cy="276999"/>
          </a:xfrm>
          <a:prstGeom prst="rect">
            <a:avLst/>
          </a:prstGeom>
        </p:spPr>
        <p:txBody>
          <a:bodyPr wrap="none">
            <a:spAutoFit/>
          </a:bodyPr>
          <a:lstStyle/>
          <a:p>
            <a:r>
              <a:rPr lang="en-US" sz="1200" b="1" dirty="0">
                <a:solidFill>
                  <a:srgbClr val="919EA8"/>
                </a:solidFill>
              </a:rPr>
              <a:t>STEP 1</a:t>
            </a:r>
          </a:p>
        </p:txBody>
      </p:sp>
      <p:graphicFrame>
        <p:nvGraphicFramePr>
          <p:cNvPr id="5" name="Table 5">
            <a:extLst>
              <a:ext uri="{FF2B5EF4-FFF2-40B4-BE49-F238E27FC236}">
                <a16:creationId xmlns:a16="http://schemas.microsoft.com/office/drawing/2014/main" id="{584FE4D1-01D6-4597-9002-1F458A833410}"/>
              </a:ext>
            </a:extLst>
          </p:cNvPr>
          <p:cNvGraphicFramePr>
            <a:graphicFrameLocks noGrp="1"/>
          </p:cNvGraphicFramePr>
          <p:nvPr>
            <p:extLst>
              <p:ext uri="{D42A27DB-BD31-4B8C-83A1-F6EECF244321}">
                <p14:modId xmlns:p14="http://schemas.microsoft.com/office/powerpoint/2010/main" val="1308717518"/>
              </p:ext>
            </p:extLst>
          </p:nvPr>
        </p:nvGraphicFramePr>
        <p:xfrm>
          <a:off x="571500" y="1595966"/>
          <a:ext cx="9334500" cy="731520"/>
        </p:xfrm>
        <a:graphic>
          <a:graphicData uri="http://schemas.openxmlformats.org/drawingml/2006/table">
            <a:tbl>
              <a:tblPr firstRow="1" bandRow="1">
                <a:tableStyleId>{5C22544A-7EE6-4342-B048-85BDC9FD1C3A}</a:tableStyleId>
              </a:tblPr>
              <a:tblGrid>
                <a:gridCol w="4667250">
                  <a:extLst>
                    <a:ext uri="{9D8B030D-6E8A-4147-A177-3AD203B41FA5}">
                      <a16:colId xmlns:a16="http://schemas.microsoft.com/office/drawing/2014/main" val="497274955"/>
                    </a:ext>
                  </a:extLst>
                </a:gridCol>
                <a:gridCol w="4667250">
                  <a:extLst>
                    <a:ext uri="{9D8B030D-6E8A-4147-A177-3AD203B41FA5}">
                      <a16:colId xmlns:a16="http://schemas.microsoft.com/office/drawing/2014/main" val="2961368636"/>
                    </a:ext>
                  </a:extLst>
                </a:gridCol>
              </a:tblGrid>
              <a:tr h="365760">
                <a:tc>
                  <a:txBody>
                    <a:bodyPr/>
                    <a:lstStyle/>
                    <a:p>
                      <a:pPr algn="ctr"/>
                      <a:r>
                        <a:rPr lang="en-US" altLang="en-US" sz="1200" b="0" dirty="0">
                          <a:solidFill>
                            <a:schemeClr val="tx1"/>
                          </a:solidFill>
                        </a:rPr>
                        <a:t>Premium cost varies by insurance company and state</a:t>
                      </a:r>
                      <a:endParaRPr lang="en-US" sz="1200" b="0" dirty="0">
                        <a:solidFill>
                          <a:schemeClr val="tx1"/>
                        </a:solidFill>
                      </a:endParaRPr>
                    </a:p>
                  </a:txBody>
                  <a:tcPr anchor="ctr">
                    <a:lnL w="12700" cmpd="sng">
                      <a:noFill/>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4E7E9"/>
                    </a:solidFill>
                  </a:tcPr>
                </a:tc>
                <a:tc>
                  <a:txBody>
                    <a:bodyPr/>
                    <a:lstStyle/>
                    <a:p>
                      <a:pPr marL="0" marR="0" lvl="0" indent="0" algn="ctr" defTabSz="1132076" rtl="0" eaLnBrk="1" fontAlgn="auto" latinLnBrk="0" hangingPunct="1">
                        <a:lnSpc>
                          <a:spcPct val="100000"/>
                        </a:lnSpc>
                        <a:spcBef>
                          <a:spcPts val="0"/>
                        </a:spcBef>
                        <a:spcAft>
                          <a:spcPts val="0"/>
                        </a:spcAft>
                        <a:buClrTx/>
                        <a:buSzTx/>
                        <a:buFontTx/>
                        <a:buNone/>
                        <a:tabLst/>
                        <a:defRPr/>
                      </a:pPr>
                      <a:r>
                        <a:rPr lang="en-US" altLang="en-US" sz="1200" b="0" dirty="0">
                          <a:solidFill>
                            <a:schemeClr val="tx1"/>
                          </a:solidFill>
                        </a:rPr>
                        <a:t>No coverage for dental, hearing, or vision</a:t>
                      </a:r>
                    </a:p>
                  </a:txBody>
                  <a:tcPr anchor="ctr">
                    <a:lnL w="12700" cap="flat" cmpd="sng" algn="ctr">
                      <a:solidFill>
                        <a:schemeClr val="bg1"/>
                      </a:solidFill>
                      <a:prstDash val="solid"/>
                      <a:round/>
                      <a:headEnd type="none" w="med" len="med"/>
                      <a:tailEnd type="none" w="med" len="med"/>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4E7E9"/>
                    </a:solidFill>
                  </a:tcPr>
                </a:tc>
                <a:extLst>
                  <a:ext uri="{0D108BD9-81ED-4DB2-BD59-A6C34878D82A}">
                    <a16:rowId xmlns:a16="http://schemas.microsoft.com/office/drawing/2014/main" val="3093591384"/>
                  </a:ext>
                </a:extLst>
              </a:tr>
              <a:tr h="365760">
                <a:tc>
                  <a:txBody>
                    <a:bodyPr/>
                    <a:lstStyle/>
                    <a:p>
                      <a:pPr marL="0" marR="0" lvl="0" indent="0" algn="ctr" defTabSz="1132076" rtl="0" eaLnBrk="1" fontAlgn="auto" latinLnBrk="0" hangingPunct="1">
                        <a:lnSpc>
                          <a:spcPct val="100000"/>
                        </a:lnSpc>
                        <a:spcBef>
                          <a:spcPts val="0"/>
                        </a:spcBef>
                        <a:spcAft>
                          <a:spcPts val="0"/>
                        </a:spcAft>
                        <a:buClrTx/>
                        <a:buSzTx/>
                        <a:buFontTx/>
                        <a:buNone/>
                        <a:tabLst/>
                        <a:defRPr/>
                      </a:pPr>
                      <a:r>
                        <a:rPr lang="en-US" altLang="en-US" sz="1200" b="0" dirty="0">
                          <a:solidFill>
                            <a:schemeClr val="tx1"/>
                          </a:solidFill>
                        </a:rPr>
                        <a:t>Flexibility to see any doctor who accepts Medicare</a:t>
                      </a:r>
                    </a:p>
                  </a:txBody>
                  <a:tcPr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E4E7E9"/>
                    </a:solidFill>
                  </a:tcPr>
                </a:tc>
                <a:tc>
                  <a:txBody>
                    <a:bodyPr/>
                    <a:lstStyle/>
                    <a:p>
                      <a:pPr marL="0" marR="0" lvl="0" indent="0" algn="ctr" defTabSz="1132076" rtl="0" eaLnBrk="1" fontAlgn="auto" latinLnBrk="0" hangingPunct="1">
                        <a:lnSpc>
                          <a:spcPct val="100000"/>
                        </a:lnSpc>
                        <a:spcBef>
                          <a:spcPts val="0"/>
                        </a:spcBef>
                        <a:spcAft>
                          <a:spcPts val="0"/>
                        </a:spcAft>
                        <a:buClrTx/>
                        <a:buSzTx/>
                        <a:buFontTx/>
                        <a:buNone/>
                        <a:tabLst/>
                        <a:defRPr/>
                      </a:pPr>
                      <a:r>
                        <a:rPr lang="en-US" altLang="en-US" sz="1200" b="0" dirty="0">
                          <a:solidFill>
                            <a:schemeClr val="tx1"/>
                          </a:solidFill>
                        </a:rPr>
                        <a:t>No prescription drug coverage</a:t>
                      </a:r>
                    </a:p>
                  </a:txBody>
                  <a:tcPr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E4E7E9"/>
                    </a:solidFill>
                  </a:tcPr>
                </a:tc>
                <a:extLst>
                  <a:ext uri="{0D108BD9-81ED-4DB2-BD59-A6C34878D82A}">
                    <a16:rowId xmlns:a16="http://schemas.microsoft.com/office/drawing/2014/main" val="252699746"/>
                  </a:ext>
                </a:extLst>
              </a:tr>
            </a:tbl>
          </a:graphicData>
        </a:graphic>
      </p:graphicFrame>
    </p:spTree>
    <p:extLst>
      <p:ext uri="{BB962C8B-B14F-4D97-AF65-F5344CB8AC3E}">
        <p14:creationId xmlns:p14="http://schemas.microsoft.com/office/powerpoint/2010/main" val="25586314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ltLang="en-US" dirty="0">
                <a:solidFill>
                  <a:schemeClr val="bg2"/>
                </a:solidFill>
              </a:rPr>
              <a:t>Medicare Part C – Medicare Advantage </a:t>
            </a:r>
            <a:endParaRPr lang="en-US" dirty="0">
              <a:solidFill>
                <a:srgbClr val="768692"/>
              </a:solidFill>
            </a:endParaRPr>
          </a:p>
        </p:txBody>
      </p:sp>
      <p:sp>
        <p:nvSpPr>
          <p:cNvPr id="4" name="Slide Number Placeholder 3">
            <a:extLst>
              <a:ext uri="{FF2B5EF4-FFF2-40B4-BE49-F238E27FC236}">
                <a16:creationId xmlns:a16="http://schemas.microsoft.com/office/drawing/2014/main" id="{C1DDBCEC-FF03-400A-B433-8C99C67A6452}"/>
              </a:ext>
            </a:extLst>
          </p:cNvPr>
          <p:cNvSpPr>
            <a:spLocks noGrp="1"/>
          </p:cNvSpPr>
          <p:nvPr>
            <p:ph type="sldNum" sz="quarter" idx="14"/>
          </p:nvPr>
        </p:nvSpPr>
        <p:spPr/>
        <p:txBody>
          <a:bodyPr/>
          <a:lstStyle/>
          <a:p>
            <a:pPr>
              <a:defRPr/>
            </a:pPr>
            <a:fld id="{E6474CC2-1230-4213-AD1A-4B2FEEABA7A1}" type="slidenum">
              <a:rPr lang="en-US" smtClean="0"/>
              <a:pPr>
                <a:defRPr/>
              </a:pPr>
              <a:t>13</a:t>
            </a:fld>
            <a:endParaRPr lang="en-US" dirty="0"/>
          </a:p>
        </p:txBody>
      </p:sp>
      <p:sp>
        <p:nvSpPr>
          <p:cNvPr id="2" name="Footer Placeholder 1">
            <a:extLst>
              <a:ext uri="{FF2B5EF4-FFF2-40B4-BE49-F238E27FC236}">
                <a16:creationId xmlns:a16="http://schemas.microsoft.com/office/drawing/2014/main" id="{288EDC48-C0CC-4F5F-93EE-8E562A36A79F}"/>
              </a:ext>
            </a:extLst>
          </p:cNvPr>
          <p:cNvSpPr>
            <a:spLocks noGrp="1"/>
          </p:cNvSpPr>
          <p:nvPr>
            <p:ph type="ftr" sz="quarter" idx="15"/>
          </p:nvPr>
        </p:nvSpPr>
        <p:spPr/>
        <p:txBody>
          <a:bodyPr/>
          <a:lstStyle/>
          <a:p>
            <a:pPr algn="l">
              <a:defRPr/>
            </a:pPr>
            <a:r>
              <a:rPr lang="en-US"/>
              <a:t>For investor use.</a:t>
            </a:r>
            <a:endParaRPr lang="en-US" dirty="0"/>
          </a:p>
        </p:txBody>
      </p:sp>
      <p:sp>
        <p:nvSpPr>
          <p:cNvPr id="20" name="Text Box 10"/>
          <p:cNvSpPr txBox="1">
            <a:spLocks noChangeArrowheads="1"/>
          </p:cNvSpPr>
          <p:nvPr/>
        </p:nvSpPr>
        <p:spPr bwMode="auto">
          <a:xfrm>
            <a:off x="1826825" y="1505273"/>
            <a:ext cx="8547100" cy="369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1435" tIns="45718" rIns="91435" bIns="45718">
            <a:spAutoFit/>
          </a:bodyPr>
          <a:lstStyle>
            <a:lvl1pPr>
              <a:defRPr sz="1400">
                <a:solidFill>
                  <a:schemeClr val="tx1"/>
                </a:solidFill>
                <a:latin typeface="Arial" charset="0"/>
                <a:ea typeface="ヒラギノ角ゴ Pro W3" pitchFamily="-111" charset="-128"/>
              </a:defRPr>
            </a:lvl1pPr>
            <a:lvl2pPr marL="742950" indent="-285750">
              <a:defRPr sz="1400">
                <a:solidFill>
                  <a:schemeClr val="tx1"/>
                </a:solidFill>
                <a:latin typeface="Arial" charset="0"/>
                <a:ea typeface="ヒラギノ角ゴ Pro W3" pitchFamily="-111" charset="-128"/>
              </a:defRPr>
            </a:lvl2pPr>
            <a:lvl3pPr marL="1143000" indent="-228600">
              <a:defRPr sz="1400">
                <a:solidFill>
                  <a:schemeClr val="tx1"/>
                </a:solidFill>
                <a:latin typeface="Arial" charset="0"/>
                <a:ea typeface="ヒラギノ角ゴ Pro W3" pitchFamily="-111" charset="-128"/>
              </a:defRPr>
            </a:lvl3pPr>
            <a:lvl4pPr marL="1600200" indent="-228600">
              <a:defRPr sz="1400">
                <a:solidFill>
                  <a:schemeClr val="tx1"/>
                </a:solidFill>
                <a:latin typeface="Arial" charset="0"/>
                <a:ea typeface="ヒラギノ角ゴ Pro W3" pitchFamily="-111" charset="-128"/>
              </a:defRPr>
            </a:lvl4pPr>
            <a:lvl5pPr marL="2057400" indent="-228600">
              <a:defRPr sz="1400">
                <a:solidFill>
                  <a:schemeClr val="tx1"/>
                </a:solidFill>
                <a:latin typeface="Arial" charset="0"/>
                <a:ea typeface="ヒラギノ角ゴ Pro W3" pitchFamily="-111" charset="-128"/>
              </a:defRPr>
            </a:lvl5pPr>
            <a:lvl6pPr marL="2514600" indent="-228600" algn="ctr" eaLnBrk="0" fontAlgn="base" hangingPunct="0">
              <a:spcBef>
                <a:spcPct val="20000"/>
              </a:spcBef>
              <a:spcAft>
                <a:spcPct val="0"/>
              </a:spcAft>
              <a:buClr>
                <a:schemeClr val="tx2"/>
              </a:buClr>
              <a:defRPr sz="1400">
                <a:solidFill>
                  <a:schemeClr val="tx1"/>
                </a:solidFill>
                <a:latin typeface="Arial" charset="0"/>
                <a:ea typeface="ヒラギノ角ゴ Pro W3" pitchFamily="-111" charset="-128"/>
              </a:defRPr>
            </a:lvl6pPr>
            <a:lvl7pPr marL="2971800" indent="-228600" algn="ctr" eaLnBrk="0" fontAlgn="base" hangingPunct="0">
              <a:spcBef>
                <a:spcPct val="20000"/>
              </a:spcBef>
              <a:spcAft>
                <a:spcPct val="0"/>
              </a:spcAft>
              <a:buClr>
                <a:schemeClr val="tx2"/>
              </a:buClr>
              <a:defRPr sz="1400">
                <a:solidFill>
                  <a:schemeClr val="tx1"/>
                </a:solidFill>
                <a:latin typeface="Arial" charset="0"/>
                <a:ea typeface="ヒラギノ角ゴ Pro W3" pitchFamily="-111" charset="-128"/>
              </a:defRPr>
            </a:lvl7pPr>
            <a:lvl8pPr marL="3429000" indent="-228600" algn="ctr" eaLnBrk="0" fontAlgn="base" hangingPunct="0">
              <a:spcBef>
                <a:spcPct val="20000"/>
              </a:spcBef>
              <a:spcAft>
                <a:spcPct val="0"/>
              </a:spcAft>
              <a:buClr>
                <a:schemeClr val="tx2"/>
              </a:buClr>
              <a:defRPr sz="1400">
                <a:solidFill>
                  <a:schemeClr val="tx1"/>
                </a:solidFill>
                <a:latin typeface="Arial" charset="0"/>
                <a:ea typeface="ヒラギノ角ゴ Pro W3" pitchFamily="-111" charset="-128"/>
              </a:defRPr>
            </a:lvl8pPr>
            <a:lvl9pPr marL="3886200" indent="-228600" algn="ctr" eaLnBrk="0" fontAlgn="base" hangingPunct="0">
              <a:spcBef>
                <a:spcPct val="20000"/>
              </a:spcBef>
              <a:spcAft>
                <a:spcPct val="0"/>
              </a:spcAft>
              <a:buClr>
                <a:schemeClr val="tx2"/>
              </a:buClr>
              <a:defRPr sz="1400">
                <a:solidFill>
                  <a:schemeClr val="tx1"/>
                </a:solidFill>
                <a:latin typeface="Arial" charset="0"/>
                <a:ea typeface="ヒラギノ角ゴ Pro W3" pitchFamily="-111" charset="-128"/>
              </a:defRPr>
            </a:lvl9pPr>
          </a:lstStyle>
          <a:p>
            <a:pPr algn="ctr">
              <a:spcBef>
                <a:spcPts val="400"/>
              </a:spcBef>
            </a:pPr>
            <a:r>
              <a:rPr lang="en-US" altLang="en-US" sz="1800" b="1" dirty="0"/>
              <a:t>MEDICARE ADVANTAGE PLANS</a:t>
            </a:r>
          </a:p>
        </p:txBody>
      </p:sp>
      <p:sp>
        <p:nvSpPr>
          <p:cNvPr id="13" name="Rectangle 12">
            <a:extLst>
              <a:ext uri="{FF2B5EF4-FFF2-40B4-BE49-F238E27FC236}">
                <a16:creationId xmlns:a16="http://schemas.microsoft.com/office/drawing/2014/main" id="{70E4108A-3944-4EE0-A2D2-271336D1DB0C}"/>
              </a:ext>
            </a:extLst>
          </p:cNvPr>
          <p:cNvSpPr/>
          <p:nvPr/>
        </p:nvSpPr>
        <p:spPr>
          <a:xfrm>
            <a:off x="484188" y="73074"/>
            <a:ext cx="712503" cy="276999"/>
          </a:xfrm>
          <a:prstGeom prst="rect">
            <a:avLst/>
          </a:prstGeom>
        </p:spPr>
        <p:txBody>
          <a:bodyPr wrap="none">
            <a:spAutoFit/>
          </a:bodyPr>
          <a:lstStyle/>
          <a:p>
            <a:r>
              <a:rPr lang="en-US" sz="1200" b="1" dirty="0">
                <a:solidFill>
                  <a:srgbClr val="919EA8"/>
                </a:solidFill>
              </a:rPr>
              <a:t>STEP 1</a:t>
            </a:r>
          </a:p>
        </p:txBody>
      </p:sp>
      <p:graphicFrame>
        <p:nvGraphicFramePr>
          <p:cNvPr id="14" name="Table 5">
            <a:extLst>
              <a:ext uri="{FF2B5EF4-FFF2-40B4-BE49-F238E27FC236}">
                <a16:creationId xmlns:a16="http://schemas.microsoft.com/office/drawing/2014/main" id="{1997B93B-CBA9-48E9-9D7F-9086FB5951B1}"/>
              </a:ext>
            </a:extLst>
          </p:cNvPr>
          <p:cNvGraphicFramePr>
            <a:graphicFrameLocks noGrp="1"/>
          </p:cNvGraphicFramePr>
          <p:nvPr>
            <p:extLst>
              <p:ext uri="{D42A27DB-BD31-4B8C-83A1-F6EECF244321}">
                <p14:modId xmlns:p14="http://schemas.microsoft.com/office/powerpoint/2010/main" val="3406049999"/>
              </p:ext>
            </p:extLst>
          </p:nvPr>
        </p:nvGraphicFramePr>
        <p:xfrm>
          <a:off x="571500" y="1975380"/>
          <a:ext cx="11049000" cy="2857877"/>
        </p:xfrm>
        <a:graphic>
          <a:graphicData uri="http://schemas.openxmlformats.org/drawingml/2006/table">
            <a:tbl>
              <a:tblPr firstRow="1" bandRow="1">
                <a:tableStyleId>{5C22544A-7EE6-4342-B048-85BDC9FD1C3A}</a:tableStyleId>
              </a:tblPr>
              <a:tblGrid>
                <a:gridCol w="5524500">
                  <a:extLst>
                    <a:ext uri="{9D8B030D-6E8A-4147-A177-3AD203B41FA5}">
                      <a16:colId xmlns:a16="http://schemas.microsoft.com/office/drawing/2014/main" val="497274955"/>
                    </a:ext>
                  </a:extLst>
                </a:gridCol>
                <a:gridCol w="5524500">
                  <a:extLst>
                    <a:ext uri="{9D8B030D-6E8A-4147-A177-3AD203B41FA5}">
                      <a16:colId xmlns:a16="http://schemas.microsoft.com/office/drawing/2014/main" val="2961368636"/>
                    </a:ext>
                  </a:extLst>
                </a:gridCol>
              </a:tblGrid>
              <a:tr h="1270167">
                <a:tc>
                  <a:txBody>
                    <a:bodyPr/>
                    <a:lstStyle/>
                    <a:p>
                      <a:pPr algn="ctr"/>
                      <a:r>
                        <a:rPr lang="en-US" altLang="en-US" sz="1800" b="1" dirty="0">
                          <a:solidFill>
                            <a:srgbClr val="7A9A3D"/>
                          </a:solidFill>
                        </a:rPr>
                        <a:t>HMOs, PPOs, private fee-for-service plans, Medicare specialty plans</a:t>
                      </a:r>
                    </a:p>
                  </a:txBody>
                  <a:tcPr anchor="ctr">
                    <a:lnL w="12700" cmpd="sng">
                      <a:noFill/>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4E7E9"/>
                    </a:solidFill>
                  </a:tcPr>
                </a:tc>
                <a:tc>
                  <a:txBody>
                    <a:bodyPr/>
                    <a:lstStyle/>
                    <a:p>
                      <a:pPr marL="0" marR="0" lvl="0" indent="0" algn="ctr" defTabSz="1132076" rtl="0" eaLnBrk="1" fontAlgn="auto" latinLnBrk="0" hangingPunct="1">
                        <a:lnSpc>
                          <a:spcPct val="100000"/>
                        </a:lnSpc>
                        <a:spcBef>
                          <a:spcPts val="0"/>
                        </a:spcBef>
                        <a:spcAft>
                          <a:spcPts val="0"/>
                        </a:spcAft>
                        <a:buClrTx/>
                        <a:buSzTx/>
                        <a:buFontTx/>
                        <a:buNone/>
                        <a:tabLst/>
                        <a:defRPr/>
                      </a:pPr>
                      <a:r>
                        <a:rPr lang="en-US" altLang="en-US" sz="1800" b="0" dirty="0">
                          <a:solidFill>
                            <a:schemeClr val="bg2"/>
                          </a:solidFill>
                        </a:rPr>
                        <a:t>Costs may increase if you use </a:t>
                      </a:r>
                      <a:br>
                        <a:rPr lang="en-US" altLang="en-US" sz="1800" b="0" dirty="0">
                          <a:solidFill>
                            <a:schemeClr val="tx1"/>
                          </a:solidFill>
                        </a:rPr>
                      </a:br>
                      <a:r>
                        <a:rPr lang="en-US" altLang="en-US" sz="1800" b="1" dirty="0">
                          <a:solidFill>
                            <a:srgbClr val="7A9A3D"/>
                          </a:solidFill>
                        </a:rPr>
                        <a:t>out-of-network doctors</a:t>
                      </a:r>
                    </a:p>
                  </a:txBody>
                  <a:tcPr anchor="ctr">
                    <a:lnL w="12700" cap="flat" cmpd="sng" algn="ctr">
                      <a:solidFill>
                        <a:schemeClr val="bg1"/>
                      </a:solidFill>
                      <a:prstDash val="solid"/>
                      <a:round/>
                      <a:headEnd type="none" w="med" len="med"/>
                      <a:tailEnd type="none" w="med" len="med"/>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4E7E9"/>
                    </a:solidFill>
                  </a:tcPr>
                </a:tc>
                <a:extLst>
                  <a:ext uri="{0D108BD9-81ED-4DB2-BD59-A6C34878D82A}">
                    <a16:rowId xmlns:a16="http://schemas.microsoft.com/office/drawing/2014/main" val="3093591384"/>
                  </a:ext>
                </a:extLst>
              </a:tr>
              <a:tr h="1587710">
                <a:tc>
                  <a:txBody>
                    <a:bodyPr/>
                    <a:lstStyle/>
                    <a:p>
                      <a:pPr marL="0" marR="0" lvl="0" indent="0" algn="ctr" defTabSz="1132076" rtl="0" eaLnBrk="1" fontAlgn="auto" latinLnBrk="0" hangingPunct="1">
                        <a:lnSpc>
                          <a:spcPct val="100000"/>
                        </a:lnSpc>
                        <a:spcBef>
                          <a:spcPts val="0"/>
                        </a:spcBef>
                        <a:spcAft>
                          <a:spcPts val="0"/>
                        </a:spcAft>
                        <a:buClrTx/>
                        <a:buSzTx/>
                        <a:buFontTx/>
                        <a:buNone/>
                        <a:tabLst/>
                        <a:defRPr/>
                      </a:pPr>
                      <a:r>
                        <a:rPr lang="en-US" altLang="en-US" sz="1800" b="1" dirty="0">
                          <a:solidFill>
                            <a:srgbClr val="7A9A3D"/>
                          </a:solidFill>
                        </a:rPr>
                        <a:t>Address Part A and Part B expenses,</a:t>
                      </a:r>
                      <a:br>
                        <a:rPr lang="en-US" altLang="en-US" sz="1800" b="0" dirty="0">
                          <a:solidFill>
                            <a:schemeClr val="tx1"/>
                          </a:solidFill>
                        </a:rPr>
                      </a:br>
                      <a:r>
                        <a:rPr lang="en-US" altLang="en-US" sz="1800" b="0" dirty="0">
                          <a:solidFill>
                            <a:schemeClr val="bg2"/>
                          </a:solidFill>
                        </a:rPr>
                        <a:t>and often others, such as prescription drugs</a:t>
                      </a:r>
                    </a:p>
                  </a:txBody>
                  <a:tcPr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E4E7E9"/>
                    </a:solidFill>
                  </a:tcPr>
                </a:tc>
                <a:tc>
                  <a:txBody>
                    <a:bodyPr/>
                    <a:lstStyle/>
                    <a:p>
                      <a:pPr marL="0" marR="0" lvl="0" indent="0" algn="ctr" defTabSz="1132076" rtl="0" eaLnBrk="1" fontAlgn="auto" latinLnBrk="0" hangingPunct="1">
                        <a:lnSpc>
                          <a:spcPct val="100000"/>
                        </a:lnSpc>
                        <a:spcBef>
                          <a:spcPts val="0"/>
                        </a:spcBef>
                        <a:spcAft>
                          <a:spcPts val="0"/>
                        </a:spcAft>
                        <a:buClrTx/>
                        <a:buSzTx/>
                        <a:buFontTx/>
                        <a:buNone/>
                        <a:tabLst/>
                        <a:defRPr/>
                      </a:pPr>
                      <a:r>
                        <a:rPr lang="en-US" altLang="en-US" sz="1800" b="1" dirty="0">
                          <a:solidFill>
                            <a:srgbClr val="7A9A3D"/>
                          </a:solidFill>
                        </a:rPr>
                        <a:t>Hearing, dental, and vision </a:t>
                      </a:r>
                      <a:br>
                        <a:rPr lang="en-US" altLang="en-US" sz="1800" b="1" dirty="0">
                          <a:solidFill>
                            <a:srgbClr val="7A9A3D"/>
                          </a:solidFill>
                        </a:rPr>
                      </a:br>
                      <a:r>
                        <a:rPr lang="en-US" altLang="en-US" sz="1800" b="0" dirty="0">
                          <a:solidFill>
                            <a:schemeClr val="bg2"/>
                          </a:solidFill>
                        </a:rPr>
                        <a:t>(not covered under Medicare) may be covered</a:t>
                      </a:r>
                    </a:p>
                  </a:txBody>
                  <a:tcPr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E4E7E9"/>
                    </a:solidFill>
                  </a:tcPr>
                </a:tc>
                <a:extLst>
                  <a:ext uri="{0D108BD9-81ED-4DB2-BD59-A6C34878D82A}">
                    <a16:rowId xmlns:a16="http://schemas.microsoft.com/office/drawing/2014/main" val="252699746"/>
                  </a:ext>
                </a:extLst>
              </a:tr>
            </a:tbl>
          </a:graphicData>
        </a:graphic>
      </p:graphicFrame>
    </p:spTree>
    <p:extLst>
      <p:ext uri="{BB962C8B-B14F-4D97-AF65-F5344CB8AC3E}">
        <p14:creationId xmlns:p14="http://schemas.microsoft.com/office/powerpoint/2010/main" val="9537774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9A8F0F7C-9A76-4EE7-995E-A81AB17983FE}"/>
              </a:ext>
            </a:extLst>
          </p:cNvPr>
          <p:cNvSpPr>
            <a:spLocks noGrp="1"/>
          </p:cNvSpPr>
          <p:nvPr>
            <p:ph type="title"/>
          </p:nvPr>
        </p:nvSpPr>
        <p:spPr/>
        <p:txBody>
          <a:bodyPr/>
          <a:lstStyle/>
          <a:p>
            <a:r>
              <a:rPr lang="en-US" dirty="0"/>
              <a:t>Which One Is Right for You? </a:t>
            </a:r>
          </a:p>
        </p:txBody>
      </p:sp>
      <p:sp>
        <p:nvSpPr>
          <p:cNvPr id="3" name="Slide Number Placeholder 2">
            <a:extLst>
              <a:ext uri="{FF2B5EF4-FFF2-40B4-BE49-F238E27FC236}">
                <a16:creationId xmlns:a16="http://schemas.microsoft.com/office/drawing/2014/main" id="{84208152-9119-4C6E-B4A3-16A3D78097FC}"/>
              </a:ext>
            </a:extLst>
          </p:cNvPr>
          <p:cNvSpPr>
            <a:spLocks noGrp="1"/>
          </p:cNvSpPr>
          <p:nvPr>
            <p:ph type="sldNum" sz="quarter" idx="14"/>
          </p:nvPr>
        </p:nvSpPr>
        <p:spPr/>
        <p:txBody>
          <a:bodyPr/>
          <a:lstStyle/>
          <a:p>
            <a:pPr>
              <a:defRPr/>
            </a:pPr>
            <a:fld id="{E6474CC2-1230-4213-AD1A-4B2FEEABA7A1}" type="slidenum">
              <a:rPr lang="en-US" smtClean="0"/>
              <a:pPr>
                <a:defRPr/>
              </a:pPr>
              <a:t>14</a:t>
            </a:fld>
            <a:endParaRPr lang="en-US" dirty="0"/>
          </a:p>
        </p:txBody>
      </p:sp>
      <p:sp>
        <p:nvSpPr>
          <p:cNvPr id="2" name="Footer Placeholder 1">
            <a:extLst>
              <a:ext uri="{FF2B5EF4-FFF2-40B4-BE49-F238E27FC236}">
                <a16:creationId xmlns:a16="http://schemas.microsoft.com/office/drawing/2014/main" id="{0BD0600C-D613-4B4D-9254-7F0F9FBC776C}"/>
              </a:ext>
            </a:extLst>
          </p:cNvPr>
          <p:cNvSpPr>
            <a:spLocks noGrp="1"/>
          </p:cNvSpPr>
          <p:nvPr>
            <p:ph type="ftr" sz="quarter" idx="15"/>
          </p:nvPr>
        </p:nvSpPr>
        <p:spPr/>
        <p:txBody>
          <a:bodyPr/>
          <a:lstStyle/>
          <a:p>
            <a:pPr algn="l">
              <a:defRPr/>
            </a:pPr>
            <a:r>
              <a:rPr lang="en-US"/>
              <a:t>For investor use.</a:t>
            </a:r>
            <a:endParaRPr lang="en-US" dirty="0"/>
          </a:p>
        </p:txBody>
      </p:sp>
      <p:graphicFrame>
        <p:nvGraphicFramePr>
          <p:cNvPr id="12" name="Table 11">
            <a:extLst>
              <a:ext uri="{FF2B5EF4-FFF2-40B4-BE49-F238E27FC236}">
                <a16:creationId xmlns:a16="http://schemas.microsoft.com/office/drawing/2014/main" id="{A1A272D3-6380-4FC3-AAFD-82DCDEC617DF}"/>
              </a:ext>
            </a:extLst>
          </p:cNvPr>
          <p:cNvGraphicFramePr>
            <a:graphicFrameLocks noGrp="1"/>
          </p:cNvGraphicFramePr>
          <p:nvPr>
            <p:extLst>
              <p:ext uri="{D42A27DB-BD31-4B8C-83A1-F6EECF244321}">
                <p14:modId xmlns:p14="http://schemas.microsoft.com/office/powerpoint/2010/main" val="3020793908"/>
              </p:ext>
            </p:extLst>
          </p:nvPr>
        </p:nvGraphicFramePr>
        <p:xfrm>
          <a:off x="609600" y="1647825"/>
          <a:ext cx="10977557" cy="4049370"/>
        </p:xfrm>
        <a:graphic>
          <a:graphicData uri="http://schemas.openxmlformats.org/drawingml/2006/table">
            <a:tbl>
              <a:tblPr/>
              <a:tblGrid>
                <a:gridCol w="5202728">
                  <a:extLst>
                    <a:ext uri="{9D8B030D-6E8A-4147-A177-3AD203B41FA5}">
                      <a16:colId xmlns:a16="http://schemas.microsoft.com/office/drawing/2014/main" val="20000"/>
                    </a:ext>
                  </a:extLst>
                </a:gridCol>
                <a:gridCol w="574040">
                  <a:extLst>
                    <a:ext uri="{9D8B030D-6E8A-4147-A177-3AD203B41FA5}">
                      <a16:colId xmlns:a16="http://schemas.microsoft.com/office/drawing/2014/main" val="20001"/>
                    </a:ext>
                  </a:extLst>
                </a:gridCol>
                <a:gridCol w="5200789">
                  <a:extLst>
                    <a:ext uri="{9D8B030D-6E8A-4147-A177-3AD203B41FA5}">
                      <a16:colId xmlns:a16="http://schemas.microsoft.com/office/drawing/2014/main" val="20002"/>
                    </a:ext>
                  </a:extLst>
                </a:gridCol>
              </a:tblGrid>
              <a:tr h="1103012">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7A9A3D"/>
                          </a:solidFill>
                          <a:effectLst/>
                          <a:uLnTx/>
                          <a:uFillTx/>
                          <a:latin typeface="Arial" pitchFamily="34" charset="0"/>
                          <a:ea typeface="ＭＳ Ｐゴシック"/>
                        </a:rPr>
                        <a:t>Medigap</a:t>
                      </a:r>
                      <a:br>
                        <a:rPr kumimoji="0" lang="en-US" sz="2000" b="1" i="0" u="none" strike="noStrike" kern="1200" cap="none" spc="0" normalizeH="0" baseline="0" noProof="0" dirty="0">
                          <a:ln>
                            <a:noFill/>
                          </a:ln>
                          <a:solidFill>
                            <a:srgbClr val="298FC2"/>
                          </a:solidFill>
                          <a:effectLst/>
                          <a:uLnTx/>
                          <a:uFillTx/>
                          <a:latin typeface="Arial" pitchFamily="34" charset="0"/>
                          <a:ea typeface="ＭＳ Ｐゴシック"/>
                        </a:rPr>
                      </a:br>
                      <a:r>
                        <a:rPr kumimoji="0" lang="en-US" sz="1800" b="0" i="0" u="none" strike="noStrike" kern="1200" cap="none" spc="0" normalizeH="0" baseline="0" noProof="0" dirty="0">
                          <a:ln>
                            <a:noFill/>
                          </a:ln>
                          <a:solidFill>
                            <a:schemeClr val="tx1"/>
                          </a:solidFill>
                          <a:effectLst/>
                          <a:uLnTx/>
                          <a:uFillTx/>
                          <a:latin typeface="Arial" pitchFamily="34" charset="0"/>
                          <a:ea typeface="ＭＳ Ｐゴシック"/>
                        </a:rPr>
                        <a:t>Original Medicare + Medigap Supplement </a:t>
                      </a:r>
                      <a:endParaRPr kumimoji="0" lang="en-US" sz="2000" b="0" i="0" u="none" strike="noStrike" kern="1200" cap="none" spc="0" normalizeH="0" baseline="0" noProof="0" dirty="0">
                        <a:ln>
                          <a:noFill/>
                        </a:ln>
                        <a:solidFill>
                          <a:schemeClr val="tx1"/>
                        </a:solidFill>
                        <a:effectLst/>
                        <a:uLnTx/>
                        <a:uFillTx/>
                        <a:latin typeface="Arial" pitchFamily="34" charset="0"/>
                        <a:ea typeface="ＭＳ Ｐゴシック"/>
                      </a:endParaRPr>
                    </a:p>
                  </a:txBody>
                  <a:tcPr marL="274320" marR="274320" anchor="ctr">
                    <a:lnL w="76200" cap="flat" cmpd="sng" algn="ctr">
                      <a:solidFill>
                        <a:srgbClr val="E4E7E9"/>
                      </a:solidFill>
                      <a:prstDash val="solid"/>
                      <a:round/>
                      <a:headEnd type="none" w="med" len="med"/>
                      <a:tailEnd type="none" w="med" len="med"/>
                    </a:lnL>
                    <a:lnR w="76200" cap="flat" cmpd="sng" algn="ctr">
                      <a:solidFill>
                        <a:srgbClr val="E4E7E9"/>
                      </a:solidFill>
                      <a:prstDash val="solid"/>
                      <a:round/>
                      <a:headEnd type="none" w="med" len="med"/>
                      <a:tailEnd type="none" w="med" len="med"/>
                    </a:lnR>
                    <a:lnT w="76200" cap="flat" cmpd="sng" algn="ctr">
                      <a:solidFill>
                        <a:srgbClr val="E4E7E9"/>
                      </a:solidFill>
                      <a:prstDash val="solid"/>
                      <a:round/>
                      <a:headEnd type="none" w="med" len="med"/>
                      <a:tailEnd type="none" w="med" len="med"/>
                    </a:lnT>
                    <a:lnB w="76200" cap="flat" cmpd="sng" algn="ctr">
                      <a:solidFill>
                        <a:srgbClr val="E4E7E9"/>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cap="none" normalizeH="0" baseline="0" dirty="0">
                        <a:ln>
                          <a:noFill/>
                        </a:ln>
                        <a:solidFill>
                          <a:schemeClr val="tx1"/>
                        </a:solidFill>
                        <a:effectLst/>
                        <a:latin typeface="Arial" charset="0"/>
                        <a:ea typeface="ＭＳ Ｐゴシック"/>
                        <a:cs typeface="ＭＳ Ｐゴシック"/>
                      </a:endParaRPr>
                    </a:p>
                  </a:txBody>
                  <a:tcPr marL="274320" marR="274320" anchor="ctr" horzOverflow="overflow">
                    <a:lnL w="76200" cap="flat" cmpd="sng" algn="ctr">
                      <a:solidFill>
                        <a:srgbClr val="E4E7E9"/>
                      </a:solidFill>
                      <a:prstDash val="solid"/>
                      <a:round/>
                      <a:headEnd type="none" w="med" len="med"/>
                      <a:tailEnd type="none" w="med" len="med"/>
                    </a:lnL>
                    <a:lnR w="76200" cap="flat" cmpd="sng" algn="ctr">
                      <a:solidFill>
                        <a:srgbClr val="E4E7E9"/>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298FC2"/>
                          </a:solidFill>
                          <a:effectLst/>
                          <a:uLnTx/>
                          <a:uFillTx/>
                          <a:latin typeface="Arial" pitchFamily="34" charset="0"/>
                          <a:ea typeface="ＭＳ Ｐゴシック"/>
                        </a:rPr>
                        <a:t>Medicare Advantage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Arial" pitchFamily="34" charset="0"/>
                          <a:ea typeface="ＭＳ Ｐゴシック"/>
                        </a:rPr>
                        <a:t>Medicare Advantage Plan</a:t>
                      </a:r>
                    </a:p>
                  </a:txBody>
                  <a:tcPr marL="274320" marR="274320" anchor="ctr">
                    <a:lnL w="76200" cap="flat" cmpd="sng" algn="ctr">
                      <a:solidFill>
                        <a:srgbClr val="E4E7E9"/>
                      </a:solidFill>
                      <a:prstDash val="solid"/>
                      <a:round/>
                      <a:headEnd type="none" w="med" len="med"/>
                      <a:tailEnd type="none" w="med" len="med"/>
                    </a:lnL>
                    <a:lnR w="76200" cap="flat" cmpd="sng" algn="ctr">
                      <a:solidFill>
                        <a:srgbClr val="E4E7E9"/>
                      </a:solidFill>
                      <a:prstDash val="solid"/>
                      <a:round/>
                      <a:headEnd type="none" w="med" len="med"/>
                      <a:tailEnd type="none" w="med" len="med"/>
                    </a:lnR>
                    <a:lnT w="76200" cap="flat" cmpd="sng" algn="ctr">
                      <a:solidFill>
                        <a:srgbClr val="E4E7E9"/>
                      </a:solidFill>
                      <a:prstDash val="solid"/>
                      <a:round/>
                      <a:headEnd type="none" w="med" len="med"/>
                      <a:tailEnd type="none" w="med" len="med"/>
                    </a:lnT>
                    <a:lnB w="76200" cap="flat" cmpd="sng" algn="ctr">
                      <a:solidFill>
                        <a:srgbClr val="E4E7E9"/>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359152">
                <a:tc>
                  <a:txBody>
                    <a:bodyPr/>
                    <a:lstStyle/>
                    <a:p>
                      <a:pPr marL="171450" lvl="1" indent="-171450" algn="l">
                        <a:spcAft>
                          <a:spcPts val="600"/>
                        </a:spcAft>
                        <a:buClr>
                          <a:srgbClr val="7A9A3D"/>
                        </a:buClr>
                        <a:buFont typeface="Arial" panose="020B0604020202020204" pitchFamily="34" charset="0"/>
                        <a:buChar char="•"/>
                      </a:pPr>
                      <a:r>
                        <a:rPr lang="en-US" sz="1600" b="0" dirty="0">
                          <a:solidFill>
                            <a:schemeClr val="tx1"/>
                          </a:solidFill>
                          <a:latin typeface="+mn-lt"/>
                        </a:rPr>
                        <a:t>May have higher premiums, but typically lower or no copays</a:t>
                      </a:r>
                    </a:p>
                    <a:p>
                      <a:pPr marL="171450" lvl="1" indent="-171450" algn="l">
                        <a:spcAft>
                          <a:spcPts val="600"/>
                        </a:spcAft>
                        <a:buClr>
                          <a:srgbClr val="7A9A3D"/>
                        </a:buClr>
                        <a:buFont typeface="Arial" panose="020B0604020202020204" pitchFamily="34" charset="0"/>
                        <a:buChar char="•"/>
                      </a:pPr>
                      <a:r>
                        <a:rPr lang="en-US" sz="1600" b="0" dirty="0">
                          <a:solidFill>
                            <a:schemeClr val="tx1"/>
                          </a:solidFill>
                          <a:latin typeface="+mn-lt"/>
                        </a:rPr>
                        <a:t>Freedom to choose doctors </a:t>
                      </a:r>
                    </a:p>
                    <a:p>
                      <a:pPr marL="171450" lvl="1" indent="-171450" algn="l">
                        <a:spcAft>
                          <a:spcPts val="600"/>
                        </a:spcAft>
                        <a:buClr>
                          <a:srgbClr val="7A9A3D"/>
                        </a:buClr>
                        <a:buFont typeface="Arial" panose="020B0604020202020204" pitchFamily="34" charset="0"/>
                        <a:buChar char="•"/>
                      </a:pPr>
                      <a:r>
                        <a:rPr lang="en-US" sz="1600" b="0" dirty="0">
                          <a:solidFill>
                            <a:schemeClr val="tx1"/>
                          </a:solidFill>
                          <a:latin typeface="+mn-lt"/>
                        </a:rPr>
                        <a:t>No referrals necessary </a:t>
                      </a:r>
                    </a:p>
                    <a:p>
                      <a:pPr marL="171450" lvl="1" indent="-171450" algn="l">
                        <a:spcAft>
                          <a:spcPts val="600"/>
                        </a:spcAft>
                        <a:buClr>
                          <a:srgbClr val="7A9A3D"/>
                        </a:buClr>
                        <a:buFont typeface="Arial" panose="020B0604020202020204" pitchFamily="34" charset="0"/>
                        <a:buChar char="•"/>
                      </a:pPr>
                      <a:r>
                        <a:rPr lang="en-US" sz="1600" b="0" dirty="0">
                          <a:solidFill>
                            <a:schemeClr val="tx1"/>
                          </a:solidFill>
                          <a:latin typeface="+mn-lt"/>
                        </a:rPr>
                        <a:t>Some routine services are not covered, such as vision and hearing </a:t>
                      </a:r>
                    </a:p>
                    <a:p>
                      <a:pPr marL="171450" lvl="1" indent="-171450" algn="l">
                        <a:spcAft>
                          <a:spcPts val="600"/>
                        </a:spcAft>
                        <a:buClr>
                          <a:srgbClr val="7A9A3D"/>
                        </a:buClr>
                        <a:buFont typeface="Arial" panose="020B0604020202020204" pitchFamily="34" charset="0"/>
                        <a:buChar char="•"/>
                      </a:pPr>
                      <a:r>
                        <a:rPr lang="en-US" sz="1600" b="0" dirty="0">
                          <a:solidFill>
                            <a:schemeClr val="tx1"/>
                          </a:solidFill>
                          <a:latin typeface="+mn-lt"/>
                        </a:rPr>
                        <a:t>Covered anywhere in the U.S. </a:t>
                      </a:r>
                    </a:p>
                  </a:txBody>
                  <a:tcPr marL="274320" marR="274320" marT="91440">
                    <a:lnL w="76200" cap="flat" cmpd="sng" algn="ctr">
                      <a:solidFill>
                        <a:srgbClr val="E4E7E9"/>
                      </a:solidFill>
                      <a:prstDash val="solid"/>
                      <a:round/>
                      <a:headEnd type="none" w="med" len="med"/>
                      <a:tailEnd type="none" w="med" len="med"/>
                    </a:lnL>
                    <a:lnR w="76200" cap="flat" cmpd="sng" algn="ctr">
                      <a:solidFill>
                        <a:srgbClr val="E4E7E9"/>
                      </a:solidFill>
                      <a:prstDash val="solid"/>
                      <a:round/>
                      <a:headEnd type="none" w="med" len="med"/>
                      <a:tailEnd type="none" w="med" len="med"/>
                    </a:lnR>
                    <a:lnT w="76200" cap="flat" cmpd="sng" algn="ctr">
                      <a:solidFill>
                        <a:srgbClr val="E4E7E9"/>
                      </a:solidFill>
                      <a:prstDash val="solid"/>
                      <a:round/>
                      <a:headEnd type="none" w="med" len="med"/>
                      <a:tailEnd type="none" w="med" len="med"/>
                    </a:lnT>
                    <a:lnB w="76200" cap="flat" cmpd="sng" algn="ctr">
                      <a:solidFill>
                        <a:srgbClr val="E4E7E9"/>
                      </a:solidFill>
                      <a:prstDash val="solid"/>
                      <a:round/>
                      <a:headEnd type="none" w="med" len="med"/>
                      <a:tailEnd type="none" w="med" len="med"/>
                    </a:lnB>
                    <a:lnTlToBr>
                      <a:noFill/>
                    </a:lnTlToBr>
                    <a:lnBlToTr>
                      <a:noFill/>
                    </a:lnBlToTr>
                    <a:noFill/>
                  </a:tcPr>
                </a:tc>
                <a:tc>
                  <a:txBody>
                    <a:bodyPr/>
                    <a:lstStyle/>
                    <a:p>
                      <a:pPr marL="171450" marR="0" lvl="0" indent="-171450" algn="l" defTabSz="914400" rtl="0" eaLnBrk="1" fontAlgn="base" latinLnBrk="0" hangingPunct="1">
                        <a:lnSpc>
                          <a:spcPct val="100000"/>
                        </a:lnSpc>
                        <a:spcBef>
                          <a:spcPts val="600"/>
                        </a:spcBef>
                        <a:spcAft>
                          <a:spcPts val="600"/>
                        </a:spcAft>
                        <a:buClr>
                          <a:srgbClr val="857363"/>
                        </a:buClr>
                        <a:buSzTx/>
                        <a:buFont typeface="Arial" panose="020B0604020202020204" pitchFamily="34" charset="0"/>
                        <a:buChar char="•"/>
                        <a:tabLst/>
                      </a:pPr>
                      <a:endParaRPr kumimoji="0" lang="en-US" sz="500" b="0" i="0" u="none" strike="noStrike" cap="none" normalizeH="0" baseline="0" dirty="0">
                        <a:ln>
                          <a:noFill/>
                        </a:ln>
                        <a:solidFill>
                          <a:schemeClr val="tx1"/>
                        </a:solidFill>
                        <a:effectLst/>
                        <a:latin typeface="Arial" charset="0"/>
                        <a:ea typeface="ＭＳ Ｐゴシック"/>
                        <a:cs typeface="ＭＳ Ｐゴシック"/>
                      </a:endParaRPr>
                    </a:p>
                  </a:txBody>
                  <a:tcPr marL="274320" marR="274320" marT="91440" marB="18288" horzOverflow="overflow">
                    <a:lnL w="76200" cap="flat" cmpd="sng" algn="ctr">
                      <a:solidFill>
                        <a:srgbClr val="E4E7E9"/>
                      </a:solidFill>
                      <a:prstDash val="solid"/>
                      <a:round/>
                      <a:headEnd type="none" w="med" len="med"/>
                      <a:tailEnd type="none" w="med" len="med"/>
                    </a:lnL>
                    <a:lnR w="76200" cap="flat" cmpd="sng" algn="ctr">
                      <a:solidFill>
                        <a:srgbClr val="E4E7E9"/>
                      </a:solidFill>
                      <a:prstDash val="solid"/>
                      <a:round/>
                      <a:headEnd type="none" w="med" len="med"/>
                      <a:tailEnd type="none" w="med" len="med"/>
                    </a:lnR>
                    <a:lnT w="57150" cap="flat" cmpd="sng" algn="ctr">
                      <a:noFill/>
                      <a:prstDash val="solid"/>
                      <a:round/>
                      <a:headEnd type="none" w="med" len="med"/>
                      <a:tailEnd type="none" w="med" len="med"/>
                    </a:lnT>
                    <a:lnB w="76200" cap="flat" cmpd="sng" algn="ctr">
                      <a:solidFill>
                        <a:srgbClr val="E4E7E9"/>
                      </a:solidFill>
                      <a:prstDash val="solid"/>
                      <a:round/>
                      <a:headEnd type="none" w="med" len="med"/>
                      <a:tailEnd type="none" w="med" len="med"/>
                    </a:lnB>
                    <a:lnTlToBr>
                      <a:noFill/>
                    </a:lnTlToBr>
                    <a:lnBlToTr>
                      <a:noFill/>
                    </a:lnBlToTr>
                    <a:noFill/>
                  </a:tcPr>
                </a:tc>
                <a:tc>
                  <a:txBody>
                    <a:bodyPr/>
                    <a:lstStyle/>
                    <a:p>
                      <a:pPr marL="171450" lvl="1" indent="-171450" algn="l">
                        <a:spcAft>
                          <a:spcPts val="600"/>
                        </a:spcAft>
                        <a:buClr>
                          <a:srgbClr val="298FC2"/>
                        </a:buClr>
                        <a:buFont typeface="Arial" panose="020B0604020202020204" pitchFamily="34" charset="0"/>
                        <a:buChar char="•"/>
                      </a:pPr>
                      <a:r>
                        <a:rPr lang="en-US" sz="1600" b="0" kern="1200" dirty="0">
                          <a:solidFill>
                            <a:schemeClr val="tx1"/>
                          </a:solidFill>
                          <a:latin typeface="+mn-lt"/>
                          <a:ea typeface="+mn-ea"/>
                          <a:cs typeface="+mn-cs"/>
                        </a:rPr>
                        <a:t>Generally lower premiums, but has copays</a:t>
                      </a:r>
                    </a:p>
                    <a:p>
                      <a:pPr marL="171450" lvl="1" indent="-171450" algn="l">
                        <a:spcAft>
                          <a:spcPts val="600"/>
                        </a:spcAft>
                        <a:buClr>
                          <a:srgbClr val="298FC2"/>
                        </a:buClr>
                        <a:buFont typeface="Arial" panose="020B0604020202020204" pitchFamily="34" charset="0"/>
                        <a:buChar char="•"/>
                      </a:pPr>
                      <a:r>
                        <a:rPr lang="en-US" sz="1600" b="0" kern="1200" dirty="0">
                          <a:solidFill>
                            <a:schemeClr val="tx1"/>
                          </a:solidFill>
                          <a:latin typeface="+mn-lt"/>
                          <a:ea typeface="+mn-ea"/>
                          <a:cs typeface="+mn-cs"/>
                        </a:rPr>
                        <a:t>Usually includes prescription drug benefits</a:t>
                      </a:r>
                    </a:p>
                    <a:p>
                      <a:pPr marL="171450" lvl="1" indent="-171450" algn="l">
                        <a:spcAft>
                          <a:spcPts val="600"/>
                        </a:spcAft>
                        <a:buClr>
                          <a:srgbClr val="298FC2"/>
                        </a:buClr>
                        <a:buFont typeface="Arial" panose="020B0604020202020204" pitchFamily="34" charset="0"/>
                        <a:buChar char="•"/>
                      </a:pPr>
                      <a:r>
                        <a:rPr lang="en-US" sz="1600" b="0" kern="1200" dirty="0">
                          <a:solidFill>
                            <a:schemeClr val="tx1"/>
                          </a:solidFill>
                          <a:latin typeface="+mn-lt"/>
                          <a:ea typeface="+mn-ea"/>
                          <a:cs typeface="+mn-cs"/>
                        </a:rPr>
                        <a:t>May be restricted </a:t>
                      </a:r>
                      <a:r>
                        <a:rPr lang="en-US" sz="1600" b="0" dirty="0">
                          <a:solidFill>
                            <a:schemeClr val="tx1"/>
                          </a:solidFill>
                          <a:latin typeface="+mn-lt"/>
                        </a:rPr>
                        <a:t>to network</a:t>
                      </a:r>
                    </a:p>
                    <a:p>
                      <a:pPr marL="171450" lvl="1" indent="-171450" algn="l">
                        <a:spcAft>
                          <a:spcPts val="600"/>
                        </a:spcAft>
                        <a:buClr>
                          <a:srgbClr val="298FC2"/>
                        </a:buClr>
                        <a:buFont typeface="Arial" panose="020B0604020202020204" pitchFamily="34" charset="0"/>
                        <a:buChar char="•"/>
                      </a:pPr>
                      <a:r>
                        <a:rPr lang="en-US" sz="1600" b="0" dirty="0">
                          <a:solidFill>
                            <a:schemeClr val="tx1"/>
                          </a:solidFill>
                          <a:latin typeface="+mn-lt"/>
                        </a:rPr>
                        <a:t>May need referrals for specialists </a:t>
                      </a:r>
                    </a:p>
                    <a:p>
                      <a:pPr marL="171450" marR="0" lvl="1" indent="-171450" algn="l" defTabSz="914400" rtl="0" eaLnBrk="1" fontAlgn="auto" latinLnBrk="0" hangingPunct="1">
                        <a:lnSpc>
                          <a:spcPct val="100000"/>
                        </a:lnSpc>
                        <a:spcBef>
                          <a:spcPts val="0"/>
                        </a:spcBef>
                        <a:spcAft>
                          <a:spcPts val="600"/>
                        </a:spcAft>
                        <a:buClr>
                          <a:srgbClr val="298FC2"/>
                        </a:buClr>
                        <a:buSzTx/>
                        <a:buFont typeface="Arial" panose="020B0604020202020204" pitchFamily="34" charset="0"/>
                        <a:buChar char="•"/>
                        <a:tabLst/>
                        <a:defRPr/>
                      </a:pPr>
                      <a:r>
                        <a:rPr lang="en-US" sz="1600" b="0" dirty="0">
                          <a:solidFill>
                            <a:schemeClr val="tx1"/>
                          </a:solidFill>
                          <a:latin typeface="+mn-lt"/>
                        </a:rPr>
                        <a:t>May include extra benefits, such as vision, hearing, or fitness</a:t>
                      </a:r>
                    </a:p>
                    <a:p>
                      <a:pPr marL="171450" marR="0" lvl="1" indent="-171450" algn="l" defTabSz="914400" rtl="0" eaLnBrk="1" fontAlgn="auto" latinLnBrk="0" hangingPunct="1">
                        <a:lnSpc>
                          <a:spcPct val="100000"/>
                        </a:lnSpc>
                        <a:spcBef>
                          <a:spcPts val="0"/>
                        </a:spcBef>
                        <a:spcAft>
                          <a:spcPts val="600"/>
                        </a:spcAft>
                        <a:buClr>
                          <a:srgbClr val="298FC2"/>
                        </a:buClr>
                        <a:buSzTx/>
                        <a:buFont typeface="Arial" panose="020B0604020202020204" pitchFamily="34" charset="0"/>
                        <a:buChar char="•"/>
                        <a:tabLst/>
                        <a:defRPr/>
                      </a:pPr>
                      <a:r>
                        <a:rPr lang="en-US" sz="1600" b="0" dirty="0">
                          <a:solidFill>
                            <a:schemeClr val="tx1"/>
                          </a:solidFill>
                          <a:latin typeface="+mn-lt"/>
                        </a:rPr>
                        <a:t>Emergency services only outside service area </a:t>
                      </a:r>
                      <a:endParaRPr lang="en-US" sz="1400" b="0" dirty="0">
                        <a:solidFill>
                          <a:schemeClr val="tx1"/>
                        </a:solidFill>
                        <a:latin typeface="+mn-lt"/>
                      </a:endParaRPr>
                    </a:p>
                  </a:txBody>
                  <a:tcPr marL="274320" marR="274320" marT="91440">
                    <a:lnL w="76200" cap="flat" cmpd="sng" algn="ctr">
                      <a:solidFill>
                        <a:srgbClr val="E4E7E9"/>
                      </a:solidFill>
                      <a:prstDash val="solid"/>
                      <a:round/>
                      <a:headEnd type="none" w="med" len="med"/>
                      <a:tailEnd type="none" w="med" len="med"/>
                    </a:lnL>
                    <a:lnR w="76200" cap="flat" cmpd="sng" algn="ctr">
                      <a:solidFill>
                        <a:srgbClr val="E4E7E9"/>
                      </a:solidFill>
                      <a:prstDash val="solid"/>
                      <a:round/>
                      <a:headEnd type="none" w="med" len="med"/>
                      <a:tailEnd type="none" w="med" len="med"/>
                    </a:lnR>
                    <a:lnT w="76200" cap="flat" cmpd="sng" algn="ctr">
                      <a:solidFill>
                        <a:srgbClr val="E4E7E9"/>
                      </a:solidFill>
                      <a:prstDash val="solid"/>
                      <a:round/>
                      <a:headEnd type="none" w="med" len="med"/>
                      <a:tailEnd type="none" w="med" len="med"/>
                    </a:lnT>
                    <a:lnB w="76200" cap="flat" cmpd="sng" algn="ctr">
                      <a:solidFill>
                        <a:srgbClr val="E4E7E9"/>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87206">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normalizeH="0" baseline="0" dirty="0">
                          <a:ln>
                            <a:noFill/>
                          </a:ln>
                          <a:solidFill>
                            <a:srgbClr val="333F48"/>
                          </a:solidFill>
                          <a:effectLst/>
                          <a:latin typeface="Arial" charset="0"/>
                          <a:ea typeface="ＭＳ Ｐゴシック"/>
                          <a:cs typeface="ＭＳ Ｐゴシック"/>
                        </a:rPr>
                        <a:t>It’s not always easy to choose. </a:t>
                      </a:r>
                    </a:p>
                  </a:txBody>
                  <a:tcPr anchor="ctr" horzOverflow="overflow">
                    <a:lnL w="76200" cap="flat" cmpd="sng" algn="ctr">
                      <a:solidFill>
                        <a:srgbClr val="E4E7E9"/>
                      </a:solidFill>
                      <a:prstDash val="solid"/>
                      <a:round/>
                      <a:headEnd type="none" w="med" len="med"/>
                      <a:tailEnd type="none" w="med" len="med"/>
                    </a:lnL>
                    <a:lnR w="76200" cap="flat" cmpd="sng" algn="ctr">
                      <a:solidFill>
                        <a:srgbClr val="E4E7E9"/>
                      </a:solidFill>
                      <a:prstDash val="solid"/>
                      <a:round/>
                      <a:headEnd type="none" w="med" len="med"/>
                      <a:tailEnd type="none" w="med" len="med"/>
                    </a:lnR>
                    <a:lnT w="76200" cap="flat" cmpd="sng" algn="ctr">
                      <a:solidFill>
                        <a:srgbClr val="E4E7E9"/>
                      </a:solidFill>
                      <a:prstDash val="solid"/>
                      <a:round/>
                      <a:headEnd type="none" w="med" len="med"/>
                      <a:tailEnd type="none" w="med" len="med"/>
                    </a:lnT>
                    <a:lnB w="76200" cap="flat" cmpd="sng" algn="ctr">
                      <a:solidFill>
                        <a:srgbClr val="E4E7E9"/>
                      </a:solidFill>
                      <a:prstDash val="solid"/>
                      <a:round/>
                      <a:headEnd type="none" w="med" len="med"/>
                      <a:tailEnd type="none" w="med" len="med"/>
                    </a:lnB>
                    <a:lnTlToBr>
                      <a:noFill/>
                    </a:lnTlToBr>
                    <a:lnBlToTr>
                      <a:noFill/>
                    </a:lnBlToTr>
                    <a:solidFill>
                      <a:srgbClr val="E8E8E8"/>
                    </a:solidFill>
                  </a:tcPr>
                </a:tc>
                <a:tc hMerge="1">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1" i="0" u="none" strike="noStrike" cap="none" normalizeH="0" baseline="0" dirty="0">
                        <a:ln>
                          <a:noFill/>
                        </a:ln>
                        <a:solidFill>
                          <a:schemeClr val="tx1"/>
                        </a:solidFill>
                        <a:effectLst/>
                        <a:latin typeface="Arial" charset="0"/>
                        <a:ea typeface="ＭＳ Ｐゴシック"/>
                        <a:cs typeface="ＭＳ Ｐゴシック"/>
                      </a:endParaRPr>
                    </a:p>
                  </a:txBody>
                  <a:tcPr marL="0" marR="0" anchor="ctr" horzOverflow="overflow">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1" i="0" u="none" strike="noStrike" cap="none" normalizeH="0" baseline="0" dirty="0">
                        <a:ln>
                          <a:noFill/>
                        </a:ln>
                        <a:solidFill>
                          <a:srgbClr val="89A10F"/>
                        </a:solidFill>
                        <a:effectLst/>
                        <a:latin typeface="Arial" charset="0"/>
                        <a:ea typeface="ＭＳ Ｐゴシック"/>
                        <a:cs typeface="ＭＳ Ｐゴシック"/>
                      </a:endParaRPr>
                    </a:p>
                  </a:txBody>
                  <a:tcPr marR="0" anchor="ctr" horzOverflow="overflow">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11" name="Rectangle 10">
            <a:extLst>
              <a:ext uri="{FF2B5EF4-FFF2-40B4-BE49-F238E27FC236}">
                <a16:creationId xmlns:a16="http://schemas.microsoft.com/office/drawing/2014/main" id="{F68C5316-FFC8-444D-B6D6-FB6FC66A7F45}"/>
              </a:ext>
            </a:extLst>
          </p:cNvPr>
          <p:cNvSpPr/>
          <p:nvPr/>
        </p:nvSpPr>
        <p:spPr>
          <a:xfrm>
            <a:off x="484188" y="73074"/>
            <a:ext cx="712503" cy="276999"/>
          </a:xfrm>
          <a:prstGeom prst="rect">
            <a:avLst/>
          </a:prstGeom>
        </p:spPr>
        <p:txBody>
          <a:bodyPr wrap="none">
            <a:spAutoFit/>
          </a:bodyPr>
          <a:lstStyle/>
          <a:p>
            <a:r>
              <a:rPr lang="en-US" sz="1200" b="1" dirty="0">
                <a:solidFill>
                  <a:srgbClr val="919EA8"/>
                </a:solidFill>
              </a:rPr>
              <a:t>STEP 1</a:t>
            </a:r>
          </a:p>
        </p:txBody>
      </p:sp>
    </p:spTree>
    <p:extLst>
      <p:ext uri="{BB962C8B-B14F-4D97-AF65-F5344CB8AC3E}">
        <p14:creationId xmlns:p14="http://schemas.microsoft.com/office/powerpoint/2010/main" val="17637188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ltLang="en-US" dirty="0"/>
              <a:t>Questions to Weigh When Considering Plan Options</a:t>
            </a:r>
          </a:p>
        </p:txBody>
      </p:sp>
      <p:sp>
        <p:nvSpPr>
          <p:cNvPr id="4" name="Slide Number Placeholder 3">
            <a:extLst>
              <a:ext uri="{FF2B5EF4-FFF2-40B4-BE49-F238E27FC236}">
                <a16:creationId xmlns:a16="http://schemas.microsoft.com/office/drawing/2014/main" id="{36CE9A84-B973-4EEE-8344-5B3E07722DC5}"/>
              </a:ext>
            </a:extLst>
          </p:cNvPr>
          <p:cNvSpPr>
            <a:spLocks noGrp="1"/>
          </p:cNvSpPr>
          <p:nvPr>
            <p:ph type="sldNum" sz="quarter" idx="14"/>
          </p:nvPr>
        </p:nvSpPr>
        <p:spPr/>
        <p:txBody>
          <a:bodyPr/>
          <a:lstStyle/>
          <a:p>
            <a:pPr>
              <a:defRPr/>
            </a:pPr>
            <a:fld id="{E6474CC2-1230-4213-AD1A-4B2FEEABA7A1}" type="slidenum">
              <a:rPr lang="en-US" smtClean="0"/>
              <a:pPr>
                <a:defRPr/>
              </a:pPr>
              <a:t>15</a:t>
            </a:fld>
            <a:endParaRPr lang="en-US" dirty="0"/>
          </a:p>
        </p:txBody>
      </p:sp>
      <p:sp>
        <p:nvSpPr>
          <p:cNvPr id="2" name="Footer Placeholder 1">
            <a:extLst>
              <a:ext uri="{FF2B5EF4-FFF2-40B4-BE49-F238E27FC236}">
                <a16:creationId xmlns:a16="http://schemas.microsoft.com/office/drawing/2014/main" id="{BC339BC6-A768-4036-8777-1CCDCD61BA13}"/>
              </a:ext>
            </a:extLst>
          </p:cNvPr>
          <p:cNvSpPr>
            <a:spLocks noGrp="1"/>
          </p:cNvSpPr>
          <p:nvPr>
            <p:ph type="ftr" sz="quarter" idx="15"/>
          </p:nvPr>
        </p:nvSpPr>
        <p:spPr/>
        <p:txBody>
          <a:bodyPr/>
          <a:lstStyle/>
          <a:p>
            <a:pPr algn="l">
              <a:defRPr/>
            </a:pPr>
            <a:r>
              <a:rPr lang="en-US"/>
              <a:t>For investor use.</a:t>
            </a:r>
            <a:endParaRPr lang="en-US" dirty="0"/>
          </a:p>
        </p:txBody>
      </p:sp>
      <p:graphicFrame>
        <p:nvGraphicFramePr>
          <p:cNvPr id="30" name="Table 29"/>
          <p:cNvGraphicFramePr>
            <a:graphicFrameLocks noGrp="1"/>
          </p:cNvGraphicFramePr>
          <p:nvPr>
            <p:extLst>
              <p:ext uri="{D42A27DB-BD31-4B8C-83A1-F6EECF244321}">
                <p14:modId xmlns:p14="http://schemas.microsoft.com/office/powerpoint/2010/main" val="1050967807"/>
              </p:ext>
            </p:extLst>
          </p:nvPr>
        </p:nvGraphicFramePr>
        <p:xfrm>
          <a:off x="571500" y="1600200"/>
          <a:ext cx="11049000" cy="4114800"/>
        </p:xfrm>
        <a:graphic>
          <a:graphicData uri="http://schemas.openxmlformats.org/drawingml/2006/table">
            <a:tbl>
              <a:tblPr firstRow="1" bandRow="1">
                <a:tableStyleId>{5C22544A-7EE6-4342-B048-85BDC9FD1C3A}</a:tableStyleId>
              </a:tblPr>
              <a:tblGrid>
                <a:gridCol w="11049000">
                  <a:extLst>
                    <a:ext uri="{9D8B030D-6E8A-4147-A177-3AD203B41FA5}">
                      <a16:colId xmlns:a16="http://schemas.microsoft.com/office/drawing/2014/main" val="1503290018"/>
                    </a:ext>
                  </a:extLst>
                </a:gridCol>
              </a:tblGrid>
              <a:tr h="822960">
                <a:tc>
                  <a:txBody>
                    <a:bodyPr/>
                    <a:lstStyle/>
                    <a:p>
                      <a:pPr marL="0" indent="0"/>
                      <a:r>
                        <a:rPr lang="en-US" sz="1800" b="0" dirty="0">
                          <a:solidFill>
                            <a:schemeClr val="bg2"/>
                          </a:solidFill>
                        </a:rPr>
                        <a:t>Do you have coverage for dental, hearing, and vision care—</a:t>
                      </a:r>
                      <a:r>
                        <a:rPr lang="en-US" sz="1800" b="1" dirty="0">
                          <a:solidFill>
                            <a:srgbClr val="7A9A3D"/>
                          </a:solidFill>
                        </a:rPr>
                        <a:t>services not covered by Medicare?</a:t>
                      </a:r>
                    </a:p>
                  </a:txBody>
                  <a:tcPr marL="18288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4E7E9"/>
                    </a:solidFill>
                  </a:tcPr>
                </a:tc>
                <a:extLst>
                  <a:ext uri="{0D108BD9-81ED-4DB2-BD59-A6C34878D82A}">
                    <a16:rowId xmlns:a16="http://schemas.microsoft.com/office/drawing/2014/main" val="10001"/>
                  </a:ext>
                </a:extLst>
              </a:tr>
              <a:tr h="822960">
                <a:tc>
                  <a:txBody>
                    <a:bodyPr/>
                    <a:lstStyle/>
                    <a:p>
                      <a:pPr marL="0" indent="0"/>
                      <a:r>
                        <a:rPr lang="en-US" sz="1800" dirty="0">
                          <a:solidFill>
                            <a:schemeClr val="bg2"/>
                          </a:solidFill>
                        </a:rPr>
                        <a:t>Is it important for you to </a:t>
                      </a:r>
                      <a:r>
                        <a:rPr lang="en-US" sz="1800" b="1" dirty="0">
                          <a:solidFill>
                            <a:srgbClr val="7A9A3D"/>
                          </a:solidFill>
                        </a:rPr>
                        <a:t>continue seeing your current physicians?</a:t>
                      </a:r>
                    </a:p>
                  </a:txBody>
                  <a:tcPr marL="18288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4E7E9"/>
                    </a:solidFill>
                  </a:tcPr>
                </a:tc>
                <a:extLst>
                  <a:ext uri="{0D108BD9-81ED-4DB2-BD59-A6C34878D82A}">
                    <a16:rowId xmlns:a16="http://schemas.microsoft.com/office/drawing/2014/main" val="10002"/>
                  </a:ext>
                </a:extLst>
              </a:tr>
              <a:tr h="822960">
                <a:tc>
                  <a:txBody>
                    <a:bodyPr/>
                    <a:lstStyle/>
                    <a:p>
                      <a:pPr marL="0" indent="0"/>
                      <a:r>
                        <a:rPr lang="en-US" sz="1800" dirty="0">
                          <a:solidFill>
                            <a:schemeClr val="bg2"/>
                          </a:solidFill>
                        </a:rPr>
                        <a:t>Have you estimated the total </a:t>
                      </a:r>
                      <a:r>
                        <a:rPr lang="en-US" sz="1800" b="1" dirty="0">
                          <a:solidFill>
                            <a:srgbClr val="7A9A3D"/>
                          </a:solidFill>
                        </a:rPr>
                        <a:t>out-of-pocket costs for prescription drugs?</a:t>
                      </a:r>
                    </a:p>
                  </a:txBody>
                  <a:tcPr marL="18288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4E7E9"/>
                    </a:solidFill>
                  </a:tcPr>
                </a:tc>
                <a:extLst>
                  <a:ext uri="{0D108BD9-81ED-4DB2-BD59-A6C34878D82A}">
                    <a16:rowId xmlns:a16="http://schemas.microsoft.com/office/drawing/2014/main" val="10003"/>
                  </a:ext>
                </a:extLst>
              </a:tr>
              <a:tr h="822960">
                <a:tc>
                  <a:txBody>
                    <a:bodyPr/>
                    <a:lstStyle/>
                    <a:p>
                      <a:pPr marL="0" indent="0"/>
                      <a:r>
                        <a:rPr lang="en-US" sz="1800" dirty="0">
                          <a:solidFill>
                            <a:schemeClr val="bg2"/>
                          </a:solidFill>
                        </a:rPr>
                        <a:t>Do you want</a:t>
                      </a:r>
                      <a:r>
                        <a:rPr lang="en-US" sz="1800" b="1" dirty="0">
                          <a:solidFill>
                            <a:schemeClr val="bg2"/>
                          </a:solidFill>
                        </a:rPr>
                        <a:t> </a:t>
                      </a:r>
                      <a:r>
                        <a:rPr lang="en-US" sz="1800" b="1" dirty="0">
                          <a:solidFill>
                            <a:srgbClr val="7A9A3D"/>
                          </a:solidFill>
                        </a:rPr>
                        <a:t>flexibility to choose providers</a:t>
                      </a:r>
                      <a:r>
                        <a:rPr lang="en-US" sz="1800" dirty="0">
                          <a:solidFill>
                            <a:schemeClr val="bg2"/>
                          </a:solidFill>
                        </a:rPr>
                        <a:t>—particularly specialists?</a:t>
                      </a:r>
                    </a:p>
                  </a:txBody>
                  <a:tcPr marL="18288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4E7E9"/>
                    </a:solidFill>
                  </a:tcPr>
                </a:tc>
                <a:extLst>
                  <a:ext uri="{0D108BD9-81ED-4DB2-BD59-A6C34878D82A}">
                    <a16:rowId xmlns:a16="http://schemas.microsoft.com/office/drawing/2014/main" val="10004"/>
                  </a:ext>
                </a:extLst>
              </a:tr>
              <a:tr h="822960">
                <a:tc>
                  <a:txBody>
                    <a:bodyPr/>
                    <a:lstStyle/>
                    <a:p>
                      <a:pPr marL="0" indent="0"/>
                      <a:r>
                        <a:rPr lang="en-US" sz="1800" dirty="0">
                          <a:solidFill>
                            <a:schemeClr val="bg2"/>
                          </a:solidFill>
                        </a:rPr>
                        <a:t>Do you have</a:t>
                      </a:r>
                      <a:r>
                        <a:rPr lang="en-US" sz="1800" b="1" dirty="0">
                          <a:solidFill>
                            <a:schemeClr val="bg2"/>
                          </a:solidFill>
                        </a:rPr>
                        <a:t> </a:t>
                      </a:r>
                      <a:r>
                        <a:rPr lang="en-US" sz="1800" b="1" dirty="0">
                          <a:solidFill>
                            <a:srgbClr val="7A9A3D"/>
                          </a:solidFill>
                        </a:rPr>
                        <a:t>protection from catastrophic illness?</a:t>
                      </a:r>
                    </a:p>
                  </a:txBody>
                  <a:tcPr marL="18288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4E7E9"/>
                    </a:solidFill>
                  </a:tcPr>
                </a:tc>
                <a:extLst>
                  <a:ext uri="{0D108BD9-81ED-4DB2-BD59-A6C34878D82A}">
                    <a16:rowId xmlns:a16="http://schemas.microsoft.com/office/drawing/2014/main" val="10005"/>
                  </a:ext>
                </a:extLst>
              </a:tr>
            </a:tbl>
          </a:graphicData>
        </a:graphic>
      </p:graphicFrame>
      <p:sp>
        <p:nvSpPr>
          <p:cNvPr id="17" name="Rectangle 16">
            <a:extLst>
              <a:ext uri="{FF2B5EF4-FFF2-40B4-BE49-F238E27FC236}">
                <a16:creationId xmlns:a16="http://schemas.microsoft.com/office/drawing/2014/main" id="{A1391FE9-2D4B-4ABC-A987-4C70474DD03B}"/>
              </a:ext>
            </a:extLst>
          </p:cNvPr>
          <p:cNvSpPr/>
          <p:nvPr/>
        </p:nvSpPr>
        <p:spPr>
          <a:xfrm>
            <a:off x="484188" y="73074"/>
            <a:ext cx="712503" cy="276999"/>
          </a:xfrm>
          <a:prstGeom prst="rect">
            <a:avLst/>
          </a:prstGeom>
        </p:spPr>
        <p:txBody>
          <a:bodyPr wrap="none">
            <a:spAutoFit/>
          </a:bodyPr>
          <a:lstStyle/>
          <a:p>
            <a:r>
              <a:rPr lang="en-US" sz="1200" b="1" dirty="0">
                <a:solidFill>
                  <a:srgbClr val="919EA8"/>
                </a:solidFill>
              </a:rPr>
              <a:t>STEP 2</a:t>
            </a:r>
          </a:p>
        </p:txBody>
      </p:sp>
    </p:spTree>
    <p:extLst>
      <p:ext uri="{BB962C8B-B14F-4D97-AF65-F5344CB8AC3E}">
        <p14:creationId xmlns:p14="http://schemas.microsoft.com/office/powerpoint/2010/main" val="39292315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Create a Health Care Coverage Plan</a:t>
            </a:r>
            <a:br>
              <a:rPr lang="en-US" dirty="0"/>
            </a:br>
            <a:r>
              <a:rPr lang="en-US" sz="2000" b="1" dirty="0">
                <a:solidFill>
                  <a:srgbClr val="768692"/>
                </a:solidFill>
              </a:rPr>
              <a:t>Hypothetical example of Medicare costs for 65-year-old couple with income &lt;$194,000</a:t>
            </a:r>
            <a:endParaRPr lang="en-US" b="1" dirty="0">
              <a:solidFill>
                <a:srgbClr val="768692"/>
              </a:solidFill>
            </a:endParaRPr>
          </a:p>
        </p:txBody>
      </p:sp>
      <p:sp>
        <p:nvSpPr>
          <p:cNvPr id="3" name="Slide Number Placeholder 2">
            <a:extLst>
              <a:ext uri="{FF2B5EF4-FFF2-40B4-BE49-F238E27FC236}">
                <a16:creationId xmlns:a16="http://schemas.microsoft.com/office/drawing/2014/main" id="{44163B8B-EA1F-4C68-8485-B30EE0BF959A}"/>
              </a:ext>
            </a:extLst>
          </p:cNvPr>
          <p:cNvSpPr>
            <a:spLocks noGrp="1"/>
          </p:cNvSpPr>
          <p:nvPr>
            <p:ph type="sldNum" sz="quarter" idx="14"/>
          </p:nvPr>
        </p:nvSpPr>
        <p:spPr/>
        <p:txBody>
          <a:bodyPr/>
          <a:lstStyle/>
          <a:p>
            <a:pPr>
              <a:defRPr/>
            </a:pPr>
            <a:fld id="{E6474CC2-1230-4213-AD1A-4B2FEEABA7A1}" type="slidenum">
              <a:rPr lang="en-US" smtClean="0"/>
              <a:pPr>
                <a:defRPr/>
              </a:pPr>
              <a:t>16</a:t>
            </a:fld>
            <a:endParaRPr lang="en-US" dirty="0"/>
          </a:p>
        </p:txBody>
      </p:sp>
      <p:sp>
        <p:nvSpPr>
          <p:cNvPr id="2" name="Footer Placeholder 1">
            <a:extLst>
              <a:ext uri="{FF2B5EF4-FFF2-40B4-BE49-F238E27FC236}">
                <a16:creationId xmlns:a16="http://schemas.microsoft.com/office/drawing/2014/main" id="{3A356115-D8B8-4B99-A8F6-D670BE6DB68B}"/>
              </a:ext>
            </a:extLst>
          </p:cNvPr>
          <p:cNvSpPr>
            <a:spLocks noGrp="1"/>
          </p:cNvSpPr>
          <p:nvPr>
            <p:ph type="ftr" sz="quarter" idx="15"/>
          </p:nvPr>
        </p:nvSpPr>
        <p:spPr/>
        <p:txBody>
          <a:bodyPr/>
          <a:lstStyle/>
          <a:p>
            <a:pPr algn="l">
              <a:defRPr/>
            </a:pPr>
            <a:r>
              <a:rPr lang="en-US"/>
              <a:t>For investor use.</a:t>
            </a:r>
            <a:endParaRPr lang="en-US" dirty="0"/>
          </a:p>
        </p:txBody>
      </p:sp>
      <p:graphicFrame>
        <p:nvGraphicFramePr>
          <p:cNvPr id="23" name="Group 69"/>
          <p:cNvGraphicFramePr>
            <a:graphicFrameLocks noGrp="1"/>
          </p:cNvGraphicFramePr>
          <p:nvPr>
            <p:extLst>
              <p:ext uri="{D42A27DB-BD31-4B8C-83A1-F6EECF244321}">
                <p14:modId xmlns:p14="http://schemas.microsoft.com/office/powerpoint/2010/main" val="2945139236"/>
              </p:ext>
            </p:extLst>
          </p:nvPr>
        </p:nvGraphicFramePr>
        <p:xfrm>
          <a:off x="571500" y="1600200"/>
          <a:ext cx="9334500" cy="4114800"/>
        </p:xfrm>
        <a:graphic>
          <a:graphicData uri="http://schemas.openxmlformats.org/drawingml/2006/table">
            <a:tbl>
              <a:tblPr/>
              <a:tblGrid>
                <a:gridCol w="2428875">
                  <a:extLst>
                    <a:ext uri="{9D8B030D-6E8A-4147-A177-3AD203B41FA5}">
                      <a16:colId xmlns:a16="http://schemas.microsoft.com/office/drawing/2014/main" val="20000"/>
                    </a:ext>
                  </a:extLst>
                </a:gridCol>
                <a:gridCol w="6905625">
                  <a:extLst>
                    <a:ext uri="{9D8B030D-6E8A-4147-A177-3AD203B41FA5}">
                      <a16:colId xmlns:a16="http://schemas.microsoft.com/office/drawing/2014/main" val="20001"/>
                    </a:ext>
                  </a:extLst>
                </a:gridCol>
              </a:tblGrid>
              <a:tr h="822960">
                <a:tc>
                  <a:txBody>
                    <a:bodyPr/>
                    <a:lstStyle/>
                    <a:p>
                      <a:pPr marL="0" marR="0" lvl="0" indent="0" algn="l" defTabSz="914400" rtl="0" eaLnBrk="1" fontAlgn="base" latinLnBrk="0" hangingPunct="1">
                        <a:lnSpc>
                          <a:spcPct val="100000"/>
                        </a:lnSpc>
                        <a:spcBef>
                          <a:spcPct val="20000"/>
                        </a:spcBef>
                        <a:spcAft>
                          <a:spcPct val="0"/>
                        </a:spcAft>
                        <a:buClr>
                          <a:srgbClr val="9BC8ED"/>
                        </a:buClr>
                        <a:buSzTx/>
                        <a:buFontTx/>
                        <a:buNone/>
                        <a:tabLst>
                          <a:tab pos="120650" algn="l"/>
                          <a:tab pos="457200" algn="l"/>
                          <a:tab pos="1035050" algn="l"/>
                        </a:tabLst>
                      </a:pPr>
                      <a:r>
                        <a:rPr kumimoji="0" lang="en-US" sz="1800" b="1" i="0" u="none" strike="noStrike" cap="none" normalizeH="0" baseline="0" dirty="0">
                          <a:ln>
                            <a:noFill/>
                          </a:ln>
                          <a:solidFill>
                            <a:srgbClr val="7A9A3D"/>
                          </a:solidFill>
                          <a:effectLst/>
                          <a:latin typeface="Arial" charset="0"/>
                        </a:rPr>
                        <a:t>Medicare Part A</a:t>
                      </a:r>
                    </a:p>
                  </a:txBody>
                  <a:tcPr marL="182880" marT="91440" marB="9144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4E7E9"/>
                    </a:solidFill>
                  </a:tcPr>
                </a:tc>
                <a:tc>
                  <a:txBody>
                    <a:bodyPr/>
                    <a:lstStyle/>
                    <a:p>
                      <a:pPr marL="0" marR="0" lvl="0" indent="0" algn="l" rtl="0" eaLnBrk="1" fontAlgn="base" latinLnBrk="0" hangingPunct="1">
                        <a:lnSpc>
                          <a:spcPct val="100000"/>
                        </a:lnSpc>
                        <a:spcBef>
                          <a:spcPct val="20000"/>
                        </a:spcBef>
                        <a:spcAft>
                          <a:spcPct val="0"/>
                        </a:spcAft>
                        <a:buFontTx/>
                        <a:buNone/>
                      </a:pPr>
                      <a:r>
                        <a:rPr kumimoji="0" lang="en-US" sz="1800" b="0" i="0" u="none" strike="noStrike" cap="none" normalizeH="0" baseline="0" dirty="0">
                          <a:ln>
                            <a:noFill/>
                          </a:ln>
                          <a:solidFill>
                            <a:schemeClr val="bg2"/>
                          </a:solidFill>
                          <a:effectLst/>
                          <a:latin typeface="Arial"/>
                        </a:rPr>
                        <a:t>$0</a:t>
                      </a:r>
                      <a:br>
                        <a:rPr kumimoji="0" lang="en-US" sz="1800" b="0" i="0" u="none" strike="noStrike" cap="none" normalizeH="0" baseline="0" dirty="0">
                          <a:ln>
                            <a:noFill/>
                          </a:ln>
                          <a:solidFill>
                            <a:schemeClr val="tx1"/>
                          </a:solidFill>
                          <a:effectLst/>
                          <a:latin typeface="Arial"/>
                        </a:rPr>
                      </a:br>
                      <a:r>
                        <a:rPr kumimoji="0" lang="en-US" sz="1800" b="0" i="0" u="none" strike="noStrike" cap="none" normalizeH="0" baseline="0" dirty="0">
                          <a:ln>
                            <a:noFill/>
                          </a:ln>
                          <a:solidFill>
                            <a:srgbClr val="768692"/>
                          </a:solidFill>
                          <a:effectLst/>
                          <a:latin typeface="Arial"/>
                        </a:rPr>
                        <a:t>D</a:t>
                      </a:r>
                      <a:r>
                        <a:rPr lang="en-US" sz="1800" b="0" i="0" u="none" strike="noStrike" cap="none" normalizeH="0" baseline="0" noProof="0" dirty="0" err="1">
                          <a:ln>
                            <a:noFill/>
                          </a:ln>
                          <a:solidFill>
                            <a:srgbClr val="768692"/>
                          </a:solidFill>
                          <a:effectLst/>
                        </a:rPr>
                        <a:t>eductible</a:t>
                      </a:r>
                      <a:r>
                        <a:rPr lang="en-US" sz="1800" b="0" i="0" u="none" strike="noStrike" cap="none" normalizeH="0" baseline="0" noProof="0" dirty="0">
                          <a:ln>
                            <a:noFill/>
                          </a:ln>
                          <a:solidFill>
                            <a:srgbClr val="768692"/>
                          </a:solidFill>
                          <a:effectLst/>
                        </a:rPr>
                        <a:t> and co-payments </a:t>
                      </a:r>
                      <a:r>
                        <a:rPr kumimoji="0" lang="en-US" sz="1800" b="0" i="0" u="none" strike="noStrike" cap="none" normalizeH="0" baseline="0" noProof="0" dirty="0">
                          <a:ln>
                            <a:noFill/>
                          </a:ln>
                          <a:solidFill>
                            <a:srgbClr val="768692"/>
                          </a:solidFill>
                          <a:effectLst/>
                        </a:rPr>
                        <a:t>covered</a:t>
                      </a:r>
                      <a:r>
                        <a:rPr lang="en-US" sz="1800" b="0" i="0" u="none" strike="noStrike" cap="none" normalizeH="0" baseline="0" noProof="0" dirty="0">
                          <a:ln>
                            <a:noFill/>
                          </a:ln>
                          <a:solidFill>
                            <a:srgbClr val="768692"/>
                          </a:solidFill>
                          <a:effectLst/>
                        </a:rPr>
                        <a:t> by Medigap Plan G</a:t>
                      </a:r>
                      <a:endParaRPr kumimoji="0" lang="en-US" sz="1800" b="0" i="0" u="none" strike="noStrike" cap="none" normalizeH="0" baseline="0" dirty="0">
                        <a:ln>
                          <a:noFill/>
                        </a:ln>
                        <a:solidFill>
                          <a:srgbClr val="768692"/>
                        </a:solidFill>
                        <a:effectLst/>
                        <a:latin typeface="Arial"/>
                      </a:endParaRPr>
                    </a:p>
                  </a:txBody>
                  <a:tcPr marL="182880" marT="91440" marB="9144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4E7E9"/>
                    </a:solidFill>
                  </a:tcPr>
                </a:tc>
                <a:extLst>
                  <a:ext uri="{0D108BD9-81ED-4DB2-BD59-A6C34878D82A}">
                    <a16:rowId xmlns:a16="http://schemas.microsoft.com/office/drawing/2014/main" val="10000"/>
                  </a:ext>
                </a:extLst>
              </a:tr>
              <a:tr h="822960">
                <a:tc>
                  <a:txBody>
                    <a:bodyPr/>
                    <a:lstStyle/>
                    <a:p>
                      <a:pPr marL="0" marR="0" lvl="0" indent="0" algn="l" defTabSz="914400" rtl="0" eaLnBrk="1" fontAlgn="base" latinLnBrk="0" hangingPunct="1">
                        <a:lnSpc>
                          <a:spcPct val="100000"/>
                        </a:lnSpc>
                        <a:spcBef>
                          <a:spcPct val="20000"/>
                        </a:spcBef>
                        <a:spcAft>
                          <a:spcPct val="0"/>
                        </a:spcAft>
                        <a:buClr>
                          <a:srgbClr val="9BC8ED"/>
                        </a:buClr>
                        <a:buSzTx/>
                        <a:buFontTx/>
                        <a:buNone/>
                        <a:tabLst>
                          <a:tab pos="120650" algn="l"/>
                          <a:tab pos="457200" algn="l"/>
                          <a:tab pos="1035050" algn="l"/>
                        </a:tabLst>
                      </a:pPr>
                      <a:r>
                        <a:rPr kumimoji="0" lang="en-US" sz="1800" b="1" i="0" u="none" strike="noStrike" cap="none" normalizeH="0" baseline="0" dirty="0">
                          <a:ln>
                            <a:noFill/>
                          </a:ln>
                          <a:solidFill>
                            <a:srgbClr val="7A9A3D"/>
                          </a:solidFill>
                          <a:effectLst/>
                          <a:latin typeface="Arial" charset="0"/>
                        </a:rPr>
                        <a:t>Medicare Part B</a:t>
                      </a:r>
                    </a:p>
                  </a:txBody>
                  <a:tcPr marL="182880" marT="91440" marB="9144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4E7E9"/>
                    </a:solidFill>
                  </a:tcPr>
                </a:tc>
                <a:tc>
                  <a:txBody>
                    <a:bodyPr/>
                    <a:lstStyle/>
                    <a:p>
                      <a:pPr marL="0" marR="0" lvl="0" indent="0" algn="l" rtl="0" eaLnBrk="1" fontAlgn="base" latinLnBrk="0" hangingPunct="1">
                        <a:lnSpc>
                          <a:spcPct val="100000"/>
                        </a:lnSpc>
                        <a:spcBef>
                          <a:spcPct val="20000"/>
                        </a:spcBef>
                        <a:spcAft>
                          <a:spcPct val="0"/>
                        </a:spcAft>
                        <a:buFontTx/>
                        <a:buNone/>
                      </a:pPr>
                      <a:r>
                        <a:rPr kumimoji="0" lang="en-US" sz="1800" b="0" i="0" u="none" strike="noStrike" cap="none" normalizeH="0" baseline="0" dirty="0">
                          <a:ln>
                            <a:noFill/>
                          </a:ln>
                          <a:solidFill>
                            <a:schemeClr val="bg2"/>
                          </a:solidFill>
                          <a:effectLst/>
                          <a:latin typeface="Arial"/>
                        </a:rPr>
                        <a:t>$2,204.80 for premium</a:t>
                      </a:r>
                      <a:br>
                        <a:rPr kumimoji="0" lang="en-US" sz="1800" b="0" i="0" u="none" strike="noStrike" cap="none" normalizeH="0" baseline="0" dirty="0">
                          <a:ln>
                            <a:noFill/>
                          </a:ln>
                          <a:solidFill>
                            <a:schemeClr val="tx1"/>
                          </a:solidFill>
                          <a:effectLst/>
                          <a:latin typeface="Arial"/>
                        </a:rPr>
                      </a:br>
                      <a:r>
                        <a:rPr kumimoji="0" lang="en-US" sz="1800" b="0" i="0" u="none" strike="noStrike" cap="none" normalizeH="0" baseline="0" dirty="0">
                          <a:ln>
                            <a:noFill/>
                          </a:ln>
                          <a:solidFill>
                            <a:srgbClr val="768692"/>
                          </a:solidFill>
                          <a:effectLst/>
                          <a:latin typeface="Arial"/>
                        </a:rPr>
                        <a:t>Coinsurance covered by Medigap</a:t>
                      </a:r>
                      <a:r>
                        <a:rPr lang="en-US" sz="1800" b="0" i="0" u="none" strike="noStrike" cap="none" normalizeH="0" baseline="0" dirty="0">
                          <a:ln>
                            <a:noFill/>
                          </a:ln>
                          <a:solidFill>
                            <a:srgbClr val="768692"/>
                          </a:solidFill>
                          <a:effectLst/>
                          <a:latin typeface="Arial"/>
                        </a:rPr>
                        <a:t> Plan G</a:t>
                      </a:r>
                      <a:endParaRPr kumimoji="0" lang="en-US" sz="1800" b="0" i="0" u="none" strike="noStrike" cap="none" normalizeH="0" baseline="0" dirty="0">
                        <a:ln>
                          <a:noFill/>
                        </a:ln>
                        <a:solidFill>
                          <a:srgbClr val="768692"/>
                        </a:solidFill>
                        <a:effectLst/>
                        <a:latin typeface="Arial"/>
                      </a:endParaRPr>
                    </a:p>
                  </a:txBody>
                  <a:tcPr marL="182880" marT="91440" marB="9144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4E7E9"/>
                    </a:solidFill>
                  </a:tcPr>
                </a:tc>
                <a:extLst>
                  <a:ext uri="{0D108BD9-81ED-4DB2-BD59-A6C34878D82A}">
                    <a16:rowId xmlns:a16="http://schemas.microsoft.com/office/drawing/2014/main" val="10001"/>
                  </a:ext>
                </a:extLst>
              </a:tr>
              <a:tr h="822960">
                <a:tc>
                  <a:txBody>
                    <a:bodyPr/>
                    <a:lstStyle/>
                    <a:p>
                      <a:pPr marL="0" marR="0" lvl="0" indent="0" algn="l" defTabSz="914400" rtl="0" eaLnBrk="1" fontAlgn="base" latinLnBrk="0" hangingPunct="1">
                        <a:lnSpc>
                          <a:spcPct val="100000"/>
                        </a:lnSpc>
                        <a:spcBef>
                          <a:spcPct val="20000"/>
                        </a:spcBef>
                        <a:spcAft>
                          <a:spcPct val="0"/>
                        </a:spcAft>
                        <a:buClr>
                          <a:srgbClr val="9BC8ED"/>
                        </a:buClr>
                        <a:buSzTx/>
                        <a:buFontTx/>
                        <a:buNone/>
                        <a:tabLst>
                          <a:tab pos="120650" algn="l"/>
                          <a:tab pos="457200" algn="l"/>
                          <a:tab pos="1035050" algn="l"/>
                        </a:tabLst>
                      </a:pPr>
                      <a:r>
                        <a:rPr kumimoji="0" lang="en-US" sz="1800" b="1" i="0" u="none" strike="noStrike" cap="none" normalizeH="0" baseline="0" dirty="0">
                          <a:ln>
                            <a:noFill/>
                          </a:ln>
                          <a:solidFill>
                            <a:srgbClr val="7A9A3D"/>
                          </a:solidFill>
                          <a:effectLst/>
                          <a:latin typeface="Arial" charset="0"/>
                        </a:rPr>
                        <a:t>Medicare Part D</a:t>
                      </a:r>
                    </a:p>
                  </a:txBody>
                  <a:tcPr marL="182880" marT="91440" marB="9144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4E7E9"/>
                    </a:solidFill>
                  </a:tcPr>
                </a:tc>
                <a:tc>
                  <a:txBody>
                    <a:bodyPr/>
                    <a:lstStyle/>
                    <a:p>
                      <a:pPr marL="0" marR="0" lvl="0" indent="0" algn="l" defTabSz="914400" rtl="0" eaLnBrk="1" fontAlgn="base" latinLnBrk="0" hangingPunct="1">
                        <a:lnSpc>
                          <a:spcPct val="100000"/>
                        </a:lnSpc>
                        <a:spcBef>
                          <a:spcPct val="20000"/>
                        </a:spcBef>
                        <a:spcAft>
                          <a:spcPct val="0"/>
                        </a:spcAft>
                        <a:buClr>
                          <a:schemeClr val="bg1"/>
                        </a:buClr>
                        <a:buSzTx/>
                        <a:buFontTx/>
                        <a:buNone/>
                        <a:tabLst>
                          <a:tab pos="120650" algn="l"/>
                          <a:tab pos="457200" algn="l"/>
                          <a:tab pos="1035050" algn="l"/>
                        </a:tabLst>
                      </a:pPr>
                      <a:r>
                        <a:rPr kumimoji="0" lang="en-US" sz="1800" b="0" i="0" u="none" strike="noStrike" cap="none" normalizeH="0" baseline="0" dirty="0">
                          <a:ln>
                            <a:noFill/>
                          </a:ln>
                          <a:solidFill>
                            <a:schemeClr val="bg2"/>
                          </a:solidFill>
                          <a:effectLst/>
                          <a:latin typeface="Arial" charset="0"/>
                        </a:rPr>
                        <a:t>$2,486.40 for premium</a:t>
                      </a:r>
                      <a:r>
                        <a:rPr kumimoji="0" lang="en-US" sz="1800" b="0" i="0" u="none" strike="noStrike" cap="none" normalizeH="0" baseline="30000" dirty="0">
                          <a:ln>
                            <a:noFill/>
                          </a:ln>
                          <a:solidFill>
                            <a:schemeClr val="bg2"/>
                          </a:solidFill>
                          <a:effectLst/>
                          <a:latin typeface="Arial" charset="0"/>
                        </a:rPr>
                        <a:t>1</a:t>
                      </a:r>
                    </a:p>
                  </a:txBody>
                  <a:tcPr marL="182880" marT="91440" marB="9144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4E7E9"/>
                    </a:solidFill>
                  </a:tcPr>
                </a:tc>
                <a:extLst>
                  <a:ext uri="{0D108BD9-81ED-4DB2-BD59-A6C34878D82A}">
                    <a16:rowId xmlns:a16="http://schemas.microsoft.com/office/drawing/2014/main" val="10002"/>
                  </a:ext>
                </a:extLst>
              </a:tr>
              <a:tr h="822960">
                <a:tc>
                  <a:txBody>
                    <a:bodyPr/>
                    <a:lstStyle/>
                    <a:p>
                      <a:pPr marL="0" marR="0" lvl="0" indent="0" algn="l" defTabSz="914400" rtl="0" eaLnBrk="1" fontAlgn="base" latinLnBrk="0" hangingPunct="1">
                        <a:lnSpc>
                          <a:spcPct val="100000"/>
                        </a:lnSpc>
                        <a:spcBef>
                          <a:spcPct val="20000"/>
                        </a:spcBef>
                        <a:spcAft>
                          <a:spcPct val="0"/>
                        </a:spcAft>
                        <a:buClr>
                          <a:srgbClr val="9BC8ED"/>
                        </a:buClr>
                        <a:buSzTx/>
                        <a:buFontTx/>
                        <a:buNone/>
                        <a:tabLst>
                          <a:tab pos="120650" algn="l"/>
                          <a:tab pos="457200" algn="l"/>
                          <a:tab pos="1035050" algn="l"/>
                        </a:tabLst>
                      </a:pPr>
                      <a:r>
                        <a:rPr kumimoji="0" lang="en-US" sz="1800" b="1" i="0" u="none" strike="noStrike" cap="none" normalizeH="0" baseline="0" dirty="0">
                          <a:ln>
                            <a:noFill/>
                          </a:ln>
                          <a:solidFill>
                            <a:srgbClr val="7A9A3D"/>
                          </a:solidFill>
                          <a:effectLst/>
                          <a:latin typeface="Arial" charset="0"/>
                        </a:rPr>
                        <a:t>Medigap Plan G</a:t>
                      </a:r>
                    </a:p>
                  </a:txBody>
                  <a:tcPr marL="182880" marT="91440" marB="9144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4E7E9"/>
                    </a:solidFill>
                  </a:tcPr>
                </a:tc>
                <a:tc>
                  <a:txBody>
                    <a:bodyPr/>
                    <a:lstStyle/>
                    <a:p>
                      <a:pPr marL="0" marR="0" lvl="0" indent="0" algn="l" defTabSz="914400" rtl="0" eaLnBrk="1" fontAlgn="base" latinLnBrk="0" hangingPunct="1">
                        <a:lnSpc>
                          <a:spcPct val="100000"/>
                        </a:lnSpc>
                        <a:spcBef>
                          <a:spcPct val="20000"/>
                        </a:spcBef>
                        <a:spcAft>
                          <a:spcPct val="0"/>
                        </a:spcAft>
                        <a:buClr>
                          <a:schemeClr val="bg1"/>
                        </a:buClr>
                        <a:buSzTx/>
                        <a:buFontTx/>
                        <a:buNone/>
                        <a:tabLst>
                          <a:tab pos="120650" algn="l"/>
                          <a:tab pos="457200" algn="l"/>
                          <a:tab pos="1035050" algn="l"/>
                        </a:tabLst>
                      </a:pPr>
                      <a:r>
                        <a:rPr kumimoji="0" lang="en-US" sz="1800" b="0" i="0" u="none" strike="noStrike" cap="none" normalizeH="0" baseline="0" dirty="0">
                          <a:ln>
                            <a:noFill/>
                          </a:ln>
                          <a:solidFill>
                            <a:schemeClr val="bg2"/>
                          </a:solidFill>
                          <a:effectLst/>
                          <a:latin typeface="Arial" charset="0"/>
                        </a:rPr>
                        <a:t>$1,786 for premium</a:t>
                      </a:r>
                      <a:r>
                        <a:rPr kumimoji="0" lang="en-US" sz="1800" b="0" i="0" u="none" strike="noStrike" cap="none" normalizeH="0" baseline="30000" dirty="0">
                          <a:ln>
                            <a:noFill/>
                          </a:ln>
                          <a:solidFill>
                            <a:schemeClr val="bg2"/>
                          </a:solidFill>
                          <a:effectLst/>
                          <a:latin typeface="Arial" charset="0"/>
                        </a:rPr>
                        <a:t>2</a:t>
                      </a:r>
                    </a:p>
                  </a:txBody>
                  <a:tcPr marL="182880" marT="91440" marB="9144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4E7E9"/>
                    </a:solidFill>
                  </a:tcPr>
                </a:tc>
                <a:extLst>
                  <a:ext uri="{0D108BD9-81ED-4DB2-BD59-A6C34878D82A}">
                    <a16:rowId xmlns:a16="http://schemas.microsoft.com/office/drawing/2014/main" val="10003"/>
                  </a:ext>
                </a:extLst>
              </a:tr>
              <a:tr h="822960">
                <a:tc>
                  <a:txBody>
                    <a:bodyPr/>
                    <a:lstStyle/>
                    <a:p>
                      <a:pPr marL="0" marR="0" lvl="0" indent="0" algn="l" defTabSz="914400" rtl="0" eaLnBrk="1" fontAlgn="base" latinLnBrk="0" hangingPunct="1">
                        <a:lnSpc>
                          <a:spcPct val="100000"/>
                        </a:lnSpc>
                        <a:spcBef>
                          <a:spcPct val="20000"/>
                        </a:spcBef>
                        <a:spcAft>
                          <a:spcPct val="0"/>
                        </a:spcAft>
                        <a:buClr>
                          <a:srgbClr val="9BC8ED"/>
                        </a:buClr>
                        <a:buSzTx/>
                        <a:buFontTx/>
                        <a:buNone/>
                        <a:tabLst>
                          <a:tab pos="120650" algn="l"/>
                          <a:tab pos="457200" algn="l"/>
                          <a:tab pos="1035050" algn="l"/>
                        </a:tabLst>
                      </a:pPr>
                      <a:r>
                        <a:rPr kumimoji="0" lang="en-US" sz="1800" b="1" i="0" u="none" strike="noStrike" cap="none" normalizeH="0" baseline="0" dirty="0">
                          <a:ln>
                            <a:noFill/>
                          </a:ln>
                          <a:solidFill>
                            <a:srgbClr val="7A9A3D"/>
                          </a:solidFill>
                          <a:effectLst/>
                          <a:latin typeface="Arial" charset="0"/>
                        </a:rPr>
                        <a:t>Annual total</a:t>
                      </a:r>
                    </a:p>
                  </a:txBody>
                  <a:tcPr marL="182880" marT="91440" marB="9144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4E7E9"/>
                    </a:solidFill>
                  </a:tcPr>
                </a:tc>
                <a:tc>
                  <a:txBody>
                    <a:bodyPr/>
                    <a:lstStyle/>
                    <a:p>
                      <a:pPr marL="0" marR="0" lvl="0" indent="0" algn="l" defTabSz="914400" rtl="0" eaLnBrk="1" fontAlgn="base" latinLnBrk="0" hangingPunct="1">
                        <a:lnSpc>
                          <a:spcPct val="100000"/>
                        </a:lnSpc>
                        <a:spcBef>
                          <a:spcPct val="20000"/>
                        </a:spcBef>
                        <a:spcAft>
                          <a:spcPct val="0"/>
                        </a:spcAft>
                        <a:buClr>
                          <a:srgbClr val="9BC8ED"/>
                        </a:buClr>
                        <a:buSzTx/>
                        <a:buFontTx/>
                        <a:buNone/>
                        <a:tabLst>
                          <a:tab pos="120650" algn="l"/>
                          <a:tab pos="457200" algn="l"/>
                          <a:tab pos="1035050" algn="l"/>
                        </a:tabLst>
                      </a:pPr>
                      <a:r>
                        <a:rPr kumimoji="0" lang="en-US" sz="1800" b="0" i="0" u="none" strike="noStrike" cap="none" normalizeH="0" baseline="0" dirty="0">
                          <a:ln>
                            <a:noFill/>
                          </a:ln>
                          <a:solidFill>
                            <a:schemeClr val="bg2"/>
                          </a:solidFill>
                          <a:effectLst/>
                          <a:latin typeface="Arial" charset="0"/>
                        </a:rPr>
                        <a:t>$6,477.20 per person or $12,954.40 per couple</a:t>
                      </a:r>
                    </a:p>
                  </a:txBody>
                  <a:tcPr marL="182880" marT="91440" marB="9144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4E7E9"/>
                    </a:solidFill>
                  </a:tcPr>
                </a:tc>
                <a:extLst>
                  <a:ext uri="{0D108BD9-81ED-4DB2-BD59-A6C34878D82A}">
                    <a16:rowId xmlns:a16="http://schemas.microsoft.com/office/drawing/2014/main" val="1717850633"/>
                  </a:ext>
                </a:extLst>
              </a:tr>
            </a:tbl>
          </a:graphicData>
        </a:graphic>
      </p:graphicFrame>
      <p:sp>
        <p:nvSpPr>
          <p:cNvPr id="14" name="Text Box 21">
            <a:extLst>
              <a:ext uri="{FF2B5EF4-FFF2-40B4-BE49-F238E27FC236}">
                <a16:creationId xmlns:a16="http://schemas.microsoft.com/office/drawing/2014/main" id="{9A4ECFB1-0C13-4F5F-B92C-19AF38514CB0}"/>
              </a:ext>
            </a:extLst>
          </p:cNvPr>
          <p:cNvSpPr txBox="1">
            <a:spLocks noChangeArrowheads="1"/>
          </p:cNvSpPr>
          <p:nvPr/>
        </p:nvSpPr>
        <p:spPr bwMode="auto">
          <a:xfrm>
            <a:off x="474664" y="5966488"/>
            <a:ext cx="9431336" cy="5001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7763" tIns="0" rIns="87763" bIns="0" anchor="b">
            <a:spAutoFit/>
          </a:bodyPr>
          <a:lstStyle>
            <a:lvl1pPr algn="l" eaLnBrk="0" hangingPunct="0">
              <a:spcBef>
                <a:spcPct val="20000"/>
              </a:spcBef>
              <a:buClr>
                <a:srgbClr val="524E86"/>
              </a:buClr>
              <a:buSzPct val="120000"/>
              <a:buChar char="•"/>
              <a:defRPr>
                <a:solidFill>
                  <a:schemeClr val="tx1"/>
                </a:solidFill>
                <a:latin typeface="Arial" pitchFamily="34" charset="0"/>
              </a:defRPr>
            </a:lvl1pPr>
            <a:lvl2pPr marL="742950" indent="-285750" algn="l" eaLnBrk="0" hangingPunct="0">
              <a:spcBef>
                <a:spcPct val="20000"/>
              </a:spcBef>
              <a:buClr>
                <a:srgbClr val="524E86"/>
              </a:buClr>
              <a:buSzPct val="80000"/>
              <a:buFont typeface="Wingdings" pitchFamily="2" charset="2"/>
              <a:buChar char="§"/>
              <a:defRPr>
                <a:solidFill>
                  <a:schemeClr val="tx1"/>
                </a:solidFill>
                <a:latin typeface="Arial" pitchFamily="34" charset="0"/>
              </a:defRPr>
            </a:lvl2pPr>
            <a:lvl3pPr marL="1143000" indent="-228600" algn="l" eaLnBrk="0" hangingPunct="0">
              <a:spcBef>
                <a:spcPct val="20000"/>
              </a:spcBef>
              <a:buClr>
                <a:srgbClr val="524E86"/>
              </a:buClr>
              <a:buFont typeface="Arial" pitchFamily="34" charset="0"/>
              <a:buChar char="–"/>
              <a:defRPr sz="1600">
                <a:solidFill>
                  <a:schemeClr val="tx1"/>
                </a:solidFill>
                <a:latin typeface="Arial" pitchFamily="34" charset="0"/>
              </a:defRPr>
            </a:lvl3pPr>
            <a:lvl4pPr marL="1600200" indent="-228600" algn="l" eaLnBrk="0" hangingPunct="0">
              <a:spcBef>
                <a:spcPct val="20000"/>
              </a:spcBef>
              <a:buClr>
                <a:srgbClr val="524E86"/>
              </a:buClr>
              <a:buChar char="•"/>
              <a:defRPr sz="1600">
                <a:solidFill>
                  <a:schemeClr val="tx1"/>
                </a:solidFill>
                <a:latin typeface="Arial" pitchFamily="34" charset="0"/>
              </a:defRPr>
            </a:lvl4pPr>
            <a:lvl5pPr marL="2057400" indent="-228600" algn="l" eaLnBrk="0" hangingPunct="0">
              <a:spcBef>
                <a:spcPct val="20000"/>
              </a:spcBef>
              <a:buClr>
                <a:srgbClr val="524E86"/>
              </a:buClr>
              <a:buFont typeface="Wingdings" pitchFamily="2" charset="2"/>
              <a:buChar char="§"/>
              <a:defRPr sz="1400">
                <a:solidFill>
                  <a:schemeClr val="tx1"/>
                </a:solidFill>
                <a:latin typeface="Arial" pitchFamily="34" charset="0"/>
              </a:defRPr>
            </a:lvl5pPr>
            <a:lvl6pPr marL="2514600" indent="-228600" eaLnBrk="0" fontAlgn="base" hangingPunct="0">
              <a:spcBef>
                <a:spcPct val="20000"/>
              </a:spcBef>
              <a:spcAft>
                <a:spcPct val="0"/>
              </a:spcAft>
              <a:buClr>
                <a:srgbClr val="524E86"/>
              </a:buClr>
              <a:buFont typeface="Wingdings" pitchFamily="2" charset="2"/>
              <a:buChar char="§"/>
              <a:defRPr sz="1400">
                <a:solidFill>
                  <a:schemeClr val="tx1"/>
                </a:solidFill>
                <a:latin typeface="Arial" pitchFamily="34" charset="0"/>
              </a:defRPr>
            </a:lvl6pPr>
            <a:lvl7pPr marL="2971800" indent="-228600" eaLnBrk="0" fontAlgn="base" hangingPunct="0">
              <a:spcBef>
                <a:spcPct val="20000"/>
              </a:spcBef>
              <a:spcAft>
                <a:spcPct val="0"/>
              </a:spcAft>
              <a:buClr>
                <a:srgbClr val="524E86"/>
              </a:buClr>
              <a:buFont typeface="Wingdings" pitchFamily="2" charset="2"/>
              <a:buChar char="§"/>
              <a:defRPr sz="1400">
                <a:solidFill>
                  <a:schemeClr val="tx1"/>
                </a:solidFill>
                <a:latin typeface="Arial" pitchFamily="34" charset="0"/>
              </a:defRPr>
            </a:lvl7pPr>
            <a:lvl8pPr marL="3429000" indent="-228600" eaLnBrk="0" fontAlgn="base" hangingPunct="0">
              <a:spcBef>
                <a:spcPct val="20000"/>
              </a:spcBef>
              <a:spcAft>
                <a:spcPct val="0"/>
              </a:spcAft>
              <a:buClr>
                <a:srgbClr val="524E86"/>
              </a:buClr>
              <a:buFont typeface="Wingdings" pitchFamily="2" charset="2"/>
              <a:buChar char="§"/>
              <a:defRPr sz="1400">
                <a:solidFill>
                  <a:schemeClr val="tx1"/>
                </a:solidFill>
                <a:latin typeface="Arial" pitchFamily="34" charset="0"/>
              </a:defRPr>
            </a:lvl8pPr>
            <a:lvl9pPr marL="3886200" indent="-228600" eaLnBrk="0" fontAlgn="base" hangingPunct="0">
              <a:spcBef>
                <a:spcPct val="20000"/>
              </a:spcBef>
              <a:spcAft>
                <a:spcPct val="0"/>
              </a:spcAft>
              <a:buClr>
                <a:srgbClr val="524E86"/>
              </a:buClr>
              <a:buFont typeface="Wingdings" pitchFamily="2" charset="2"/>
              <a:buChar char="§"/>
              <a:defRPr sz="1400">
                <a:solidFill>
                  <a:schemeClr val="tx1"/>
                </a:solidFill>
                <a:latin typeface="Arial" pitchFamily="34" charset="0"/>
              </a:defRPr>
            </a:lvl9pPr>
          </a:lstStyle>
          <a:p>
            <a:pPr eaLnBrk="1" hangingPunct="1">
              <a:spcBef>
                <a:spcPts val="0"/>
              </a:spcBef>
              <a:spcAft>
                <a:spcPts val="300"/>
              </a:spcAft>
              <a:buClrTx/>
              <a:buSzTx/>
              <a:buNone/>
            </a:pPr>
            <a:r>
              <a:rPr lang="en-US" sz="1000" baseline="30000" dirty="0">
                <a:solidFill>
                  <a:srgbClr val="000000"/>
                </a:solidFill>
              </a:rPr>
              <a:t>1</a:t>
            </a:r>
            <a:r>
              <a:rPr lang="en-US" sz="1000" dirty="0">
                <a:solidFill>
                  <a:srgbClr val="000000"/>
                </a:solidFill>
              </a:rPr>
              <a:t> A</a:t>
            </a:r>
            <a:r>
              <a:rPr lang="en-US" altLang="en-US" sz="1000" dirty="0">
                <a:solidFill>
                  <a:srgbClr val="000000"/>
                </a:solidFill>
              </a:rPr>
              <a:t>ctual premiums paid by Part D enrollees vary considerably. For 2022, PDP monthly premiums may range from $5.50 to $207.20 (unweighted by plan enrollment). Part D enrollees with higher incomes pay an income-related premium surcharge. Source: An Overview of the Medicare Part D Prescription Drug Benefit, KFF.org. </a:t>
            </a:r>
          </a:p>
          <a:p>
            <a:pPr eaLnBrk="1" hangingPunct="1">
              <a:spcBef>
                <a:spcPts val="0"/>
              </a:spcBef>
              <a:spcAft>
                <a:spcPts val="300"/>
              </a:spcAft>
              <a:buClrTx/>
              <a:buSzTx/>
              <a:buNone/>
            </a:pPr>
            <a:r>
              <a:rPr lang="en-US" altLang="en-US" sz="1000" baseline="30000" dirty="0">
                <a:solidFill>
                  <a:srgbClr val="000000"/>
                </a:solidFill>
              </a:rPr>
              <a:t>2</a:t>
            </a:r>
            <a:r>
              <a:rPr lang="en-US" altLang="en-US" sz="1000" dirty="0">
                <a:solidFill>
                  <a:srgbClr val="000000"/>
                </a:solidFill>
              </a:rPr>
              <a:t> Average 2018 annual premium, Kiplinger “Two Medigap Plans to Be Phased Out.”</a:t>
            </a:r>
          </a:p>
        </p:txBody>
      </p:sp>
      <p:sp>
        <p:nvSpPr>
          <p:cNvPr id="19" name="Rectangle 18">
            <a:extLst>
              <a:ext uri="{FF2B5EF4-FFF2-40B4-BE49-F238E27FC236}">
                <a16:creationId xmlns:a16="http://schemas.microsoft.com/office/drawing/2014/main" id="{FB15089E-19B0-4724-9769-CC0B5553F09A}"/>
              </a:ext>
            </a:extLst>
          </p:cNvPr>
          <p:cNvSpPr/>
          <p:nvPr/>
        </p:nvSpPr>
        <p:spPr>
          <a:xfrm>
            <a:off x="484188" y="73074"/>
            <a:ext cx="712503" cy="276999"/>
          </a:xfrm>
          <a:prstGeom prst="rect">
            <a:avLst/>
          </a:prstGeom>
        </p:spPr>
        <p:txBody>
          <a:bodyPr wrap="none">
            <a:spAutoFit/>
          </a:bodyPr>
          <a:lstStyle/>
          <a:p>
            <a:r>
              <a:rPr lang="en-US" sz="1200" b="1" dirty="0">
                <a:solidFill>
                  <a:srgbClr val="919EA8"/>
                </a:solidFill>
              </a:rPr>
              <a:t>STEP 2</a:t>
            </a:r>
          </a:p>
        </p:txBody>
      </p:sp>
    </p:spTree>
    <p:extLst>
      <p:ext uri="{BB962C8B-B14F-4D97-AF65-F5344CB8AC3E}">
        <p14:creationId xmlns:p14="http://schemas.microsoft.com/office/powerpoint/2010/main" val="28211849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22820" y="228600"/>
            <a:ext cx="11311980" cy="838200"/>
          </a:xfrm>
        </p:spPr>
        <p:txBody>
          <a:bodyPr/>
          <a:lstStyle/>
          <a:p>
            <a:r>
              <a:rPr lang="en-US" altLang="en-US" dirty="0"/>
              <a:t>Take Stock of Your Funding Sources</a:t>
            </a:r>
            <a:br>
              <a:rPr lang="en-US" altLang="en-US" dirty="0"/>
            </a:br>
            <a:r>
              <a:rPr lang="en-US" sz="2000" b="1" dirty="0">
                <a:solidFill>
                  <a:srgbClr val="768692"/>
                </a:solidFill>
              </a:rPr>
              <a:t>Use your sources of dependable income to cover health care and other essential expenses</a:t>
            </a:r>
            <a:endParaRPr lang="en-US" altLang="en-US" b="1" dirty="0">
              <a:solidFill>
                <a:srgbClr val="768692"/>
              </a:solidFill>
            </a:endParaRPr>
          </a:p>
        </p:txBody>
      </p:sp>
      <p:sp>
        <p:nvSpPr>
          <p:cNvPr id="5" name="Slide Number Placeholder 4">
            <a:extLst>
              <a:ext uri="{FF2B5EF4-FFF2-40B4-BE49-F238E27FC236}">
                <a16:creationId xmlns:a16="http://schemas.microsoft.com/office/drawing/2014/main" id="{4673E500-36DA-4D0D-9F84-BA1429F06EFD}"/>
              </a:ext>
            </a:extLst>
          </p:cNvPr>
          <p:cNvSpPr>
            <a:spLocks noGrp="1"/>
          </p:cNvSpPr>
          <p:nvPr>
            <p:ph type="sldNum" sz="quarter" idx="14"/>
          </p:nvPr>
        </p:nvSpPr>
        <p:spPr/>
        <p:txBody>
          <a:bodyPr/>
          <a:lstStyle/>
          <a:p>
            <a:pPr>
              <a:defRPr/>
            </a:pPr>
            <a:fld id="{E6474CC2-1230-4213-AD1A-4B2FEEABA7A1}" type="slidenum">
              <a:rPr lang="en-US" smtClean="0"/>
              <a:pPr>
                <a:defRPr/>
              </a:pPr>
              <a:t>17</a:t>
            </a:fld>
            <a:endParaRPr lang="en-US" dirty="0"/>
          </a:p>
        </p:txBody>
      </p:sp>
      <p:sp>
        <p:nvSpPr>
          <p:cNvPr id="2" name="Footer Placeholder 1">
            <a:extLst>
              <a:ext uri="{FF2B5EF4-FFF2-40B4-BE49-F238E27FC236}">
                <a16:creationId xmlns:a16="http://schemas.microsoft.com/office/drawing/2014/main" id="{B5ACE046-1782-408D-B4A6-6D0258FBC01C}"/>
              </a:ext>
            </a:extLst>
          </p:cNvPr>
          <p:cNvSpPr>
            <a:spLocks noGrp="1"/>
          </p:cNvSpPr>
          <p:nvPr>
            <p:ph type="ftr" sz="quarter" idx="15"/>
          </p:nvPr>
        </p:nvSpPr>
        <p:spPr/>
        <p:txBody>
          <a:bodyPr/>
          <a:lstStyle/>
          <a:p>
            <a:pPr algn="l">
              <a:defRPr/>
            </a:pPr>
            <a:r>
              <a:rPr lang="en-US"/>
              <a:t>For investor use.</a:t>
            </a:r>
            <a:endParaRPr lang="en-US" dirty="0"/>
          </a:p>
        </p:txBody>
      </p:sp>
      <p:grpSp>
        <p:nvGrpSpPr>
          <p:cNvPr id="8" name="Group 7">
            <a:extLst>
              <a:ext uri="{FF2B5EF4-FFF2-40B4-BE49-F238E27FC236}">
                <a16:creationId xmlns:a16="http://schemas.microsoft.com/office/drawing/2014/main" id="{CCAAEE94-F4C9-4A59-A72A-E5B042A46CD3}"/>
              </a:ext>
            </a:extLst>
          </p:cNvPr>
          <p:cNvGrpSpPr/>
          <p:nvPr/>
        </p:nvGrpSpPr>
        <p:grpSpPr>
          <a:xfrm>
            <a:off x="584309" y="1962152"/>
            <a:ext cx="9344551" cy="2942646"/>
            <a:chOff x="2270184" y="2673489"/>
            <a:chExt cx="7630101" cy="2402757"/>
          </a:xfrm>
        </p:grpSpPr>
        <p:sp>
          <p:nvSpPr>
            <p:cNvPr id="26" name="Rectangle 41"/>
            <p:cNvSpPr>
              <a:spLocks noChangeArrowheads="1"/>
            </p:cNvSpPr>
            <p:nvPr/>
          </p:nvSpPr>
          <p:spPr bwMode="auto">
            <a:xfrm>
              <a:off x="4938259" y="4516398"/>
              <a:ext cx="1709738" cy="175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400">
                  <a:solidFill>
                    <a:schemeClr val="tx1"/>
                  </a:solidFill>
                  <a:latin typeface="Arial" pitchFamily="34" charset="0"/>
                  <a:ea typeface="MS PGothic" pitchFamily="34" charset="-128"/>
                </a:defRPr>
              </a:lvl1pPr>
              <a:lvl2pPr marL="742950" indent="-285750" eaLnBrk="0" hangingPunct="0">
                <a:defRPr sz="1400">
                  <a:solidFill>
                    <a:schemeClr val="tx1"/>
                  </a:solidFill>
                  <a:latin typeface="Arial" pitchFamily="34" charset="0"/>
                  <a:ea typeface="MS PGothic" pitchFamily="34" charset="-128"/>
                </a:defRPr>
              </a:lvl2pPr>
              <a:lvl3pPr marL="1143000" indent="-228600" eaLnBrk="0" hangingPunct="0">
                <a:defRPr sz="1400">
                  <a:solidFill>
                    <a:schemeClr val="tx1"/>
                  </a:solidFill>
                  <a:latin typeface="Arial" pitchFamily="34" charset="0"/>
                  <a:ea typeface="MS PGothic" pitchFamily="34" charset="-128"/>
                </a:defRPr>
              </a:lvl3pPr>
              <a:lvl4pPr marL="1600200" indent="-228600" eaLnBrk="0" hangingPunct="0">
                <a:defRPr sz="1400">
                  <a:solidFill>
                    <a:schemeClr val="tx1"/>
                  </a:solidFill>
                  <a:latin typeface="Arial" pitchFamily="34" charset="0"/>
                  <a:ea typeface="MS PGothic" pitchFamily="34" charset="-128"/>
                </a:defRPr>
              </a:lvl4pPr>
              <a:lvl5pPr marL="2057400" indent="-228600" eaLnBrk="0" hangingPunct="0">
                <a:defRPr sz="1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a:solidFill>
                    <a:schemeClr val="tx1"/>
                  </a:solidFill>
                  <a:latin typeface="Arial" pitchFamily="34" charset="0"/>
                  <a:ea typeface="MS PGothic" pitchFamily="34" charset="-128"/>
                </a:defRPr>
              </a:lvl9pPr>
            </a:lstStyle>
            <a:p>
              <a:pPr eaLnBrk="1" hangingPunct="1">
                <a:spcBef>
                  <a:spcPct val="20000"/>
                </a:spcBef>
              </a:pPr>
              <a:r>
                <a:rPr lang="en-US" altLang="en-US" dirty="0">
                  <a:solidFill>
                    <a:srgbClr val="333F48"/>
                  </a:solidFill>
                  <a:ea typeface="ヒラギノ角ゴ Pro W3" pitchFamily="-111" charset="-128"/>
                </a:rPr>
                <a:t>Then fund</a:t>
              </a:r>
            </a:p>
          </p:txBody>
        </p:sp>
        <p:sp>
          <p:nvSpPr>
            <p:cNvPr id="31" name="Text Box 48"/>
            <p:cNvSpPr txBox="1">
              <a:spLocks noChangeArrowheads="1"/>
            </p:cNvSpPr>
            <p:nvPr/>
          </p:nvSpPr>
          <p:spPr bwMode="auto">
            <a:xfrm>
              <a:off x="4938259" y="4113906"/>
              <a:ext cx="1451522" cy="175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1400">
                  <a:solidFill>
                    <a:schemeClr val="tx1"/>
                  </a:solidFill>
                  <a:latin typeface="Arial" pitchFamily="34" charset="0"/>
                  <a:ea typeface="MS PGothic" pitchFamily="34" charset="-128"/>
                </a:defRPr>
              </a:lvl1pPr>
              <a:lvl2pPr marL="742950" indent="-285750" eaLnBrk="0" hangingPunct="0">
                <a:defRPr sz="1400">
                  <a:solidFill>
                    <a:schemeClr val="tx1"/>
                  </a:solidFill>
                  <a:latin typeface="Arial" pitchFamily="34" charset="0"/>
                  <a:ea typeface="MS PGothic" pitchFamily="34" charset="-128"/>
                </a:defRPr>
              </a:lvl2pPr>
              <a:lvl3pPr marL="1143000" indent="-228600" eaLnBrk="0" hangingPunct="0">
                <a:defRPr sz="1400">
                  <a:solidFill>
                    <a:schemeClr val="tx1"/>
                  </a:solidFill>
                  <a:latin typeface="Arial" pitchFamily="34" charset="0"/>
                  <a:ea typeface="MS PGothic" pitchFamily="34" charset="-128"/>
                </a:defRPr>
              </a:lvl3pPr>
              <a:lvl4pPr marL="1600200" indent="-228600" eaLnBrk="0" hangingPunct="0">
                <a:defRPr sz="1400">
                  <a:solidFill>
                    <a:schemeClr val="tx1"/>
                  </a:solidFill>
                  <a:latin typeface="Arial" pitchFamily="34" charset="0"/>
                  <a:ea typeface="MS PGothic" pitchFamily="34" charset="-128"/>
                </a:defRPr>
              </a:lvl4pPr>
              <a:lvl5pPr marL="2057400" indent="-228600" eaLnBrk="0" hangingPunct="0">
                <a:defRPr sz="1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a:solidFill>
                    <a:schemeClr val="tx1"/>
                  </a:solidFill>
                  <a:latin typeface="Arial" pitchFamily="34" charset="0"/>
                  <a:ea typeface="MS PGothic" pitchFamily="34" charset="-128"/>
                </a:defRPr>
              </a:lvl9pPr>
            </a:lstStyle>
            <a:p>
              <a:pPr eaLnBrk="1" hangingPunct="1">
                <a:spcBef>
                  <a:spcPct val="20000"/>
                </a:spcBef>
              </a:pPr>
              <a:r>
                <a:rPr lang="en-US" altLang="en-US" dirty="0">
                  <a:solidFill>
                    <a:srgbClr val="333F48"/>
                  </a:solidFill>
                  <a:ea typeface="ヒラギノ角ゴ Pro W3" pitchFamily="-111" charset="-128"/>
                </a:rPr>
                <a:t>Cover gaps first</a:t>
              </a:r>
            </a:p>
          </p:txBody>
        </p:sp>
        <p:sp>
          <p:nvSpPr>
            <p:cNvPr id="49" name="Rectangle 14"/>
            <p:cNvSpPr>
              <a:spLocks noChangeArrowheads="1"/>
            </p:cNvSpPr>
            <p:nvPr/>
          </p:nvSpPr>
          <p:spPr bwMode="auto">
            <a:xfrm>
              <a:off x="7339965" y="2901028"/>
              <a:ext cx="2560320" cy="588062"/>
            </a:xfrm>
            <a:prstGeom prst="rect">
              <a:avLst/>
            </a:prstGeom>
            <a:noFill/>
            <a:ln w="19050">
              <a:noFill/>
              <a:miter lim="800000"/>
              <a:headEnd/>
              <a:tailEnd/>
            </a:ln>
            <a:extLst>
              <a:ext uri="{909E8E84-426E-40DD-AFC4-6F175D3DCCD1}">
                <a14:hiddenFill xmlns:a14="http://schemas.microsoft.com/office/drawing/2010/main">
                  <a:solidFill>
                    <a:srgbClr val="FFFFFF"/>
                  </a:solidFill>
                </a14:hiddenFill>
              </a:ext>
            </a:extLst>
          </p:spPr>
          <p:txBody>
            <a:bodyPr wrap="square" tIns="91440" bIns="91440">
              <a:spAutoFit/>
            </a:bodyPr>
            <a:lstStyle>
              <a:lvl1pPr eaLnBrk="0" hangingPunct="0">
                <a:defRPr sz="1400">
                  <a:solidFill>
                    <a:schemeClr val="tx1"/>
                  </a:solidFill>
                  <a:latin typeface="Arial" pitchFamily="34" charset="0"/>
                  <a:ea typeface="MS PGothic" pitchFamily="34" charset="-128"/>
                </a:defRPr>
              </a:lvl1pPr>
              <a:lvl2pPr marL="742950" indent="-285750" eaLnBrk="0" hangingPunct="0">
                <a:defRPr sz="1400">
                  <a:solidFill>
                    <a:schemeClr val="tx1"/>
                  </a:solidFill>
                  <a:latin typeface="Arial" pitchFamily="34" charset="0"/>
                  <a:ea typeface="MS PGothic" pitchFamily="34" charset="-128"/>
                </a:defRPr>
              </a:lvl2pPr>
              <a:lvl3pPr marL="1143000" indent="-228600" eaLnBrk="0" hangingPunct="0">
                <a:defRPr sz="1400">
                  <a:solidFill>
                    <a:schemeClr val="tx1"/>
                  </a:solidFill>
                  <a:latin typeface="Arial" pitchFamily="34" charset="0"/>
                  <a:ea typeface="MS PGothic" pitchFamily="34" charset="-128"/>
                </a:defRPr>
              </a:lvl3pPr>
              <a:lvl4pPr marL="1600200" indent="-228600" eaLnBrk="0" hangingPunct="0">
                <a:defRPr sz="1400">
                  <a:solidFill>
                    <a:schemeClr val="tx1"/>
                  </a:solidFill>
                  <a:latin typeface="Arial" pitchFamily="34" charset="0"/>
                  <a:ea typeface="MS PGothic" pitchFamily="34" charset="-128"/>
                </a:defRPr>
              </a:lvl4pPr>
              <a:lvl5pPr marL="2057400" indent="-228600" eaLnBrk="0" hangingPunct="0">
                <a:defRPr sz="1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a:solidFill>
                    <a:schemeClr val="tx1"/>
                  </a:solidFill>
                  <a:latin typeface="Arial" pitchFamily="34" charset="0"/>
                  <a:ea typeface="MS PGothic" pitchFamily="34" charset="-128"/>
                </a:defRPr>
              </a:lvl9pPr>
            </a:lstStyle>
            <a:p>
              <a:pPr eaLnBrk="1" hangingPunct="1">
                <a:spcBef>
                  <a:spcPct val="20000"/>
                </a:spcBef>
              </a:pPr>
              <a:r>
                <a:rPr lang="en-US" altLang="en-US" sz="1800" b="1" dirty="0">
                  <a:solidFill>
                    <a:srgbClr val="768692"/>
                  </a:solidFill>
                  <a:ea typeface="ヒラギノ角ゴ Pro W3" pitchFamily="-111" charset="-128"/>
                </a:rPr>
                <a:t>Essential expenses</a:t>
              </a:r>
            </a:p>
            <a:p>
              <a:pPr eaLnBrk="1" hangingPunct="1">
                <a:spcBef>
                  <a:spcPct val="20000"/>
                </a:spcBef>
              </a:pPr>
              <a:r>
                <a:rPr lang="en-US" altLang="en-US" dirty="0">
                  <a:ea typeface="ヒラギノ角ゴ Pro W3" pitchFamily="-111" charset="-128"/>
                </a:rPr>
                <a:t>Food, clothing, shelter, health care</a:t>
              </a:r>
            </a:p>
          </p:txBody>
        </p:sp>
        <p:sp>
          <p:nvSpPr>
            <p:cNvPr id="50" name="Line 20"/>
            <p:cNvSpPr>
              <a:spLocks noChangeShapeType="1"/>
            </p:cNvSpPr>
            <p:nvPr/>
          </p:nvSpPr>
          <p:spPr bwMode="auto">
            <a:xfrm>
              <a:off x="7407334" y="2728924"/>
              <a:ext cx="0" cy="62865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type="none" w="sm" len="sm"/>
                  <a:tailEnd/>
                </a14:hiddenLine>
              </a:ext>
            </a:extLst>
          </p:spPr>
          <p:txBody>
            <a:bodyPr/>
            <a:lstStyle/>
            <a:p>
              <a:endParaRPr lang="en-US" sz="2400"/>
            </a:p>
          </p:txBody>
        </p:sp>
        <p:sp>
          <p:nvSpPr>
            <p:cNvPr id="52" name="Line 31"/>
            <p:cNvSpPr>
              <a:spLocks noChangeShapeType="1"/>
            </p:cNvSpPr>
            <p:nvPr/>
          </p:nvSpPr>
          <p:spPr bwMode="auto">
            <a:xfrm>
              <a:off x="2452747" y="4885654"/>
              <a:ext cx="21971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2400"/>
            </a:p>
          </p:txBody>
        </p:sp>
        <p:sp>
          <p:nvSpPr>
            <p:cNvPr id="57" name="Rectangle 17"/>
            <p:cNvSpPr>
              <a:spLocks noChangeArrowheads="1"/>
            </p:cNvSpPr>
            <p:nvPr/>
          </p:nvSpPr>
          <p:spPr bwMode="auto">
            <a:xfrm>
              <a:off x="7339965" y="4402711"/>
              <a:ext cx="2560320" cy="588062"/>
            </a:xfrm>
            <a:prstGeom prst="rect">
              <a:avLst/>
            </a:prstGeom>
            <a:noFill/>
            <a:ln w="19050">
              <a:noFill/>
              <a:miter lim="800000"/>
              <a:headEnd/>
              <a:tailEnd/>
            </a:ln>
            <a:extLst>
              <a:ext uri="{909E8E84-426E-40DD-AFC4-6F175D3DCCD1}">
                <a14:hiddenFill xmlns:a14="http://schemas.microsoft.com/office/drawing/2010/main">
                  <a:solidFill>
                    <a:srgbClr val="FFFFFF"/>
                  </a:solidFill>
                </a14:hiddenFill>
              </a:ext>
            </a:extLst>
          </p:spPr>
          <p:txBody>
            <a:bodyPr wrap="square" tIns="91440" rIns="0" bIns="91440">
              <a:spAutoFit/>
            </a:bodyPr>
            <a:lstStyle>
              <a:lvl1pPr eaLnBrk="0" hangingPunct="0">
                <a:defRPr sz="1400">
                  <a:solidFill>
                    <a:schemeClr val="tx1"/>
                  </a:solidFill>
                  <a:latin typeface="Arial" pitchFamily="34" charset="0"/>
                  <a:ea typeface="MS PGothic" pitchFamily="34" charset="-128"/>
                </a:defRPr>
              </a:lvl1pPr>
              <a:lvl2pPr marL="742950" indent="-285750" eaLnBrk="0" hangingPunct="0">
                <a:defRPr sz="1400">
                  <a:solidFill>
                    <a:schemeClr val="tx1"/>
                  </a:solidFill>
                  <a:latin typeface="Arial" pitchFamily="34" charset="0"/>
                  <a:ea typeface="MS PGothic" pitchFamily="34" charset="-128"/>
                </a:defRPr>
              </a:lvl2pPr>
              <a:lvl3pPr marL="1143000" indent="-228600" eaLnBrk="0" hangingPunct="0">
                <a:defRPr sz="1400">
                  <a:solidFill>
                    <a:schemeClr val="tx1"/>
                  </a:solidFill>
                  <a:latin typeface="Arial" pitchFamily="34" charset="0"/>
                  <a:ea typeface="MS PGothic" pitchFamily="34" charset="-128"/>
                </a:defRPr>
              </a:lvl3pPr>
              <a:lvl4pPr marL="1600200" indent="-228600" eaLnBrk="0" hangingPunct="0">
                <a:defRPr sz="1400">
                  <a:solidFill>
                    <a:schemeClr val="tx1"/>
                  </a:solidFill>
                  <a:latin typeface="Arial" pitchFamily="34" charset="0"/>
                  <a:ea typeface="MS PGothic" pitchFamily="34" charset="-128"/>
                </a:defRPr>
              </a:lvl4pPr>
              <a:lvl5pPr marL="2057400" indent="-228600" eaLnBrk="0" hangingPunct="0">
                <a:defRPr sz="1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a:solidFill>
                    <a:schemeClr val="tx1"/>
                  </a:solidFill>
                  <a:latin typeface="Arial" pitchFamily="34" charset="0"/>
                  <a:ea typeface="MS PGothic" pitchFamily="34" charset="-128"/>
                </a:defRPr>
              </a:lvl9pPr>
            </a:lstStyle>
            <a:p>
              <a:pPr eaLnBrk="1" hangingPunct="1">
                <a:spcBef>
                  <a:spcPct val="20000"/>
                </a:spcBef>
              </a:pPr>
              <a:r>
                <a:rPr lang="en-US" altLang="en-US" sz="1800" b="1" dirty="0">
                  <a:solidFill>
                    <a:srgbClr val="768692"/>
                  </a:solidFill>
                  <a:ea typeface="ヒラギノ角ゴ Pro W3" pitchFamily="-111" charset="-128"/>
                </a:rPr>
                <a:t>Discretionary expenses</a:t>
              </a:r>
            </a:p>
            <a:p>
              <a:pPr eaLnBrk="1" hangingPunct="1">
                <a:spcBef>
                  <a:spcPct val="20000"/>
                </a:spcBef>
              </a:pPr>
              <a:r>
                <a:rPr lang="en-US" altLang="en-US" dirty="0">
                  <a:ea typeface="ヒラギノ角ゴ Pro W3" pitchFamily="-111" charset="-128"/>
                </a:rPr>
                <a:t>Travel, entertainment, memberships </a:t>
              </a:r>
            </a:p>
          </p:txBody>
        </p:sp>
        <p:cxnSp>
          <p:nvCxnSpPr>
            <p:cNvPr id="4" name="Straight Arrow Connector 3">
              <a:extLst>
                <a:ext uri="{FF2B5EF4-FFF2-40B4-BE49-F238E27FC236}">
                  <a16:creationId xmlns:a16="http://schemas.microsoft.com/office/drawing/2014/main" id="{77FA9E21-6930-4D64-A57B-B29A355E4970}"/>
                </a:ext>
              </a:extLst>
            </p:cNvPr>
            <p:cNvCxnSpPr>
              <a:cxnSpLocks/>
            </p:cNvCxnSpPr>
            <p:nvPr/>
          </p:nvCxnSpPr>
          <p:spPr bwMode="auto">
            <a:xfrm>
              <a:off x="4117654" y="4710486"/>
              <a:ext cx="2699290" cy="0"/>
            </a:xfrm>
            <a:prstGeom prst="straightConnector1">
              <a:avLst/>
            </a:prstGeom>
            <a:solidFill>
              <a:schemeClr val="hlink"/>
            </a:solidFill>
            <a:ln w="15875" cap="rnd" cmpd="sng" algn="ctr">
              <a:solidFill>
                <a:schemeClr val="bg1">
                  <a:lumMod val="65000"/>
                </a:schemeClr>
              </a:solidFill>
              <a:prstDash val="sysDot"/>
              <a:round/>
              <a:headEnd type="none" w="med" len="med"/>
              <a:tailEnd type="triangle"/>
            </a:ln>
            <a:effectLst/>
          </p:spPr>
        </p:cxnSp>
        <p:sp>
          <p:nvSpPr>
            <p:cNvPr id="48" name="Text Box 83"/>
            <p:cNvSpPr txBox="1">
              <a:spLocks noChangeArrowheads="1"/>
            </p:cNvSpPr>
            <p:nvPr/>
          </p:nvSpPr>
          <p:spPr bwMode="auto">
            <a:xfrm>
              <a:off x="4938260" y="3019999"/>
              <a:ext cx="1096963" cy="175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400">
                  <a:solidFill>
                    <a:schemeClr val="tx1"/>
                  </a:solidFill>
                  <a:latin typeface="Arial" pitchFamily="34" charset="0"/>
                  <a:ea typeface="MS PGothic" pitchFamily="34" charset="-128"/>
                </a:defRPr>
              </a:lvl1pPr>
              <a:lvl2pPr marL="742950" indent="-285750" eaLnBrk="0" hangingPunct="0">
                <a:defRPr sz="1400">
                  <a:solidFill>
                    <a:schemeClr val="tx1"/>
                  </a:solidFill>
                  <a:latin typeface="Arial" pitchFamily="34" charset="0"/>
                  <a:ea typeface="MS PGothic" pitchFamily="34" charset="-128"/>
                </a:defRPr>
              </a:lvl2pPr>
              <a:lvl3pPr marL="1143000" indent="-228600" eaLnBrk="0" hangingPunct="0">
                <a:defRPr sz="1400">
                  <a:solidFill>
                    <a:schemeClr val="tx1"/>
                  </a:solidFill>
                  <a:latin typeface="Arial" pitchFamily="34" charset="0"/>
                  <a:ea typeface="MS PGothic" pitchFamily="34" charset="-128"/>
                </a:defRPr>
              </a:lvl3pPr>
              <a:lvl4pPr marL="1600200" indent="-228600" eaLnBrk="0" hangingPunct="0">
                <a:defRPr sz="1400">
                  <a:solidFill>
                    <a:schemeClr val="tx1"/>
                  </a:solidFill>
                  <a:latin typeface="Arial" pitchFamily="34" charset="0"/>
                  <a:ea typeface="MS PGothic" pitchFamily="34" charset="-128"/>
                </a:defRPr>
              </a:lvl4pPr>
              <a:lvl5pPr marL="2057400" indent="-228600" eaLnBrk="0" hangingPunct="0">
                <a:defRPr sz="1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a:solidFill>
                    <a:schemeClr val="tx1"/>
                  </a:solidFill>
                  <a:latin typeface="Arial" pitchFamily="34" charset="0"/>
                  <a:ea typeface="MS PGothic" pitchFamily="34" charset="-128"/>
                </a:defRPr>
              </a:lvl9pPr>
            </a:lstStyle>
            <a:p>
              <a:pPr eaLnBrk="1" hangingPunct="1">
                <a:spcBef>
                  <a:spcPct val="20000"/>
                </a:spcBef>
              </a:pPr>
              <a:r>
                <a:rPr lang="en-US" altLang="en-US" dirty="0">
                  <a:solidFill>
                    <a:srgbClr val="333F48"/>
                  </a:solidFill>
                  <a:ea typeface="ヒラギノ角ゴ Pro W3" pitchFamily="-111" charset="-128"/>
                </a:rPr>
                <a:t>Cover</a:t>
              </a:r>
            </a:p>
          </p:txBody>
        </p:sp>
        <p:cxnSp>
          <p:nvCxnSpPr>
            <p:cNvPr id="34" name="Straight Arrow Connector 33">
              <a:extLst>
                <a:ext uri="{FF2B5EF4-FFF2-40B4-BE49-F238E27FC236}">
                  <a16:creationId xmlns:a16="http://schemas.microsoft.com/office/drawing/2014/main" id="{52DF269F-FD4A-487C-88B2-C88E4C2D55ED}"/>
                </a:ext>
              </a:extLst>
            </p:cNvPr>
            <p:cNvCxnSpPr/>
            <p:nvPr/>
          </p:nvCxnSpPr>
          <p:spPr bwMode="auto">
            <a:xfrm>
              <a:off x="4392786" y="3213421"/>
              <a:ext cx="2424158" cy="0"/>
            </a:xfrm>
            <a:prstGeom prst="straightConnector1">
              <a:avLst/>
            </a:prstGeom>
            <a:solidFill>
              <a:schemeClr val="hlink"/>
            </a:solidFill>
            <a:ln w="15875" cap="rnd" cmpd="sng" algn="ctr">
              <a:solidFill>
                <a:schemeClr val="bg1">
                  <a:lumMod val="65000"/>
                </a:schemeClr>
              </a:solidFill>
              <a:prstDash val="sysDot"/>
              <a:round/>
              <a:headEnd type="none" w="med" len="med"/>
              <a:tailEnd type="triangle"/>
            </a:ln>
            <a:effectLst/>
          </p:spPr>
        </p:cxnSp>
        <p:cxnSp>
          <p:nvCxnSpPr>
            <p:cNvPr id="6" name="Connector: Elbow 5">
              <a:extLst>
                <a:ext uri="{FF2B5EF4-FFF2-40B4-BE49-F238E27FC236}">
                  <a16:creationId xmlns:a16="http://schemas.microsoft.com/office/drawing/2014/main" id="{5B69D43B-5273-4F95-B9B9-5571E3672812}"/>
                </a:ext>
              </a:extLst>
            </p:cNvPr>
            <p:cNvCxnSpPr>
              <a:cxnSpLocks/>
            </p:cNvCxnSpPr>
            <p:nvPr/>
          </p:nvCxnSpPr>
          <p:spPr bwMode="auto">
            <a:xfrm rot="10800000" flipV="1">
              <a:off x="4531756" y="3712793"/>
              <a:ext cx="2560320" cy="603504"/>
            </a:xfrm>
            <a:prstGeom prst="bentConnector3">
              <a:avLst>
                <a:gd name="adj1" fmla="val -17"/>
              </a:avLst>
            </a:prstGeom>
            <a:solidFill>
              <a:schemeClr val="hlink"/>
            </a:solidFill>
            <a:ln w="15875" cap="rnd" cmpd="sng" algn="ctr">
              <a:solidFill>
                <a:schemeClr val="bg1">
                  <a:lumMod val="65000"/>
                </a:schemeClr>
              </a:solidFill>
              <a:prstDash val="sysDot"/>
              <a:round/>
              <a:headEnd type="triangle" w="med" len="med"/>
              <a:tailEnd type="none"/>
            </a:ln>
            <a:effectLst/>
          </p:spPr>
        </p:cxnSp>
        <p:sp>
          <p:nvSpPr>
            <p:cNvPr id="56" name="Text Box 65"/>
            <p:cNvSpPr txBox="1">
              <a:spLocks noChangeArrowheads="1"/>
            </p:cNvSpPr>
            <p:nvPr/>
          </p:nvSpPr>
          <p:spPr bwMode="auto">
            <a:xfrm>
              <a:off x="2270184" y="2673489"/>
              <a:ext cx="2544408" cy="1098048"/>
            </a:xfrm>
            <a:prstGeom prst="rect">
              <a:avLst/>
            </a:prstGeom>
            <a:solidFill>
              <a:srgbClr val="E4E7E9"/>
            </a:solidFill>
            <a:ln>
              <a:noFill/>
            </a:ln>
          </p:spPr>
          <p:txBody>
            <a:bodyPr wrap="square" lIns="182880" tIns="182880" rIns="182880" bIns="182880" anchor="ctr" anchorCtr="0">
              <a:noAutofit/>
            </a:bodyPr>
            <a:lstStyle>
              <a:lvl1pPr eaLnBrk="0" hangingPunct="0">
                <a:defRPr sz="1400">
                  <a:solidFill>
                    <a:schemeClr val="tx1"/>
                  </a:solidFill>
                  <a:latin typeface="Arial" pitchFamily="34" charset="0"/>
                  <a:ea typeface="MS PGothic" pitchFamily="34" charset="-128"/>
                </a:defRPr>
              </a:lvl1pPr>
              <a:lvl2pPr marL="742950" indent="-285750" eaLnBrk="0" hangingPunct="0">
                <a:defRPr sz="1400">
                  <a:solidFill>
                    <a:schemeClr val="tx1"/>
                  </a:solidFill>
                  <a:latin typeface="Arial" pitchFamily="34" charset="0"/>
                  <a:ea typeface="MS PGothic" pitchFamily="34" charset="-128"/>
                </a:defRPr>
              </a:lvl2pPr>
              <a:lvl3pPr marL="1143000" indent="-228600" eaLnBrk="0" hangingPunct="0">
                <a:defRPr sz="1400">
                  <a:solidFill>
                    <a:schemeClr val="tx1"/>
                  </a:solidFill>
                  <a:latin typeface="Arial" pitchFamily="34" charset="0"/>
                  <a:ea typeface="MS PGothic" pitchFamily="34" charset="-128"/>
                </a:defRPr>
              </a:lvl3pPr>
              <a:lvl4pPr marL="1600200" indent="-228600" eaLnBrk="0" hangingPunct="0">
                <a:defRPr sz="1400">
                  <a:solidFill>
                    <a:schemeClr val="tx1"/>
                  </a:solidFill>
                  <a:latin typeface="Arial" pitchFamily="34" charset="0"/>
                  <a:ea typeface="MS PGothic" pitchFamily="34" charset="-128"/>
                </a:defRPr>
              </a:lvl4pPr>
              <a:lvl5pPr marL="2057400" indent="-228600" eaLnBrk="0" hangingPunct="0">
                <a:defRPr sz="1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a:solidFill>
                    <a:schemeClr val="tx1"/>
                  </a:solidFill>
                  <a:latin typeface="Arial" pitchFamily="34" charset="0"/>
                  <a:ea typeface="MS PGothic" pitchFamily="34" charset="-128"/>
                </a:defRPr>
              </a:lvl9pPr>
            </a:lstStyle>
            <a:p>
              <a:pPr eaLnBrk="1" hangingPunct="1">
                <a:lnSpc>
                  <a:spcPct val="90000"/>
                </a:lnSpc>
                <a:spcBef>
                  <a:spcPct val="20000"/>
                </a:spcBef>
              </a:pPr>
              <a:r>
                <a:rPr lang="en-US" altLang="en-US" sz="1800" b="1" dirty="0">
                  <a:solidFill>
                    <a:srgbClr val="7A9A3D"/>
                  </a:solidFill>
                  <a:ea typeface="ヒラギノ角ゴ Pro W3" pitchFamily="-111" charset="-128"/>
                </a:rPr>
                <a:t>Reliable income sources</a:t>
              </a:r>
            </a:p>
            <a:p>
              <a:pPr eaLnBrk="1" hangingPunct="1">
                <a:spcBef>
                  <a:spcPct val="20000"/>
                </a:spcBef>
              </a:pPr>
              <a:r>
                <a:rPr lang="en-US" altLang="en-US" dirty="0">
                  <a:solidFill>
                    <a:srgbClr val="333F48"/>
                  </a:solidFill>
                  <a:ea typeface="ヒラギノ角ゴ Pro W3" pitchFamily="-111" charset="-128"/>
                </a:rPr>
                <a:t>e.g., pension plan, Social Security, annuities</a:t>
              </a:r>
            </a:p>
          </p:txBody>
        </p:sp>
        <p:sp>
          <p:nvSpPr>
            <p:cNvPr id="28" name="Text Box 65">
              <a:extLst>
                <a:ext uri="{FF2B5EF4-FFF2-40B4-BE49-F238E27FC236}">
                  <a16:creationId xmlns:a16="http://schemas.microsoft.com/office/drawing/2014/main" id="{14ED3408-6307-4E90-B73F-4052DB06128F}"/>
                </a:ext>
              </a:extLst>
            </p:cNvPr>
            <p:cNvSpPr txBox="1">
              <a:spLocks noChangeArrowheads="1"/>
            </p:cNvSpPr>
            <p:nvPr/>
          </p:nvSpPr>
          <p:spPr bwMode="auto">
            <a:xfrm>
              <a:off x="2270184" y="3978966"/>
              <a:ext cx="2544408" cy="1097280"/>
            </a:xfrm>
            <a:prstGeom prst="rect">
              <a:avLst/>
            </a:prstGeom>
            <a:solidFill>
              <a:srgbClr val="E4E7E9"/>
            </a:solidFill>
            <a:ln>
              <a:noFill/>
            </a:ln>
          </p:spPr>
          <p:txBody>
            <a:bodyPr wrap="square" lIns="182880" tIns="182880" rIns="182880" bIns="182880" anchor="ctr" anchorCtr="0">
              <a:noAutofit/>
            </a:bodyPr>
            <a:lstStyle>
              <a:lvl1pPr eaLnBrk="0" hangingPunct="0">
                <a:defRPr sz="1400">
                  <a:solidFill>
                    <a:schemeClr val="tx1"/>
                  </a:solidFill>
                  <a:latin typeface="Arial" pitchFamily="34" charset="0"/>
                  <a:ea typeface="MS PGothic" pitchFamily="34" charset="-128"/>
                </a:defRPr>
              </a:lvl1pPr>
              <a:lvl2pPr marL="742950" indent="-285750" eaLnBrk="0" hangingPunct="0">
                <a:defRPr sz="1400">
                  <a:solidFill>
                    <a:schemeClr val="tx1"/>
                  </a:solidFill>
                  <a:latin typeface="Arial" pitchFamily="34" charset="0"/>
                  <a:ea typeface="MS PGothic" pitchFamily="34" charset="-128"/>
                </a:defRPr>
              </a:lvl2pPr>
              <a:lvl3pPr marL="1143000" indent="-228600" eaLnBrk="0" hangingPunct="0">
                <a:defRPr sz="1400">
                  <a:solidFill>
                    <a:schemeClr val="tx1"/>
                  </a:solidFill>
                  <a:latin typeface="Arial" pitchFamily="34" charset="0"/>
                  <a:ea typeface="MS PGothic" pitchFamily="34" charset="-128"/>
                </a:defRPr>
              </a:lvl3pPr>
              <a:lvl4pPr marL="1600200" indent="-228600" eaLnBrk="0" hangingPunct="0">
                <a:defRPr sz="1400">
                  <a:solidFill>
                    <a:schemeClr val="tx1"/>
                  </a:solidFill>
                  <a:latin typeface="Arial" pitchFamily="34" charset="0"/>
                  <a:ea typeface="MS PGothic" pitchFamily="34" charset="-128"/>
                </a:defRPr>
              </a:lvl4pPr>
              <a:lvl5pPr marL="2057400" indent="-228600" eaLnBrk="0" hangingPunct="0">
                <a:defRPr sz="1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400">
                  <a:solidFill>
                    <a:schemeClr val="tx1"/>
                  </a:solidFill>
                  <a:latin typeface="Arial" pitchFamily="34" charset="0"/>
                  <a:ea typeface="MS PGothic" pitchFamily="34" charset="-128"/>
                </a:defRPr>
              </a:lvl9pPr>
            </a:lstStyle>
            <a:p>
              <a:pPr eaLnBrk="1" hangingPunct="1">
                <a:lnSpc>
                  <a:spcPct val="90000"/>
                </a:lnSpc>
                <a:spcBef>
                  <a:spcPct val="20000"/>
                </a:spcBef>
              </a:pPr>
              <a:r>
                <a:rPr lang="en-US" altLang="en-US" sz="1800" b="1" dirty="0">
                  <a:solidFill>
                    <a:srgbClr val="298FC2"/>
                  </a:solidFill>
                  <a:ea typeface="ヒラギノ角ゴ Pro W3" pitchFamily="-111" charset="-128"/>
                </a:rPr>
                <a:t>Other income sources</a:t>
              </a:r>
            </a:p>
            <a:p>
              <a:pPr eaLnBrk="1" hangingPunct="1">
                <a:spcBef>
                  <a:spcPct val="20000"/>
                </a:spcBef>
              </a:pPr>
              <a:r>
                <a:rPr lang="en-US" altLang="en-US" dirty="0">
                  <a:solidFill>
                    <a:srgbClr val="333F48"/>
                  </a:solidFill>
                  <a:ea typeface="ヒラギノ角ゴ Pro W3" pitchFamily="-111" charset="-128"/>
                </a:rPr>
                <a:t>e.g., mutual funds, stocks/bonds, CDs, IRAs, 401ks</a:t>
              </a:r>
            </a:p>
          </p:txBody>
        </p:sp>
        <p:grpSp>
          <p:nvGrpSpPr>
            <p:cNvPr id="16" name="Graphic 14">
              <a:extLst>
                <a:ext uri="{FF2B5EF4-FFF2-40B4-BE49-F238E27FC236}">
                  <a16:creationId xmlns:a16="http://schemas.microsoft.com/office/drawing/2014/main" id="{FA6DC4AA-811E-4284-BC92-6CEE8A317197}"/>
                </a:ext>
              </a:extLst>
            </p:cNvPr>
            <p:cNvGrpSpPr>
              <a:grpSpLocks noChangeAspect="1"/>
            </p:cNvGrpSpPr>
            <p:nvPr/>
          </p:nvGrpSpPr>
          <p:grpSpPr>
            <a:xfrm>
              <a:off x="6911497" y="2963677"/>
              <a:ext cx="369189" cy="499491"/>
              <a:chOff x="4526594" y="1648259"/>
              <a:chExt cx="1370881" cy="1854721"/>
            </a:xfrm>
            <a:noFill/>
          </p:grpSpPr>
          <p:sp>
            <p:nvSpPr>
              <p:cNvPr id="17" name="Freeform: Shape 16">
                <a:extLst>
                  <a:ext uri="{FF2B5EF4-FFF2-40B4-BE49-F238E27FC236}">
                    <a16:creationId xmlns:a16="http://schemas.microsoft.com/office/drawing/2014/main" id="{84E5A92C-DCAF-4F05-B512-23AC71CC986C}"/>
                  </a:ext>
                </a:extLst>
              </p:cNvPr>
              <p:cNvSpPr/>
              <p:nvPr/>
            </p:nvSpPr>
            <p:spPr>
              <a:xfrm>
                <a:off x="4793513" y="2061136"/>
                <a:ext cx="241920" cy="483840"/>
              </a:xfrm>
              <a:custGeom>
                <a:avLst/>
                <a:gdLst>
                  <a:gd name="connsiteX0" fmla="*/ 0 w 241920"/>
                  <a:gd name="connsiteY0" fmla="*/ 408845 h 483840"/>
                  <a:gd name="connsiteX1" fmla="*/ 136282 w 241920"/>
                  <a:gd name="connsiteY1" fmla="*/ 545127 h 483840"/>
                  <a:gd name="connsiteX2" fmla="*/ 272563 w 241920"/>
                  <a:gd name="connsiteY2" fmla="*/ 408845 h 483840"/>
                  <a:gd name="connsiteX3" fmla="*/ 136282 w 241920"/>
                  <a:gd name="connsiteY3" fmla="*/ 272563 h 483840"/>
                  <a:gd name="connsiteX4" fmla="*/ 0 w 241920"/>
                  <a:gd name="connsiteY4" fmla="*/ 136282 h 483840"/>
                  <a:gd name="connsiteX5" fmla="*/ 136282 w 241920"/>
                  <a:gd name="connsiteY5" fmla="*/ 0 h 483840"/>
                  <a:gd name="connsiteX6" fmla="*/ 272563 w 241920"/>
                  <a:gd name="connsiteY6" fmla="*/ 136282 h 483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920" h="483840">
                    <a:moveTo>
                      <a:pt x="0" y="408845"/>
                    </a:moveTo>
                    <a:cubicBezTo>
                      <a:pt x="0" y="483840"/>
                      <a:pt x="61286" y="545127"/>
                      <a:pt x="136282" y="545127"/>
                    </a:cubicBezTo>
                    <a:cubicBezTo>
                      <a:pt x="211277" y="545127"/>
                      <a:pt x="272563" y="484647"/>
                      <a:pt x="272563" y="408845"/>
                    </a:cubicBezTo>
                    <a:cubicBezTo>
                      <a:pt x="272563" y="333850"/>
                      <a:pt x="211277" y="272563"/>
                      <a:pt x="136282" y="272563"/>
                    </a:cubicBezTo>
                    <a:cubicBezTo>
                      <a:pt x="61286" y="272563"/>
                      <a:pt x="0" y="212083"/>
                      <a:pt x="0" y="136282"/>
                    </a:cubicBezTo>
                    <a:cubicBezTo>
                      <a:pt x="0" y="61286"/>
                      <a:pt x="61286" y="0"/>
                      <a:pt x="136282" y="0"/>
                    </a:cubicBezTo>
                    <a:cubicBezTo>
                      <a:pt x="211277" y="0"/>
                      <a:pt x="272563" y="61286"/>
                      <a:pt x="272563" y="136282"/>
                    </a:cubicBezTo>
                  </a:path>
                </a:pathLst>
              </a:custGeom>
              <a:noFill/>
              <a:ln w="25400" cap="rnd">
                <a:solidFill>
                  <a:srgbClr val="768692"/>
                </a:solidFill>
                <a:prstDash val="solid"/>
                <a:round/>
              </a:ln>
            </p:spPr>
            <p:txBody>
              <a:bodyPr rtlCol="0" anchor="ctr"/>
              <a:lstStyle/>
              <a:p>
                <a:endParaRPr lang="en-US" sz="2400"/>
              </a:p>
            </p:txBody>
          </p:sp>
          <p:sp>
            <p:nvSpPr>
              <p:cNvPr id="18" name="Freeform: Shape 17">
                <a:extLst>
                  <a:ext uri="{FF2B5EF4-FFF2-40B4-BE49-F238E27FC236}">
                    <a16:creationId xmlns:a16="http://schemas.microsoft.com/office/drawing/2014/main" id="{42B76D3A-3AC6-497B-A712-7E5E71FE61AB}"/>
                  </a:ext>
                </a:extLst>
              </p:cNvPr>
              <p:cNvSpPr/>
              <p:nvPr/>
            </p:nvSpPr>
            <p:spPr>
              <a:xfrm>
                <a:off x="4929794" y="2605456"/>
                <a:ext cx="80640" cy="80640"/>
              </a:xfrm>
              <a:custGeom>
                <a:avLst/>
                <a:gdLst>
                  <a:gd name="connsiteX0" fmla="*/ 0 w 0"/>
                  <a:gd name="connsiteY0" fmla="*/ 0 h 80640"/>
                  <a:gd name="connsiteX1" fmla="*/ 0 w 0"/>
                  <a:gd name="connsiteY1" fmla="*/ 91123 h 80640"/>
                </a:gdLst>
                <a:ahLst/>
                <a:cxnLst>
                  <a:cxn ang="0">
                    <a:pos x="connsiteX0" y="connsiteY0"/>
                  </a:cxn>
                  <a:cxn ang="0">
                    <a:pos x="connsiteX1" y="connsiteY1"/>
                  </a:cxn>
                </a:cxnLst>
                <a:rect l="l" t="t" r="r" b="b"/>
                <a:pathLst>
                  <a:path h="80640">
                    <a:moveTo>
                      <a:pt x="0" y="0"/>
                    </a:moveTo>
                    <a:lnTo>
                      <a:pt x="0" y="91123"/>
                    </a:lnTo>
                  </a:path>
                </a:pathLst>
              </a:custGeom>
              <a:ln w="25400" cap="rnd">
                <a:solidFill>
                  <a:srgbClr val="768692"/>
                </a:solidFill>
                <a:prstDash val="solid"/>
                <a:round/>
              </a:ln>
            </p:spPr>
            <p:txBody>
              <a:bodyPr rtlCol="0" anchor="ctr"/>
              <a:lstStyle/>
              <a:p>
                <a:endParaRPr lang="en-US" sz="2400"/>
              </a:p>
            </p:txBody>
          </p:sp>
          <p:sp>
            <p:nvSpPr>
              <p:cNvPr id="19" name="Freeform: Shape 18">
                <a:extLst>
                  <a:ext uri="{FF2B5EF4-FFF2-40B4-BE49-F238E27FC236}">
                    <a16:creationId xmlns:a16="http://schemas.microsoft.com/office/drawing/2014/main" id="{A4EA25EE-93FE-4A21-8152-9F1C4ABB1B45}"/>
                  </a:ext>
                </a:extLst>
              </p:cNvPr>
              <p:cNvSpPr/>
              <p:nvPr/>
            </p:nvSpPr>
            <p:spPr>
              <a:xfrm>
                <a:off x="4929794" y="1970819"/>
                <a:ext cx="80640" cy="80640"/>
              </a:xfrm>
              <a:custGeom>
                <a:avLst/>
                <a:gdLst>
                  <a:gd name="connsiteX0" fmla="*/ 0 w 0"/>
                  <a:gd name="connsiteY0" fmla="*/ 0 h 80640"/>
                  <a:gd name="connsiteX1" fmla="*/ 0 w 0"/>
                  <a:gd name="connsiteY1" fmla="*/ 90317 h 80640"/>
                </a:gdLst>
                <a:ahLst/>
                <a:cxnLst>
                  <a:cxn ang="0">
                    <a:pos x="connsiteX0" y="connsiteY0"/>
                  </a:cxn>
                  <a:cxn ang="0">
                    <a:pos x="connsiteX1" y="connsiteY1"/>
                  </a:cxn>
                </a:cxnLst>
                <a:rect l="l" t="t" r="r" b="b"/>
                <a:pathLst>
                  <a:path h="80640">
                    <a:moveTo>
                      <a:pt x="0" y="0"/>
                    </a:moveTo>
                    <a:lnTo>
                      <a:pt x="0" y="90317"/>
                    </a:lnTo>
                  </a:path>
                </a:pathLst>
              </a:custGeom>
              <a:ln w="25400" cap="rnd">
                <a:solidFill>
                  <a:srgbClr val="768692"/>
                </a:solidFill>
                <a:prstDash val="solid"/>
                <a:round/>
              </a:ln>
            </p:spPr>
            <p:txBody>
              <a:bodyPr rtlCol="0" anchor="ctr"/>
              <a:lstStyle/>
              <a:p>
                <a:endParaRPr lang="en-US" sz="2400"/>
              </a:p>
            </p:txBody>
          </p:sp>
          <p:grpSp>
            <p:nvGrpSpPr>
              <p:cNvPr id="20" name="Graphic 14">
                <a:extLst>
                  <a:ext uri="{FF2B5EF4-FFF2-40B4-BE49-F238E27FC236}">
                    <a16:creationId xmlns:a16="http://schemas.microsoft.com/office/drawing/2014/main" id="{FA6DC4AA-811E-4284-BC92-6CEE8A317197}"/>
                  </a:ext>
                </a:extLst>
              </p:cNvPr>
              <p:cNvGrpSpPr/>
              <p:nvPr/>
            </p:nvGrpSpPr>
            <p:grpSpPr>
              <a:xfrm>
                <a:off x="4526594" y="1648259"/>
                <a:ext cx="1370881" cy="1854721"/>
                <a:chOff x="4526594" y="1648259"/>
                <a:chExt cx="1370881" cy="1854721"/>
              </a:xfrm>
              <a:noFill/>
            </p:grpSpPr>
            <p:sp>
              <p:nvSpPr>
                <p:cNvPr id="22" name="Freeform: Shape 21">
                  <a:extLst>
                    <a:ext uri="{FF2B5EF4-FFF2-40B4-BE49-F238E27FC236}">
                      <a16:creationId xmlns:a16="http://schemas.microsoft.com/office/drawing/2014/main" id="{AD7551C1-9667-4F3C-8A35-624C36EE0706}"/>
                    </a:ext>
                  </a:extLst>
                </p:cNvPr>
                <p:cNvSpPr/>
                <p:nvPr/>
              </p:nvSpPr>
              <p:spPr>
                <a:xfrm>
                  <a:off x="4526594" y="1648259"/>
                  <a:ext cx="1370881" cy="1854721"/>
                </a:xfrm>
                <a:custGeom>
                  <a:avLst/>
                  <a:gdLst>
                    <a:gd name="connsiteX0" fmla="*/ 1370881 w 1370880"/>
                    <a:gd name="connsiteY0" fmla="*/ 1854721 h 1854720"/>
                    <a:gd name="connsiteX1" fmla="*/ 0 w 1370880"/>
                    <a:gd name="connsiteY1" fmla="*/ 1854721 h 1854720"/>
                    <a:gd name="connsiteX2" fmla="*/ 0 w 1370880"/>
                    <a:gd name="connsiteY2" fmla="*/ 0 h 1854720"/>
                    <a:gd name="connsiteX3" fmla="*/ 887041 w 1370880"/>
                    <a:gd name="connsiteY3" fmla="*/ 0 h 1854720"/>
                    <a:gd name="connsiteX4" fmla="*/ 1370881 w 1370880"/>
                    <a:gd name="connsiteY4" fmla="*/ 483840 h 18547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0880" h="1854720">
                      <a:moveTo>
                        <a:pt x="1370881" y="1854721"/>
                      </a:moveTo>
                      <a:lnTo>
                        <a:pt x="0" y="1854721"/>
                      </a:lnTo>
                      <a:lnTo>
                        <a:pt x="0" y="0"/>
                      </a:lnTo>
                      <a:lnTo>
                        <a:pt x="887041" y="0"/>
                      </a:lnTo>
                      <a:lnTo>
                        <a:pt x="1370881" y="483840"/>
                      </a:lnTo>
                      <a:close/>
                    </a:path>
                  </a:pathLst>
                </a:custGeom>
                <a:noFill/>
                <a:ln w="25400" cap="rnd">
                  <a:solidFill>
                    <a:srgbClr val="768692"/>
                  </a:solidFill>
                  <a:prstDash val="solid"/>
                  <a:round/>
                </a:ln>
              </p:spPr>
              <p:txBody>
                <a:bodyPr rtlCol="0" anchor="ctr"/>
                <a:lstStyle/>
                <a:p>
                  <a:endParaRPr lang="en-US" sz="2400"/>
                </a:p>
              </p:txBody>
            </p:sp>
            <p:sp>
              <p:nvSpPr>
                <p:cNvPr id="29" name="Freeform: Shape 28">
                  <a:extLst>
                    <a:ext uri="{FF2B5EF4-FFF2-40B4-BE49-F238E27FC236}">
                      <a16:creationId xmlns:a16="http://schemas.microsoft.com/office/drawing/2014/main" id="{7B580368-26EC-4A7C-AE20-63E6A5A13EA6}"/>
                    </a:ext>
                  </a:extLst>
                </p:cNvPr>
                <p:cNvSpPr/>
                <p:nvPr/>
              </p:nvSpPr>
              <p:spPr>
                <a:xfrm>
                  <a:off x="5413635" y="1648259"/>
                  <a:ext cx="483840" cy="483840"/>
                </a:xfrm>
                <a:custGeom>
                  <a:avLst/>
                  <a:gdLst>
                    <a:gd name="connsiteX0" fmla="*/ 0 w 483840"/>
                    <a:gd name="connsiteY0" fmla="*/ 0 h 483840"/>
                    <a:gd name="connsiteX1" fmla="*/ 0 w 483840"/>
                    <a:gd name="connsiteY1" fmla="*/ 483840 h 483840"/>
                    <a:gd name="connsiteX2" fmla="*/ 483840 w 483840"/>
                    <a:gd name="connsiteY2" fmla="*/ 483840 h 483840"/>
                  </a:gdLst>
                  <a:ahLst/>
                  <a:cxnLst>
                    <a:cxn ang="0">
                      <a:pos x="connsiteX0" y="connsiteY0"/>
                    </a:cxn>
                    <a:cxn ang="0">
                      <a:pos x="connsiteX1" y="connsiteY1"/>
                    </a:cxn>
                    <a:cxn ang="0">
                      <a:pos x="connsiteX2" y="connsiteY2"/>
                    </a:cxn>
                  </a:cxnLst>
                  <a:rect l="l" t="t" r="r" b="b"/>
                  <a:pathLst>
                    <a:path w="483840" h="483840">
                      <a:moveTo>
                        <a:pt x="0" y="0"/>
                      </a:moveTo>
                      <a:lnTo>
                        <a:pt x="0" y="483840"/>
                      </a:lnTo>
                      <a:lnTo>
                        <a:pt x="483840" y="483840"/>
                      </a:lnTo>
                    </a:path>
                  </a:pathLst>
                </a:custGeom>
                <a:noFill/>
                <a:ln w="25400" cap="rnd">
                  <a:solidFill>
                    <a:srgbClr val="768692"/>
                  </a:solidFill>
                  <a:prstDash val="solid"/>
                  <a:round/>
                </a:ln>
              </p:spPr>
              <p:txBody>
                <a:bodyPr rtlCol="0" anchor="ctr"/>
                <a:lstStyle/>
                <a:p>
                  <a:endParaRPr lang="en-US" sz="2400"/>
                </a:p>
              </p:txBody>
            </p:sp>
          </p:grpSp>
          <p:sp>
            <p:nvSpPr>
              <p:cNvPr id="39" name="Freeform: Shape 38">
                <a:extLst>
                  <a:ext uri="{FF2B5EF4-FFF2-40B4-BE49-F238E27FC236}">
                    <a16:creationId xmlns:a16="http://schemas.microsoft.com/office/drawing/2014/main" id="{DFF3877E-45C8-4656-B197-032225FEE2CA}"/>
                  </a:ext>
                </a:extLst>
              </p:cNvPr>
              <p:cNvSpPr/>
              <p:nvPr/>
            </p:nvSpPr>
            <p:spPr>
              <a:xfrm>
                <a:off x="4774965" y="2938500"/>
                <a:ext cx="806401" cy="80640"/>
              </a:xfrm>
              <a:custGeom>
                <a:avLst/>
                <a:gdLst>
                  <a:gd name="connsiteX0" fmla="*/ 0 w 806400"/>
                  <a:gd name="connsiteY0" fmla="*/ 0 h 0"/>
                  <a:gd name="connsiteX1" fmla="*/ 880589 w 806400"/>
                  <a:gd name="connsiteY1" fmla="*/ 0 h 0"/>
                </a:gdLst>
                <a:ahLst/>
                <a:cxnLst>
                  <a:cxn ang="0">
                    <a:pos x="connsiteX0" y="connsiteY0"/>
                  </a:cxn>
                  <a:cxn ang="0">
                    <a:pos x="connsiteX1" y="connsiteY1"/>
                  </a:cxn>
                </a:cxnLst>
                <a:rect l="l" t="t" r="r" b="b"/>
                <a:pathLst>
                  <a:path w="806400">
                    <a:moveTo>
                      <a:pt x="0" y="0"/>
                    </a:moveTo>
                    <a:lnTo>
                      <a:pt x="880589" y="0"/>
                    </a:lnTo>
                  </a:path>
                </a:pathLst>
              </a:custGeom>
              <a:ln w="25400" cap="rnd">
                <a:solidFill>
                  <a:srgbClr val="768692"/>
                </a:solidFill>
                <a:prstDash val="solid"/>
                <a:round/>
              </a:ln>
            </p:spPr>
            <p:txBody>
              <a:bodyPr rtlCol="0" anchor="ctr"/>
              <a:lstStyle/>
              <a:p>
                <a:endParaRPr lang="en-US" sz="2400"/>
              </a:p>
            </p:txBody>
          </p:sp>
          <p:sp>
            <p:nvSpPr>
              <p:cNvPr id="40" name="Freeform: Shape 39">
                <a:extLst>
                  <a:ext uri="{FF2B5EF4-FFF2-40B4-BE49-F238E27FC236}">
                    <a16:creationId xmlns:a16="http://schemas.microsoft.com/office/drawing/2014/main" id="{7E08DED8-BEEC-4CDE-B6F3-2BB664A737D0}"/>
                  </a:ext>
                </a:extLst>
              </p:cNvPr>
              <p:cNvSpPr/>
              <p:nvPr/>
            </p:nvSpPr>
            <p:spPr>
              <a:xfrm>
                <a:off x="5253967" y="2777220"/>
                <a:ext cx="322560" cy="80640"/>
              </a:xfrm>
              <a:custGeom>
                <a:avLst/>
                <a:gdLst>
                  <a:gd name="connsiteX0" fmla="*/ 0 w 322560"/>
                  <a:gd name="connsiteY0" fmla="*/ 0 h 0"/>
                  <a:gd name="connsiteX1" fmla="*/ 401587 w 322560"/>
                  <a:gd name="connsiteY1" fmla="*/ 0 h 0"/>
                </a:gdLst>
                <a:ahLst/>
                <a:cxnLst>
                  <a:cxn ang="0">
                    <a:pos x="connsiteX0" y="connsiteY0"/>
                  </a:cxn>
                  <a:cxn ang="0">
                    <a:pos x="connsiteX1" y="connsiteY1"/>
                  </a:cxn>
                </a:cxnLst>
                <a:rect l="l" t="t" r="r" b="b"/>
                <a:pathLst>
                  <a:path w="322560">
                    <a:moveTo>
                      <a:pt x="0" y="0"/>
                    </a:moveTo>
                    <a:lnTo>
                      <a:pt x="401587" y="0"/>
                    </a:lnTo>
                  </a:path>
                </a:pathLst>
              </a:custGeom>
              <a:ln w="25400" cap="rnd">
                <a:solidFill>
                  <a:srgbClr val="768692"/>
                </a:solidFill>
                <a:prstDash val="solid"/>
                <a:round/>
              </a:ln>
            </p:spPr>
            <p:txBody>
              <a:bodyPr rtlCol="0" anchor="ctr"/>
              <a:lstStyle/>
              <a:p>
                <a:endParaRPr lang="en-US" sz="2400"/>
              </a:p>
            </p:txBody>
          </p:sp>
          <p:sp>
            <p:nvSpPr>
              <p:cNvPr id="41" name="Freeform: Shape 40">
                <a:extLst>
                  <a:ext uri="{FF2B5EF4-FFF2-40B4-BE49-F238E27FC236}">
                    <a16:creationId xmlns:a16="http://schemas.microsoft.com/office/drawing/2014/main" id="{6CF3D4E6-249D-4202-8E00-B3F1BC23AD96}"/>
                  </a:ext>
                </a:extLst>
              </p:cNvPr>
              <p:cNvSpPr/>
              <p:nvPr/>
            </p:nvSpPr>
            <p:spPr>
              <a:xfrm>
                <a:off x="5413635" y="2615940"/>
                <a:ext cx="241920" cy="80640"/>
              </a:xfrm>
              <a:custGeom>
                <a:avLst/>
                <a:gdLst>
                  <a:gd name="connsiteX0" fmla="*/ 0 w 241920"/>
                  <a:gd name="connsiteY0" fmla="*/ 0 h 0"/>
                  <a:gd name="connsiteX1" fmla="*/ 241920 w 241920"/>
                  <a:gd name="connsiteY1" fmla="*/ 0 h 0"/>
                </a:gdLst>
                <a:ahLst/>
                <a:cxnLst>
                  <a:cxn ang="0">
                    <a:pos x="connsiteX0" y="connsiteY0"/>
                  </a:cxn>
                  <a:cxn ang="0">
                    <a:pos x="connsiteX1" y="connsiteY1"/>
                  </a:cxn>
                </a:cxnLst>
                <a:rect l="l" t="t" r="r" b="b"/>
                <a:pathLst>
                  <a:path w="241920">
                    <a:moveTo>
                      <a:pt x="0" y="0"/>
                    </a:moveTo>
                    <a:lnTo>
                      <a:pt x="241920" y="0"/>
                    </a:lnTo>
                  </a:path>
                </a:pathLst>
              </a:custGeom>
              <a:ln w="25400" cap="rnd">
                <a:solidFill>
                  <a:srgbClr val="768692"/>
                </a:solidFill>
                <a:prstDash val="solid"/>
                <a:round/>
              </a:ln>
            </p:spPr>
            <p:txBody>
              <a:bodyPr rtlCol="0" anchor="ctr"/>
              <a:lstStyle/>
              <a:p>
                <a:endParaRPr lang="en-US" sz="2400"/>
              </a:p>
            </p:txBody>
          </p:sp>
          <p:sp>
            <p:nvSpPr>
              <p:cNvPr id="42" name="Freeform: Shape 41">
                <a:extLst>
                  <a:ext uri="{FF2B5EF4-FFF2-40B4-BE49-F238E27FC236}">
                    <a16:creationId xmlns:a16="http://schemas.microsoft.com/office/drawing/2014/main" id="{FEBC8A91-501F-47C3-A796-C3CD3D240D26}"/>
                  </a:ext>
                </a:extLst>
              </p:cNvPr>
              <p:cNvSpPr/>
              <p:nvPr/>
            </p:nvSpPr>
            <p:spPr>
              <a:xfrm>
                <a:off x="5413635" y="2454659"/>
                <a:ext cx="241920" cy="80640"/>
              </a:xfrm>
              <a:custGeom>
                <a:avLst/>
                <a:gdLst>
                  <a:gd name="connsiteX0" fmla="*/ 0 w 241920"/>
                  <a:gd name="connsiteY0" fmla="*/ 0 h 0"/>
                  <a:gd name="connsiteX1" fmla="*/ 241920 w 241920"/>
                  <a:gd name="connsiteY1" fmla="*/ 0 h 0"/>
                </a:gdLst>
                <a:ahLst/>
                <a:cxnLst>
                  <a:cxn ang="0">
                    <a:pos x="connsiteX0" y="connsiteY0"/>
                  </a:cxn>
                  <a:cxn ang="0">
                    <a:pos x="connsiteX1" y="connsiteY1"/>
                  </a:cxn>
                </a:cxnLst>
                <a:rect l="l" t="t" r="r" b="b"/>
                <a:pathLst>
                  <a:path w="241920">
                    <a:moveTo>
                      <a:pt x="0" y="0"/>
                    </a:moveTo>
                    <a:lnTo>
                      <a:pt x="241920" y="0"/>
                    </a:lnTo>
                  </a:path>
                </a:pathLst>
              </a:custGeom>
              <a:ln w="25400" cap="rnd">
                <a:solidFill>
                  <a:srgbClr val="768692"/>
                </a:solidFill>
                <a:prstDash val="solid"/>
                <a:round/>
              </a:ln>
            </p:spPr>
            <p:txBody>
              <a:bodyPr rtlCol="0" anchor="ctr"/>
              <a:lstStyle/>
              <a:p>
                <a:endParaRPr lang="en-US" sz="2400"/>
              </a:p>
            </p:txBody>
          </p:sp>
          <p:sp>
            <p:nvSpPr>
              <p:cNvPr id="45" name="Freeform: Shape 44">
                <a:extLst>
                  <a:ext uri="{FF2B5EF4-FFF2-40B4-BE49-F238E27FC236}">
                    <a16:creationId xmlns:a16="http://schemas.microsoft.com/office/drawing/2014/main" id="{C50CF437-DAC1-4209-AF71-DEAEE5AE5C1E}"/>
                  </a:ext>
                </a:extLst>
              </p:cNvPr>
              <p:cNvSpPr/>
              <p:nvPr/>
            </p:nvSpPr>
            <p:spPr>
              <a:xfrm>
                <a:off x="4774965" y="3099780"/>
                <a:ext cx="806401" cy="80640"/>
              </a:xfrm>
              <a:custGeom>
                <a:avLst/>
                <a:gdLst>
                  <a:gd name="connsiteX0" fmla="*/ 0 w 806400"/>
                  <a:gd name="connsiteY0" fmla="*/ 0 h 0"/>
                  <a:gd name="connsiteX1" fmla="*/ 880589 w 806400"/>
                  <a:gd name="connsiteY1" fmla="*/ 0 h 0"/>
                </a:gdLst>
                <a:ahLst/>
                <a:cxnLst>
                  <a:cxn ang="0">
                    <a:pos x="connsiteX0" y="connsiteY0"/>
                  </a:cxn>
                  <a:cxn ang="0">
                    <a:pos x="connsiteX1" y="connsiteY1"/>
                  </a:cxn>
                </a:cxnLst>
                <a:rect l="l" t="t" r="r" b="b"/>
                <a:pathLst>
                  <a:path w="806400">
                    <a:moveTo>
                      <a:pt x="0" y="0"/>
                    </a:moveTo>
                    <a:lnTo>
                      <a:pt x="880589" y="0"/>
                    </a:lnTo>
                  </a:path>
                </a:pathLst>
              </a:custGeom>
              <a:ln w="25400" cap="rnd">
                <a:solidFill>
                  <a:srgbClr val="768692"/>
                </a:solidFill>
                <a:prstDash val="solid"/>
                <a:round/>
              </a:ln>
            </p:spPr>
            <p:txBody>
              <a:bodyPr rtlCol="0" anchor="ctr"/>
              <a:lstStyle/>
              <a:p>
                <a:endParaRPr lang="en-US" sz="2400"/>
              </a:p>
            </p:txBody>
          </p:sp>
          <p:sp>
            <p:nvSpPr>
              <p:cNvPr id="58" name="Freeform: Shape 57">
                <a:extLst>
                  <a:ext uri="{FF2B5EF4-FFF2-40B4-BE49-F238E27FC236}">
                    <a16:creationId xmlns:a16="http://schemas.microsoft.com/office/drawing/2014/main" id="{0C9B43AE-8B02-4C4F-AA17-F6884438E3C3}"/>
                  </a:ext>
                </a:extLst>
              </p:cNvPr>
              <p:cNvSpPr/>
              <p:nvPr/>
            </p:nvSpPr>
            <p:spPr>
              <a:xfrm>
                <a:off x="4774965" y="3261060"/>
                <a:ext cx="806401" cy="80640"/>
              </a:xfrm>
              <a:custGeom>
                <a:avLst/>
                <a:gdLst>
                  <a:gd name="connsiteX0" fmla="*/ 0 w 806400"/>
                  <a:gd name="connsiteY0" fmla="*/ 0 h 0"/>
                  <a:gd name="connsiteX1" fmla="*/ 880589 w 806400"/>
                  <a:gd name="connsiteY1" fmla="*/ 0 h 0"/>
                </a:gdLst>
                <a:ahLst/>
                <a:cxnLst>
                  <a:cxn ang="0">
                    <a:pos x="connsiteX0" y="connsiteY0"/>
                  </a:cxn>
                  <a:cxn ang="0">
                    <a:pos x="connsiteX1" y="connsiteY1"/>
                  </a:cxn>
                </a:cxnLst>
                <a:rect l="l" t="t" r="r" b="b"/>
                <a:pathLst>
                  <a:path w="806400">
                    <a:moveTo>
                      <a:pt x="0" y="0"/>
                    </a:moveTo>
                    <a:lnTo>
                      <a:pt x="880589" y="0"/>
                    </a:lnTo>
                  </a:path>
                </a:pathLst>
              </a:custGeom>
              <a:ln w="25400" cap="rnd">
                <a:solidFill>
                  <a:srgbClr val="768692"/>
                </a:solidFill>
                <a:prstDash val="solid"/>
                <a:round/>
              </a:ln>
            </p:spPr>
            <p:txBody>
              <a:bodyPr rtlCol="0" anchor="ctr"/>
              <a:lstStyle/>
              <a:p>
                <a:endParaRPr lang="en-US" sz="2400"/>
              </a:p>
            </p:txBody>
          </p:sp>
        </p:grpSp>
        <p:grpSp>
          <p:nvGrpSpPr>
            <p:cNvPr id="59" name="Graphic 14">
              <a:extLst>
                <a:ext uri="{FF2B5EF4-FFF2-40B4-BE49-F238E27FC236}">
                  <a16:creationId xmlns:a16="http://schemas.microsoft.com/office/drawing/2014/main" id="{DA6942B4-90CB-4489-8BA4-C0FF0BD31663}"/>
                </a:ext>
              </a:extLst>
            </p:cNvPr>
            <p:cNvGrpSpPr>
              <a:grpSpLocks noChangeAspect="1"/>
            </p:cNvGrpSpPr>
            <p:nvPr/>
          </p:nvGrpSpPr>
          <p:grpSpPr>
            <a:xfrm>
              <a:off x="6911497" y="4460742"/>
              <a:ext cx="369189" cy="499491"/>
              <a:chOff x="4526594" y="1648259"/>
              <a:chExt cx="1370881" cy="1854721"/>
            </a:xfrm>
            <a:noFill/>
          </p:grpSpPr>
          <p:sp>
            <p:nvSpPr>
              <p:cNvPr id="60" name="Freeform: Shape 59">
                <a:extLst>
                  <a:ext uri="{FF2B5EF4-FFF2-40B4-BE49-F238E27FC236}">
                    <a16:creationId xmlns:a16="http://schemas.microsoft.com/office/drawing/2014/main" id="{78520118-C0A5-449D-9C54-BE5F1FA6D510}"/>
                  </a:ext>
                </a:extLst>
              </p:cNvPr>
              <p:cNvSpPr/>
              <p:nvPr/>
            </p:nvSpPr>
            <p:spPr>
              <a:xfrm>
                <a:off x="4793513" y="2061136"/>
                <a:ext cx="241920" cy="483840"/>
              </a:xfrm>
              <a:custGeom>
                <a:avLst/>
                <a:gdLst>
                  <a:gd name="connsiteX0" fmla="*/ 0 w 241920"/>
                  <a:gd name="connsiteY0" fmla="*/ 408845 h 483840"/>
                  <a:gd name="connsiteX1" fmla="*/ 136282 w 241920"/>
                  <a:gd name="connsiteY1" fmla="*/ 545127 h 483840"/>
                  <a:gd name="connsiteX2" fmla="*/ 272563 w 241920"/>
                  <a:gd name="connsiteY2" fmla="*/ 408845 h 483840"/>
                  <a:gd name="connsiteX3" fmla="*/ 136282 w 241920"/>
                  <a:gd name="connsiteY3" fmla="*/ 272563 h 483840"/>
                  <a:gd name="connsiteX4" fmla="*/ 0 w 241920"/>
                  <a:gd name="connsiteY4" fmla="*/ 136282 h 483840"/>
                  <a:gd name="connsiteX5" fmla="*/ 136282 w 241920"/>
                  <a:gd name="connsiteY5" fmla="*/ 0 h 483840"/>
                  <a:gd name="connsiteX6" fmla="*/ 272563 w 241920"/>
                  <a:gd name="connsiteY6" fmla="*/ 136282 h 483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920" h="483840">
                    <a:moveTo>
                      <a:pt x="0" y="408845"/>
                    </a:moveTo>
                    <a:cubicBezTo>
                      <a:pt x="0" y="483840"/>
                      <a:pt x="61286" y="545127"/>
                      <a:pt x="136282" y="545127"/>
                    </a:cubicBezTo>
                    <a:cubicBezTo>
                      <a:pt x="211277" y="545127"/>
                      <a:pt x="272563" y="484647"/>
                      <a:pt x="272563" y="408845"/>
                    </a:cubicBezTo>
                    <a:cubicBezTo>
                      <a:pt x="272563" y="333850"/>
                      <a:pt x="211277" y="272563"/>
                      <a:pt x="136282" y="272563"/>
                    </a:cubicBezTo>
                    <a:cubicBezTo>
                      <a:pt x="61286" y="272563"/>
                      <a:pt x="0" y="212083"/>
                      <a:pt x="0" y="136282"/>
                    </a:cubicBezTo>
                    <a:cubicBezTo>
                      <a:pt x="0" y="61286"/>
                      <a:pt x="61286" y="0"/>
                      <a:pt x="136282" y="0"/>
                    </a:cubicBezTo>
                    <a:cubicBezTo>
                      <a:pt x="211277" y="0"/>
                      <a:pt x="272563" y="61286"/>
                      <a:pt x="272563" y="136282"/>
                    </a:cubicBezTo>
                  </a:path>
                </a:pathLst>
              </a:custGeom>
              <a:noFill/>
              <a:ln w="25400" cap="rnd">
                <a:solidFill>
                  <a:srgbClr val="768692"/>
                </a:solidFill>
                <a:prstDash val="solid"/>
                <a:round/>
              </a:ln>
            </p:spPr>
            <p:txBody>
              <a:bodyPr rtlCol="0" anchor="ctr"/>
              <a:lstStyle/>
              <a:p>
                <a:endParaRPr lang="en-US" sz="2400"/>
              </a:p>
            </p:txBody>
          </p:sp>
          <p:sp>
            <p:nvSpPr>
              <p:cNvPr id="61" name="Freeform: Shape 60">
                <a:extLst>
                  <a:ext uri="{FF2B5EF4-FFF2-40B4-BE49-F238E27FC236}">
                    <a16:creationId xmlns:a16="http://schemas.microsoft.com/office/drawing/2014/main" id="{29877FD7-0C97-4912-953A-C924C4D7433E}"/>
                  </a:ext>
                </a:extLst>
              </p:cNvPr>
              <p:cNvSpPr/>
              <p:nvPr/>
            </p:nvSpPr>
            <p:spPr>
              <a:xfrm>
                <a:off x="4929794" y="2605456"/>
                <a:ext cx="80640" cy="80640"/>
              </a:xfrm>
              <a:custGeom>
                <a:avLst/>
                <a:gdLst>
                  <a:gd name="connsiteX0" fmla="*/ 0 w 0"/>
                  <a:gd name="connsiteY0" fmla="*/ 0 h 80640"/>
                  <a:gd name="connsiteX1" fmla="*/ 0 w 0"/>
                  <a:gd name="connsiteY1" fmla="*/ 91123 h 80640"/>
                </a:gdLst>
                <a:ahLst/>
                <a:cxnLst>
                  <a:cxn ang="0">
                    <a:pos x="connsiteX0" y="connsiteY0"/>
                  </a:cxn>
                  <a:cxn ang="0">
                    <a:pos x="connsiteX1" y="connsiteY1"/>
                  </a:cxn>
                </a:cxnLst>
                <a:rect l="l" t="t" r="r" b="b"/>
                <a:pathLst>
                  <a:path h="80640">
                    <a:moveTo>
                      <a:pt x="0" y="0"/>
                    </a:moveTo>
                    <a:lnTo>
                      <a:pt x="0" y="91123"/>
                    </a:lnTo>
                  </a:path>
                </a:pathLst>
              </a:custGeom>
              <a:ln w="25400" cap="rnd">
                <a:solidFill>
                  <a:srgbClr val="768692"/>
                </a:solidFill>
                <a:prstDash val="solid"/>
                <a:round/>
              </a:ln>
            </p:spPr>
            <p:txBody>
              <a:bodyPr rtlCol="0" anchor="ctr"/>
              <a:lstStyle/>
              <a:p>
                <a:endParaRPr lang="en-US" sz="2400"/>
              </a:p>
            </p:txBody>
          </p:sp>
          <p:sp>
            <p:nvSpPr>
              <p:cNvPr id="62" name="Freeform: Shape 61">
                <a:extLst>
                  <a:ext uri="{FF2B5EF4-FFF2-40B4-BE49-F238E27FC236}">
                    <a16:creationId xmlns:a16="http://schemas.microsoft.com/office/drawing/2014/main" id="{BF739C39-4F30-4ED1-BC1D-1501BE40BA9C}"/>
                  </a:ext>
                </a:extLst>
              </p:cNvPr>
              <p:cNvSpPr/>
              <p:nvPr/>
            </p:nvSpPr>
            <p:spPr>
              <a:xfrm>
                <a:off x="4929794" y="1970819"/>
                <a:ext cx="80640" cy="80640"/>
              </a:xfrm>
              <a:custGeom>
                <a:avLst/>
                <a:gdLst>
                  <a:gd name="connsiteX0" fmla="*/ 0 w 0"/>
                  <a:gd name="connsiteY0" fmla="*/ 0 h 80640"/>
                  <a:gd name="connsiteX1" fmla="*/ 0 w 0"/>
                  <a:gd name="connsiteY1" fmla="*/ 90317 h 80640"/>
                </a:gdLst>
                <a:ahLst/>
                <a:cxnLst>
                  <a:cxn ang="0">
                    <a:pos x="connsiteX0" y="connsiteY0"/>
                  </a:cxn>
                  <a:cxn ang="0">
                    <a:pos x="connsiteX1" y="connsiteY1"/>
                  </a:cxn>
                </a:cxnLst>
                <a:rect l="l" t="t" r="r" b="b"/>
                <a:pathLst>
                  <a:path h="80640">
                    <a:moveTo>
                      <a:pt x="0" y="0"/>
                    </a:moveTo>
                    <a:lnTo>
                      <a:pt x="0" y="90317"/>
                    </a:lnTo>
                  </a:path>
                </a:pathLst>
              </a:custGeom>
              <a:ln w="25400" cap="rnd">
                <a:solidFill>
                  <a:srgbClr val="768692"/>
                </a:solidFill>
                <a:prstDash val="solid"/>
                <a:round/>
              </a:ln>
            </p:spPr>
            <p:txBody>
              <a:bodyPr rtlCol="0" anchor="ctr"/>
              <a:lstStyle/>
              <a:p>
                <a:endParaRPr lang="en-US" sz="2400"/>
              </a:p>
            </p:txBody>
          </p:sp>
          <p:grpSp>
            <p:nvGrpSpPr>
              <p:cNvPr id="63" name="Graphic 14">
                <a:extLst>
                  <a:ext uri="{FF2B5EF4-FFF2-40B4-BE49-F238E27FC236}">
                    <a16:creationId xmlns:a16="http://schemas.microsoft.com/office/drawing/2014/main" id="{E70DFF9C-B49E-4D09-AA9F-81D158A9D73F}"/>
                  </a:ext>
                </a:extLst>
              </p:cNvPr>
              <p:cNvGrpSpPr/>
              <p:nvPr/>
            </p:nvGrpSpPr>
            <p:grpSpPr>
              <a:xfrm>
                <a:off x="4526594" y="1648259"/>
                <a:ext cx="1370881" cy="1854721"/>
                <a:chOff x="4526594" y="1648259"/>
                <a:chExt cx="1370881" cy="1854721"/>
              </a:xfrm>
              <a:noFill/>
            </p:grpSpPr>
            <p:sp>
              <p:nvSpPr>
                <p:cNvPr id="70" name="Freeform: Shape 69">
                  <a:extLst>
                    <a:ext uri="{FF2B5EF4-FFF2-40B4-BE49-F238E27FC236}">
                      <a16:creationId xmlns:a16="http://schemas.microsoft.com/office/drawing/2014/main" id="{D584051F-4DA7-4A34-B6E3-DFBF77F27247}"/>
                    </a:ext>
                  </a:extLst>
                </p:cNvPr>
                <p:cNvSpPr/>
                <p:nvPr/>
              </p:nvSpPr>
              <p:spPr>
                <a:xfrm>
                  <a:off x="4526594" y="1648259"/>
                  <a:ext cx="1370881" cy="1854721"/>
                </a:xfrm>
                <a:custGeom>
                  <a:avLst/>
                  <a:gdLst>
                    <a:gd name="connsiteX0" fmla="*/ 1370881 w 1370880"/>
                    <a:gd name="connsiteY0" fmla="*/ 1854721 h 1854720"/>
                    <a:gd name="connsiteX1" fmla="*/ 0 w 1370880"/>
                    <a:gd name="connsiteY1" fmla="*/ 1854721 h 1854720"/>
                    <a:gd name="connsiteX2" fmla="*/ 0 w 1370880"/>
                    <a:gd name="connsiteY2" fmla="*/ 0 h 1854720"/>
                    <a:gd name="connsiteX3" fmla="*/ 887041 w 1370880"/>
                    <a:gd name="connsiteY3" fmla="*/ 0 h 1854720"/>
                    <a:gd name="connsiteX4" fmla="*/ 1370881 w 1370880"/>
                    <a:gd name="connsiteY4" fmla="*/ 483840 h 18547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0880" h="1854720">
                      <a:moveTo>
                        <a:pt x="1370881" y="1854721"/>
                      </a:moveTo>
                      <a:lnTo>
                        <a:pt x="0" y="1854721"/>
                      </a:lnTo>
                      <a:lnTo>
                        <a:pt x="0" y="0"/>
                      </a:lnTo>
                      <a:lnTo>
                        <a:pt x="887041" y="0"/>
                      </a:lnTo>
                      <a:lnTo>
                        <a:pt x="1370881" y="483840"/>
                      </a:lnTo>
                      <a:close/>
                    </a:path>
                  </a:pathLst>
                </a:custGeom>
                <a:noFill/>
                <a:ln w="25400" cap="rnd">
                  <a:solidFill>
                    <a:srgbClr val="768692"/>
                  </a:solidFill>
                  <a:prstDash val="solid"/>
                  <a:round/>
                </a:ln>
              </p:spPr>
              <p:txBody>
                <a:bodyPr rtlCol="0" anchor="ctr"/>
                <a:lstStyle/>
                <a:p>
                  <a:endParaRPr lang="en-US" sz="2400"/>
                </a:p>
              </p:txBody>
            </p:sp>
            <p:sp>
              <p:nvSpPr>
                <p:cNvPr id="71" name="Freeform: Shape 70">
                  <a:extLst>
                    <a:ext uri="{FF2B5EF4-FFF2-40B4-BE49-F238E27FC236}">
                      <a16:creationId xmlns:a16="http://schemas.microsoft.com/office/drawing/2014/main" id="{CF412B2A-BE87-4AB2-9D3B-92978A556BCB}"/>
                    </a:ext>
                  </a:extLst>
                </p:cNvPr>
                <p:cNvSpPr/>
                <p:nvPr/>
              </p:nvSpPr>
              <p:spPr>
                <a:xfrm>
                  <a:off x="5413635" y="1648259"/>
                  <a:ext cx="483840" cy="483840"/>
                </a:xfrm>
                <a:custGeom>
                  <a:avLst/>
                  <a:gdLst>
                    <a:gd name="connsiteX0" fmla="*/ 0 w 483840"/>
                    <a:gd name="connsiteY0" fmla="*/ 0 h 483840"/>
                    <a:gd name="connsiteX1" fmla="*/ 0 w 483840"/>
                    <a:gd name="connsiteY1" fmla="*/ 483840 h 483840"/>
                    <a:gd name="connsiteX2" fmla="*/ 483840 w 483840"/>
                    <a:gd name="connsiteY2" fmla="*/ 483840 h 483840"/>
                  </a:gdLst>
                  <a:ahLst/>
                  <a:cxnLst>
                    <a:cxn ang="0">
                      <a:pos x="connsiteX0" y="connsiteY0"/>
                    </a:cxn>
                    <a:cxn ang="0">
                      <a:pos x="connsiteX1" y="connsiteY1"/>
                    </a:cxn>
                    <a:cxn ang="0">
                      <a:pos x="connsiteX2" y="connsiteY2"/>
                    </a:cxn>
                  </a:cxnLst>
                  <a:rect l="l" t="t" r="r" b="b"/>
                  <a:pathLst>
                    <a:path w="483840" h="483840">
                      <a:moveTo>
                        <a:pt x="0" y="0"/>
                      </a:moveTo>
                      <a:lnTo>
                        <a:pt x="0" y="483840"/>
                      </a:lnTo>
                      <a:lnTo>
                        <a:pt x="483840" y="483840"/>
                      </a:lnTo>
                    </a:path>
                  </a:pathLst>
                </a:custGeom>
                <a:noFill/>
                <a:ln w="25400" cap="rnd">
                  <a:solidFill>
                    <a:srgbClr val="768692"/>
                  </a:solidFill>
                  <a:prstDash val="solid"/>
                  <a:round/>
                </a:ln>
              </p:spPr>
              <p:txBody>
                <a:bodyPr rtlCol="0" anchor="ctr"/>
                <a:lstStyle/>
                <a:p>
                  <a:endParaRPr lang="en-US" sz="2400"/>
                </a:p>
              </p:txBody>
            </p:sp>
          </p:grpSp>
          <p:sp>
            <p:nvSpPr>
              <p:cNvPr id="64" name="Freeform: Shape 63">
                <a:extLst>
                  <a:ext uri="{FF2B5EF4-FFF2-40B4-BE49-F238E27FC236}">
                    <a16:creationId xmlns:a16="http://schemas.microsoft.com/office/drawing/2014/main" id="{D2007D6A-6723-4ED8-8061-70E04B1ACDAC}"/>
                  </a:ext>
                </a:extLst>
              </p:cNvPr>
              <p:cNvSpPr/>
              <p:nvPr/>
            </p:nvSpPr>
            <p:spPr>
              <a:xfrm>
                <a:off x="4774965" y="2938500"/>
                <a:ext cx="806401" cy="80640"/>
              </a:xfrm>
              <a:custGeom>
                <a:avLst/>
                <a:gdLst>
                  <a:gd name="connsiteX0" fmla="*/ 0 w 806400"/>
                  <a:gd name="connsiteY0" fmla="*/ 0 h 0"/>
                  <a:gd name="connsiteX1" fmla="*/ 880589 w 806400"/>
                  <a:gd name="connsiteY1" fmla="*/ 0 h 0"/>
                </a:gdLst>
                <a:ahLst/>
                <a:cxnLst>
                  <a:cxn ang="0">
                    <a:pos x="connsiteX0" y="connsiteY0"/>
                  </a:cxn>
                  <a:cxn ang="0">
                    <a:pos x="connsiteX1" y="connsiteY1"/>
                  </a:cxn>
                </a:cxnLst>
                <a:rect l="l" t="t" r="r" b="b"/>
                <a:pathLst>
                  <a:path w="806400">
                    <a:moveTo>
                      <a:pt x="0" y="0"/>
                    </a:moveTo>
                    <a:lnTo>
                      <a:pt x="880589" y="0"/>
                    </a:lnTo>
                  </a:path>
                </a:pathLst>
              </a:custGeom>
              <a:ln w="25400" cap="rnd">
                <a:solidFill>
                  <a:srgbClr val="768692"/>
                </a:solidFill>
                <a:prstDash val="solid"/>
                <a:round/>
              </a:ln>
            </p:spPr>
            <p:txBody>
              <a:bodyPr rtlCol="0" anchor="ctr"/>
              <a:lstStyle/>
              <a:p>
                <a:endParaRPr lang="en-US" sz="2400"/>
              </a:p>
            </p:txBody>
          </p:sp>
          <p:sp>
            <p:nvSpPr>
              <p:cNvPr id="65" name="Freeform: Shape 64">
                <a:extLst>
                  <a:ext uri="{FF2B5EF4-FFF2-40B4-BE49-F238E27FC236}">
                    <a16:creationId xmlns:a16="http://schemas.microsoft.com/office/drawing/2014/main" id="{40E854C6-F932-4E9F-BDDE-5709F3985181}"/>
                  </a:ext>
                </a:extLst>
              </p:cNvPr>
              <p:cNvSpPr/>
              <p:nvPr/>
            </p:nvSpPr>
            <p:spPr>
              <a:xfrm>
                <a:off x="5253967" y="2777220"/>
                <a:ext cx="322560" cy="80640"/>
              </a:xfrm>
              <a:custGeom>
                <a:avLst/>
                <a:gdLst>
                  <a:gd name="connsiteX0" fmla="*/ 0 w 322560"/>
                  <a:gd name="connsiteY0" fmla="*/ 0 h 0"/>
                  <a:gd name="connsiteX1" fmla="*/ 401587 w 322560"/>
                  <a:gd name="connsiteY1" fmla="*/ 0 h 0"/>
                </a:gdLst>
                <a:ahLst/>
                <a:cxnLst>
                  <a:cxn ang="0">
                    <a:pos x="connsiteX0" y="connsiteY0"/>
                  </a:cxn>
                  <a:cxn ang="0">
                    <a:pos x="connsiteX1" y="connsiteY1"/>
                  </a:cxn>
                </a:cxnLst>
                <a:rect l="l" t="t" r="r" b="b"/>
                <a:pathLst>
                  <a:path w="322560">
                    <a:moveTo>
                      <a:pt x="0" y="0"/>
                    </a:moveTo>
                    <a:lnTo>
                      <a:pt x="401587" y="0"/>
                    </a:lnTo>
                  </a:path>
                </a:pathLst>
              </a:custGeom>
              <a:ln w="25400" cap="rnd">
                <a:solidFill>
                  <a:srgbClr val="768692"/>
                </a:solidFill>
                <a:prstDash val="solid"/>
                <a:round/>
              </a:ln>
            </p:spPr>
            <p:txBody>
              <a:bodyPr rtlCol="0" anchor="ctr"/>
              <a:lstStyle/>
              <a:p>
                <a:endParaRPr lang="en-US" sz="2400"/>
              </a:p>
            </p:txBody>
          </p:sp>
          <p:sp>
            <p:nvSpPr>
              <p:cNvPr id="66" name="Freeform: Shape 65">
                <a:extLst>
                  <a:ext uri="{FF2B5EF4-FFF2-40B4-BE49-F238E27FC236}">
                    <a16:creationId xmlns:a16="http://schemas.microsoft.com/office/drawing/2014/main" id="{7A9F3A60-F300-4C97-AE41-3216A1F3C729}"/>
                  </a:ext>
                </a:extLst>
              </p:cNvPr>
              <p:cNvSpPr/>
              <p:nvPr/>
            </p:nvSpPr>
            <p:spPr>
              <a:xfrm>
                <a:off x="5413635" y="2615940"/>
                <a:ext cx="241920" cy="80640"/>
              </a:xfrm>
              <a:custGeom>
                <a:avLst/>
                <a:gdLst>
                  <a:gd name="connsiteX0" fmla="*/ 0 w 241920"/>
                  <a:gd name="connsiteY0" fmla="*/ 0 h 0"/>
                  <a:gd name="connsiteX1" fmla="*/ 241920 w 241920"/>
                  <a:gd name="connsiteY1" fmla="*/ 0 h 0"/>
                </a:gdLst>
                <a:ahLst/>
                <a:cxnLst>
                  <a:cxn ang="0">
                    <a:pos x="connsiteX0" y="connsiteY0"/>
                  </a:cxn>
                  <a:cxn ang="0">
                    <a:pos x="connsiteX1" y="connsiteY1"/>
                  </a:cxn>
                </a:cxnLst>
                <a:rect l="l" t="t" r="r" b="b"/>
                <a:pathLst>
                  <a:path w="241920">
                    <a:moveTo>
                      <a:pt x="0" y="0"/>
                    </a:moveTo>
                    <a:lnTo>
                      <a:pt x="241920" y="0"/>
                    </a:lnTo>
                  </a:path>
                </a:pathLst>
              </a:custGeom>
              <a:ln w="25400" cap="rnd">
                <a:solidFill>
                  <a:srgbClr val="768692"/>
                </a:solidFill>
                <a:prstDash val="solid"/>
                <a:round/>
              </a:ln>
            </p:spPr>
            <p:txBody>
              <a:bodyPr rtlCol="0" anchor="ctr"/>
              <a:lstStyle/>
              <a:p>
                <a:endParaRPr lang="en-US" sz="2400"/>
              </a:p>
            </p:txBody>
          </p:sp>
          <p:sp>
            <p:nvSpPr>
              <p:cNvPr id="67" name="Freeform: Shape 66">
                <a:extLst>
                  <a:ext uri="{FF2B5EF4-FFF2-40B4-BE49-F238E27FC236}">
                    <a16:creationId xmlns:a16="http://schemas.microsoft.com/office/drawing/2014/main" id="{09B77F20-967F-4A3A-8ED9-AAD1A2A91A22}"/>
                  </a:ext>
                </a:extLst>
              </p:cNvPr>
              <p:cNvSpPr/>
              <p:nvPr/>
            </p:nvSpPr>
            <p:spPr>
              <a:xfrm>
                <a:off x="5413635" y="2454659"/>
                <a:ext cx="241920" cy="80640"/>
              </a:xfrm>
              <a:custGeom>
                <a:avLst/>
                <a:gdLst>
                  <a:gd name="connsiteX0" fmla="*/ 0 w 241920"/>
                  <a:gd name="connsiteY0" fmla="*/ 0 h 0"/>
                  <a:gd name="connsiteX1" fmla="*/ 241920 w 241920"/>
                  <a:gd name="connsiteY1" fmla="*/ 0 h 0"/>
                </a:gdLst>
                <a:ahLst/>
                <a:cxnLst>
                  <a:cxn ang="0">
                    <a:pos x="connsiteX0" y="connsiteY0"/>
                  </a:cxn>
                  <a:cxn ang="0">
                    <a:pos x="connsiteX1" y="connsiteY1"/>
                  </a:cxn>
                </a:cxnLst>
                <a:rect l="l" t="t" r="r" b="b"/>
                <a:pathLst>
                  <a:path w="241920">
                    <a:moveTo>
                      <a:pt x="0" y="0"/>
                    </a:moveTo>
                    <a:lnTo>
                      <a:pt x="241920" y="0"/>
                    </a:lnTo>
                  </a:path>
                </a:pathLst>
              </a:custGeom>
              <a:ln w="25400" cap="rnd">
                <a:solidFill>
                  <a:srgbClr val="768692"/>
                </a:solidFill>
                <a:prstDash val="solid"/>
                <a:round/>
              </a:ln>
            </p:spPr>
            <p:txBody>
              <a:bodyPr rtlCol="0" anchor="ctr"/>
              <a:lstStyle/>
              <a:p>
                <a:endParaRPr lang="en-US" sz="2400"/>
              </a:p>
            </p:txBody>
          </p:sp>
          <p:sp>
            <p:nvSpPr>
              <p:cNvPr id="68" name="Freeform: Shape 67">
                <a:extLst>
                  <a:ext uri="{FF2B5EF4-FFF2-40B4-BE49-F238E27FC236}">
                    <a16:creationId xmlns:a16="http://schemas.microsoft.com/office/drawing/2014/main" id="{8846E99E-9FA1-4B2E-895E-3F4B054F2217}"/>
                  </a:ext>
                </a:extLst>
              </p:cNvPr>
              <p:cNvSpPr/>
              <p:nvPr/>
            </p:nvSpPr>
            <p:spPr>
              <a:xfrm>
                <a:off x="4774965" y="3099780"/>
                <a:ext cx="806401" cy="80640"/>
              </a:xfrm>
              <a:custGeom>
                <a:avLst/>
                <a:gdLst>
                  <a:gd name="connsiteX0" fmla="*/ 0 w 806400"/>
                  <a:gd name="connsiteY0" fmla="*/ 0 h 0"/>
                  <a:gd name="connsiteX1" fmla="*/ 880589 w 806400"/>
                  <a:gd name="connsiteY1" fmla="*/ 0 h 0"/>
                </a:gdLst>
                <a:ahLst/>
                <a:cxnLst>
                  <a:cxn ang="0">
                    <a:pos x="connsiteX0" y="connsiteY0"/>
                  </a:cxn>
                  <a:cxn ang="0">
                    <a:pos x="connsiteX1" y="connsiteY1"/>
                  </a:cxn>
                </a:cxnLst>
                <a:rect l="l" t="t" r="r" b="b"/>
                <a:pathLst>
                  <a:path w="806400">
                    <a:moveTo>
                      <a:pt x="0" y="0"/>
                    </a:moveTo>
                    <a:lnTo>
                      <a:pt x="880589" y="0"/>
                    </a:lnTo>
                  </a:path>
                </a:pathLst>
              </a:custGeom>
              <a:ln w="25400" cap="rnd">
                <a:solidFill>
                  <a:srgbClr val="768692"/>
                </a:solidFill>
                <a:prstDash val="solid"/>
                <a:round/>
              </a:ln>
            </p:spPr>
            <p:txBody>
              <a:bodyPr rtlCol="0" anchor="ctr"/>
              <a:lstStyle/>
              <a:p>
                <a:endParaRPr lang="en-US" sz="2400"/>
              </a:p>
            </p:txBody>
          </p:sp>
          <p:sp>
            <p:nvSpPr>
              <p:cNvPr id="69" name="Freeform: Shape 68">
                <a:extLst>
                  <a:ext uri="{FF2B5EF4-FFF2-40B4-BE49-F238E27FC236}">
                    <a16:creationId xmlns:a16="http://schemas.microsoft.com/office/drawing/2014/main" id="{F63DC8F6-FE3A-4FD4-8A87-F2206B44BA7F}"/>
                  </a:ext>
                </a:extLst>
              </p:cNvPr>
              <p:cNvSpPr/>
              <p:nvPr/>
            </p:nvSpPr>
            <p:spPr>
              <a:xfrm>
                <a:off x="4774965" y="3261060"/>
                <a:ext cx="806401" cy="80640"/>
              </a:xfrm>
              <a:custGeom>
                <a:avLst/>
                <a:gdLst>
                  <a:gd name="connsiteX0" fmla="*/ 0 w 806400"/>
                  <a:gd name="connsiteY0" fmla="*/ 0 h 0"/>
                  <a:gd name="connsiteX1" fmla="*/ 880589 w 806400"/>
                  <a:gd name="connsiteY1" fmla="*/ 0 h 0"/>
                </a:gdLst>
                <a:ahLst/>
                <a:cxnLst>
                  <a:cxn ang="0">
                    <a:pos x="connsiteX0" y="connsiteY0"/>
                  </a:cxn>
                  <a:cxn ang="0">
                    <a:pos x="connsiteX1" y="connsiteY1"/>
                  </a:cxn>
                </a:cxnLst>
                <a:rect l="l" t="t" r="r" b="b"/>
                <a:pathLst>
                  <a:path w="806400">
                    <a:moveTo>
                      <a:pt x="0" y="0"/>
                    </a:moveTo>
                    <a:lnTo>
                      <a:pt x="880589" y="0"/>
                    </a:lnTo>
                  </a:path>
                </a:pathLst>
              </a:custGeom>
              <a:ln w="25400" cap="rnd">
                <a:solidFill>
                  <a:srgbClr val="768692"/>
                </a:solidFill>
                <a:prstDash val="solid"/>
                <a:round/>
              </a:ln>
            </p:spPr>
            <p:txBody>
              <a:bodyPr rtlCol="0" anchor="ctr"/>
              <a:lstStyle/>
              <a:p>
                <a:endParaRPr lang="en-US" sz="2400"/>
              </a:p>
            </p:txBody>
          </p:sp>
        </p:grpSp>
      </p:grpSp>
      <p:sp>
        <p:nvSpPr>
          <p:cNvPr id="53" name="Text Box 21">
            <a:extLst>
              <a:ext uri="{FF2B5EF4-FFF2-40B4-BE49-F238E27FC236}">
                <a16:creationId xmlns:a16="http://schemas.microsoft.com/office/drawing/2014/main" id="{CE9EB20F-3422-424D-BAB9-85747BD3C102}"/>
              </a:ext>
            </a:extLst>
          </p:cNvPr>
          <p:cNvSpPr txBox="1">
            <a:spLocks noChangeArrowheads="1"/>
          </p:cNvSpPr>
          <p:nvPr/>
        </p:nvSpPr>
        <p:spPr bwMode="auto">
          <a:xfrm>
            <a:off x="473867" y="6312785"/>
            <a:ext cx="6784582" cy="15388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7763" tIns="0" rIns="87763" bIns="0" anchor="b">
            <a:spAutoFit/>
          </a:bodyPr>
          <a:lstStyle>
            <a:lvl1pPr algn="l" eaLnBrk="0" hangingPunct="0">
              <a:spcBef>
                <a:spcPct val="20000"/>
              </a:spcBef>
              <a:buClr>
                <a:srgbClr val="524E86"/>
              </a:buClr>
              <a:buSzPct val="120000"/>
              <a:buChar char="•"/>
              <a:defRPr>
                <a:solidFill>
                  <a:schemeClr val="tx1"/>
                </a:solidFill>
                <a:latin typeface="Arial" pitchFamily="34" charset="0"/>
              </a:defRPr>
            </a:lvl1pPr>
            <a:lvl2pPr marL="742950" indent="-285750" algn="l" eaLnBrk="0" hangingPunct="0">
              <a:spcBef>
                <a:spcPct val="20000"/>
              </a:spcBef>
              <a:buClr>
                <a:srgbClr val="524E86"/>
              </a:buClr>
              <a:buSzPct val="80000"/>
              <a:buFont typeface="Wingdings" pitchFamily="2" charset="2"/>
              <a:buChar char="§"/>
              <a:defRPr>
                <a:solidFill>
                  <a:schemeClr val="tx1"/>
                </a:solidFill>
                <a:latin typeface="Arial" pitchFamily="34" charset="0"/>
              </a:defRPr>
            </a:lvl2pPr>
            <a:lvl3pPr marL="1143000" indent="-228600" algn="l" eaLnBrk="0" hangingPunct="0">
              <a:spcBef>
                <a:spcPct val="20000"/>
              </a:spcBef>
              <a:buClr>
                <a:srgbClr val="524E86"/>
              </a:buClr>
              <a:buFont typeface="Arial" pitchFamily="34" charset="0"/>
              <a:buChar char="–"/>
              <a:defRPr sz="1600">
                <a:solidFill>
                  <a:schemeClr val="tx1"/>
                </a:solidFill>
                <a:latin typeface="Arial" pitchFamily="34" charset="0"/>
              </a:defRPr>
            </a:lvl3pPr>
            <a:lvl4pPr marL="1600200" indent="-228600" algn="l" eaLnBrk="0" hangingPunct="0">
              <a:spcBef>
                <a:spcPct val="20000"/>
              </a:spcBef>
              <a:buClr>
                <a:srgbClr val="524E86"/>
              </a:buClr>
              <a:buChar char="•"/>
              <a:defRPr sz="1600">
                <a:solidFill>
                  <a:schemeClr val="tx1"/>
                </a:solidFill>
                <a:latin typeface="Arial" pitchFamily="34" charset="0"/>
              </a:defRPr>
            </a:lvl4pPr>
            <a:lvl5pPr marL="2057400" indent="-228600" algn="l" eaLnBrk="0" hangingPunct="0">
              <a:spcBef>
                <a:spcPct val="20000"/>
              </a:spcBef>
              <a:buClr>
                <a:srgbClr val="524E86"/>
              </a:buClr>
              <a:buFont typeface="Wingdings" pitchFamily="2" charset="2"/>
              <a:buChar char="§"/>
              <a:defRPr sz="1400">
                <a:solidFill>
                  <a:schemeClr val="tx1"/>
                </a:solidFill>
                <a:latin typeface="Arial" pitchFamily="34" charset="0"/>
              </a:defRPr>
            </a:lvl5pPr>
            <a:lvl6pPr marL="2514600" indent="-228600" eaLnBrk="0" fontAlgn="base" hangingPunct="0">
              <a:spcBef>
                <a:spcPct val="20000"/>
              </a:spcBef>
              <a:spcAft>
                <a:spcPct val="0"/>
              </a:spcAft>
              <a:buClr>
                <a:srgbClr val="524E86"/>
              </a:buClr>
              <a:buFont typeface="Wingdings" pitchFamily="2" charset="2"/>
              <a:buChar char="§"/>
              <a:defRPr sz="1400">
                <a:solidFill>
                  <a:schemeClr val="tx1"/>
                </a:solidFill>
                <a:latin typeface="Arial" pitchFamily="34" charset="0"/>
              </a:defRPr>
            </a:lvl6pPr>
            <a:lvl7pPr marL="2971800" indent="-228600" eaLnBrk="0" fontAlgn="base" hangingPunct="0">
              <a:spcBef>
                <a:spcPct val="20000"/>
              </a:spcBef>
              <a:spcAft>
                <a:spcPct val="0"/>
              </a:spcAft>
              <a:buClr>
                <a:srgbClr val="524E86"/>
              </a:buClr>
              <a:buFont typeface="Wingdings" pitchFamily="2" charset="2"/>
              <a:buChar char="§"/>
              <a:defRPr sz="1400">
                <a:solidFill>
                  <a:schemeClr val="tx1"/>
                </a:solidFill>
                <a:latin typeface="Arial" pitchFamily="34" charset="0"/>
              </a:defRPr>
            </a:lvl7pPr>
            <a:lvl8pPr marL="3429000" indent="-228600" eaLnBrk="0" fontAlgn="base" hangingPunct="0">
              <a:spcBef>
                <a:spcPct val="20000"/>
              </a:spcBef>
              <a:spcAft>
                <a:spcPct val="0"/>
              </a:spcAft>
              <a:buClr>
                <a:srgbClr val="524E86"/>
              </a:buClr>
              <a:buFont typeface="Wingdings" pitchFamily="2" charset="2"/>
              <a:buChar char="§"/>
              <a:defRPr sz="1400">
                <a:solidFill>
                  <a:schemeClr val="tx1"/>
                </a:solidFill>
                <a:latin typeface="Arial" pitchFamily="34" charset="0"/>
              </a:defRPr>
            </a:lvl8pPr>
            <a:lvl9pPr marL="3886200" indent="-228600" eaLnBrk="0" fontAlgn="base" hangingPunct="0">
              <a:spcBef>
                <a:spcPct val="20000"/>
              </a:spcBef>
              <a:spcAft>
                <a:spcPct val="0"/>
              </a:spcAft>
              <a:buClr>
                <a:srgbClr val="524E86"/>
              </a:buClr>
              <a:buFont typeface="Wingdings" pitchFamily="2" charset="2"/>
              <a:buChar char="§"/>
              <a:defRPr sz="1400">
                <a:solidFill>
                  <a:schemeClr val="tx1"/>
                </a:solidFill>
                <a:latin typeface="Arial" pitchFamily="34" charset="0"/>
              </a:defRPr>
            </a:lvl9pPr>
          </a:lstStyle>
          <a:p>
            <a:pPr eaLnBrk="1" hangingPunct="1">
              <a:spcBef>
                <a:spcPts val="300"/>
              </a:spcBef>
              <a:buClrTx/>
              <a:buSzTx/>
              <a:buNone/>
            </a:pPr>
            <a:r>
              <a:rPr lang="en-US" sz="1000" dirty="0">
                <a:solidFill>
                  <a:srgbClr val="000000"/>
                </a:solidFill>
                <a:latin typeface="+mj-lt"/>
              </a:rPr>
              <a:t>For illustrative purposes only.</a:t>
            </a:r>
          </a:p>
        </p:txBody>
      </p:sp>
      <p:sp>
        <p:nvSpPr>
          <p:cNvPr id="54" name="Rectangle 53">
            <a:extLst>
              <a:ext uri="{FF2B5EF4-FFF2-40B4-BE49-F238E27FC236}">
                <a16:creationId xmlns:a16="http://schemas.microsoft.com/office/drawing/2014/main" id="{FC5F64D4-56BA-4E71-9211-3CE3F774C608}"/>
              </a:ext>
            </a:extLst>
          </p:cNvPr>
          <p:cNvSpPr/>
          <p:nvPr/>
        </p:nvSpPr>
        <p:spPr>
          <a:xfrm>
            <a:off x="484188" y="73074"/>
            <a:ext cx="712503" cy="276999"/>
          </a:xfrm>
          <a:prstGeom prst="rect">
            <a:avLst/>
          </a:prstGeom>
        </p:spPr>
        <p:txBody>
          <a:bodyPr wrap="none">
            <a:spAutoFit/>
          </a:bodyPr>
          <a:lstStyle/>
          <a:p>
            <a:r>
              <a:rPr lang="en-US" sz="1200" b="1" dirty="0">
                <a:solidFill>
                  <a:srgbClr val="919EA8"/>
                </a:solidFill>
              </a:rPr>
              <a:t>STEP 3</a:t>
            </a:r>
          </a:p>
        </p:txBody>
      </p:sp>
    </p:spTree>
    <p:extLst>
      <p:ext uri="{BB962C8B-B14F-4D97-AF65-F5344CB8AC3E}">
        <p14:creationId xmlns:p14="http://schemas.microsoft.com/office/powerpoint/2010/main" val="24996649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ltLang="en-US" dirty="0">
                <a:solidFill>
                  <a:schemeClr val="bg2"/>
                </a:solidFill>
              </a:rPr>
              <a:t>Create a Health Care Plan with Your Financial Representative</a:t>
            </a:r>
          </a:p>
        </p:txBody>
      </p:sp>
      <p:sp>
        <p:nvSpPr>
          <p:cNvPr id="4" name="Slide Number Placeholder 3">
            <a:extLst>
              <a:ext uri="{FF2B5EF4-FFF2-40B4-BE49-F238E27FC236}">
                <a16:creationId xmlns:a16="http://schemas.microsoft.com/office/drawing/2014/main" id="{EC372A40-EC53-4A9C-9738-A4277E8E5581}"/>
              </a:ext>
            </a:extLst>
          </p:cNvPr>
          <p:cNvSpPr>
            <a:spLocks noGrp="1"/>
          </p:cNvSpPr>
          <p:nvPr>
            <p:ph type="sldNum" sz="quarter" idx="14"/>
          </p:nvPr>
        </p:nvSpPr>
        <p:spPr/>
        <p:txBody>
          <a:bodyPr/>
          <a:lstStyle/>
          <a:p>
            <a:pPr>
              <a:defRPr/>
            </a:pPr>
            <a:fld id="{E6474CC2-1230-4213-AD1A-4B2FEEABA7A1}" type="slidenum">
              <a:rPr lang="en-US" smtClean="0"/>
              <a:pPr>
                <a:defRPr/>
              </a:pPr>
              <a:t>18</a:t>
            </a:fld>
            <a:endParaRPr lang="en-US" dirty="0"/>
          </a:p>
        </p:txBody>
      </p:sp>
      <p:sp>
        <p:nvSpPr>
          <p:cNvPr id="2" name="Footer Placeholder 1">
            <a:extLst>
              <a:ext uri="{FF2B5EF4-FFF2-40B4-BE49-F238E27FC236}">
                <a16:creationId xmlns:a16="http://schemas.microsoft.com/office/drawing/2014/main" id="{D069CDB2-9609-45D3-B83A-F5D959F2059C}"/>
              </a:ext>
            </a:extLst>
          </p:cNvPr>
          <p:cNvSpPr>
            <a:spLocks noGrp="1"/>
          </p:cNvSpPr>
          <p:nvPr>
            <p:ph type="ftr" sz="quarter" idx="15"/>
          </p:nvPr>
        </p:nvSpPr>
        <p:spPr/>
        <p:txBody>
          <a:bodyPr/>
          <a:lstStyle/>
          <a:p>
            <a:pPr algn="l">
              <a:defRPr/>
            </a:pPr>
            <a:r>
              <a:rPr lang="en-US"/>
              <a:t>For investor use.</a:t>
            </a:r>
            <a:endParaRPr lang="en-US" dirty="0"/>
          </a:p>
        </p:txBody>
      </p:sp>
      <p:sp>
        <p:nvSpPr>
          <p:cNvPr id="16" name="Rectangle 15">
            <a:extLst>
              <a:ext uri="{FF2B5EF4-FFF2-40B4-BE49-F238E27FC236}">
                <a16:creationId xmlns:a16="http://schemas.microsoft.com/office/drawing/2014/main" id="{D144523E-E15F-4428-8730-0ED452DB2D17}"/>
              </a:ext>
            </a:extLst>
          </p:cNvPr>
          <p:cNvSpPr/>
          <p:nvPr/>
        </p:nvSpPr>
        <p:spPr>
          <a:xfrm>
            <a:off x="484188" y="73074"/>
            <a:ext cx="712503" cy="276999"/>
          </a:xfrm>
          <a:prstGeom prst="rect">
            <a:avLst/>
          </a:prstGeom>
        </p:spPr>
        <p:txBody>
          <a:bodyPr wrap="none">
            <a:spAutoFit/>
          </a:bodyPr>
          <a:lstStyle/>
          <a:p>
            <a:r>
              <a:rPr lang="en-US" sz="1200" b="1" dirty="0">
                <a:solidFill>
                  <a:srgbClr val="919EA8"/>
                </a:solidFill>
              </a:rPr>
              <a:t>STEP 4</a:t>
            </a:r>
          </a:p>
        </p:txBody>
      </p:sp>
      <p:graphicFrame>
        <p:nvGraphicFramePr>
          <p:cNvPr id="17" name="Group 155">
            <a:extLst>
              <a:ext uri="{FF2B5EF4-FFF2-40B4-BE49-F238E27FC236}">
                <a16:creationId xmlns:a16="http://schemas.microsoft.com/office/drawing/2014/main" id="{1F0C5D76-BD19-4957-8E66-2350EC4E9F49}"/>
              </a:ext>
            </a:extLst>
          </p:cNvPr>
          <p:cNvGraphicFramePr>
            <a:graphicFrameLocks noGrp="1"/>
          </p:cNvGraphicFramePr>
          <p:nvPr>
            <p:extLst>
              <p:ext uri="{D42A27DB-BD31-4B8C-83A1-F6EECF244321}">
                <p14:modId xmlns:p14="http://schemas.microsoft.com/office/powerpoint/2010/main" val="3279561075"/>
              </p:ext>
            </p:extLst>
          </p:nvPr>
        </p:nvGraphicFramePr>
        <p:xfrm>
          <a:off x="571500" y="1600200"/>
          <a:ext cx="9334500" cy="4114800"/>
        </p:xfrm>
        <a:graphic>
          <a:graphicData uri="http://schemas.openxmlformats.org/drawingml/2006/table">
            <a:tbl>
              <a:tblPr/>
              <a:tblGrid>
                <a:gridCol w="9334500">
                  <a:extLst>
                    <a:ext uri="{9D8B030D-6E8A-4147-A177-3AD203B41FA5}">
                      <a16:colId xmlns:a16="http://schemas.microsoft.com/office/drawing/2014/main" val="20000"/>
                    </a:ext>
                  </a:extLst>
                </a:gridCol>
              </a:tblGrid>
              <a:tr h="685800">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1800" b="1" i="0" u="none" strike="noStrike" cap="none" normalizeH="0" baseline="0" dirty="0">
                          <a:ln>
                            <a:noFill/>
                          </a:ln>
                          <a:solidFill>
                            <a:schemeClr val="bg1"/>
                          </a:solidFill>
                          <a:effectLst/>
                          <a:latin typeface="Arial" pitchFamily="34" charset="0"/>
                          <a:ea typeface="ヒラギノ角ゴ Pro W3" pitchFamily="-111" charset="-128"/>
                        </a:rPr>
                        <a:t>Your representative can help you:</a:t>
                      </a:r>
                      <a:endParaRPr kumimoji="0" lang="en-US" sz="1800" b="0" i="0" u="none" strike="noStrike" cap="none" normalizeH="0" baseline="0" dirty="0">
                        <a:ln>
                          <a:noFill/>
                        </a:ln>
                        <a:solidFill>
                          <a:schemeClr val="bg1"/>
                        </a:solidFill>
                        <a:effectLst/>
                        <a:latin typeface="Arial" pitchFamily="34" charset="0"/>
                        <a:ea typeface="ヒラギノ角ゴ Pro W3" pitchFamily="-111" charset="-128"/>
                      </a:endParaRPr>
                    </a:p>
                  </a:txBody>
                  <a:tcPr marL="182880" marR="103221" marT="0" marB="0" anchor="ctr" horzOverflow="overflow">
                    <a:lnL cap="flat">
                      <a:noFill/>
                    </a:lnL>
                    <a:lnR cap="flat">
                      <a:noFill/>
                    </a:lnR>
                    <a:lnT cap="flat">
                      <a:noFill/>
                    </a:lnT>
                    <a:lnB w="6350" cap="flat" cmpd="sng" algn="ctr">
                      <a:noFill/>
                      <a:prstDash val="solid"/>
                      <a:round/>
                      <a:headEnd type="none" w="med" len="med"/>
                      <a:tailEnd type="none" w="med" len="med"/>
                    </a:lnB>
                    <a:lnTlToBr>
                      <a:noFill/>
                    </a:lnTlToBr>
                    <a:lnBlToTr>
                      <a:noFill/>
                    </a:lnBlToTr>
                    <a:solidFill>
                      <a:srgbClr val="7A9A3D"/>
                    </a:solidFill>
                  </a:tcPr>
                </a:tc>
                <a:extLst>
                  <a:ext uri="{0D108BD9-81ED-4DB2-BD59-A6C34878D82A}">
                    <a16:rowId xmlns:a16="http://schemas.microsoft.com/office/drawing/2014/main" val="10000"/>
                  </a:ext>
                </a:extLst>
              </a:tr>
              <a:tr h="6858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a:solidFill>
                            <a:srgbClr val="7A9A3D"/>
                          </a:solidFill>
                        </a:rPr>
                        <a:t>Check</a:t>
                      </a:r>
                      <a:r>
                        <a:rPr lang="en-US" sz="1800" dirty="0">
                          <a:solidFill>
                            <a:schemeClr val="tx1"/>
                          </a:solidFill>
                        </a:rPr>
                        <a:t> health care expense estimates</a:t>
                      </a:r>
                    </a:p>
                  </a:txBody>
                  <a:tcPr marL="182880" marT="0" marB="0" anchor="ctr">
                    <a:lnL cap="flat">
                      <a:noFill/>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9525" cap="flat" cmpd="sng" algn="ctr">
                      <a:solidFill>
                        <a:srgbClr val="ADB6BE"/>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858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a:solidFill>
                            <a:srgbClr val="7A9A3D"/>
                          </a:solidFill>
                        </a:rPr>
                        <a:t>Categorize</a:t>
                      </a:r>
                      <a:r>
                        <a:rPr lang="en-US" sz="1800" dirty="0">
                          <a:solidFill>
                            <a:schemeClr val="tx1"/>
                          </a:solidFill>
                        </a:rPr>
                        <a:t> essential and discretionary expenses</a:t>
                      </a:r>
                    </a:p>
                  </a:txBody>
                  <a:tcPr marL="182880" marT="0" marB="0" anchor="ctr">
                    <a:lnL cap="flat">
                      <a:noFill/>
                    </a:lnL>
                    <a:lnR w="12700" cap="flat" cmpd="sng" algn="ctr">
                      <a:solidFill>
                        <a:schemeClr val="bg1"/>
                      </a:solidFill>
                      <a:prstDash val="solid"/>
                      <a:round/>
                      <a:headEnd type="none" w="med" len="med"/>
                      <a:tailEnd type="none" w="med" len="med"/>
                    </a:lnR>
                    <a:lnT w="9525" cap="flat" cmpd="sng" algn="ctr">
                      <a:solidFill>
                        <a:srgbClr val="ADB6BE"/>
                      </a:solidFill>
                      <a:prstDash val="sysDot"/>
                      <a:round/>
                      <a:headEnd type="none" w="med" len="med"/>
                      <a:tailEnd type="none" w="med" len="med"/>
                    </a:lnT>
                    <a:lnB w="9525" cap="flat" cmpd="sng" algn="ctr">
                      <a:solidFill>
                        <a:srgbClr val="ADB6BE"/>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85800">
                <a:tc>
                  <a:txBody>
                    <a:bodyPr/>
                    <a:lstStyle/>
                    <a:p>
                      <a:pPr marL="0" marR="0" indent="0" algn="l" defTabSz="914400" rtl="0" eaLnBrk="1" fontAlgn="auto" latinLnBrk="0" hangingPunct="1">
                        <a:lnSpc>
                          <a:spcPct val="100000"/>
                        </a:lnSpc>
                        <a:spcBef>
                          <a:spcPts val="0"/>
                        </a:spcBef>
                        <a:spcAft>
                          <a:spcPts val="0"/>
                        </a:spcAft>
                        <a:buClrTx/>
                        <a:buSzTx/>
                        <a:buFontTx/>
                        <a:buNone/>
                        <a:tabLst>
                          <a:tab pos="400050" algn="l"/>
                        </a:tabLst>
                        <a:defRPr/>
                      </a:pPr>
                      <a:r>
                        <a:rPr lang="en-US" sz="1800" b="1" dirty="0">
                          <a:solidFill>
                            <a:srgbClr val="7A9A3D"/>
                          </a:solidFill>
                        </a:rPr>
                        <a:t>Review</a:t>
                      </a:r>
                      <a:r>
                        <a:rPr lang="en-US" sz="1800" dirty="0">
                          <a:solidFill>
                            <a:schemeClr val="tx1"/>
                          </a:solidFill>
                        </a:rPr>
                        <a:t> sources of income</a:t>
                      </a:r>
                    </a:p>
                  </a:txBody>
                  <a:tcPr marL="182880" marT="0" marB="0" anchor="ctr">
                    <a:lnL cap="flat">
                      <a:noFill/>
                    </a:lnL>
                    <a:lnR w="12700" cap="flat" cmpd="sng" algn="ctr">
                      <a:solidFill>
                        <a:schemeClr val="bg1"/>
                      </a:solidFill>
                      <a:prstDash val="solid"/>
                      <a:round/>
                      <a:headEnd type="none" w="med" len="med"/>
                      <a:tailEnd type="none" w="med" len="med"/>
                    </a:lnR>
                    <a:lnT w="9525" cap="flat" cmpd="sng" algn="ctr">
                      <a:solidFill>
                        <a:srgbClr val="ADB6BE"/>
                      </a:solidFill>
                      <a:prstDash val="sysDot"/>
                      <a:round/>
                      <a:headEnd type="none" w="med" len="med"/>
                      <a:tailEnd type="none" w="med" len="med"/>
                    </a:lnT>
                    <a:lnB w="9525" cap="flat" cmpd="sng" algn="ctr">
                      <a:solidFill>
                        <a:srgbClr val="ADB6BE"/>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858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a:solidFill>
                            <a:srgbClr val="7A9A3D"/>
                          </a:solidFill>
                        </a:rPr>
                        <a:t>Create</a:t>
                      </a:r>
                      <a:r>
                        <a:rPr lang="en-US" sz="1800" dirty="0">
                          <a:solidFill>
                            <a:schemeClr val="tx1"/>
                          </a:solidFill>
                        </a:rPr>
                        <a:t> a plan to ensure that health care and other essential expenses are covered</a:t>
                      </a:r>
                    </a:p>
                  </a:txBody>
                  <a:tcPr marL="182880" marT="0" marB="0" anchor="ctr">
                    <a:lnL cap="flat">
                      <a:noFill/>
                    </a:lnL>
                    <a:lnR w="12700" cap="flat" cmpd="sng" algn="ctr">
                      <a:solidFill>
                        <a:schemeClr val="bg1"/>
                      </a:solidFill>
                      <a:prstDash val="solid"/>
                      <a:round/>
                      <a:headEnd type="none" w="med" len="med"/>
                      <a:tailEnd type="none" w="med" len="med"/>
                    </a:lnR>
                    <a:lnT w="9525" cap="flat" cmpd="sng" algn="ctr">
                      <a:solidFill>
                        <a:srgbClr val="ADB6BE"/>
                      </a:solidFill>
                      <a:prstDash val="sysDot"/>
                      <a:round/>
                      <a:headEnd type="none" w="med" len="med"/>
                      <a:tailEnd type="none" w="med" len="med"/>
                    </a:lnT>
                    <a:lnB w="9525" cap="flat" cmpd="sng" algn="ctr">
                      <a:solidFill>
                        <a:srgbClr val="ADB6BE"/>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898329819"/>
                  </a:ext>
                </a:extLst>
              </a:tr>
              <a:tr h="6858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a:solidFill>
                            <a:srgbClr val="7A9A3D"/>
                          </a:solidFill>
                        </a:rPr>
                        <a:t>Develop</a:t>
                      </a:r>
                      <a:r>
                        <a:rPr lang="en-US" sz="1800" dirty="0">
                          <a:solidFill>
                            <a:srgbClr val="7A9A3D"/>
                          </a:solidFill>
                        </a:rPr>
                        <a:t> </a:t>
                      </a:r>
                      <a:r>
                        <a:rPr lang="en-US" sz="1800" dirty="0">
                          <a:solidFill>
                            <a:schemeClr val="tx1"/>
                          </a:solidFill>
                        </a:rPr>
                        <a:t>a financial strategy for discretionary spending</a:t>
                      </a:r>
                    </a:p>
                  </a:txBody>
                  <a:tcPr marL="182880" marT="0" marB="0" anchor="ctr">
                    <a:lnL cap="flat">
                      <a:noFill/>
                    </a:lnL>
                    <a:lnR w="12700" cap="flat" cmpd="sng" algn="ctr">
                      <a:solidFill>
                        <a:schemeClr val="bg1"/>
                      </a:solidFill>
                      <a:prstDash val="solid"/>
                      <a:round/>
                      <a:headEnd type="none" w="med" len="med"/>
                      <a:tailEnd type="none" w="med" len="med"/>
                    </a:lnR>
                    <a:lnT w="9525" cap="flat" cmpd="sng" algn="ctr">
                      <a:solidFill>
                        <a:srgbClr val="ADB6BE"/>
                      </a:solidFill>
                      <a:prstDash val="sysDot"/>
                      <a:round/>
                      <a:headEnd type="none" w="med" len="med"/>
                      <a:tailEnd type="none" w="med" len="med"/>
                    </a:lnT>
                    <a:lnB w="9525" cap="flat" cmpd="sng" algn="ctr">
                      <a:solidFill>
                        <a:srgbClr val="ADB6BE"/>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2198543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39079B-7091-8143-94F5-F60A82C59363}"/>
              </a:ext>
            </a:extLst>
          </p:cNvPr>
          <p:cNvSpPr>
            <a:spLocks noGrp="1"/>
          </p:cNvSpPr>
          <p:nvPr>
            <p:ph type="ctrTitle"/>
          </p:nvPr>
        </p:nvSpPr>
        <p:spPr/>
        <p:txBody>
          <a:bodyPr/>
          <a:lstStyle/>
          <a:p>
            <a:r>
              <a:rPr lang="en-US" dirty="0"/>
              <a:t>Appendix</a:t>
            </a:r>
          </a:p>
        </p:txBody>
      </p:sp>
      <p:sp>
        <p:nvSpPr>
          <p:cNvPr id="3" name="Subtitle 2">
            <a:extLst>
              <a:ext uri="{FF2B5EF4-FFF2-40B4-BE49-F238E27FC236}">
                <a16:creationId xmlns:a16="http://schemas.microsoft.com/office/drawing/2014/main" id="{5EA93A5C-CAFB-264A-A7E8-A592083DB0A9}"/>
              </a:ext>
            </a:extLst>
          </p:cNvPr>
          <p:cNvSpPr>
            <a:spLocks noGrp="1"/>
          </p:cNvSpPr>
          <p:nvPr>
            <p:ph type="subTitle" idx="1"/>
          </p:nvPr>
        </p:nvSpPr>
        <p:spPr/>
        <p:txBody>
          <a:bodyPr/>
          <a:lstStyle/>
          <a:p>
            <a:r>
              <a:rPr lang="en-US" dirty="0"/>
              <a:t>Additional health care topics</a:t>
            </a:r>
          </a:p>
        </p:txBody>
      </p:sp>
      <p:sp>
        <p:nvSpPr>
          <p:cNvPr id="5" name="Footer Placeholder 4">
            <a:extLst>
              <a:ext uri="{FF2B5EF4-FFF2-40B4-BE49-F238E27FC236}">
                <a16:creationId xmlns:a16="http://schemas.microsoft.com/office/drawing/2014/main" id="{B306349C-C495-4516-9857-CA9EEA306EBA}"/>
              </a:ext>
            </a:extLst>
          </p:cNvPr>
          <p:cNvSpPr>
            <a:spLocks noGrp="1"/>
          </p:cNvSpPr>
          <p:nvPr>
            <p:ph type="ftr" sz="quarter" idx="3"/>
          </p:nvPr>
        </p:nvSpPr>
        <p:spPr>
          <a:xfrm>
            <a:off x="426722" y="6483005"/>
            <a:ext cx="5245100" cy="172485"/>
          </a:xfrm>
        </p:spPr>
        <p:txBody>
          <a:bodyPr/>
          <a:lstStyle/>
          <a:p>
            <a:pPr algn="l">
              <a:defRPr/>
            </a:pPr>
            <a:r>
              <a:rPr lang="en-US" dirty="0"/>
              <a:t>For investor use.</a:t>
            </a:r>
          </a:p>
        </p:txBody>
      </p:sp>
    </p:spTree>
    <p:extLst>
      <p:ext uri="{BB962C8B-B14F-4D97-AF65-F5344CB8AC3E}">
        <p14:creationId xmlns:p14="http://schemas.microsoft.com/office/powerpoint/2010/main" val="26766781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 name="Title 4"/>
          <p:cNvSpPr>
            <a:spLocks noGrp="1"/>
          </p:cNvSpPr>
          <p:nvPr>
            <p:ph type="title"/>
          </p:nvPr>
        </p:nvSpPr>
        <p:spPr/>
        <p:txBody>
          <a:bodyPr/>
          <a:lstStyle/>
          <a:p>
            <a:r>
              <a:rPr lang="en-US" dirty="0"/>
              <a:t>Health Care Continues to Be a Concern</a:t>
            </a:r>
          </a:p>
        </p:txBody>
      </p:sp>
      <p:sp>
        <p:nvSpPr>
          <p:cNvPr id="4" name="Slide Number Placeholder 3">
            <a:extLst>
              <a:ext uri="{FF2B5EF4-FFF2-40B4-BE49-F238E27FC236}">
                <a16:creationId xmlns:a16="http://schemas.microsoft.com/office/drawing/2014/main" id="{8986EF13-7C61-4638-B19C-675E81B8053E}"/>
              </a:ext>
            </a:extLst>
          </p:cNvPr>
          <p:cNvSpPr>
            <a:spLocks noGrp="1"/>
          </p:cNvSpPr>
          <p:nvPr>
            <p:ph type="sldNum" sz="quarter" idx="14"/>
          </p:nvPr>
        </p:nvSpPr>
        <p:spPr/>
        <p:txBody>
          <a:bodyPr/>
          <a:lstStyle/>
          <a:p>
            <a:pPr>
              <a:defRPr/>
            </a:pPr>
            <a:fld id="{E6474CC2-1230-4213-AD1A-4B2FEEABA7A1}" type="slidenum">
              <a:rPr lang="en-US" smtClean="0"/>
              <a:pPr>
                <a:defRPr/>
              </a:pPr>
              <a:t>2</a:t>
            </a:fld>
            <a:endParaRPr lang="en-US" dirty="0"/>
          </a:p>
        </p:txBody>
      </p:sp>
      <p:sp>
        <p:nvSpPr>
          <p:cNvPr id="3" name="Footer Placeholder 2">
            <a:extLst>
              <a:ext uri="{FF2B5EF4-FFF2-40B4-BE49-F238E27FC236}">
                <a16:creationId xmlns:a16="http://schemas.microsoft.com/office/drawing/2014/main" id="{C533B971-E1B9-42A4-878C-69FD50629F3F}"/>
              </a:ext>
            </a:extLst>
          </p:cNvPr>
          <p:cNvSpPr>
            <a:spLocks noGrp="1"/>
          </p:cNvSpPr>
          <p:nvPr>
            <p:ph type="ftr" sz="quarter" idx="15"/>
          </p:nvPr>
        </p:nvSpPr>
        <p:spPr/>
        <p:txBody>
          <a:bodyPr/>
          <a:lstStyle/>
          <a:p>
            <a:pPr algn="l">
              <a:defRPr/>
            </a:pPr>
            <a:r>
              <a:rPr lang="en-US" dirty="0"/>
              <a:t>For investor use.</a:t>
            </a:r>
          </a:p>
        </p:txBody>
      </p:sp>
      <p:graphicFrame>
        <p:nvGraphicFramePr>
          <p:cNvPr id="20" name="Table 19"/>
          <p:cNvGraphicFramePr>
            <a:graphicFrameLocks noGrp="1"/>
          </p:cNvGraphicFramePr>
          <p:nvPr>
            <p:extLst>
              <p:ext uri="{D42A27DB-BD31-4B8C-83A1-F6EECF244321}">
                <p14:modId xmlns:p14="http://schemas.microsoft.com/office/powerpoint/2010/main" val="1230429559"/>
              </p:ext>
            </p:extLst>
          </p:nvPr>
        </p:nvGraphicFramePr>
        <p:xfrm>
          <a:off x="571500" y="1839017"/>
          <a:ext cx="11049000" cy="2377440"/>
        </p:xfrm>
        <a:graphic>
          <a:graphicData uri="http://schemas.openxmlformats.org/drawingml/2006/table">
            <a:tbl>
              <a:tblPr firstRow="1" bandRow="1">
                <a:tableStyleId>{5C22544A-7EE6-4342-B048-85BDC9FD1C3A}</a:tableStyleId>
              </a:tblPr>
              <a:tblGrid>
                <a:gridCol w="3683000">
                  <a:extLst>
                    <a:ext uri="{9D8B030D-6E8A-4147-A177-3AD203B41FA5}">
                      <a16:colId xmlns:a16="http://schemas.microsoft.com/office/drawing/2014/main" val="20000"/>
                    </a:ext>
                  </a:extLst>
                </a:gridCol>
                <a:gridCol w="3683000">
                  <a:extLst>
                    <a:ext uri="{9D8B030D-6E8A-4147-A177-3AD203B41FA5}">
                      <a16:colId xmlns:a16="http://schemas.microsoft.com/office/drawing/2014/main" val="20001"/>
                    </a:ext>
                  </a:extLst>
                </a:gridCol>
                <a:gridCol w="3683000">
                  <a:extLst>
                    <a:ext uri="{9D8B030D-6E8A-4147-A177-3AD203B41FA5}">
                      <a16:colId xmlns:a16="http://schemas.microsoft.com/office/drawing/2014/main" val="20002"/>
                    </a:ext>
                  </a:extLst>
                </a:gridCol>
              </a:tblGrid>
              <a:tr h="548640">
                <a:tc>
                  <a:txBody>
                    <a:bodyPr/>
                    <a:lstStyle/>
                    <a:p>
                      <a:pPr algn="ctr"/>
                      <a:r>
                        <a:rPr lang="en-US" sz="3600" b="1" dirty="0">
                          <a:solidFill>
                            <a:srgbClr val="7A9A3D"/>
                          </a:solidFill>
                        </a:rPr>
                        <a:t>38%</a:t>
                      </a:r>
                    </a:p>
                  </a:txBody>
                  <a:tcPr>
                    <a:lnL w="12700" cmpd="sng">
                      <a:noFill/>
                    </a:lnL>
                    <a:lnR w="12700" cap="flat" cmpd="sng" algn="ctr">
                      <a:noFill/>
                      <a:prstDash val="solid"/>
                      <a:round/>
                      <a:headEnd type="none" w="med" len="med"/>
                      <a:tailEnd type="none" w="med" len="med"/>
                    </a:lnR>
                    <a:lnT w="12700" cmpd="sng">
                      <a:noFill/>
                    </a:lnT>
                    <a:lnB w="12700" cap="flat" cmpd="sng" algn="ctr">
                      <a:solidFill>
                        <a:srgbClr val="ADB2B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r>
                        <a:rPr lang="en-US" sz="3600" b="1" dirty="0">
                          <a:solidFill>
                            <a:srgbClr val="298FC2"/>
                          </a:solidFill>
                        </a:rPr>
                        <a:t>42%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rgbClr val="ADB2B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3600" b="1" dirty="0">
                          <a:solidFill>
                            <a:srgbClr val="004F6B"/>
                          </a:solidFill>
                        </a:rPr>
                        <a:t>5.1%</a:t>
                      </a:r>
                    </a:p>
                  </a:txBody>
                  <a:tcPr>
                    <a:lnL w="12700" cap="flat" cmpd="sng" algn="ctr">
                      <a:noFill/>
                      <a:prstDash val="solid"/>
                      <a:round/>
                      <a:headEnd type="none" w="med" len="med"/>
                      <a:tailEnd type="none" w="med" len="med"/>
                    </a:lnL>
                    <a:lnR w="12700" cmpd="sng">
                      <a:noFill/>
                    </a:lnR>
                    <a:lnT w="12700" cmpd="sng">
                      <a:noFill/>
                    </a:lnT>
                    <a:lnB w="12700" cap="flat" cmpd="sng" algn="ctr">
                      <a:solidFill>
                        <a:srgbClr val="ADB2B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737360">
                <a:tc>
                  <a:txBody>
                    <a:bodyPr/>
                    <a:lstStyle/>
                    <a:p>
                      <a:pPr algn="ctr"/>
                      <a:r>
                        <a:rPr lang="en-US" altLang="en-US" sz="1800" b="0" dirty="0">
                          <a:solidFill>
                            <a:schemeClr val="bg2"/>
                          </a:solidFill>
                        </a:rPr>
                        <a:t>Percent of investors are concerned about not having enough savings to meet unexpected healthcare and long-term care costs later in life.</a:t>
                      </a:r>
                      <a:r>
                        <a:rPr lang="en-US" altLang="en-US" sz="1800" b="0" baseline="30000" dirty="0">
                          <a:solidFill>
                            <a:schemeClr val="bg2"/>
                          </a:solidFill>
                        </a:rPr>
                        <a:t>1 </a:t>
                      </a:r>
                      <a:endParaRPr lang="en-US" sz="1800" b="0" baseline="30000" dirty="0">
                        <a:solidFill>
                          <a:schemeClr val="bg2"/>
                        </a:solidFill>
                      </a:endParaRPr>
                    </a:p>
                  </a:txBody>
                  <a:tcPr anchor="ctr">
                    <a:lnL w="12700" cmpd="sng">
                      <a:noFill/>
                    </a:lnL>
                    <a:lnR w="12700" cap="flat" cmpd="sng" algn="ctr">
                      <a:solidFill>
                        <a:srgbClr val="ADB2B6"/>
                      </a:solidFill>
                      <a:prstDash val="sysDot"/>
                      <a:round/>
                      <a:headEnd type="none" w="med" len="med"/>
                      <a:tailEnd type="none" w="med" len="med"/>
                    </a:lnR>
                    <a:lnT w="12700" cap="flat" cmpd="sng" algn="ctr">
                      <a:solidFill>
                        <a:srgbClr val="ADB2B6"/>
                      </a:solidFill>
                      <a:prstDash val="solid"/>
                      <a:round/>
                      <a:headEnd type="none" w="med" len="med"/>
                      <a:tailEnd type="none" w="med" len="med"/>
                    </a:lnT>
                    <a:lnB w="12700" cap="flat" cmpd="sng" algn="ctr">
                      <a:solidFill>
                        <a:srgbClr val="ADB2B6"/>
                      </a:solidFill>
                      <a:prstDash val="solid"/>
                      <a:round/>
                      <a:headEnd type="none" w="med" len="med"/>
                      <a:tailEnd type="none" w="med" len="med"/>
                    </a:lnB>
                    <a:lnTlToBr w="12700" cmpd="sng">
                      <a:noFill/>
                      <a:prstDash val="solid"/>
                    </a:lnTlToBr>
                    <a:lnBlToTr w="12700" cmpd="sng">
                      <a:noFill/>
                      <a:prstDash val="solid"/>
                    </a:lnBlToTr>
                    <a:solidFill>
                      <a:srgbClr val="E4E7E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1800" dirty="0">
                          <a:solidFill>
                            <a:schemeClr val="bg2"/>
                          </a:solidFill>
                        </a:rPr>
                        <a:t>Percentage of investors who believe managing healthcare costs is the most important service a financial advisor can provide to support them later in life.</a:t>
                      </a:r>
                      <a:r>
                        <a:rPr lang="en-US" altLang="en-US" sz="1800" baseline="30000" dirty="0">
                          <a:solidFill>
                            <a:schemeClr val="bg2"/>
                          </a:solidFill>
                        </a:rPr>
                        <a:t>2</a:t>
                      </a:r>
                      <a:endParaRPr lang="en-US" altLang="en-US" sz="1800" b="0" baseline="30000" dirty="0">
                        <a:solidFill>
                          <a:schemeClr val="bg2"/>
                        </a:solidFill>
                      </a:endParaRPr>
                    </a:p>
                  </a:txBody>
                  <a:tcPr anchor="ctr">
                    <a:lnL w="12700" cap="flat" cmpd="sng" algn="ctr">
                      <a:solidFill>
                        <a:srgbClr val="ADB2B6"/>
                      </a:solidFill>
                      <a:prstDash val="sysDot"/>
                      <a:round/>
                      <a:headEnd type="none" w="med" len="med"/>
                      <a:tailEnd type="none" w="med" len="med"/>
                    </a:lnL>
                    <a:lnR w="12700" cap="flat" cmpd="sng" algn="ctr">
                      <a:solidFill>
                        <a:srgbClr val="ADB2B6"/>
                      </a:solidFill>
                      <a:prstDash val="sysDot"/>
                      <a:round/>
                      <a:headEnd type="none" w="med" len="med"/>
                      <a:tailEnd type="none" w="med" len="med"/>
                    </a:lnR>
                    <a:lnT w="12700" cap="flat" cmpd="sng" algn="ctr">
                      <a:solidFill>
                        <a:srgbClr val="ADB2B6"/>
                      </a:solidFill>
                      <a:prstDash val="solid"/>
                      <a:round/>
                      <a:headEnd type="none" w="med" len="med"/>
                      <a:tailEnd type="none" w="med" len="med"/>
                    </a:lnT>
                    <a:lnB w="12700" cap="flat" cmpd="sng" algn="ctr">
                      <a:solidFill>
                        <a:srgbClr val="ADB2B6"/>
                      </a:solidFill>
                      <a:prstDash val="solid"/>
                      <a:round/>
                      <a:headEnd type="none" w="med" len="med"/>
                      <a:tailEnd type="none" w="med" len="med"/>
                    </a:lnB>
                    <a:lnTlToBr w="12700" cmpd="sng">
                      <a:noFill/>
                      <a:prstDash val="solid"/>
                    </a:lnTlToBr>
                    <a:lnBlToTr w="12700" cmpd="sng">
                      <a:noFill/>
                      <a:prstDash val="solid"/>
                    </a:lnBlToTr>
                    <a:solidFill>
                      <a:srgbClr val="E4E7E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1800" b="0" dirty="0">
                          <a:solidFill>
                            <a:schemeClr val="bg2"/>
                          </a:solidFill>
                        </a:rPr>
                        <a:t>Projected annual growth</a:t>
                      </a:r>
                      <a:br>
                        <a:rPr lang="en-US" altLang="en-US" sz="1800" b="0" dirty="0">
                          <a:solidFill>
                            <a:schemeClr val="bg2"/>
                          </a:solidFill>
                        </a:rPr>
                      </a:br>
                      <a:r>
                        <a:rPr lang="en-US" altLang="en-US" sz="1800" b="0" dirty="0">
                          <a:solidFill>
                            <a:schemeClr val="bg2"/>
                          </a:solidFill>
                        </a:rPr>
                        <a:t>in health care spending</a:t>
                      </a:r>
                      <a:br>
                        <a:rPr lang="en-US" altLang="en-US" sz="1800" b="0" dirty="0">
                          <a:solidFill>
                            <a:schemeClr val="bg2"/>
                          </a:solidFill>
                        </a:rPr>
                      </a:br>
                      <a:r>
                        <a:rPr lang="en-US" altLang="en-US" sz="1800" b="0" dirty="0">
                          <a:solidFill>
                            <a:schemeClr val="bg2"/>
                          </a:solidFill>
                        </a:rPr>
                        <a:t>through 2030.</a:t>
                      </a:r>
                      <a:r>
                        <a:rPr lang="en-US" altLang="en-US" sz="1800" b="0" baseline="30000" dirty="0">
                          <a:solidFill>
                            <a:schemeClr val="bg2"/>
                          </a:solidFill>
                        </a:rPr>
                        <a:t>3</a:t>
                      </a:r>
                    </a:p>
                  </a:txBody>
                  <a:tcPr anchor="ctr">
                    <a:lnL w="12700" cap="flat" cmpd="sng" algn="ctr">
                      <a:solidFill>
                        <a:srgbClr val="ADB2B6"/>
                      </a:solidFill>
                      <a:prstDash val="sysDot"/>
                      <a:round/>
                      <a:headEnd type="none" w="med" len="med"/>
                      <a:tailEnd type="none" w="med" len="med"/>
                    </a:lnL>
                    <a:lnR w="12700" cmpd="sng">
                      <a:noFill/>
                    </a:lnR>
                    <a:lnT w="12700" cap="flat" cmpd="sng" algn="ctr">
                      <a:solidFill>
                        <a:srgbClr val="ADB2B6"/>
                      </a:solidFill>
                      <a:prstDash val="solid"/>
                      <a:round/>
                      <a:headEnd type="none" w="med" len="med"/>
                      <a:tailEnd type="none" w="med" len="med"/>
                    </a:lnT>
                    <a:lnB w="12700" cap="flat" cmpd="sng" algn="ctr">
                      <a:solidFill>
                        <a:srgbClr val="ADB2B6"/>
                      </a:solidFill>
                      <a:prstDash val="solid"/>
                      <a:round/>
                      <a:headEnd type="none" w="med" len="med"/>
                      <a:tailEnd type="none" w="med" len="med"/>
                    </a:lnB>
                    <a:lnTlToBr w="12700" cmpd="sng">
                      <a:noFill/>
                      <a:prstDash val="solid"/>
                    </a:lnTlToBr>
                    <a:lnBlToTr w="12700" cmpd="sng">
                      <a:noFill/>
                      <a:prstDash val="solid"/>
                    </a:lnBlToTr>
                    <a:solidFill>
                      <a:srgbClr val="E4E7E9"/>
                    </a:solidFill>
                  </a:tcPr>
                </a:tc>
                <a:extLst>
                  <a:ext uri="{0D108BD9-81ED-4DB2-BD59-A6C34878D82A}">
                    <a16:rowId xmlns:a16="http://schemas.microsoft.com/office/drawing/2014/main" val="10001"/>
                  </a:ext>
                </a:extLst>
              </a:tr>
            </a:tbl>
          </a:graphicData>
        </a:graphic>
      </p:graphicFrame>
      <p:grpSp>
        <p:nvGrpSpPr>
          <p:cNvPr id="5" name="Group 4">
            <a:extLst>
              <a:ext uri="{FF2B5EF4-FFF2-40B4-BE49-F238E27FC236}">
                <a16:creationId xmlns:a16="http://schemas.microsoft.com/office/drawing/2014/main" id="{C0247427-9194-445B-940E-96C80C457EE0}"/>
              </a:ext>
            </a:extLst>
          </p:cNvPr>
          <p:cNvGrpSpPr/>
          <p:nvPr/>
        </p:nvGrpSpPr>
        <p:grpSpPr>
          <a:xfrm>
            <a:off x="1937223" y="2479417"/>
            <a:ext cx="8321040" cy="0"/>
            <a:chOff x="2838974" y="2811910"/>
            <a:chExt cx="6451151" cy="0"/>
          </a:xfrm>
        </p:grpSpPr>
        <p:cxnSp>
          <p:nvCxnSpPr>
            <p:cNvPr id="25" name="Straight Connector 24"/>
            <p:cNvCxnSpPr/>
            <p:nvPr/>
          </p:nvCxnSpPr>
          <p:spPr bwMode="auto">
            <a:xfrm>
              <a:off x="2838974" y="2811910"/>
              <a:ext cx="866775" cy="0"/>
            </a:xfrm>
            <a:prstGeom prst="line">
              <a:avLst/>
            </a:prstGeom>
            <a:solidFill>
              <a:schemeClr val="hlink"/>
            </a:solidFill>
            <a:ln w="38100" cap="flat" cmpd="sng" algn="ctr">
              <a:solidFill>
                <a:srgbClr val="7A9A3D"/>
              </a:solidFill>
              <a:prstDash val="solid"/>
              <a:round/>
              <a:headEnd type="none" w="med" len="med"/>
              <a:tailEnd type="none" w="med" len="med"/>
            </a:ln>
            <a:effectLst/>
          </p:spPr>
        </p:cxnSp>
        <p:cxnSp>
          <p:nvCxnSpPr>
            <p:cNvPr id="26" name="Straight Connector 25"/>
            <p:cNvCxnSpPr/>
            <p:nvPr/>
          </p:nvCxnSpPr>
          <p:spPr bwMode="auto">
            <a:xfrm>
              <a:off x="5646234" y="2811910"/>
              <a:ext cx="866775" cy="0"/>
            </a:xfrm>
            <a:prstGeom prst="line">
              <a:avLst/>
            </a:prstGeom>
            <a:solidFill>
              <a:schemeClr val="hlink"/>
            </a:solidFill>
            <a:ln w="38100" cap="flat" cmpd="sng" algn="ctr">
              <a:solidFill>
                <a:srgbClr val="298FC2"/>
              </a:solidFill>
              <a:prstDash val="solid"/>
              <a:round/>
              <a:headEnd type="none" w="med" len="med"/>
              <a:tailEnd type="none" w="med" len="med"/>
            </a:ln>
            <a:effectLst/>
          </p:spPr>
        </p:cxnSp>
        <p:cxnSp>
          <p:nvCxnSpPr>
            <p:cNvPr id="27" name="Straight Connector 26"/>
            <p:cNvCxnSpPr/>
            <p:nvPr/>
          </p:nvCxnSpPr>
          <p:spPr bwMode="auto">
            <a:xfrm>
              <a:off x="8423350" y="2811910"/>
              <a:ext cx="866775" cy="0"/>
            </a:xfrm>
            <a:prstGeom prst="line">
              <a:avLst/>
            </a:prstGeom>
            <a:solidFill>
              <a:schemeClr val="hlink"/>
            </a:solidFill>
            <a:ln w="38100" cap="flat" cmpd="sng" algn="ctr">
              <a:solidFill>
                <a:srgbClr val="004F6B"/>
              </a:solidFill>
              <a:prstDash val="solid"/>
              <a:round/>
              <a:headEnd type="none" w="med" len="med"/>
              <a:tailEnd type="none" w="med" len="med"/>
            </a:ln>
            <a:effectLst/>
          </p:spPr>
        </p:cxnSp>
      </p:grpSp>
      <p:sp>
        <p:nvSpPr>
          <p:cNvPr id="12" name="Text Box 21">
            <a:extLst>
              <a:ext uri="{FF2B5EF4-FFF2-40B4-BE49-F238E27FC236}">
                <a16:creationId xmlns:a16="http://schemas.microsoft.com/office/drawing/2014/main" id="{172CC9AC-AA16-4132-BCA6-87AF65EAF2C6}"/>
              </a:ext>
            </a:extLst>
          </p:cNvPr>
          <p:cNvSpPr txBox="1">
            <a:spLocks noChangeArrowheads="1"/>
          </p:cNvSpPr>
          <p:nvPr/>
        </p:nvSpPr>
        <p:spPr bwMode="auto">
          <a:xfrm>
            <a:off x="473872" y="5467171"/>
            <a:ext cx="9432128" cy="1000274"/>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7763" tIns="0" rIns="87763" bIns="0" anchor="b">
            <a:spAutoFit/>
          </a:bodyPr>
          <a:lstStyle>
            <a:lvl1pPr algn="l" eaLnBrk="0" hangingPunct="0">
              <a:spcBef>
                <a:spcPct val="20000"/>
              </a:spcBef>
              <a:buClr>
                <a:srgbClr val="524E86"/>
              </a:buClr>
              <a:buSzPct val="120000"/>
              <a:buChar char="•"/>
              <a:defRPr>
                <a:solidFill>
                  <a:schemeClr val="tx1"/>
                </a:solidFill>
                <a:latin typeface="Arial" pitchFamily="34" charset="0"/>
              </a:defRPr>
            </a:lvl1pPr>
            <a:lvl2pPr marL="742950" indent="-285750" algn="l" eaLnBrk="0" hangingPunct="0">
              <a:spcBef>
                <a:spcPct val="20000"/>
              </a:spcBef>
              <a:buClr>
                <a:srgbClr val="524E86"/>
              </a:buClr>
              <a:buSzPct val="80000"/>
              <a:buFont typeface="Wingdings" pitchFamily="2" charset="2"/>
              <a:buChar char="§"/>
              <a:defRPr>
                <a:solidFill>
                  <a:schemeClr val="tx1"/>
                </a:solidFill>
                <a:latin typeface="Arial" pitchFamily="34" charset="0"/>
              </a:defRPr>
            </a:lvl2pPr>
            <a:lvl3pPr marL="1143000" indent="-228600" algn="l" eaLnBrk="0" hangingPunct="0">
              <a:spcBef>
                <a:spcPct val="20000"/>
              </a:spcBef>
              <a:buClr>
                <a:srgbClr val="524E86"/>
              </a:buClr>
              <a:buFont typeface="Arial" pitchFamily="34" charset="0"/>
              <a:buChar char="–"/>
              <a:defRPr sz="1600">
                <a:solidFill>
                  <a:schemeClr val="tx1"/>
                </a:solidFill>
                <a:latin typeface="Arial" pitchFamily="34" charset="0"/>
              </a:defRPr>
            </a:lvl3pPr>
            <a:lvl4pPr marL="1600200" indent="-228600" algn="l" eaLnBrk="0" hangingPunct="0">
              <a:spcBef>
                <a:spcPct val="20000"/>
              </a:spcBef>
              <a:buClr>
                <a:srgbClr val="524E86"/>
              </a:buClr>
              <a:buChar char="•"/>
              <a:defRPr sz="1600">
                <a:solidFill>
                  <a:schemeClr val="tx1"/>
                </a:solidFill>
                <a:latin typeface="Arial" pitchFamily="34" charset="0"/>
              </a:defRPr>
            </a:lvl4pPr>
            <a:lvl5pPr marL="2057400" indent="-228600" algn="l" eaLnBrk="0" hangingPunct="0">
              <a:spcBef>
                <a:spcPct val="20000"/>
              </a:spcBef>
              <a:buClr>
                <a:srgbClr val="524E86"/>
              </a:buClr>
              <a:buFont typeface="Wingdings" pitchFamily="2" charset="2"/>
              <a:buChar char="§"/>
              <a:defRPr sz="1400">
                <a:solidFill>
                  <a:schemeClr val="tx1"/>
                </a:solidFill>
                <a:latin typeface="Arial" pitchFamily="34" charset="0"/>
              </a:defRPr>
            </a:lvl5pPr>
            <a:lvl6pPr marL="2514600" indent="-228600" eaLnBrk="0" fontAlgn="base" hangingPunct="0">
              <a:spcBef>
                <a:spcPct val="20000"/>
              </a:spcBef>
              <a:spcAft>
                <a:spcPct val="0"/>
              </a:spcAft>
              <a:buClr>
                <a:srgbClr val="524E86"/>
              </a:buClr>
              <a:buFont typeface="Wingdings" pitchFamily="2" charset="2"/>
              <a:buChar char="§"/>
              <a:defRPr sz="1400">
                <a:solidFill>
                  <a:schemeClr val="tx1"/>
                </a:solidFill>
                <a:latin typeface="Arial" pitchFamily="34" charset="0"/>
              </a:defRPr>
            </a:lvl6pPr>
            <a:lvl7pPr marL="2971800" indent="-228600" eaLnBrk="0" fontAlgn="base" hangingPunct="0">
              <a:spcBef>
                <a:spcPct val="20000"/>
              </a:spcBef>
              <a:spcAft>
                <a:spcPct val="0"/>
              </a:spcAft>
              <a:buClr>
                <a:srgbClr val="524E86"/>
              </a:buClr>
              <a:buFont typeface="Wingdings" pitchFamily="2" charset="2"/>
              <a:buChar char="§"/>
              <a:defRPr sz="1400">
                <a:solidFill>
                  <a:schemeClr val="tx1"/>
                </a:solidFill>
                <a:latin typeface="Arial" pitchFamily="34" charset="0"/>
              </a:defRPr>
            </a:lvl7pPr>
            <a:lvl8pPr marL="3429000" indent="-228600" eaLnBrk="0" fontAlgn="base" hangingPunct="0">
              <a:spcBef>
                <a:spcPct val="20000"/>
              </a:spcBef>
              <a:spcAft>
                <a:spcPct val="0"/>
              </a:spcAft>
              <a:buClr>
                <a:srgbClr val="524E86"/>
              </a:buClr>
              <a:buFont typeface="Wingdings" pitchFamily="2" charset="2"/>
              <a:buChar char="§"/>
              <a:defRPr sz="1400">
                <a:solidFill>
                  <a:schemeClr val="tx1"/>
                </a:solidFill>
                <a:latin typeface="Arial" pitchFamily="34" charset="0"/>
              </a:defRPr>
            </a:lvl8pPr>
            <a:lvl9pPr marL="3886200" indent="-228600" eaLnBrk="0" fontAlgn="base" hangingPunct="0">
              <a:spcBef>
                <a:spcPct val="20000"/>
              </a:spcBef>
              <a:spcAft>
                <a:spcPct val="0"/>
              </a:spcAft>
              <a:buClr>
                <a:srgbClr val="524E86"/>
              </a:buClr>
              <a:buFont typeface="Wingdings" pitchFamily="2" charset="2"/>
              <a:buChar char="§"/>
              <a:defRPr sz="1400">
                <a:solidFill>
                  <a:schemeClr val="tx1"/>
                </a:solidFill>
                <a:latin typeface="Arial" pitchFamily="34" charset="0"/>
              </a:defRPr>
            </a:lvl9pPr>
          </a:lstStyle>
          <a:p>
            <a:pPr lvl="0" eaLnBrk="1" hangingPunct="1">
              <a:spcBef>
                <a:spcPct val="0"/>
              </a:spcBef>
              <a:spcAft>
                <a:spcPts val="300"/>
              </a:spcAft>
              <a:buClrTx/>
              <a:buSzTx/>
              <a:buNone/>
            </a:pPr>
            <a:r>
              <a:rPr lang="en-US" sz="1000" baseline="30000" dirty="0">
                <a:solidFill>
                  <a:srgbClr val="000000"/>
                </a:solidFill>
              </a:rPr>
              <a:t>1</a:t>
            </a:r>
            <a:r>
              <a:rPr lang="en-US" sz="1000" dirty="0">
                <a:solidFill>
                  <a:srgbClr val="000000"/>
                </a:solidFill>
              </a:rPr>
              <a:t> </a:t>
            </a:r>
            <a:r>
              <a:rPr lang="en-US" altLang="en-US" sz="1000" dirty="0">
                <a:solidFill>
                  <a:srgbClr val="000000"/>
                </a:solidFill>
              </a:rPr>
              <a:t>The 2022 Fidelity Investor Insights Study was conducted during the period August 8 through September 2, 2022. It surveyed a total of 2,490 investors, including 673 millionaires and 1,520 investors with advisors. The study was conducted via a 25-minute online survey, with the sample provided by </a:t>
            </a:r>
            <a:r>
              <a:rPr lang="en-US" altLang="en-US" sz="1000" dirty="0" err="1">
                <a:solidFill>
                  <a:srgbClr val="000000"/>
                </a:solidFill>
              </a:rPr>
              <a:t>Brookmark</a:t>
            </a:r>
            <a:r>
              <a:rPr lang="en-US" altLang="en-US" sz="1000" dirty="0">
                <a:solidFill>
                  <a:srgbClr val="000000"/>
                </a:solidFill>
              </a:rPr>
              <a:t>, a third-party firm not affiliated with Fidelity. Respondents were screened for a minimum level of investable assets (excluding retirement assets and primary residence), age, and income levels.</a:t>
            </a:r>
          </a:p>
          <a:p>
            <a:pPr lvl="0" eaLnBrk="1" hangingPunct="1">
              <a:spcBef>
                <a:spcPct val="0"/>
              </a:spcBef>
              <a:spcAft>
                <a:spcPts val="300"/>
              </a:spcAft>
              <a:buClrTx/>
              <a:buSzTx/>
              <a:buNone/>
            </a:pPr>
            <a:r>
              <a:rPr lang="en-US" sz="1000" baseline="30000" dirty="0">
                <a:solidFill>
                  <a:srgbClr val="000000"/>
                </a:solidFill>
              </a:rPr>
              <a:t>2</a:t>
            </a:r>
            <a:r>
              <a:rPr lang="en-US" sz="1000" dirty="0">
                <a:solidFill>
                  <a:srgbClr val="000000"/>
                </a:solidFill>
              </a:rPr>
              <a:t> </a:t>
            </a:r>
            <a:r>
              <a:rPr lang="en-US" altLang="en-US" sz="1000" dirty="0">
                <a:solidFill>
                  <a:srgbClr val="000000"/>
                </a:solidFill>
              </a:rPr>
              <a:t>Ibid</a:t>
            </a:r>
          </a:p>
          <a:p>
            <a:pPr lvl="0" eaLnBrk="1" hangingPunct="1">
              <a:spcBef>
                <a:spcPct val="0"/>
              </a:spcBef>
              <a:spcAft>
                <a:spcPts val="300"/>
              </a:spcAft>
              <a:buClrTx/>
              <a:buSzTx/>
              <a:buNone/>
            </a:pPr>
            <a:r>
              <a:rPr lang="en-US" sz="1000" baseline="30000" dirty="0">
                <a:solidFill>
                  <a:srgbClr val="000000"/>
                </a:solidFill>
              </a:rPr>
              <a:t>3</a:t>
            </a:r>
            <a:r>
              <a:rPr lang="en-US" sz="1000" dirty="0">
                <a:solidFill>
                  <a:srgbClr val="000000"/>
                </a:solidFill>
              </a:rPr>
              <a:t> </a:t>
            </a:r>
            <a:r>
              <a:rPr lang="en-US" altLang="en-US" sz="1000" dirty="0">
                <a:solidFill>
                  <a:srgbClr val="000000"/>
                </a:solidFill>
              </a:rPr>
              <a:t>Centers for Medicare and Medicaid Studies, National Health Expenditures Projections, 2021–2030.</a:t>
            </a:r>
          </a:p>
        </p:txBody>
      </p:sp>
    </p:spTree>
    <p:extLst>
      <p:ext uri="{BB962C8B-B14F-4D97-AF65-F5344CB8AC3E}">
        <p14:creationId xmlns:p14="http://schemas.microsoft.com/office/powerpoint/2010/main" val="23730074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Key Dates for Medicare</a:t>
            </a:r>
            <a:endParaRPr lang="en-US" sz="1600" b="1" dirty="0">
              <a:solidFill>
                <a:srgbClr val="768692"/>
              </a:solidFill>
            </a:endParaRPr>
          </a:p>
        </p:txBody>
      </p:sp>
      <p:graphicFrame>
        <p:nvGraphicFramePr>
          <p:cNvPr id="11" name="Group 132"/>
          <p:cNvGraphicFramePr>
            <a:graphicFrameLocks noGrp="1"/>
          </p:cNvGraphicFramePr>
          <p:nvPr>
            <p:extLst>
              <p:ext uri="{D42A27DB-BD31-4B8C-83A1-F6EECF244321}">
                <p14:modId xmlns:p14="http://schemas.microsoft.com/office/powerpoint/2010/main" val="3047763367"/>
              </p:ext>
            </p:extLst>
          </p:nvPr>
        </p:nvGraphicFramePr>
        <p:xfrm>
          <a:off x="571500" y="1608287"/>
          <a:ext cx="11048999" cy="4114800"/>
        </p:xfrm>
        <a:graphic>
          <a:graphicData uri="http://schemas.openxmlformats.org/drawingml/2006/table">
            <a:tbl>
              <a:tblPr/>
              <a:tblGrid>
                <a:gridCol w="3621911">
                  <a:extLst>
                    <a:ext uri="{9D8B030D-6E8A-4147-A177-3AD203B41FA5}">
                      <a16:colId xmlns:a16="http://schemas.microsoft.com/office/drawing/2014/main" val="20000"/>
                    </a:ext>
                  </a:extLst>
                </a:gridCol>
                <a:gridCol w="91633">
                  <a:extLst>
                    <a:ext uri="{9D8B030D-6E8A-4147-A177-3AD203B41FA5}">
                      <a16:colId xmlns:a16="http://schemas.microsoft.com/office/drawing/2014/main" val="20001"/>
                    </a:ext>
                  </a:extLst>
                </a:gridCol>
                <a:gridCol w="3621911">
                  <a:extLst>
                    <a:ext uri="{9D8B030D-6E8A-4147-A177-3AD203B41FA5}">
                      <a16:colId xmlns:a16="http://schemas.microsoft.com/office/drawing/2014/main" val="20002"/>
                    </a:ext>
                  </a:extLst>
                </a:gridCol>
                <a:gridCol w="91633">
                  <a:extLst>
                    <a:ext uri="{9D8B030D-6E8A-4147-A177-3AD203B41FA5}">
                      <a16:colId xmlns:a16="http://schemas.microsoft.com/office/drawing/2014/main" val="20003"/>
                    </a:ext>
                  </a:extLst>
                </a:gridCol>
                <a:gridCol w="3621911">
                  <a:extLst>
                    <a:ext uri="{9D8B030D-6E8A-4147-A177-3AD203B41FA5}">
                      <a16:colId xmlns:a16="http://schemas.microsoft.com/office/drawing/2014/main" val="20004"/>
                    </a:ext>
                  </a:extLst>
                </a:gridCol>
              </a:tblGrid>
              <a:tr h="1005840">
                <a:tc>
                  <a:txBody>
                    <a:bodyPr/>
                    <a:lstStyle/>
                    <a:p>
                      <a:pPr marL="0" marR="0" lvl="0" indent="0" algn="l" defTabSz="914400" rtl="0" eaLnBrk="1" fontAlgn="base" latinLnBrk="0" hangingPunct="1">
                        <a:lnSpc>
                          <a:spcPct val="90000"/>
                        </a:lnSpc>
                        <a:spcBef>
                          <a:spcPct val="0"/>
                        </a:spcBef>
                        <a:spcAft>
                          <a:spcPct val="20000"/>
                        </a:spcAft>
                        <a:buClrTx/>
                        <a:buSzTx/>
                        <a:buFontTx/>
                        <a:buNone/>
                        <a:tabLst/>
                      </a:pPr>
                      <a:r>
                        <a:rPr kumimoji="0" lang="en-US" sz="1800" b="1" i="0" u="none" strike="noStrike" cap="none" normalizeH="0" baseline="0" dirty="0">
                          <a:ln>
                            <a:noFill/>
                          </a:ln>
                          <a:solidFill>
                            <a:srgbClr val="7A9A3D"/>
                          </a:solidFill>
                          <a:effectLst/>
                          <a:latin typeface="Arial" charset="0"/>
                          <a:ea typeface="ＭＳ Ｐゴシック" pitchFamily="34" charset="-128"/>
                        </a:rPr>
                        <a:t>Part A &amp; B</a:t>
                      </a:r>
                      <a:br>
                        <a:rPr kumimoji="0" lang="en-US" sz="1800" b="1" i="0" u="none" strike="noStrike" cap="none" normalizeH="0" baseline="0" dirty="0">
                          <a:ln>
                            <a:noFill/>
                          </a:ln>
                          <a:solidFill>
                            <a:srgbClr val="7A9A3D"/>
                          </a:solidFill>
                          <a:effectLst/>
                          <a:latin typeface="Arial" charset="0"/>
                          <a:ea typeface="ＭＳ Ｐゴシック" pitchFamily="34" charset="-128"/>
                        </a:rPr>
                      </a:br>
                      <a:r>
                        <a:rPr kumimoji="0" lang="en-US" sz="1800" b="0" i="0" u="none" strike="noStrike" cap="none" normalizeH="0" baseline="0" dirty="0">
                          <a:ln>
                            <a:noFill/>
                          </a:ln>
                          <a:solidFill>
                            <a:srgbClr val="7A9A3D"/>
                          </a:solidFill>
                          <a:effectLst/>
                          <a:latin typeface="Arial" charset="0"/>
                          <a:ea typeface="ＭＳ Ｐゴシック" pitchFamily="34" charset="-128"/>
                        </a:rPr>
                        <a:t>Regular Medicare</a:t>
                      </a:r>
                    </a:p>
                  </a:txBody>
                  <a:tcPr marL="274320" marR="274320" marB="182880" anchor="b" horzOverflow="overflow">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cap="none" normalizeH="0" baseline="0" dirty="0">
                        <a:ln>
                          <a:noFill/>
                        </a:ln>
                        <a:solidFill>
                          <a:schemeClr val="tx1"/>
                        </a:solidFill>
                        <a:effectLst/>
                        <a:latin typeface="Arial" charset="0"/>
                        <a:ea typeface="ＭＳ Ｐゴシック"/>
                        <a:cs typeface="ＭＳ Ｐゴシック"/>
                      </a:endParaRPr>
                    </a:p>
                  </a:txBody>
                  <a:tcPr marL="0" marR="0" marB="182880" anchor="b" horzOverflow="overflow">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a:noFill/>
                    </a:lnT>
                    <a:lnB w="9525"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20000"/>
                        </a:spcAft>
                        <a:buClrTx/>
                        <a:buSzTx/>
                        <a:buFontTx/>
                        <a:buNone/>
                        <a:tabLst/>
                      </a:pPr>
                      <a:r>
                        <a:rPr kumimoji="0" lang="en-US" sz="1800" b="1" i="0" u="none" strike="noStrike" cap="none" normalizeH="0" baseline="0" dirty="0">
                          <a:ln>
                            <a:noFill/>
                          </a:ln>
                          <a:solidFill>
                            <a:srgbClr val="298FC2"/>
                          </a:solidFill>
                          <a:effectLst/>
                          <a:latin typeface="Arial" pitchFamily="34" charset="0"/>
                          <a:ea typeface="ＭＳ Ｐゴシック" pitchFamily="34" charset="-128"/>
                        </a:rPr>
                        <a:t>Part D</a:t>
                      </a:r>
                      <a:br>
                        <a:rPr kumimoji="0" lang="en-US" sz="1800" b="1" i="0" u="none" strike="noStrike" cap="none" normalizeH="0" baseline="0" dirty="0">
                          <a:ln>
                            <a:noFill/>
                          </a:ln>
                          <a:solidFill>
                            <a:srgbClr val="298FC2"/>
                          </a:solidFill>
                          <a:effectLst/>
                          <a:latin typeface="Arial" pitchFamily="34" charset="0"/>
                          <a:ea typeface="ＭＳ Ｐゴシック" pitchFamily="34" charset="-128"/>
                        </a:rPr>
                      </a:br>
                      <a:r>
                        <a:rPr kumimoji="0" lang="en-US" sz="1800" b="0" i="0" u="none" strike="noStrike" cap="none" normalizeH="0" baseline="0" dirty="0">
                          <a:ln>
                            <a:noFill/>
                          </a:ln>
                          <a:solidFill>
                            <a:srgbClr val="298FC2"/>
                          </a:solidFill>
                          <a:effectLst/>
                          <a:latin typeface="Arial" pitchFamily="34" charset="0"/>
                          <a:ea typeface="ＭＳ Ｐゴシック" pitchFamily="34" charset="-128"/>
                        </a:rPr>
                        <a:t>Prescription drug coverage</a:t>
                      </a:r>
                    </a:p>
                  </a:txBody>
                  <a:tcPr marL="274320" marR="274320" marB="182880" anchor="b" horzOverflow="overflow">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cap="none" normalizeH="0" baseline="0" dirty="0">
                        <a:ln>
                          <a:noFill/>
                        </a:ln>
                        <a:solidFill>
                          <a:srgbClr val="009681"/>
                        </a:solidFill>
                        <a:effectLst/>
                        <a:latin typeface="Arial" charset="0"/>
                        <a:ea typeface="ＭＳ Ｐゴシック"/>
                        <a:cs typeface="ＭＳ Ｐゴシック"/>
                      </a:endParaRPr>
                    </a:p>
                  </a:txBody>
                  <a:tcPr marL="0" marR="0" marB="182880" anchor="b" horzOverflow="overflow">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BFBFB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20000"/>
                        </a:spcAft>
                        <a:buClrTx/>
                        <a:buSzTx/>
                        <a:buFontTx/>
                        <a:buNone/>
                        <a:tabLst/>
                      </a:pPr>
                      <a:r>
                        <a:rPr kumimoji="0" lang="en-US" sz="1800" b="1" i="0" u="none" strike="noStrike" cap="none" normalizeH="0" baseline="0" dirty="0">
                          <a:ln>
                            <a:noFill/>
                          </a:ln>
                          <a:solidFill>
                            <a:srgbClr val="004F6B"/>
                          </a:solidFill>
                          <a:effectLst/>
                          <a:latin typeface="Arial" pitchFamily="34" charset="0"/>
                          <a:ea typeface="ＭＳ Ｐゴシック" pitchFamily="34" charset="-128"/>
                        </a:rPr>
                        <a:t>Part C</a:t>
                      </a:r>
                      <a:br>
                        <a:rPr kumimoji="0" lang="en-US" sz="1800" b="1" i="0" u="none" strike="noStrike" cap="none" normalizeH="0" baseline="0" dirty="0">
                          <a:ln>
                            <a:noFill/>
                          </a:ln>
                          <a:solidFill>
                            <a:srgbClr val="004F6B"/>
                          </a:solidFill>
                          <a:effectLst/>
                          <a:latin typeface="Arial" pitchFamily="34" charset="0"/>
                          <a:ea typeface="ＭＳ Ｐゴシック" pitchFamily="34" charset="-128"/>
                        </a:rPr>
                      </a:br>
                      <a:r>
                        <a:rPr kumimoji="0" lang="en-US" sz="1800" b="0" i="0" u="none" strike="noStrike" cap="none" normalizeH="0" baseline="0" dirty="0">
                          <a:ln>
                            <a:noFill/>
                          </a:ln>
                          <a:solidFill>
                            <a:srgbClr val="004F6B"/>
                          </a:solidFill>
                          <a:effectLst/>
                          <a:latin typeface="Arial" pitchFamily="34" charset="0"/>
                          <a:ea typeface="ＭＳ Ｐゴシック" pitchFamily="34" charset="-128"/>
                        </a:rPr>
                        <a:t>Medicare Advantage plans </a:t>
                      </a:r>
                    </a:p>
                  </a:txBody>
                  <a:tcPr marL="274320" marR="274320" marB="182880" anchor="b" horzOverflow="overflow">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108960">
                <a:tc>
                  <a:txBody>
                    <a:bodyPr/>
                    <a:lstStyle/>
                    <a:p>
                      <a:pPr marL="119063" marR="0" lvl="0" indent="-119063" algn="l" defTabSz="914400" rtl="0" eaLnBrk="0" fontAlgn="base" latinLnBrk="0" hangingPunct="0">
                        <a:lnSpc>
                          <a:spcPct val="100000"/>
                        </a:lnSpc>
                        <a:spcBef>
                          <a:spcPct val="20000"/>
                        </a:spcBef>
                        <a:spcAft>
                          <a:spcPct val="0"/>
                        </a:spcAft>
                        <a:buClr>
                          <a:srgbClr val="7A9A3D"/>
                        </a:buClr>
                        <a:buSzTx/>
                        <a:buFontTx/>
                        <a:buChar char="•"/>
                        <a:tabLst/>
                      </a:pPr>
                      <a:r>
                        <a:rPr kumimoji="0" lang="en-US" sz="1600" b="0" i="0" u="none" strike="noStrike" cap="none" normalizeH="0" baseline="0" dirty="0">
                          <a:ln>
                            <a:noFill/>
                          </a:ln>
                          <a:solidFill>
                            <a:schemeClr val="tx1"/>
                          </a:solidFill>
                          <a:effectLst/>
                          <a:latin typeface="Arial" charset="0"/>
                          <a:ea typeface="ヒラギノ角ゴ Pro W3" pitchFamily="-111" charset="-128"/>
                        </a:rPr>
                        <a:t>3 months before reaching age 65 (7-month enrollment window)</a:t>
                      </a:r>
                    </a:p>
                    <a:p>
                      <a:pPr marL="119063" marR="0" lvl="0" indent="-119063" algn="l" defTabSz="914400" rtl="0" eaLnBrk="0" fontAlgn="base" latinLnBrk="0" hangingPunct="0">
                        <a:lnSpc>
                          <a:spcPct val="100000"/>
                        </a:lnSpc>
                        <a:spcBef>
                          <a:spcPct val="20000"/>
                        </a:spcBef>
                        <a:spcAft>
                          <a:spcPct val="0"/>
                        </a:spcAft>
                        <a:buClr>
                          <a:srgbClr val="7A9A3D"/>
                        </a:buClr>
                        <a:buSzTx/>
                        <a:buFontTx/>
                        <a:buChar char="•"/>
                        <a:tabLst/>
                      </a:pPr>
                      <a:r>
                        <a:rPr kumimoji="0" lang="en-US" sz="1600" b="0" i="0" u="none" strike="noStrike" cap="none" normalizeH="0" baseline="0" dirty="0">
                          <a:ln>
                            <a:noFill/>
                          </a:ln>
                          <a:solidFill>
                            <a:schemeClr val="tx1"/>
                          </a:solidFill>
                          <a:effectLst/>
                          <a:latin typeface="Arial" charset="0"/>
                          <a:ea typeface="ヒラギノ角ゴ Pro W3" pitchFamily="-111" charset="-128"/>
                        </a:rPr>
                        <a:t>Late enrollment penalty (some exceptions apply)</a:t>
                      </a:r>
                    </a:p>
                  </a:txBody>
                  <a:tcPr marL="274320" marR="274320" marT="182880" marB="18288" horzOverflow="overflow">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12700" cap="flat" cmpd="sng" algn="ctr">
                      <a:solidFill>
                        <a:srgbClr val="ADB6BE"/>
                      </a:solidFill>
                      <a:prstDash val="solid"/>
                      <a:round/>
                      <a:headEnd type="none" w="med" len="med"/>
                      <a:tailEnd type="none" w="med" len="med"/>
                    </a:lnB>
                    <a:lnTlToBr>
                      <a:noFill/>
                    </a:lnTlToBr>
                    <a:lnBlToTr>
                      <a:noFill/>
                    </a:lnBlToTr>
                    <a:noFill/>
                  </a:tcPr>
                </a:tc>
                <a:tc>
                  <a:txBody>
                    <a:bodyPr/>
                    <a:lstStyle/>
                    <a:p>
                      <a:pPr marL="171450" marR="0" lvl="0" indent="-171450" algn="l" defTabSz="914400" rtl="0" eaLnBrk="1" fontAlgn="base" latinLnBrk="0" hangingPunct="1">
                        <a:lnSpc>
                          <a:spcPct val="100000"/>
                        </a:lnSpc>
                        <a:spcBef>
                          <a:spcPts val="600"/>
                        </a:spcBef>
                        <a:spcAft>
                          <a:spcPct val="0"/>
                        </a:spcAft>
                        <a:buClr>
                          <a:srgbClr val="857363"/>
                        </a:buClr>
                        <a:buSzTx/>
                        <a:buFont typeface="Arial" panose="020B0604020202020204" pitchFamily="34" charset="0"/>
                        <a:buChar char="•"/>
                        <a:tabLst/>
                      </a:pPr>
                      <a:endParaRPr kumimoji="0" lang="en-US" sz="1600" b="0" i="0" u="none" strike="noStrike" cap="none" normalizeH="0" baseline="0" dirty="0">
                        <a:ln>
                          <a:noFill/>
                        </a:ln>
                        <a:solidFill>
                          <a:schemeClr val="tx1"/>
                        </a:solidFill>
                        <a:effectLst/>
                        <a:latin typeface="Arial" charset="0"/>
                        <a:ea typeface="ＭＳ Ｐゴシック"/>
                        <a:cs typeface="ＭＳ Ｐゴシック"/>
                      </a:endParaRPr>
                    </a:p>
                  </a:txBody>
                  <a:tcPr marL="0" marR="0" marT="182880" marB="18288" horzOverflow="overflow">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119063" marR="0" lvl="0" indent="-119063" algn="l" defTabSz="914400" rtl="0" eaLnBrk="0" fontAlgn="base" latinLnBrk="0" hangingPunct="0">
                        <a:lnSpc>
                          <a:spcPct val="100000"/>
                        </a:lnSpc>
                        <a:spcBef>
                          <a:spcPct val="20000"/>
                        </a:spcBef>
                        <a:spcAft>
                          <a:spcPct val="0"/>
                        </a:spcAft>
                        <a:buClr>
                          <a:srgbClr val="298FC2"/>
                        </a:buClr>
                        <a:buSzTx/>
                        <a:buFontTx/>
                        <a:buChar char="•"/>
                        <a:tabLst/>
                      </a:pPr>
                      <a:r>
                        <a:rPr kumimoji="0" lang="en-US" sz="1600" b="0" i="0" u="none" strike="noStrike" cap="none" normalizeH="0" baseline="0" dirty="0">
                          <a:ln>
                            <a:noFill/>
                          </a:ln>
                          <a:solidFill>
                            <a:schemeClr val="tx1"/>
                          </a:solidFill>
                          <a:effectLst/>
                          <a:latin typeface="Arial" pitchFamily="34" charset="0"/>
                          <a:ea typeface="ヒラギノ角ゴ Pro W3" pitchFamily="-111" charset="-128"/>
                        </a:rPr>
                        <a:t>Initial enrollment deadline is the same as Parts A &amp; B</a:t>
                      </a:r>
                    </a:p>
                    <a:p>
                      <a:pPr marL="119063" marR="0" lvl="0" indent="-119063" algn="l" defTabSz="914400" rtl="0" eaLnBrk="0" fontAlgn="base" latinLnBrk="0" hangingPunct="0">
                        <a:lnSpc>
                          <a:spcPct val="100000"/>
                        </a:lnSpc>
                        <a:spcBef>
                          <a:spcPct val="20000"/>
                        </a:spcBef>
                        <a:spcAft>
                          <a:spcPct val="0"/>
                        </a:spcAft>
                        <a:buClr>
                          <a:srgbClr val="298FC2"/>
                        </a:buClr>
                        <a:buSzTx/>
                        <a:buFontTx/>
                        <a:buChar char="•"/>
                        <a:tabLst/>
                      </a:pPr>
                      <a:r>
                        <a:rPr kumimoji="0" lang="en-US" sz="1600" b="0" i="0" u="none" strike="noStrike" cap="none" normalizeH="0" baseline="0" dirty="0">
                          <a:ln>
                            <a:noFill/>
                          </a:ln>
                          <a:solidFill>
                            <a:schemeClr val="tx1"/>
                          </a:solidFill>
                          <a:effectLst/>
                          <a:latin typeface="Arial" pitchFamily="34" charset="0"/>
                          <a:ea typeface="ヒラギノ角ゴ Pro W3" pitchFamily="-111" charset="-128"/>
                        </a:rPr>
                        <a:t>Annual enrollment window for changes: </a:t>
                      </a:r>
                      <a:br>
                        <a:rPr kumimoji="0" lang="en-US" sz="1600" b="0" i="0" u="none" strike="noStrike" cap="none" normalizeH="0" baseline="0" dirty="0">
                          <a:ln>
                            <a:noFill/>
                          </a:ln>
                          <a:solidFill>
                            <a:schemeClr val="tx1"/>
                          </a:solidFill>
                          <a:effectLst/>
                          <a:latin typeface="Arial" pitchFamily="34" charset="0"/>
                          <a:ea typeface="ヒラギノ角ゴ Pro W3" pitchFamily="-111" charset="-128"/>
                        </a:rPr>
                      </a:br>
                      <a:r>
                        <a:rPr kumimoji="0" lang="en-US" sz="1600" b="1" i="0" u="none" strike="noStrike" cap="none" normalizeH="0" baseline="0" dirty="0">
                          <a:ln>
                            <a:noFill/>
                          </a:ln>
                          <a:solidFill>
                            <a:schemeClr val="tx1"/>
                          </a:solidFill>
                          <a:effectLst/>
                          <a:latin typeface="Arial" pitchFamily="34" charset="0"/>
                          <a:ea typeface="ヒラギノ角ゴ Pro W3" pitchFamily="-111" charset="-128"/>
                        </a:rPr>
                        <a:t>October 15–December 7</a:t>
                      </a:r>
                      <a:endParaRPr kumimoji="0" lang="en-US" sz="1600" b="1" i="0" u="none" strike="noStrike" kern="1200" cap="none" normalizeH="0" baseline="0" dirty="0">
                        <a:ln>
                          <a:noFill/>
                        </a:ln>
                        <a:solidFill>
                          <a:schemeClr val="tx1"/>
                        </a:solidFill>
                        <a:effectLst/>
                        <a:latin typeface="Arial" charset="0"/>
                        <a:ea typeface="ＭＳ Ｐゴシック"/>
                        <a:cs typeface="ＭＳ Ｐゴシック"/>
                      </a:endParaRPr>
                    </a:p>
                  </a:txBody>
                  <a:tcPr marL="274320" marR="274320" marT="182880" marB="18288" horzOverflow="overflow">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12700" cap="flat" cmpd="sng" algn="ctr">
                      <a:solidFill>
                        <a:srgbClr val="ADB6BE"/>
                      </a:solidFill>
                      <a:prstDash val="solid"/>
                      <a:round/>
                      <a:headEnd type="none" w="med" len="med"/>
                      <a:tailEnd type="none" w="med" len="med"/>
                    </a:lnB>
                    <a:lnTlToBr>
                      <a:noFill/>
                    </a:lnTlToBr>
                    <a:lnBlToTr>
                      <a:noFill/>
                    </a:lnBlToTr>
                    <a:noFill/>
                  </a:tcPr>
                </a:tc>
                <a:tc>
                  <a:txBody>
                    <a:bodyPr/>
                    <a:lstStyle/>
                    <a:p>
                      <a:pPr marL="117475" marR="0" lvl="0" indent="-117475" algn="l" defTabSz="914400" rtl="0" eaLnBrk="1" fontAlgn="base" latinLnBrk="0" hangingPunct="1">
                        <a:lnSpc>
                          <a:spcPct val="100000"/>
                        </a:lnSpc>
                        <a:spcBef>
                          <a:spcPts val="600"/>
                        </a:spcBef>
                        <a:spcAft>
                          <a:spcPct val="0"/>
                        </a:spcAft>
                        <a:buClr>
                          <a:schemeClr val="tx1"/>
                        </a:buClr>
                        <a:buSzTx/>
                        <a:buFont typeface="Arial" panose="020B0604020202020204" pitchFamily="34" charset="0"/>
                        <a:buChar char="•"/>
                        <a:tabLst/>
                      </a:pPr>
                      <a:endParaRPr kumimoji="0" lang="en-US" sz="1600" b="1" i="0" u="none" strike="noStrike" kern="1200" cap="none" normalizeH="0" baseline="0" dirty="0">
                        <a:ln>
                          <a:noFill/>
                        </a:ln>
                        <a:solidFill>
                          <a:schemeClr val="tx1"/>
                        </a:solidFill>
                        <a:effectLst/>
                        <a:latin typeface="Arial" charset="0"/>
                        <a:ea typeface="ＭＳ Ｐゴシック"/>
                        <a:cs typeface="ＭＳ Ｐゴシック"/>
                      </a:endParaRPr>
                    </a:p>
                  </a:txBody>
                  <a:tcPr marL="0" marR="0" marT="182880" marB="18288" horzOverflow="overflow">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117475" marR="0" lvl="0" indent="-117475" algn="l" defTabSz="914400" rtl="0" eaLnBrk="1" fontAlgn="base" latinLnBrk="0" hangingPunct="1">
                        <a:lnSpc>
                          <a:spcPct val="100000"/>
                        </a:lnSpc>
                        <a:spcBef>
                          <a:spcPts val="600"/>
                        </a:spcBef>
                        <a:spcAft>
                          <a:spcPct val="0"/>
                        </a:spcAft>
                        <a:buClr>
                          <a:srgbClr val="004F6B"/>
                        </a:buClr>
                        <a:buSzTx/>
                        <a:buFont typeface="Arial" panose="020B0604020202020204" pitchFamily="34" charset="0"/>
                        <a:buChar char="•"/>
                        <a:tabLst/>
                      </a:pPr>
                      <a:r>
                        <a:rPr kumimoji="0" lang="en-US" sz="1600" b="0" i="0" u="none" strike="noStrike" kern="1200" cap="none" normalizeH="0" baseline="0" dirty="0">
                          <a:ln>
                            <a:noFill/>
                          </a:ln>
                          <a:solidFill>
                            <a:schemeClr val="tx1"/>
                          </a:solidFill>
                          <a:effectLst/>
                          <a:latin typeface="Arial" charset="0"/>
                          <a:ea typeface="ＭＳ Ｐゴシック"/>
                          <a:cs typeface="ＭＳ Ｐゴシック"/>
                        </a:rPr>
                        <a:t>Similar to regular Medicare </a:t>
                      </a:r>
                      <a:br>
                        <a:rPr kumimoji="0" lang="en-US" sz="1600" b="0" i="0" u="none" strike="noStrike" kern="1200" cap="none" normalizeH="0" baseline="0" dirty="0">
                          <a:ln>
                            <a:noFill/>
                          </a:ln>
                          <a:solidFill>
                            <a:schemeClr val="tx1"/>
                          </a:solidFill>
                          <a:effectLst/>
                          <a:latin typeface="Arial" charset="0"/>
                          <a:ea typeface="ＭＳ Ｐゴシック"/>
                          <a:cs typeface="ＭＳ Ｐゴシック"/>
                        </a:rPr>
                      </a:br>
                      <a:r>
                        <a:rPr kumimoji="0" lang="en-US" sz="1600" b="0" i="0" u="none" strike="noStrike" kern="1200" cap="none" normalizeH="0" baseline="0" dirty="0">
                          <a:ln>
                            <a:noFill/>
                          </a:ln>
                          <a:solidFill>
                            <a:schemeClr val="tx1"/>
                          </a:solidFill>
                          <a:effectLst/>
                          <a:latin typeface="Arial" charset="0"/>
                          <a:ea typeface="ＭＳ Ｐゴシック"/>
                          <a:cs typeface="ＭＳ Ｐゴシック"/>
                        </a:rPr>
                        <a:t>(Parts A &amp; B)</a:t>
                      </a:r>
                    </a:p>
                    <a:p>
                      <a:pPr marL="117475" marR="0" lvl="0" indent="-117475" algn="l" defTabSz="914400" rtl="0" eaLnBrk="1" fontAlgn="base" latinLnBrk="0" hangingPunct="1">
                        <a:lnSpc>
                          <a:spcPct val="100000"/>
                        </a:lnSpc>
                        <a:spcBef>
                          <a:spcPts val="600"/>
                        </a:spcBef>
                        <a:spcAft>
                          <a:spcPct val="0"/>
                        </a:spcAft>
                        <a:buClr>
                          <a:srgbClr val="004F6B"/>
                        </a:buClr>
                        <a:buSzTx/>
                        <a:buFont typeface="Arial" panose="020B0604020202020204" pitchFamily="34" charset="0"/>
                        <a:buChar char="•"/>
                        <a:tabLst/>
                      </a:pPr>
                      <a:r>
                        <a:rPr kumimoji="0" lang="en-US" sz="1600" b="0" i="0" u="none" strike="noStrike" kern="1200" cap="none" normalizeH="0" baseline="0" dirty="0">
                          <a:ln>
                            <a:noFill/>
                          </a:ln>
                          <a:solidFill>
                            <a:schemeClr val="tx1"/>
                          </a:solidFill>
                          <a:effectLst/>
                          <a:latin typeface="Arial" charset="0"/>
                          <a:ea typeface="ＭＳ Ｐゴシック"/>
                          <a:cs typeface="ＭＳ Ｐゴシック"/>
                        </a:rPr>
                        <a:t>Window to add, drop, or change: </a:t>
                      </a:r>
                      <a:br>
                        <a:rPr kumimoji="0" lang="en-US" sz="1600" b="0" i="0" u="none" strike="noStrike" kern="1200" cap="none" normalizeH="0" baseline="0" dirty="0">
                          <a:ln>
                            <a:noFill/>
                          </a:ln>
                          <a:solidFill>
                            <a:schemeClr val="tx1"/>
                          </a:solidFill>
                          <a:effectLst/>
                          <a:latin typeface="Arial" charset="0"/>
                          <a:ea typeface="ＭＳ Ｐゴシック"/>
                          <a:cs typeface="ＭＳ Ｐゴシック"/>
                        </a:rPr>
                      </a:br>
                      <a:r>
                        <a:rPr kumimoji="0" lang="en-US" sz="1600" b="1" i="0" u="none" strike="noStrike" kern="1200" cap="none" normalizeH="0" baseline="0" dirty="0">
                          <a:ln>
                            <a:noFill/>
                          </a:ln>
                          <a:solidFill>
                            <a:schemeClr val="tx1"/>
                          </a:solidFill>
                          <a:effectLst/>
                          <a:latin typeface="Arial" charset="0"/>
                          <a:ea typeface="ＭＳ Ｐゴシック"/>
                          <a:cs typeface="ＭＳ Ｐゴシック"/>
                        </a:rPr>
                        <a:t>October 15–December 7</a:t>
                      </a:r>
                    </a:p>
                    <a:p>
                      <a:pPr marL="117475" marR="0" lvl="0" indent="-117475" algn="l" defTabSz="914400" rtl="0" eaLnBrk="1" fontAlgn="base" latinLnBrk="0" hangingPunct="1">
                        <a:lnSpc>
                          <a:spcPct val="100000"/>
                        </a:lnSpc>
                        <a:spcBef>
                          <a:spcPts val="600"/>
                        </a:spcBef>
                        <a:spcAft>
                          <a:spcPct val="0"/>
                        </a:spcAft>
                        <a:buClr>
                          <a:srgbClr val="004F6B"/>
                        </a:buClr>
                        <a:buSzTx/>
                        <a:buFont typeface="Arial" panose="020B0604020202020204" pitchFamily="34" charset="0"/>
                        <a:buChar char="•"/>
                        <a:tabLst/>
                      </a:pPr>
                      <a:r>
                        <a:rPr kumimoji="0" lang="en-US" sz="1600" b="0" i="0" u="none" strike="noStrike" kern="1200" cap="none" normalizeH="0" baseline="0" dirty="0">
                          <a:ln>
                            <a:noFill/>
                          </a:ln>
                          <a:solidFill>
                            <a:schemeClr val="tx1"/>
                          </a:solidFill>
                          <a:effectLst/>
                          <a:latin typeface="Arial" charset="0"/>
                          <a:ea typeface="ＭＳ Ｐゴシック"/>
                          <a:cs typeface="ＭＳ Ｐゴシック"/>
                        </a:rPr>
                        <a:t>Window to drop existing plan and switch to regular Medicare if plan is non-renewing: </a:t>
                      </a:r>
                      <a:br>
                        <a:rPr kumimoji="0" lang="en-US" sz="1600" b="0" i="0" u="none" strike="noStrike" kern="1200" cap="none" normalizeH="0" baseline="0" dirty="0">
                          <a:ln>
                            <a:noFill/>
                          </a:ln>
                          <a:solidFill>
                            <a:schemeClr val="tx1"/>
                          </a:solidFill>
                          <a:effectLst/>
                          <a:latin typeface="Arial" charset="0"/>
                          <a:ea typeface="ＭＳ Ｐゴシック"/>
                          <a:cs typeface="ＭＳ Ｐゴシック"/>
                        </a:rPr>
                      </a:br>
                      <a:r>
                        <a:rPr kumimoji="0" lang="en-US" sz="1600" b="1" i="0" u="none" strike="noStrike" kern="1200" cap="none" normalizeH="0" baseline="0" dirty="0">
                          <a:ln>
                            <a:noFill/>
                          </a:ln>
                          <a:solidFill>
                            <a:schemeClr val="tx1"/>
                          </a:solidFill>
                          <a:effectLst/>
                          <a:latin typeface="Arial" charset="0"/>
                          <a:ea typeface="ＭＳ Ｐゴシック"/>
                          <a:cs typeface="ＭＳ Ｐゴシック"/>
                        </a:rPr>
                        <a:t>January 1–March 31</a:t>
                      </a:r>
                    </a:p>
                    <a:p>
                      <a:pPr marL="117475" marR="0" lvl="0" indent="-117475" algn="l" defTabSz="914400" rtl="0" eaLnBrk="1" fontAlgn="base" latinLnBrk="0" hangingPunct="1">
                        <a:lnSpc>
                          <a:spcPct val="100000"/>
                        </a:lnSpc>
                        <a:spcBef>
                          <a:spcPts val="600"/>
                        </a:spcBef>
                        <a:spcAft>
                          <a:spcPct val="0"/>
                        </a:spcAft>
                        <a:buClr>
                          <a:srgbClr val="004F6B"/>
                        </a:buClr>
                        <a:buSzTx/>
                        <a:buFont typeface="Arial" panose="020B0604020202020204" pitchFamily="34" charset="0"/>
                        <a:buChar char="•"/>
                        <a:tabLst/>
                      </a:pPr>
                      <a:r>
                        <a:rPr kumimoji="0" lang="en-US" sz="1600" b="0" i="0" u="none" strike="noStrike" kern="1200" cap="none" normalizeH="0" baseline="0" dirty="0">
                          <a:ln>
                            <a:noFill/>
                          </a:ln>
                          <a:solidFill>
                            <a:schemeClr val="tx1"/>
                          </a:solidFill>
                          <a:effectLst/>
                          <a:latin typeface="Arial" charset="0"/>
                          <a:ea typeface="ＭＳ Ｐゴシック"/>
                          <a:cs typeface="ＭＳ Ｐゴシック"/>
                        </a:rPr>
                        <a:t>Calendar-year enrollment</a:t>
                      </a:r>
                    </a:p>
                    <a:p>
                      <a:pPr marL="117475" marR="0" lvl="0" indent="-117475" algn="l" defTabSz="914400" rtl="0" eaLnBrk="1" fontAlgn="base" latinLnBrk="0" hangingPunct="1">
                        <a:lnSpc>
                          <a:spcPct val="100000"/>
                        </a:lnSpc>
                        <a:spcBef>
                          <a:spcPts val="600"/>
                        </a:spcBef>
                        <a:spcAft>
                          <a:spcPct val="0"/>
                        </a:spcAft>
                        <a:buClr>
                          <a:srgbClr val="004F6B"/>
                        </a:buClr>
                        <a:buSzTx/>
                        <a:buFont typeface="Arial" panose="020B0604020202020204" pitchFamily="34" charset="0"/>
                        <a:buChar char="•"/>
                        <a:tabLst/>
                      </a:pPr>
                      <a:r>
                        <a:rPr kumimoji="0" lang="en-US" sz="1600" b="0" i="0" u="none" strike="noStrike" kern="1200" cap="none" normalizeH="0" baseline="0" dirty="0">
                          <a:ln>
                            <a:noFill/>
                          </a:ln>
                          <a:solidFill>
                            <a:schemeClr val="tx1"/>
                          </a:solidFill>
                          <a:effectLst/>
                          <a:latin typeface="Arial" charset="0"/>
                          <a:ea typeface="ＭＳ Ｐゴシック"/>
                          <a:cs typeface="ＭＳ Ｐゴシック"/>
                        </a:rPr>
                        <a:t>Limited ability to make changes</a:t>
                      </a:r>
                    </a:p>
                  </a:txBody>
                  <a:tcPr marL="274320" marR="274320" marT="182880" marB="18288" horzOverflow="overflow">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12700" cap="flat" cmpd="sng" algn="ctr">
                      <a:solidFill>
                        <a:srgbClr val="ADB6BE"/>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cxnSp>
        <p:nvCxnSpPr>
          <p:cNvPr id="12" name="Straight Connector 11"/>
          <p:cNvCxnSpPr/>
          <p:nvPr/>
        </p:nvCxnSpPr>
        <p:spPr>
          <a:xfrm>
            <a:off x="834858" y="1604923"/>
            <a:ext cx="722376" cy="0"/>
          </a:xfrm>
          <a:prstGeom prst="line">
            <a:avLst/>
          </a:prstGeom>
          <a:ln w="57150">
            <a:solidFill>
              <a:srgbClr val="7A9A3D"/>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4574821" y="1604923"/>
            <a:ext cx="722376" cy="0"/>
          </a:xfrm>
          <a:prstGeom prst="line">
            <a:avLst/>
          </a:prstGeom>
          <a:ln w="57150">
            <a:solidFill>
              <a:srgbClr val="298FC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8297974" y="1604923"/>
            <a:ext cx="722376" cy="0"/>
          </a:xfrm>
          <a:prstGeom prst="line">
            <a:avLst/>
          </a:prstGeom>
          <a:ln w="57150">
            <a:solidFill>
              <a:srgbClr val="004F6B"/>
            </a:solidFill>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422C7295-8511-46BE-A55B-6F785D629FC2}"/>
              </a:ext>
            </a:extLst>
          </p:cNvPr>
          <p:cNvSpPr>
            <a:spLocks noGrp="1"/>
          </p:cNvSpPr>
          <p:nvPr>
            <p:ph type="ftr" sz="quarter" idx="15"/>
          </p:nvPr>
        </p:nvSpPr>
        <p:spPr/>
        <p:txBody>
          <a:bodyPr/>
          <a:lstStyle/>
          <a:p>
            <a:pPr algn="l">
              <a:defRPr/>
            </a:pPr>
            <a:r>
              <a:rPr lang="en-US"/>
              <a:t>For investor use.</a:t>
            </a:r>
            <a:endParaRPr lang="en-US" dirty="0"/>
          </a:p>
        </p:txBody>
      </p:sp>
      <p:sp>
        <p:nvSpPr>
          <p:cNvPr id="4" name="Slide Number Placeholder 3">
            <a:extLst>
              <a:ext uri="{FF2B5EF4-FFF2-40B4-BE49-F238E27FC236}">
                <a16:creationId xmlns:a16="http://schemas.microsoft.com/office/drawing/2014/main" id="{96A3FFA8-8E2A-4888-9022-AC1110218A9A}"/>
              </a:ext>
            </a:extLst>
          </p:cNvPr>
          <p:cNvSpPr>
            <a:spLocks noGrp="1"/>
          </p:cNvSpPr>
          <p:nvPr>
            <p:ph type="sldNum" sz="quarter" idx="14"/>
          </p:nvPr>
        </p:nvSpPr>
        <p:spPr/>
        <p:txBody>
          <a:bodyPr/>
          <a:lstStyle/>
          <a:p>
            <a:pPr>
              <a:defRPr/>
            </a:pPr>
            <a:fld id="{E6474CC2-1230-4213-AD1A-4B2FEEABA7A1}" type="slidenum">
              <a:rPr lang="en-US" smtClean="0"/>
              <a:pPr>
                <a:defRPr/>
              </a:pPr>
              <a:t>20</a:t>
            </a:fld>
            <a:endParaRPr lang="en-US" dirty="0"/>
          </a:p>
        </p:txBody>
      </p:sp>
    </p:spTree>
    <p:extLst>
      <p:ext uri="{BB962C8B-B14F-4D97-AF65-F5344CB8AC3E}">
        <p14:creationId xmlns:p14="http://schemas.microsoft.com/office/powerpoint/2010/main" val="14054377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itle 2"/>
          <p:cNvSpPr>
            <a:spLocks noGrp="1"/>
          </p:cNvSpPr>
          <p:nvPr>
            <p:ph type="title"/>
          </p:nvPr>
        </p:nvSpPr>
        <p:spPr/>
        <p:txBody>
          <a:bodyPr/>
          <a:lstStyle/>
          <a:p>
            <a:r>
              <a:rPr lang="en-US" dirty="0"/>
              <a:t>Medicare and Working Beyond Age 65</a:t>
            </a:r>
            <a:br>
              <a:rPr lang="en-US" dirty="0"/>
            </a:br>
            <a:r>
              <a:rPr lang="en-US" sz="2000" b="1" dirty="0">
                <a:solidFill>
                  <a:srgbClr val="768692"/>
                </a:solidFill>
              </a:rPr>
              <a:t>What you need to know</a:t>
            </a:r>
            <a:endParaRPr lang="en-US" b="1" dirty="0">
              <a:solidFill>
                <a:srgbClr val="768692"/>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387073392"/>
              </p:ext>
            </p:extLst>
          </p:nvPr>
        </p:nvGraphicFramePr>
        <p:xfrm>
          <a:off x="571500" y="1600200"/>
          <a:ext cx="11046583" cy="4114800"/>
        </p:xfrm>
        <a:graphic>
          <a:graphicData uri="http://schemas.openxmlformats.org/drawingml/2006/table">
            <a:tbl>
              <a:tblPr firstRow="1" bandRow="1">
                <a:tableStyleId>{5C22544A-7EE6-4342-B048-85BDC9FD1C3A}</a:tableStyleId>
              </a:tblPr>
              <a:tblGrid>
                <a:gridCol w="4371463">
                  <a:extLst>
                    <a:ext uri="{9D8B030D-6E8A-4147-A177-3AD203B41FA5}">
                      <a16:colId xmlns:a16="http://schemas.microsoft.com/office/drawing/2014/main" val="20000"/>
                    </a:ext>
                  </a:extLst>
                </a:gridCol>
                <a:gridCol w="182880">
                  <a:extLst>
                    <a:ext uri="{9D8B030D-6E8A-4147-A177-3AD203B41FA5}">
                      <a16:colId xmlns:a16="http://schemas.microsoft.com/office/drawing/2014/main" val="20001"/>
                    </a:ext>
                  </a:extLst>
                </a:gridCol>
                <a:gridCol w="548640">
                  <a:extLst>
                    <a:ext uri="{9D8B030D-6E8A-4147-A177-3AD203B41FA5}">
                      <a16:colId xmlns:a16="http://schemas.microsoft.com/office/drawing/2014/main" val="20002"/>
                    </a:ext>
                  </a:extLst>
                </a:gridCol>
                <a:gridCol w="5943600">
                  <a:extLst>
                    <a:ext uri="{9D8B030D-6E8A-4147-A177-3AD203B41FA5}">
                      <a16:colId xmlns:a16="http://schemas.microsoft.com/office/drawing/2014/main" val="20003"/>
                    </a:ext>
                  </a:extLst>
                </a:gridCol>
              </a:tblGrid>
              <a:tr h="1112349">
                <a:tc>
                  <a:txBody>
                    <a:bodyPr/>
                    <a:lstStyle/>
                    <a:p>
                      <a:pPr rtl="0">
                        <a:spcAft>
                          <a:spcPts val="600"/>
                        </a:spcAft>
                      </a:pPr>
                      <a:r>
                        <a:rPr lang="en-US" sz="1800" b="0" i="0" u="none" strike="noStrike" kern="1200" spc="-20" baseline="0" dirty="0">
                          <a:solidFill>
                            <a:schemeClr val="bg1">
                              <a:lumMod val="95000"/>
                            </a:schemeClr>
                          </a:solidFill>
                          <a:latin typeface="Arial" charset="0"/>
                          <a:ea typeface="ＭＳ Ｐゴシック" charset="-128"/>
                        </a:rPr>
                        <a:t>Working at a company with </a:t>
                      </a:r>
                      <a:br>
                        <a:rPr lang="en-US" sz="1800" b="1" i="0" u="none" strike="noStrike" kern="1200" spc="-20" baseline="0" dirty="0">
                          <a:solidFill>
                            <a:schemeClr val="bg1">
                              <a:lumMod val="95000"/>
                            </a:schemeClr>
                          </a:solidFill>
                          <a:latin typeface="Arial" charset="0"/>
                          <a:ea typeface="ＭＳ Ｐゴシック" charset="-128"/>
                        </a:rPr>
                      </a:br>
                      <a:r>
                        <a:rPr lang="en-US" sz="1800" b="1" i="0" u="none" strike="noStrike" kern="1200" spc="-20" baseline="0" dirty="0">
                          <a:solidFill>
                            <a:schemeClr val="bg1">
                              <a:lumMod val="95000"/>
                            </a:schemeClr>
                          </a:solidFill>
                          <a:latin typeface="Arial" charset="0"/>
                          <a:ea typeface="ＭＳ Ｐゴシック" charset="-128"/>
                        </a:rPr>
                        <a:t>fewer than 20 employees</a:t>
                      </a:r>
                    </a:p>
                  </a:txBody>
                  <a:tcPr marL="182880" marR="182880" marT="182880" marB="182880" anchor="ctr">
                    <a:lnL w="12700" cap="flat" cmpd="sng" algn="ctr">
                      <a:solidFill>
                        <a:srgbClr val="ADB2B6"/>
                      </a:solidFill>
                      <a:prstDash val="solid"/>
                      <a:round/>
                      <a:headEnd type="none" w="med" len="med"/>
                      <a:tailEnd type="none" w="med" len="med"/>
                    </a:lnL>
                    <a:lnR w="12700" cap="flat" cmpd="sng" algn="ctr">
                      <a:solidFill>
                        <a:srgbClr val="ADB2B6"/>
                      </a:solidFill>
                      <a:prstDash val="solid"/>
                      <a:round/>
                      <a:headEnd type="none" w="med" len="med"/>
                      <a:tailEnd type="none" w="med" len="med"/>
                    </a:lnR>
                    <a:lnT w="12700" cap="flat" cmpd="sng" algn="ctr">
                      <a:solidFill>
                        <a:srgbClr val="ADB2B6"/>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7A9A3D"/>
                    </a:solidFill>
                  </a:tcPr>
                </a:tc>
                <a:tc>
                  <a:txBody>
                    <a:bodyPr/>
                    <a:lstStyle/>
                    <a:p>
                      <a:pPr rtl="0">
                        <a:spcAft>
                          <a:spcPts val="600"/>
                        </a:spcAft>
                      </a:pPr>
                      <a:endParaRPr lang="en-US" sz="1800" b="1" i="0" u="none" strike="noStrike" kern="1200" spc="-20" baseline="0" dirty="0">
                        <a:solidFill>
                          <a:schemeClr val="bg1">
                            <a:lumMod val="95000"/>
                          </a:schemeClr>
                        </a:solidFill>
                        <a:latin typeface="Arial" charset="0"/>
                        <a:ea typeface="ＭＳ Ｐゴシック" charset="-128"/>
                      </a:endParaRPr>
                    </a:p>
                  </a:txBody>
                  <a:tcPr marL="0" marR="0" marT="182880" marB="182880" anchor="ctr">
                    <a:lnL w="12700" cap="flat" cmpd="sng" algn="ctr">
                      <a:solidFill>
                        <a:srgbClr val="ADB2B6"/>
                      </a:solidFill>
                      <a:prstDash val="solid"/>
                      <a:round/>
                      <a:headEnd type="none" w="med" len="med"/>
                      <a:tailEnd type="none" w="med" len="med"/>
                    </a:lnL>
                    <a:lnR w="12700" cap="flat" cmpd="sng" algn="ctr">
                      <a:solidFill>
                        <a:srgbClr val="ADB2B6"/>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lvl="0" indent="0" algn="l" defTabSz="914400" rtl="0" eaLnBrk="1" fontAlgn="auto" latinLnBrk="0" hangingPunct="1">
                        <a:lnSpc>
                          <a:spcPct val="100000"/>
                        </a:lnSpc>
                        <a:spcBef>
                          <a:spcPts val="0"/>
                        </a:spcBef>
                        <a:spcAft>
                          <a:spcPts val="600"/>
                        </a:spcAft>
                        <a:buClr>
                          <a:srgbClr val="7A9B3D"/>
                        </a:buClr>
                        <a:buSzTx/>
                        <a:buFont typeface="Arial" pitchFamily="34" charset="0"/>
                        <a:buNone/>
                        <a:tabLst>
                          <a:tab pos="1146118" algn="l"/>
                        </a:tabLst>
                        <a:defRPr/>
                      </a:pPr>
                      <a:r>
                        <a:rPr lang="en-US" sz="1800" b="0" i="0" u="none" strike="noStrike" kern="1200" spc="-20" baseline="0" dirty="0">
                          <a:solidFill>
                            <a:schemeClr val="bg1">
                              <a:lumMod val="95000"/>
                            </a:schemeClr>
                          </a:solidFill>
                          <a:latin typeface="Arial" charset="0"/>
                          <a:ea typeface="ＭＳ Ｐゴシック" charset="-128"/>
                          <a:cs typeface="+mn-cs"/>
                        </a:rPr>
                        <a:t>Working at a company with </a:t>
                      </a:r>
                      <a:br>
                        <a:rPr lang="en-US" sz="1800" b="1" i="0" u="none" strike="noStrike" kern="1200" spc="-20" baseline="0" dirty="0">
                          <a:solidFill>
                            <a:schemeClr val="bg1">
                              <a:lumMod val="95000"/>
                            </a:schemeClr>
                          </a:solidFill>
                          <a:latin typeface="Arial" charset="0"/>
                          <a:ea typeface="ＭＳ Ｐゴシック" charset="-128"/>
                          <a:cs typeface="+mn-cs"/>
                        </a:rPr>
                      </a:br>
                      <a:r>
                        <a:rPr lang="en-US" sz="1800" b="1" i="0" u="none" strike="noStrike" kern="1200" spc="-20" baseline="0" dirty="0">
                          <a:solidFill>
                            <a:schemeClr val="bg1">
                              <a:lumMod val="95000"/>
                            </a:schemeClr>
                          </a:solidFill>
                          <a:latin typeface="Arial" charset="0"/>
                          <a:ea typeface="ＭＳ Ｐゴシック" charset="-128"/>
                          <a:cs typeface="+mn-cs"/>
                        </a:rPr>
                        <a:t>20 or more employees</a:t>
                      </a:r>
                    </a:p>
                  </a:txBody>
                  <a:tcPr marL="182880" marR="182880" marT="182880" marB="182880" anchor="ctr">
                    <a:lnL w="12700" cap="flat" cmpd="sng" algn="ctr">
                      <a:solidFill>
                        <a:srgbClr val="ADB2B6"/>
                      </a:solidFill>
                      <a:prstDash val="solid"/>
                      <a:round/>
                      <a:headEnd type="none" w="med" len="med"/>
                      <a:tailEnd type="none" w="med" len="med"/>
                    </a:lnL>
                    <a:lnR w="12700" cap="flat" cmpd="sng" algn="ctr">
                      <a:solidFill>
                        <a:srgbClr val="ADB2B6"/>
                      </a:solidFill>
                      <a:prstDash val="solid"/>
                      <a:round/>
                      <a:headEnd type="none" w="med" len="med"/>
                      <a:tailEnd type="none" w="med" len="med"/>
                    </a:lnR>
                    <a:lnT w="12700" cap="flat" cmpd="sng" algn="ctr">
                      <a:solidFill>
                        <a:srgbClr val="ADB2B6"/>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298FC2"/>
                    </a:solidFill>
                  </a:tcPr>
                </a:tc>
                <a:tc hMerge="1">
                  <a:txBody>
                    <a:bodyPr/>
                    <a:lstStyle/>
                    <a:p>
                      <a:endParaRPr lang="en-US"/>
                    </a:p>
                  </a:txBody>
                  <a:tcPr>
                    <a:lnL w="9525" cap="flat" cmpd="sng" algn="ctr">
                      <a:solidFill>
                        <a:schemeClr val="bg1">
                          <a:lumMod val="75000"/>
                        </a:schemeClr>
                      </a:solidFill>
                      <a:prstDash val="solid"/>
                      <a:round/>
                      <a:headEnd type="none" w="med" len="med"/>
                      <a:tailEnd type="none" w="med" len="med"/>
                    </a:lnL>
                  </a:tcPr>
                </a:tc>
                <a:extLst>
                  <a:ext uri="{0D108BD9-81ED-4DB2-BD59-A6C34878D82A}">
                    <a16:rowId xmlns:a16="http://schemas.microsoft.com/office/drawing/2014/main" val="10000"/>
                  </a:ext>
                </a:extLst>
              </a:tr>
              <a:tr h="301033">
                <a:tc rowSpan="6">
                  <a:txBody>
                    <a:bodyPr/>
                    <a:lstStyle/>
                    <a:p>
                      <a:pPr marL="0" marR="0" lvl="0" indent="0" algn="l" defTabSz="914400" rtl="0" eaLnBrk="1" fontAlgn="auto" latinLnBrk="0" hangingPunct="1">
                        <a:lnSpc>
                          <a:spcPct val="100000"/>
                        </a:lnSpc>
                        <a:spcBef>
                          <a:spcPts val="0"/>
                        </a:spcBef>
                        <a:spcAft>
                          <a:spcPts val="600"/>
                        </a:spcAft>
                        <a:buClr>
                          <a:srgbClr val="7A9B3D"/>
                        </a:buClr>
                        <a:buSzTx/>
                        <a:buFont typeface="Arial" pitchFamily="34" charset="0"/>
                        <a:buNone/>
                        <a:tabLst>
                          <a:tab pos="1146118" algn="l"/>
                        </a:tabLst>
                        <a:defRPr/>
                      </a:pPr>
                      <a:r>
                        <a:rPr lang="en-US" sz="1400" b="1" kern="0" dirty="0">
                          <a:solidFill>
                            <a:schemeClr val="tx1"/>
                          </a:solidFill>
                          <a:latin typeface="+mn-lt"/>
                          <a:ea typeface="+mn-ea"/>
                          <a:cs typeface="+mn-cs"/>
                        </a:rPr>
                        <a:t>Enroll in Medicare Parts A &amp; B. </a:t>
                      </a:r>
                    </a:p>
                    <a:p>
                      <a:pPr marL="0" marR="0" lvl="0" indent="0" algn="l" defTabSz="914400" rtl="0" eaLnBrk="1" fontAlgn="auto" latinLnBrk="0" hangingPunct="1">
                        <a:lnSpc>
                          <a:spcPct val="100000"/>
                        </a:lnSpc>
                        <a:spcBef>
                          <a:spcPts val="0"/>
                        </a:spcBef>
                        <a:spcAft>
                          <a:spcPts val="600"/>
                        </a:spcAft>
                        <a:buClr>
                          <a:srgbClr val="7A9B3D"/>
                        </a:buClr>
                        <a:buSzTx/>
                        <a:buFont typeface="Arial" pitchFamily="34" charset="0"/>
                        <a:buNone/>
                        <a:tabLst>
                          <a:tab pos="1146118" algn="l"/>
                        </a:tabLst>
                        <a:defRPr/>
                      </a:pPr>
                      <a:r>
                        <a:rPr lang="en-US" sz="1400" b="0" kern="0" dirty="0">
                          <a:solidFill>
                            <a:schemeClr val="tx1"/>
                          </a:solidFill>
                          <a:latin typeface="+mn-lt"/>
                          <a:ea typeface="+mn-ea"/>
                          <a:cs typeface="+mn-cs"/>
                        </a:rPr>
                        <a:t>Medicare will now be your primary coverage and your employer-based coverage will be secondary.</a:t>
                      </a:r>
                    </a:p>
                  </a:txBody>
                  <a:tcPr marL="182880" marR="182880" marT="91440" marB="91440">
                    <a:lnL w="12700" cap="flat" cmpd="sng" algn="ctr">
                      <a:solidFill>
                        <a:srgbClr val="ADB2B6"/>
                      </a:solidFill>
                      <a:prstDash val="solid"/>
                      <a:round/>
                      <a:headEnd type="none" w="med" len="med"/>
                      <a:tailEnd type="none" w="med" len="med"/>
                    </a:lnL>
                    <a:lnR w="12700" cap="flat" cmpd="sng" algn="ctr">
                      <a:solidFill>
                        <a:srgbClr val="ADB2B6"/>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12700" cap="flat" cmpd="sng" algn="ctr">
                      <a:solidFill>
                        <a:srgbClr val="ADB2B6"/>
                      </a:solidFill>
                      <a:prstDash val="solid"/>
                      <a:round/>
                      <a:headEnd type="none" w="med" len="med"/>
                      <a:tailEnd type="none" w="med" len="med"/>
                    </a:lnB>
                    <a:lnTlToBr w="12700" cmpd="sng">
                      <a:noFill/>
                      <a:prstDash val="solid"/>
                    </a:lnTlToBr>
                    <a:lnBlToTr w="12700" cmpd="sng">
                      <a:noFill/>
                      <a:prstDash val="solid"/>
                    </a:lnBlToTr>
                    <a:noFill/>
                  </a:tcPr>
                </a:tc>
                <a:tc rowSpan="6">
                  <a:txBody>
                    <a:bodyPr/>
                    <a:lstStyle/>
                    <a:p>
                      <a:pPr marL="0" marR="0" lvl="0" indent="0" algn="l" defTabSz="914400" rtl="0" eaLnBrk="1" fontAlgn="auto" latinLnBrk="0" hangingPunct="1">
                        <a:lnSpc>
                          <a:spcPct val="100000"/>
                        </a:lnSpc>
                        <a:spcBef>
                          <a:spcPts val="0"/>
                        </a:spcBef>
                        <a:spcAft>
                          <a:spcPts val="600"/>
                        </a:spcAft>
                        <a:buClr>
                          <a:srgbClr val="7A9B3D"/>
                        </a:buClr>
                        <a:buSzTx/>
                        <a:buFont typeface="Arial" pitchFamily="34" charset="0"/>
                        <a:buNone/>
                        <a:tabLst>
                          <a:tab pos="1146118" algn="l"/>
                        </a:tabLst>
                        <a:defRPr/>
                      </a:pPr>
                      <a:endParaRPr lang="en-US" sz="100" b="0" dirty="0"/>
                    </a:p>
                  </a:txBody>
                  <a:tcPr marL="0" marR="0" marT="0" marB="0">
                    <a:lnL w="12700" cap="flat" cmpd="sng" algn="ctr">
                      <a:solidFill>
                        <a:srgbClr val="ADB2B6"/>
                      </a:solidFill>
                      <a:prstDash val="solid"/>
                      <a:round/>
                      <a:headEnd type="none" w="med" len="med"/>
                      <a:tailEnd type="none" w="med" len="med"/>
                    </a:lnL>
                    <a:lnR w="12700" cap="flat" cmpd="sng" algn="ctr">
                      <a:solidFill>
                        <a:srgbClr val="ADB2B6"/>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lvl="0" indent="0" algn="l" defTabSz="914400" rtl="0" eaLnBrk="1" fontAlgn="auto" latinLnBrk="0" hangingPunct="1">
                        <a:lnSpc>
                          <a:spcPct val="100000"/>
                        </a:lnSpc>
                        <a:spcBef>
                          <a:spcPts val="0"/>
                        </a:spcBef>
                        <a:spcAft>
                          <a:spcPts val="600"/>
                        </a:spcAft>
                        <a:buClr>
                          <a:srgbClr val="7A9B3D"/>
                        </a:buClr>
                        <a:buSzTx/>
                        <a:buFont typeface="Arial" pitchFamily="34" charset="0"/>
                        <a:buNone/>
                        <a:tabLst>
                          <a:tab pos="1146118" algn="l"/>
                        </a:tabLst>
                        <a:defRPr/>
                      </a:pPr>
                      <a:r>
                        <a:rPr lang="en-US" sz="1400" b="1" kern="0" dirty="0">
                          <a:solidFill>
                            <a:schemeClr val="tx1"/>
                          </a:solidFill>
                          <a:latin typeface="+mn-lt"/>
                          <a:ea typeface="+mn-ea"/>
                          <a:cs typeface="+mn-cs"/>
                        </a:rPr>
                        <a:t>Are you already collecting Social Security?</a:t>
                      </a:r>
                    </a:p>
                  </a:txBody>
                  <a:tcPr marL="182880" marR="182880" marT="0" marB="0" anchor="ctr">
                    <a:lnL w="12700" cap="flat" cmpd="sng" algn="ctr">
                      <a:solidFill>
                        <a:srgbClr val="ADB2B6"/>
                      </a:solidFill>
                      <a:prstDash val="solid"/>
                      <a:round/>
                      <a:headEnd type="none" w="med" len="med"/>
                      <a:tailEnd type="none" w="med" len="med"/>
                    </a:lnL>
                    <a:lnR w="12700" cap="flat" cmpd="sng" algn="ctr">
                      <a:solidFill>
                        <a:srgbClr val="ADB2B6"/>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E4E7E9"/>
                    </a:solidFill>
                  </a:tcPr>
                </a:tc>
                <a:tc hMerge="1">
                  <a:txBody>
                    <a:bodyPr/>
                    <a:lstStyle/>
                    <a:p>
                      <a:endParaRPr lang="en-US"/>
                    </a:p>
                  </a:txBody>
                  <a:tcPr>
                    <a:lnL w="9525" cap="flat" cmpd="sng" algn="ctr">
                      <a:solidFill>
                        <a:schemeClr val="bg1">
                          <a:lumMod val="75000"/>
                        </a:schemeClr>
                      </a:solidFill>
                      <a:prstDash val="solid"/>
                      <a:round/>
                      <a:headEnd type="none" w="med" len="med"/>
                      <a:tailEnd type="none" w="med" len="med"/>
                    </a:lnL>
                  </a:tcPr>
                </a:tc>
                <a:extLst>
                  <a:ext uri="{0D108BD9-81ED-4DB2-BD59-A6C34878D82A}">
                    <a16:rowId xmlns:a16="http://schemas.microsoft.com/office/drawing/2014/main" val="10001"/>
                  </a:ext>
                </a:extLst>
              </a:tr>
              <a:tr h="476721">
                <a:tc vMerge="1">
                  <a:txBody>
                    <a:bodyPr/>
                    <a:lstStyle/>
                    <a:p>
                      <a:pPr marL="0" marR="0" lvl="0" indent="0" algn="ctr" defTabSz="914400" rtl="0" eaLnBrk="1" fontAlgn="auto" latinLnBrk="0" hangingPunct="1">
                        <a:lnSpc>
                          <a:spcPct val="100000"/>
                        </a:lnSpc>
                        <a:spcBef>
                          <a:spcPts val="0"/>
                        </a:spcBef>
                        <a:spcAft>
                          <a:spcPts val="600"/>
                        </a:spcAft>
                        <a:buClr>
                          <a:srgbClr val="7A9B3D"/>
                        </a:buClr>
                        <a:buSzTx/>
                        <a:buFont typeface="Arial" pitchFamily="34" charset="0"/>
                        <a:buNone/>
                        <a:tabLst>
                          <a:tab pos="1146118" algn="l"/>
                        </a:tabLst>
                        <a:defRPr/>
                      </a:pPr>
                      <a:endParaRPr lang="en-US" sz="1800" b="0" kern="0" dirty="0">
                        <a:solidFill>
                          <a:schemeClr val="tx1"/>
                        </a:solidFill>
                        <a:latin typeface="+mn-lt"/>
                        <a:ea typeface="+mn-ea"/>
                        <a:cs typeface="+mn-cs"/>
                      </a:endParaRPr>
                    </a:p>
                  </a:txBody>
                  <a:tcPr marT="109728" marB="13716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vMerge="1">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600"/>
                        </a:spcAft>
                        <a:buClr>
                          <a:srgbClr val="7A9B3D"/>
                        </a:buClr>
                        <a:buSzTx/>
                        <a:buFont typeface="Arial" pitchFamily="34" charset="0"/>
                        <a:buNone/>
                        <a:tabLst>
                          <a:tab pos="1146118" algn="l"/>
                        </a:tabLst>
                        <a:defRPr/>
                      </a:pPr>
                      <a:r>
                        <a:rPr lang="en-US" sz="1400" b="1" kern="0" dirty="0">
                          <a:solidFill>
                            <a:srgbClr val="7A9B3D"/>
                          </a:solidFill>
                          <a:latin typeface="+mn-lt"/>
                          <a:ea typeface="+mn-ea"/>
                          <a:cs typeface="+mn-cs"/>
                        </a:rPr>
                        <a:t>Yes</a:t>
                      </a:r>
                    </a:p>
                  </a:txBody>
                  <a:tcPr marL="182880" marR="0" marT="0" marB="0" anchor="ctr">
                    <a:lnL w="12700" cap="flat" cmpd="sng" algn="ctr">
                      <a:solidFill>
                        <a:srgbClr val="ADB2B6"/>
                      </a:solid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600"/>
                        </a:spcAft>
                        <a:buClr>
                          <a:srgbClr val="7A9B3D"/>
                        </a:buClr>
                        <a:buSzTx/>
                        <a:buFont typeface="Arial" pitchFamily="34" charset="0"/>
                        <a:buNone/>
                        <a:tabLst>
                          <a:tab pos="1146118" algn="l"/>
                        </a:tabLst>
                        <a:defRPr/>
                      </a:pPr>
                      <a:r>
                        <a:rPr lang="en-US" sz="1200" b="0" kern="0" dirty="0">
                          <a:solidFill>
                            <a:schemeClr val="tx1"/>
                          </a:solidFill>
                          <a:latin typeface="+mn-lt"/>
                          <a:ea typeface="+mn-ea"/>
                          <a:cs typeface="+mn-cs"/>
                        </a:rPr>
                        <a:t>You will be automatically enrolled in Medicare Parts A &amp; B upon reaching age 65, but can opt out of part B.</a:t>
                      </a:r>
                    </a:p>
                  </a:txBody>
                  <a:tcPr marL="182880" marR="182880" marT="0" marB="0" anchor="ctr">
                    <a:lnL w="9525" cap="flat" cmpd="sng" algn="ctr">
                      <a:noFill/>
                      <a:prstDash val="solid"/>
                      <a:round/>
                      <a:headEnd type="none" w="med" len="med"/>
                      <a:tailEnd type="none" w="med" len="med"/>
                    </a:lnL>
                    <a:lnR w="12700" cap="flat" cmpd="sng" algn="ctr">
                      <a:solidFill>
                        <a:srgbClr val="ADB2B6"/>
                      </a:solidFill>
                      <a:prstDash val="solid"/>
                      <a:round/>
                      <a:headEnd type="none" w="med" len="med"/>
                      <a:tailEnd type="none" w="med" len="med"/>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715081">
                <a:tc vMerge="1">
                  <a:txBody>
                    <a:bodyPr/>
                    <a:lstStyle/>
                    <a:p>
                      <a:pPr marL="0" marR="0" lvl="0" indent="0" algn="ctr" defTabSz="914400" rtl="0" eaLnBrk="1" fontAlgn="auto" latinLnBrk="0" hangingPunct="1">
                        <a:lnSpc>
                          <a:spcPct val="100000"/>
                        </a:lnSpc>
                        <a:spcBef>
                          <a:spcPts val="0"/>
                        </a:spcBef>
                        <a:spcAft>
                          <a:spcPts val="600"/>
                        </a:spcAft>
                        <a:buClr>
                          <a:srgbClr val="7A9B3D"/>
                        </a:buClr>
                        <a:buSzTx/>
                        <a:buFont typeface="Arial" pitchFamily="34" charset="0"/>
                        <a:buNone/>
                        <a:tabLst>
                          <a:tab pos="1146118" algn="l"/>
                        </a:tabLst>
                        <a:defRPr/>
                      </a:pPr>
                      <a:endParaRPr lang="en-US" sz="1800" b="0" kern="0" dirty="0">
                        <a:solidFill>
                          <a:schemeClr val="tx1"/>
                        </a:solidFill>
                        <a:latin typeface="+mn-lt"/>
                        <a:ea typeface="+mn-ea"/>
                        <a:cs typeface="+mn-cs"/>
                      </a:endParaRPr>
                    </a:p>
                  </a:txBody>
                  <a:tcPr marT="109728" marB="13716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vMerge="1">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600"/>
                        </a:spcAft>
                        <a:buClr>
                          <a:srgbClr val="7A9B3D"/>
                        </a:buClr>
                        <a:buSzTx/>
                        <a:buFont typeface="Arial" pitchFamily="34" charset="0"/>
                        <a:buNone/>
                        <a:tabLst>
                          <a:tab pos="1146118" algn="l"/>
                        </a:tabLst>
                        <a:defRPr/>
                      </a:pPr>
                      <a:r>
                        <a:rPr lang="en-US" sz="1400" b="1" kern="0" dirty="0">
                          <a:solidFill>
                            <a:srgbClr val="E96C24"/>
                          </a:solidFill>
                          <a:latin typeface="+mn-lt"/>
                          <a:ea typeface="+mn-ea"/>
                          <a:cs typeface="+mn-cs"/>
                        </a:rPr>
                        <a:t>No</a:t>
                      </a:r>
                    </a:p>
                  </a:txBody>
                  <a:tcPr marL="182880" marR="0" marT="0" marB="0" anchor="ctr">
                    <a:lnL w="12700" cap="flat" cmpd="sng" algn="ctr">
                      <a:solidFill>
                        <a:srgbClr val="ADB2B6"/>
                      </a:solid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600"/>
                        </a:spcAft>
                        <a:buClr>
                          <a:srgbClr val="7A9B3D"/>
                        </a:buClr>
                        <a:buSzTx/>
                        <a:buFont typeface="Arial" pitchFamily="34" charset="0"/>
                        <a:buNone/>
                        <a:tabLst>
                          <a:tab pos="1146118" algn="l"/>
                        </a:tabLst>
                        <a:defRPr/>
                      </a:pPr>
                      <a:r>
                        <a:rPr lang="en-US" sz="1200" b="0" kern="0" dirty="0">
                          <a:solidFill>
                            <a:schemeClr val="tx1"/>
                          </a:solidFill>
                          <a:latin typeface="+mn-lt"/>
                          <a:ea typeface="+mn-ea"/>
                          <a:cs typeface="+mn-cs"/>
                        </a:rPr>
                        <a:t>You do not have to enroll in any parts of Medicare. You can enroll later during your special enrollment period and not be subject to late-enrollment penalties, provided you have had creditable health insurance.</a:t>
                      </a:r>
                    </a:p>
                  </a:txBody>
                  <a:tcPr marL="182880" marR="182880" marT="0" marB="0" anchor="ctr">
                    <a:lnL w="9525" cap="flat" cmpd="sng" algn="ctr">
                      <a:noFill/>
                      <a:prstDash val="solid"/>
                      <a:round/>
                      <a:headEnd type="none" w="med" len="med"/>
                      <a:tailEnd type="none" w="med" len="med"/>
                    </a:lnL>
                    <a:lnR w="12700" cap="flat" cmpd="sng" algn="ctr">
                      <a:solidFill>
                        <a:srgbClr val="ADB2B6"/>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556174">
                <a:tc vMerge="1">
                  <a:txBody>
                    <a:bodyPr/>
                    <a:lstStyle/>
                    <a:p>
                      <a:pPr marL="0" marR="0" lvl="0" indent="0" algn="l" defTabSz="914400" rtl="0" eaLnBrk="1" fontAlgn="auto" latinLnBrk="0" hangingPunct="1">
                        <a:lnSpc>
                          <a:spcPct val="100000"/>
                        </a:lnSpc>
                        <a:spcBef>
                          <a:spcPts val="0"/>
                        </a:spcBef>
                        <a:spcAft>
                          <a:spcPts val="600"/>
                        </a:spcAft>
                        <a:buClr>
                          <a:srgbClr val="7A9B3D"/>
                        </a:buClr>
                        <a:buSzTx/>
                        <a:buFont typeface="Arial" pitchFamily="34" charset="0"/>
                        <a:buNone/>
                        <a:tabLst>
                          <a:tab pos="1146118" algn="l"/>
                        </a:tabLst>
                        <a:defRPr/>
                      </a:pPr>
                      <a:endParaRPr lang="en-US" sz="1100" b="0" kern="0" dirty="0">
                        <a:solidFill>
                          <a:schemeClr val="tx1"/>
                        </a:solidFill>
                        <a:latin typeface="+mn-lt"/>
                        <a:ea typeface="+mn-ea"/>
                        <a:cs typeface="+mn-cs"/>
                      </a:endParaRPr>
                    </a:p>
                  </a:txBody>
                  <a:tcPr marT="109728" marB="137160" anchor="ctr">
                    <a:lnL w="12700" cmpd="sng">
                      <a:noFill/>
                    </a:lnL>
                    <a:lnR w="12700"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US"/>
                    </a:p>
                  </a:txBody>
                  <a:tcPr/>
                </a:tc>
                <a:tc gridSpan="2">
                  <a:txBody>
                    <a:bodyPr/>
                    <a:lstStyle/>
                    <a:p>
                      <a:pPr marL="0" marR="0" lvl="0" indent="0" algn="l" defTabSz="914400" rtl="0" eaLnBrk="1" fontAlgn="auto" latinLnBrk="0" hangingPunct="1">
                        <a:lnSpc>
                          <a:spcPct val="100000"/>
                        </a:lnSpc>
                        <a:spcBef>
                          <a:spcPts val="0"/>
                        </a:spcBef>
                        <a:spcAft>
                          <a:spcPts val="600"/>
                        </a:spcAft>
                        <a:buClr>
                          <a:srgbClr val="7A9B3D"/>
                        </a:buClr>
                        <a:buSzTx/>
                        <a:buFont typeface="Arial" pitchFamily="34" charset="0"/>
                        <a:buNone/>
                        <a:tabLst>
                          <a:tab pos="1146118" algn="l"/>
                        </a:tabLst>
                        <a:defRPr/>
                      </a:pPr>
                      <a:r>
                        <a:rPr lang="en-US" sz="1400" b="1" kern="0" dirty="0">
                          <a:solidFill>
                            <a:schemeClr val="tx1"/>
                          </a:solidFill>
                          <a:latin typeface="+mn-lt"/>
                          <a:ea typeface="+mn-ea"/>
                          <a:cs typeface="+mn-cs"/>
                        </a:rPr>
                        <a:t>If I’m not collecting Social Security and Medicare Part A is “free,” shouldn’t I go ahead and enroll in Part A?</a:t>
                      </a:r>
                    </a:p>
                  </a:txBody>
                  <a:tcPr marL="182880" marR="0" marT="0" marB="0" anchor="ctr">
                    <a:lnL w="12700" cap="flat" cmpd="sng" algn="ctr">
                      <a:solidFill>
                        <a:srgbClr val="ADB2B6"/>
                      </a:solidFill>
                      <a:prstDash val="solid"/>
                      <a:round/>
                      <a:headEnd type="none" w="med" len="med"/>
                      <a:tailEnd type="none" w="med" len="med"/>
                    </a:lnL>
                    <a:lnR w="12700" cap="flat" cmpd="sng" algn="ctr">
                      <a:solidFill>
                        <a:srgbClr val="ADB2B6"/>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E4E7E9"/>
                    </a:solidFill>
                  </a:tcPr>
                </a:tc>
                <a:tc hMerge="1">
                  <a:txBody>
                    <a:bodyPr/>
                    <a:lstStyle/>
                    <a:p>
                      <a:endParaRPr lang="en-US"/>
                    </a:p>
                  </a:txBody>
                  <a:tcPr>
                    <a:lnL w="9525" cap="flat" cmpd="sng" algn="ctr">
                      <a:solidFill>
                        <a:schemeClr val="bg1">
                          <a:lumMod val="75000"/>
                        </a:schemeClr>
                      </a:solidFill>
                      <a:prstDash val="solid"/>
                      <a:round/>
                      <a:headEnd type="none" w="med" len="med"/>
                      <a:tailEnd type="none" w="med" len="med"/>
                    </a:lnL>
                    <a:lnT w="12700" cmpd="sng">
                      <a:noFill/>
                    </a:lnT>
                  </a:tcPr>
                </a:tc>
                <a:extLst>
                  <a:ext uri="{0D108BD9-81ED-4DB2-BD59-A6C34878D82A}">
                    <a16:rowId xmlns:a16="http://schemas.microsoft.com/office/drawing/2014/main" val="10004"/>
                  </a:ext>
                </a:extLst>
              </a:tr>
              <a:tr h="476721">
                <a:tc vMerge="1">
                  <a:txBody>
                    <a:bodyPr/>
                    <a:lstStyle/>
                    <a:p>
                      <a:pPr marL="0" marR="0" lvl="0" indent="0" algn="ctr" defTabSz="914400" rtl="0" eaLnBrk="1" fontAlgn="auto" latinLnBrk="0" hangingPunct="1">
                        <a:lnSpc>
                          <a:spcPct val="100000"/>
                        </a:lnSpc>
                        <a:spcBef>
                          <a:spcPts val="0"/>
                        </a:spcBef>
                        <a:spcAft>
                          <a:spcPts val="600"/>
                        </a:spcAft>
                        <a:buClr>
                          <a:srgbClr val="7A9B3D"/>
                        </a:buClr>
                        <a:buSzTx/>
                        <a:buFont typeface="Arial" pitchFamily="34" charset="0"/>
                        <a:buNone/>
                        <a:tabLst>
                          <a:tab pos="1146118" algn="l"/>
                        </a:tabLst>
                        <a:defRPr/>
                      </a:pPr>
                      <a:endParaRPr lang="en-US" sz="1800" b="0" kern="0" dirty="0">
                        <a:solidFill>
                          <a:schemeClr val="tx1"/>
                        </a:solidFill>
                        <a:latin typeface="+mn-lt"/>
                        <a:ea typeface="+mn-ea"/>
                        <a:cs typeface="+mn-cs"/>
                      </a:endParaRPr>
                    </a:p>
                  </a:txBody>
                  <a:tcPr marT="109728" marB="13716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vMerge="1">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600"/>
                        </a:spcAft>
                        <a:buClr>
                          <a:srgbClr val="7A9B3D"/>
                        </a:buClr>
                        <a:buSzTx/>
                        <a:buFont typeface="Arial" pitchFamily="34" charset="0"/>
                        <a:buNone/>
                        <a:tabLst>
                          <a:tab pos="1146118" algn="l"/>
                        </a:tabLst>
                        <a:defRPr/>
                      </a:pPr>
                      <a:r>
                        <a:rPr lang="en-US" sz="1400" b="1" kern="0" dirty="0">
                          <a:solidFill>
                            <a:srgbClr val="7A9B3D"/>
                          </a:solidFill>
                          <a:latin typeface="+mn-lt"/>
                          <a:ea typeface="+mn-ea"/>
                          <a:cs typeface="+mn-cs"/>
                        </a:rPr>
                        <a:t>Pro</a:t>
                      </a:r>
                    </a:p>
                  </a:txBody>
                  <a:tcPr marL="182880" marR="0" marT="0" marB="0" anchor="ctr">
                    <a:lnL w="12700" cap="flat" cmpd="sng" algn="ctr">
                      <a:solidFill>
                        <a:srgbClr val="ADB2B6"/>
                      </a:solid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600"/>
                        </a:spcAft>
                        <a:buClr>
                          <a:srgbClr val="7A9B3D"/>
                        </a:buClr>
                        <a:buSzTx/>
                        <a:buFont typeface="Arial" pitchFamily="34" charset="0"/>
                        <a:buNone/>
                        <a:tabLst>
                          <a:tab pos="1146118" algn="l"/>
                        </a:tabLst>
                        <a:defRPr/>
                      </a:pPr>
                      <a:r>
                        <a:rPr lang="en-US" sz="1200" b="0" kern="0" dirty="0">
                          <a:solidFill>
                            <a:schemeClr val="tx1"/>
                          </a:solidFill>
                          <a:latin typeface="+mn-lt"/>
                          <a:ea typeface="+mn-ea"/>
                          <a:cs typeface="+mn-cs"/>
                        </a:rPr>
                        <a:t>You can enroll in Medicare Part A, and Part A may pick up some hospital expenses not covered by your employer-based coverage.</a:t>
                      </a:r>
                    </a:p>
                  </a:txBody>
                  <a:tcPr marL="182880" marR="182880" marT="0" marB="0" anchor="ctr">
                    <a:lnL w="9525" cap="flat" cmpd="sng" algn="ctr">
                      <a:noFill/>
                      <a:prstDash val="solid"/>
                      <a:round/>
                      <a:headEnd type="none" w="med" len="med"/>
                      <a:tailEnd type="none" w="med" len="med"/>
                    </a:lnL>
                    <a:lnR w="12700" cap="flat" cmpd="sng" algn="ctr">
                      <a:solidFill>
                        <a:srgbClr val="ADB2B6"/>
                      </a:solidFill>
                      <a:prstDash val="solid"/>
                      <a:round/>
                      <a:headEnd type="none" w="med" len="med"/>
                      <a:tailEnd type="none" w="med" len="med"/>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76721">
                <a:tc vMerge="1">
                  <a:txBody>
                    <a:bodyPr/>
                    <a:lstStyle/>
                    <a:p>
                      <a:pPr marL="0" marR="0" lvl="0" indent="0" algn="ctr" defTabSz="914400" rtl="0" eaLnBrk="1" fontAlgn="auto" latinLnBrk="0" hangingPunct="1">
                        <a:lnSpc>
                          <a:spcPct val="100000"/>
                        </a:lnSpc>
                        <a:spcBef>
                          <a:spcPts val="0"/>
                        </a:spcBef>
                        <a:spcAft>
                          <a:spcPts val="600"/>
                        </a:spcAft>
                        <a:buClr>
                          <a:srgbClr val="7A9B3D"/>
                        </a:buClr>
                        <a:buSzTx/>
                        <a:buFont typeface="Arial" pitchFamily="34" charset="0"/>
                        <a:buNone/>
                        <a:tabLst>
                          <a:tab pos="1146118" algn="l"/>
                        </a:tabLst>
                        <a:defRPr/>
                      </a:pPr>
                      <a:endParaRPr lang="en-US" sz="1800" b="0" kern="0" dirty="0">
                        <a:solidFill>
                          <a:schemeClr val="tx1"/>
                        </a:solidFill>
                        <a:latin typeface="+mn-lt"/>
                        <a:ea typeface="+mn-ea"/>
                        <a:cs typeface="+mn-cs"/>
                      </a:endParaRPr>
                    </a:p>
                  </a:txBody>
                  <a:tcPr marT="109728" marB="13716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vMerge="1">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600"/>
                        </a:spcAft>
                        <a:buClr>
                          <a:srgbClr val="7A9B3D"/>
                        </a:buClr>
                        <a:buSzTx/>
                        <a:buFont typeface="Arial" pitchFamily="34" charset="0"/>
                        <a:buNone/>
                        <a:tabLst>
                          <a:tab pos="1146118" algn="l"/>
                        </a:tabLst>
                        <a:defRPr/>
                      </a:pPr>
                      <a:r>
                        <a:rPr lang="en-US" sz="1400" b="1" kern="0" dirty="0">
                          <a:solidFill>
                            <a:srgbClr val="E96C24"/>
                          </a:solidFill>
                          <a:latin typeface="+mn-lt"/>
                          <a:ea typeface="+mn-ea"/>
                          <a:cs typeface="+mn-cs"/>
                        </a:rPr>
                        <a:t>Con</a:t>
                      </a:r>
                    </a:p>
                  </a:txBody>
                  <a:tcPr marL="182880" marR="0" marT="0" marB="0" anchor="ctr">
                    <a:lnL w="12700" cap="flat" cmpd="sng" algn="ctr">
                      <a:solidFill>
                        <a:srgbClr val="ADB2B6"/>
                      </a:solid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solidFill>
                        <a:srgbClr val="ADB2B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600"/>
                        </a:spcAft>
                        <a:buClr>
                          <a:srgbClr val="7A9B3D"/>
                        </a:buClr>
                        <a:buSzTx/>
                        <a:buFont typeface="Arial" pitchFamily="34" charset="0"/>
                        <a:buNone/>
                        <a:tabLst>
                          <a:tab pos="1146118" algn="l"/>
                        </a:tabLst>
                        <a:defRPr/>
                      </a:pPr>
                      <a:r>
                        <a:rPr lang="en-US" sz="1200" b="0" kern="0" dirty="0">
                          <a:solidFill>
                            <a:schemeClr val="tx1"/>
                          </a:solidFill>
                          <a:latin typeface="+mn-lt"/>
                          <a:ea typeface="+mn-ea"/>
                          <a:cs typeface="+mn-cs"/>
                        </a:rPr>
                        <a:t>Once enrolled in Medicare Part A (and/or B) you can no longer contribute to an HSA, as Medicare is not considered high-deductible insurance.</a:t>
                      </a:r>
                    </a:p>
                  </a:txBody>
                  <a:tcPr marL="182880" marR="182880" marT="0" marB="0" anchor="ctr">
                    <a:lnL w="9525" cap="flat" cmpd="sng" algn="ctr">
                      <a:noFill/>
                      <a:prstDash val="solid"/>
                      <a:round/>
                      <a:headEnd type="none" w="med" len="med"/>
                      <a:tailEnd type="none" w="med" len="med"/>
                    </a:lnL>
                    <a:lnR w="12700" cap="flat" cmpd="sng" algn="ctr">
                      <a:solidFill>
                        <a:srgbClr val="ADB2B6"/>
                      </a:solidFill>
                      <a:prstDash val="solid"/>
                      <a:round/>
                      <a:headEnd type="none" w="med" len="med"/>
                      <a:tailEnd type="none" w="med" len="med"/>
                    </a:lnR>
                    <a:lnT w="9525" cap="flat" cmpd="sng" algn="ctr">
                      <a:noFill/>
                      <a:prstDash val="solid"/>
                      <a:round/>
                      <a:headEnd type="none" w="med" len="med"/>
                      <a:tailEnd type="none" w="med" len="med"/>
                    </a:lnT>
                    <a:lnB w="12700" cap="flat" cmpd="sng" algn="ctr">
                      <a:solidFill>
                        <a:srgbClr val="ADB2B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cxnSp>
        <p:nvCxnSpPr>
          <p:cNvPr id="5" name="Straight Connector 4"/>
          <p:cNvCxnSpPr/>
          <p:nvPr/>
        </p:nvCxnSpPr>
        <p:spPr bwMode="auto">
          <a:xfrm>
            <a:off x="5003800" y="1684373"/>
            <a:ext cx="0" cy="4114800"/>
          </a:xfrm>
          <a:prstGeom prst="line">
            <a:avLst/>
          </a:prstGeom>
          <a:solidFill>
            <a:schemeClr val="hlink"/>
          </a:solidFill>
          <a:ln w="9525" cap="flat" cmpd="sng" algn="ctr">
            <a:noFill/>
            <a:prstDash val="solid"/>
            <a:round/>
            <a:headEnd type="none" w="med" len="med"/>
            <a:tailEnd type="none" w="med" len="med"/>
          </a:ln>
          <a:effectLst/>
        </p:spPr>
      </p:cxnSp>
      <p:sp>
        <p:nvSpPr>
          <p:cNvPr id="26" name="Text Box 21">
            <a:extLst>
              <a:ext uri="{FF2B5EF4-FFF2-40B4-BE49-F238E27FC236}">
                <a16:creationId xmlns:a16="http://schemas.microsoft.com/office/drawing/2014/main" id="{40E93F6F-5BE6-441B-B77A-189B13649CB2}"/>
              </a:ext>
            </a:extLst>
          </p:cNvPr>
          <p:cNvSpPr txBox="1">
            <a:spLocks noChangeArrowheads="1"/>
          </p:cNvSpPr>
          <p:nvPr/>
        </p:nvSpPr>
        <p:spPr bwMode="auto">
          <a:xfrm>
            <a:off x="477202" y="6313651"/>
            <a:ext cx="6784582" cy="15388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7763" tIns="0" rIns="87763" bIns="0" anchor="b">
            <a:spAutoFit/>
          </a:bodyPr>
          <a:lstStyle>
            <a:lvl1pPr algn="l" eaLnBrk="0" hangingPunct="0">
              <a:spcBef>
                <a:spcPct val="20000"/>
              </a:spcBef>
              <a:buClr>
                <a:srgbClr val="524E86"/>
              </a:buClr>
              <a:buSzPct val="120000"/>
              <a:buChar char="•"/>
              <a:defRPr>
                <a:solidFill>
                  <a:schemeClr val="tx1"/>
                </a:solidFill>
                <a:latin typeface="Arial" pitchFamily="34" charset="0"/>
              </a:defRPr>
            </a:lvl1pPr>
            <a:lvl2pPr marL="742950" indent="-285750" algn="l" eaLnBrk="0" hangingPunct="0">
              <a:spcBef>
                <a:spcPct val="20000"/>
              </a:spcBef>
              <a:buClr>
                <a:srgbClr val="524E86"/>
              </a:buClr>
              <a:buSzPct val="80000"/>
              <a:buFont typeface="Wingdings" pitchFamily="2" charset="2"/>
              <a:buChar char="§"/>
              <a:defRPr>
                <a:solidFill>
                  <a:schemeClr val="tx1"/>
                </a:solidFill>
                <a:latin typeface="Arial" pitchFamily="34" charset="0"/>
              </a:defRPr>
            </a:lvl2pPr>
            <a:lvl3pPr marL="1143000" indent="-228600" algn="l" eaLnBrk="0" hangingPunct="0">
              <a:spcBef>
                <a:spcPct val="20000"/>
              </a:spcBef>
              <a:buClr>
                <a:srgbClr val="524E86"/>
              </a:buClr>
              <a:buFont typeface="Arial" pitchFamily="34" charset="0"/>
              <a:buChar char="–"/>
              <a:defRPr sz="1600">
                <a:solidFill>
                  <a:schemeClr val="tx1"/>
                </a:solidFill>
                <a:latin typeface="Arial" pitchFamily="34" charset="0"/>
              </a:defRPr>
            </a:lvl3pPr>
            <a:lvl4pPr marL="1600200" indent="-228600" algn="l" eaLnBrk="0" hangingPunct="0">
              <a:spcBef>
                <a:spcPct val="20000"/>
              </a:spcBef>
              <a:buClr>
                <a:srgbClr val="524E86"/>
              </a:buClr>
              <a:buChar char="•"/>
              <a:defRPr sz="1600">
                <a:solidFill>
                  <a:schemeClr val="tx1"/>
                </a:solidFill>
                <a:latin typeface="Arial" pitchFamily="34" charset="0"/>
              </a:defRPr>
            </a:lvl4pPr>
            <a:lvl5pPr marL="2057400" indent="-228600" algn="l" eaLnBrk="0" hangingPunct="0">
              <a:spcBef>
                <a:spcPct val="20000"/>
              </a:spcBef>
              <a:buClr>
                <a:srgbClr val="524E86"/>
              </a:buClr>
              <a:buFont typeface="Wingdings" pitchFamily="2" charset="2"/>
              <a:buChar char="§"/>
              <a:defRPr sz="1400">
                <a:solidFill>
                  <a:schemeClr val="tx1"/>
                </a:solidFill>
                <a:latin typeface="Arial" pitchFamily="34" charset="0"/>
              </a:defRPr>
            </a:lvl5pPr>
            <a:lvl6pPr marL="2514600" indent="-228600" eaLnBrk="0" fontAlgn="base" hangingPunct="0">
              <a:spcBef>
                <a:spcPct val="20000"/>
              </a:spcBef>
              <a:spcAft>
                <a:spcPct val="0"/>
              </a:spcAft>
              <a:buClr>
                <a:srgbClr val="524E86"/>
              </a:buClr>
              <a:buFont typeface="Wingdings" pitchFamily="2" charset="2"/>
              <a:buChar char="§"/>
              <a:defRPr sz="1400">
                <a:solidFill>
                  <a:schemeClr val="tx1"/>
                </a:solidFill>
                <a:latin typeface="Arial" pitchFamily="34" charset="0"/>
              </a:defRPr>
            </a:lvl6pPr>
            <a:lvl7pPr marL="2971800" indent="-228600" eaLnBrk="0" fontAlgn="base" hangingPunct="0">
              <a:spcBef>
                <a:spcPct val="20000"/>
              </a:spcBef>
              <a:spcAft>
                <a:spcPct val="0"/>
              </a:spcAft>
              <a:buClr>
                <a:srgbClr val="524E86"/>
              </a:buClr>
              <a:buFont typeface="Wingdings" pitchFamily="2" charset="2"/>
              <a:buChar char="§"/>
              <a:defRPr sz="1400">
                <a:solidFill>
                  <a:schemeClr val="tx1"/>
                </a:solidFill>
                <a:latin typeface="Arial" pitchFamily="34" charset="0"/>
              </a:defRPr>
            </a:lvl7pPr>
            <a:lvl8pPr marL="3429000" indent="-228600" eaLnBrk="0" fontAlgn="base" hangingPunct="0">
              <a:spcBef>
                <a:spcPct val="20000"/>
              </a:spcBef>
              <a:spcAft>
                <a:spcPct val="0"/>
              </a:spcAft>
              <a:buClr>
                <a:srgbClr val="524E86"/>
              </a:buClr>
              <a:buFont typeface="Wingdings" pitchFamily="2" charset="2"/>
              <a:buChar char="§"/>
              <a:defRPr sz="1400">
                <a:solidFill>
                  <a:schemeClr val="tx1"/>
                </a:solidFill>
                <a:latin typeface="Arial" pitchFamily="34" charset="0"/>
              </a:defRPr>
            </a:lvl8pPr>
            <a:lvl9pPr marL="3886200" indent="-228600" eaLnBrk="0" fontAlgn="base" hangingPunct="0">
              <a:spcBef>
                <a:spcPct val="20000"/>
              </a:spcBef>
              <a:spcAft>
                <a:spcPct val="0"/>
              </a:spcAft>
              <a:buClr>
                <a:srgbClr val="524E86"/>
              </a:buClr>
              <a:buFont typeface="Wingdings" pitchFamily="2" charset="2"/>
              <a:buChar char="§"/>
              <a:defRPr sz="1400">
                <a:solidFill>
                  <a:schemeClr val="tx1"/>
                </a:solidFill>
                <a:latin typeface="Arial" pitchFamily="34" charset="0"/>
              </a:defRPr>
            </a:lvl9pPr>
          </a:lstStyle>
          <a:p>
            <a:pPr eaLnBrk="1" hangingPunct="1">
              <a:spcBef>
                <a:spcPts val="300"/>
              </a:spcBef>
              <a:buClrTx/>
              <a:buSzTx/>
              <a:buNone/>
            </a:pPr>
            <a:r>
              <a:rPr lang="en-US" sz="1000" dirty="0">
                <a:solidFill>
                  <a:srgbClr val="000000"/>
                </a:solidFill>
                <a:latin typeface="+mj-lt"/>
              </a:rPr>
              <a:t>Source: Medicare.gov.</a:t>
            </a:r>
          </a:p>
        </p:txBody>
      </p:sp>
      <p:sp>
        <p:nvSpPr>
          <p:cNvPr id="2" name="Footer Placeholder 1">
            <a:extLst>
              <a:ext uri="{FF2B5EF4-FFF2-40B4-BE49-F238E27FC236}">
                <a16:creationId xmlns:a16="http://schemas.microsoft.com/office/drawing/2014/main" id="{D53544B0-02B2-47FC-813C-5FBEA7FC850C}"/>
              </a:ext>
            </a:extLst>
          </p:cNvPr>
          <p:cNvSpPr>
            <a:spLocks noGrp="1"/>
          </p:cNvSpPr>
          <p:nvPr>
            <p:ph type="ftr" sz="quarter" idx="15"/>
          </p:nvPr>
        </p:nvSpPr>
        <p:spPr/>
        <p:txBody>
          <a:bodyPr/>
          <a:lstStyle/>
          <a:p>
            <a:pPr algn="l">
              <a:defRPr/>
            </a:pPr>
            <a:r>
              <a:rPr lang="en-US"/>
              <a:t>For investor use.</a:t>
            </a:r>
            <a:endParaRPr lang="en-US" dirty="0"/>
          </a:p>
        </p:txBody>
      </p:sp>
      <p:sp>
        <p:nvSpPr>
          <p:cNvPr id="3" name="Slide Number Placeholder 2">
            <a:extLst>
              <a:ext uri="{FF2B5EF4-FFF2-40B4-BE49-F238E27FC236}">
                <a16:creationId xmlns:a16="http://schemas.microsoft.com/office/drawing/2014/main" id="{0BBF075D-ECEC-48A7-B9BF-50361D768232}"/>
              </a:ext>
            </a:extLst>
          </p:cNvPr>
          <p:cNvSpPr>
            <a:spLocks noGrp="1"/>
          </p:cNvSpPr>
          <p:nvPr>
            <p:ph type="sldNum" sz="quarter" idx="14"/>
          </p:nvPr>
        </p:nvSpPr>
        <p:spPr/>
        <p:txBody>
          <a:bodyPr/>
          <a:lstStyle/>
          <a:p>
            <a:pPr>
              <a:defRPr/>
            </a:pPr>
            <a:fld id="{E6474CC2-1230-4213-AD1A-4B2FEEABA7A1}" type="slidenum">
              <a:rPr lang="en-US" smtClean="0"/>
              <a:pPr>
                <a:defRPr/>
              </a:pPr>
              <a:t>21</a:t>
            </a:fld>
            <a:endParaRPr lang="en-US" dirty="0"/>
          </a:p>
        </p:txBody>
      </p:sp>
    </p:spTree>
    <p:extLst>
      <p:ext uri="{BB962C8B-B14F-4D97-AF65-F5344CB8AC3E}">
        <p14:creationId xmlns:p14="http://schemas.microsoft.com/office/powerpoint/2010/main" val="8274020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BB575-34A8-4B90-8BC9-5560CC103BEB}"/>
              </a:ext>
            </a:extLst>
          </p:cNvPr>
          <p:cNvSpPr>
            <a:spLocks noGrp="1"/>
          </p:cNvSpPr>
          <p:nvPr>
            <p:ph type="title"/>
          </p:nvPr>
        </p:nvSpPr>
        <p:spPr/>
        <p:txBody>
          <a:bodyPr/>
          <a:lstStyle/>
          <a:p>
            <a:r>
              <a:rPr lang="en-US" dirty="0"/>
              <a:t>Medicare and Health Savings Accounts (HSAs)</a:t>
            </a:r>
          </a:p>
        </p:txBody>
      </p:sp>
      <p:sp>
        <p:nvSpPr>
          <p:cNvPr id="3" name="Content Placeholder 2">
            <a:extLst>
              <a:ext uri="{FF2B5EF4-FFF2-40B4-BE49-F238E27FC236}">
                <a16:creationId xmlns:a16="http://schemas.microsoft.com/office/drawing/2014/main" id="{D8395457-8022-45D6-82D8-B30044131FDE}"/>
              </a:ext>
            </a:extLst>
          </p:cNvPr>
          <p:cNvSpPr>
            <a:spLocks noGrp="1"/>
          </p:cNvSpPr>
          <p:nvPr>
            <p:ph idx="12"/>
          </p:nvPr>
        </p:nvSpPr>
        <p:spPr>
          <a:xfrm>
            <a:off x="432345" y="1482726"/>
            <a:ext cx="11273880" cy="4206240"/>
          </a:xfrm>
        </p:spPr>
        <p:txBody>
          <a:bodyPr/>
          <a:lstStyle/>
          <a:p>
            <a:pPr lvl="1">
              <a:spcBef>
                <a:spcPts val="0"/>
              </a:spcBef>
              <a:spcAft>
                <a:spcPts val="600"/>
              </a:spcAft>
            </a:pPr>
            <a:r>
              <a:rPr lang="en-US" sz="1800" dirty="0"/>
              <a:t>No contributions to HSA after enrollment in Medicare</a:t>
            </a:r>
          </a:p>
          <a:p>
            <a:pPr lvl="1">
              <a:spcBef>
                <a:spcPts val="0"/>
              </a:spcBef>
              <a:spcAft>
                <a:spcPts val="600"/>
              </a:spcAft>
            </a:pPr>
            <a:r>
              <a:rPr lang="en-US" sz="1800" dirty="0"/>
              <a:t>Once Social Security starts, Medicare (Part A) enrollment is automatic and HSA contributions must stop</a:t>
            </a:r>
          </a:p>
          <a:p>
            <a:pPr lvl="1">
              <a:spcBef>
                <a:spcPts val="0"/>
              </a:spcBef>
              <a:spcAft>
                <a:spcPts val="600"/>
              </a:spcAft>
            </a:pPr>
            <a:r>
              <a:rPr lang="en-US" sz="1800" dirty="0"/>
              <a:t>If not receiving Social Security, can defer Medicare to keep HSA </a:t>
            </a:r>
          </a:p>
          <a:p>
            <a:pPr lvl="2">
              <a:spcBef>
                <a:spcPts val="0"/>
              </a:spcBef>
              <a:spcAft>
                <a:spcPts val="600"/>
              </a:spcAft>
            </a:pPr>
            <a:r>
              <a:rPr lang="en-US" sz="1600" dirty="0"/>
              <a:t>Compare HSA/High Deductible Health Plan to Medicare (benefits and costs)</a:t>
            </a:r>
          </a:p>
        </p:txBody>
      </p:sp>
      <p:sp>
        <p:nvSpPr>
          <p:cNvPr id="9" name="Slide Number Placeholder 8">
            <a:extLst>
              <a:ext uri="{FF2B5EF4-FFF2-40B4-BE49-F238E27FC236}">
                <a16:creationId xmlns:a16="http://schemas.microsoft.com/office/drawing/2014/main" id="{D3401EAA-61EA-43DD-87E9-C4AD098F92C2}"/>
              </a:ext>
            </a:extLst>
          </p:cNvPr>
          <p:cNvSpPr>
            <a:spLocks noGrp="1"/>
          </p:cNvSpPr>
          <p:nvPr>
            <p:ph type="sldNum" sz="quarter" idx="14"/>
          </p:nvPr>
        </p:nvSpPr>
        <p:spPr/>
        <p:txBody>
          <a:bodyPr/>
          <a:lstStyle/>
          <a:p>
            <a:pPr>
              <a:defRPr/>
            </a:pPr>
            <a:fld id="{E6474CC2-1230-4213-AD1A-4B2FEEABA7A1}" type="slidenum">
              <a:rPr lang="en-US" smtClean="0"/>
              <a:pPr>
                <a:defRPr/>
              </a:pPr>
              <a:t>22</a:t>
            </a:fld>
            <a:endParaRPr lang="en-US" dirty="0"/>
          </a:p>
        </p:txBody>
      </p:sp>
      <p:sp>
        <p:nvSpPr>
          <p:cNvPr id="5" name="Footer Placeholder 4">
            <a:extLst>
              <a:ext uri="{FF2B5EF4-FFF2-40B4-BE49-F238E27FC236}">
                <a16:creationId xmlns:a16="http://schemas.microsoft.com/office/drawing/2014/main" id="{59642D92-C454-4882-B878-88AE073A8AC2}"/>
              </a:ext>
            </a:extLst>
          </p:cNvPr>
          <p:cNvSpPr>
            <a:spLocks noGrp="1"/>
          </p:cNvSpPr>
          <p:nvPr>
            <p:ph type="ftr" sz="quarter" idx="15"/>
          </p:nvPr>
        </p:nvSpPr>
        <p:spPr/>
        <p:txBody>
          <a:bodyPr/>
          <a:lstStyle/>
          <a:p>
            <a:pPr algn="l">
              <a:defRPr/>
            </a:pPr>
            <a:r>
              <a:rPr lang="en-US"/>
              <a:t>For investor use.</a:t>
            </a:r>
            <a:endParaRPr lang="en-US" dirty="0"/>
          </a:p>
        </p:txBody>
      </p:sp>
      <p:sp>
        <p:nvSpPr>
          <p:cNvPr id="8" name="Text Box 21">
            <a:extLst>
              <a:ext uri="{FF2B5EF4-FFF2-40B4-BE49-F238E27FC236}">
                <a16:creationId xmlns:a16="http://schemas.microsoft.com/office/drawing/2014/main" id="{28A2341F-EC4C-49F2-B010-B8992503820F}"/>
              </a:ext>
            </a:extLst>
          </p:cNvPr>
          <p:cNvSpPr txBox="1">
            <a:spLocks noChangeArrowheads="1"/>
          </p:cNvSpPr>
          <p:nvPr/>
        </p:nvSpPr>
        <p:spPr bwMode="auto">
          <a:xfrm>
            <a:off x="477200" y="6313918"/>
            <a:ext cx="6784582" cy="15388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7763" tIns="0" rIns="87763" bIns="0" anchor="b">
            <a:spAutoFit/>
          </a:bodyPr>
          <a:lstStyle>
            <a:lvl1pPr algn="l" eaLnBrk="0" hangingPunct="0">
              <a:spcBef>
                <a:spcPct val="20000"/>
              </a:spcBef>
              <a:buClr>
                <a:srgbClr val="524E86"/>
              </a:buClr>
              <a:buSzPct val="120000"/>
              <a:buChar char="•"/>
              <a:defRPr>
                <a:solidFill>
                  <a:schemeClr val="tx1"/>
                </a:solidFill>
                <a:latin typeface="Arial" pitchFamily="34" charset="0"/>
              </a:defRPr>
            </a:lvl1pPr>
            <a:lvl2pPr marL="742950" indent="-285750" algn="l" eaLnBrk="0" hangingPunct="0">
              <a:spcBef>
                <a:spcPct val="20000"/>
              </a:spcBef>
              <a:buClr>
                <a:srgbClr val="524E86"/>
              </a:buClr>
              <a:buSzPct val="80000"/>
              <a:buFont typeface="Wingdings" pitchFamily="2" charset="2"/>
              <a:buChar char="§"/>
              <a:defRPr>
                <a:solidFill>
                  <a:schemeClr val="tx1"/>
                </a:solidFill>
                <a:latin typeface="Arial" pitchFamily="34" charset="0"/>
              </a:defRPr>
            </a:lvl2pPr>
            <a:lvl3pPr marL="1143000" indent="-228600" algn="l" eaLnBrk="0" hangingPunct="0">
              <a:spcBef>
                <a:spcPct val="20000"/>
              </a:spcBef>
              <a:buClr>
                <a:srgbClr val="524E86"/>
              </a:buClr>
              <a:buFont typeface="Arial" pitchFamily="34" charset="0"/>
              <a:buChar char="–"/>
              <a:defRPr sz="1600">
                <a:solidFill>
                  <a:schemeClr val="tx1"/>
                </a:solidFill>
                <a:latin typeface="Arial" pitchFamily="34" charset="0"/>
              </a:defRPr>
            </a:lvl3pPr>
            <a:lvl4pPr marL="1600200" indent="-228600" algn="l" eaLnBrk="0" hangingPunct="0">
              <a:spcBef>
                <a:spcPct val="20000"/>
              </a:spcBef>
              <a:buClr>
                <a:srgbClr val="524E86"/>
              </a:buClr>
              <a:buChar char="•"/>
              <a:defRPr sz="1600">
                <a:solidFill>
                  <a:schemeClr val="tx1"/>
                </a:solidFill>
                <a:latin typeface="Arial" pitchFamily="34" charset="0"/>
              </a:defRPr>
            </a:lvl4pPr>
            <a:lvl5pPr marL="2057400" indent="-228600" algn="l" eaLnBrk="0" hangingPunct="0">
              <a:spcBef>
                <a:spcPct val="20000"/>
              </a:spcBef>
              <a:buClr>
                <a:srgbClr val="524E86"/>
              </a:buClr>
              <a:buFont typeface="Wingdings" pitchFamily="2" charset="2"/>
              <a:buChar char="§"/>
              <a:defRPr sz="1400">
                <a:solidFill>
                  <a:schemeClr val="tx1"/>
                </a:solidFill>
                <a:latin typeface="Arial" pitchFamily="34" charset="0"/>
              </a:defRPr>
            </a:lvl5pPr>
            <a:lvl6pPr marL="2514600" indent="-228600" eaLnBrk="0" fontAlgn="base" hangingPunct="0">
              <a:spcBef>
                <a:spcPct val="20000"/>
              </a:spcBef>
              <a:spcAft>
                <a:spcPct val="0"/>
              </a:spcAft>
              <a:buClr>
                <a:srgbClr val="524E86"/>
              </a:buClr>
              <a:buFont typeface="Wingdings" pitchFamily="2" charset="2"/>
              <a:buChar char="§"/>
              <a:defRPr sz="1400">
                <a:solidFill>
                  <a:schemeClr val="tx1"/>
                </a:solidFill>
                <a:latin typeface="Arial" pitchFamily="34" charset="0"/>
              </a:defRPr>
            </a:lvl6pPr>
            <a:lvl7pPr marL="2971800" indent="-228600" eaLnBrk="0" fontAlgn="base" hangingPunct="0">
              <a:spcBef>
                <a:spcPct val="20000"/>
              </a:spcBef>
              <a:spcAft>
                <a:spcPct val="0"/>
              </a:spcAft>
              <a:buClr>
                <a:srgbClr val="524E86"/>
              </a:buClr>
              <a:buFont typeface="Wingdings" pitchFamily="2" charset="2"/>
              <a:buChar char="§"/>
              <a:defRPr sz="1400">
                <a:solidFill>
                  <a:schemeClr val="tx1"/>
                </a:solidFill>
                <a:latin typeface="Arial" pitchFamily="34" charset="0"/>
              </a:defRPr>
            </a:lvl7pPr>
            <a:lvl8pPr marL="3429000" indent="-228600" eaLnBrk="0" fontAlgn="base" hangingPunct="0">
              <a:spcBef>
                <a:spcPct val="20000"/>
              </a:spcBef>
              <a:spcAft>
                <a:spcPct val="0"/>
              </a:spcAft>
              <a:buClr>
                <a:srgbClr val="524E86"/>
              </a:buClr>
              <a:buFont typeface="Wingdings" pitchFamily="2" charset="2"/>
              <a:buChar char="§"/>
              <a:defRPr sz="1400">
                <a:solidFill>
                  <a:schemeClr val="tx1"/>
                </a:solidFill>
                <a:latin typeface="Arial" pitchFamily="34" charset="0"/>
              </a:defRPr>
            </a:lvl8pPr>
            <a:lvl9pPr marL="3886200" indent="-228600" eaLnBrk="0" fontAlgn="base" hangingPunct="0">
              <a:spcBef>
                <a:spcPct val="20000"/>
              </a:spcBef>
              <a:spcAft>
                <a:spcPct val="0"/>
              </a:spcAft>
              <a:buClr>
                <a:srgbClr val="524E86"/>
              </a:buClr>
              <a:buFont typeface="Wingdings" pitchFamily="2" charset="2"/>
              <a:buChar char="§"/>
              <a:defRPr sz="1400">
                <a:solidFill>
                  <a:schemeClr val="tx1"/>
                </a:solidFill>
                <a:latin typeface="Arial" pitchFamily="34" charset="0"/>
              </a:defRPr>
            </a:lvl9pPr>
          </a:lstStyle>
          <a:p>
            <a:pPr eaLnBrk="1" hangingPunct="1">
              <a:spcBef>
                <a:spcPts val="300"/>
              </a:spcBef>
              <a:buClrTx/>
              <a:buSzTx/>
              <a:buNone/>
            </a:pPr>
            <a:r>
              <a:rPr lang="en-US" sz="1000" dirty="0">
                <a:solidFill>
                  <a:srgbClr val="000000"/>
                </a:solidFill>
                <a:latin typeface="+mj-lt"/>
              </a:rPr>
              <a:t>Source: Medicare.gov, SSA.gov.</a:t>
            </a:r>
          </a:p>
        </p:txBody>
      </p:sp>
    </p:spTree>
    <p:extLst>
      <p:ext uri="{BB962C8B-B14F-4D97-AF65-F5344CB8AC3E}">
        <p14:creationId xmlns:p14="http://schemas.microsoft.com/office/powerpoint/2010/main" val="16762640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 Box 21"/>
          <p:cNvSpPr txBox="1">
            <a:spLocks noChangeArrowheads="1"/>
          </p:cNvSpPr>
          <p:nvPr/>
        </p:nvSpPr>
        <p:spPr bwMode="auto">
          <a:xfrm>
            <a:off x="495300" y="1756695"/>
            <a:ext cx="11201400" cy="4739759"/>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8657" tIns="0" rIns="108657" bIns="0" anchor="b">
            <a:spAutoFit/>
          </a:bodyPr>
          <a:lstStyle>
            <a:lvl1pPr algn="l" eaLnBrk="0" hangingPunct="0">
              <a:spcBef>
                <a:spcPct val="20000"/>
              </a:spcBef>
              <a:buClr>
                <a:srgbClr val="524E86"/>
              </a:buClr>
              <a:buSzPct val="120000"/>
              <a:buChar char="•"/>
              <a:defRPr>
                <a:solidFill>
                  <a:schemeClr val="tx1"/>
                </a:solidFill>
                <a:latin typeface="Arial" pitchFamily="34" charset="0"/>
              </a:defRPr>
            </a:lvl1pPr>
            <a:lvl2pPr marL="742950" indent="-285750" algn="l" eaLnBrk="0" hangingPunct="0">
              <a:spcBef>
                <a:spcPct val="20000"/>
              </a:spcBef>
              <a:buClr>
                <a:srgbClr val="524E86"/>
              </a:buClr>
              <a:buSzPct val="80000"/>
              <a:buFont typeface="Wingdings" pitchFamily="2" charset="2"/>
              <a:buChar char="§"/>
              <a:defRPr>
                <a:solidFill>
                  <a:schemeClr val="tx1"/>
                </a:solidFill>
                <a:latin typeface="Arial" pitchFamily="34" charset="0"/>
              </a:defRPr>
            </a:lvl2pPr>
            <a:lvl3pPr marL="1143000" indent="-228600" algn="l" eaLnBrk="0" hangingPunct="0">
              <a:spcBef>
                <a:spcPct val="20000"/>
              </a:spcBef>
              <a:buClr>
                <a:srgbClr val="524E86"/>
              </a:buClr>
              <a:buFont typeface="Arial" pitchFamily="34" charset="0"/>
              <a:buChar char="–"/>
              <a:defRPr sz="1600">
                <a:solidFill>
                  <a:schemeClr val="tx1"/>
                </a:solidFill>
                <a:latin typeface="Arial" pitchFamily="34" charset="0"/>
              </a:defRPr>
            </a:lvl3pPr>
            <a:lvl4pPr marL="1600200" indent="-228600" algn="l" eaLnBrk="0" hangingPunct="0">
              <a:spcBef>
                <a:spcPct val="20000"/>
              </a:spcBef>
              <a:buClr>
                <a:srgbClr val="524E86"/>
              </a:buClr>
              <a:buChar char="•"/>
              <a:defRPr sz="1600">
                <a:solidFill>
                  <a:schemeClr val="tx1"/>
                </a:solidFill>
                <a:latin typeface="Arial" pitchFamily="34" charset="0"/>
              </a:defRPr>
            </a:lvl4pPr>
            <a:lvl5pPr marL="2057400" indent="-228600" algn="l" eaLnBrk="0" hangingPunct="0">
              <a:spcBef>
                <a:spcPct val="20000"/>
              </a:spcBef>
              <a:buClr>
                <a:srgbClr val="524E86"/>
              </a:buClr>
              <a:buFont typeface="Wingdings" pitchFamily="2" charset="2"/>
              <a:buChar char="§"/>
              <a:defRPr sz="1400">
                <a:solidFill>
                  <a:schemeClr val="tx1"/>
                </a:solidFill>
                <a:latin typeface="Arial" pitchFamily="34" charset="0"/>
              </a:defRPr>
            </a:lvl5pPr>
            <a:lvl6pPr marL="2514600" indent="-228600" eaLnBrk="0" fontAlgn="base" hangingPunct="0">
              <a:spcBef>
                <a:spcPct val="20000"/>
              </a:spcBef>
              <a:spcAft>
                <a:spcPct val="0"/>
              </a:spcAft>
              <a:buClr>
                <a:srgbClr val="524E86"/>
              </a:buClr>
              <a:buFont typeface="Wingdings" pitchFamily="2" charset="2"/>
              <a:buChar char="§"/>
              <a:defRPr sz="1400">
                <a:solidFill>
                  <a:schemeClr val="tx1"/>
                </a:solidFill>
                <a:latin typeface="Arial" pitchFamily="34" charset="0"/>
              </a:defRPr>
            </a:lvl6pPr>
            <a:lvl7pPr marL="2971800" indent="-228600" eaLnBrk="0" fontAlgn="base" hangingPunct="0">
              <a:spcBef>
                <a:spcPct val="20000"/>
              </a:spcBef>
              <a:spcAft>
                <a:spcPct val="0"/>
              </a:spcAft>
              <a:buClr>
                <a:srgbClr val="524E86"/>
              </a:buClr>
              <a:buFont typeface="Wingdings" pitchFamily="2" charset="2"/>
              <a:buChar char="§"/>
              <a:defRPr sz="1400">
                <a:solidFill>
                  <a:schemeClr val="tx1"/>
                </a:solidFill>
                <a:latin typeface="Arial" pitchFamily="34" charset="0"/>
              </a:defRPr>
            </a:lvl7pPr>
            <a:lvl8pPr marL="3429000" indent="-228600" eaLnBrk="0" fontAlgn="base" hangingPunct="0">
              <a:spcBef>
                <a:spcPct val="20000"/>
              </a:spcBef>
              <a:spcAft>
                <a:spcPct val="0"/>
              </a:spcAft>
              <a:buClr>
                <a:srgbClr val="524E86"/>
              </a:buClr>
              <a:buFont typeface="Wingdings" pitchFamily="2" charset="2"/>
              <a:buChar char="§"/>
              <a:defRPr sz="1400">
                <a:solidFill>
                  <a:schemeClr val="tx1"/>
                </a:solidFill>
                <a:latin typeface="Arial" pitchFamily="34" charset="0"/>
              </a:defRPr>
            </a:lvl8pPr>
            <a:lvl9pPr marL="3886200" indent="-228600" eaLnBrk="0" fontAlgn="base" hangingPunct="0">
              <a:spcBef>
                <a:spcPct val="20000"/>
              </a:spcBef>
              <a:spcAft>
                <a:spcPct val="0"/>
              </a:spcAft>
              <a:buClr>
                <a:srgbClr val="524E86"/>
              </a:buClr>
              <a:buFont typeface="Wingdings" pitchFamily="2" charset="2"/>
              <a:buChar char="§"/>
              <a:defRPr sz="1400">
                <a:solidFill>
                  <a:schemeClr val="tx1"/>
                </a:solidFill>
                <a:latin typeface="Arial" pitchFamily="34" charset="0"/>
              </a:defRPr>
            </a:lvl9pPr>
          </a:lstStyle>
          <a:p>
            <a:pPr eaLnBrk="1" hangingPunct="1">
              <a:spcBef>
                <a:spcPts val="372"/>
              </a:spcBef>
              <a:buClrTx/>
              <a:buSzTx/>
              <a:buNone/>
            </a:pPr>
            <a:r>
              <a:rPr lang="en-US" sz="1200" b="1" dirty="0">
                <a:latin typeface="+mj-lt"/>
              </a:rPr>
              <a:t>For investor use.</a:t>
            </a:r>
          </a:p>
          <a:p>
            <a:pPr eaLnBrk="1" hangingPunct="1">
              <a:spcBef>
                <a:spcPts val="372"/>
              </a:spcBef>
              <a:buClrTx/>
              <a:buSzTx/>
              <a:buNone/>
            </a:pPr>
            <a:r>
              <a:rPr lang="en-US" sz="1200" i="1" dirty="0">
                <a:latin typeface="+mj-lt"/>
              </a:rPr>
              <a:t>Information provided in this document is for informational and educational purposes only. To the extent any investment information in this material is deemed to be a recommendation, it is not meant to be impartial investment advice or advice in a fiduciary capacity and is not intended to be used as a primary basis for you or your client’s investment decisions. Fidelity and its representatives may have a conflict of interest in the products or services mentioned in this material because they have a financial interest in them, and receive compensation, directly or indirectly, in connection with the management, distribution, and/or servicing of these products or services, including Fidelity funds, certain third-party funds and products, and certain investment services.</a:t>
            </a:r>
          </a:p>
          <a:p>
            <a:pPr eaLnBrk="1" hangingPunct="1">
              <a:spcBef>
                <a:spcPts val="372"/>
              </a:spcBef>
              <a:buClrTx/>
              <a:buSzTx/>
              <a:buNone/>
            </a:pPr>
            <a:r>
              <a:rPr lang="en-US" sz="1200" dirty="0">
                <a:latin typeface="+mj-lt"/>
              </a:rPr>
              <a:t>Not NCUA or NCUSIF insured. May lose value. No credit union guarantee.</a:t>
            </a:r>
          </a:p>
          <a:p>
            <a:pPr eaLnBrk="1" hangingPunct="1">
              <a:spcBef>
                <a:spcPts val="372"/>
              </a:spcBef>
              <a:buClrTx/>
              <a:buSzTx/>
              <a:buNone/>
            </a:pPr>
            <a:r>
              <a:rPr lang="en-US" sz="1200">
                <a:latin typeface="+mj-lt"/>
              </a:rPr>
              <a:t>2022 </a:t>
            </a:r>
            <a:r>
              <a:rPr lang="en-US" sz="1200" dirty="0">
                <a:latin typeface="+mj-lt"/>
              </a:rPr>
              <a:t>Retiree Health Care Cost estimate based on a hypothetical opposite-gender couple retiring in 2021, 65-years-old, with life expectancies that align with Society of Actuaries' RP-2014 Healthy Annuitant rates projected with Mortality Improvements Scale MP-2020 as of 2022. Actual assets needed may be more or less depending on actual health status, area of residence, and longevity. Estimate is net of taxes. The Fidelity Retiree Health Care Cost Estimate assumes individuals do not have employer-provided retiree health care coverage, but do qualify for the federal government’s insurance program, Original Medicare. The calculation takes into account cost-sharing provisions (such as deductibles and coinsurance) associated with Medicare Part A and Part B (inpatient and outpatient medical insurance). It also considers Medicare Part D (prescription drug coverage) premiums and out-of-pocket costs, as well as certain services excluded by Original Medicare. The estimate does not include other health-related expenses, such as over-the-counter medications, most dental services and long-term care.</a:t>
            </a:r>
          </a:p>
          <a:p>
            <a:pPr eaLnBrk="1" hangingPunct="1">
              <a:spcBef>
                <a:spcPts val="372"/>
              </a:spcBef>
              <a:buClrTx/>
              <a:buSzTx/>
              <a:buNone/>
            </a:pPr>
            <a:r>
              <a:rPr lang="en-US" sz="1200" dirty="0">
                <a:latin typeface="+mj-lt"/>
              </a:rPr>
              <a:t>The information contained herein is general in nature, is provided for informational purposes only, and should not be construed as legal or tax advice. Fidelity does not provide legal or tax advice. Fidelity cannot guarantee that such information is accurate, complete, or timely. Laws of a particular state or laws that may be applicable to a particular situation may have an impact on the applicability, accuracy, or completeness of such information. Federal and state laws and regulations are complex and are subject to change. Changes in such laws and regulations may have a material impact on pre- and/or after-tax investment results. Fidelity makes no warranties with regard to such information or results obtained by its use. Fidelity disclaims any liability arising out of your use of, or any tax position taken in reliance on, such information. Always consult an attorney or tax professional regarding your specific legal or tax situation.</a:t>
            </a:r>
          </a:p>
          <a:p>
            <a:pPr eaLnBrk="1" hangingPunct="1">
              <a:spcBef>
                <a:spcPts val="372"/>
              </a:spcBef>
              <a:buClrTx/>
              <a:buSzTx/>
              <a:buNone/>
            </a:pPr>
            <a:r>
              <a:rPr lang="en-US" sz="1200" dirty="0">
                <a:latin typeface="+mj-lt"/>
              </a:rPr>
              <a:t>Third-party trademarks and service marks are the property of their respective owners. All other trademarks and service marks are the property of FMR LLC or an affiliated company.</a:t>
            </a:r>
          </a:p>
          <a:p>
            <a:pPr eaLnBrk="1" hangingPunct="1">
              <a:spcBef>
                <a:spcPts val="372"/>
              </a:spcBef>
              <a:buClrTx/>
              <a:buSzTx/>
              <a:buNone/>
            </a:pPr>
            <a:r>
              <a:rPr lang="en-US" sz="1200" dirty="0">
                <a:latin typeface="+mj-lt"/>
              </a:rPr>
              <a:t>Fidelity Institutional</a:t>
            </a:r>
            <a:r>
              <a:rPr lang="en-US" sz="1200" baseline="30000" dirty="0">
                <a:latin typeface="+mj-lt"/>
              </a:rPr>
              <a:t>®</a:t>
            </a:r>
            <a:r>
              <a:rPr lang="en-US" sz="1200" dirty="0">
                <a:latin typeface="+mj-lt"/>
              </a:rPr>
              <a:t> provides investment products through Fidelity Distributors Company LLC; clearing, custody, or other brokerage services through National Financial Services LLC or Fidelity Brokerage Services LLC (Members NYSE, SIPC). </a:t>
            </a:r>
          </a:p>
        </p:txBody>
      </p:sp>
      <p:sp>
        <p:nvSpPr>
          <p:cNvPr id="39" name="Content Placeholder 38"/>
          <p:cNvSpPr>
            <a:spLocks noGrp="1"/>
          </p:cNvSpPr>
          <p:nvPr>
            <p:ph sz="quarter" idx="15"/>
          </p:nvPr>
        </p:nvSpPr>
        <p:spPr>
          <a:xfrm>
            <a:off x="468576" y="6565047"/>
            <a:ext cx="948267" cy="214312"/>
          </a:xfrm>
        </p:spPr>
        <p:txBody>
          <a:bodyPr/>
          <a:lstStyle/>
          <a:p>
            <a:r>
              <a:rPr lang="en-US" dirty="0"/>
              <a:t>608971.39.0</a:t>
            </a:r>
          </a:p>
        </p:txBody>
      </p:sp>
      <p:sp>
        <p:nvSpPr>
          <p:cNvPr id="42" name="Content Placeholder 39"/>
          <p:cNvSpPr>
            <a:spLocks noGrp="1"/>
          </p:cNvSpPr>
          <p:nvPr>
            <p:ph sz="quarter" idx="16"/>
          </p:nvPr>
        </p:nvSpPr>
        <p:spPr>
          <a:xfrm>
            <a:off x="10550525" y="6488722"/>
            <a:ext cx="1210733" cy="377825"/>
          </a:xfrm>
        </p:spPr>
        <p:txBody>
          <a:bodyPr/>
          <a:lstStyle/>
          <a:p>
            <a:pPr lvl="0"/>
            <a:r>
              <a:rPr lang="en-US" dirty="0"/>
              <a:t>1.939776.137</a:t>
            </a:r>
          </a:p>
          <a:p>
            <a:pPr lvl="0"/>
            <a:r>
              <a:rPr lang="en-US" dirty="0"/>
              <a:t>1222</a:t>
            </a:r>
          </a:p>
        </p:txBody>
      </p:sp>
      <p:grpSp>
        <p:nvGrpSpPr>
          <p:cNvPr id="33" name="Group 32">
            <a:extLst>
              <a:ext uri="{FF2B5EF4-FFF2-40B4-BE49-F238E27FC236}">
                <a16:creationId xmlns:a16="http://schemas.microsoft.com/office/drawing/2014/main" id="{8E42AAB1-3C5C-4986-B23C-33B19A76FECE}"/>
              </a:ext>
            </a:extLst>
          </p:cNvPr>
          <p:cNvGrpSpPr/>
          <p:nvPr/>
        </p:nvGrpSpPr>
        <p:grpSpPr>
          <a:xfrm>
            <a:off x="598551" y="720197"/>
            <a:ext cx="1527048" cy="338328"/>
            <a:chOff x="6923088" y="4475163"/>
            <a:chExt cx="1873251" cy="403225"/>
          </a:xfrm>
        </p:grpSpPr>
        <p:sp>
          <p:nvSpPr>
            <p:cNvPr id="34" name="AutoShape 4">
              <a:extLst>
                <a:ext uri="{FF2B5EF4-FFF2-40B4-BE49-F238E27FC236}">
                  <a16:creationId xmlns:a16="http://schemas.microsoft.com/office/drawing/2014/main" id="{C9BF6B05-6068-4757-9813-3E6E12588786}"/>
                </a:ext>
              </a:extLst>
            </p:cNvPr>
            <p:cNvSpPr>
              <a:spLocks noChangeAspect="1" noChangeArrowheads="1" noTextEdit="1"/>
            </p:cNvSpPr>
            <p:nvPr userDrawn="1"/>
          </p:nvSpPr>
          <p:spPr bwMode="auto">
            <a:xfrm>
              <a:off x="6923088" y="4475163"/>
              <a:ext cx="187325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35" name="Freeform 6">
              <a:extLst>
                <a:ext uri="{FF2B5EF4-FFF2-40B4-BE49-F238E27FC236}">
                  <a16:creationId xmlns:a16="http://schemas.microsoft.com/office/drawing/2014/main" id="{3BE3E152-66F5-4285-A2F6-B976B579A738}"/>
                </a:ext>
              </a:extLst>
            </p:cNvPr>
            <p:cNvSpPr>
              <a:spLocks/>
            </p:cNvSpPr>
            <p:nvPr userDrawn="1"/>
          </p:nvSpPr>
          <p:spPr bwMode="auto">
            <a:xfrm>
              <a:off x="6929438" y="4483101"/>
              <a:ext cx="376238" cy="376238"/>
            </a:xfrm>
            <a:custGeom>
              <a:avLst/>
              <a:gdLst>
                <a:gd name="T0" fmla="*/ 118 w 237"/>
                <a:gd name="T1" fmla="*/ 237 h 237"/>
                <a:gd name="T2" fmla="*/ 142 w 237"/>
                <a:gd name="T3" fmla="*/ 235 h 237"/>
                <a:gd name="T4" fmla="*/ 165 w 237"/>
                <a:gd name="T5" fmla="*/ 228 h 237"/>
                <a:gd name="T6" fmla="*/ 185 w 237"/>
                <a:gd name="T7" fmla="*/ 217 h 237"/>
                <a:gd name="T8" fmla="*/ 202 w 237"/>
                <a:gd name="T9" fmla="*/ 202 h 237"/>
                <a:gd name="T10" fmla="*/ 217 w 237"/>
                <a:gd name="T11" fmla="*/ 185 h 237"/>
                <a:gd name="T12" fmla="*/ 228 w 237"/>
                <a:gd name="T13" fmla="*/ 165 h 237"/>
                <a:gd name="T14" fmla="*/ 235 w 237"/>
                <a:gd name="T15" fmla="*/ 142 h 237"/>
                <a:gd name="T16" fmla="*/ 237 w 237"/>
                <a:gd name="T17" fmla="*/ 119 h 237"/>
                <a:gd name="T18" fmla="*/ 236 w 237"/>
                <a:gd name="T19" fmla="*/ 106 h 237"/>
                <a:gd name="T20" fmla="*/ 232 w 237"/>
                <a:gd name="T21" fmla="*/ 84 h 237"/>
                <a:gd name="T22" fmla="*/ 223 w 237"/>
                <a:gd name="T23" fmla="*/ 62 h 237"/>
                <a:gd name="T24" fmla="*/ 210 w 237"/>
                <a:gd name="T25" fmla="*/ 43 h 237"/>
                <a:gd name="T26" fmla="*/ 194 w 237"/>
                <a:gd name="T27" fmla="*/ 27 h 237"/>
                <a:gd name="T28" fmla="*/ 175 w 237"/>
                <a:gd name="T29" fmla="*/ 15 h 237"/>
                <a:gd name="T30" fmla="*/ 154 w 237"/>
                <a:gd name="T31" fmla="*/ 6 h 237"/>
                <a:gd name="T32" fmla="*/ 131 w 237"/>
                <a:gd name="T33" fmla="*/ 1 h 237"/>
                <a:gd name="T34" fmla="*/ 118 w 237"/>
                <a:gd name="T35" fmla="*/ 0 h 237"/>
                <a:gd name="T36" fmla="*/ 94 w 237"/>
                <a:gd name="T37" fmla="*/ 2 h 237"/>
                <a:gd name="T38" fmla="*/ 72 w 237"/>
                <a:gd name="T39" fmla="*/ 9 h 237"/>
                <a:gd name="T40" fmla="*/ 52 w 237"/>
                <a:gd name="T41" fmla="*/ 21 h 237"/>
                <a:gd name="T42" fmla="*/ 35 w 237"/>
                <a:gd name="T43" fmla="*/ 35 h 237"/>
                <a:gd name="T44" fmla="*/ 19 w 237"/>
                <a:gd name="T45" fmla="*/ 52 h 237"/>
                <a:gd name="T46" fmla="*/ 9 w 237"/>
                <a:gd name="T47" fmla="*/ 72 h 237"/>
                <a:gd name="T48" fmla="*/ 2 w 237"/>
                <a:gd name="T49" fmla="*/ 94 h 237"/>
                <a:gd name="T50" fmla="*/ 0 w 237"/>
                <a:gd name="T51" fmla="*/ 119 h 237"/>
                <a:gd name="T52" fmla="*/ 1 w 237"/>
                <a:gd name="T53" fmla="*/ 131 h 237"/>
                <a:gd name="T54" fmla="*/ 5 w 237"/>
                <a:gd name="T55" fmla="*/ 154 h 237"/>
                <a:gd name="T56" fmla="*/ 14 w 237"/>
                <a:gd name="T57" fmla="*/ 175 h 237"/>
                <a:gd name="T58" fmla="*/ 26 w 237"/>
                <a:gd name="T59" fmla="*/ 194 h 237"/>
                <a:gd name="T60" fmla="*/ 43 w 237"/>
                <a:gd name="T61" fmla="*/ 210 h 237"/>
                <a:gd name="T62" fmla="*/ 62 w 237"/>
                <a:gd name="T63" fmla="*/ 223 h 237"/>
                <a:gd name="T64" fmla="*/ 83 w 237"/>
                <a:gd name="T65" fmla="*/ 233 h 237"/>
                <a:gd name="T66" fmla="*/ 106 w 237"/>
                <a:gd name="T67" fmla="*/ 237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7" h="237">
                  <a:moveTo>
                    <a:pt x="118" y="237"/>
                  </a:moveTo>
                  <a:lnTo>
                    <a:pt x="118" y="237"/>
                  </a:lnTo>
                  <a:lnTo>
                    <a:pt x="131" y="237"/>
                  </a:lnTo>
                  <a:lnTo>
                    <a:pt x="142" y="235"/>
                  </a:lnTo>
                  <a:lnTo>
                    <a:pt x="154" y="233"/>
                  </a:lnTo>
                  <a:lnTo>
                    <a:pt x="165" y="228"/>
                  </a:lnTo>
                  <a:lnTo>
                    <a:pt x="175" y="223"/>
                  </a:lnTo>
                  <a:lnTo>
                    <a:pt x="185" y="217"/>
                  </a:lnTo>
                  <a:lnTo>
                    <a:pt x="194" y="210"/>
                  </a:lnTo>
                  <a:lnTo>
                    <a:pt x="202" y="202"/>
                  </a:lnTo>
                  <a:lnTo>
                    <a:pt x="210" y="194"/>
                  </a:lnTo>
                  <a:lnTo>
                    <a:pt x="217" y="185"/>
                  </a:lnTo>
                  <a:lnTo>
                    <a:pt x="223" y="175"/>
                  </a:lnTo>
                  <a:lnTo>
                    <a:pt x="228" y="165"/>
                  </a:lnTo>
                  <a:lnTo>
                    <a:pt x="232" y="154"/>
                  </a:lnTo>
                  <a:lnTo>
                    <a:pt x="235" y="142"/>
                  </a:lnTo>
                  <a:lnTo>
                    <a:pt x="236" y="131"/>
                  </a:lnTo>
                  <a:lnTo>
                    <a:pt x="237" y="119"/>
                  </a:lnTo>
                  <a:lnTo>
                    <a:pt x="237" y="119"/>
                  </a:lnTo>
                  <a:lnTo>
                    <a:pt x="236" y="106"/>
                  </a:lnTo>
                  <a:lnTo>
                    <a:pt x="235" y="94"/>
                  </a:lnTo>
                  <a:lnTo>
                    <a:pt x="232" y="84"/>
                  </a:lnTo>
                  <a:lnTo>
                    <a:pt x="228" y="72"/>
                  </a:lnTo>
                  <a:lnTo>
                    <a:pt x="223" y="62"/>
                  </a:lnTo>
                  <a:lnTo>
                    <a:pt x="217" y="52"/>
                  </a:lnTo>
                  <a:lnTo>
                    <a:pt x="210" y="43"/>
                  </a:lnTo>
                  <a:lnTo>
                    <a:pt x="202" y="35"/>
                  </a:lnTo>
                  <a:lnTo>
                    <a:pt x="194" y="27"/>
                  </a:lnTo>
                  <a:lnTo>
                    <a:pt x="185" y="21"/>
                  </a:lnTo>
                  <a:lnTo>
                    <a:pt x="175" y="15"/>
                  </a:lnTo>
                  <a:lnTo>
                    <a:pt x="165" y="9"/>
                  </a:lnTo>
                  <a:lnTo>
                    <a:pt x="154" y="6"/>
                  </a:lnTo>
                  <a:lnTo>
                    <a:pt x="142" y="2"/>
                  </a:lnTo>
                  <a:lnTo>
                    <a:pt x="131" y="1"/>
                  </a:lnTo>
                  <a:lnTo>
                    <a:pt x="118" y="0"/>
                  </a:lnTo>
                  <a:lnTo>
                    <a:pt x="118" y="0"/>
                  </a:lnTo>
                  <a:lnTo>
                    <a:pt x="106" y="1"/>
                  </a:lnTo>
                  <a:lnTo>
                    <a:pt x="94" y="2"/>
                  </a:lnTo>
                  <a:lnTo>
                    <a:pt x="83" y="6"/>
                  </a:lnTo>
                  <a:lnTo>
                    <a:pt x="72" y="9"/>
                  </a:lnTo>
                  <a:lnTo>
                    <a:pt x="62" y="15"/>
                  </a:lnTo>
                  <a:lnTo>
                    <a:pt x="52" y="21"/>
                  </a:lnTo>
                  <a:lnTo>
                    <a:pt x="43" y="27"/>
                  </a:lnTo>
                  <a:lnTo>
                    <a:pt x="35" y="35"/>
                  </a:lnTo>
                  <a:lnTo>
                    <a:pt x="26" y="43"/>
                  </a:lnTo>
                  <a:lnTo>
                    <a:pt x="19" y="52"/>
                  </a:lnTo>
                  <a:lnTo>
                    <a:pt x="14" y="62"/>
                  </a:lnTo>
                  <a:lnTo>
                    <a:pt x="9" y="72"/>
                  </a:lnTo>
                  <a:lnTo>
                    <a:pt x="5" y="84"/>
                  </a:lnTo>
                  <a:lnTo>
                    <a:pt x="2" y="94"/>
                  </a:lnTo>
                  <a:lnTo>
                    <a:pt x="1" y="106"/>
                  </a:lnTo>
                  <a:lnTo>
                    <a:pt x="0" y="119"/>
                  </a:lnTo>
                  <a:lnTo>
                    <a:pt x="0" y="119"/>
                  </a:lnTo>
                  <a:lnTo>
                    <a:pt x="1" y="131"/>
                  </a:lnTo>
                  <a:lnTo>
                    <a:pt x="2" y="142"/>
                  </a:lnTo>
                  <a:lnTo>
                    <a:pt x="5" y="154"/>
                  </a:lnTo>
                  <a:lnTo>
                    <a:pt x="9" y="165"/>
                  </a:lnTo>
                  <a:lnTo>
                    <a:pt x="14" y="175"/>
                  </a:lnTo>
                  <a:lnTo>
                    <a:pt x="19" y="185"/>
                  </a:lnTo>
                  <a:lnTo>
                    <a:pt x="26" y="194"/>
                  </a:lnTo>
                  <a:lnTo>
                    <a:pt x="35" y="202"/>
                  </a:lnTo>
                  <a:lnTo>
                    <a:pt x="43" y="210"/>
                  </a:lnTo>
                  <a:lnTo>
                    <a:pt x="52" y="217"/>
                  </a:lnTo>
                  <a:lnTo>
                    <a:pt x="62" y="223"/>
                  </a:lnTo>
                  <a:lnTo>
                    <a:pt x="72" y="228"/>
                  </a:lnTo>
                  <a:lnTo>
                    <a:pt x="83" y="233"/>
                  </a:lnTo>
                  <a:lnTo>
                    <a:pt x="94" y="235"/>
                  </a:lnTo>
                  <a:lnTo>
                    <a:pt x="106" y="237"/>
                  </a:lnTo>
                  <a:lnTo>
                    <a:pt x="118" y="2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37" name="Freeform 7">
              <a:extLst>
                <a:ext uri="{FF2B5EF4-FFF2-40B4-BE49-F238E27FC236}">
                  <a16:creationId xmlns:a16="http://schemas.microsoft.com/office/drawing/2014/main" id="{8E36D365-FA5F-44B5-93D4-E66A18205D25}"/>
                </a:ext>
              </a:extLst>
            </p:cNvPr>
            <p:cNvSpPr>
              <a:spLocks/>
            </p:cNvSpPr>
            <p:nvPr userDrawn="1"/>
          </p:nvSpPr>
          <p:spPr bwMode="auto">
            <a:xfrm>
              <a:off x="6929438" y="4483101"/>
              <a:ext cx="376238" cy="376238"/>
            </a:xfrm>
            <a:custGeom>
              <a:avLst/>
              <a:gdLst>
                <a:gd name="T0" fmla="*/ 118 w 237"/>
                <a:gd name="T1" fmla="*/ 237 h 237"/>
                <a:gd name="T2" fmla="*/ 142 w 237"/>
                <a:gd name="T3" fmla="*/ 235 h 237"/>
                <a:gd name="T4" fmla="*/ 165 w 237"/>
                <a:gd name="T5" fmla="*/ 228 h 237"/>
                <a:gd name="T6" fmla="*/ 185 w 237"/>
                <a:gd name="T7" fmla="*/ 217 h 237"/>
                <a:gd name="T8" fmla="*/ 202 w 237"/>
                <a:gd name="T9" fmla="*/ 202 h 237"/>
                <a:gd name="T10" fmla="*/ 217 w 237"/>
                <a:gd name="T11" fmla="*/ 185 h 237"/>
                <a:gd name="T12" fmla="*/ 228 w 237"/>
                <a:gd name="T13" fmla="*/ 165 h 237"/>
                <a:gd name="T14" fmla="*/ 235 w 237"/>
                <a:gd name="T15" fmla="*/ 142 h 237"/>
                <a:gd name="T16" fmla="*/ 237 w 237"/>
                <a:gd name="T17" fmla="*/ 119 h 237"/>
                <a:gd name="T18" fmla="*/ 236 w 237"/>
                <a:gd name="T19" fmla="*/ 106 h 237"/>
                <a:gd name="T20" fmla="*/ 232 w 237"/>
                <a:gd name="T21" fmla="*/ 84 h 237"/>
                <a:gd name="T22" fmla="*/ 223 w 237"/>
                <a:gd name="T23" fmla="*/ 62 h 237"/>
                <a:gd name="T24" fmla="*/ 210 w 237"/>
                <a:gd name="T25" fmla="*/ 43 h 237"/>
                <a:gd name="T26" fmla="*/ 194 w 237"/>
                <a:gd name="T27" fmla="*/ 27 h 237"/>
                <a:gd name="T28" fmla="*/ 175 w 237"/>
                <a:gd name="T29" fmla="*/ 15 h 237"/>
                <a:gd name="T30" fmla="*/ 154 w 237"/>
                <a:gd name="T31" fmla="*/ 6 h 237"/>
                <a:gd name="T32" fmla="*/ 131 w 237"/>
                <a:gd name="T33" fmla="*/ 1 h 237"/>
                <a:gd name="T34" fmla="*/ 118 w 237"/>
                <a:gd name="T35" fmla="*/ 0 h 237"/>
                <a:gd name="T36" fmla="*/ 94 w 237"/>
                <a:gd name="T37" fmla="*/ 2 h 237"/>
                <a:gd name="T38" fmla="*/ 72 w 237"/>
                <a:gd name="T39" fmla="*/ 9 h 237"/>
                <a:gd name="T40" fmla="*/ 52 w 237"/>
                <a:gd name="T41" fmla="*/ 21 h 237"/>
                <a:gd name="T42" fmla="*/ 35 w 237"/>
                <a:gd name="T43" fmla="*/ 35 h 237"/>
                <a:gd name="T44" fmla="*/ 19 w 237"/>
                <a:gd name="T45" fmla="*/ 52 h 237"/>
                <a:gd name="T46" fmla="*/ 9 w 237"/>
                <a:gd name="T47" fmla="*/ 72 h 237"/>
                <a:gd name="T48" fmla="*/ 2 w 237"/>
                <a:gd name="T49" fmla="*/ 94 h 237"/>
                <a:gd name="T50" fmla="*/ 0 w 237"/>
                <a:gd name="T51" fmla="*/ 119 h 237"/>
                <a:gd name="T52" fmla="*/ 1 w 237"/>
                <a:gd name="T53" fmla="*/ 131 h 237"/>
                <a:gd name="T54" fmla="*/ 5 w 237"/>
                <a:gd name="T55" fmla="*/ 154 h 237"/>
                <a:gd name="T56" fmla="*/ 14 w 237"/>
                <a:gd name="T57" fmla="*/ 175 h 237"/>
                <a:gd name="T58" fmla="*/ 26 w 237"/>
                <a:gd name="T59" fmla="*/ 194 h 237"/>
                <a:gd name="T60" fmla="*/ 43 w 237"/>
                <a:gd name="T61" fmla="*/ 210 h 237"/>
                <a:gd name="T62" fmla="*/ 62 w 237"/>
                <a:gd name="T63" fmla="*/ 223 h 237"/>
                <a:gd name="T64" fmla="*/ 83 w 237"/>
                <a:gd name="T65" fmla="*/ 233 h 237"/>
                <a:gd name="T66" fmla="*/ 106 w 237"/>
                <a:gd name="T67" fmla="*/ 237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7" h="237">
                  <a:moveTo>
                    <a:pt x="118" y="237"/>
                  </a:moveTo>
                  <a:lnTo>
                    <a:pt x="118" y="237"/>
                  </a:lnTo>
                  <a:lnTo>
                    <a:pt x="131" y="237"/>
                  </a:lnTo>
                  <a:lnTo>
                    <a:pt x="142" y="235"/>
                  </a:lnTo>
                  <a:lnTo>
                    <a:pt x="154" y="233"/>
                  </a:lnTo>
                  <a:lnTo>
                    <a:pt x="165" y="228"/>
                  </a:lnTo>
                  <a:lnTo>
                    <a:pt x="175" y="223"/>
                  </a:lnTo>
                  <a:lnTo>
                    <a:pt x="185" y="217"/>
                  </a:lnTo>
                  <a:lnTo>
                    <a:pt x="194" y="210"/>
                  </a:lnTo>
                  <a:lnTo>
                    <a:pt x="202" y="202"/>
                  </a:lnTo>
                  <a:lnTo>
                    <a:pt x="210" y="194"/>
                  </a:lnTo>
                  <a:lnTo>
                    <a:pt x="217" y="185"/>
                  </a:lnTo>
                  <a:lnTo>
                    <a:pt x="223" y="175"/>
                  </a:lnTo>
                  <a:lnTo>
                    <a:pt x="228" y="165"/>
                  </a:lnTo>
                  <a:lnTo>
                    <a:pt x="232" y="154"/>
                  </a:lnTo>
                  <a:lnTo>
                    <a:pt x="235" y="142"/>
                  </a:lnTo>
                  <a:lnTo>
                    <a:pt x="236" y="131"/>
                  </a:lnTo>
                  <a:lnTo>
                    <a:pt x="237" y="119"/>
                  </a:lnTo>
                  <a:lnTo>
                    <a:pt x="237" y="119"/>
                  </a:lnTo>
                  <a:lnTo>
                    <a:pt x="236" y="106"/>
                  </a:lnTo>
                  <a:lnTo>
                    <a:pt x="235" y="94"/>
                  </a:lnTo>
                  <a:lnTo>
                    <a:pt x="232" y="84"/>
                  </a:lnTo>
                  <a:lnTo>
                    <a:pt x="228" y="72"/>
                  </a:lnTo>
                  <a:lnTo>
                    <a:pt x="223" y="62"/>
                  </a:lnTo>
                  <a:lnTo>
                    <a:pt x="217" y="52"/>
                  </a:lnTo>
                  <a:lnTo>
                    <a:pt x="210" y="43"/>
                  </a:lnTo>
                  <a:lnTo>
                    <a:pt x="202" y="35"/>
                  </a:lnTo>
                  <a:lnTo>
                    <a:pt x="194" y="27"/>
                  </a:lnTo>
                  <a:lnTo>
                    <a:pt x="185" y="21"/>
                  </a:lnTo>
                  <a:lnTo>
                    <a:pt x="175" y="15"/>
                  </a:lnTo>
                  <a:lnTo>
                    <a:pt x="165" y="9"/>
                  </a:lnTo>
                  <a:lnTo>
                    <a:pt x="154" y="6"/>
                  </a:lnTo>
                  <a:lnTo>
                    <a:pt x="142" y="2"/>
                  </a:lnTo>
                  <a:lnTo>
                    <a:pt x="131" y="1"/>
                  </a:lnTo>
                  <a:lnTo>
                    <a:pt x="118" y="0"/>
                  </a:lnTo>
                  <a:lnTo>
                    <a:pt x="118" y="0"/>
                  </a:lnTo>
                  <a:lnTo>
                    <a:pt x="106" y="1"/>
                  </a:lnTo>
                  <a:lnTo>
                    <a:pt x="94" y="2"/>
                  </a:lnTo>
                  <a:lnTo>
                    <a:pt x="83" y="6"/>
                  </a:lnTo>
                  <a:lnTo>
                    <a:pt x="72" y="9"/>
                  </a:lnTo>
                  <a:lnTo>
                    <a:pt x="62" y="15"/>
                  </a:lnTo>
                  <a:lnTo>
                    <a:pt x="52" y="21"/>
                  </a:lnTo>
                  <a:lnTo>
                    <a:pt x="43" y="27"/>
                  </a:lnTo>
                  <a:lnTo>
                    <a:pt x="35" y="35"/>
                  </a:lnTo>
                  <a:lnTo>
                    <a:pt x="26" y="43"/>
                  </a:lnTo>
                  <a:lnTo>
                    <a:pt x="19" y="52"/>
                  </a:lnTo>
                  <a:lnTo>
                    <a:pt x="14" y="62"/>
                  </a:lnTo>
                  <a:lnTo>
                    <a:pt x="9" y="72"/>
                  </a:lnTo>
                  <a:lnTo>
                    <a:pt x="5" y="84"/>
                  </a:lnTo>
                  <a:lnTo>
                    <a:pt x="2" y="94"/>
                  </a:lnTo>
                  <a:lnTo>
                    <a:pt x="1" y="106"/>
                  </a:lnTo>
                  <a:lnTo>
                    <a:pt x="0" y="119"/>
                  </a:lnTo>
                  <a:lnTo>
                    <a:pt x="0" y="119"/>
                  </a:lnTo>
                  <a:lnTo>
                    <a:pt x="1" y="131"/>
                  </a:lnTo>
                  <a:lnTo>
                    <a:pt x="2" y="142"/>
                  </a:lnTo>
                  <a:lnTo>
                    <a:pt x="5" y="154"/>
                  </a:lnTo>
                  <a:lnTo>
                    <a:pt x="9" y="165"/>
                  </a:lnTo>
                  <a:lnTo>
                    <a:pt x="14" y="175"/>
                  </a:lnTo>
                  <a:lnTo>
                    <a:pt x="19" y="185"/>
                  </a:lnTo>
                  <a:lnTo>
                    <a:pt x="26" y="194"/>
                  </a:lnTo>
                  <a:lnTo>
                    <a:pt x="35" y="202"/>
                  </a:lnTo>
                  <a:lnTo>
                    <a:pt x="43" y="210"/>
                  </a:lnTo>
                  <a:lnTo>
                    <a:pt x="52" y="217"/>
                  </a:lnTo>
                  <a:lnTo>
                    <a:pt x="62" y="223"/>
                  </a:lnTo>
                  <a:lnTo>
                    <a:pt x="72" y="228"/>
                  </a:lnTo>
                  <a:lnTo>
                    <a:pt x="83" y="233"/>
                  </a:lnTo>
                  <a:lnTo>
                    <a:pt x="94" y="235"/>
                  </a:lnTo>
                  <a:lnTo>
                    <a:pt x="106" y="237"/>
                  </a:lnTo>
                  <a:lnTo>
                    <a:pt x="118" y="23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38" name="Freeform 83">
              <a:extLst>
                <a:ext uri="{FF2B5EF4-FFF2-40B4-BE49-F238E27FC236}">
                  <a16:creationId xmlns:a16="http://schemas.microsoft.com/office/drawing/2014/main" id="{ACF5F2CD-55CB-4FA7-9835-12A33C2CB7FD}"/>
                </a:ext>
              </a:extLst>
            </p:cNvPr>
            <p:cNvSpPr>
              <a:spLocks/>
            </p:cNvSpPr>
            <p:nvPr userDrawn="1"/>
          </p:nvSpPr>
          <p:spPr bwMode="auto">
            <a:xfrm>
              <a:off x="6923088" y="4475163"/>
              <a:ext cx="387350" cy="369888"/>
            </a:xfrm>
            <a:custGeom>
              <a:avLst/>
              <a:gdLst>
                <a:gd name="T0" fmla="*/ 161 w 244"/>
                <a:gd name="T1" fmla="*/ 152 h 233"/>
                <a:gd name="T2" fmla="*/ 76 w 244"/>
                <a:gd name="T3" fmla="*/ 233 h 233"/>
                <a:gd name="T4" fmla="*/ 55 w 244"/>
                <a:gd name="T5" fmla="*/ 221 h 233"/>
                <a:gd name="T6" fmla="*/ 27 w 244"/>
                <a:gd name="T7" fmla="*/ 197 h 233"/>
                <a:gd name="T8" fmla="*/ 9 w 244"/>
                <a:gd name="T9" fmla="*/ 166 h 233"/>
                <a:gd name="T10" fmla="*/ 2 w 244"/>
                <a:gd name="T11" fmla="*/ 144 h 233"/>
                <a:gd name="T12" fmla="*/ 1 w 244"/>
                <a:gd name="T13" fmla="*/ 108 h 233"/>
                <a:gd name="T14" fmla="*/ 9 w 244"/>
                <a:gd name="T15" fmla="*/ 74 h 233"/>
                <a:gd name="T16" fmla="*/ 21 w 244"/>
                <a:gd name="T17" fmla="*/ 53 h 233"/>
                <a:gd name="T18" fmla="*/ 46 w 244"/>
                <a:gd name="T19" fmla="*/ 26 h 233"/>
                <a:gd name="T20" fmla="*/ 77 w 244"/>
                <a:gd name="T21" fmla="*/ 7 h 233"/>
                <a:gd name="T22" fmla="*/ 96 w 244"/>
                <a:gd name="T23" fmla="*/ 2 h 233"/>
                <a:gd name="T24" fmla="*/ 127 w 244"/>
                <a:gd name="T25" fmla="*/ 0 h 233"/>
                <a:gd name="T26" fmla="*/ 156 w 244"/>
                <a:gd name="T27" fmla="*/ 5 h 233"/>
                <a:gd name="T28" fmla="*/ 177 w 244"/>
                <a:gd name="T29" fmla="*/ 13 h 233"/>
                <a:gd name="T30" fmla="*/ 205 w 244"/>
                <a:gd name="T31" fmla="*/ 33 h 233"/>
                <a:gd name="T32" fmla="*/ 226 w 244"/>
                <a:gd name="T33" fmla="*/ 59 h 233"/>
                <a:gd name="T34" fmla="*/ 237 w 244"/>
                <a:gd name="T35" fmla="*/ 82 h 233"/>
                <a:gd name="T36" fmla="*/ 244 w 244"/>
                <a:gd name="T37" fmla="*/ 119 h 233"/>
                <a:gd name="T38" fmla="*/ 238 w 244"/>
                <a:gd name="T39" fmla="*/ 157 h 233"/>
                <a:gd name="T40" fmla="*/ 223 w 244"/>
                <a:gd name="T41" fmla="*/ 188 h 233"/>
                <a:gd name="T42" fmla="*/ 199 w 244"/>
                <a:gd name="T43" fmla="*/ 215 h 233"/>
                <a:gd name="T44" fmla="*/ 211 w 244"/>
                <a:gd name="T45" fmla="*/ 186 h 233"/>
                <a:gd name="T46" fmla="*/ 152 w 244"/>
                <a:gd name="T47" fmla="*/ 135 h 233"/>
                <a:gd name="T48" fmla="*/ 230 w 244"/>
                <a:gd name="T49" fmla="*/ 146 h 233"/>
                <a:gd name="T50" fmla="*/ 232 w 244"/>
                <a:gd name="T51" fmla="*/ 103 h 233"/>
                <a:gd name="T52" fmla="*/ 156 w 244"/>
                <a:gd name="T53" fmla="*/ 108 h 233"/>
                <a:gd name="T54" fmla="*/ 216 w 244"/>
                <a:gd name="T55" fmla="*/ 62 h 233"/>
                <a:gd name="T56" fmla="*/ 148 w 244"/>
                <a:gd name="T57" fmla="*/ 96 h 233"/>
                <a:gd name="T58" fmla="*/ 184 w 244"/>
                <a:gd name="T59" fmla="*/ 30 h 233"/>
                <a:gd name="T60" fmla="*/ 145 w 244"/>
                <a:gd name="T61" fmla="*/ 13 h 233"/>
                <a:gd name="T62" fmla="*/ 116 w 244"/>
                <a:gd name="T63" fmla="*/ 62 h 233"/>
                <a:gd name="T64" fmla="*/ 102 w 244"/>
                <a:gd name="T65" fmla="*/ 11 h 233"/>
                <a:gd name="T66" fmla="*/ 61 w 244"/>
                <a:gd name="T67" fmla="*/ 28 h 233"/>
                <a:gd name="T68" fmla="*/ 96 w 244"/>
                <a:gd name="T69" fmla="*/ 94 h 233"/>
                <a:gd name="T70" fmla="*/ 29 w 244"/>
                <a:gd name="T71" fmla="*/ 59 h 233"/>
                <a:gd name="T72" fmla="*/ 13 w 244"/>
                <a:gd name="T73" fmla="*/ 98 h 233"/>
                <a:gd name="T74" fmla="*/ 86 w 244"/>
                <a:gd name="T75" fmla="*/ 121 h 233"/>
                <a:gd name="T76" fmla="*/ 14 w 244"/>
                <a:gd name="T77" fmla="*/ 142 h 233"/>
                <a:gd name="T78" fmla="*/ 29 w 244"/>
                <a:gd name="T79" fmla="*/ 183 h 233"/>
                <a:gd name="T80" fmla="*/ 77 w 244"/>
                <a:gd name="T81" fmla="*/ 159 h 233"/>
                <a:gd name="T82" fmla="*/ 93 w 244"/>
                <a:gd name="T83" fmla="*/ 135 h 233"/>
                <a:gd name="T84" fmla="*/ 104 w 244"/>
                <a:gd name="T85" fmla="*/ 144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44" h="233">
                  <a:moveTo>
                    <a:pt x="104" y="144"/>
                  </a:moveTo>
                  <a:lnTo>
                    <a:pt x="148" y="144"/>
                  </a:lnTo>
                  <a:lnTo>
                    <a:pt x="161" y="152"/>
                  </a:lnTo>
                  <a:lnTo>
                    <a:pt x="102" y="152"/>
                  </a:lnTo>
                  <a:lnTo>
                    <a:pt x="79" y="225"/>
                  </a:lnTo>
                  <a:lnTo>
                    <a:pt x="76" y="233"/>
                  </a:lnTo>
                  <a:lnTo>
                    <a:pt x="76" y="233"/>
                  </a:lnTo>
                  <a:lnTo>
                    <a:pt x="66" y="228"/>
                  </a:lnTo>
                  <a:lnTo>
                    <a:pt x="55" y="221"/>
                  </a:lnTo>
                  <a:lnTo>
                    <a:pt x="45" y="214"/>
                  </a:lnTo>
                  <a:lnTo>
                    <a:pt x="36" y="206"/>
                  </a:lnTo>
                  <a:lnTo>
                    <a:pt x="27" y="197"/>
                  </a:lnTo>
                  <a:lnTo>
                    <a:pt x="20" y="187"/>
                  </a:lnTo>
                  <a:lnTo>
                    <a:pt x="14" y="177"/>
                  </a:lnTo>
                  <a:lnTo>
                    <a:pt x="9" y="166"/>
                  </a:lnTo>
                  <a:lnTo>
                    <a:pt x="9" y="166"/>
                  </a:lnTo>
                  <a:lnTo>
                    <a:pt x="5" y="156"/>
                  </a:lnTo>
                  <a:lnTo>
                    <a:pt x="2" y="144"/>
                  </a:lnTo>
                  <a:lnTo>
                    <a:pt x="0" y="132"/>
                  </a:lnTo>
                  <a:lnTo>
                    <a:pt x="0" y="121"/>
                  </a:lnTo>
                  <a:lnTo>
                    <a:pt x="1" y="108"/>
                  </a:lnTo>
                  <a:lnTo>
                    <a:pt x="2" y="96"/>
                  </a:lnTo>
                  <a:lnTo>
                    <a:pt x="5" y="85"/>
                  </a:lnTo>
                  <a:lnTo>
                    <a:pt x="9" y="74"/>
                  </a:lnTo>
                  <a:lnTo>
                    <a:pt x="9" y="74"/>
                  </a:lnTo>
                  <a:lnTo>
                    <a:pt x="14" y="63"/>
                  </a:lnTo>
                  <a:lnTo>
                    <a:pt x="21" y="53"/>
                  </a:lnTo>
                  <a:lnTo>
                    <a:pt x="28" y="43"/>
                  </a:lnTo>
                  <a:lnTo>
                    <a:pt x="36" y="34"/>
                  </a:lnTo>
                  <a:lnTo>
                    <a:pt x="46" y="26"/>
                  </a:lnTo>
                  <a:lnTo>
                    <a:pt x="56" y="19"/>
                  </a:lnTo>
                  <a:lnTo>
                    <a:pt x="67" y="12"/>
                  </a:lnTo>
                  <a:lnTo>
                    <a:pt x="77" y="7"/>
                  </a:lnTo>
                  <a:lnTo>
                    <a:pt x="77" y="7"/>
                  </a:lnTo>
                  <a:lnTo>
                    <a:pt x="87" y="5"/>
                  </a:lnTo>
                  <a:lnTo>
                    <a:pt x="96" y="2"/>
                  </a:lnTo>
                  <a:lnTo>
                    <a:pt x="107" y="0"/>
                  </a:lnTo>
                  <a:lnTo>
                    <a:pt x="116" y="0"/>
                  </a:lnTo>
                  <a:lnTo>
                    <a:pt x="127" y="0"/>
                  </a:lnTo>
                  <a:lnTo>
                    <a:pt x="137" y="0"/>
                  </a:lnTo>
                  <a:lnTo>
                    <a:pt x="146" y="2"/>
                  </a:lnTo>
                  <a:lnTo>
                    <a:pt x="156" y="5"/>
                  </a:lnTo>
                  <a:lnTo>
                    <a:pt x="156" y="5"/>
                  </a:lnTo>
                  <a:lnTo>
                    <a:pt x="166" y="8"/>
                  </a:lnTo>
                  <a:lnTo>
                    <a:pt x="177" y="13"/>
                  </a:lnTo>
                  <a:lnTo>
                    <a:pt x="186" y="19"/>
                  </a:lnTo>
                  <a:lnTo>
                    <a:pt x="196" y="25"/>
                  </a:lnTo>
                  <a:lnTo>
                    <a:pt x="205" y="33"/>
                  </a:lnTo>
                  <a:lnTo>
                    <a:pt x="213" y="41"/>
                  </a:lnTo>
                  <a:lnTo>
                    <a:pt x="220" y="49"/>
                  </a:lnTo>
                  <a:lnTo>
                    <a:pt x="226" y="59"/>
                  </a:lnTo>
                  <a:lnTo>
                    <a:pt x="226" y="59"/>
                  </a:lnTo>
                  <a:lnTo>
                    <a:pt x="232" y="70"/>
                  </a:lnTo>
                  <a:lnTo>
                    <a:pt x="237" y="82"/>
                  </a:lnTo>
                  <a:lnTo>
                    <a:pt x="240" y="94"/>
                  </a:lnTo>
                  <a:lnTo>
                    <a:pt x="243" y="107"/>
                  </a:lnTo>
                  <a:lnTo>
                    <a:pt x="244" y="119"/>
                  </a:lnTo>
                  <a:lnTo>
                    <a:pt x="243" y="132"/>
                  </a:lnTo>
                  <a:lnTo>
                    <a:pt x="241" y="145"/>
                  </a:lnTo>
                  <a:lnTo>
                    <a:pt x="238" y="157"/>
                  </a:lnTo>
                  <a:lnTo>
                    <a:pt x="238" y="157"/>
                  </a:lnTo>
                  <a:lnTo>
                    <a:pt x="232" y="173"/>
                  </a:lnTo>
                  <a:lnTo>
                    <a:pt x="223" y="188"/>
                  </a:lnTo>
                  <a:lnTo>
                    <a:pt x="212" y="202"/>
                  </a:lnTo>
                  <a:lnTo>
                    <a:pt x="206" y="210"/>
                  </a:lnTo>
                  <a:lnTo>
                    <a:pt x="199" y="215"/>
                  </a:lnTo>
                  <a:lnTo>
                    <a:pt x="196" y="210"/>
                  </a:lnTo>
                  <a:lnTo>
                    <a:pt x="166" y="162"/>
                  </a:lnTo>
                  <a:lnTo>
                    <a:pt x="211" y="186"/>
                  </a:lnTo>
                  <a:lnTo>
                    <a:pt x="211" y="186"/>
                  </a:lnTo>
                  <a:lnTo>
                    <a:pt x="212" y="186"/>
                  </a:lnTo>
                  <a:lnTo>
                    <a:pt x="152" y="135"/>
                  </a:lnTo>
                  <a:lnTo>
                    <a:pt x="229" y="146"/>
                  </a:lnTo>
                  <a:lnTo>
                    <a:pt x="229" y="146"/>
                  </a:lnTo>
                  <a:lnTo>
                    <a:pt x="230" y="146"/>
                  </a:lnTo>
                  <a:lnTo>
                    <a:pt x="229" y="146"/>
                  </a:lnTo>
                  <a:lnTo>
                    <a:pt x="157" y="121"/>
                  </a:lnTo>
                  <a:lnTo>
                    <a:pt x="232" y="103"/>
                  </a:lnTo>
                  <a:lnTo>
                    <a:pt x="232" y="103"/>
                  </a:lnTo>
                  <a:lnTo>
                    <a:pt x="232" y="102"/>
                  </a:lnTo>
                  <a:lnTo>
                    <a:pt x="156" y="108"/>
                  </a:lnTo>
                  <a:lnTo>
                    <a:pt x="210" y="67"/>
                  </a:lnTo>
                  <a:lnTo>
                    <a:pt x="216" y="62"/>
                  </a:lnTo>
                  <a:lnTo>
                    <a:pt x="216" y="62"/>
                  </a:lnTo>
                  <a:lnTo>
                    <a:pt x="214" y="62"/>
                  </a:lnTo>
                  <a:lnTo>
                    <a:pt x="158" y="91"/>
                  </a:lnTo>
                  <a:lnTo>
                    <a:pt x="148" y="96"/>
                  </a:lnTo>
                  <a:lnTo>
                    <a:pt x="185" y="30"/>
                  </a:lnTo>
                  <a:lnTo>
                    <a:pt x="185" y="30"/>
                  </a:lnTo>
                  <a:lnTo>
                    <a:pt x="184" y="30"/>
                  </a:lnTo>
                  <a:lnTo>
                    <a:pt x="136" y="88"/>
                  </a:lnTo>
                  <a:lnTo>
                    <a:pt x="145" y="13"/>
                  </a:lnTo>
                  <a:lnTo>
                    <a:pt x="145" y="13"/>
                  </a:lnTo>
                  <a:lnTo>
                    <a:pt x="144" y="13"/>
                  </a:lnTo>
                  <a:lnTo>
                    <a:pt x="122" y="85"/>
                  </a:lnTo>
                  <a:lnTo>
                    <a:pt x="116" y="62"/>
                  </a:lnTo>
                  <a:lnTo>
                    <a:pt x="103" y="11"/>
                  </a:lnTo>
                  <a:lnTo>
                    <a:pt x="103" y="11"/>
                  </a:lnTo>
                  <a:lnTo>
                    <a:pt x="102" y="11"/>
                  </a:lnTo>
                  <a:lnTo>
                    <a:pt x="103" y="16"/>
                  </a:lnTo>
                  <a:lnTo>
                    <a:pt x="108" y="88"/>
                  </a:lnTo>
                  <a:lnTo>
                    <a:pt x="61" y="28"/>
                  </a:lnTo>
                  <a:lnTo>
                    <a:pt x="61" y="28"/>
                  </a:lnTo>
                  <a:lnTo>
                    <a:pt x="61" y="28"/>
                  </a:lnTo>
                  <a:lnTo>
                    <a:pt x="96" y="94"/>
                  </a:lnTo>
                  <a:lnTo>
                    <a:pt x="30" y="59"/>
                  </a:lnTo>
                  <a:lnTo>
                    <a:pt x="30" y="59"/>
                  </a:lnTo>
                  <a:lnTo>
                    <a:pt x="29" y="59"/>
                  </a:lnTo>
                  <a:lnTo>
                    <a:pt x="82" y="102"/>
                  </a:lnTo>
                  <a:lnTo>
                    <a:pt x="88" y="107"/>
                  </a:lnTo>
                  <a:lnTo>
                    <a:pt x="13" y="98"/>
                  </a:lnTo>
                  <a:lnTo>
                    <a:pt x="13" y="98"/>
                  </a:lnTo>
                  <a:lnTo>
                    <a:pt x="13" y="99"/>
                  </a:lnTo>
                  <a:lnTo>
                    <a:pt x="86" y="121"/>
                  </a:lnTo>
                  <a:lnTo>
                    <a:pt x="14" y="142"/>
                  </a:lnTo>
                  <a:lnTo>
                    <a:pt x="14" y="142"/>
                  </a:lnTo>
                  <a:lnTo>
                    <a:pt x="14" y="142"/>
                  </a:lnTo>
                  <a:lnTo>
                    <a:pt x="88" y="133"/>
                  </a:lnTo>
                  <a:lnTo>
                    <a:pt x="29" y="183"/>
                  </a:lnTo>
                  <a:lnTo>
                    <a:pt x="29" y="183"/>
                  </a:lnTo>
                  <a:lnTo>
                    <a:pt x="29" y="184"/>
                  </a:lnTo>
                  <a:lnTo>
                    <a:pt x="30" y="183"/>
                  </a:lnTo>
                  <a:lnTo>
                    <a:pt x="77" y="159"/>
                  </a:lnTo>
                  <a:lnTo>
                    <a:pt x="88" y="142"/>
                  </a:lnTo>
                  <a:lnTo>
                    <a:pt x="101" y="142"/>
                  </a:lnTo>
                  <a:lnTo>
                    <a:pt x="93" y="135"/>
                  </a:lnTo>
                  <a:lnTo>
                    <a:pt x="121" y="89"/>
                  </a:lnTo>
                  <a:lnTo>
                    <a:pt x="104" y="144"/>
                  </a:lnTo>
                  <a:lnTo>
                    <a:pt x="104" y="1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40" name="Freeform 84">
              <a:extLst>
                <a:ext uri="{FF2B5EF4-FFF2-40B4-BE49-F238E27FC236}">
                  <a16:creationId xmlns:a16="http://schemas.microsoft.com/office/drawing/2014/main" id="{956BB6E6-BCC5-4A08-B193-6151D056CFDE}"/>
                </a:ext>
              </a:extLst>
            </p:cNvPr>
            <p:cNvSpPr>
              <a:spLocks/>
            </p:cNvSpPr>
            <p:nvPr userDrawn="1"/>
          </p:nvSpPr>
          <p:spPr bwMode="auto">
            <a:xfrm>
              <a:off x="6923088" y="4475163"/>
              <a:ext cx="387350" cy="369888"/>
            </a:xfrm>
            <a:custGeom>
              <a:avLst/>
              <a:gdLst>
                <a:gd name="T0" fmla="*/ 161 w 244"/>
                <a:gd name="T1" fmla="*/ 152 h 233"/>
                <a:gd name="T2" fmla="*/ 76 w 244"/>
                <a:gd name="T3" fmla="*/ 233 h 233"/>
                <a:gd name="T4" fmla="*/ 55 w 244"/>
                <a:gd name="T5" fmla="*/ 221 h 233"/>
                <a:gd name="T6" fmla="*/ 27 w 244"/>
                <a:gd name="T7" fmla="*/ 197 h 233"/>
                <a:gd name="T8" fmla="*/ 9 w 244"/>
                <a:gd name="T9" fmla="*/ 166 h 233"/>
                <a:gd name="T10" fmla="*/ 2 w 244"/>
                <a:gd name="T11" fmla="*/ 144 h 233"/>
                <a:gd name="T12" fmla="*/ 1 w 244"/>
                <a:gd name="T13" fmla="*/ 108 h 233"/>
                <a:gd name="T14" fmla="*/ 9 w 244"/>
                <a:gd name="T15" fmla="*/ 74 h 233"/>
                <a:gd name="T16" fmla="*/ 21 w 244"/>
                <a:gd name="T17" fmla="*/ 53 h 233"/>
                <a:gd name="T18" fmla="*/ 46 w 244"/>
                <a:gd name="T19" fmla="*/ 26 h 233"/>
                <a:gd name="T20" fmla="*/ 77 w 244"/>
                <a:gd name="T21" fmla="*/ 7 h 233"/>
                <a:gd name="T22" fmla="*/ 96 w 244"/>
                <a:gd name="T23" fmla="*/ 2 h 233"/>
                <a:gd name="T24" fmla="*/ 127 w 244"/>
                <a:gd name="T25" fmla="*/ 0 h 233"/>
                <a:gd name="T26" fmla="*/ 156 w 244"/>
                <a:gd name="T27" fmla="*/ 5 h 233"/>
                <a:gd name="T28" fmla="*/ 177 w 244"/>
                <a:gd name="T29" fmla="*/ 13 h 233"/>
                <a:gd name="T30" fmla="*/ 205 w 244"/>
                <a:gd name="T31" fmla="*/ 33 h 233"/>
                <a:gd name="T32" fmla="*/ 226 w 244"/>
                <a:gd name="T33" fmla="*/ 59 h 233"/>
                <a:gd name="T34" fmla="*/ 237 w 244"/>
                <a:gd name="T35" fmla="*/ 82 h 233"/>
                <a:gd name="T36" fmla="*/ 244 w 244"/>
                <a:gd name="T37" fmla="*/ 119 h 233"/>
                <a:gd name="T38" fmla="*/ 238 w 244"/>
                <a:gd name="T39" fmla="*/ 157 h 233"/>
                <a:gd name="T40" fmla="*/ 223 w 244"/>
                <a:gd name="T41" fmla="*/ 188 h 233"/>
                <a:gd name="T42" fmla="*/ 199 w 244"/>
                <a:gd name="T43" fmla="*/ 215 h 233"/>
                <a:gd name="T44" fmla="*/ 211 w 244"/>
                <a:gd name="T45" fmla="*/ 186 h 233"/>
                <a:gd name="T46" fmla="*/ 152 w 244"/>
                <a:gd name="T47" fmla="*/ 135 h 233"/>
                <a:gd name="T48" fmla="*/ 230 w 244"/>
                <a:gd name="T49" fmla="*/ 146 h 233"/>
                <a:gd name="T50" fmla="*/ 232 w 244"/>
                <a:gd name="T51" fmla="*/ 103 h 233"/>
                <a:gd name="T52" fmla="*/ 156 w 244"/>
                <a:gd name="T53" fmla="*/ 108 h 233"/>
                <a:gd name="T54" fmla="*/ 216 w 244"/>
                <a:gd name="T55" fmla="*/ 62 h 233"/>
                <a:gd name="T56" fmla="*/ 148 w 244"/>
                <a:gd name="T57" fmla="*/ 96 h 233"/>
                <a:gd name="T58" fmla="*/ 184 w 244"/>
                <a:gd name="T59" fmla="*/ 30 h 233"/>
                <a:gd name="T60" fmla="*/ 145 w 244"/>
                <a:gd name="T61" fmla="*/ 13 h 233"/>
                <a:gd name="T62" fmla="*/ 116 w 244"/>
                <a:gd name="T63" fmla="*/ 62 h 233"/>
                <a:gd name="T64" fmla="*/ 102 w 244"/>
                <a:gd name="T65" fmla="*/ 11 h 233"/>
                <a:gd name="T66" fmla="*/ 61 w 244"/>
                <a:gd name="T67" fmla="*/ 28 h 233"/>
                <a:gd name="T68" fmla="*/ 96 w 244"/>
                <a:gd name="T69" fmla="*/ 94 h 233"/>
                <a:gd name="T70" fmla="*/ 29 w 244"/>
                <a:gd name="T71" fmla="*/ 59 h 233"/>
                <a:gd name="T72" fmla="*/ 13 w 244"/>
                <a:gd name="T73" fmla="*/ 98 h 233"/>
                <a:gd name="T74" fmla="*/ 86 w 244"/>
                <a:gd name="T75" fmla="*/ 121 h 233"/>
                <a:gd name="T76" fmla="*/ 14 w 244"/>
                <a:gd name="T77" fmla="*/ 142 h 233"/>
                <a:gd name="T78" fmla="*/ 29 w 244"/>
                <a:gd name="T79" fmla="*/ 183 h 233"/>
                <a:gd name="T80" fmla="*/ 77 w 244"/>
                <a:gd name="T81" fmla="*/ 159 h 233"/>
                <a:gd name="T82" fmla="*/ 93 w 244"/>
                <a:gd name="T83" fmla="*/ 135 h 233"/>
                <a:gd name="T84" fmla="*/ 104 w 244"/>
                <a:gd name="T85" fmla="*/ 144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44" h="233">
                  <a:moveTo>
                    <a:pt x="104" y="144"/>
                  </a:moveTo>
                  <a:lnTo>
                    <a:pt x="148" y="144"/>
                  </a:lnTo>
                  <a:lnTo>
                    <a:pt x="161" y="152"/>
                  </a:lnTo>
                  <a:lnTo>
                    <a:pt x="102" y="152"/>
                  </a:lnTo>
                  <a:lnTo>
                    <a:pt x="79" y="225"/>
                  </a:lnTo>
                  <a:lnTo>
                    <a:pt x="76" y="233"/>
                  </a:lnTo>
                  <a:lnTo>
                    <a:pt x="76" y="233"/>
                  </a:lnTo>
                  <a:lnTo>
                    <a:pt x="66" y="228"/>
                  </a:lnTo>
                  <a:lnTo>
                    <a:pt x="55" y="221"/>
                  </a:lnTo>
                  <a:lnTo>
                    <a:pt x="45" y="214"/>
                  </a:lnTo>
                  <a:lnTo>
                    <a:pt x="36" y="206"/>
                  </a:lnTo>
                  <a:lnTo>
                    <a:pt x="27" y="197"/>
                  </a:lnTo>
                  <a:lnTo>
                    <a:pt x="20" y="187"/>
                  </a:lnTo>
                  <a:lnTo>
                    <a:pt x="14" y="177"/>
                  </a:lnTo>
                  <a:lnTo>
                    <a:pt x="9" y="166"/>
                  </a:lnTo>
                  <a:lnTo>
                    <a:pt x="9" y="166"/>
                  </a:lnTo>
                  <a:lnTo>
                    <a:pt x="5" y="156"/>
                  </a:lnTo>
                  <a:lnTo>
                    <a:pt x="2" y="144"/>
                  </a:lnTo>
                  <a:lnTo>
                    <a:pt x="0" y="132"/>
                  </a:lnTo>
                  <a:lnTo>
                    <a:pt x="0" y="121"/>
                  </a:lnTo>
                  <a:lnTo>
                    <a:pt x="1" y="108"/>
                  </a:lnTo>
                  <a:lnTo>
                    <a:pt x="2" y="96"/>
                  </a:lnTo>
                  <a:lnTo>
                    <a:pt x="5" y="85"/>
                  </a:lnTo>
                  <a:lnTo>
                    <a:pt x="9" y="74"/>
                  </a:lnTo>
                  <a:lnTo>
                    <a:pt x="9" y="74"/>
                  </a:lnTo>
                  <a:lnTo>
                    <a:pt x="14" y="63"/>
                  </a:lnTo>
                  <a:lnTo>
                    <a:pt x="21" y="53"/>
                  </a:lnTo>
                  <a:lnTo>
                    <a:pt x="28" y="43"/>
                  </a:lnTo>
                  <a:lnTo>
                    <a:pt x="36" y="34"/>
                  </a:lnTo>
                  <a:lnTo>
                    <a:pt x="46" y="26"/>
                  </a:lnTo>
                  <a:lnTo>
                    <a:pt x="56" y="19"/>
                  </a:lnTo>
                  <a:lnTo>
                    <a:pt x="67" y="12"/>
                  </a:lnTo>
                  <a:lnTo>
                    <a:pt x="77" y="7"/>
                  </a:lnTo>
                  <a:lnTo>
                    <a:pt x="77" y="7"/>
                  </a:lnTo>
                  <a:lnTo>
                    <a:pt x="87" y="5"/>
                  </a:lnTo>
                  <a:lnTo>
                    <a:pt x="96" y="2"/>
                  </a:lnTo>
                  <a:lnTo>
                    <a:pt x="107" y="0"/>
                  </a:lnTo>
                  <a:lnTo>
                    <a:pt x="116" y="0"/>
                  </a:lnTo>
                  <a:lnTo>
                    <a:pt x="127" y="0"/>
                  </a:lnTo>
                  <a:lnTo>
                    <a:pt x="137" y="0"/>
                  </a:lnTo>
                  <a:lnTo>
                    <a:pt x="146" y="2"/>
                  </a:lnTo>
                  <a:lnTo>
                    <a:pt x="156" y="5"/>
                  </a:lnTo>
                  <a:lnTo>
                    <a:pt x="156" y="5"/>
                  </a:lnTo>
                  <a:lnTo>
                    <a:pt x="166" y="8"/>
                  </a:lnTo>
                  <a:lnTo>
                    <a:pt x="177" y="13"/>
                  </a:lnTo>
                  <a:lnTo>
                    <a:pt x="186" y="19"/>
                  </a:lnTo>
                  <a:lnTo>
                    <a:pt x="196" y="25"/>
                  </a:lnTo>
                  <a:lnTo>
                    <a:pt x="205" y="33"/>
                  </a:lnTo>
                  <a:lnTo>
                    <a:pt x="213" y="41"/>
                  </a:lnTo>
                  <a:lnTo>
                    <a:pt x="220" y="49"/>
                  </a:lnTo>
                  <a:lnTo>
                    <a:pt x="226" y="59"/>
                  </a:lnTo>
                  <a:lnTo>
                    <a:pt x="226" y="59"/>
                  </a:lnTo>
                  <a:lnTo>
                    <a:pt x="232" y="70"/>
                  </a:lnTo>
                  <a:lnTo>
                    <a:pt x="237" y="82"/>
                  </a:lnTo>
                  <a:lnTo>
                    <a:pt x="240" y="94"/>
                  </a:lnTo>
                  <a:lnTo>
                    <a:pt x="243" y="107"/>
                  </a:lnTo>
                  <a:lnTo>
                    <a:pt x="244" y="119"/>
                  </a:lnTo>
                  <a:lnTo>
                    <a:pt x="243" y="132"/>
                  </a:lnTo>
                  <a:lnTo>
                    <a:pt x="241" y="145"/>
                  </a:lnTo>
                  <a:lnTo>
                    <a:pt x="238" y="157"/>
                  </a:lnTo>
                  <a:lnTo>
                    <a:pt x="238" y="157"/>
                  </a:lnTo>
                  <a:lnTo>
                    <a:pt x="232" y="173"/>
                  </a:lnTo>
                  <a:lnTo>
                    <a:pt x="223" y="188"/>
                  </a:lnTo>
                  <a:lnTo>
                    <a:pt x="212" y="202"/>
                  </a:lnTo>
                  <a:lnTo>
                    <a:pt x="206" y="210"/>
                  </a:lnTo>
                  <a:lnTo>
                    <a:pt x="199" y="215"/>
                  </a:lnTo>
                  <a:lnTo>
                    <a:pt x="196" y="210"/>
                  </a:lnTo>
                  <a:lnTo>
                    <a:pt x="166" y="162"/>
                  </a:lnTo>
                  <a:lnTo>
                    <a:pt x="211" y="186"/>
                  </a:lnTo>
                  <a:lnTo>
                    <a:pt x="211" y="186"/>
                  </a:lnTo>
                  <a:lnTo>
                    <a:pt x="212" y="186"/>
                  </a:lnTo>
                  <a:lnTo>
                    <a:pt x="152" y="135"/>
                  </a:lnTo>
                  <a:lnTo>
                    <a:pt x="229" y="146"/>
                  </a:lnTo>
                  <a:lnTo>
                    <a:pt x="229" y="146"/>
                  </a:lnTo>
                  <a:lnTo>
                    <a:pt x="230" y="146"/>
                  </a:lnTo>
                  <a:lnTo>
                    <a:pt x="229" y="146"/>
                  </a:lnTo>
                  <a:lnTo>
                    <a:pt x="157" y="121"/>
                  </a:lnTo>
                  <a:lnTo>
                    <a:pt x="232" y="103"/>
                  </a:lnTo>
                  <a:lnTo>
                    <a:pt x="232" y="103"/>
                  </a:lnTo>
                  <a:lnTo>
                    <a:pt x="232" y="102"/>
                  </a:lnTo>
                  <a:lnTo>
                    <a:pt x="156" y="108"/>
                  </a:lnTo>
                  <a:lnTo>
                    <a:pt x="210" y="67"/>
                  </a:lnTo>
                  <a:lnTo>
                    <a:pt x="216" y="62"/>
                  </a:lnTo>
                  <a:lnTo>
                    <a:pt x="216" y="62"/>
                  </a:lnTo>
                  <a:lnTo>
                    <a:pt x="214" y="62"/>
                  </a:lnTo>
                  <a:lnTo>
                    <a:pt x="158" y="91"/>
                  </a:lnTo>
                  <a:lnTo>
                    <a:pt x="148" y="96"/>
                  </a:lnTo>
                  <a:lnTo>
                    <a:pt x="185" y="30"/>
                  </a:lnTo>
                  <a:lnTo>
                    <a:pt x="185" y="30"/>
                  </a:lnTo>
                  <a:lnTo>
                    <a:pt x="184" y="30"/>
                  </a:lnTo>
                  <a:lnTo>
                    <a:pt x="136" y="88"/>
                  </a:lnTo>
                  <a:lnTo>
                    <a:pt x="145" y="13"/>
                  </a:lnTo>
                  <a:lnTo>
                    <a:pt x="145" y="13"/>
                  </a:lnTo>
                  <a:lnTo>
                    <a:pt x="144" y="13"/>
                  </a:lnTo>
                  <a:lnTo>
                    <a:pt x="122" y="85"/>
                  </a:lnTo>
                  <a:lnTo>
                    <a:pt x="116" y="62"/>
                  </a:lnTo>
                  <a:lnTo>
                    <a:pt x="103" y="11"/>
                  </a:lnTo>
                  <a:lnTo>
                    <a:pt x="103" y="11"/>
                  </a:lnTo>
                  <a:lnTo>
                    <a:pt x="102" y="11"/>
                  </a:lnTo>
                  <a:lnTo>
                    <a:pt x="103" y="16"/>
                  </a:lnTo>
                  <a:lnTo>
                    <a:pt x="108" y="88"/>
                  </a:lnTo>
                  <a:lnTo>
                    <a:pt x="61" y="28"/>
                  </a:lnTo>
                  <a:lnTo>
                    <a:pt x="61" y="28"/>
                  </a:lnTo>
                  <a:lnTo>
                    <a:pt x="61" y="28"/>
                  </a:lnTo>
                  <a:lnTo>
                    <a:pt x="96" y="94"/>
                  </a:lnTo>
                  <a:lnTo>
                    <a:pt x="30" y="59"/>
                  </a:lnTo>
                  <a:lnTo>
                    <a:pt x="30" y="59"/>
                  </a:lnTo>
                  <a:lnTo>
                    <a:pt x="29" y="59"/>
                  </a:lnTo>
                  <a:lnTo>
                    <a:pt x="82" y="102"/>
                  </a:lnTo>
                  <a:lnTo>
                    <a:pt x="88" y="107"/>
                  </a:lnTo>
                  <a:lnTo>
                    <a:pt x="13" y="98"/>
                  </a:lnTo>
                  <a:lnTo>
                    <a:pt x="13" y="98"/>
                  </a:lnTo>
                  <a:lnTo>
                    <a:pt x="13" y="99"/>
                  </a:lnTo>
                  <a:lnTo>
                    <a:pt x="86" y="121"/>
                  </a:lnTo>
                  <a:lnTo>
                    <a:pt x="14" y="142"/>
                  </a:lnTo>
                  <a:lnTo>
                    <a:pt x="14" y="142"/>
                  </a:lnTo>
                  <a:lnTo>
                    <a:pt x="14" y="142"/>
                  </a:lnTo>
                  <a:lnTo>
                    <a:pt x="88" y="133"/>
                  </a:lnTo>
                  <a:lnTo>
                    <a:pt x="29" y="183"/>
                  </a:lnTo>
                  <a:lnTo>
                    <a:pt x="29" y="183"/>
                  </a:lnTo>
                  <a:lnTo>
                    <a:pt x="29" y="184"/>
                  </a:lnTo>
                  <a:lnTo>
                    <a:pt x="30" y="183"/>
                  </a:lnTo>
                  <a:lnTo>
                    <a:pt x="77" y="159"/>
                  </a:lnTo>
                  <a:lnTo>
                    <a:pt x="88" y="142"/>
                  </a:lnTo>
                  <a:lnTo>
                    <a:pt x="101" y="142"/>
                  </a:lnTo>
                  <a:lnTo>
                    <a:pt x="93" y="135"/>
                  </a:lnTo>
                  <a:lnTo>
                    <a:pt x="121" y="89"/>
                  </a:lnTo>
                  <a:lnTo>
                    <a:pt x="104" y="144"/>
                  </a:lnTo>
                  <a:lnTo>
                    <a:pt x="104" y="14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43" name="Freeform 85">
              <a:extLst>
                <a:ext uri="{FF2B5EF4-FFF2-40B4-BE49-F238E27FC236}">
                  <a16:creationId xmlns:a16="http://schemas.microsoft.com/office/drawing/2014/main" id="{6F7525AC-515B-4311-BF61-1778A5C9E4A0}"/>
                </a:ext>
              </a:extLst>
            </p:cNvPr>
            <p:cNvSpPr>
              <a:spLocks/>
            </p:cNvSpPr>
            <p:nvPr userDrawn="1"/>
          </p:nvSpPr>
          <p:spPr bwMode="auto">
            <a:xfrm>
              <a:off x="7337426" y="4533901"/>
              <a:ext cx="265113" cy="266700"/>
            </a:xfrm>
            <a:custGeom>
              <a:avLst/>
              <a:gdLst>
                <a:gd name="T0" fmla="*/ 59 w 167"/>
                <a:gd name="T1" fmla="*/ 168 h 168"/>
                <a:gd name="T2" fmla="*/ 0 w 167"/>
                <a:gd name="T3" fmla="*/ 168 h 168"/>
                <a:gd name="T4" fmla="*/ 47 w 167"/>
                <a:gd name="T5" fmla="*/ 0 h 168"/>
                <a:gd name="T6" fmla="*/ 167 w 167"/>
                <a:gd name="T7" fmla="*/ 0 h 168"/>
                <a:gd name="T8" fmla="*/ 156 w 167"/>
                <a:gd name="T9" fmla="*/ 40 h 168"/>
                <a:gd name="T10" fmla="*/ 94 w 167"/>
                <a:gd name="T11" fmla="*/ 40 h 168"/>
                <a:gd name="T12" fmla="*/ 87 w 167"/>
                <a:gd name="T13" fmla="*/ 68 h 168"/>
                <a:gd name="T14" fmla="*/ 148 w 167"/>
                <a:gd name="T15" fmla="*/ 68 h 168"/>
                <a:gd name="T16" fmla="*/ 137 w 167"/>
                <a:gd name="T17" fmla="*/ 106 h 168"/>
                <a:gd name="T18" fmla="*/ 76 w 167"/>
                <a:gd name="T19" fmla="*/ 106 h 168"/>
                <a:gd name="T20" fmla="*/ 59 w 167"/>
                <a:gd name="T21" fmla="*/ 1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7" h="168">
                  <a:moveTo>
                    <a:pt x="59" y="168"/>
                  </a:moveTo>
                  <a:lnTo>
                    <a:pt x="0" y="168"/>
                  </a:lnTo>
                  <a:lnTo>
                    <a:pt x="47" y="0"/>
                  </a:lnTo>
                  <a:lnTo>
                    <a:pt x="167" y="0"/>
                  </a:lnTo>
                  <a:lnTo>
                    <a:pt x="156" y="40"/>
                  </a:lnTo>
                  <a:lnTo>
                    <a:pt x="94" y="40"/>
                  </a:lnTo>
                  <a:lnTo>
                    <a:pt x="87" y="68"/>
                  </a:lnTo>
                  <a:lnTo>
                    <a:pt x="148" y="68"/>
                  </a:lnTo>
                  <a:lnTo>
                    <a:pt x="137" y="106"/>
                  </a:lnTo>
                  <a:lnTo>
                    <a:pt x="76" y="106"/>
                  </a:lnTo>
                  <a:lnTo>
                    <a:pt x="59" y="1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44" name="Freeform 86">
              <a:extLst>
                <a:ext uri="{FF2B5EF4-FFF2-40B4-BE49-F238E27FC236}">
                  <a16:creationId xmlns:a16="http://schemas.microsoft.com/office/drawing/2014/main" id="{638FBDFD-958D-4072-BC9B-F947DF22AD92}"/>
                </a:ext>
              </a:extLst>
            </p:cNvPr>
            <p:cNvSpPr>
              <a:spLocks noEditPoints="1"/>
            </p:cNvSpPr>
            <p:nvPr userDrawn="1"/>
          </p:nvSpPr>
          <p:spPr bwMode="auto">
            <a:xfrm>
              <a:off x="7553326" y="4533901"/>
              <a:ext cx="166688" cy="266700"/>
            </a:xfrm>
            <a:custGeom>
              <a:avLst/>
              <a:gdLst>
                <a:gd name="T0" fmla="*/ 58 w 105"/>
                <a:gd name="T1" fmla="*/ 168 h 168"/>
                <a:gd name="T2" fmla="*/ 0 w 105"/>
                <a:gd name="T3" fmla="*/ 168 h 168"/>
                <a:gd name="T4" fmla="*/ 34 w 105"/>
                <a:gd name="T5" fmla="*/ 46 h 168"/>
                <a:gd name="T6" fmla="*/ 93 w 105"/>
                <a:gd name="T7" fmla="*/ 46 h 168"/>
                <a:gd name="T8" fmla="*/ 58 w 105"/>
                <a:gd name="T9" fmla="*/ 168 h 168"/>
                <a:gd name="T10" fmla="*/ 95 w 105"/>
                <a:gd name="T11" fmla="*/ 34 h 168"/>
                <a:gd name="T12" fmla="*/ 38 w 105"/>
                <a:gd name="T13" fmla="*/ 34 h 168"/>
                <a:gd name="T14" fmla="*/ 47 w 105"/>
                <a:gd name="T15" fmla="*/ 0 h 168"/>
                <a:gd name="T16" fmla="*/ 105 w 105"/>
                <a:gd name="T17" fmla="*/ 0 h 168"/>
                <a:gd name="T18" fmla="*/ 95 w 105"/>
                <a:gd name="T19" fmla="*/ 34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 h="168">
                  <a:moveTo>
                    <a:pt x="58" y="168"/>
                  </a:moveTo>
                  <a:lnTo>
                    <a:pt x="0" y="168"/>
                  </a:lnTo>
                  <a:lnTo>
                    <a:pt x="34" y="46"/>
                  </a:lnTo>
                  <a:lnTo>
                    <a:pt x="93" y="46"/>
                  </a:lnTo>
                  <a:lnTo>
                    <a:pt x="58" y="168"/>
                  </a:lnTo>
                  <a:close/>
                  <a:moveTo>
                    <a:pt x="95" y="34"/>
                  </a:moveTo>
                  <a:lnTo>
                    <a:pt x="38" y="34"/>
                  </a:lnTo>
                  <a:lnTo>
                    <a:pt x="47" y="0"/>
                  </a:lnTo>
                  <a:lnTo>
                    <a:pt x="105" y="0"/>
                  </a:lnTo>
                  <a:lnTo>
                    <a:pt x="95"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45" name="Freeform 87">
              <a:extLst>
                <a:ext uri="{FF2B5EF4-FFF2-40B4-BE49-F238E27FC236}">
                  <a16:creationId xmlns:a16="http://schemas.microsoft.com/office/drawing/2014/main" id="{8595B00A-CD51-4C0A-A11C-C5EA781E02C0}"/>
                </a:ext>
              </a:extLst>
            </p:cNvPr>
            <p:cNvSpPr>
              <a:spLocks noEditPoints="1"/>
            </p:cNvSpPr>
            <p:nvPr userDrawn="1"/>
          </p:nvSpPr>
          <p:spPr bwMode="auto">
            <a:xfrm>
              <a:off x="7685088" y="4533901"/>
              <a:ext cx="273050" cy="269875"/>
            </a:xfrm>
            <a:custGeom>
              <a:avLst/>
              <a:gdLst>
                <a:gd name="T0" fmla="*/ 125 w 172"/>
                <a:gd name="T1" fmla="*/ 168 h 170"/>
                <a:gd name="T2" fmla="*/ 68 w 172"/>
                <a:gd name="T3" fmla="*/ 168 h 170"/>
                <a:gd name="T4" fmla="*/ 72 w 172"/>
                <a:gd name="T5" fmla="*/ 154 h 170"/>
                <a:gd name="T6" fmla="*/ 72 w 172"/>
                <a:gd name="T7" fmla="*/ 154 h 170"/>
                <a:gd name="T8" fmla="*/ 64 w 172"/>
                <a:gd name="T9" fmla="*/ 161 h 170"/>
                <a:gd name="T10" fmla="*/ 54 w 172"/>
                <a:gd name="T11" fmla="*/ 165 h 170"/>
                <a:gd name="T12" fmla="*/ 44 w 172"/>
                <a:gd name="T13" fmla="*/ 169 h 170"/>
                <a:gd name="T14" fmla="*/ 31 w 172"/>
                <a:gd name="T15" fmla="*/ 170 h 170"/>
                <a:gd name="T16" fmla="*/ 31 w 172"/>
                <a:gd name="T17" fmla="*/ 170 h 170"/>
                <a:gd name="T18" fmla="*/ 24 w 172"/>
                <a:gd name="T19" fmla="*/ 170 h 170"/>
                <a:gd name="T20" fmla="*/ 18 w 172"/>
                <a:gd name="T21" fmla="*/ 169 h 170"/>
                <a:gd name="T22" fmla="*/ 12 w 172"/>
                <a:gd name="T23" fmla="*/ 167 h 170"/>
                <a:gd name="T24" fmla="*/ 9 w 172"/>
                <a:gd name="T25" fmla="*/ 163 h 170"/>
                <a:gd name="T26" fmla="*/ 5 w 172"/>
                <a:gd name="T27" fmla="*/ 160 h 170"/>
                <a:gd name="T28" fmla="*/ 2 w 172"/>
                <a:gd name="T29" fmla="*/ 155 h 170"/>
                <a:gd name="T30" fmla="*/ 0 w 172"/>
                <a:gd name="T31" fmla="*/ 149 h 170"/>
                <a:gd name="T32" fmla="*/ 0 w 172"/>
                <a:gd name="T33" fmla="*/ 142 h 170"/>
                <a:gd name="T34" fmla="*/ 0 w 172"/>
                <a:gd name="T35" fmla="*/ 142 h 170"/>
                <a:gd name="T36" fmla="*/ 2 w 172"/>
                <a:gd name="T37" fmla="*/ 126 h 170"/>
                <a:gd name="T38" fmla="*/ 5 w 172"/>
                <a:gd name="T39" fmla="*/ 106 h 170"/>
                <a:gd name="T40" fmla="*/ 12 w 172"/>
                <a:gd name="T41" fmla="*/ 86 h 170"/>
                <a:gd name="T42" fmla="*/ 20 w 172"/>
                <a:gd name="T43" fmla="*/ 68 h 170"/>
                <a:gd name="T44" fmla="*/ 20 w 172"/>
                <a:gd name="T45" fmla="*/ 68 h 170"/>
                <a:gd name="T46" fmla="*/ 24 w 172"/>
                <a:gd name="T47" fmla="*/ 62 h 170"/>
                <a:gd name="T48" fmla="*/ 29 w 172"/>
                <a:gd name="T49" fmla="*/ 58 h 170"/>
                <a:gd name="T50" fmla="*/ 33 w 172"/>
                <a:gd name="T51" fmla="*/ 53 h 170"/>
                <a:gd name="T52" fmla="*/ 39 w 172"/>
                <a:gd name="T53" fmla="*/ 50 h 170"/>
                <a:gd name="T54" fmla="*/ 45 w 172"/>
                <a:gd name="T55" fmla="*/ 47 h 170"/>
                <a:gd name="T56" fmla="*/ 51 w 172"/>
                <a:gd name="T57" fmla="*/ 45 h 170"/>
                <a:gd name="T58" fmla="*/ 58 w 172"/>
                <a:gd name="T59" fmla="*/ 44 h 170"/>
                <a:gd name="T60" fmla="*/ 65 w 172"/>
                <a:gd name="T61" fmla="*/ 44 h 170"/>
                <a:gd name="T62" fmla="*/ 65 w 172"/>
                <a:gd name="T63" fmla="*/ 44 h 170"/>
                <a:gd name="T64" fmla="*/ 77 w 172"/>
                <a:gd name="T65" fmla="*/ 45 h 170"/>
                <a:gd name="T66" fmla="*/ 86 w 172"/>
                <a:gd name="T67" fmla="*/ 48 h 170"/>
                <a:gd name="T68" fmla="*/ 93 w 172"/>
                <a:gd name="T69" fmla="*/ 53 h 170"/>
                <a:gd name="T70" fmla="*/ 98 w 172"/>
                <a:gd name="T71" fmla="*/ 60 h 170"/>
                <a:gd name="T72" fmla="*/ 114 w 172"/>
                <a:gd name="T73" fmla="*/ 0 h 170"/>
                <a:gd name="T74" fmla="*/ 172 w 172"/>
                <a:gd name="T75" fmla="*/ 0 h 170"/>
                <a:gd name="T76" fmla="*/ 125 w 172"/>
                <a:gd name="T77" fmla="*/ 168 h 170"/>
                <a:gd name="T78" fmla="*/ 81 w 172"/>
                <a:gd name="T79" fmla="*/ 82 h 170"/>
                <a:gd name="T80" fmla="*/ 81 w 172"/>
                <a:gd name="T81" fmla="*/ 82 h 170"/>
                <a:gd name="T82" fmla="*/ 78 w 172"/>
                <a:gd name="T83" fmla="*/ 82 h 170"/>
                <a:gd name="T84" fmla="*/ 74 w 172"/>
                <a:gd name="T85" fmla="*/ 84 h 170"/>
                <a:gd name="T86" fmla="*/ 71 w 172"/>
                <a:gd name="T87" fmla="*/ 86 h 170"/>
                <a:gd name="T88" fmla="*/ 68 w 172"/>
                <a:gd name="T89" fmla="*/ 91 h 170"/>
                <a:gd name="T90" fmla="*/ 68 w 172"/>
                <a:gd name="T91" fmla="*/ 91 h 170"/>
                <a:gd name="T92" fmla="*/ 63 w 172"/>
                <a:gd name="T93" fmla="*/ 106 h 170"/>
                <a:gd name="T94" fmla="*/ 61 w 172"/>
                <a:gd name="T95" fmla="*/ 114 h 170"/>
                <a:gd name="T96" fmla="*/ 60 w 172"/>
                <a:gd name="T97" fmla="*/ 121 h 170"/>
                <a:gd name="T98" fmla="*/ 60 w 172"/>
                <a:gd name="T99" fmla="*/ 121 h 170"/>
                <a:gd name="T100" fmla="*/ 61 w 172"/>
                <a:gd name="T101" fmla="*/ 125 h 170"/>
                <a:gd name="T102" fmla="*/ 63 w 172"/>
                <a:gd name="T103" fmla="*/ 127 h 170"/>
                <a:gd name="T104" fmla="*/ 65 w 172"/>
                <a:gd name="T105" fmla="*/ 129 h 170"/>
                <a:gd name="T106" fmla="*/ 70 w 172"/>
                <a:gd name="T107" fmla="*/ 130 h 170"/>
                <a:gd name="T108" fmla="*/ 70 w 172"/>
                <a:gd name="T109" fmla="*/ 130 h 170"/>
                <a:gd name="T110" fmla="*/ 74 w 172"/>
                <a:gd name="T111" fmla="*/ 129 h 170"/>
                <a:gd name="T112" fmla="*/ 79 w 172"/>
                <a:gd name="T113" fmla="*/ 127 h 170"/>
                <a:gd name="T114" fmla="*/ 91 w 172"/>
                <a:gd name="T115" fmla="*/ 87 h 170"/>
                <a:gd name="T116" fmla="*/ 91 w 172"/>
                <a:gd name="T117" fmla="*/ 87 h 170"/>
                <a:gd name="T118" fmla="*/ 87 w 172"/>
                <a:gd name="T119" fmla="*/ 84 h 170"/>
                <a:gd name="T120" fmla="*/ 81 w 172"/>
                <a:gd name="T121" fmla="*/ 82 h 170"/>
                <a:gd name="T122" fmla="*/ 81 w 172"/>
                <a:gd name="T123" fmla="*/ 82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2" h="170">
                  <a:moveTo>
                    <a:pt x="125" y="168"/>
                  </a:moveTo>
                  <a:lnTo>
                    <a:pt x="68" y="168"/>
                  </a:lnTo>
                  <a:lnTo>
                    <a:pt x="72" y="154"/>
                  </a:lnTo>
                  <a:lnTo>
                    <a:pt x="72" y="154"/>
                  </a:lnTo>
                  <a:lnTo>
                    <a:pt x="64" y="161"/>
                  </a:lnTo>
                  <a:lnTo>
                    <a:pt x="54" y="165"/>
                  </a:lnTo>
                  <a:lnTo>
                    <a:pt x="44" y="169"/>
                  </a:lnTo>
                  <a:lnTo>
                    <a:pt x="31" y="170"/>
                  </a:lnTo>
                  <a:lnTo>
                    <a:pt x="31" y="170"/>
                  </a:lnTo>
                  <a:lnTo>
                    <a:pt x="24" y="170"/>
                  </a:lnTo>
                  <a:lnTo>
                    <a:pt x="18" y="169"/>
                  </a:lnTo>
                  <a:lnTo>
                    <a:pt x="12" y="167"/>
                  </a:lnTo>
                  <a:lnTo>
                    <a:pt x="9" y="163"/>
                  </a:lnTo>
                  <a:lnTo>
                    <a:pt x="5" y="160"/>
                  </a:lnTo>
                  <a:lnTo>
                    <a:pt x="2" y="155"/>
                  </a:lnTo>
                  <a:lnTo>
                    <a:pt x="0" y="149"/>
                  </a:lnTo>
                  <a:lnTo>
                    <a:pt x="0" y="142"/>
                  </a:lnTo>
                  <a:lnTo>
                    <a:pt x="0" y="142"/>
                  </a:lnTo>
                  <a:lnTo>
                    <a:pt x="2" y="126"/>
                  </a:lnTo>
                  <a:lnTo>
                    <a:pt x="5" y="106"/>
                  </a:lnTo>
                  <a:lnTo>
                    <a:pt x="12" y="86"/>
                  </a:lnTo>
                  <a:lnTo>
                    <a:pt x="20" y="68"/>
                  </a:lnTo>
                  <a:lnTo>
                    <a:pt x="20" y="68"/>
                  </a:lnTo>
                  <a:lnTo>
                    <a:pt x="24" y="62"/>
                  </a:lnTo>
                  <a:lnTo>
                    <a:pt x="29" y="58"/>
                  </a:lnTo>
                  <a:lnTo>
                    <a:pt x="33" y="53"/>
                  </a:lnTo>
                  <a:lnTo>
                    <a:pt x="39" y="50"/>
                  </a:lnTo>
                  <a:lnTo>
                    <a:pt x="45" y="47"/>
                  </a:lnTo>
                  <a:lnTo>
                    <a:pt x="51" y="45"/>
                  </a:lnTo>
                  <a:lnTo>
                    <a:pt x="58" y="44"/>
                  </a:lnTo>
                  <a:lnTo>
                    <a:pt x="65" y="44"/>
                  </a:lnTo>
                  <a:lnTo>
                    <a:pt x="65" y="44"/>
                  </a:lnTo>
                  <a:lnTo>
                    <a:pt x="77" y="45"/>
                  </a:lnTo>
                  <a:lnTo>
                    <a:pt x="86" y="48"/>
                  </a:lnTo>
                  <a:lnTo>
                    <a:pt x="93" y="53"/>
                  </a:lnTo>
                  <a:lnTo>
                    <a:pt x="98" y="60"/>
                  </a:lnTo>
                  <a:lnTo>
                    <a:pt x="114" y="0"/>
                  </a:lnTo>
                  <a:lnTo>
                    <a:pt x="172" y="0"/>
                  </a:lnTo>
                  <a:lnTo>
                    <a:pt x="125" y="168"/>
                  </a:lnTo>
                  <a:close/>
                  <a:moveTo>
                    <a:pt x="81" y="82"/>
                  </a:moveTo>
                  <a:lnTo>
                    <a:pt x="81" y="82"/>
                  </a:lnTo>
                  <a:lnTo>
                    <a:pt x="78" y="82"/>
                  </a:lnTo>
                  <a:lnTo>
                    <a:pt x="74" y="84"/>
                  </a:lnTo>
                  <a:lnTo>
                    <a:pt x="71" y="86"/>
                  </a:lnTo>
                  <a:lnTo>
                    <a:pt x="68" y="91"/>
                  </a:lnTo>
                  <a:lnTo>
                    <a:pt x="68" y="91"/>
                  </a:lnTo>
                  <a:lnTo>
                    <a:pt x="63" y="106"/>
                  </a:lnTo>
                  <a:lnTo>
                    <a:pt x="61" y="114"/>
                  </a:lnTo>
                  <a:lnTo>
                    <a:pt x="60" y="121"/>
                  </a:lnTo>
                  <a:lnTo>
                    <a:pt x="60" y="121"/>
                  </a:lnTo>
                  <a:lnTo>
                    <a:pt x="61" y="125"/>
                  </a:lnTo>
                  <a:lnTo>
                    <a:pt x="63" y="127"/>
                  </a:lnTo>
                  <a:lnTo>
                    <a:pt x="65" y="129"/>
                  </a:lnTo>
                  <a:lnTo>
                    <a:pt x="70" y="130"/>
                  </a:lnTo>
                  <a:lnTo>
                    <a:pt x="70" y="130"/>
                  </a:lnTo>
                  <a:lnTo>
                    <a:pt x="74" y="129"/>
                  </a:lnTo>
                  <a:lnTo>
                    <a:pt x="79" y="127"/>
                  </a:lnTo>
                  <a:lnTo>
                    <a:pt x="91" y="87"/>
                  </a:lnTo>
                  <a:lnTo>
                    <a:pt x="91" y="87"/>
                  </a:lnTo>
                  <a:lnTo>
                    <a:pt x="87" y="84"/>
                  </a:lnTo>
                  <a:lnTo>
                    <a:pt x="81" y="82"/>
                  </a:lnTo>
                  <a:lnTo>
                    <a:pt x="81" y="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46" name="Freeform 88">
              <a:extLst>
                <a:ext uri="{FF2B5EF4-FFF2-40B4-BE49-F238E27FC236}">
                  <a16:creationId xmlns:a16="http://schemas.microsoft.com/office/drawing/2014/main" id="{9D6919E3-608E-4C54-B44E-041721EDBA38}"/>
                </a:ext>
              </a:extLst>
            </p:cNvPr>
            <p:cNvSpPr>
              <a:spLocks noEditPoints="1"/>
            </p:cNvSpPr>
            <p:nvPr userDrawn="1"/>
          </p:nvSpPr>
          <p:spPr bwMode="auto">
            <a:xfrm>
              <a:off x="7923213" y="4602163"/>
              <a:ext cx="230188" cy="201613"/>
            </a:xfrm>
            <a:custGeom>
              <a:avLst/>
              <a:gdLst>
                <a:gd name="T0" fmla="*/ 58 w 145"/>
                <a:gd name="T1" fmla="*/ 71 h 127"/>
                <a:gd name="T2" fmla="*/ 56 w 145"/>
                <a:gd name="T3" fmla="*/ 80 h 127"/>
                <a:gd name="T4" fmla="*/ 56 w 145"/>
                <a:gd name="T5" fmla="*/ 87 h 127"/>
                <a:gd name="T6" fmla="*/ 57 w 145"/>
                <a:gd name="T7" fmla="*/ 93 h 127"/>
                <a:gd name="T8" fmla="*/ 64 w 145"/>
                <a:gd name="T9" fmla="*/ 97 h 127"/>
                <a:gd name="T10" fmla="*/ 68 w 145"/>
                <a:gd name="T11" fmla="*/ 96 h 127"/>
                <a:gd name="T12" fmla="*/ 75 w 145"/>
                <a:gd name="T13" fmla="*/ 89 h 127"/>
                <a:gd name="T14" fmla="*/ 135 w 145"/>
                <a:gd name="T15" fmla="*/ 82 h 127"/>
                <a:gd name="T16" fmla="*/ 134 w 145"/>
                <a:gd name="T17" fmla="*/ 87 h 127"/>
                <a:gd name="T18" fmla="*/ 128 w 145"/>
                <a:gd name="T19" fmla="*/ 98 h 127"/>
                <a:gd name="T20" fmla="*/ 115 w 145"/>
                <a:gd name="T21" fmla="*/ 111 h 127"/>
                <a:gd name="T22" fmla="*/ 94 w 145"/>
                <a:gd name="T23" fmla="*/ 122 h 127"/>
                <a:gd name="T24" fmla="*/ 72 w 145"/>
                <a:gd name="T25" fmla="*/ 127 h 127"/>
                <a:gd name="T26" fmla="*/ 61 w 145"/>
                <a:gd name="T27" fmla="*/ 127 h 127"/>
                <a:gd name="T28" fmla="*/ 38 w 145"/>
                <a:gd name="T29" fmla="*/ 126 h 127"/>
                <a:gd name="T30" fmla="*/ 18 w 145"/>
                <a:gd name="T31" fmla="*/ 121 h 127"/>
                <a:gd name="T32" fmla="*/ 5 w 145"/>
                <a:gd name="T33" fmla="*/ 110 h 127"/>
                <a:gd name="T34" fmla="*/ 2 w 145"/>
                <a:gd name="T35" fmla="*/ 101 h 127"/>
                <a:gd name="T36" fmla="*/ 0 w 145"/>
                <a:gd name="T37" fmla="*/ 90 h 127"/>
                <a:gd name="T38" fmla="*/ 3 w 145"/>
                <a:gd name="T39" fmla="*/ 75 h 127"/>
                <a:gd name="T40" fmla="*/ 13 w 145"/>
                <a:gd name="T41" fmla="*/ 41 h 127"/>
                <a:gd name="T42" fmla="*/ 22 w 145"/>
                <a:gd name="T43" fmla="*/ 27 h 127"/>
                <a:gd name="T44" fmla="*/ 27 w 145"/>
                <a:gd name="T45" fmla="*/ 19 h 127"/>
                <a:gd name="T46" fmla="*/ 43 w 145"/>
                <a:gd name="T47" fmla="*/ 9 h 127"/>
                <a:gd name="T48" fmla="*/ 59 w 145"/>
                <a:gd name="T49" fmla="*/ 3 h 127"/>
                <a:gd name="T50" fmla="*/ 77 w 145"/>
                <a:gd name="T51" fmla="*/ 1 h 127"/>
                <a:gd name="T52" fmla="*/ 85 w 145"/>
                <a:gd name="T53" fmla="*/ 0 h 127"/>
                <a:gd name="T54" fmla="*/ 109 w 145"/>
                <a:gd name="T55" fmla="*/ 2 h 127"/>
                <a:gd name="T56" fmla="*/ 128 w 145"/>
                <a:gd name="T57" fmla="*/ 8 h 127"/>
                <a:gd name="T58" fmla="*/ 140 w 145"/>
                <a:gd name="T59" fmla="*/ 19 h 127"/>
                <a:gd name="T60" fmla="*/ 145 w 145"/>
                <a:gd name="T61" fmla="*/ 38 h 127"/>
                <a:gd name="T62" fmla="*/ 142 w 145"/>
                <a:gd name="T63" fmla="*/ 53 h 127"/>
                <a:gd name="T64" fmla="*/ 138 w 145"/>
                <a:gd name="T65" fmla="*/ 71 h 127"/>
                <a:gd name="T66" fmla="*/ 80 w 145"/>
                <a:gd name="T67" fmla="*/ 30 h 127"/>
                <a:gd name="T68" fmla="*/ 71 w 145"/>
                <a:gd name="T69" fmla="*/ 35 h 127"/>
                <a:gd name="T70" fmla="*/ 65 w 145"/>
                <a:gd name="T71" fmla="*/ 48 h 127"/>
                <a:gd name="T72" fmla="*/ 88 w 145"/>
                <a:gd name="T73" fmla="*/ 48 h 127"/>
                <a:gd name="T74" fmla="*/ 91 w 145"/>
                <a:gd name="T75" fmla="*/ 39 h 127"/>
                <a:gd name="T76" fmla="*/ 87 w 145"/>
                <a:gd name="T77" fmla="*/ 32 h 127"/>
                <a:gd name="T78" fmla="*/ 80 w 145"/>
                <a:gd name="T79" fmla="*/ 3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5" h="127">
                  <a:moveTo>
                    <a:pt x="138" y="71"/>
                  </a:moveTo>
                  <a:lnTo>
                    <a:pt x="58" y="71"/>
                  </a:lnTo>
                  <a:lnTo>
                    <a:pt x="58" y="71"/>
                  </a:lnTo>
                  <a:lnTo>
                    <a:pt x="56" y="80"/>
                  </a:lnTo>
                  <a:lnTo>
                    <a:pt x="56" y="87"/>
                  </a:lnTo>
                  <a:lnTo>
                    <a:pt x="56" y="87"/>
                  </a:lnTo>
                  <a:lnTo>
                    <a:pt x="56" y="90"/>
                  </a:lnTo>
                  <a:lnTo>
                    <a:pt x="57" y="93"/>
                  </a:lnTo>
                  <a:lnTo>
                    <a:pt x="59" y="96"/>
                  </a:lnTo>
                  <a:lnTo>
                    <a:pt x="64" y="97"/>
                  </a:lnTo>
                  <a:lnTo>
                    <a:pt x="64" y="97"/>
                  </a:lnTo>
                  <a:lnTo>
                    <a:pt x="68" y="96"/>
                  </a:lnTo>
                  <a:lnTo>
                    <a:pt x="73" y="93"/>
                  </a:lnTo>
                  <a:lnTo>
                    <a:pt x="75" y="89"/>
                  </a:lnTo>
                  <a:lnTo>
                    <a:pt x="79" y="82"/>
                  </a:lnTo>
                  <a:lnTo>
                    <a:pt x="135" y="82"/>
                  </a:lnTo>
                  <a:lnTo>
                    <a:pt x="135" y="82"/>
                  </a:lnTo>
                  <a:lnTo>
                    <a:pt x="134" y="87"/>
                  </a:lnTo>
                  <a:lnTo>
                    <a:pt x="130" y="93"/>
                  </a:lnTo>
                  <a:lnTo>
                    <a:pt x="128" y="98"/>
                  </a:lnTo>
                  <a:lnTo>
                    <a:pt x="125" y="103"/>
                  </a:lnTo>
                  <a:lnTo>
                    <a:pt x="115" y="111"/>
                  </a:lnTo>
                  <a:lnTo>
                    <a:pt x="105" y="118"/>
                  </a:lnTo>
                  <a:lnTo>
                    <a:pt x="94" y="122"/>
                  </a:lnTo>
                  <a:lnTo>
                    <a:pt x="82" y="125"/>
                  </a:lnTo>
                  <a:lnTo>
                    <a:pt x="72" y="127"/>
                  </a:lnTo>
                  <a:lnTo>
                    <a:pt x="61" y="127"/>
                  </a:lnTo>
                  <a:lnTo>
                    <a:pt x="61" y="127"/>
                  </a:lnTo>
                  <a:lnTo>
                    <a:pt x="50" y="127"/>
                  </a:lnTo>
                  <a:lnTo>
                    <a:pt x="38" y="126"/>
                  </a:lnTo>
                  <a:lnTo>
                    <a:pt x="27" y="125"/>
                  </a:lnTo>
                  <a:lnTo>
                    <a:pt x="18" y="121"/>
                  </a:lnTo>
                  <a:lnTo>
                    <a:pt x="11" y="117"/>
                  </a:lnTo>
                  <a:lnTo>
                    <a:pt x="5" y="110"/>
                  </a:lnTo>
                  <a:lnTo>
                    <a:pt x="4" y="106"/>
                  </a:lnTo>
                  <a:lnTo>
                    <a:pt x="2" y="101"/>
                  </a:lnTo>
                  <a:lnTo>
                    <a:pt x="0" y="90"/>
                  </a:lnTo>
                  <a:lnTo>
                    <a:pt x="0" y="90"/>
                  </a:lnTo>
                  <a:lnTo>
                    <a:pt x="2" y="83"/>
                  </a:lnTo>
                  <a:lnTo>
                    <a:pt x="3" y="75"/>
                  </a:lnTo>
                  <a:lnTo>
                    <a:pt x="6" y="57"/>
                  </a:lnTo>
                  <a:lnTo>
                    <a:pt x="13" y="41"/>
                  </a:lnTo>
                  <a:lnTo>
                    <a:pt x="18" y="32"/>
                  </a:lnTo>
                  <a:lnTo>
                    <a:pt x="22" y="27"/>
                  </a:lnTo>
                  <a:lnTo>
                    <a:pt x="22" y="27"/>
                  </a:lnTo>
                  <a:lnTo>
                    <a:pt x="27" y="19"/>
                  </a:lnTo>
                  <a:lnTo>
                    <a:pt x="34" y="14"/>
                  </a:lnTo>
                  <a:lnTo>
                    <a:pt x="43" y="9"/>
                  </a:lnTo>
                  <a:lnTo>
                    <a:pt x="50" y="5"/>
                  </a:lnTo>
                  <a:lnTo>
                    <a:pt x="59" y="3"/>
                  </a:lnTo>
                  <a:lnTo>
                    <a:pt x="67" y="1"/>
                  </a:lnTo>
                  <a:lnTo>
                    <a:pt x="77" y="1"/>
                  </a:lnTo>
                  <a:lnTo>
                    <a:pt x="85" y="0"/>
                  </a:lnTo>
                  <a:lnTo>
                    <a:pt x="85" y="0"/>
                  </a:lnTo>
                  <a:lnTo>
                    <a:pt x="98" y="1"/>
                  </a:lnTo>
                  <a:lnTo>
                    <a:pt x="109" y="2"/>
                  </a:lnTo>
                  <a:lnTo>
                    <a:pt x="120" y="4"/>
                  </a:lnTo>
                  <a:lnTo>
                    <a:pt x="128" y="8"/>
                  </a:lnTo>
                  <a:lnTo>
                    <a:pt x="135" y="12"/>
                  </a:lnTo>
                  <a:lnTo>
                    <a:pt x="140" y="19"/>
                  </a:lnTo>
                  <a:lnTo>
                    <a:pt x="143" y="28"/>
                  </a:lnTo>
                  <a:lnTo>
                    <a:pt x="145" y="38"/>
                  </a:lnTo>
                  <a:lnTo>
                    <a:pt x="145" y="38"/>
                  </a:lnTo>
                  <a:lnTo>
                    <a:pt x="142" y="53"/>
                  </a:lnTo>
                  <a:lnTo>
                    <a:pt x="138" y="71"/>
                  </a:lnTo>
                  <a:lnTo>
                    <a:pt x="138" y="71"/>
                  </a:lnTo>
                  <a:close/>
                  <a:moveTo>
                    <a:pt x="80" y="30"/>
                  </a:moveTo>
                  <a:lnTo>
                    <a:pt x="80" y="30"/>
                  </a:lnTo>
                  <a:lnTo>
                    <a:pt x="75" y="31"/>
                  </a:lnTo>
                  <a:lnTo>
                    <a:pt x="71" y="35"/>
                  </a:lnTo>
                  <a:lnTo>
                    <a:pt x="67" y="39"/>
                  </a:lnTo>
                  <a:lnTo>
                    <a:pt x="65" y="48"/>
                  </a:lnTo>
                  <a:lnTo>
                    <a:pt x="88" y="48"/>
                  </a:lnTo>
                  <a:lnTo>
                    <a:pt x="88" y="48"/>
                  </a:lnTo>
                  <a:lnTo>
                    <a:pt x="91" y="39"/>
                  </a:lnTo>
                  <a:lnTo>
                    <a:pt x="91" y="39"/>
                  </a:lnTo>
                  <a:lnTo>
                    <a:pt x="89" y="35"/>
                  </a:lnTo>
                  <a:lnTo>
                    <a:pt x="87" y="32"/>
                  </a:lnTo>
                  <a:lnTo>
                    <a:pt x="85" y="31"/>
                  </a:lnTo>
                  <a:lnTo>
                    <a:pt x="80" y="30"/>
                  </a:lnTo>
                  <a:lnTo>
                    <a:pt x="80"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47" name="Freeform 89">
              <a:extLst>
                <a:ext uri="{FF2B5EF4-FFF2-40B4-BE49-F238E27FC236}">
                  <a16:creationId xmlns:a16="http://schemas.microsoft.com/office/drawing/2014/main" id="{3BDD8EE7-EAB1-4460-AD02-7E4AA4BAD84E}"/>
                </a:ext>
              </a:extLst>
            </p:cNvPr>
            <p:cNvSpPr>
              <a:spLocks/>
            </p:cNvSpPr>
            <p:nvPr userDrawn="1"/>
          </p:nvSpPr>
          <p:spPr bwMode="auto">
            <a:xfrm>
              <a:off x="8143876" y="4533901"/>
              <a:ext cx="165100" cy="266700"/>
            </a:xfrm>
            <a:custGeom>
              <a:avLst/>
              <a:gdLst>
                <a:gd name="T0" fmla="*/ 57 w 104"/>
                <a:gd name="T1" fmla="*/ 168 h 168"/>
                <a:gd name="T2" fmla="*/ 0 w 104"/>
                <a:gd name="T3" fmla="*/ 168 h 168"/>
                <a:gd name="T4" fmla="*/ 45 w 104"/>
                <a:gd name="T5" fmla="*/ 0 h 168"/>
                <a:gd name="T6" fmla="*/ 104 w 104"/>
                <a:gd name="T7" fmla="*/ 0 h 168"/>
                <a:gd name="T8" fmla="*/ 57 w 104"/>
                <a:gd name="T9" fmla="*/ 168 h 168"/>
              </a:gdLst>
              <a:ahLst/>
              <a:cxnLst>
                <a:cxn ang="0">
                  <a:pos x="T0" y="T1"/>
                </a:cxn>
                <a:cxn ang="0">
                  <a:pos x="T2" y="T3"/>
                </a:cxn>
                <a:cxn ang="0">
                  <a:pos x="T4" y="T5"/>
                </a:cxn>
                <a:cxn ang="0">
                  <a:pos x="T6" y="T7"/>
                </a:cxn>
                <a:cxn ang="0">
                  <a:pos x="T8" y="T9"/>
                </a:cxn>
              </a:cxnLst>
              <a:rect l="0" t="0" r="r" b="b"/>
              <a:pathLst>
                <a:path w="104" h="168">
                  <a:moveTo>
                    <a:pt x="57" y="168"/>
                  </a:moveTo>
                  <a:lnTo>
                    <a:pt x="0" y="168"/>
                  </a:lnTo>
                  <a:lnTo>
                    <a:pt x="45" y="0"/>
                  </a:lnTo>
                  <a:lnTo>
                    <a:pt x="104" y="0"/>
                  </a:lnTo>
                  <a:lnTo>
                    <a:pt x="57" y="1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48" name="Freeform 90">
              <a:extLst>
                <a:ext uri="{FF2B5EF4-FFF2-40B4-BE49-F238E27FC236}">
                  <a16:creationId xmlns:a16="http://schemas.microsoft.com/office/drawing/2014/main" id="{44F34A65-9D4A-4B48-B33A-2238CBA95905}"/>
                </a:ext>
              </a:extLst>
            </p:cNvPr>
            <p:cNvSpPr>
              <a:spLocks noEditPoints="1"/>
            </p:cNvSpPr>
            <p:nvPr userDrawn="1"/>
          </p:nvSpPr>
          <p:spPr bwMode="auto">
            <a:xfrm>
              <a:off x="8264526" y="4533901"/>
              <a:ext cx="165100" cy="266700"/>
            </a:xfrm>
            <a:custGeom>
              <a:avLst/>
              <a:gdLst>
                <a:gd name="T0" fmla="*/ 57 w 104"/>
                <a:gd name="T1" fmla="*/ 168 h 168"/>
                <a:gd name="T2" fmla="*/ 0 w 104"/>
                <a:gd name="T3" fmla="*/ 168 h 168"/>
                <a:gd name="T4" fmla="*/ 34 w 104"/>
                <a:gd name="T5" fmla="*/ 46 h 168"/>
                <a:gd name="T6" fmla="*/ 91 w 104"/>
                <a:gd name="T7" fmla="*/ 46 h 168"/>
                <a:gd name="T8" fmla="*/ 57 w 104"/>
                <a:gd name="T9" fmla="*/ 168 h 168"/>
                <a:gd name="T10" fmla="*/ 95 w 104"/>
                <a:gd name="T11" fmla="*/ 34 h 168"/>
                <a:gd name="T12" fmla="*/ 36 w 104"/>
                <a:gd name="T13" fmla="*/ 34 h 168"/>
                <a:gd name="T14" fmla="*/ 47 w 104"/>
                <a:gd name="T15" fmla="*/ 0 h 168"/>
                <a:gd name="T16" fmla="*/ 104 w 104"/>
                <a:gd name="T17" fmla="*/ 0 h 168"/>
                <a:gd name="T18" fmla="*/ 95 w 104"/>
                <a:gd name="T19" fmla="*/ 34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4" h="168">
                  <a:moveTo>
                    <a:pt x="57" y="168"/>
                  </a:moveTo>
                  <a:lnTo>
                    <a:pt x="0" y="168"/>
                  </a:lnTo>
                  <a:lnTo>
                    <a:pt x="34" y="46"/>
                  </a:lnTo>
                  <a:lnTo>
                    <a:pt x="91" y="46"/>
                  </a:lnTo>
                  <a:lnTo>
                    <a:pt x="57" y="168"/>
                  </a:lnTo>
                  <a:close/>
                  <a:moveTo>
                    <a:pt x="95" y="34"/>
                  </a:moveTo>
                  <a:lnTo>
                    <a:pt x="36" y="34"/>
                  </a:lnTo>
                  <a:lnTo>
                    <a:pt x="47" y="0"/>
                  </a:lnTo>
                  <a:lnTo>
                    <a:pt x="104" y="0"/>
                  </a:lnTo>
                  <a:lnTo>
                    <a:pt x="95"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49" name="Freeform 91">
              <a:extLst>
                <a:ext uri="{FF2B5EF4-FFF2-40B4-BE49-F238E27FC236}">
                  <a16:creationId xmlns:a16="http://schemas.microsoft.com/office/drawing/2014/main" id="{A2177E05-E08E-4568-8194-94CE338154EF}"/>
                </a:ext>
              </a:extLst>
            </p:cNvPr>
            <p:cNvSpPr>
              <a:spLocks/>
            </p:cNvSpPr>
            <p:nvPr userDrawn="1"/>
          </p:nvSpPr>
          <p:spPr bwMode="auto">
            <a:xfrm>
              <a:off x="8396288" y="4564063"/>
              <a:ext cx="192088" cy="236538"/>
            </a:xfrm>
            <a:custGeom>
              <a:avLst/>
              <a:gdLst>
                <a:gd name="T0" fmla="*/ 115 w 121"/>
                <a:gd name="T1" fmla="*/ 27 h 149"/>
                <a:gd name="T2" fmla="*/ 121 w 121"/>
                <a:gd name="T3" fmla="*/ 54 h 149"/>
                <a:gd name="T4" fmla="*/ 76 w 121"/>
                <a:gd name="T5" fmla="*/ 54 h 149"/>
                <a:gd name="T6" fmla="*/ 63 w 121"/>
                <a:gd name="T7" fmla="*/ 101 h 149"/>
                <a:gd name="T8" fmla="*/ 63 w 121"/>
                <a:gd name="T9" fmla="*/ 101 h 149"/>
                <a:gd name="T10" fmla="*/ 62 w 121"/>
                <a:gd name="T11" fmla="*/ 107 h 149"/>
                <a:gd name="T12" fmla="*/ 61 w 121"/>
                <a:gd name="T13" fmla="*/ 111 h 149"/>
                <a:gd name="T14" fmla="*/ 61 w 121"/>
                <a:gd name="T15" fmla="*/ 111 h 149"/>
                <a:gd name="T16" fmla="*/ 61 w 121"/>
                <a:gd name="T17" fmla="*/ 115 h 149"/>
                <a:gd name="T18" fmla="*/ 63 w 121"/>
                <a:gd name="T19" fmla="*/ 117 h 149"/>
                <a:gd name="T20" fmla="*/ 67 w 121"/>
                <a:gd name="T21" fmla="*/ 118 h 149"/>
                <a:gd name="T22" fmla="*/ 72 w 121"/>
                <a:gd name="T23" fmla="*/ 118 h 149"/>
                <a:gd name="T24" fmla="*/ 83 w 121"/>
                <a:gd name="T25" fmla="*/ 118 h 149"/>
                <a:gd name="T26" fmla="*/ 75 w 121"/>
                <a:gd name="T27" fmla="*/ 149 h 149"/>
                <a:gd name="T28" fmla="*/ 23 w 121"/>
                <a:gd name="T29" fmla="*/ 149 h 149"/>
                <a:gd name="T30" fmla="*/ 23 w 121"/>
                <a:gd name="T31" fmla="*/ 149 h 149"/>
                <a:gd name="T32" fmla="*/ 18 w 121"/>
                <a:gd name="T33" fmla="*/ 148 h 149"/>
                <a:gd name="T34" fmla="*/ 13 w 121"/>
                <a:gd name="T35" fmla="*/ 148 h 149"/>
                <a:gd name="T36" fmla="*/ 8 w 121"/>
                <a:gd name="T37" fmla="*/ 145 h 149"/>
                <a:gd name="T38" fmla="*/ 6 w 121"/>
                <a:gd name="T39" fmla="*/ 143 h 149"/>
                <a:gd name="T40" fmla="*/ 2 w 121"/>
                <a:gd name="T41" fmla="*/ 139 h 149"/>
                <a:gd name="T42" fmla="*/ 1 w 121"/>
                <a:gd name="T43" fmla="*/ 136 h 149"/>
                <a:gd name="T44" fmla="*/ 0 w 121"/>
                <a:gd name="T45" fmla="*/ 132 h 149"/>
                <a:gd name="T46" fmla="*/ 0 w 121"/>
                <a:gd name="T47" fmla="*/ 128 h 149"/>
                <a:gd name="T48" fmla="*/ 0 w 121"/>
                <a:gd name="T49" fmla="*/ 128 h 149"/>
                <a:gd name="T50" fmla="*/ 0 w 121"/>
                <a:gd name="T51" fmla="*/ 120 h 149"/>
                <a:gd name="T52" fmla="*/ 2 w 121"/>
                <a:gd name="T53" fmla="*/ 111 h 149"/>
                <a:gd name="T54" fmla="*/ 34 w 121"/>
                <a:gd name="T55" fmla="*/ 0 h 149"/>
                <a:gd name="T56" fmla="*/ 91 w 121"/>
                <a:gd name="T57" fmla="*/ 0 h 149"/>
                <a:gd name="T58" fmla="*/ 84 w 121"/>
                <a:gd name="T59" fmla="*/ 27 h 149"/>
                <a:gd name="T60" fmla="*/ 115 w 121"/>
                <a:gd name="T61" fmla="*/ 27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21" h="149">
                  <a:moveTo>
                    <a:pt x="115" y="27"/>
                  </a:moveTo>
                  <a:lnTo>
                    <a:pt x="121" y="54"/>
                  </a:lnTo>
                  <a:lnTo>
                    <a:pt x="76" y="54"/>
                  </a:lnTo>
                  <a:lnTo>
                    <a:pt x="63" y="101"/>
                  </a:lnTo>
                  <a:lnTo>
                    <a:pt x="63" y="101"/>
                  </a:lnTo>
                  <a:lnTo>
                    <a:pt x="62" y="107"/>
                  </a:lnTo>
                  <a:lnTo>
                    <a:pt x="61" y="111"/>
                  </a:lnTo>
                  <a:lnTo>
                    <a:pt x="61" y="111"/>
                  </a:lnTo>
                  <a:lnTo>
                    <a:pt x="61" y="115"/>
                  </a:lnTo>
                  <a:lnTo>
                    <a:pt x="63" y="117"/>
                  </a:lnTo>
                  <a:lnTo>
                    <a:pt x="67" y="118"/>
                  </a:lnTo>
                  <a:lnTo>
                    <a:pt x="72" y="118"/>
                  </a:lnTo>
                  <a:lnTo>
                    <a:pt x="83" y="118"/>
                  </a:lnTo>
                  <a:lnTo>
                    <a:pt x="75" y="149"/>
                  </a:lnTo>
                  <a:lnTo>
                    <a:pt x="23" y="149"/>
                  </a:lnTo>
                  <a:lnTo>
                    <a:pt x="23" y="149"/>
                  </a:lnTo>
                  <a:lnTo>
                    <a:pt x="18" y="148"/>
                  </a:lnTo>
                  <a:lnTo>
                    <a:pt x="13" y="148"/>
                  </a:lnTo>
                  <a:lnTo>
                    <a:pt x="8" y="145"/>
                  </a:lnTo>
                  <a:lnTo>
                    <a:pt x="6" y="143"/>
                  </a:lnTo>
                  <a:lnTo>
                    <a:pt x="2" y="139"/>
                  </a:lnTo>
                  <a:lnTo>
                    <a:pt x="1" y="136"/>
                  </a:lnTo>
                  <a:lnTo>
                    <a:pt x="0" y="132"/>
                  </a:lnTo>
                  <a:lnTo>
                    <a:pt x="0" y="128"/>
                  </a:lnTo>
                  <a:lnTo>
                    <a:pt x="0" y="128"/>
                  </a:lnTo>
                  <a:lnTo>
                    <a:pt x="0" y="120"/>
                  </a:lnTo>
                  <a:lnTo>
                    <a:pt x="2" y="111"/>
                  </a:lnTo>
                  <a:lnTo>
                    <a:pt x="34" y="0"/>
                  </a:lnTo>
                  <a:lnTo>
                    <a:pt x="91" y="0"/>
                  </a:lnTo>
                  <a:lnTo>
                    <a:pt x="84" y="27"/>
                  </a:lnTo>
                  <a:lnTo>
                    <a:pt x="115"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50" name="Freeform 92">
              <a:extLst>
                <a:ext uri="{FF2B5EF4-FFF2-40B4-BE49-F238E27FC236}">
                  <a16:creationId xmlns:a16="http://schemas.microsoft.com/office/drawing/2014/main" id="{CA07DA6A-5FD2-47E7-B5C2-5DF115D6AD89}"/>
                </a:ext>
              </a:extLst>
            </p:cNvPr>
            <p:cNvSpPr>
              <a:spLocks/>
            </p:cNvSpPr>
            <p:nvPr userDrawn="1"/>
          </p:nvSpPr>
          <p:spPr bwMode="auto">
            <a:xfrm>
              <a:off x="7321551" y="4830763"/>
              <a:ext cx="38100" cy="46038"/>
            </a:xfrm>
            <a:custGeom>
              <a:avLst/>
              <a:gdLst>
                <a:gd name="T0" fmla="*/ 9 w 24"/>
                <a:gd name="T1" fmla="*/ 0 h 29"/>
                <a:gd name="T2" fmla="*/ 24 w 24"/>
                <a:gd name="T3" fmla="*/ 0 h 29"/>
                <a:gd name="T4" fmla="*/ 15 w 24"/>
                <a:gd name="T5" fmla="*/ 29 h 29"/>
                <a:gd name="T6" fmla="*/ 0 w 24"/>
                <a:gd name="T7" fmla="*/ 29 h 29"/>
                <a:gd name="T8" fmla="*/ 9 w 24"/>
                <a:gd name="T9" fmla="*/ 0 h 29"/>
              </a:gdLst>
              <a:ahLst/>
              <a:cxnLst>
                <a:cxn ang="0">
                  <a:pos x="T0" y="T1"/>
                </a:cxn>
                <a:cxn ang="0">
                  <a:pos x="T2" y="T3"/>
                </a:cxn>
                <a:cxn ang="0">
                  <a:pos x="T4" y="T5"/>
                </a:cxn>
                <a:cxn ang="0">
                  <a:pos x="T6" y="T7"/>
                </a:cxn>
                <a:cxn ang="0">
                  <a:pos x="T8" y="T9"/>
                </a:cxn>
              </a:cxnLst>
              <a:rect l="0" t="0" r="r" b="b"/>
              <a:pathLst>
                <a:path w="24" h="29">
                  <a:moveTo>
                    <a:pt x="9" y="0"/>
                  </a:moveTo>
                  <a:lnTo>
                    <a:pt x="24" y="0"/>
                  </a:lnTo>
                  <a:lnTo>
                    <a:pt x="15" y="29"/>
                  </a:lnTo>
                  <a:lnTo>
                    <a:pt x="0" y="29"/>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51" name="Freeform 93">
              <a:extLst>
                <a:ext uri="{FF2B5EF4-FFF2-40B4-BE49-F238E27FC236}">
                  <a16:creationId xmlns:a16="http://schemas.microsoft.com/office/drawing/2014/main" id="{67E23A35-D077-46E2-BDCB-733C138171F6}"/>
                </a:ext>
              </a:extLst>
            </p:cNvPr>
            <p:cNvSpPr>
              <a:spLocks/>
            </p:cNvSpPr>
            <p:nvPr userDrawn="1"/>
          </p:nvSpPr>
          <p:spPr bwMode="auto">
            <a:xfrm>
              <a:off x="7400926" y="4830763"/>
              <a:ext cx="87313" cy="46038"/>
            </a:xfrm>
            <a:custGeom>
              <a:avLst/>
              <a:gdLst>
                <a:gd name="T0" fmla="*/ 10 w 55"/>
                <a:gd name="T1" fmla="*/ 0 h 29"/>
                <a:gd name="T2" fmla="*/ 31 w 55"/>
                <a:gd name="T3" fmla="*/ 0 h 29"/>
                <a:gd name="T4" fmla="*/ 36 w 55"/>
                <a:gd name="T5" fmla="*/ 19 h 29"/>
                <a:gd name="T6" fmla="*/ 36 w 55"/>
                <a:gd name="T7" fmla="*/ 19 h 29"/>
                <a:gd name="T8" fmla="*/ 42 w 55"/>
                <a:gd name="T9" fmla="*/ 0 h 29"/>
                <a:gd name="T10" fmla="*/ 55 w 55"/>
                <a:gd name="T11" fmla="*/ 0 h 29"/>
                <a:gd name="T12" fmla="*/ 46 w 55"/>
                <a:gd name="T13" fmla="*/ 29 h 29"/>
                <a:gd name="T14" fmla="*/ 26 w 55"/>
                <a:gd name="T15" fmla="*/ 29 h 29"/>
                <a:gd name="T16" fmla="*/ 20 w 55"/>
                <a:gd name="T17" fmla="*/ 8 h 29"/>
                <a:gd name="T18" fmla="*/ 20 w 55"/>
                <a:gd name="T19" fmla="*/ 8 h 29"/>
                <a:gd name="T20" fmla="*/ 13 w 55"/>
                <a:gd name="T21" fmla="*/ 29 h 29"/>
                <a:gd name="T22" fmla="*/ 0 w 55"/>
                <a:gd name="T23" fmla="*/ 29 h 29"/>
                <a:gd name="T24" fmla="*/ 10 w 55"/>
                <a:gd name="T2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 h="29">
                  <a:moveTo>
                    <a:pt x="10" y="0"/>
                  </a:moveTo>
                  <a:lnTo>
                    <a:pt x="31" y="0"/>
                  </a:lnTo>
                  <a:lnTo>
                    <a:pt x="36" y="19"/>
                  </a:lnTo>
                  <a:lnTo>
                    <a:pt x="36" y="19"/>
                  </a:lnTo>
                  <a:lnTo>
                    <a:pt x="42" y="0"/>
                  </a:lnTo>
                  <a:lnTo>
                    <a:pt x="55" y="0"/>
                  </a:lnTo>
                  <a:lnTo>
                    <a:pt x="46" y="29"/>
                  </a:lnTo>
                  <a:lnTo>
                    <a:pt x="26" y="29"/>
                  </a:lnTo>
                  <a:lnTo>
                    <a:pt x="20" y="8"/>
                  </a:lnTo>
                  <a:lnTo>
                    <a:pt x="20" y="8"/>
                  </a:lnTo>
                  <a:lnTo>
                    <a:pt x="13" y="29"/>
                  </a:lnTo>
                  <a:lnTo>
                    <a:pt x="0" y="29"/>
                  </a:lnTo>
                  <a:lnTo>
                    <a:pt x="1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52" name="Freeform 94">
              <a:extLst>
                <a:ext uri="{FF2B5EF4-FFF2-40B4-BE49-F238E27FC236}">
                  <a16:creationId xmlns:a16="http://schemas.microsoft.com/office/drawing/2014/main" id="{7BE4A336-D383-4292-A07E-609F75C062B9}"/>
                </a:ext>
              </a:extLst>
            </p:cNvPr>
            <p:cNvSpPr>
              <a:spLocks/>
            </p:cNvSpPr>
            <p:nvPr userDrawn="1"/>
          </p:nvSpPr>
          <p:spPr bwMode="auto">
            <a:xfrm>
              <a:off x="7531101" y="4830763"/>
              <a:ext cx="76200" cy="46038"/>
            </a:xfrm>
            <a:custGeom>
              <a:avLst/>
              <a:gdLst>
                <a:gd name="T0" fmla="*/ 0 w 48"/>
                <a:gd name="T1" fmla="*/ 0 h 29"/>
                <a:gd name="T2" fmla="*/ 15 w 48"/>
                <a:gd name="T3" fmla="*/ 0 h 29"/>
                <a:gd name="T4" fmla="*/ 19 w 48"/>
                <a:gd name="T5" fmla="*/ 18 h 29"/>
                <a:gd name="T6" fmla="*/ 33 w 48"/>
                <a:gd name="T7" fmla="*/ 0 h 29"/>
                <a:gd name="T8" fmla="*/ 48 w 48"/>
                <a:gd name="T9" fmla="*/ 0 h 29"/>
                <a:gd name="T10" fmla="*/ 24 w 48"/>
                <a:gd name="T11" fmla="*/ 29 h 29"/>
                <a:gd name="T12" fmla="*/ 6 w 48"/>
                <a:gd name="T13" fmla="*/ 29 h 29"/>
                <a:gd name="T14" fmla="*/ 0 w 48"/>
                <a:gd name="T15" fmla="*/ 0 h 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 h="29">
                  <a:moveTo>
                    <a:pt x="0" y="0"/>
                  </a:moveTo>
                  <a:lnTo>
                    <a:pt x="15" y="0"/>
                  </a:lnTo>
                  <a:lnTo>
                    <a:pt x="19" y="18"/>
                  </a:lnTo>
                  <a:lnTo>
                    <a:pt x="33" y="0"/>
                  </a:lnTo>
                  <a:lnTo>
                    <a:pt x="48" y="0"/>
                  </a:lnTo>
                  <a:lnTo>
                    <a:pt x="24" y="29"/>
                  </a:lnTo>
                  <a:lnTo>
                    <a:pt x="6" y="29"/>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53" name="Freeform 95">
              <a:extLst>
                <a:ext uri="{FF2B5EF4-FFF2-40B4-BE49-F238E27FC236}">
                  <a16:creationId xmlns:a16="http://schemas.microsoft.com/office/drawing/2014/main" id="{B71C1BBD-1622-44BE-8EFD-BF6663300B80}"/>
                </a:ext>
              </a:extLst>
            </p:cNvPr>
            <p:cNvSpPr>
              <a:spLocks/>
            </p:cNvSpPr>
            <p:nvPr userDrawn="1"/>
          </p:nvSpPr>
          <p:spPr bwMode="auto">
            <a:xfrm>
              <a:off x="7635876" y="4830763"/>
              <a:ext cx="66675" cy="46038"/>
            </a:xfrm>
            <a:custGeom>
              <a:avLst/>
              <a:gdLst>
                <a:gd name="T0" fmla="*/ 9 w 42"/>
                <a:gd name="T1" fmla="*/ 0 h 29"/>
                <a:gd name="T2" fmla="*/ 42 w 42"/>
                <a:gd name="T3" fmla="*/ 0 h 29"/>
                <a:gd name="T4" fmla="*/ 41 w 42"/>
                <a:gd name="T5" fmla="*/ 5 h 29"/>
                <a:gd name="T6" fmla="*/ 22 w 42"/>
                <a:gd name="T7" fmla="*/ 5 h 29"/>
                <a:gd name="T8" fmla="*/ 20 w 42"/>
                <a:gd name="T9" fmla="*/ 11 h 29"/>
                <a:gd name="T10" fmla="*/ 37 w 42"/>
                <a:gd name="T11" fmla="*/ 11 h 29"/>
                <a:gd name="T12" fmla="*/ 36 w 42"/>
                <a:gd name="T13" fmla="*/ 17 h 29"/>
                <a:gd name="T14" fmla="*/ 17 w 42"/>
                <a:gd name="T15" fmla="*/ 17 h 29"/>
                <a:gd name="T16" fmla="*/ 16 w 42"/>
                <a:gd name="T17" fmla="*/ 23 h 29"/>
                <a:gd name="T18" fmla="*/ 35 w 42"/>
                <a:gd name="T19" fmla="*/ 23 h 29"/>
                <a:gd name="T20" fmla="*/ 33 w 42"/>
                <a:gd name="T21" fmla="*/ 29 h 29"/>
                <a:gd name="T22" fmla="*/ 0 w 42"/>
                <a:gd name="T23" fmla="*/ 29 h 29"/>
                <a:gd name="T24" fmla="*/ 9 w 42"/>
                <a:gd name="T2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29">
                  <a:moveTo>
                    <a:pt x="9" y="0"/>
                  </a:moveTo>
                  <a:lnTo>
                    <a:pt x="42" y="0"/>
                  </a:lnTo>
                  <a:lnTo>
                    <a:pt x="41" y="5"/>
                  </a:lnTo>
                  <a:lnTo>
                    <a:pt x="22" y="5"/>
                  </a:lnTo>
                  <a:lnTo>
                    <a:pt x="20" y="11"/>
                  </a:lnTo>
                  <a:lnTo>
                    <a:pt x="37" y="11"/>
                  </a:lnTo>
                  <a:lnTo>
                    <a:pt x="36" y="17"/>
                  </a:lnTo>
                  <a:lnTo>
                    <a:pt x="17" y="17"/>
                  </a:lnTo>
                  <a:lnTo>
                    <a:pt x="16" y="23"/>
                  </a:lnTo>
                  <a:lnTo>
                    <a:pt x="35" y="23"/>
                  </a:lnTo>
                  <a:lnTo>
                    <a:pt x="33" y="29"/>
                  </a:lnTo>
                  <a:lnTo>
                    <a:pt x="0" y="29"/>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54" name="Freeform 96">
              <a:extLst>
                <a:ext uri="{FF2B5EF4-FFF2-40B4-BE49-F238E27FC236}">
                  <a16:creationId xmlns:a16="http://schemas.microsoft.com/office/drawing/2014/main" id="{A4C03F48-DF88-40DB-B5BA-422A9EA43FC5}"/>
                </a:ext>
              </a:extLst>
            </p:cNvPr>
            <p:cNvSpPr>
              <a:spLocks/>
            </p:cNvSpPr>
            <p:nvPr userDrawn="1"/>
          </p:nvSpPr>
          <p:spPr bwMode="auto">
            <a:xfrm>
              <a:off x="7856538" y="4830763"/>
              <a:ext cx="61913" cy="46038"/>
            </a:xfrm>
            <a:custGeom>
              <a:avLst/>
              <a:gdLst>
                <a:gd name="T0" fmla="*/ 11 w 39"/>
                <a:gd name="T1" fmla="*/ 7 h 29"/>
                <a:gd name="T2" fmla="*/ 0 w 39"/>
                <a:gd name="T3" fmla="*/ 7 h 29"/>
                <a:gd name="T4" fmla="*/ 3 w 39"/>
                <a:gd name="T5" fmla="*/ 0 h 29"/>
                <a:gd name="T6" fmla="*/ 39 w 39"/>
                <a:gd name="T7" fmla="*/ 0 h 29"/>
                <a:gd name="T8" fmla="*/ 37 w 39"/>
                <a:gd name="T9" fmla="*/ 7 h 29"/>
                <a:gd name="T10" fmla="*/ 25 w 39"/>
                <a:gd name="T11" fmla="*/ 7 h 29"/>
                <a:gd name="T12" fmla="*/ 19 w 39"/>
                <a:gd name="T13" fmla="*/ 29 h 29"/>
                <a:gd name="T14" fmla="*/ 4 w 39"/>
                <a:gd name="T15" fmla="*/ 29 h 29"/>
                <a:gd name="T16" fmla="*/ 11 w 39"/>
                <a:gd name="T17" fmla="*/ 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29">
                  <a:moveTo>
                    <a:pt x="11" y="7"/>
                  </a:moveTo>
                  <a:lnTo>
                    <a:pt x="0" y="7"/>
                  </a:lnTo>
                  <a:lnTo>
                    <a:pt x="3" y="0"/>
                  </a:lnTo>
                  <a:lnTo>
                    <a:pt x="39" y="0"/>
                  </a:lnTo>
                  <a:lnTo>
                    <a:pt x="37" y="7"/>
                  </a:lnTo>
                  <a:lnTo>
                    <a:pt x="25" y="7"/>
                  </a:lnTo>
                  <a:lnTo>
                    <a:pt x="19" y="29"/>
                  </a:lnTo>
                  <a:lnTo>
                    <a:pt x="4" y="29"/>
                  </a:lnTo>
                  <a:lnTo>
                    <a:pt x="11"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55" name="Freeform 97">
              <a:extLst>
                <a:ext uri="{FF2B5EF4-FFF2-40B4-BE49-F238E27FC236}">
                  <a16:creationId xmlns:a16="http://schemas.microsoft.com/office/drawing/2014/main" id="{6DFE88A7-A817-4B01-A688-CC81B29D3D46}"/>
                </a:ext>
              </a:extLst>
            </p:cNvPr>
            <p:cNvSpPr>
              <a:spLocks/>
            </p:cNvSpPr>
            <p:nvPr userDrawn="1"/>
          </p:nvSpPr>
          <p:spPr bwMode="auto">
            <a:xfrm>
              <a:off x="7951788" y="4830763"/>
              <a:ext cx="106363" cy="46038"/>
            </a:xfrm>
            <a:custGeom>
              <a:avLst/>
              <a:gdLst>
                <a:gd name="T0" fmla="*/ 8 w 67"/>
                <a:gd name="T1" fmla="*/ 0 h 29"/>
                <a:gd name="T2" fmla="*/ 30 w 67"/>
                <a:gd name="T3" fmla="*/ 0 h 29"/>
                <a:gd name="T4" fmla="*/ 32 w 67"/>
                <a:gd name="T5" fmla="*/ 19 h 29"/>
                <a:gd name="T6" fmla="*/ 32 w 67"/>
                <a:gd name="T7" fmla="*/ 19 h 29"/>
                <a:gd name="T8" fmla="*/ 45 w 67"/>
                <a:gd name="T9" fmla="*/ 0 h 29"/>
                <a:gd name="T10" fmla="*/ 67 w 67"/>
                <a:gd name="T11" fmla="*/ 0 h 29"/>
                <a:gd name="T12" fmla="*/ 57 w 67"/>
                <a:gd name="T13" fmla="*/ 29 h 29"/>
                <a:gd name="T14" fmla="*/ 45 w 67"/>
                <a:gd name="T15" fmla="*/ 29 h 29"/>
                <a:gd name="T16" fmla="*/ 50 w 67"/>
                <a:gd name="T17" fmla="*/ 7 h 29"/>
                <a:gd name="T18" fmla="*/ 50 w 67"/>
                <a:gd name="T19" fmla="*/ 7 h 29"/>
                <a:gd name="T20" fmla="*/ 34 w 67"/>
                <a:gd name="T21" fmla="*/ 29 h 29"/>
                <a:gd name="T22" fmla="*/ 21 w 67"/>
                <a:gd name="T23" fmla="*/ 29 h 29"/>
                <a:gd name="T24" fmla="*/ 19 w 67"/>
                <a:gd name="T25" fmla="*/ 7 h 29"/>
                <a:gd name="T26" fmla="*/ 19 w 67"/>
                <a:gd name="T27" fmla="*/ 7 h 29"/>
                <a:gd name="T28" fmla="*/ 12 w 67"/>
                <a:gd name="T29" fmla="*/ 29 h 29"/>
                <a:gd name="T30" fmla="*/ 0 w 67"/>
                <a:gd name="T31" fmla="*/ 29 h 29"/>
                <a:gd name="T32" fmla="*/ 8 w 67"/>
                <a:gd name="T33"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7" h="29">
                  <a:moveTo>
                    <a:pt x="8" y="0"/>
                  </a:moveTo>
                  <a:lnTo>
                    <a:pt x="30" y="0"/>
                  </a:lnTo>
                  <a:lnTo>
                    <a:pt x="32" y="19"/>
                  </a:lnTo>
                  <a:lnTo>
                    <a:pt x="32" y="19"/>
                  </a:lnTo>
                  <a:lnTo>
                    <a:pt x="45" y="0"/>
                  </a:lnTo>
                  <a:lnTo>
                    <a:pt x="67" y="0"/>
                  </a:lnTo>
                  <a:lnTo>
                    <a:pt x="57" y="29"/>
                  </a:lnTo>
                  <a:lnTo>
                    <a:pt x="45" y="29"/>
                  </a:lnTo>
                  <a:lnTo>
                    <a:pt x="50" y="7"/>
                  </a:lnTo>
                  <a:lnTo>
                    <a:pt x="50" y="7"/>
                  </a:lnTo>
                  <a:lnTo>
                    <a:pt x="34" y="29"/>
                  </a:lnTo>
                  <a:lnTo>
                    <a:pt x="21" y="29"/>
                  </a:lnTo>
                  <a:lnTo>
                    <a:pt x="19" y="7"/>
                  </a:lnTo>
                  <a:lnTo>
                    <a:pt x="19" y="7"/>
                  </a:lnTo>
                  <a:lnTo>
                    <a:pt x="12" y="29"/>
                  </a:lnTo>
                  <a:lnTo>
                    <a:pt x="0" y="29"/>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56" name="Freeform 98">
              <a:extLst>
                <a:ext uri="{FF2B5EF4-FFF2-40B4-BE49-F238E27FC236}">
                  <a16:creationId xmlns:a16="http://schemas.microsoft.com/office/drawing/2014/main" id="{C32F4B1E-B820-4EEC-8F11-6CC2FCB7C4AA}"/>
                </a:ext>
              </a:extLst>
            </p:cNvPr>
            <p:cNvSpPr>
              <a:spLocks/>
            </p:cNvSpPr>
            <p:nvPr userDrawn="1"/>
          </p:nvSpPr>
          <p:spPr bwMode="auto">
            <a:xfrm>
              <a:off x="8188326" y="4830763"/>
              <a:ext cx="85725" cy="46038"/>
            </a:xfrm>
            <a:custGeom>
              <a:avLst/>
              <a:gdLst>
                <a:gd name="T0" fmla="*/ 9 w 54"/>
                <a:gd name="T1" fmla="*/ 0 h 29"/>
                <a:gd name="T2" fmla="*/ 30 w 54"/>
                <a:gd name="T3" fmla="*/ 0 h 29"/>
                <a:gd name="T4" fmla="*/ 35 w 54"/>
                <a:gd name="T5" fmla="*/ 19 h 29"/>
                <a:gd name="T6" fmla="*/ 36 w 54"/>
                <a:gd name="T7" fmla="*/ 19 h 29"/>
                <a:gd name="T8" fmla="*/ 42 w 54"/>
                <a:gd name="T9" fmla="*/ 0 h 29"/>
                <a:gd name="T10" fmla="*/ 54 w 54"/>
                <a:gd name="T11" fmla="*/ 0 h 29"/>
                <a:gd name="T12" fmla="*/ 46 w 54"/>
                <a:gd name="T13" fmla="*/ 29 h 29"/>
                <a:gd name="T14" fmla="*/ 24 w 54"/>
                <a:gd name="T15" fmla="*/ 29 h 29"/>
                <a:gd name="T16" fmla="*/ 19 w 54"/>
                <a:gd name="T17" fmla="*/ 8 h 29"/>
                <a:gd name="T18" fmla="*/ 19 w 54"/>
                <a:gd name="T19" fmla="*/ 8 h 29"/>
                <a:gd name="T20" fmla="*/ 13 w 54"/>
                <a:gd name="T21" fmla="*/ 29 h 29"/>
                <a:gd name="T22" fmla="*/ 0 w 54"/>
                <a:gd name="T23" fmla="*/ 29 h 29"/>
                <a:gd name="T24" fmla="*/ 9 w 54"/>
                <a:gd name="T2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29">
                  <a:moveTo>
                    <a:pt x="9" y="0"/>
                  </a:moveTo>
                  <a:lnTo>
                    <a:pt x="30" y="0"/>
                  </a:lnTo>
                  <a:lnTo>
                    <a:pt x="35" y="19"/>
                  </a:lnTo>
                  <a:lnTo>
                    <a:pt x="36" y="19"/>
                  </a:lnTo>
                  <a:lnTo>
                    <a:pt x="42" y="0"/>
                  </a:lnTo>
                  <a:lnTo>
                    <a:pt x="54" y="0"/>
                  </a:lnTo>
                  <a:lnTo>
                    <a:pt x="46" y="29"/>
                  </a:lnTo>
                  <a:lnTo>
                    <a:pt x="24" y="29"/>
                  </a:lnTo>
                  <a:lnTo>
                    <a:pt x="19" y="8"/>
                  </a:lnTo>
                  <a:lnTo>
                    <a:pt x="19" y="8"/>
                  </a:lnTo>
                  <a:lnTo>
                    <a:pt x="13" y="29"/>
                  </a:lnTo>
                  <a:lnTo>
                    <a:pt x="0" y="29"/>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57" name="Freeform 99">
              <a:extLst>
                <a:ext uri="{FF2B5EF4-FFF2-40B4-BE49-F238E27FC236}">
                  <a16:creationId xmlns:a16="http://schemas.microsoft.com/office/drawing/2014/main" id="{770B50E8-E47A-4404-971A-F9D3033C9ACF}"/>
                </a:ext>
              </a:extLst>
            </p:cNvPr>
            <p:cNvSpPr>
              <a:spLocks/>
            </p:cNvSpPr>
            <p:nvPr userDrawn="1"/>
          </p:nvSpPr>
          <p:spPr bwMode="auto">
            <a:xfrm>
              <a:off x="8310563" y="4830763"/>
              <a:ext cx="63500" cy="46038"/>
            </a:xfrm>
            <a:custGeom>
              <a:avLst/>
              <a:gdLst>
                <a:gd name="T0" fmla="*/ 12 w 40"/>
                <a:gd name="T1" fmla="*/ 7 h 29"/>
                <a:gd name="T2" fmla="*/ 0 w 40"/>
                <a:gd name="T3" fmla="*/ 7 h 29"/>
                <a:gd name="T4" fmla="*/ 3 w 40"/>
                <a:gd name="T5" fmla="*/ 0 h 29"/>
                <a:gd name="T6" fmla="*/ 40 w 40"/>
                <a:gd name="T7" fmla="*/ 0 h 29"/>
                <a:gd name="T8" fmla="*/ 38 w 40"/>
                <a:gd name="T9" fmla="*/ 7 h 29"/>
                <a:gd name="T10" fmla="*/ 26 w 40"/>
                <a:gd name="T11" fmla="*/ 7 h 29"/>
                <a:gd name="T12" fmla="*/ 19 w 40"/>
                <a:gd name="T13" fmla="*/ 29 h 29"/>
                <a:gd name="T14" fmla="*/ 5 w 40"/>
                <a:gd name="T15" fmla="*/ 29 h 29"/>
                <a:gd name="T16" fmla="*/ 12 w 40"/>
                <a:gd name="T17" fmla="*/ 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29">
                  <a:moveTo>
                    <a:pt x="12" y="7"/>
                  </a:moveTo>
                  <a:lnTo>
                    <a:pt x="0" y="7"/>
                  </a:lnTo>
                  <a:lnTo>
                    <a:pt x="3" y="0"/>
                  </a:lnTo>
                  <a:lnTo>
                    <a:pt x="40" y="0"/>
                  </a:lnTo>
                  <a:lnTo>
                    <a:pt x="38" y="7"/>
                  </a:lnTo>
                  <a:lnTo>
                    <a:pt x="26" y="7"/>
                  </a:lnTo>
                  <a:lnTo>
                    <a:pt x="19" y="29"/>
                  </a:lnTo>
                  <a:lnTo>
                    <a:pt x="5" y="29"/>
                  </a:lnTo>
                  <a:lnTo>
                    <a:pt x="12"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58" name="Freeform 100">
              <a:extLst>
                <a:ext uri="{FF2B5EF4-FFF2-40B4-BE49-F238E27FC236}">
                  <a16:creationId xmlns:a16="http://schemas.microsoft.com/office/drawing/2014/main" id="{8B984874-A063-4F2C-87BE-6B79416E2275}"/>
                </a:ext>
              </a:extLst>
            </p:cNvPr>
            <p:cNvSpPr>
              <a:spLocks noEditPoints="1"/>
            </p:cNvSpPr>
            <p:nvPr userDrawn="1"/>
          </p:nvSpPr>
          <p:spPr bwMode="auto">
            <a:xfrm>
              <a:off x="8701088" y="4760913"/>
              <a:ext cx="49213" cy="50800"/>
            </a:xfrm>
            <a:custGeom>
              <a:avLst/>
              <a:gdLst>
                <a:gd name="T0" fmla="*/ 15 w 31"/>
                <a:gd name="T1" fmla="*/ 0 h 32"/>
                <a:gd name="T2" fmla="*/ 15 w 31"/>
                <a:gd name="T3" fmla="*/ 0 h 32"/>
                <a:gd name="T4" fmla="*/ 10 w 31"/>
                <a:gd name="T5" fmla="*/ 1 h 32"/>
                <a:gd name="T6" fmla="*/ 5 w 31"/>
                <a:gd name="T7" fmla="*/ 5 h 32"/>
                <a:gd name="T8" fmla="*/ 1 w 31"/>
                <a:gd name="T9" fmla="*/ 10 h 32"/>
                <a:gd name="T10" fmla="*/ 0 w 31"/>
                <a:gd name="T11" fmla="*/ 15 h 32"/>
                <a:gd name="T12" fmla="*/ 0 w 31"/>
                <a:gd name="T13" fmla="*/ 15 h 32"/>
                <a:gd name="T14" fmla="*/ 1 w 31"/>
                <a:gd name="T15" fmla="*/ 21 h 32"/>
                <a:gd name="T16" fmla="*/ 5 w 31"/>
                <a:gd name="T17" fmla="*/ 27 h 32"/>
                <a:gd name="T18" fmla="*/ 10 w 31"/>
                <a:gd name="T19" fmla="*/ 31 h 32"/>
                <a:gd name="T20" fmla="*/ 15 w 31"/>
                <a:gd name="T21" fmla="*/ 32 h 32"/>
                <a:gd name="T22" fmla="*/ 15 w 31"/>
                <a:gd name="T23" fmla="*/ 32 h 32"/>
                <a:gd name="T24" fmla="*/ 21 w 31"/>
                <a:gd name="T25" fmla="*/ 31 h 32"/>
                <a:gd name="T26" fmla="*/ 27 w 31"/>
                <a:gd name="T27" fmla="*/ 27 h 32"/>
                <a:gd name="T28" fmla="*/ 30 w 31"/>
                <a:gd name="T29" fmla="*/ 21 h 32"/>
                <a:gd name="T30" fmla="*/ 31 w 31"/>
                <a:gd name="T31" fmla="*/ 15 h 32"/>
                <a:gd name="T32" fmla="*/ 31 w 31"/>
                <a:gd name="T33" fmla="*/ 15 h 32"/>
                <a:gd name="T34" fmla="*/ 30 w 31"/>
                <a:gd name="T35" fmla="*/ 10 h 32"/>
                <a:gd name="T36" fmla="*/ 27 w 31"/>
                <a:gd name="T37" fmla="*/ 5 h 32"/>
                <a:gd name="T38" fmla="*/ 21 w 31"/>
                <a:gd name="T39" fmla="*/ 1 h 32"/>
                <a:gd name="T40" fmla="*/ 15 w 31"/>
                <a:gd name="T41" fmla="*/ 0 h 32"/>
                <a:gd name="T42" fmla="*/ 15 w 31"/>
                <a:gd name="T43" fmla="*/ 0 h 32"/>
                <a:gd name="T44" fmla="*/ 15 w 31"/>
                <a:gd name="T45" fmla="*/ 28 h 32"/>
                <a:gd name="T46" fmla="*/ 15 w 31"/>
                <a:gd name="T47" fmla="*/ 28 h 32"/>
                <a:gd name="T48" fmla="*/ 11 w 31"/>
                <a:gd name="T49" fmla="*/ 27 h 32"/>
                <a:gd name="T50" fmla="*/ 6 w 31"/>
                <a:gd name="T51" fmla="*/ 25 h 32"/>
                <a:gd name="T52" fmla="*/ 4 w 31"/>
                <a:gd name="T53" fmla="*/ 21 h 32"/>
                <a:gd name="T54" fmla="*/ 3 w 31"/>
                <a:gd name="T55" fmla="*/ 15 h 32"/>
                <a:gd name="T56" fmla="*/ 3 w 31"/>
                <a:gd name="T57" fmla="*/ 15 h 32"/>
                <a:gd name="T58" fmla="*/ 4 w 31"/>
                <a:gd name="T59" fmla="*/ 11 h 32"/>
                <a:gd name="T60" fmla="*/ 6 w 31"/>
                <a:gd name="T61" fmla="*/ 6 h 32"/>
                <a:gd name="T62" fmla="*/ 11 w 31"/>
                <a:gd name="T63" fmla="*/ 4 h 32"/>
                <a:gd name="T64" fmla="*/ 15 w 31"/>
                <a:gd name="T65" fmla="*/ 3 h 32"/>
                <a:gd name="T66" fmla="*/ 15 w 31"/>
                <a:gd name="T67" fmla="*/ 3 h 32"/>
                <a:gd name="T68" fmla="*/ 20 w 31"/>
                <a:gd name="T69" fmla="*/ 4 h 32"/>
                <a:gd name="T70" fmla="*/ 25 w 31"/>
                <a:gd name="T71" fmla="*/ 6 h 32"/>
                <a:gd name="T72" fmla="*/ 27 w 31"/>
                <a:gd name="T73" fmla="*/ 11 h 32"/>
                <a:gd name="T74" fmla="*/ 28 w 31"/>
                <a:gd name="T75" fmla="*/ 15 h 32"/>
                <a:gd name="T76" fmla="*/ 28 w 31"/>
                <a:gd name="T77" fmla="*/ 15 h 32"/>
                <a:gd name="T78" fmla="*/ 27 w 31"/>
                <a:gd name="T79" fmla="*/ 21 h 32"/>
                <a:gd name="T80" fmla="*/ 25 w 31"/>
                <a:gd name="T81" fmla="*/ 25 h 32"/>
                <a:gd name="T82" fmla="*/ 20 w 31"/>
                <a:gd name="T83" fmla="*/ 27 h 32"/>
                <a:gd name="T84" fmla="*/ 15 w 31"/>
                <a:gd name="T85" fmla="*/ 28 h 32"/>
                <a:gd name="T86" fmla="*/ 15 w 31"/>
                <a:gd name="T87"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1" h="32">
                  <a:moveTo>
                    <a:pt x="15" y="0"/>
                  </a:moveTo>
                  <a:lnTo>
                    <a:pt x="15" y="0"/>
                  </a:lnTo>
                  <a:lnTo>
                    <a:pt x="10" y="1"/>
                  </a:lnTo>
                  <a:lnTo>
                    <a:pt x="5" y="5"/>
                  </a:lnTo>
                  <a:lnTo>
                    <a:pt x="1" y="10"/>
                  </a:lnTo>
                  <a:lnTo>
                    <a:pt x="0" y="15"/>
                  </a:lnTo>
                  <a:lnTo>
                    <a:pt x="0" y="15"/>
                  </a:lnTo>
                  <a:lnTo>
                    <a:pt x="1" y="21"/>
                  </a:lnTo>
                  <a:lnTo>
                    <a:pt x="5" y="27"/>
                  </a:lnTo>
                  <a:lnTo>
                    <a:pt x="10" y="31"/>
                  </a:lnTo>
                  <a:lnTo>
                    <a:pt x="15" y="32"/>
                  </a:lnTo>
                  <a:lnTo>
                    <a:pt x="15" y="32"/>
                  </a:lnTo>
                  <a:lnTo>
                    <a:pt x="21" y="31"/>
                  </a:lnTo>
                  <a:lnTo>
                    <a:pt x="27" y="27"/>
                  </a:lnTo>
                  <a:lnTo>
                    <a:pt x="30" y="21"/>
                  </a:lnTo>
                  <a:lnTo>
                    <a:pt x="31" y="15"/>
                  </a:lnTo>
                  <a:lnTo>
                    <a:pt x="31" y="15"/>
                  </a:lnTo>
                  <a:lnTo>
                    <a:pt x="30" y="10"/>
                  </a:lnTo>
                  <a:lnTo>
                    <a:pt x="27" y="5"/>
                  </a:lnTo>
                  <a:lnTo>
                    <a:pt x="21" y="1"/>
                  </a:lnTo>
                  <a:lnTo>
                    <a:pt x="15" y="0"/>
                  </a:lnTo>
                  <a:lnTo>
                    <a:pt x="15" y="0"/>
                  </a:lnTo>
                  <a:close/>
                  <a:moveTo>
                    <a:pt x="15" y="28"/>
                  </a:moveTo>
                  <a:lnTo>
                    <a:pt x="15" y="28"/>
                  </a:lnTo>
                  <a:lnTo>
                    <a:pt x="11" y="27"/>
                  </a:lnTo>
                  <a:lnTo>
                    <a:pt x="6" y="25"/>
                  </a:lnTo>
                  <a:lnTo>
                    <a:pt x="4" y="21"/>
                  </a:lnTo>
                  <a:lnTo>
                    <a:pt x="3" y="15"/>
                  </a:lnTo>
                  <a:lnTo>
                    <a:pt x="3" y="15"/>
                  </a:lnTo>
                  <a:lnTo>
                    <a:pt x="4" y="11"/>
                  </a:lnTo>
                  <a:lnTo>
                    <a:pt x="6" y="6"/>
                  </a:lnTo>
                  <a:lnTo>
                    <a:pt x="11" y="4"/>
                  </a:lnTo>
                  <a:lnTo>
                    <a:pt x="15" y="3"/>
                  </a:lnTo>
                  <a:lnTo>
                    <a:pt x="15" y="3"/>
                  </a:lnTo>
                  <a:lnTo>
                    <a:pt x="20" y="4"/>
                  </a:lnTo>
                  <a:lnTo>
                    <a:pt x="25" y="6"/>
                  </a:lnTo>
                  <a:lnTo>
                    <a:pt x="27" y="11"/>
                  </a:lnTo>
                  <a:lnTo>
                    <a:pt x="28" y="15"/>
                  </a:lnTo>
                  <a:lnTo>
                    <a:pt x="28" y="15"/>
                  </a:lnTo>
                  <a:lnTo>
                    <a:pt x="27" y="21"/>
                  </a:lnTo>
                  <a:lnTo>
                    <a:pt x="25" y="25"/>
                  </a:lnTo>
                  <a:lnTo>
                    <a:pt x="20" y="27"/>
                  </a:lnTo>
                  <a:lnTo>
                    <a:pt x="15" y="28"/>
                  </a:lnTo>
                  <a:lnTo>
                    <a:pt x="15"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59" name="Freeform 101">
              <a:extLst>
                <a:ext uri="{FF2B5EF4-FFF2-40B4-BE49-F238E27FC236}">
                  <a16:creationId xmlns:a16="http://schemas.microsoft.com/office/drawing/2014/main" id="{47AB3EE6-A798-4ACB-AC9D-D62AB9C9D7A2}"/>
                </a:ext>
              </a:extLst>
            </p:cNvPr>
            <p:cNvSpPr>
              <a:spLocks noEditPoints="1"/>
            </p:cNvSpPr>
            <p:nvPr userDrawn="1"/>
          </p:nvSpPr>
          <p:spPr bwMode="auto">
            <a:xfrm>
              <a:off x="8716963" y="4772026"/>
              <a:ext cx="20638" cy="26988"/>
            </a:xfrm>
            <a:custGeom>
              <a:avLst/>
              <a:gdLst>
                <a:gd name="T0" fmla="*/ 11 w 13"/>
                <a:gd name="T1" fmla="*/ 6 h 17"/>
                <a:gd name="T2" fmla="*/ 11 w 13"/>
                <a:gd name="T3" fmla="*/ 6 h 17"/>
                <a:gd name="T4" fmla="*/ 11 w 13"/>
                <a:gd name="T5" fmla="*/ 4 h 17"/>
                <a:gd name="T6" fmla="*/ 10 w 13"/>
                <a:gd name="T7" fmla="*/ 1 h 17"/>
                <a:gd name="T8" fmla="*/ 9 w 13"/>
                <a:gd name="T9" fmla="*/ 1 h 17"/>
                <a:gd name="T10" fmla="*/ 7 w 13"/>
                <a:gd name="T11" fmla="*/ 0 h 17"/>
                <a:gd name="T12" fmla="*/ 0 w 13"/>
                <a:gd name="T13" fmla="*/ 0 h 17"/>
                <a:gd name="T14" fmla="*/ 0 w 13"/>
                <a:gd name="T15" fmla="*/ 17 h 17"/>
                <a:gd name="T16" fmla="*/ 3 w 13"/>
                <a:gd name="T17" fmla="*/ 17 h 17"/>
                <a:gd name="T18" fmla="*/ 3 w 13"/>
                <a:gd name="T19" fmla="*/ 11 h 17"/>
                <a:gd name="T20" fmla="*/ 5 w 13"/>
                <a:gd name="T21" fmla="*/ 11 h 17"/>
                <a:gd name="T22" fmla="*/ 9 w 13"/>
                <a:gd name="T23" fmla="*/ 17 h 17"/>
                <a:gd name="T24" fmla="*/ 13 w 13"/>
                <a:gd name="T25" fmla="*/ 17 h 17"/>
                <a:gd name="T26" fmla="*/ 8 w 13"/>
                <a:gd name="T27" fmla="*/ 10 h 17"/>
                <a:gd name="T28" fmla="*/ 8 w 13"/>
                <a:gd name="T29" fmla="*/ 10 h 17"/>
                <a:gd name="T30" fmla="*/ 11 w 13"/>
                <a:gd name="T31" fmla="*/ 8 h 17"/>
                <a:gd name="T32" fmla="*/ 11 w 13"/>
                <a:gd name="T33" fmla="*/ 6 h 17"/>
                <a:gd name="T34" fmla="*/ 11 w 13"/>
                <a:gd name="T35" fmla="*/ 6 h 17"/>
                <a:gd name="T36" fmla="*/ 3 w 13"/>
                <a:gd name="T37" fmla="*/ 7 h 17"/>
                <a:gd name="T38" fmla="*/ 3 w 13"/>
                <a:gd name="T39" fmla="*/ 3 h 17"/>
                <a:gd name="T40" fmla="*/ 5 w 13"/>
                <a:gd name="T41" fmla="*/ 3 h 17"/>
                <a:gd name="T42" fmla="*/ 5 w 13"/>
                <a:gd name="T43" fmla="*/ 3 h 17"/>
                <a:gd name="T44" fmla="*/ 8 w 13"/>
                <a:gd name="T45" fmla="*/ 4 h 17"/>
                <a:gd name="T46" fmla="*/ 9 w 13"/>
                <a:gd name="T47" fmla="*/ 4 h 17"/>
                <a:gd name="T48" fmla="*/ 9 w 13"/>
                <a:gd name="T49" fmla="*/ 5 h 17"/>
                <a:gd name="T50" fmla="*/ 9 w 13"/>
                <a:gd name="T51" fmla="*/ 5 h 17"/>
                <a:gd name="T52" fmla="*/ 9 w 13"/>
                <a:gd name="T53" fmla="*/ 7 h 17"/>
                <a:gd name="T54" fmla="*/ 8 w 13"/>
                <a:gd name="T55" fmla="*/ 7 h 17"/>
                <a:gd name="T56" fmla="*/ 5 w 13"/>
                <a:gd name="T57" fmla="*/ 7 h 17"/>
                <a:gd name="T58" fmla="*/ 3 w 13"/>
                <a:gd name="T59" fmla="*/ 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 h="17">
                  <a:moveTo>
                    <a:pt x="11" y="6"/>
                  </a:moveTo>
                  <a:lnTo>
                    <a:pt x="11" y="6"/>
                  </a:lnTo>
                  <a:lnTo>
                    <a:pt x="11" y="4"/>
                  </a:lnTo>
                  <a:lnTo>
                    <a:pt x="10" y="1"/>
                  </a:lnTo>
                  <a:lnTo>
                    <a:pt x="9" y="1"/>
                  </a:lnTo>
                  <a:lnTo>
                    <a:pt x="7" y="0"/>
                  </a:lnTo>
                  <a:lnTo>
                    <a:pt x="0" y="0"/>
                  </a:lnTo>
                  <a:lnTo>
                    <a:pt x="0" y="17"/>
                  </a:lnTo>
                  <a:lnTo>
                    <a:pt x="3" y="17"/>
                  </a:lnTo>
                  <a:lnTo>
                    <a:pt x="3" y="11"/>
                  </a:lnTo>
                  <a:lnTo>
                    <a:pt x="5" y="11"/>
                  </a:lnTo>
                  <a:lnTo>
                    <a:pt x="9" y="17"/>
                  </a:lnTo>
                  <a:lnTo>
                    <a:pt x="13" y="17"/>
                  </a:lnTo>
                  <a:lnTo>
                    <a:pt x="8" y="10"/>
                  </a:lnTo>
                  <a:lnTo>
                    <a:pt x="8" y="10"/>
                  </a:lnTo>
                  <a:lnTo>
                    <a:pt x="11" y="8"/>
                  </a:lnTo>
                  <a:lnTo>
                    <a:pt x="11" y="6"/>
                  </a:lnTo>
                  <a:lnTo>
                    <a:pt x="11" y="6"/>
                  </a:lnTo>
                  <a:close/>
                  <a:moveTo>
                    <a:pt x="3" y="7"/>
                  </a:moveTo>
                  <a:lnTo>
                    <a:pt x="3" y="3"/>
                  </a:lnTo>
                  <a:lnTo>
                    <a:pt x="5" y="3"/>
                  </a:lnTo>
                  <a:lnTo>
                    <a:pt x="5" y="3"/>
                  </a:lnTo>
                  <a:lnTo>
                    <a:pt x="8" y="4"/>
                  </a:lnTo>
                  <a:lnTo>
                    <a:pt x="9" y="4"/>
                  </a:lnTo>
                  <a:lnTo>
                    <a:pt x="9" y="5"/>
                  </a:lnTo>
                  <a:lnTo>
                    <a:pt x="9" y="5"/>
                  </a:lnTo>
                  <a:lnTo>
                    <a:pt x="9" y="7"/>
                  </a:lnTo>
                  <a:lnTo>
                    <a:pt x="8" y="7"/>
                  </a:lnTo>
                  <a:lnTo>
                    <a:pt x="5" y="7"/>
                  </a:lnTo>
                  <a:lnTo>
                    <a:pt x="3"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60" name="Freeform 102">
              <a:extLst>
                <a:ext uri="{FF2B5EF4-FFF2-40B4-BE49-F238E27FC236}">
                  <a16:creationId xmlns:a16="http://schemas.microsoft.com/office/drawing/2014/main" id="{779BB2A3-5F3E-4128-AA15-255EA0691B22}"/>
                </a:ext>
              </a:extLst>
            </p:cNvPr>
            <p:cNvSpPr>
              <a:spLocks/>
            </p:cNvSpPr>
            <p:nvPr userDrawn="1"/>
          </p:nvSpPr>
          <p:spPr bwMode="auto">
            <a:xfrm>
              <a:off x="7742238" y="4830763"/>
              <a:ext cx="68263" cy="47625"/>
            </a:xfrm>
            <a:custGeom>
              <a:avLst/>
              <a:gdLst>
                <a:gd name="T0" fmla="*/ 20 w 43"/>
                <a:gd name="T1" fmla="*/ 9 h 30"/>
                <a:gd name="T2" fmla="*/ 20 w 43"/>
                <a:gd name="T3" fmla="*/ 7 h 30"/>
                <a:gd name="T4" fmla="*/ 24 w 43"/>
                <a:gd name="T5" fmla="*/ 4 h 30"/>
                <a:gd name="T6" fmla="*/ 28 w 43"/>
                <a:gd name="T7" fmla="*/ 4 h 30"/>
                <a:gd name="T8" fmla="*/ 30 w 43"/>
                <a:gd name="T9" fmla="*/ 5 h 30"/>
                <a:gd name="T10" fmla="*/ 30 w 43"/>
                <a:gd name="T11" fmla="*/ 8 h 30"/>
                <a:gd name="T12" fmla="*/ 43 w 43"/>
                <a:gd name="T13" fmla="*/ 8 h 30"/>
                <a:gd name="T14" fmla="*/ 41 w 43"/>
                <a:gd name="T15" fmla="*/ 2 h 30"/>
                <a:gd name="T16" fmla="*/ 27 w 43"/>
                <a:gd name="T17" fmla="*/ 0 h 30"/>
                <a:gd name="T18" fmla="*/ 18 w 43"/>
                <a:gd name="T19" fmla="*/ 0 h 30"/>
                <a:gd name="T20" fmla="*/ 7 w 43"/>
                <a:gd name="T21" fmla="*/ 4 h 30"/>
                <a:gd name="T22" fmla="*/ 3 w 43"/>
                <a:gd name="T23" fmla="*/ 9 h 30"/>
                <a:gd name="T24" fmla="*/ 4 w 43"/>
                <a:gd name="T25" fmla="*/ 14 h 30"/>
                <a:gd name="T26" fmla="*/ 9 w 43"/>
                <a:gd name="T27" fmla="*/ 16 h 30"/>
                <a:gd name="T28" fmla="*/ 22 w 43"/>
                <a:gd name="T29" fmla="*/ 19 h 30"/>
                <a:gd name="T30" fmla="*/ 25 w 43"/>
                <a:gd name="T31" fmla="*/ 21 h 30"/>
                <a:gd name="T32" fmla="*/ 25 w 43"/>
                <a:gd name="T33" fmla="*/ 22 h 30"/>
                <a:gd name="T34" fmla="*/ 23 w 43"/>
                <a:gd name="T35" fmla="*/ 24 h 30"/>
                <a:gd name="T36" fmla="*/ 18 w 43"/>
                <a:gd name="T37" fmla="*/ 25 h 30"/>
                <a:gd name="T38" fmla="*/ 14 w 43"/>
                <a:gd name="T39" fmla="*/ 24 h 30"/>
                <a:gd name="T40" fmla="*/ 12 w 43"/>
                <a:gd name="T41" fmla="*/ 22 h 30"/>
                <a:gd name="T42" fmla="*/ 0 w 43"/>
                <a:gd name="T43" fmla="*/ 21 h 30"/>
                <a:gd name="T44" fmla="*/ 0 w 43"/>
                <a:gd name="T45" fmla="*/ 24 h 30"/>
                <a:gd name="T46" fmla="*/ 1 w 43"/>
                <a:gd name="T47" fmla="*/ 28 h 30"/>
                <a:gd name="T48" fmla="*/ 5 w 43"/>
                <a:gd name="T49" fmla="*/ 30 h 30"/>
                <a:gd name="T50" fmla="*/ 16 w 43"/>
                <a:gd name="T51" fmla="*/ 30 h 30"/>
                <a:gd name="T52" fmla="*/ 34 w 43"/>
                <a:gd name="T53" fmla="*/ 28 h 30"/>
                <a:gd name="T54" fmla="*/ 41 w 43"/>
                <a:gd name="T55" fmla="*/ 21 h 30"/>
                <a:gd name="T56" fmla="*/ 41 w 43"/>
                <a:gd name="T57" fmla="*/ 17 h 30"/>
                <a:gd name="T58" fmla="*/ 39 w 43"/>
                <a:gd name="T59" fmla="*/ 15 h 30"/>
                <a:gd name="T60" fmla="*/ 29 w 43"/>
                <a:gd name="T61" fmla="*/ 11 h 30"/>
                <a:gd name="T62" fmla="*/ 20 w 43"/>
                <a:gd name="T63" fmla="*/ 9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 h="30">
                  <a:moveTo>
                    <a:pt x="20" y="9"/>
                  </a:moveTo>
                  <a:lnTo>
                    <a:pt x="20" y="9"/>
                  </a:lnTo>
                  <a:lnTo>
                    <a:pt x="20" y="7"/>
                  </a:lnTo>
                  <a:lnTo>
                    <a:pt x="20" y="7"/>
                  </a:lnTo>
                  <a:lnTo>
                    <a:pt x="21" y="5"/>
                  </a:lnTo>
                  <a:lnTo>
                    <a:pt x="24" y="4"/>
                  </a:lnTo>
                  <a:lnTo>
                    <a:pt x="24" y="4"/>
                  </a:lnTo>
                  <a:lnTo>
                    <a:pt x="28" y="4"/>
                  </a:lnTo>
                  <a:lnTo>
                    <a:pt x="30" y="5"/>
                  </a:lnTo>
                  <a:lnTo>
                    <a:pt x="30" y="5"/>
                  </a:lnTo>
                  <a:lnTo>
                    <a:pt x="30" y="7"/>
                  </a:lnTo>
                  <a:lnTo>
                    <a:pt x="30" y="8"/>
                  </a:lnTo>
                  <a:lnTo>
                    <a:pt x="43" y="8"/>
                  </a:lnTo>
                  <a:lnTo>
                    <a:pt x="43" y="8"/>
                  </a:lnTo>
                  <a:lnTo>
                    <a:pt x="43" y="4"/>
                  </a:lnTo>
                  <a:lnTo>
                    <a:pt x="41" y="2"/>
                  </a:lnTo>
                  <a:lnTo>
                    <a:pt x="36" y="0"/>
                  </a:lnTo>
                  <a:lnTo>
                    <a:pt x="27" y="0"/>
                  </a:lnTo>
                  <a:lnTo>
                    <a:pt x="27" y="0"/>
                  </a:lnTo>
                  <a:lnTo>
                    <a:pt x="18" y="0"/>
                  </a:lnTo>
                  <a:lnTo>
                    <a:pt x="11" y="2"/>
                  </a:lnTo>
                  <a:lnTo>
                    <a:pt x="7" y="4"/>
                  </a:lnTo>
                  <a:lnTo>
                    <a:pt x="3" y="9"/>
                  </a:lnTo>
                  <a:lnTo>
                    <a:pt x="3" y="9"/>
                  </a:lnTo>
                  <a:lnTo>
                    <a:pt x="3" y="11"/>
                  </a:lnTo>
                  <a:lnTo>
                    <a:pt x="4" y="14"/>
                  </a:lnTo>
                  <a:lnTo>
                    <a:pt x="4" y="14"/>
                  </a:lnTo>
                  <a:lnTo>
                    <a:pt x="9" y="16"/>
                  </a:lnTo>
                  <a:lnTo>
                    <a:pt x="16" y="18"/>
                  </a:lnTo>
                  <a:lnTo>
                    <a:pt x="22" y="19"/>
                  </a:lnTo>
                  <a:lnTo>
                    <a:pt x="25" y="21"/>
                  </a:lnTo>
                  <a:lnTo>
                    <a:pt x="25" y="21"/>
                  </a:lnTo>
                  <a:lnTo>
                    <a:pt x="25" y="22"/>
                  </a:lnTo>
                  <a:lnTo>
                    <a:pt x="25" y="22"/>
                  </a:lnTo>
                  <a:lnTo>
                    <a:pt x="24" y="23"/>
                  </a:lnTo>
                  <a:lnTo>
                    <a:pt x="23" y="24"/>
                  </a:lnTo>
                  <a:lnTo>
                    <a:pt x="18" y="25"/>
                  </a:lnTo>
                  <a:lnTo>
                    <a:pt x="18" y="25"/>
                  </a:lnTo>
                  <a:lnTo>
                    <a:pt x="15" y="24"/>
                  </a:lnTo>
                  <a:lnTo>
                    <a:pt x="14" y="24"/>
                  </a:lnTo>
                  <a:lnTo>
                    <a:pt x="14" y="24"/>
                  </a:lnTo>
                  <a:lnTo>
                    <a:pt x="12" y="22"/>
                  </a:lnTo>
                  <a:lnTo>
                    <a:pt x="12" y="21"/>
                  </a:lnTo>
                  <a:lnTo>
                    <a:pt x="0" y="21"/>
                  </a:lnTo>
                  <a:lnTo>
                    <a:pt x="0" y="21"/>
                  </a:lnTo>
                  <a:lnTo>
                    <a:pt x="0" y="24"/>
                  </a:lnTo>
                  <a:lnTo>
                    <a:pt x="0" y="26"/>
                  </a:lnTo>
                  <a:lnTo>
                    <a:pt x="1" y="28"/>
                  </a:lnTo>
                  <a:lnTo>
                    <a:pt x="3" y="29"/>
                  </a:lnTo>
                  <a:lnTo>
                    <a:pt x="5" y="30"/>
                  </a:lnTo>
                  <a:lnTo>
                    <a:pt x="16" y="30"/>
                  </a:lnTo>
                  <a:lnTo>
                    <a:pt x="16" y="30"/>
                  </a:lnTo>
                  <a:lnTo>
                    <a:pt x="27" y="30"/>
                  </a:lnTo>
                  <a:lnTo>
                    <a:pt x="34" y="28"/>
                  </a:lnTo>
                  <a:lnTo>
                    <a:pt x="38" y="24"/>
                  </a:lnTo>
                  <a:lnTo>
                    <a:pt x="41" y="21"/>
                  </a:lnTo>
                  <a:lnTo>
                    <a:pt x="41" y="21"/>
                  </a:lnTo>
                  <a:lnTo>
                    <a:pt x="41" y="17"/>
                  </a:lnTo>
                  <a:lnTo>
                    <a:pt x="39" y="15"/>
                  </a:lnTo>
                  <a:lnTo>
                    <a:pt x="39" y="15"/>
                  </a:lnTo>
                  <a:lnTo>
                    <a:pt x="36" y="12"/>
                  </a:lnTo>
                  <a:lnTo>
                    <a:pt x="29" y="11"/>
                  </a:lnTo>
                  <a:lnTo>
                    <a:pt x="23" y="10"/>
                  </a:lnTo>
                  <a:lnTo>
                    <a:pt x="20" y="9"/>
                  </a:lnTo>
                  <a:lnTo>
                    <a:pt x="20"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61" name="Freeform 103">
              <a:extLst>
                <a:ext uri="{FF2B5EF4-FFF2-40B4-BE49-F238E27FC236}">
                  <a16:creationId xmlns:a16="http://schemas.microsoft.com/office/drawing/2014/main" id="{2CDC3A5E-C1DC-4A1D-8A30-809A1536234D}"/>
                </a:ext>
              </a:extLst>
            </p:cNvPr>
            <p:cNvSpPr>
              <a:spLocks/>
            </p:cNvSpPr>
            <p:nvPr userDrawn="1"/>
          </p:nvSpPr>
          <p:spPr bwMode="auto">
            <a:xfrm>
              <a:off x="8089901" y="4830763"/>
              <a:ext cx="66675" cy="46038"/>
            </a:xfrm>
            <a:custGeom>
              <a:avLst/>
              <a:gdLst>
                <a:gd name="T0" fmla="*/ 9 w 42"/>
                <a:gd name="T1" fmla="*/ 0 h 29"/>
                <a:gd name="T2" fmla="*/ 42 w 42"/>
                <a:gd name="T3" fmla="*/ 0 h 29"/>
                <a:gd name="T4" fmla="*/ 40 w 42"/>
                <a:gd name="T5" fmla="*/ 5 h 29"/>
                <a:gd name="T6" fmla="*/ 21 w 42"/>
                <a:gd name="T7" fmla="*/ 5 h 29"/>
                <a:gd name="T8" fmla="*/ 18 w 42"/>
                <a:gd name="T9" fmla="*/ 11 h 29"/>
                <a:gd name="T10" fmla="*/ 36 w 42"/>
                <a:gd name="T11" fmla="*/ 11 h 29"/>
                <a:gd name="T12" fmla="*/ 35 w 42"/>
                <a:gd name="T13" fmla="*/ 17 h 29"/>
                <a:gd name="T14" fmla="*/ 17 w 42"/>
                <a:gd name="T15" fmla="*/ 17 h 29"/>
                <a:gd name="T16" fmla="*/ 15 w 42"/>
                <a:gd name="T17" fmla="*/ 23 h 29"/>
                <a:gd name="T18" fmla="*/ 35 w 42"/>
                <a:gd name="T19" fmla="*/ 23 h 29"/>
                <a:gd name="T20" fmla="*/ 33 w 42"/>
                <a:gd name="T21" fmla="*/ 29 h 29"/>
                <a:gd name="T22" fmla="*/ 0 w 42"/>
                <a:gd name="T23" fmla="*/ 29 h 29"/>
                <a:gd name="T24" fmla="*/ 9 w 42"/>
                <a:gd name="T2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29">
                  <a:moveTo>
                    <a:pt x="9" y="0"/>
                  </a:moveTo>
                  <a:lnTo>
                    <a:pt x="42" y="0"/>
                  </a:lnTo>
                  <a:lnTo>
                    <a:pt x="40" y="5"/>
                  </a:lnTo>
                  <a:lnTo>
                    <a:pt x="21" y="5"/>
                  </a:lnTo>
                  <a:lnTo>
                    <a:pt x="18" y="11"/>
                  </a:lnTo>
                  <a:lnTo>
                    <a:pt x="36" y="11"/>
                  </a:lnTo>
                  <a:lnTo>
                    <a:pt x="35" y="17"/>
                  </a:lnTo>
                  <a:lnTo>
                    <a:pt x="17" y="17"/>
                  </a:lnTo>
                  <a:lnTo>
                    <a:pt x="15" y="23"/>
                  </a:lnTo>
                  <a:lnTo>
                    <a:pt x="35" y="23"/>
                  </a:lnTo>
                  <a:lnTo>
                    <a:pt x="33" y="29"/>
                  </a:lnTo>
                  <a:lnTo>
                    <a:pt x="0" y="29"/>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62" name="Freeform 104">
              <a:extLst>
                <a:ext uri="{FF2B5EF4-FFF2-40B4-BE49-F238E27FC236}">
                  <a16:creationId xmlns:a16="http://schemas.microsoft.com/office/drawing/2014/main" id="{36B2E81D-6AEB-47F4-8A44-7441BDA8B12C}"/>
                </a:ext>
              </a:extLst>
            </p:cNvPr>
            <p:cNvSpPr>
              <a:spLocks/>
            </p:cNvSpPr>
            <p:nvPr userDrawn="1"/>
          </p:nvSpPr>
          <p:spPr bwMode="auto">
            <a:xfrm>
              <a:off x="8518526" y="4606926"/>
              <a:ext cx="277813" cy="269875"/>
            </a:xfrm>
            <a:custGeom>
              <a:avLst/>
              <a:gdLst>
                <a:gd name="T0" fmla="*/ 116 w 175"/>
                <a:gd name="T1" fmla="*/ 0 h 170"/>
                <a:gd name="T2" fmla="*/ 85 w 175"/>
                <a:gd name="T3" fmla="*/ 67 h 170"/>
                <a:gd name="T4" fmla="*/ 86 w 175"/>
                <a:gd name="T5" fmla="*/ 0 h 170"/>
                <a:gd name="T6" fmla="*/ 27 w 175"/>
                <a:gd name="T7" fmla="*/ 0 h 170"/>
                <a:gd name="T8" fmla="*/ 39 w 175"/>
                <a:gd name="T9" fmla="*/ 122 h 170"/>
                <a:gd name="T10" fmla="*/ 39 w 175"/>
                <a:gd name="T11" fmla="*/ 122 h 170"/>
                <a:gd name="T12" fmla="*/ 37 w 175"/>
                <a:gd name="T13" fmla="*/ 127 h 170"/>
                <a:gd name="T14" fmla="*/ 36 w 175"/>
                <a:gd name="T15" fmla="*/ 130 h 170"/>
                <a:gd name="T16" fmla="*/ 33 w 175"/>
                <a:gd name="T17" fmla="*/ 132 h 170"/>
                <a:gd name="T18" fmla="*/ 30 w 175"/>
                <a:gd name="T19" fmla="*/ 135 h 170"/>
                <a:gd name="T20" fmla="*/ 30 w 175"/>
                <a:gd name="T21" fmla="*/ 135 h 170"/>
                <a:gd name="T22" fmla="*/ 26 w 175"/>
                <a:gd name="T23" fmla="*/ 136 h 170"/>
                <a:gd name="T24" fmla="*/ 20 w 175"/>
                <a:gd name="T25" fmla="*/ 136 h 170"/>
                <a:gd name="T26" fmla="*/ 11 w 175"/>
                <a:gd name="T27" fmla="*/ 136 h 170"/>
                <a:gd name="T28" fmla="*/ 10 w 175"/>
                <a:gd name="T29" fmla="*/ 136 h 170"/>
                <a:gd name="T30" fmla="*/ 0 w 175"/>
                <a:gd name="T31" fmla="*/ 170 h 170"/>
                <a:gd name="T32" fmla="*/ 40 w 175"/>
                <a:gd name="T33" fmla="*/ 170 h 170"/>
                <a:gd name="T34" fmla="*/ 40 w 175"/>
                <a:gd name="T35" fmla="*/ 170 h 170"/>
                <a:gd name="T36" fmla="*/ 48 w 175"/>
                <a:gd name="T37" fmla="*/ 169 h 170"/>
                <a:gd name="T38" fmla="*/ 55 w 175"/>
                <a:gd name="T39" fmla="*/ 167 h 170"/>
                <a:gd name="T40" fmla="*/ 63 w 175"/>
                <a:gd name="T41" fmla="*/ 164 h 170"/>
                <a:gd name="T42" fmla="*/ 68 w 175"/>
                <a:gd name="T43" fmla="*/ 160 h 170"/>
                <a:gd name="T44" fmla="*/ 74 w 175"/>
                <a:gd name="T45" fmla="*/ 156 h 170"/>
                <a:gd name="T46" fmla="*/ 79 w 175"/>
                <a:gd name="T47" fmla="*/ 149 h 170"/>
                <a:gd name="T48" fmla="*/ 91 w 175"/>
                <a:gd name="T49" fmla="*/ 132 h 170"/>
                <a:gd name="T50" fmla="*/ 175 w 175"/>
                <a:gd name="T51" fmla="*/ 0 h 170"/>
                <a:gd name="T52" fmla="*/ 116 w 175"/>
                <a:gd name="T53"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5" h="170">
                  <a:moveTo>
                    <a:pt x="116" y="0"/>
                  </a:moveTo>
                  <a:lnTo>
                    <a:pt x="85" y="67"/>
                  </a:lnTo>
                  <a:lnTo>
                    <a:pt x="86" y="0"/>
                  </a:lnTo>
                  <a:lnTo>
                    <a:pt x="27" y="0"/>
                  </a:lnTo>
                  <a:lnTo>
                    <a:pt x="39" y="122"/>
                  </a:lnTo>
                  <a:lnTo>
                    <a:pt x="39" y="122"/>
                  </a:lnTo>
                  <a:lnTo>
                    <a:pt x="37" y="127"/>
                  </a:lnTo>
                  <a:lnTo>
                    <a:pt x="36" y="130"/>
                  </a:lnTo>
                  <a:lnTo>
                    <a:pt x="33" y="132"/>
                  </a:lnTo>
                  <a:lnTo>
                    <a:pt x="30" y="135"/>
                  </a:lnTo>
                  <a:lnTo>
                    <a:pt x="30" y="135"/>
                  </a:lnTo>
                  <a:lnTo>
                    <a:pt x="26" y="136"/>
                  </a:lnTo>
                  <a:lnTo>
                    <a:pt x="20" y="136"/>
                  </a:lnTo>
                  <a:lnTo>
                    <a:pt x="11" y="136"/>
                  </a:lnTo>
                  <a:lnTo>
                    <a:pt x="10" y="136"/>
                  </a:lnTo>
                  <a:lnTo>
                    <a:pt x="0" y="170"/>
                  </a:lnTo>
                  <a:lnTo>
                    <a:pt x="40" y="170"/>
                  </a:lnTo>
                  <a:lnTo>
                    <a:pt x="40" y="170"/>
                  </a:lnTo>
                  <a:lnTo>
                    <a:pt x="48" y="169"/>
                  </a:lnTo>
                  <a:lnTo>
                    <a:pt x="55" y="167"/>
                  </a:lnTo>
                  <a:lnTo>
                    <a:pt x="63" y="164"/>
                  </a:lnTo>
                  <a:lnTo>
                    <a:pt x="68" y="160"/>
                  </a:lnTo>
                  <a:lnTo>
                    <a:pt x="74" y="156"/>
                  </a:lnTo>
                  <a:lnTo>
                    <a:pt x="79" y="149"/>
                  </a:lnTo>
                  <a:lnTo>
                    <a:pt x="91" y="132"/>
                  </a:lnTo>
                  <a:lnTo>
                    <a:pt x="175" y="0"/>
                  </a:lnTo>
                  <a:lnTo>
                    <a:pt x="11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sp>
          <p:nvSpPr>
            <p:cNvPr id="63" name="Freeform 105">
              <a:extLst>
                <a:ext uri="{FF2B5EF4-FFF2-40B4-BE49-F238E27FC236}">
                  <a16:creationId xmlns:a16="http://schemas.microsoft.com/office/drawing/2014/main" id="{4DE27493-22F1-405F-B211-B8FBE84221FF}"/>
                </a:ext>
              </a:extLst>
            </p:cNvPr>
            <p:cNvSpPr>
              <a:spLocks/>
            </p:cNvSpPr>
            <p:nvPr userDrawn="1"/>
          </p:nvSpPr>
          <p:spPr bwMode="auto">
            <a:xfrm>
              <a:off x="8399463" y="4827588"/>
              <a:ext cx="71438" cy="50800"/>
            </a:xfrm>
            <a:custGeom>
              <a:avLst/>
              <a:gdLst>
                <a:gd name="T0" fmla="*/ 20 w 45"/>
                <a:gd name="T1" fmla="*/ 11 h 32"/>
                <a:gd name="T2" fmla="*/ 20 w 45"/>
                <a:gd name="T3" fmla="*/ 9 h 32"/>
                <a:gd name="T4" fmla="*/ 26 w 45"/>
                <a:gd name="T5" fmla="*/ 6 h 32"/>
                <a:gd name="T6" fmla="*/ 29 w 45"/>
                <a:gd name="T7" fmla="*/ 6 h 32"/>
                <a:gd name="T8" fmla="*/ 31 w 45"/>
                <a:gd name="T9" fmla="*/ 7 h 32"/>
                <a:gd name="T10" fmla="*/ 32 w 45"/>
                <a:gd name="T11" fmla="*/ 10 h 32"/>
                <a:gd name="T12" fmla="*/ 45 w 45"/>
                <a:gd name="T13" fmla="*/ 10 h 32"/>
                <a:gd name="T14" fmla="*/ 43 w 45"/>
                <a:gd name="T15" fmla="*/ 4 h 32"/>
                <a:gd name="T16" fmla="*/ 29 w 45"/>
                <a:gd name="T17" fmla="*/ 0 h 32"/>
                <a:gd name="T18" fmla="*/ 19 w 45"/>
                <a:gd name="T19" fmla="*/ 2 h 32"/>
                <a:gd name="T20" fmla="*/ 7 w 45"/>
                <a:gd name="T21" fmla="*/ 6 h 32"/>
                <a:gd name="T22" fmla="*/ 5 w 45"/>
                <a:gd name="T23" fmla="*/ 11 h 32"/>
                <a:gd name="T24" fmla="*/ 6 w 45"/>
                <a:gd name="T25" fmla="*/ 16 h 32"/>
                <a:gd name="T26" fmla="*/ 11 w 45"/>
                <a:gd name="T27" fmla="*/ 18 h 32"/>
                <a:gd name="T28" fmla="*/ 24 w 45"/>
                <a:gd name="T29" fmla="*/ 21 h 32"/>
                <a:gd name="T30" fmla="*/ 27 w 45"/>
                <a:gd name="T31" fmla="*/ 23 h 32"/>
                <a:gd name="T32" fmla="*/ 27 w 45"/>
                <a:gd name="T33" fmla="*/ 24 h 32"/>
                <a:gd name="T34" fmla="*/ 24 w 45"/>
                <a:gd name="T35" fmla="*/ 26 h 32"/>
                <a:gd name="T36" fmla="*/ 20 w 45"/>
                <a:gd name="T37" fmla="*/ 27 h 32"/>
                <a:gd name="T38" fmla="*/ 14 w 45"/>
                <a:gd name="T39" fmla="*/ 26 h 32"/>
                <a:gd name="T40" fmla="*/ 14 w 45"/>
                <a:gd name="T41" fmla="*/ 24 h 32"/>
                <a:gd name="T42" fmla="*/ 2 w 45"/>
                <a:gd name="T43" fmla="*/ 23 h 32"/>
                <a:gd name="T44" fmla="*/ 0 w 45"/>
                <a:gd name="T45" fmla="*/ 26 h 32"/>
                <a:gd name="T46" fmla="*/ 2 w 45"/>
                <a:gd name="T47" fmla="*/ 30 h 32"/>
                <a:gd name="T48" fmla="*/ 7 w 45"/>
                <a:gd name="T49" fmla="*/ 32 h 32"/>
                <a:gd name="T50" fmla="*/ 18 w 45"/>
                <a:gd name="T51" fmla="*/ 32 h 32"/>
                <a:gd name="T52" fmla="*/ 36 w 45"/>
                <a:gd name="T53" fmla="*/ 30 h 32"/>
                <a:gd name="T54" fmla="*/ 43 w 45"/>
                <a:gd name="T55" fmla="*/ 23 h 32"/>
                <a:gd name="T56" fmla="*/ 43 w 45"/>
                <a:gd name="T57" fmla="*/ 19 h 32"/>
                <a:gd name="T58" fmla="*/ 41 w 45"/>
                <a:gd name="T59" fmla="*/ 17 h 32"/>
                <a:gd name="T60" fmla="*/ 31 w 45"/>
                <a:gd name="T61" fmla="*/ 13 h 32"/>
                <a:gd name="T62" fmla="*/ 20 w 45"/>
                <a:gd name="T63" fmla="*/ 1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5" h="32">
                  <a:moveTo>
                    <a:pt x="20" y="11"/>
                  </a:moveTo>
                  <a:lnTo>
                    <a:pt x="20" y="11"/>
                  </a:lnTo>
                  <a:lnTo>
                    <a:pt x="20" y="9"/>
                  </a:lnTo>
                  <a:lnTo>
                    <a:pt x="20" y="9"/>
                  </a:lnTo>
                  <a:lnTo>
                    <a:pt x="23" y="7"/>
                  </a:lnTo>
                  <a:lnTo>
                    <a:pt x="26" y="6"/>
                  </a:lnTo>
                  <a:lnTo>
                    <a:pt x="26" y="6"/>
                  </a:lnTo>
                  <a:lnTo>
                    <a:pt x="29" y="6"/>
                  </a:lnTo>
                  <a:lnTo>
                    <a:pt x="31" y="7"/>
                  </a:lnTo>
                  <a:lnTo>
                    <a:pt x="31" y="7"/>
                  </a:lnTo>
                  <a:lnTo>
                    <a:pt x="32" y="9"/>
                  </a:lnTo>
                  <a:lnTo>
                    <a:pt x="32" y="10"/>
                  </a:lnTo>
                  <a:lnTo>
                    <a:pt x="45" y="10"/>
                  </a:lnTo>
                  <a:lnTo>
                    <a:pt x="45" y="10"/>
                  </a:lnTo>
                  <a:lnTo>
                    <a:pt x="45" y="6"/>
                  </a:lnTo>
                  <a:lnTo>
                    <a:pt x="43" y="4"/>
                  </a:lnTo>
                  <a:lnTo>
                    <a:pt x="38" y="2"/>
                  </a:lnTo>
                  <a:lnTo>
                    <a:pt x="29" y="0"/>
                  </a:lnTo>
                  <a:lnTo>
                    <a:pt x="29" y="0"/>
                  </a:lnTo>
                  <a:lnTo>
                    <a:pt x="19" y="2"/>
                  </a:lnTo>
                  <a:lnTo>
                    <a:pt x="12" y="3"/>
                  </a:lnTo>
                  <a:lnTo>
                    <a:pt x="7" y="6"/>
                  </a:lnTo>
                  <a:lnTo>
                    <a:pt x="5" y="11"/>
                  </a:lnTo>
                  <a:lnTo>
                    <a:pt x="5" y="11"/>
                  </a:lnTo>
                  <a:lnTo>
                    <a:pt x="5" y="13"/>
                  </a:lnTo>
                  <a:lnTo>
                    <a:pt x="6" y="16"/>
                  </a:lnTo>
                  <a:lnTo>
                    <a:pt x="6" y="16"/>
                  </a:lnTo>
                  <a:lnTo>
                    <a:pt x="11" y="18"/>
                  </a:lnTo>
                  <a:lnTo>
                    <a:pt x="17" y="19"/>
                  </a:lnTo>
                  <a:lnTo>
                    <a:pt x="24" y="21"/>
                  </a:lnTo>
                  <a:lnTo>
                    <a:pt x="27" y="23"/>
                  </a:lnTo>
                  <a:lnTo>
                    <a:pt x="27" y="23"/>
                  </a:lnTo>
                  <a:lnTo>
                    <a:pt x="27" y="24"/>
                  </a:lnTo>
                  <a:lnTo>
                    <a:pt x="27" y="24"/>
                  </a:lnTo>
                  <a:lnTo>
                    <a:pt x="26" y="25"/>
                  </a:lnTo>
                  <a:lnTo>
                    <a:pt x="24" y="26"/>
                  </a:lnTo>
                  <a:lnTo>
                    <a:pt x="20" y="27"/>
                  </a:lnTo>
                  <a:lnTo>
                    <a:pt x="20" y="27"/>
                  </a:lnTo>
                  <a:lnTo>
                    <a:pt x="17" y="26"/>
                  </a:lnTo>
                  <a:lnTo>
                    <a:pt x="14" y="26"/>
                  </a:lnTo>
                  <a:lnTo>
                    <a:pt x="14" y="26"/>
                  </a:lnTo>
                  <a:lnTo>
                    <a:pt x="14" y="24"/>
                  </a:lnTo>
                  <a:lnTo>
                    <a:pt x="14" y="23"/>
                  </a:lnTo>
                  <a:lnTo>
                    <a:pt x="2" y="23"/>
                  </a:lnTo>
                  <a:lnTo>
                    <a:pt x="2" y="23"/>
                  </a:lnTo>
                  <a:lnTo>
                    <a:pt x="0" y="26"/>
                  </a:lnTo>
                  <a:lnTo>
                    <a:pt x="0" y="28"/>
                  </a:lnTo>
                  <a:lnTo>
                    <a:pt x="2" y="30"/>
                  </a:lnTo>
                  <a:lnTo>
                    <a:pt x="4" y="31"/>
                  </a:lnTo>
                  <a:lnTo>
                    <a:pt x="7" y="32"/>
                  </a:lnTo>
                  <a:lnTo>
                    <a:pt x="18" y="32"/>
                  </a:lnTo>
                  <a:lnTo>
                    <a:pt x="18" y="32"/>
                  </a:lnTo>
                  <a:lnTo>
                    <a:pt x="29" y="32"/>
                  </a:lnTo>
                  <a:lnTo>
                    <a:pt x="36" y="30"/>
                  </a:lnTo>
                  <a:lnTo>
                    <a:pt x="40" y="26"/>
                  </a:lnTo>
                  <a:lnTo>
                    <a:pt x="43" y="23"/>
                  </a:lnTo>
                  <a:lnTo>
                    <a:pt x="43" y="23"/>
                  </a:lnTo>
                  <a:lnTo>
                    <a:pt x="43" y="19"/>
                  </a:lnTo>
                  <a:lnTo>
                    <a:pt x="41" y="17"/>
                  </a:lnTo>
                  <a:lnTo>
                    <a:pt x="41" y="17"/>
                  </a:lnTo>
                  <a:lnTo>
                    <a:pt x="37" y="14"/>
                  </a:lnTo>
                  <a:lnTo>
                    <a:pt x="31" y="13"/>
                  </a:lnTo>
                  <a:lnTo>
                    <a:pt x="24" y="12"/>
                  </a:lnTo>
                  <a:lnTo>
                    <a:pt x="20" y="11"/>
                  </a:lnTo>
                  <a:lnTo>
                    <a:pt x="20"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a:solidFill>
                  <a:srgbClr val="000000"/>
                </a:solidFill>
              </a:endParaRPr>
            </a:p>
          </p:txBody>
        </p:sp>
      </p:grpSp>
    </p:spTree>
    <p:extLst>
      <p:ext uri="{BB962C8B-B14F-4D97-AF65-F5344CB8AC3E}">
        <p14:creationId xmlns:p14="http://schemas.microsoft.com/office/powerpoint/2010/main" val="36203655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Where Does Retiree Health Care Money Go?</a:t>
            </a:r>
            <a:endParaRPr lang="en-US" dirty="0">
              <a:solidFill>
                <a:srgbClr val="768692"/>
              </a:solidFill>
            </a:endParaRPr>
          </a:p>
        </p:txBody>
      </p:sp>
      <p:sp>
        <p:nvSpPr>
          <p:cNvPr id="3" name="Slide Number Placeholder 2">
            <a:extLst>
              <a:ext uri="{FF2B5EF4-FFF2-40B4-BE49-F238E27FC236}">
                <a16:creationId xmlns:a16="http://schemas.microsoft.com/office/drawing/2014/main" id="{35BC8663-D455-45B1-8DD4-21DB36F75684}"/>
              </a:ext>
            </a:extLst>
          </p:cNvPr>
          <p:cNvSpPr>
            <a:spLocks noGrp="1"/>
          </p:cNvSpPr>
          <p:nvPr>
            <p:ph type="sldNum" sz="quarter" idx="14"/>
          </p:nvPr>
        </p:nvSpPr>
        <p:spPr/>
        <p:txBody>
          <a:bodyPr/>
          <a:lstStyle/>
          <a:p>
            <a:pPr>
              <a:defRPr/>
            </a:pPr>
            <a:fld id="{E6474CC2-1230-4213-AD1A-4B2FEEABA7A1}" type="slidenum">
              <a:rPr lang="en-US" smtClean="0"/>
              <a:pPr>
                <a:defRPr/>
              </a:pPr>
              <a:t>3</a:t>
            </a:fld>
            <a:endParaRPr lang="en-US" dirty="0"/>
          </a:p>
        </p:txBody>
      </p:sp>
      <p:sp>
        <p:nvSpPr>
          <p:cNvPr id="2" name="Footer Placeholder 1">
            <a:extLst>
              <a:ext uri="{FF2B5EF4-FFF2-40B4-BE49-F238E27FC236}">
                <a16:creationId xmlns:a16="http://schemas.microsoft.com/office/drawing/2014/main" id="{43D74CD2-5803-4996-9BF6-E2197BC71EA5}"/>
              </a:ext>
            </a:extLst>
          </p:cNvPr>
          <p:cNvSpPr>
            <a:spLocks noGrp="1"/>
          </p:cNvSpPr>
          <p:nvPr>
            <p:ph type="ftr" sz="quarter" idx="15"/>
          </p:nvPr>
        </p:nvSpPr>
        <p:spPr/>
        <p:txBody>
          <a:bodyPr/>
          <a:lstStyle/>
          <a:p>
            <a:pPr algn="l">
              <a:defRPr/>
            </a:pPr>
            <a:r>
              <a:rPr lang="en-US"/>
              <a:t>For investor use.</a:t>
            </a:r>
            <a:endParaRPr lang="en-US" dirty="0"/>
          </a:p>
        </p:txBody>
      </p:sp>
      <p:sp>
        <p:nvSpPr>
          <p:cNvPr id="28" name="Text Box 21">
            <a:extLst>
              <a:ext uri="{FF2B5EF4-FFF2-40B4-BE49-F238E27FC236}">
                <a16:creationId xmlns:a16="http://schemas.microsoft.com/office/drawing/2014/main" id="{9708962C-38CF-45FA-9AC1-C63B9BCD6E61}"/>
              </a:ext>
            </a:extLst>
          </p:cNvPr>
          <p:cNvSpPr txBox="1">
            <a:spLocks noChangeArrowheads="1"/>
          </p:cNvSpPr>
          <p:nvPr/>
        </p:nvSpPr>
        <p:spPr bwMode="auto">
          <a:xfrm>
            <a:off x="478633" y="6314693"/>
            <a:ext cx="8500110" cy="15388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7763" tIns="0" rIns="87763" bIns="0" anchor="b">
            <a:spAutoFit/>
          </a:bodyPr>
          <a:lstStyle>
            <a:lvl1pPr algn="l" eaLnBrk="0" hangingPunct="0">
              <a:spcBef>
                <a:spcPct val="20000"/>
              </a:spcBef>
              <a:buClr>
                <a:srgbClr val="524E86"/>
              </a:buClr>
              <a:buSzPct val="120000"/>
              <a:buChar char="•"/>
              <a:defRPr>
                <a:solidFill>
                  <a:schemeClr val="tx1"/>
                </a:solidFill>
                <a:latin typeface="Arial" pitchFamily="34" charset="0"/>
              </a:defRPr>
            </a:lvl1pPr>
            <a:lvl2pPr marL="742950" indent="-285750" algn="l" eaLnBrk="0" hangingPunct="0">
              <a:spcBef>
                <a:spcPct val="20000"/>
              </a:spcBef>
              <a:buClr>
                <a:srgbClr val="524E86"/>
              </a:buClr>
              <a:buSzPct val="80000"/>
              <a:buFont typeface="Wingdings" pitchFamily="2" charset="2"/>
              <a:buChar char="§"/>
              <a:defRPr>
                <a:solidFill>
                  <a:schemeClr val="tx1"/>
                </a:solidFill>
                <a:latin typeface="Arial" pitchFamily="34" charset="0"/>
              </a:defRPr>
            </a:lvl2pPr>
            <a:lvl3pPr marL="1143000" indent="-228600" algn="l" eaLnBrk="0" hangingPunct="0">
              <a:spcBef>
                <a:spcPct val="20000"/>
              </a:spcBef>
              <a:buClr>
                <a:srgbClr val="524E86"/>
              </a:buClr>
              <a:buFont typeface="Arial" pitchFamily="34" charset="0"/>
              <a:buChar char="–"/>
              <a:defRPr sz="1600">
                <a:solidFill>
                  <a:schemeClr val="tx1"/>
                </a:solidFill>
                <a:latin typeface="Arial" pitchFamily="34" charset="0"/>
              </a:defRPr>
            </a:lvl3pPr>
            <a:lvl4pPr marL="1600200" indent="-228600" algn="l" eaLnBrk="0" hangingPunct="0">
              <a:spcBef>
                <a:spcPct val="20000"/>
              </a:spcBef>
              <a:buClr>
                <a:srgbClr val="524E86"/>
              </a:buClr>
              <a:buChar char="•"/>
              <a:defRPr sz="1600">
                <a:solidFill>
                  <a:schemeClr val="tx1"/>
                </a:solidFill>
                <a:latin typeface="Arial" pitchFamily="34" charset="0"/>
              </a:defRPr>
            </a:lvl4pPr>
            <a:lvl5pPr marL="2057400" indent="-228600" algn="l" eaLnBrk="0" hangingPunct="0">
              <a:spcBef>
                <a:spcPct val="20000"/>
              </a:spcBef>
              <a:buClr>
                <a:srgbClr val="524E86"/>
              </a:buClr>
              <a:buFont typeface="Wingdings" pitchFamily="2" charset="2"/>
              <a:buChar char="§"/>
              <a:defRPr sz="1400">
                <a:solidFill>
                  <a:schemeClr val="tx1"/>
                </a:solidFill>
                <a:latin typeface="Arial" pitchFamily="34" charset="0"/>
              </a:defRPr>
            </a:lvl5pPr>
            <a:lvl6pPr marL="2514600" indent="-228600" eaLnBrk="0" fontAlgn="base" hangingPunct="0">
              <a:spcBef>
                <a:spcPct val="20000"/>
              </a:spcBef>
              <a:spcAft>
                <a:spcPct val="0"/>
              </a:spcAft>
              <a:buClr>
                <a:srgbClr val="524E86"/>
              </a:buClr>
              <a:buFont typeface="Wingdings" pitchFamily="2" charset="2"/>
              <a:buChar char="§"/>
              <a:defRPr sz="1400">
                <a:solidFill>
                  <a:schemeClr val="tx1"/>
                </a:solidFill>
                <a:latin typeface="Arial" pitchFamily="34" charset="0"/>
              </a:defRPr>
            </a:lvl6pPr>
            <a:lvl7pPr marL="2971800" indent="-228600" eaLnBrk="0" fontAlgn="base" hangingPunct="0">
              <a:spcBef>
                <a:spcPct val="20000"/>
              </a:spcBef>
              <a:spcAft>
                <a:spcPct val="0"/>
              </a:spcAft>
              <a:buClr>
                <a:srgbClr val="524E86"/>
              </a:buClr>
              <a:buFont typeface="Wingdings" pitchFamily="2" charset="2"/>
              <a:buChar char="§"/>
              <a:defRPr sz="1400">
                <a:solidFill>
                  <a:schemeClr val="tx1"/>
                </a:solidFill>
                <a:latin typeface="Arial" pitchFamily="34" charset="0"/>
              </a:defRPr>
            </a:lvl7pPr>
            <a:lvl8pPr marL="3429000" indent="-228600" eaLnBrk="0" fontAlgn="base" hangingPunct="0">
              <a:spcBef>
                <a:spcPct val="20000"/>
              </a:spcBef>
              <a:spcAft>
                <a:spcPct val="0"/>
              </a:spcAft>
              <a:buClr>
                <a:srgbClr val="524E86"/>
              </a:buClr>
              <a:buFont typeface="Wingdings" pitchFamily="2" charset="2"/>
              <a:buChar char="§"/>
              <a:defRPr sz="1400">
                <a:solidFill>
                  <a:schemeClr val="tx1"/>
                </a:solidFill>
                <a:latin typeface="Arial" pitchFamily="34" charset="0"/>
              </a:defRPr>
            </a:lvl8pPr>
            <a:lvl9pPr marL="3886200" indent="-228600" eaLnBrk="0" fontAlgn="base" hangingPunct="0">
              <a:spcBef>
                <a:spcPct val="20000"/>
              </a:spcBef>
              <a:spcAft>
                <a:spcPct val="0"/>
              </a:spcAft>
              <a:buClr>
                <a:srgbClr val="524E86"/>
              </a:buClr>
              <a:buFont typeface="Wingdings" pitchFamily="2" charset="2"/>
              <a:buChar char="§"/>
              <a:defRPr sz="1400">
                <a:solidFill>
                  <a:schemeClr val="tx1"/>
                </a:solidFill>
                <a:latin typeface="Arial" pitchFamily="34" charset="0"/>
              </a:defRPr>
            </a:lvl9pPr>
          </a:lstStyle>
          <a:p>
            <a:pPr lvl="0" eaLnBrk="1" hangingPunct="1">
              <a:spcBef>
                <a:spcPct val="0"/>
              </a:spcBef>
              <a:buClrTx/>
              <a:buSzTx/>
              <a:buNone/>
            </a:pPr>
            <a:r>
              <a:rPr lang="en-US" altLang="en-US" sz="1000" dirty="0">
                <a:solidFill>
                  <a:srgbClr val="000000"/>
                </a:solidFill>
              </a:rPr>
              <a:t>Source: 2022 Fidelity Retiree Health Care Cost Estimate. See last slide for methodology.  </a:t>
            </a:r>
          </a:p>
        </p:txBody>
      </p:sp>
      <p:sp>
        <p:nvSpPr>
          <p:cNvPr id="40" name="Rectangle 39">
            <a:extLst>
              <a:ext uri="{FF2B5EF4-FFF2-40B4-BE49-F238E27FC236}">
                <a16:creationId xmlns:a16="http://schemas.microsoft.com/office/drawing/2014/main" id="{62F6262C-3589-4DF7-9303-CDD0101C0E75}"/>
              </a:ext>
            </a:extLst>
          </p:cNvPr>
          <p:cNvSpPr/>
          <p:nvPr/>
        </p:nvSpPr>
        <p:spPr>
          <a:xfrm>
            <a:off x="6000923" y="3429000"/>
            <a:ext cx="5025735" cy="2062103"/>
          </a:xfrm>
          <a:prstGeom prst="rect">
            <a:avLst/>
          </a:prstGeom>
        </p:spPr>
        <p:txBody>
          <a:bodyPr wrap="none">
            <a:spAutoFit/>
          </a:bodyPr>
          <a:lstStyle/>
          <a:p>
            <a:pPr marL="285750" indent="-285750">
              <a:spcAft>
                <a:spcPts val="1200"/>
              </a:spcAft>
              <a:buFont typeface="Webdings" panose="05030102010509060703" pitchFamily="18" charset="2"/>
              <a:buChar char="&lt;"/>
            </a:pPr>
            <a:r>
              <a:rPr lang="en-US" sz="1800" b="1" dirty="0">
                <a:solidFill>
                  <a:srgbClr val="7A9A3D"/>
                </a:solidFill>
              </a:rPr>
              <a:t>Medicare Part B and Part D premiums</a:t>
            </a:r>
            <a:br>
              <a:rPr lang="en-US" sz="1800" b="1" dirty="0">
                <a:solidFill>
                  <a:srgbClr val="7A9A3D"/>
                </a:solidFill>
              </a:rPr>
            </a:br>
            <a:r>
              <a:rPr lang="en-US" sz="1800" dirty="0"/>
              <a:t>Doctor appointments and hospital visits</a:t>
            </a:r>
          </a:p>
          <a:p>
            <a:pPr marL="285750" indent="-285750">
              <a:spcAft>
                <a:spcPts val="1200"/>
              </a:spcAft>
              <a:buFont typeface="Webdings" panose="05030102010509060703" pitchFamily="18" charset="2"/>
              <a:buChar char="&lt;"/>
            </a:pPr>
            <a:r>
              <a:rPr lang="en-US" sz="1800" b="1" dirty="0">
                <a:solidFill>
                  <a:srgbClr val="298FC2"/>
                </a:solidFill>
              </a:rPr>
              <a:t>Generics, branded drugs, specialty drugs</a:t>
            </a:r>
          </a:p>
          <a:p>
            <a:pPr marL="285750" indent="-285750">
              <a:spcAft>
                <a:spcPts val="1200"/>
              </a:spcAft>
              <a:buFont typeface="Webdings" panose="05030102010509060703" pitchFamily="18" charset="2"/>
              <a:buChar char="&lt;"/>
            </a:pPr>
            <a:r>
              <a:rPr lang="en-US" sz="1800" b="1" dirty="0">
                <a:solidFill>
                  <a:srgbClr val="004F6B"/>
                </a:solidFill>
              </a:rPr>
              <a:t>Other medical expenses</a:t>
            </a:r>
            <a:br>
              <a:rPr lang="en-US" sz="1800" b="1" dirty="0">
                <a:solidFill>
                  <a:srgbClr val="004F6B"/>
                </a:solidFill>
              </a:rPr>
            </a:br>
            <a:r>
              <a:rPr lang="en-US" sz="1800" dirty="0"/>
              <a:t>Including</a:t>
            </a:r>
            <a:r>
              <a:rPr lang="en-US" sz="1800" b="1" dirty="0">
                <a:solidFill>
                  <a:srgbClr val="004F6B"/>
                </a:solidFill>
              </a:rPr>
              <a:t> </a:t>
            </a:r>
            <a:r>
              <a:rPr lang="en-US" sz="1800" dirty="0"/>
              <a:t>co-payments, coinsurance, and </a:t>
            </a:r>
            <a:br>
              <a:rPr lang="en-US" sz="1800" dirty="0"/>
            </a:br>
            <a:r>
              <a:rPr lang="en-US" sz="1800" dirty="0"/>
              <a:t>deductibles for doctor and hospital visits</a:t>
            </a:r>
          </a:p>
        </p:txBody>
      </p:sp>
      <p:graphicFrame>
        <p:nvGraphicFramePr>
          <p:cNvPr id="55" name="Chart 54">
            <a:extLst>
              <a:ext uri="{FF2B5EF4-FFF2-40B4-BE49-F238E27FC236}">
                <a16:creationId xmlns:a16="http://schemas.microsoft.com/office/drawing/2014/main" id="{CEE98B8D-8BE2-4C27-9729-894587188498}"/>
              </a:ext>
            </a:extLst>
          </p:cNvPr>
          <p:cNvGraphicFramePr/>
          <p:nvPr>
            <p:extLst>
              <p:ext uri="{D42A27DB-BD31-4B8C-83A1-F6EECF244321}">
                <p14:modId xmlns:p14="http://schemas.microsoft.com/office/powerpoint/2010/main" val="1413068020"/>
              </p:ext>
            </p:extLst>
          </p:nvPr>
        </p:nvGraphicFramePr>
        <p:xfrm>
          <a:off x="571501" y="1600200"/>
          <a:ext cx="5100322"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7">
            <a:extLst>
              <a:ext uri="{FF2B5EF4-FFF2-40B4-BE49-F238E27FC236}">
                <a16:creationId xmlns:a16="http://schemas.microsoft.com/office/drawing/2014/main" id="{E08A85DF-3BA4-4DA6-878C-B0BA82363BBB}"/>
              </a:ext>
            </a:extLst>
          </p:cNvPr>
          <p:cNvSpPr/>
          <p:nvPr/>
        </p:nvSpPr>
        <p:spPr>
          <a:xfrm>
            <a:off x="6096000" y="1614239"/>
            <a:ext cx="5524499" cy="1538883"/>
          </a:xfrm>
          <a:prstGeom prst="rect">
            <a:avLst/>
          </a:prstGeom>
          <a:solidFill>
            <a:srgbClr val="E4E7E9"/>
          </a:solidFill>
        </p:spPr>
        <p:txBody>
          <a:bodyPr wrap="square" lIns="182880" tIns="182880" rIns="182880" bIns="182880">
            <a:spAutoFit/>
          </a:bodyPr>
          <a:lstStyle/>
          <a:p>
            <a:pPr algn="ctr"/>
            <a:r>
              <a:rPr lang="en-US" sz="3600" b="1" dirty="0">
                <a:solidFill>
                  <a:srgbClr val="768692"/>
                </a:solidFill>
              </a:rPr>
              <a:t>$315,000 </a:t>
            </a:r>
          </a:p>
          <a:p>
            <a:pPr algn="ctr"/>
            <a:r>
              <a:rPr lang="en-US" sz="2000" dirty="0">
                <a:solidFill>
                  <a:schemeClr val="bg2"/>
                </a:solidFill>
              </a:rPr>
              <a:t>Out-of-pocket health care expense estimate for a 65-year-old couple</a:t>
            </a:r>
            <a:endParaRPr lang="en-US" sz="2000" baseline="30000" dirty="0">
              <a:solidFill>
                <a:schemeClr val="bg2"/>
              </a:solidFill>
            </a:endParaRPr>
          </a:p>
        </p:txBody>
      </p:sp>
    </p:spTree>
    <p:extLst>
      <p:ext uri="{BB962C8B-B14F-4D97-AF65-F5344CB8AC3E}">
        <p14:creationId xmlns:p14="http://schemas.microsoft.com/office/powerpoint/2010/main" val="10091326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Your Out-of-Pocket Costs May Vary</a:t>
            </a:r>
            <a:endParaRPr lang="en-US" dirty="0">
              <a:solidFill>
                <a:srgbClr val="768692"/>
              </a:solidFill>
            </a:endParaRPr>
          </a:p>
        </p:txBody>
      </p:sp>
      <p:sp>
        <p:nvSpPr>
          <p:cNvPr id="4" name="Slide Number Placeholder 3">
            <a:extLst>
              <a:ext uri="{FF2B5EF4-FFF2-40B4-BE49-F238E27FC236}">
                <a16:creationId xmlns:a16="http://schemas.microsoft.com/office/drawing/2014/main" id="{EFC4EF0E-2ED6-4BC4-B840-BA6BC3647443}"/>
              </a:ext>
            </a:extLst>
          </p:cNvPr>
          <p:cNvSpPr>
            <a:spLocks noGrp="1"/>
          </p:cNvSpPr>
          <p:nvPr>
            <p:ph type="sldNum" sz="quarter" idx="14"/>
          </p:nvPr>
        </p:nvSpPr>
        <p:spPr/>
        <p:txBody>
          <a:bodyPr/>
          <a:lstStyle/>
          <a:p>
            <a:pPr>
              <a:defRPr/>
            </a:pPr>
            <a:fld id="{E6474CC2-1230-4213-AD1A-4B2FEEABA7A1}" type="slidenum">
              <a:rPr lang="en-US" smtClean="0"/>
              <a:pPr>
                <a:defRPr/>
              </a:pPr>
              <a:t>4</a:t>
            </a:fld>
            <a:endParaRPr lang="en-US" dirty="0"/>
          </a:p>
        </p:txBody>
      </p:sp>
      <p:sp>
        <p:nvSpPr>
          <p:cNvPr id="3" name="Footer Placeholder 2">
            <a:extLst>
              <a:ext uri="{FF2B5EF4-FFF2-40B4-BE49-F238E27FC236}">
                <a16:creationId xmlns:a16="http://schemas.microsoft.com/office/drawing/2014/main" id="{4B516C54-8683-435C-AE66-C7AF37B197CF}"/>
              </a:ext>
            </a:extLst>
          </p:cNvPr>
          <p:cNvSpPr>
            <a:spLocks noGrp="1"/>
          </p:cNvSpPr>
          <p:nvPr>
            <p:ph type="ftr" sz="quarter" idx="15"/>
          </p:nvPr>
        </p:nvSpPr>
        <p:spPr/>
        <p:txBody>
          <a:bodyPr/>
          <a:lstStyle/>
          <a:p>
            <a:pPr algn="l">
              <a:defRPr/>
            </a:pPr>
            <a:r>
              <a:rPr lang="en-US"/>
              <a:t>For investor use.</a:t>
            </a:r>
            <a:endParaRPr lang="en-US" dirty="0"/>
          </a:p>
        </p:txBody>
      </p:sp>
      <p:sp>
        <p:nvSpPr>
          <p:cNvPr id="16" name="Rectangle 17"/>
          <p:cNvSpPr>
            <a:spLocks noChangeArrowheads="1"/>
          </p:cNvSpPr>
          <p:nvPr/>
        </p:nvSpPr>
        <p:spPr bwMode="auto">
          <a:xfrm>
            <a:off x="2645065" y="3848825"/>
            <a:ext cx="2584159" cy="1121660"/>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15800" dir="2571500" algn="ctr" rotWithShape="0">
                    <a:srgbClr val="000000">
                      <a:alpha val="29999"/>
                    </a:srgbClr>
                  </a:outerShdw>
                </a:effectLst>
              </a14:hiddenEffects>
            </a:ext>
          </a:extLst>
        </p:spPr>
        <p:txBody>
          <a:bodyPr lIns="84216" tIns="42108" rIns="84216" bIns="42108"/>
          <a:lstStyle>
            <a:lvl1pPr>
              <a:defRPr sz="1400">
                <a:solidFill>
                  <a:schemeClr val="tx1"/>
                </a:solidFill>
                <a:latin typeface="Arial" charset="0"/>
                <a:ea typeface="ヒラギノ角ゴ Pro W3" pitchFamily="-111" charset="-128"/>
              </a:defRPr>
            </a:lvl1pPr>
            <a:lvl2pPr marL="742950" indent="-285750">
              <a:defRPr sz="1400">
                <a:solidFill>
                  <a:schemeClr val="tx1"/>
                </a:solidFill>
                <a:latin typeface="Arial" charset="0"/>
                <a:ea typeface="ヒラギノ角ゴ Pro W3" pitchFamily="-111" charset="-128"/>
              </a:defRPr>
            </a:lvl2pPr>
            <a:lvl3pPr marL="1143000" indent="-228600">
              <a:defRPr sz="1400">
                <a:solidFill>
                  <a:schemeClr val="tx1"/>
                </a:solidFill>
                <a:latin typeface="Arial" charset="0"/>
                <a:ea typeface="ヒラギノ角ゴ Pro W3" pitchFamily="-111" charset="-128"/>
              </a:defRPr>
            </a:lvl3pPr>
            <a:lvl4pPr marL="1600200" indent="-228600">
              <a:defRPr sz="1400">
                <a:solidFill>
                  <a:schemeClr val="tx1"/>
                </a:solidFill>
                <a:latin typeface="Arial" charset="0"/>
                <a:ea typeface="ヒラギノ角ゴ Pro W3" pitchFamily="-111" charset="-128"/>
              </a:defRPr>
            </a:lvl4pPr>
            <a:lvl5pPr marL="2057400" indent="-228600">
              <a:defRPr sz="1400">
                <a:solidFill>
                  <a:schemeClr val="tx1"/>
                </a:solidFill>
                <a:latin typeface="Arial" charset="0"/>
                <a:ea typeface="ヒラギノ角ゴ Pro W3" pitchFamily="-111" charset="-128"/>
              </a:defRPr>
            </a:lvl5pPr>
            <a:lvl6pPr marL="2514600" indent="-228600" algn="ctr" eaLnBrk="0" fontAlgn="base" hangingPunct="0">
              <a:spcBef>
                <a:spcPct val="20000"/>
              </a:spcBef>
              <a:spcAft>
                <a:spcPct val="0"/>
              </a:spcAft>
              <a:buClr>
                <a:schemeClr val="tx2"/>
              </a:buClr>
              <a:defRPr sz="1400">
                <a:solidFill>
                  <a:schemeClr val="tx1"/>
                </a:solidFill>
                <a:latin typeface="Arial" charset="0"/>
                <a:ea typeface="ヒラギノ角ゴ Pro W3" pitchFamily="-111" charset="-128"/>
              </a:defRPr>
            </a:lvl6pPr>
            <a:lvl7pPr marL="2971800" indent="-228600" algn="ctr" eaLnBrk="0" fontAlgn="base" hangingPunct="0">
              <a:spcBef>
                <a:spcPct val="20000"/>
              </a:spcBef>
              <a:spcAft>
                <a:spcPct val="0"/>
              </a:spcAft>
              <a:buClr>
                <a:schemeClr val="tx2"/>
              </a:buClr>
              <a:defRPr sz="1400">
                <a:solidFill>
                  <a:schemeClr val="tx1"/>
                </a:solidFill>
                <a:latin typeface="Arial" charset="0"/>
                <a:ea typeface="ヒラギノ角ゴ Pro W3" pitchFamily="-111" charset="-128"/>
              </a:defRPr>
            </a:lvl7pPr>
            <a:lvl8pPr marL="3429000" indent="-228600" algn="ctr" eaLnBrk="0" fontAlgn="base" hangingPunct="0">
              <a:spcBef>
                <a:spcPct val="20000"/>
              </a:spcBef>
              <a:spcAft>
                <a:spcPct val="0"/>
              </a:spcAft>
              <a:buClr>
                <a:schemeClr val="tx2"/>
              </a:buClr>
              <a:defRPr sz="1400">
                <a:solidFill>
                  <a:schemeClr val="tx1"/>
                </a:solidFill>
                <a:latin typeface="Arial" charset="0"/>
                <a:ea typeface="ヒラギノ角ゴ Pro W3" pitchFamily="-111" charset="-128"/>
              </a:defRPr>
            </a:lvl8pPr>
            <a:lvl9pPr marL="3886200" indent="-228600" algn="ctr" eaLnBrk="0" fontAlgn="base" hangingPunct="0">
              <a:spcBef>
                <a:spcPct val="20000"/>
              </a:spcBef>
              <a:spcAft>
                <a:spcPct val="0"/>
              </a:spcAft>
              <a:buClr>
                <a:schemeClr val="tx2"/>
              </a:buClr>
              <a:defRPr sz="1400">
                <a:solidFill>
                  <a:schemeClr val="tx1"/>
                </a:solidFill>
                <a:latin typeface="Arial" charset="0"/>
                <a:ea typeface="ヒラギノ角ゴ Pro W3" pitchFamily="-111" charset="-128"/>
              </a:defRPr>
            </a:lvl9pPr>
          </a:lstStyle>
          <a:p>
            <a:pPr>
              <a:spcBef>
                <a:spcPct val="50000"/>
              </a:spcBef>
              <a:spcAft>
                <a:spcPts val="300"/>
              </a:spcAft>
            </a:pPr>
            <a:r>
              <a:rPr lang="en-US" altLang="en-US" sz="2000" b="1" dirty="0">
                <a:solidFill>
                  <a:srgbClr val="7A9A3D"/>
                </a:solidFill>
                <a:cs typeface="Times New Roman" pitchFamily="18" charset="0"/>
              </a:rPr>
              <a:t>Personal Factors</a:t>
            </a:r>
          </a:p>
          <a:p>
            <a:pPr marL="171450" indent="-171450">
              <a:spcBef>
                <a:spcPts val="0"/>
              </a:spcBef>
              <a:spcAft>
                <a:spcPts val="300"/>
              </a:spcAft>
              <a:buClr>
                <a:srgbClr val="7A9A3D"/>
              </a:buClr>
              <a:buFont typeface="Arial" panose="020B0604020202020204" pitchFamily="34" charset="0"/>
              <a:buChar char="•"/>
            </a:pPr>
            <a:r>
              <a:rPr lang="en-US" altLang="en-US" sz="1800" dirty="0">
                <a:cs typeface="Times New Roman" pitchFamily="18" charset="0"/>
              </a:rPr>
              <a:t>Age at retirement</a:t>
            </a:r>
          </a:p>
          <a:p>
            <a:pPr marL="171450" indent="-171450">
              <a:spcBef>
                <a:spcPts val="0"/>
              </a:spcBef>
              <a:spcAft>
                <a:spcPts val="300"/>
              </a:spcAft>
              <a:buClr>
                <a:srgbClr val="7A9A3D"/>
              </a:buClr>
              <a:buFont typeface="Arial" panose="020B0604020202020204" pitchFamily="34" charset="0"/>
              <a:buChar char="•"/>
            </a:pPr>
            <a:r>
              <a:rPr lang="en-US" altLang="en-US" sz="1800" dirty="0">
                <a:cs typeface="Times New Roman" pitchFamily="18" charset="0"/>
              </a:rPr>
              <a:t>Years in retirement</a:t>
            </a:r>
          </a:p>
          <a:p>
            <a:pPr marL="171450" indent="-171450">
              <a:spcBef>
                <a:spcPts val="0"/>
              </a:spcBef>
              <a:spcAft>
                <a:spcPts val="300"/>
              </a:spcAft>
              <a:buClr>
                <a:srgbClr val="7A9A3D"/>
              </a:buClr>
              <a:buFont typeface="Arial" panose="020B0604020202020204" pitchFamily="34" charset="0"/>
              <a:buChar char="•"/>
            </a:pPr>
            <a:r>
              <a:rPr lang="en-US" altLang="en-US" sz="1800" dirty="0">
                <a:cs typeface="Times New Roman" pitchFamily="18" charset="0"/>
              </a:rPr>
              <a:t>General health</a:t>
            </a:r>
          </a:p>
        </p:txBody>
      </p:sp>
      <p:sp>
        <p:nvSpPr>
          <p:cNvPr id="17" name="Rectangle 29"/>
          <p:cNvSpPr>
            <a:spLocks noChangeArrowheads="1"/>
          </p:cNvSpPr>
          <p:nvPr/>
        </p:nvSpPr>
        <p:spPr bwMode="auto">
          <a:xfrm>
            <a:off x="6642734" y="3848825"/>
            <a:ext cx="3428605" cy="9925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45718" rIns="0" bIns="45718">
            <a:spAutoFit/>
          </a:bodyPr>
          <a:lstStyle>
            <a:lvl1pPr marL="342900" indent="-342900">
              <a:defRPr sz="1400">
                <a:solidFill>
                  <a:schemeClr val="tx1"/>
                </a:solidFill>
                <a:latin typeface="Arial" charset="0"/>
                <a:ea typeface="ヒラギノ角ゴ Pro W3" pitchFamily="-111" charset="-128"/>
              </a:defRPr>
            </a:lvl1pPr>
            <a:lvl2pPr marL="114300">
              <a:defRPr sz="1400">
                <a:solidFill>
                  <a:schemeClr val="tx1"/>
                </a:solidFill>
                <a:latin typeface="Arial" charset="0"/>
                <a:ea typeface="ヒラギノ角ゴ Pro W3" pitchFamily="-111" charset="-128"/>
              </a:defRPr>
            </a:lvl2pPr>
            <a:lvl3pPr marL="1143000" indent="-228600">
              <a:defRPr sz="1400">
                <a:solidFill>
                  <a:schemeClr val="tx1"/>
                </a:solidFill>
                <a:latin typeface="Arial" charset="0"/>
                <a:ea typeface="ヒラギノ角ゴ Pro W3" pitchFamily="-111" charset="-128"/>
              </a:defRPr>
            </a:lvl3pPr>
            <a:lvl4pPr marL="1600200" indent="-228600">
              <a:defRPr sz="1400">
                <a:solidFill>
                  <a:schemeClr val="tx1"/>
                </a:solidFill>
                <a:latin typeface="Arial" charset="0"/>
                <a:ea typeface="ヒラギノ角ゴ Pro W3" pitchFamily="-111" charset="-128"/>
              </a:defRPr>
            </a:lvl4pPr>
            <a:lvl5pPr marL="2057400" indent="-228600">
              <a:defRPr sz="1400">
                <a:solidFill>
                  <a:schemeClr val="tx1"/>
                </a:solidFill>
                <a:latin typeface="Arial" charset="0"/>
                <a:ea typeface="ヒラギノ角ゴ Pro W3" pitchFamily="-111" charset="-128"/>
              </a:defRPr>
            </a:lvl5pPr>
            <a:lvl6pPr marL="2514600" indent="-228600" algn="ctr" eaLnBrk="0" fontAlgn="base" hangingPunct="0">
              <a:spcBef>
                <a:spcPct val="20000"/>
              </a:spcBef>
              <a:spcAft>
                <a:spcPct val="0"/>
              </a:spcAft>
              <a:buClr>
                <a:schemeClr val="tx2"/>
              </a:buClr>
              <a:defRPr sz="1400">
                <a:solidFill>
                  <a:schemeClr val="tx1"/>
                </a:solidFill>
                <a:latin typeface="Arial" charset="0"/>
                <a:ea typeface="ヒラギノ角ゴ Pro W3" pitchFamily="-111" charset="-128"/>
              </a:defRPr>
            </a:lvl6pPr>
            <a:lvl7pPr marL="2971800" indent="-228600" algn="ctr" eaLnBrk="0" fontAlgn="base" hangingPunct="0">
              <a:spcBef>
                <a:spcPct val="20000"/>
              </a:spcBef>
              <a:spcAft>
                <a:spcPct val="0"/>
              </a:spcAft>
              <a:buClr>
                <a:schemeClr val="tx2"/>
              </a:buClr>
              <a:defRPr sz="1400">
                <a:solidFill>
                  <a:schemeClr val="tx1"/>
                </a:solidFill>
                <a:latin typeface="Arial" charset="0"/>
                <a:ea typeface="ヒラギノ角ゴ Pro W3" pitchFamily="-111" charset="-128"/>
              </a:defRPr>
            </a:lvl7pPr>
            <a:lvl8pPr marL="3429000" indent="-228600" algn="ctr" eaLnBrk="0" fontAlgn="base" hangingPunct="0">
              <a:spcBef>
                <a:spcPct val="20000"/>
              </a:spcBef>
              <a:spcAft>
                <a:spcPct val="0"/>
              </a:spcAft>
              <a:buClr>
                <a:schemeClr val="tx2"/>
              </a:buClr>
              <a:defRPr sz="1400">
                <a:solidFill>
                  <a:schemeClr val="tx1"/>
                </a:solidFill>
                <a:latin typeface="Arial" charset="0"/>
                <a:ea typeface="ヒラギノ角ゴ Pro W3" pitchFamily="-111" charset="-128"/>
              </a:defRPr>
            </a:lvl8pPr>
            <a:lvl9pPr marL="3886200" indent="-228600" algn="ctr" eaLnBrk="0" fontAlgn="base" hangingPunct="0">
              <a:spcBef>
                <a:spcPct val="20000"/>
              </a:spcBef>
              <a:spcAft>
                <a:spcPct val="0"/>
              </a:spcAft>
              <a:buClr>
                <a:schemeClr val="tx2"/>
              </a:buClr>
              <a:defRPr sz="1400">
                <a:solidFill>
                  <a:schemeClr val="tx1"/>
                </a:solidFill>
                <a:latin typeface="Arial" charset="0"/>
                <a:ea typeface="ヒラギノ角ゴ Pro W3" pitchFamily="-111" charset="-128"/>
              </a:defRPr>
            </a:lvl9pPr>
          </a:lstStyle>
          <a:p>
            <a:pPr marL="0" lvl="1" algn="ctr">
              <a:spcAft>
                <a:spcPts val="300"/>
              </a:spcAft>
            </a:pPr>
            <a:r>
              <a:rPr lang="en-US" altLang="en-US" sz="2000" b="1" dirty="0">
                <a:solidFill>
                  <a:srgbClr val="298FC2"/>
                </a:solidFill>
                <a:cs typeface="Times New Roman" pitchFamily="18" charset="0"/>
              </a:rPr>
              <a:t>Your Risk Comfort Level</a:t>
            </a:r>
          </a:p>
          <a:p>
            <a:pPr marL="0" lvl="1" algn="ctr"/>
            <a:r>
              <a:rPr lang="en-US" altLang="en-US" sz="1800" dirty="0">
                <a:ea typeface="ＭＳ Ｐゴシック" pitchFamily="34" charset="-128"/>
              </a:rPr>
              <a:t>How much coverage </a:t>
            </a:r>
            <a:br>
              <a:rPr lang="en-US" altLang="en-US" sz="1800" dirty="0">
                <a:ea typeface="ＭＳ Ｐゴシック" pitchFamily="34" charset="-128"/>
              </a:rPr>
            </a:br>
            <a:r>
              <a:rPr lang="en-US" altLang="en-US" sz="1800" dirty="0">
                <a:ea typeface="ＭＳ Ｐゴシック" pitchFamily="34" charset="-128"/>
              </a:rPr>
              <a:t>will you plan for?</a:t>
            </a:r>
          </a:p>
        </p:txBody>
      </p:sp>
      <p:grpSp>
        <p:nvGrpSpPr>
          <p:cNvPr id="7" name="Group 6">
            <a:extLst>
              <a:ext uri="{FF2B5EF4-FFF2-40B4-BE49-F238E27FC236}">
                <a16:creationId xmlns:a16="http://schemas.microsoft.com/office/drawing/2014/main" id="{8527EE27-9B0E-4D49-806C-DA428DF72123}"/>
              </a:ext>
            </a:extLst>
          </p:cNvPr>
          <p:cNvGrpSpPr/>
          <p:nvPr/>
        </p:nvGrpSpPr>
        <p:grpSpPr>
          <a:xfrm>
            <a:off x="0" y="2286212"/>
            <a:ext cx="12192000" cy="3050991"/>
            <a:chOff x="1527091" y="2286212"/>
            <a:chExt cx="9144000" cy="3050991"/>
          </a:xfrm>
        </p:grpSpPr>
        <p:cxnSp>
          <p:nvCxnSpPr>
            <p:cNvPr id="10" name="Straight Connector 9"/>
            <p:cNvCxnSpPr>
              <a:cxnSpLocks/>
            </p:cNvCxnSpPr>
            <p:nvPr/>
          </p:nvCxnSpPr>
          <p:spPr bwMode="auto">
            <a:xfrm>
              <a:off x="1527091" y="5337203"/>
              <a:ext cx="9144000" cy="0"/>
            </a:xfrm>
            <a:prstGeom prst="line">
              <a:avLst/>
            </a:prstGeom>
            <a:solidFill>
              <a:schemeClr val="hlink"/>
            </a:solidFill>
            <a:ln w="9525" cap="flat" cmpd="sng" algn="ctr">
              <a:solidFill>
                <a:srgbClr val="ADB6BE"/>
              </a:solidFill>
              <a:prstDash val="solid"/>
              <a:round/>
              <a:headEnd type="none" w="med" len="med"/>
              <a:tailEnd type="none" w="med" len="med"/>
            </a:ln>
            <a:effectLst/>
          </p:spPr>
        </p:cxnSp>
        <p:cxnSp>
          <p:nvCxnSpPr>
            <p:cNvPr id="22" name="Straight Connector 21"/>
            <p:cNvCxnSpPr/>
            <p:nvPr/>
          </p:nvCxnSpPr>
          <p:spPr bwMode="auto">
            <a:xfrm>
              <a:off x="1527091" y="2286212"/>
              <a:ext cx="9144000" cy="0"/>
            </a:xfrm>
            <a:prstGeom prst="line">
              <a:avLst/>
            </a:prstGeom>
            <a:solidFill>
              <a:schemeClr val="hlink"/>
            </a:solidFill>
            <a:ln w="9525" cap="flat" cmpd="sng" algn="ctr">
              <a:solidFill>
                <a:srgbClr val="ADB6BE"/>
              </a:solidFill>
              <a:prstDash val="solid"/>
              <a:round/>
              <a:headEnd type="none" w="med" len="med"/>
              <a:tailEnd type="none" w="med" len="med"/>
            </a:ln>
            <a:effectLst/>
          </p:spPr>
        </p:cxnSp>
      </p:grpSp>
      <p:sp>
        <p:nvSpPr>
          <p:cNvPr id="15" name="AutoShape 11"/>
          <p:cNvSpPr>
            <a:spLocks noChangeArrowheads="1"/>
          </p:cNvSpPr>
          <p:nvPr/>
        </p:nvSpPr>
        <p:spPr bwMode="auto">
          <a:xfrm rot="5400000">
            <a:off x="3208526" y="2069355"/>
            <a:ext cx="1463040" cy="1920240"/>
          </a:xfrm>
          <a:prstGeom prst="rightArrow">
            <a:avLst>
              <a:gd name="adj1" fmla="val 55731"/>
              <a:gd name="adj2" fmla="val 62523"/>
            </a:avLst>
          </a:prstGeom>
          <a:gradFill rotWithShape="1">
            <a:gsLst>
              <a:gs pos="0">
                <a:srgbClr val="7A9B3D">
                  <a:alpha val="0"/>
                </a:srgbClr>
              </a:gs>
              <a:gs pos="67000">
                <a:srgbClr val="AFC267"/>
              </a:gs>
            </a:gsLst>
            <a:lin ang="0" scaled="1"/>
          </a:gradFill>
          <a:ln>
            <a:noFill/>
          </a:ln>
        </p:spPr>
        <p:txBody>
          <a:bodyPr anchor="ctr">
            <a:spAutoFit/>
          </a:bodyPr>
          <a:lstStyle>
            <a:lvl1pPr>
              <a:defRPr sz="1400">
                <a:solidFill>
                  <a:schemeClr val="tx1"/>
                </a:solidFill>
                <a:latin typeface="Arial" charset="0"/>
                <a:ea typeface="ヒラギノ角ゴ Pro W3" pitchFamily="-111" charset="-128"/>
              </a:defRPr>
            </a:lvl1pPr>
            <a:lvl2pPr marL="742950" indent="-285750">
              <a:defRPr sz="1400">
                <a:solidFill>
                  <a:schemeClr val="tx1"/>
                </a:solidFill>
                <a:latin typeface="Arial" charset="0"/>
                <a:ea typeface="ヒラギノ角ゴ Pro W3" pitchFamily="-111" charset="-128"/>
              </a:defRPr>
            </a:lvl2pPr>
            <a:lvl3pPr marL="1143000" indent="-228600">
              <a:defRPr sz="1400">
                <a:solidFill>
                  <a:schemeClr val="tx1"/>
                </a:solidFill>
                <a:latin typeface="Arial" charset="0"/>
                <a:ea typeface="ヒラギノ角ゴ Pro W3" pitchFamily="-111" charset="-128"/>
              </a:defRPr>
            </a:lvl3pPr>
            <a:lvl4pPr marL="1600200" indent="-228600">
              <a:defRPr sz="1400">
                <a:solidFill>
                  <a:schemeClr val="tx1"/>
                </a:solidFill>
                <a:latin typeface="Arial" charset="0"/>
                <a:ea typeface="ヒラギノ角ゴ Pro W3" pitchFamily="-111" charset="-128"/>
              </a:defRPr>
            </a:lvl4pPr>
            <a:lvl5pPr marL="2057400" indent="-228600">
              <a:defRPr sz="1400">
                <a:solidFill>
                  <a:schemeClr val="tx1"/>
                </a:solidFill>
                <a:latin typeface="Arial" charset="0"/>
                <a:ea typeface="ヒラギノ角ゴ Pro W3" pitchFamily="-111" charset="-128"/>
              </a:defRPr>
            </a:lvl5pPr>
            <a:lvl6pPr marL="2514600" indent="-228600" algn="ctr" eaLnBrk="0" fontAlgn="base" hangingPunct="0">
              <a:spcBef>
                <a:spcPct val="20000"/>
              </a:spcBef>
              <a:spcAft>
                <a:spcPct val="0"/>
              </a:spcAft>
              <a:buClr>
                <a:schemeClr val="tx2"/>
              </a:buClr>
              <a:defRPr sz="1400">
                <a:solidFill>
                  <a:schemeClr val="tx1"/>
                </a:solidFill>
                <a:latin typeface="Arial" charset="0"/>
                <a:ea typeface="ヒラギノ角ゴ Pro W3" pitchFamily="-111" charset="-128"/>
              </a:defRPr>
            </a:lvl6pPr>
            <a:lvl7pPr marL="2971800" indent="-228600" algn="ctr" eaLnBrk="0" fontAlgn="base" hangingPunct="0">
              <a:spcBef>
                <a:spcPct val="20000"/>
              </a:spcBef>
              <a:spcAft>
                <a:spcPct val="0"/>
              </a:spcAft>
              <a:buClr>
                <a:schemeClr val="tx2"/>
              </a:buClr>
              <a:defRPr sz="1400">
                <a:solidFill>
                  <a:schemeClr val="tx1"/>
                </a:solidFill>
                <a:latin typeface="Arial" charset="0"/>
                <a:ea typeface="ヒラギノ角ゴ Pro W3" pitchFamily="-111" charset="-128"/>
              </a:defRPr>
            </a:lvl7pPr>
            <a:lvl8pPr marL="3429000" indent="-228600" algn="ctr" eaLnBrk="0" fontAlgn="base" hangingPunct="0">
              <a:spcBef>
                <a:spcPct val="20000"/>
              </a:spcBef>
              <a:spcAft>
                <a:spcPct val="0"/>
              </a:spcAft>
              <a:buClr>
                <a:schemeClr val="tx2"/>
              </a:buClr>
              <a:defRPr sz="1400">
                <a:solidFill>
                  <a:schemeClr val="tx1"/>
                </a:solidFill>
                <a:latin typeface="Arial" charset="0"/>
                <a:ea typeface="ヒラギノ角ゴ Pro W3" pitchFamily="-111" charset="-128"/>
              </a:defRPr>
            </a:lvl8pPr>
            <a:lvl9pPr marL="3886200" indent="-228600" algn="ctr" eaLnBrk="0" fontAlgn="base" hangingPunct="0">
              <a:spcBef>
                <a:spcPct val="20000"/>
              </a:spcBef>
              <a:spcAft>
                <a:spcPct val="0"/>
              </a:spcAft>
              <a:buClr>
                <a:schemeClr val="tx2"/>
              </a:buClr>
              <a:defRPr sz="1400">
                <a:solidFill>
                  <a:schemeClr val="tx1"/>
                </a:solidFill>
                <a:latin typeface="Arial" charset="0"/>
                <a:ea typeface="ヒラギノ角ゴ Pro W3" pitchFamily="-111" charset="-128"/>
              </a:defRPr>
            </a:lvl9pPr>
          </a:lstStyle>
          <a:p>
            <a:pPr algn="l" eaLnBrk="1" hangingPunct="1"/>
            <a:endParaRPr lang="en-US" altLang="en-US" b="1">
              <a:solidFill>
                <a:schemeClr val="bg1"/>
              </a:solidFill>
            </a:endParaRPr>
          </a:p>
          <a:p>
            <a:pPr algn="l" eaLnBrk="1" hangingPunct="1"/>
            <a:endParaRPr lang="en-US" altLang="en-US" b="1">
              <a:solidFill>
                <a:schemeClr val="bg1"/>
              </a:solidFill>
            </a:endParaRPr>
          </a:p>
          <a:p>
            <a:pPr algn="l" eaLnBrk="1" hangingPunct="1"/>
            <a:endParaRPr lang="en-US" altLang="en-US" b="1">
              <a:solidFill>
                <a:schemeClr val="bg1"/>
              </a:solidFill>
            </a:endParaRPr>
          </a:p>
          <a:p>
            <a:pPr algn="l" eaLnBrk="1" hangingPunct="1"/>
            <a:endParaRPr lang="en-US" altLang="en-US" b="1">
              <a:solidFill>
                <a:schemeClr val="bg1"/>
              </a:solidFill>
            </a:endParaRPr>
          </a:p>
          <a:p>
            <a:pPr algn="l" eaLnBrk="1" hangingPunct="1"/>
            <a:endParaRPr lang="en-US" altLang="en-US" b="1">
              <a:solidFill>
                <a:schemeClr val="bg1"/>
              </a:solidFill>
            </a:endParaRPr>
          </a:p>
        </p:txBody>
      </p:sp>
      <p:sp>
        <p:nvSpPr>
          <p:cNvPr id="18" name="AutoShape 11"/>
          <p:cNvSpPr>
            <a:spLocks noChangeArrowheads="1"/>
          </p:cNvSpPr>
          <p:nvPr/>
        </p:nvSpPr>
        <p:spPr bwMode="auto">
          <a:xfrm rot="5400000">
            <a:off x="7627278" y="2070724"/>
            <a:ext cx="1463040" cy="1920240"/>
          </a:xfrm>
          <a:prstGeom prst="rightArrow">
            <a:avLst>
              <a:gd name="adj1" fmla="val 56648"/>
              <a:gd name="adj2" fmla="val 64222"/>
            </a:avLst>
          </a:prstGeom>
          <a:gradFill rotWithShape="1">
            <a:gsLst>
              <a:gs pos="0">
                <a:srgbClr val="298FC2">
                  <a:alpha val="0"/>
                </a:srgbClr>
              </a:gs>
              <a:gs pos="67000">
                <a:srgbClr val="80BCDA"/>
              </a:gs>
            </a:gsLst>
            <a:lin ang="0" scaled="1"/>
          </a:gradFill>
          <a:ln>
            <a:noFill/>
          </a:ln>
          <a:effectLst/>
        </p:spPr>
        <p:txBody>
          <a:bodyPr anchor="ctr">
            <a:spAutoFit/>
          </a:bodyPr>
          <a:lstStyle>
            <a:lvl1pPr>
              <a:defRPr sz="1400">
                <a:solidFill>
                  <a:schemeClr val="tx1"/>
                </a:solidFill>
                <a:latin typeface="Arial" charset="0"/>
                <a:ea typeface="ヒラギノ角ゴ Pro W3" pitchFamily="-111" charset="-128"/>
              </a:defRPr>
            </a:lvl1pPr>
            <a:lvl2pPr marL="742950" indent="-285750">
              <a:defRPr sz="1400">
                <a:solidFill>
                  <a:schemeClr val="tx1"/>
                </a:solidFill>
                <a:latin typeface="Arial" charset="0"/>
                <a:ea typeface="ヒラギノ角ゴ Pro W3" pitchFamily="-111" charset="-128"/>
              </a:defRPr>
            </a:lvl2pPr>
            <a:lvl3pPr marL="1143000" indent="-228600">
              <a:defRPr sz="1400">
                <a:solidFill>
                  <a:schemeClr val="tx1"/>
                </a:solidFill>
                <a:latin typeface="Arial" charset="0"/>
                <a:ea typeface="ヒラギノ角ゴ Pro W3" pitchFamily="-111" charset="-128"/>
              </a:defRPr>
            </a:lvl3pPr>
            <a:lvl4pPr marL="1600200" indent="-228600">
              <a:defRPr sz="1400">
                <a:solidFill>
                  <a:schemeClr val="tx1"/>
                </a:solidFill>
                <a:latin typeface="Arial" charset="0"/>
                <a:ea typeface="ヒラギノ角ゴ Pro W3" pitchFamily="-111" charset="-128"/>
              </a:defRPr>
            </a:lvl4pPr>
            <a:lvl5pPr marL="2057400" indent="-228600">
              <a:defRPr sz="1400">
                <a:solidFill>
                  <a:schemeClr val="tx1"/>
                </a:solidFill>
                <a:latin typeface="Arial" charset="0"/>
                <a:ea typeface="ヒラギノ角ゴ Pro W3" pitchFamily="-111" charset="-128"/>
              </a:defRPr>
            </a:lvl5pPr>
            <a:lvl6pPr marL="2514600" indent="-228600" algn="ctr" eaLnBrk="0" fontAlgn="base" hangingPunct="0">
              <a:spcBef>
                <a:spcPct val="20000"/>
              </a:spcBef>
              <a:spcAft>
                <a:spcPct val="0"/>
              </a:spcAft>
              <a:buClr>
                <a:schemeClr val="tx2"/>
              </a:buClr>
              <a:defRPr sz="1400">
                <a:solidFill>
                  <a:schemeClr val="tx1"/>
                </a:solidFill>
                <a:latin typeface="Arial" charset="0"/>
                <a:ea typeface="ヒラギノ角ゴ Pro W3" pitchFamily="-111" charset="-128"/>
              </a:defRPr>
            </a:lvl6pPr>
            <a:lvl7pPr marL="2971800" indent="-228600" algn="ctr" eaLnBrk="0" fontAlgn="base" hangingPunct="0">
              <a:spcBef>
                <a:spcPct val="20000"/>
              </a:spcBef>
              <a:spcAft>
                <a:spcPct val="0"/>
              </a:spcAft>
              <a:buClr>
                <a:schemeClr val="tx2"/>
              </a:buClr>
              <a:defRPr sz="1400">
                <a:solidFill>
                  <a:schemeClr val="tx1"/>
                </a:solidFill>
                <a:latin typeface="Arial" charset="0"/>
                <a:ea typeface="ヒラギノ角ゴ Pro W3" pitchFamily="-111" charset="-128"/>
              </a:defRPr>
            </a:lvl7pPr>
            <a:lvl8pPr marL="3429000" indent="-228600" algn="ctr" eaLnBrk="0" fontAlgn="base" hangingPunct="0">
              <a:spcBef>
                <a:spcPct val="20000"/>
              </a:spcBef>
              <a:spcAft>
                <a:spcPct val="0"/>
              </a:spcAft>
              <a:buClr>
                <a:schemeClr val="tx2"/>
              </a:buClr>
              <a:defRPr sz="1400">
                <a:solidFill>
                  <a:schemeClr val="tx1"/>
                </a:solidFill>
                <a:latin typeface="Arial" charset="0"/>
                <a:ea typeface="ヒラギノ角ゴ Pro W3" pitchFamily="-111" charset="-128"/>
              </a:defRPr>
            </a:lvl8pPr>
            <a:lvl9pPr marL="3886200" indent="-228600" algn="ctr" eaLnBrk="0" fontAlgn="base" hangingPunct="0">
              <a:spcBef>
                <a:spcPct val="20000"/>
              </a:spcBef>
              <a:spcAft>
                <a:spcPct val="0"/>
              </a:spcAft>
              <a:buClr>
                <a:schemeClr val="tx2"/>
              </a:buClr>
              <a:defRPr sz="1400">
                <a:solidFill>
                  <a:schemeClr val="tx1"/>
                </a:solidFill>
                <a:latin typeface="Arial" charset="0"/>
                <a:ea typeface="ヒラギノ角ゴ Pro W3" pitchFamily="-111" charset="-128"/>
              </a:defRPr>
            </a:lvl9pPr>
          </a:lstStyle>
          <a:p>
            <a:pPr algn="l" eaLnBrk="1" hangingPunct="1"/>
            <a:endParaRPr lang="en-US" altLang="en-US" b="1">
              <a:solidFill>
                <a:schemeClr val="bg1"/>
              </a:solidFill>
            </a:endParaRPr>
          </a:p>
          <a:p>
            <a:pPr algn="l" eaLnBrk="1" hangingPunct="1"/>
            <a:endParaRPr lang="en-US" altLang="en-US" b="1">
              <a:solidFill>
                <a:schemeClr val="bg1"/>
              </a:solidFill>
            </a:endParaRPr>
          </a:p>
          <a:p>
            <a:pPr algn="l" eaLnBrk="1" hangingPunct="1"/>
            <a:endParaRPr lang="en-US" altLang="en-US" b="1">
              <a:solidFill>
                <a:schemeClr val="bg1"/>
              </a:solidFill>
            </a:endParaRPr>
          </a:p>
          <a:p>
            <a:pPr algn="l" eaLnBrk="1" hangingPunct="1"/>
            <a:endParaRPr lang="en-US" altLang="en-US" b="1">
              <a:solidFill>
                <a:schemeClr val="bg1"/>
              </a:solidFill>
            </a:endParaRPr>
          </a:p>
          <a:p>
            <a:pPr algn="l" eaLnBrk="1" hangingPunct="1"/>
            <a:endParaRPr lang="en-US" altLang="en-US" b="1">
              <a:solidFill>
                <a:schemeClr val="bg1"/>
              </a:solidFill>
            </a:endParaRPr>
          </a:p>
        </p:txBody>
      </p:sp>
      <p:sp>
        <p:nvSpPr>
          <p:cNvPr id="5" name="Rectangle 4">
            <a:extLst>
              <a:ext uri="{FF2B5EF4-FFF2-40B4-BE49-F238E27FC236}">
                <a16:creationId xmlns:a16="http://schemas.microsoft.com/office/drawing/2014/main" id="{225E7685-30FF-44BE-B633-58EFAEFB5023}"/>
              </a:ext>
            </a:extLst>
          </p:cNvPr>
          <p:cNvSpPr/>
          <p:nvPr/>
        </p:nvSpPr>
        <p:spPr>
          <a:xfrm>
            <a:off x="4159092" y="1505293"/>
            <a:ext cx="3873816" cy="369332"/>
          </a:xfrm>
          <a:prstGeom prst="rect">
            <a:avLst/>
          </a:prstGeom>
        </p:spPr>
        <p:txBody>
          <a:bodyPr wrap="none">
            <a:spAutoFit/>
          </a:bodyPr>
          <a:lstStyle/>
          <a:p>
            <a:pPr algn="ctr"/>
            <a:r>
              <a:rPr lang="en-US" sz="1800" b="1" dirty="0"/>
              <a:t>INDIVIDUAL COSTS DEPEND ON:</a:t>
            </a:r>
          </a:p>
        </p:txBody>
      </p:sp>
    </p:spTree>
    <p:extLst>
      <p:ext uri="{BB962C8B-B14F-4D97-AF65-F5344CB8AC3E}">
        <p14:creationId xmlns:p14="http://schemas.microsoft.com/office/powerpoint/2010/main" val="32226989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t>What We’ll Cover Today</a:t>
            </a:r>
            <a:endParaRPr lang="en-US" sz="1600" b="1" dirty="0">
              <a:solidFill>
                <a:srgbClr val="768692"/>
              </a:solidFill>
            </a:endParaRPr>
          </a:p>
        </p:txBody>
      </p:sp>
      <p:sp>
        <p:nvSpPr>
          <p:cNvPr id="6" name="Slide Number Placeholder 5">
            <a:extLst>
              <a:ext uri="{FF2B5EF4-FFF2-40B4-BE49-F238E27FC236}">
                <a16:creationId xmlns:a16="http://schemas.microsoft.com/office/drawing/2014/main" id="{84A41857-4020-4556-AD88-B4B4BF5DB0CB}"/>
              </a:ext>
            </a:extLst>
          </p:cNvPr>
          <p:cNvSpPr>
            <a:spLocks noGrp="1"/>
          </p:cNvSpPr>
          <p:nvPr>
            <p:ph type="sldNum" sz="quarter" idx="14"/>
          </p:nvPr>
        </p:nvSpPr>
        <p:spPr/>
        <p:txBody>
          <a:bodyPr/>
          <a:lstStyle/>
          <a:p>
            <a:pPr>
              <a:defRPr/>
            </a:pPr>
            <a:fld id="{E6474CC2-1230-4213-AD1A-4B2FEEABA7A1}" type="slidenum">
              <a:rPr lang="en-US" smtClean="0"/>
              <a:pPr>
                <a:defRPr/>
              </a:pPr>
              <a:t>5</a:t>
            </a:fld>
            <a:endParaRPr lang="en-US" dirty="0"/>
          </a:p>
        </p:txBody>
      </p:sp>
      <p:sp>
        <p:nvSpPr>
          <p:cNvPr id="4" name="Footer Placeholder 3">
            <a:extLst>
              <a:ext uri="{FF2B5EF4-FFF2-40B4-BE49-F238E27FC236}">
                <a16:creationId xmlns:a16="http://schemas.microsoft.com/office/drawing/2014/main" id="{21E7C910-4987-4442-828D-25BC942B7418}"/>
              </a:ext>
            </a:extLst>
          </p:cNvPr>
          <p:cNvSpPr>
            <a:spLocks noGrp="1"/>
          </p:cNvSpPr>
          <p:nvPr>
            <p:ph type="ftr" sz="quarter" idx="15"/>
          </p:nvPr>
        </p:nvSpPr>
        <p:spPr/>
        <p:txBody>
          <a:bodyPr/>
          <a:lstStyle/>
          <a:p>
            <a:pPr algn="l">
              <a:defRPr/>
            </a:pPr>
            <a:r>
              <a:rPr lang="en-US"/>
              <a:t>For investor use.</a:t>
            </a:r>
            <a:endParaRPr lang="en-US" dirty="0"/>
          </a:p>
        </p:txBody>
      </p:sp>
      <p:grpSp>
        <p:nvGrpSpPr>
          <p:cNvPr id="8" name="Group 7">
            <a:extLst>
              <a:ext uri="{FF2B5EF4-FFF2-40B4-BE49-F238E27FC236}">
                <a16:creationId xmlns:a16="http://schemas.microsoft.com/office/drawing/2014/main" id="{17FC8431-D8D5-4F11-82CB-86A40D857192}"/>
              </a:ext>
            </a:extLst>
          </p:cNvPr>
          <p:cNvGrpSpPr/>
          <p:nvPr/>
        </p:nvGrpSpPr>
        <p:grpSpPr>
          <a:xfrm>
            <a:off x="2309631" y="2047524"/>
            <a:ext cx="7589520" cy="2560320"/>
            <a:chOff x="1938156" y="1818211"/>
            <a:chExt cx="7965328" cy="2730833"/>
          </a:xfrm>
        </p:grpSpPr>
        <p:sp>
          <p:nvSpPr>
            <p:cNvPr id="15" name="TextBox 14"/>
            <p:cNvSpPr txBox="1"/>
            <p:nvPr/>
          </p:nvSpPr>
          <p:spPr>
            <a:xfrm>
              <a:off x="2769046" y="1988197"/>
              <a:ext cx="7132320" cy="369291"/>
            </a:xfrm>
            <a:prstGeom prst="rect">
              <a:avLst/>
            </a:prstGeom>
            <a:noFill/>
          </p:spPr>
          <p:txBody>
            <a:bodyPr wrap="square" lIns="91399" tIns="45700" rIns="91399" bIns="45700" rtlCol="0" anchor="ctr">
              <a:spAutoFit/>
            </a:bodyPr>
            <a:lstStyle/>
            <a:p>
              <a:pPr marL="0" lvl="1"/>
              <a:r>
                <a:rPr lang="en-US" sz="1800" dirty="0">
                  <a:solidFill>
                    <a:srgbClr val="7A9A3D"/>
                  </a:solidFill>
                </a:rPr>
                <a:t>Get to know </a:t>
              </a:r>
              <a:r>
                <a:rPr lang="en-US" sz="1800" b="1" dirty="0">
                  <a:solidFill>
                    <a:srgbClr val="7A9A3D"/>
                  </a:solidFill>
                </a:rPr>
                <a:t>Medicare</a:t>
              </a:r>
            </a:p>
          </p:txBody>
        </p:sp>
        <p:sp>
          <p:nvSpPr>
            <p:cNvPr id="17" name="TextBox 16"/>
            <p:cNvSpPr txBox="1"/>
            <p:nvPr/>
          </p:nvSpPr>
          <p:spPr>
            <a:xfrm>
              <a:off x="2769046" y="2672314"/>
              <a:ext cx="7132320" cy="369291"/>
            </a:xfrm>
            <a:prstGeom prst="rect">
              <a:avLst/>
            </a:prstGeom>
            <a:noFill/>
          </p:spPr>
          <p:txBody>
            <a:bodyPr wrap="square" lIns="91399" tIns="45700" rIns="91399" bIns="45700" rtlCol="0" anchor="ctr">
              <a:spAutoFit/>
            </a:bodyPr>
            <a:lstStyle/>
            <a:p>
              <a:pPr marL="0" lvl="1"/>
              <a:r>
                <a:rPr lang="en-US" sz="1800" dirty="0">
                  <a:solidFill>
                    <a:srgbClr val="298FC2"/>
                  </a:solidFill>
                </a:rPr>
                <a:t>Estimate your annual </a:t>
              </a:r>
              <a:r>
                <a:rPr lang="en-US" sz="1800" b="1" dirty="0">
                  <a:solidFill>
                    <a:srgbClr val="298FC2"/>
                  </a:solidFill>
                </a:rPr>
                <a:t>Medicare costs</a:t>
              </a:r>
            </a:p>
          </p:txBody>
        </p:sp>
        <p:sp>
          <p:nvSpPr>
            <p:cNvPr id="18" name="TextBox 17"/>
            <p:cNvSpPr txBox="1"/>
            <p:nvPr/>
          </p:nvSpPr>
          <p:spPr>
            <a:xfrm>
              <a:off x="2769046" y="3356431"/>
              <a:ext cx="7132320" cy="369291"/>
            </a:xfrm>
            <a:prstGeom prst="rect">
              <a:avLst/>
            </a:prstGeom>
            <a:noFill/>
          </p:spPr>
          <p:txBody>
            <a:bodyPr wrap="square" lIns="91399" tIns="45700" rIns="91399" bIns="45700" rtlCol="0" anchor="ctr">
              <a:spAutoFit/>
            </a:bodyPr>
            <a:lstStyle/>
            <a:p>
              <a:pPr marL="0" lvl="1"/>
              <a:r>
                <a:rPr lang="en-US" sz="1800" b="1" dirty="0">
                  <a:solidFill>
                    <a:srgbClr val="004F6B"/>
                  </a:solidFill>
                </a:rPr>
                <a:t>Take stock </a:t>
              </a:r>
              <a:r>
                <a:rPr lang="en-US" sz="1800" dirty="0">
                  <a:solidFill>
                    <a:srgbClr val="004F6B"/>
                  </a:solidFill>
                </a:rPr>
                <a:t>of your funding sources</a:t>
              </a:r>
            </a:p>
          </p:txBody>
        </p:sp>
        <p:cxnSp>
          <p:nvCxnSpPr>
            <p:cNvPr id="23" name="Straight Connector 22"/>
            <p:cNvCxnSpPr/>
            <p:nvPr/>
          </p:nvCxnSpPr>
          <p:spPr bwMode="auto">
            <a:xfrm>
              <a:off x="2638423" y="1828649"/>
              <a:ext cx="0" cy="2720394"/>
            </a:xfrm>
            <a:prstGeom prst="line">
              <a:avLst/>
            </a:prstGeom>
            <a:solidFill>
              <a:schemeClr val="hlink"/>
            </a:solidFill>
            <a:ln w="9525" cap="flat" cmpd="sng" algn="ctr">
              <a:solidFill>
                <a:schemeClr val="bg1">
                  <a:lumMod val="85000"/>
                </a:schemeClr>
              </a:solidFill>
              <a:prstDash val="solid"/>
              <a:round/>
              <a:headEnd type="none" w="med" len="med"/>
              <a:tailEnd type="none" w="med" len="med"/>
            </a:ln>
            <a:effectLst/>
          </p:spPr>
        </p:cxnSp>
        <p:sp>
          <p:nvSpPr>
            <p:cNvPr id="27" name="TextBox 26"/>
            <p:cNvSpPr txBox="1"/>
            <p:nvPr/>
          </p:nvSpPr>
          <p:spPr>
            <a:xfrm>
              <a:off x="2769046" y="4040547"/>
              <a:ext cx="7132320" cy="369291"/>
            </a:xfrm>
            <a:prstGeom prst="rect">
              <a:avLst/>
            </a:prstGeom>
            <a:noFill/>
          </p:spPr>
          <p:txBody>
            <a:bodyPr wrap="square" lIns="91399" tIns="45700" rIns="91399" bIns="45700" rtlCol="0" anchor="ctr">
              <a:spAutoFit/>
            </a:bodyPr>
            <a:lstStyle/>
            <a:p>
              <a:pPr marL="0" lvl="1"/>
              <a:r>
                <a:rPr lang="en-US" sz="1800" b="1" dirty="0">
                  <a:solidFill>
                    <a:srgbClr val="768692"/>
                  </a:solidFill>
                </a:rPr>
                <a:t>Create a health care plan </a:t>
              </a:r>
              <a:r>
                <a:rPr lang="en-US" sz="1800" dirty="0">
                  <a:solidFill>
                    <a:srgbClr val="768692"/>
                  </a:solidFill>
                </a:rPr>
                <a:t>with your financial representative</a:t>
              </a:r>
            </a:p>
          </p:txBody>
        </p:sp>
        <p:grpSp>
          <p:nvGrpSpPr>
            <p:cNvPr id="7" name="Group 6">
              <a:extLst>
                <a:ext uri="{FF2B5EF4-FFF2-40B4-BE49-F238E27FC236}">
                  <a16:creationId xmlns:a16="http://schemas.microsoft.com/office/drawing/2014/main" id="{09779B15-C82D-45AB-97CF-86BAFF158BC0}"/>
                </a:ext>
              </a:extLst>
            </p:cNvPr>
            <p:cNvGrpSpPr/>
            <p:nvPr/>
          </p:nvGrpSpPr>
          <p:grpSpPr>
            <a:xfrm>
              <a:off x="1938156" y="1818211"/>
              <a:ext cx="7965328" cy="2730833"/>
              <a:chOff x="1938156" y="1818211"/>
              <a:chExt cx="7965328" cy="2730833"/>
            </a:xfrm>
          </p:grpSpPr>
          <p:sp>
            <p:nvSpPr>
              <p:cNvPr id="24" name="TextBox 23"/>
              <p:cNvSpPr txBox="1"/>
              <p:nvPr/>
            </p:nvSpPr>
            <p:spPr>
              <a:xfrm>
                <a:off x="2109658" y="1897975"/>
                <a:ext cx="365760" cy="523180"/>
              </a:xfrm>
              <a:prstGeom prst="rect">
                <a:avLst/>
              </a:prstGeom>
              <a:noFill/>
            </p:spPr>
            <p:txBody>
              <a:bodyPr wrap="square" lIns="91399" tIns="45700" rIns="91399" bIns="45700" rtlCol="0" anchor="ctr">
                <a:spAutoFit/>
              </a:bodyPr>
              <a:lstStyle/>
              <a:p>
                <a:pPr marL="0" lvl="1"/>
                <a:r>
                  <a:rPr lang="en-US" sz="2800" dirty="0">
                    <a:solidFill>
                      <a:srgbClr val="C8CFD3"/>
                    </a:solidFill>
                  </a:rPr>
                  <a:t>1</a:t>
                </a:r>
              </a:p>
            </p:txBody>
          </p:sp>
          <p:sp>
            <p:nvSpPr>
              <p:cNvPr id="25" name="TextBox 24"/>
              <p:cNvSpPr txBox="1"/>
              <p:nvPr/>
            </p:nvSpPr>
            <p:spPr>
              <a:xfrm>
                <a:off x="2100133" y="2580683"/>
                <a:ext cx="365760" cy="523180"/>
              </a:xfrm>
              <a:prstGeom prst="rect">
                <a:avLst/>
              </a:prstGeom>
              <a:noFill/>
            </p:spPr>
            <p:txBody>
              <a:bodyPr wrap="square" lIns="91399" tIns="45700" rIns="91399" bIns="45700" rtlCol="0" anchor="ctr">
                <a:spAutoFit/>
              </a:bodyPr>
              <a:lstStyle/>
              <a:p>
                <a:pPr marL="0" lvl="1"/>
                <a:r>
                  <a:rPr lang="en-US" sz="2800" dirty="0">
                    <a:solidFill>
                      <a:srgbClr val="C8CFD3"/>
                    </a:solidFill>
                  </a:rPr>
                  <a:t>2</a:t>
                </a:r>
              </a:p>
            </p:txBody>
          </p:sp>
          <p:sp>
            <p:nvSpPr>
              <p:cNvPr id="26" name="TextBox 25"/>
              <p:cNvSpPr txBox="1"/>
              <p:nvPr/>
            </p:nvSpPr>
            <p:spPr>
              <a:xfrm>
                <a:off x="2100133" y="3263391"/>
                <a:ext cx="365760" cy="523180"/>
              </a:xfrm>
              <a:prstGeom prst="rect">
                <a:avLst/>
              </a:prstGeom>
              <a:noFill/>
            </p:spPr>
            <p:txBody>
              <a:bodyPr wrap="square" lIns="91399" tIns="45700" rIns="91399" bIns="45700" rtlCol="0" anchor="ctr">
                <a:spAutoFit/>
              </a:bodyPr>
              <a:lstStyle/>
              <a:p>
                <a:pPr marL="0" lvl="1"/>
                <a:r>
                  <a:rPr lang="en-US" sz="2800" dirty="0">
                    <a:solidFill>
                      <a:srgbClr val="C8CFD3"/>
                    </a:solidFill>
                  </a:rPr>
                  <a:t>3</a:t>
                </a:r>
              </a:p>
            </p:txBody>
          </p:sp>
          <p:cxnSp>
            <p:nvCxnSpPr>
              <p:cNvPr id="19" name="Straight Connector 18"/>
              <p:cNvCxnSpPr/>
              <p:nvPr/>
            </p:nvCxnSpPr>
            <p:spPr bwMode="auto">
              <a:xfrm>
                <a:off x="1948204" y="2500919"/>
                <a:ext cx="7955280" cy="0"/>
              </a:xfrm>
              <a:prstGeom prst="line">
                <a:avLst/>
              </a:prstGeom>
              <a:solidFill>
                <a:schemeClr val="hlink"/>
              </a:solidFill>
              <a:ln w="9525" cap="flat" cmpd="sng" algn="ctr">
                <a:solidFill>
                  <a:schemeClr val="bg1">
                    <a:lumMod val="85000"/>
                  </a:schemeClr>
                </a:solidFill>
                <a:prstDash val="solid"/>
                <a:round/>
                <a:headEnd type="none" w="med" len="med"/>
                <a:tailEnd type="none" w="med" len="med"/>
              </a:ln>
              <a:effectLst/>
            </p:spPr>
          </p:cxnSp>
          <p:cxnSp>
            <p:nvCxnSpPr>
              <p:cNvPr id="20" name="Straight Connector 19"/>
              <p:cNvCxnSpPr/>
              <p:nvPr/>
            </p:nvCxnSpPr>
            <p:spPr bwMode="auto">
              <a:xfrm>
                <a:off x="1948204" y="3183627"/>
                <a:ext cx="7955280" cy="0"/>
              </a:xfrm>
              <a:prstGeom prst="line">
                <a:avLst/>
              </a:prstGeom>
              <a:solidFill>
                <a:schemeClr val="hlink"/>
              </a:solidFill>
              <a:ln w="9525" cap="flat" cmpd="sng" algn="ctr">
                <a:solidFill>
                  <a:schemeClr val="bg1">
                    <a:lumMod val="85000"/>
                  </a:schemeClr>
                </a:solidFill>
                <a:prstDash val="solid"/>
                <a:round/>
                <a:headEnd type="none" w="med" len="med"/>
                <a:tailEnd type="none" w="med" len="med"/>
              </a:ln>
              <a:effectLst/>
            </p:spPr>
          </p:cxnSp>
          <p:cxnSp>
            <p:nvCxnSpPr>
              <p:cNvPr id="21" name="Straight Connector 20"/>
              <p:cNvCxnSpPr/>
              <p:nvPr/>
            </p:nvCxnSpPr>
            <p:spPr bwMode="auto">
              <a:xfrm>
                <a:off x="1938156" y="3866335"/>
                <a:ext cx="7955280" cy="0"/>
              </a:xfrm>
              <a:prstGeom prst="line">
                <a:avLst/>
              </a:prstGeom>
              <a:solidFill>
                <a:schemeClr val="hlink"/>
              </a:solidFill>
              <a:ln w="9525" cap="flat" cmpd="sng" algn="ctr">
                <a:solidFill>
                  <a:schemeClr val="bg1">
                    <a:lumMod val="85000"/>
                  </a:schemeClr>
                </a:solidFill>
                <a:prstDash val="solid"/>
                <a:round/>
                <a:headEnd type="none" w="med" len="med"/>
                <a:tailEnd type="none" w="med" len="med"/>
              </a:ln>
              <a:effectLst/>
            </p:spPr>
          </p:cxnSp>
          <p:cxnSp>
            <p:nvCxnSpPr>
              <p:cNvPr id="22" name="Straight Connector 21"/>
              <p:cNvCxnSpPr/>
              <p:nvPr/>
            </p:nvCxnSpPr>
            <p:spPr bwMode="auto">
              <a:xfrm>
                <a:off x="1948204" y="1818211"/>
                <a:ext cx="7955280" cy="0"/>
              </a:xfrm>
              <a:prstGeom prst="line">
                <a:avLst/>
              </a:prstGeom>
              <a:solidFill>
                <a:schemeClr val="hlink"/>
              </a:solidFill>
              <a:ln w="9525" cap="flat" cmpd="sng" algn="ctr">
                <a:solidFill>
                  <a:schemeClr val="bg1">
                    <a:lumMod val="85000"/>
                  </a:schemeClr>
                </a:solidFill>
                <a:prstDash val="solid"/>
                <a:round/>
                <a:headEnd type="none" w="med" len="med"/>
                <a:tailEnd type="none" w="med" len="med"/>
              </a:ln>
              <a:effectLst/>
            </p:spPr>
          </p:cxnSp>
          <p:cxnSp>
            <p:nvCxnSpPr>
              <p:cNvPr id="28" name="Straight Connector 27"/>
              <p:cNvCxnSpPr/>
              <p:nvPr/>
            </p:nvCxnSpPr>
            <p:spPr bwMode="auto">
              <a:xfrm>
                <a:off x="1938156" y="4549044"/>
                <a:ext cx="7955280" cy="0"/>
              </a:xfrm>
              <a:prstGeom prst="line">
                <a:avLst/>
              </a:prstGeom>
              <a:solidFill>
                <a:schemeClr val="hlink"/>
              </a:solidFill>
              <a:ln w="9525" cap="flat" cmpd="sng" algn="ctr">
                <a:solidFill>
                  <a:schemeClr val="bg1">
                    <a:lumMod val="85000"/>
                  </a:schemeClr>
                </a:solidFill>
                <a:prstDash val="solid"/>
                <a:round/>
                <a:headEnd type="none" w="med" len="med"/>
                <a:tailEnd type="none" w="med" len="med"/>
              </a:ln>
              <a:effectLst/>
            </p:spPr>
          </p:cxnSp>
          <p:sp>
            <p:nvSpPr>
              <p:cNvPr id="29" name="TextBox 28"/>
              <p:cNvSpPr txBox="1"/>
              <p:nvPr/>
            </p:nvSpPr>
            <p:spPr>
              <a:xfrm>
                <a:off x="2100133" y="3946099"/>
                <a:ext cx="365760" cy="523180"/>
              </a:xfrm>
              <a:prstGeom prst="rect">
                <a:avLst/>
              </a:prstGeom>
              <a:noFill/>
            </p:spPr>
            <p:txBody>
              <a:bodyPr wrap="square" lIns="91399" tIns="45700" rIns="91399" bIns="45700" rtlCol="0" anchor="ctr">
                <a:spAutoFit/>
              </a:bodyPr>
              <a:lstStyle/>
              <a:p>
                <a:pPr marL="0" lvl="1"/>
                <a:r>
                  <a:rPr lang="en-US" sz="2800" dirty="0">
                    <a:solidFill>
                      <a:srgbClr val="C8CFD3"/>
                    </a:solidFill>
                  </a:rPr>
                  <a:t>4</a:t>
                </a:r>
              </a:p>
            </p:txBody>
          </p:sp>
        </p:grpSp>
      </p:grpSp>
      <p:sp>
        <p:nvSpPr>
          <p:cNvPr id="5" name="Rectangle 4"/>
          <p:cNvSpPr/>
          <p:nvPr/>
        </p:nvSpPr>
        <p:spPr>
          <a:xfrm>
            <a:off x="2219497" y="1507500"/>
            <a:ext cx="4151649" cy="369332"/>
          </a:xfrm>
          <a:prstGeom prst="rect">
            <a:avLst/>
          </a:prstGeom>
        </p:spPr>
        <p:txBody>
          <a:bodyPr wrap="none">
            <a:spAutoFit/>
          </a:bodyPr>
          <a:lstStyle/>
          <a:p>
            <a:r>
              <a:rPr lang="en-US" sz="1800" b="1" dirty="0"/>
              <a:t>STEPS YOU CAN TAKE RIGHT NOW</a:t>
            </a:r>
            <a:endParaRPr lang="en-US" sz="1800" dirty="0"/>
          </a:p>
        </p:txBody>
      </p:sp>
      <p:sp>
        <p:nvSpPr>
          <p:cNvPr id="30" name="TextBox 29">
            <a:extLst>
              <a:ext uri="{FF2B5EF4-FFF2-40B4-BE49-F238E27FC236}">
                <a16:creationId xmlns:a16="http://schemas.microsoft.com/office/drawing/2014/main" id="{95D6CFFB-E3AB-4C30-AC51-661F9112C3D3}"/>
              </a:ext>
            </a:extLst>
          </p:cNvPr>
          <p:cNvSpPr txBox="1"/>
          <p:nvPr/>
        </p:nvSpPr>
        <p:spPr>
          <a:xfrm>
            <a:off x="0" y="4902920"/>
            <a:ext cx="12192000" cy="814479"/>
          </a:xfrm>
          <a:prstGeom prst="rect">
            <a:avLst/>
          </a:prstGeom>
          <a:solidFill>
            <a:srgbClr val="E4E7E9"/>
          </a:solidFill>
          <a:ln>
            <a:noFill/>
          </a:ln>
        </p:spPr>
        <p:txBody>
          <a:bodyPr wrap="square" rtlCol="0" anchor="ctr" anchorCtr="0">
            <a:noAutofit/>
          </a:bodyPr>
          <a:lstStyle/>
          <a:p>
            <a:pPr marL="228600" algn="ctr"/>
            <a:r>
              <a:rPr lang="en-US" sz="1800" b="1" dirty="0">
                <a:solidFill>
                  <a:schemeClr val="bg2"/>
                </a:solidFill>
              </a:rPr>
              <a:t>The confidence of knowing your health care is covered </a:t>
            </a:r>
            <a:br>
              <a:rPr lang="en-US" sz="1800" b="1" dirty="0">
                <a:solidFill>
                  <a:schemeClr val="bg2"/>
                </a:solidFill>
              </a:rPr>
            </a:br>
            <a:r>
              <a:rPr lang="en-US" sz="1800" b="1" dirty="0">
                <a:solidFill>
                  <a:schemeClr val="bg2"/>
                </a:solidFill>
              </a:rPr>
              <a:t>is one of the most valuable things you can take into retirement.</a:t>
            </a:r>
          </a:p>
        </p:txBody>
      </p:sp>
    </p:spTree>
    <p:extLst>
      <p:ext uri="{BB962C8B-B14F-4D97-AF65-F5344CB8AC3E}">
        <p14:creationId xmlns:p14="http://schemas.microsoft.com/office/powerpoint/2010/main" val="22176176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Get to Know Medicare</a:t>
            </a:r>
            <a:br>
              <a:rPr lang="en-US" dirty="0"/>
            </a:br>
            <a:r>
              <a:rPr lang="en-US" sz="2000" b="1" dirty="0">
                <a:solidFill>
                  <a:srgbClr val="768692"/>
                </a:solidFill>
              </a:rPr>
              <a:t>What are your Medicare options?</a:t>
            </a:r>
            <a:endParaRPr lang="en-US" sz="1600" b="1" dirty="0">
              <a:solidFill>
                <a:srgbClr val="768692"/>
              </a:solidFill>
            </a:endParaRPr>
          </a:p>
        </p:txBody>
      </p:sp>
      <p:sp>
        <p:nvSpPr>
          <p:cNvPr id="4" name="Slide Number Placeholder 3">
            <a:extLst>
              <a:ext uri="{FF2B5EF4-FFF2-40B4-BE49-F238E27FC236}">
                <a16:creationId xmlns:a16="http://schemas.microsoft.com/office/drawing/2014/main" id="{E68F1D48-293B-4012-B1C0-AA228914CB42}"/>
              </a:ext>
            </a:extLst>
          </p:cNvPr>
          <p:cNvSpPr>
            <a:spLocks noGrp="1"/>
          </p:cNvSpPr>
          <p:nvPr>
            <p:ph type="sldNum" sz="quarter" idx="14"/>
          </p:nvPr>
        </p:nvSpPr>
        <p:spPr/>
        <p:txBody>
          <a:bodyPr/>
          <a:lstStyle/>
          <a:p>
            <a:pPr>
              <a:defRPr/>
            </a:pPr>
            <a:fld id="{E6474CC2-1230-4213-AD1A-4B2FEEABA7A1}" type="slidenum">
              <a:rPr lang="en-US" smtClean="0"/>
              <a:pPr>
                <a:defRPr/>
              </a:pPr>
              <a:t>6</a:t>
            </a:fld>
            <a:endParaRPr lang="en-US" dirty="0"/>
          </a:p>
        </p:txBody>
      </p:sp>
      <p:sp>
        <p:nvSpPr>
          <p:cNvPr id="2" name="Footer Placeholder 1">
            <a:extLst>
              <a:ext uri="{FF2B5EF4-FFF2-40B4-BE49-F238E27FC236}">
                <a16:creationId xmlns:a16="http://schemas.microsoft.com/office/drawing/2014/main" id="{C2CCABA9-4424-4EEF-BBA6-E2403E4088A8}"/>
              </a:ext>
            </a:extLst>
          </p:cNvPr>
          <p:cNvSpPr>
            <a:spLocks noGrp="1"/>
          </p:cNvSpPr>
          <p:nvPr>
            <p:ph type="ftr" sz="quarter" idx="15"/>
          </p:nvPr>
        </p:nvSpPr>
        <p:spPr/>
        <p:txBody>
          <a:bodyPr/>
          <a:lstStyle/>
          <a:p>
            <a:pPr algn="l">
              <a:defRPr/>
            </a:pPr>
            <a:r>
              <a:rPr lang="en-US"/>
              <a:t>For investor use.</a:t>
            </a:r>
            <a:endParaRPr lang="en-US" dirty="0"/>
          </a:p>
        </p:txBody>
      </p:sp>
      <p:graphicFrame>
        <p:nvGraphicFramePr>
          <p:cNvPr id="10" name="Table 9"/>
          <p:cNvGraphicFramePr>
            <a:graphicFrameLocks noGrp="1"/>
          </p:cNvGraphicFramePr>
          <p:nvPr>
            <p:extLst>
              <p:ext uri="{D42A27DB-BD31-4B8C-83A1-F6EECF244321}">
                <p14:modId xmlns:p14="http://schemas.microsoft.com/office/powerpoint/2010/main" val="2574431065"/>
              </p:ext>
            </p:extLst>
          </p:nvPr>
        </p:nvGraphicFramePr>
        <p:xfrm>
          <a:off x="571501" y="1600201"/>
          <a:ext cx="5524499" cy="4118739"/>
        </p:xfrm>
        <a:graphic>
          <a:graphicData uri="http://schemas.openxmlformats.org/drawingml/2006/table">
            <a:tbl>
              <a:tblPr firstRow="1" bandRow="1">
                <a:tableStyleId>{5C22544A-7EE6-4342-B048-85BDC9FD1C3A}</a:tableStyleId>
              </a:tblPr>
              <a:tblGrid>
                <a:gridCol w="1343024">
                  <a:extLst>
                    <a:ext uri="{9D8B030D-6E8A-4147-A177-3AD203B41FA5}">
                      <a16:colId xmlns:a16="http://schemas.microsoft.com/office/drawing/2014/main" val="20000"/>
                    </a:ext>
                  </a:extLst>
                </a:gridCol>
                <a:gridCol w="4181475">
                  <a:extLst>
                    <a:ext uri="{9D8B030D-6E8A-4147-A177-3AD203B41FA5}">
                      <a16:colId xmlns:a16="http://schemas.microsoft.com/office/drawing/2014/main" val="20001"/>
                    </a:ext>
                  </a:extLst>
                </a:gridCol>
              </a:tblGrid>
              <a:tr h="68955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800" b="1" dirty="0">
                          <a:solidFill>
                            <a:srgbClr val="7A9A3D"/>
                          </a:solidFill>
                        </a:rPr>
                        <a:t>Part A</a:t>
                      </a:r>
                    </a:p>
                  </a:txBody>
                  <a:tcPr marL="18288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4E7E9"/>
                    </a:solidFill>
                  </a:tcPr>
                </a:tc>
                <a:tc>
                  <a:txBody>
                    <a:bodyPr/>
                    <a:lstStyle/>
                    <a:p>
                      <a:pPr marL="114300" indent="0" algn="l" eaLnBrk="1" hangingPunct="1">
                        <a:lnSpc>
                          <a:spcPct val="115000"/>
                        </a:lnSpc>
                        <a:spcBef>
                          <a:spcPct val="105000"/>
                        </a:spcBef>
                        <a:buClr>
                          <a:schemeClr val="bg1"/>
                        </a:buClr>
                      </a:pPr>
                      <a:r>
                        <a:rPr lang="en-US" altLang="en-US" sz="1800" b="0" dirty="0">
                          <a:solidFill>
                            <a:schemeClr val="tx1"/>
                          </a:solidFill>
                        </a:rPr>
                        <a:t>Hospital insurance</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4E7E9"/>
                    </a:solidFill>
                  </a:tcPr>
                </a:tc>
                <a:extLst>
                  <a:ext uri="{0D108BD9-81ED-4DB2-BD59-A6C34878D82A}">
                    <a16:rowId xmlns:a16="http://schemas.microsoft.com/office/drawing/2014/main" val="10000"/>
                  </a:ext>
                </a:extLst>
              </a:tr>
              <a:tr h="64843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800" b="1" dirty="0">
                          <a:solidFill>
                            <a:srgbClr val="7A9A3D"/>
                          </a:solidFill>
                        </a:rPr>
                        <a:t>Part B</a:t>
                      </a:r>
                    </a:p>
                  </a:txBody>
                  <a:tcPr marL="18288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4E7E9"/>
                    </a:solidFill>
                  </a:tcPr>
                </a:tc>
                <a:tc>
                  <a:txBody>
                    <a:bodyPr/>
                    <a:lstStyle/>
                    <a:p>
                      <a:pPr marL="114300" marR="0" indent="0" algn="l" defTabSz="914400" rtl="0" eaLnBrk="1" fontAlgn="auto" latinLnBrk="0" hangingPunct="1">
                        <a:lnSpc>
                          <a:spcPct val="100000"/>
                        </a:lnSpc>
                        <a:spcBef>
                          <a:spcPts val="0"/>
                        </a:spcBef>
                        <a:spcAft>
                          <a:spcPts val="0"/>
                        </a:spcAft>
                        <a:buClrTx/>
                        <a:buSzTx/>
                        <a:buFontTx/>
                        <a:buNone/>
                        <a:tabLst/>
                        <a:defRPr/>
                      </a:pPr>
                      <a:r>
                        <a:rPr lang="en-US" altLang="en-US" sz="1800" b="0" dirty="0">
                          <a:solidFill>
                            <a:schemeClr val="tx1"/>
                          </a:solidFill>
                        </a:rPr>
                        <a:t>Medical insurance</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4E7E9"/>
                    </a:solidFill>
                  </a:tcPr>
                </a:tc>
                <a:extLst>
                  <a:ext uri="{0D108BD9-81ED-4DB2-BD59-A6C34878D82A}">
                    <a16:rowId xmlns:a16="http://schemas.microsoft.com/office/drawing/2014/main" val="10001"/>
                  </a:ext>
                </a:extLst>
              </a:tr>
              <a:tr h="39523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sz="1800" b="1" dirty="0">
                        <a:solidFill>
                          <a:srgbClr val="7A9A3D"/>
                        </a:solidFill>
                      </a:endParaRPr>
                    </a:p>
                  </a:txBody>
                  <a:tcPr marL="18288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14300" marR="0" indent="0" algn="l" defTabSz="914400" rtl="0" eaLnBrk="1" fontAlgn="auto" latinLnBrk="0" hangingPunct="1">
                        <a:lnSpc>
                          <a:spcPct val="100000"/>
                        </a:lnSpc>
                        <a:spcBef>
                          <a:spcPts val="0"/>
                        </a:spcBef>
                        <a:spcAft>
                          <a:spcPts val="0"/>
                        </a:spcAft>
                        <a:buClrTx/>
                        <a:buSzTx/>
                        <a:buFontTx/>
                        <a:buNone/>
                        <a:tabLst/>
                        <a:defRPr/>
                      </a:pPr>
                      <a:endParaRPr lang="en-US" altLang="en-US" sz="1800" b="0" dirty="0">
                        <a:solidFill>
                          <a:schemeClr val="tx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6005832"/>
                  </a:ext>
                </a:extLst>
              </a:tr>
              <a:tr h="6484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800" b="1" dirty="0">
                          <a:solidFill>
                            <a:srgbClr val="7A9A3D"/>
                          </a:solidFill>
                        </a:rPr>
                        <a:t>Part D</a:t>
                      </a:r>
                    </a:p>
                  </a:txBody>
                  <a:tcPr marL="18288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4E7E9"/>
                    </a:solidFill>
                  </a:tcPr>
                </a:tc>
                <a:tc>
                  <a:txBody>
                    <a:bodyPr/>
                    <a:lstStyle/>
                    <a:p>
                      <a:pPr marL="114300" marR="0" lvl="0" indent="0" algn="l" defTabSz="914400" rtl="0" eaLnBrk="1" fontAlgn="auto" latinLnBrk="0" hangingPunct="1">
                        <a:lnSpc>
                          <a:spcPct val="100000"/>
                        </a:lnSpc>
                        <a:spcBef>
                          <a:spcPts val="0"/>
                        </a:spcBef>
                        <a:spcAft>
                          <a:spcPts val="0"/>
                        </a:spcAft>
                        <a:buClrTx/>
                        <a:buSzTx/>
                        <a:buFontTx/>
                        <a:buNone/>
                        <a:tabLst/>
                        <a:defRPr/>
                      </a:pPr>
                      <a:r>
                        <a:rPr lang="en-US" altLang="en-US" sz="1800" b="0" dirty="0">
                          <a:solidFill>
                            <a:schemeClr val="tx1"/>
                          </a:solidFill>
                        </a:rPr>
                        <a:t>Prescription drug coverage</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4E7E9"/>
                    </a:solidFill>
                  </a:tcPr>
                </a:tc>
                <a:extLst>
                  <a:ext uri="{0D108BD9-81ED-4DB2-BD59-A6C34878D82A}">
                    <a16:rowId xmlns:a16="http://schemas.microsoft.com/office/drawing/2014/main" val="10002"/>
                  </a:ext>
                </a:extLst>
              </a:tr>
              <a:tr h="39523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sz="1800" b="1" dirty="0">
                        <a:solidFill>
                          <a:srgbClr val="7A9A3D"/>
                        </a:solidFill>
                      </a:endParaRPr>
                    </a:p>
                  </a:txBody>
                  <a:tcPr marL="18288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14300" marR="0" indent="0" algn="l" defTabSz="914400" rtl="0" eaLnBrk="1" fontAlgn="auto" latinLnBrk="0" hangingPunct="1">
                        <a:lnSpc>
                          <a:spcPct val="100000"/>
                        </a:lnSpc>
                        <a:spcBef>
                          <a:spcPts val="0"/>
                        </a:spcBef>
                        <a:spcAft>
                          <a:spcPts val="0"/>
                        </a:spcAft>
                        <a:buClrTx/>
                        <a:buSzTx/>
                        <a:buFontTx/>
                        <a:buNone/>
                        <a:tabLst/>
                        <a:defRPr/>
                      </a:pPr>
                      <a:endParaRPr lang="en-US" altLang="en-US" sz="1800" b="0" dirty="0">
                        <a:solidFill>
                          <a:schemeClr val="tx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47201302"/>
                  </a:ext>
                </a:extLst>
              </a:tr>
              <a:tr h="69338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800" b="1" dirty="0">
                          <a:solidFill>
                            <a:srgbClr val="7A9A3D"/>
                          </a:solidFill>
                        </a:rPr>
                        <a:t>Medigap</a:t>
                      </a:r>
                    </a:p>
                  </a:txBody>
                  <a:tcPr marL="18288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4E7E9"/>
                    </a:solidFill>
                  </a:tcPr>
                </a:tc>
                <a:tc>
                  <a:txBody>
                    <a:bodyPr/>
                    <a:lstStyle/>
                    <a:p>
                      <a:pPr marL="114300" marR="0" lvl="0" indent="0" algn="l" defTabSz="914400" rtl="0" eaLnBrk="1" fontAlgn="auto" latinLnBrk="0" hangingPunct="1">
                        <a:lnSpc>
                          <a:spcPct val="100000"/>
                        </a:lnSpc>
                        <a:spcBef>
                          <a:spcPts val="0"/>
                        </a:spcBef>
                        <a:spcAft>
                          <a:spcPts val="0"/>
                        </a:spcAft>
                        <a:buClrTx/>
                        <a:buSzTx/>
                        <a:buFontTx/>
                        <a:buNone/>
                        <a:tabLst/>
                        <a:defRPr/>
                      </a:pPr>
                      <a:r>
                        <a:rPr lang="en-US" altLang="en-US" sz="1800" b="0" dirty="0">
                          <a:solidFill>
                            <a:schemeClr val="tx1"/>
                          </a:solidFill>
                        </a:rPr>
                        <a:t>Medicare supplemental insurance</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4E7E9"/>
                    </a:solidFill>
                  </a:tcPr>
                </a:tc>
                <a:extLst>
                  <a:ext uri="{0D108BD9-81ED-4DB2-BD59-A6C34878D82A}">
                    <a16:rowId xmlns:a16="http://schemas.microsoft.com/office/drawing/2014/main" val="10003"/>
                  </a:ext>
                </a:extLst>
              </a:tr>
              <a:tr h="6484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800" b="1" dirty="0">
                          <a:solidFill>
                            <a:srgbClr val="7A9A3D"/>
                          </a:solidFill>
                        </a:rPr>
                        <a:t>Part C</a:t>
                      </a:r>
                    </a:p>
                  </a:txBody>
                  <a:tcPr marL="18288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4E7E9"/>
                    </a:solidFill>
                  </a:tcPr>
                </a:tc>
                <a:tc>
                  <a:txBody>
                    <a:bodyPr/>
                    <a:lstStyle/>
                    <a:p>
                      <a:pPr marL="114300" marR="0" lvl="0" indent="0" algn="l" defTabSz="914400" rtl="0" eaLnBrk="1" fontAlgn="auto" latinLnBrk="0" hangingPunct="1">
                        <a:lnSpc>
                          <a:spcPct val="100000"/>
                        </a:lnSpc>
                        <a:spcBef>
                          <a:spcPts val="0"/>
                        </a:spcBef>
                        <a:spcAft>
                          <a:spcPts val="0"/>
                        </a:spcAft>
                        <a:buClrTx/>
                        <a:buSzTx/>
                        <a:buFontTx/>
                        <a:buNone/>
                        <a:tabLst/>
                        <a:defRPr/>
                      </a:pPr>
                      <a:r>
                        <a:rPr lang="en-US" altLang="en-US" sz="1800" b="0" dirty="0">
                          <a:solidFill>
                            <a:schemeClr val="tx1"/>
                          </a:solidFill>
                        </a:rPr>
                        <a:t>Medicare Advantage plans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4E7E9"/>
                    </a:solidFill>
                  </a:tcPr>
                </a:tc>
                <a:extLst>
                  <a:ext uri="{0D108BD9-81ED-4DB2-BD59-A6C34878D82A}">
                    <a16:rowId xmlns:a16="http://schemas.microsoft.com/office/drawing/2014/main" val="10004"/>
                  </a:ext>
                </a:extLst>
              </a:tr>
            </a:tbl>
          </a:graphicData>
        </a:graphic>
      </p:graphicFrame>
      <p:sp>
        <p:nvSpPr>
          <p:cNvPr id="5" name="Rectangle 4">
            <a:extLst>
              <a:ext uri="{FF2B5EF4-FFF2-40B4-BE49-F238E27FC236}">
                <a16:creationId xmlns:a16="http://schemas.microsoft.com/office/drawing/2014/main" id="{094DD819-444A-4F41-95E1-BC6AA94E8E24}"/>
              </a:ext>
            </a:extLst>
          </p:cNvPr>
          <p:cNvSpPr/>
          <p:nvPr/>
        </p:nvSpPr>
        <p:spPr>
          <a:xfrm>
            <a:off x="484188" y="73074"/>
            <a:ext cx="712503" cy="276999"/>
          </a:xfrm>
          <a:prstGeom prst="rect">
            <a:avLst/>
          </a:prstGeom>
        </p:spPr>
        <p:txBody>
          <a:bodyPr wrap="none">
            <a:spAutoFit/>
          </a:bodyPr>
          <a:lstStyle/>
          <a:p>
            <a:r>
              <a:rPr lang="en-US" sz="1200" b="1" dirty="0">
                <a:solidFill>
                  <a:srgbClr val="919EA8"/>
                </a:solidFill>
              </a:rPr>
              <a:t>STEP 1</a:t>
            </a:r>
          </a:p>
        </p:txBody>
      </p:sp>
    </p:spTree>
    <p:extLst>
      <p:ext uri="{BB962C8B-B14F-4D97-AF65-F5344CB8AC3E}">
        <p14:creationId xmlns:p14="http://schemas.microsoft.com/office/powerpoint/2010/main" val="27951490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Medicare Part A: Hospital Insurance</a:t>
            </a:r>
          </a:p>
        </p:txBody>
      </p:sp>
      <p:sp>
        <p:nvSpPr>
          <p:cNvPr id="4" name="Slide Number Placeholder 3">
            <a:extLst>
              <a:ext uri="{FF2B5EF4-FFF2-40B4-BE49-F238E27FC236}">
                <a16:creationId xmlns:a16="http://schemas.microsoft.com/office/drawing/2014/main" id="{496AE987-3AD4-4E8D-B8B9-1CD5AB876B29}"/>
              </a:ext>
            </a:extLst>
          </p:cNvPr>
          <p:cNvSpPr>
            <a:spLocks noGrp="1"/>
          </p:cNvSpPr>
          <p:nvPr>
            <p:ph type="sldNum" sz="quarter" idx="14"/>
          </p:nvPr>
        </p:nvSpPr>
        <p:spPr/>
        <p:txBody>
          <a:bodyPr/>
          <a:lstStyle/>
          <a:p>
            <a:pPr>
              <a:defRPr/>
            </a:pPr>
            <a:fld id="{E6474CC2-1230-4213-AD1A-4B2FEEABA7A1}" type="slidenum">
              <a:rPr lang="en-US" smtClean="0"/>
              <a:pPr>
                <a:defRPr/>
              </a:pPr>
              <a:t>7</a:t>
            </a:fld>
            <a:endParaRPr lang="en-US" dirty="0"/>
          </a:p>
        </p:txBody>
      </p:sp>
      <p:sp>
        <p:nvSpPr>
          <p:cNvPr id="2" name="Footer Placeholder 1">
            <a:extLst>
              <a:ext uri="{FF2B5EF4-FFF2-40B4-BE49-F238E27FC236}">
                <a16:creationId xmlns:a16="http://schemas.microsoft.com/office/drawing/2014/main" id="{2BF634C3-0CD9-422D-95F8-B1AB0AFB2DE0}"/>
              </a:ext>
            </a:extLst>
          </p:cNvPr>
          <p:cNvSpPr>
            <a:spLocks noGrp="1"/>
          </p:cNvSpPr>
          <p:nvPr>
            <p:ph type="ftr" sz="quarter" idx="15"/>
          </p:nvPr>
        </p:nvSpPr>
        <p:spPr/>
        <p:txBody>
          <a:bodyPr/>
          <a:lstStyle/>
          <a:p>
            <a:pPr algn="l">
              <a:defRPr/>
            </a:pPr>
            <a:r>
              <a:rPr lang="en-US"/>
              <a:t>For investor use.</a:t>
            </a:r>
            <a:endParaRPr lang="en-US" dirty="0"/>
          </a:p>
        </p:txBody>
      </p:sp>
      <p:graphicFrame>
        <p:nvGraphicFramePr>
          <p:cNvPr id="10" name="Group 155"/>
          <p:cNvGraphicFramePr>
            <a:graphicFrameLocks noGrp="1"/>
          </p:cNvGraphicFramePr>
          <p:nvPr>
            <p:extLst>
              <p:ext uri="{D42A27DB-BD31-4B8C-83A1-F6EECF244321}">
                <p14:modId xmlns:p14="http://schemas.microsoft.com/office/powerpoint/2010/main" val="951708235"/>
              </p:ext>
            </p:extLst>
          </p:nvPr>
        </p:nvGraphicFramePr>
        <p:xfrm>
          <a:off x="571500" y="1600200"/>
          <a:ext cx="5524500" cy="2366572"/>
        </p:xfrm>
        <a:graphic>
          <a:graphicData uri="http://schemas.openxmlformats.org/drawingml/2006/table">
            <a:tbl>
              <a:tblPr/>
              <a:tblGrid>
                <a:gridCol w="1777619">
                  <a:extLst>
                    <a:ext uri="{9D8B030D-6E8A-4147-A177-3AD203B41FA5}">
                      <a16:colId xmlns:a16="http://schemas.microsoft.com/office/drawing/2014/main" val="20000"/>
                    </a:ext>
                  </a:extLst>
                </a:gridCol>
                <a:gridCol w="3746881">
                  <a:extLst>
                    <a:ext uri="{9D8B030D-6E8A-4147-A177-3AD203B41FA5}">
                      <a16:colId xmlns:a16="http://schemas.microsoft.com/office/drawing/2014/main" val="20001"/>
                    </a:ext>
                  </a:extLst>
                </a:gridCol>
              </a:tblGrid>
              <a:tr h="499980">
                <a:tc gridSpan="2">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1600" b="1" i="0" u="none" strike="noStrike" cap="none" normalizeH="0" baseline="0" dirty="0">
                          <a:ln>
                            <a:noFill/>
                          </a:ln>
                          <a:solidFill>
                            <a:schemeClr val="bg1"/>
                          </a:solidFill>
                          <a:effectLst/>
                          <a:latin typeface="Arial" pitchFamily="34" charset="0"/>
                          <a:ea typeface="ヒラギノ角ゴ Pro W3" pitchFamily="-111" charset="-128"/>
                        </a:rPr>
                        <a:t>In-hospital stay in 2023 </a:t>
                      </a:r>
                      <a:r>
                        <a:rPr kumimoji="0" lang="en-US" sz="1600" b="0" i="0" u="none" strike="noStrike" cap="none" normalizeH="0" baseline="0" dirty="0">
                          <a:ln>
                            <a:noFill/>
                          </a:ln>
                          <a:solidFill>
                            <a:schemeClr val="bg1"/>
                          </a:solidFill>
                          <a:effectLst/>
                          <a:latin typeface="Arial" pitchFamily="34" charset="0"/>
                          <a:ea typeface="ヒラギノ角ゴ Pro W3" pitchFamily="-111" charset="-128"/>
                        </a:rPr>
                        <a:t>(per benefit period)</a:t>
                      </a:r>
                    </a:p>
                  </a:txBody>
                  <a:tcPr marL="154831" marR="103221" marT="103221" marB="103221" anchor="ctr" horzOverflow="overflow">
                    <a:lnL cap="flat">
                      <a:noFill/>
                    </a:lnL>
                    <a:lnR cap="flat">
                      <a:noFill/>
                    </a:lnR>
                    <a:lnT cap="flat">
                      <a:noFill/>
                    </a:lnT>
                    <a:lnB w="6350" cap="flat" cmpd="sng" algn="ctr">
                      <a:noFill/>
                      <a:prstDash val="solid"/>
                      <a:round/>
                      <a:headEnd type="none" w="med" len="med"/>
                      <a:tailEnd type="none" w="med" len="med"/>
                    </a:lnB>
                    <a:lnTlToBr>
                      <a:noFill/>
                    </a:lnTlToBr>
                    <a:lnBlToTr>
                      <a:noFill/>
                    </a:lnBlToTr>
                    <a:solidFill>
                      <a:srgbClr val="768692"/>
                    </a:solidFill>
                  </a:tcPr>
                </a:tc>
                <a:tc hMerge="1">
                  <a:txBody>
                    <a:bodyPr/>
                    <a:lstStyle/>
                    <a:p>
                      <a:endParaRPr lang="en-US"/>
                    </a:p>
                  </a:txBody>
                  <a:tcPr/>
                </a:tc>
                <a:extLst>
                  <a:ext uri="{0D108BD9-81ED-4DB2-BD59-A6C34878D82A}">
                    <a16:rowId xmlns:a16="http://schemas.microsoft.com/office/drawing/2014/main" val="10000"/>
                  </a:ext>
                </a:extLst>
              </a:tr>
              <a:tr h="466648">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1600" b="1" i="0" u="none" strike="noStrike" cap="none" normalizeH="0" baseline="0" dirty="0">
                          <a:ln>
                            <a:noFill/>
                          </a:ln>
                          <a:solidFill>
                            <a:schemeClr val="tx1"/>
                          </a:solidFill>
                          <a:effectLst/>
                          <a:latin typeface="Arial" pitchFamily="34" charset="0"/>
                          <a:ea typeface="ヒラギノ角ゴ Pro W3" pitchFamily="-111" charset="-128"/>
                        </a:rPr>
                        <a:t>Days 1–60</a:t>
                      </a:r>
                    </a:p>
                  </a:txBody>
                  <a:tcPr marL="154831" marR="103221" marT="103221" marB="103221" anchor="ctr" horzOverflow="overflow">
                    <a:lnL cap="flat">
                      <a:noFill/>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9525" cap="flat" cmpd="sng" algn="ctr">
                      <a:solidFill>
                        <a:srgbClr val="ADB6BE"/>
                      </a:solidFill>
                      <a:prstDash val="sysDot"/>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1600" b="0" i="0" u="none" strike="noStrike" cap="none" normalizeH="0" baseline="0" dirty="0">
                          <a:ln>
                            <a:noFill/>
                          </a:ln>
                          <a:solidFill>
                            <a:schemeClr val="tx1"/>
                          </a:solidFill>
                          <a:effectLst/>
                          <a:latin typeface="Arial" pitchFamily="34" charset="0"/>
                          <a:ea typeface="ヒラギノ角ゴ Pro W3" pitchFamily="-111" charset="-128"/>
                        </a:rPr>
                        <a:t>$1,600 deductible</a:t>
                      </a:r>
                    </a:p>
                  </a:txBody>
                  <a:tcPr marL="154831" marR="103221" marT="103221" marB="103221" anchor="ctr" horzOverflow="overflow">
                    <a:lnL w="12700" cap="flat" cmpd="sng" algn="ctr">
                      <a:solidFill>
                        <a:schemeClr val="bg1"/>
                      </a:solidFill>
                      <a:prstDash val="solid"/>
                      <a:round/>
                      <a:headEnd type="none" w="med" len="med"/>
                      <a:tailEnd type="none" w="med" len="med"/>
                    </a:lnL>
                    <a:lnR cap="flat">
                      <a:noFill/>
                    </a:lnR>
                    <a:lnT w="6350" cap="flat" cmpd="sng" algn="ctr">
                      <a:noFill/>
                      <a:prstDash val="solid"/>
                      <a:round/>
                      <a:headEnd type="none" w="med" len="med"/>
                      <a:tailEnd type="none" w="med" len="med"/>
                    </a:lnT>
                    <a:lnB w="9525" cap="flat" cmpd="sng" algn="ctr">
                      <a:solidFill>
                        <a:srgbClr val="ADB6BE"/>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66648">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1600" b="1" i="0" u="none" strike="noStrike" cap="none" normalizeH="0" baseline="0" dirty="0">
                          <a:ln>
                            <a:noFill/>
                          </a:ln>
                          <a:solidFill>
                            <a:schemeClr val="tx1"/>
                          </a:solidFill>
                          <a:effectLst/>
                          <a:latin typeface="Arial" pitchFamily="34" charset="0"/>
                          <a:ea typeface="ヒラギノ角ゴ Pro W3" pitchFamily="-111" charset="-128"/>
                        </a:rPr>
                        <a:t>Days 61–90</a:t>
                      </a:r>
                    </a:p>
                  </a:txBody>
                  <a:tcPr marL="154831" marR="103221" marT="103221" marB="103221" anchor="ctr" horzOverflow="overflow">
                    <a:lnL cap="flat">
                      <a:noFill/>
                    </a:lnL>
                    <a:lnR w="12700" cap="flat" cmpd="sng" algn="ctr">
                      <a:solidFill>
                        <a:schemeClr val="bg1"/>
                      </a:solidFill>
                      <a:prstDash val="solid"/>
                      <a:round/>
                      <a:headEnd type="none" w="med" len="med"/>
                      <a:tailEnd type="none" w="med" len="med"/>
                    </a:lnR>
                    <a:lnT w="9525" cap="flat" cmpd="sng" algn="ctr">
                      <a:solidFill>
                        <a:srgbClr val="ADB6BE"/>
                      </a:solidFill>
                      <a:prstDash val="sysDot"/>
                      <a:round/>
                      <a:headEnd type="none" w="med" len="med"/>
                      <a:tailEnd type="none" w="med" len="med"/>
                    </a:lnT>
                    <a:lnB w="9525" cap="flat" cmpd="sng" algn="ctr">
                      <a:solidFill>
                        <a:srgbClr val="ADB6BE"/>
                      </a:solidFill>
                      <a:prstDash val="sysDot"/>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1600" b="0" i="0" u="none" strike="noStrike" cap="none" normalizeH="0" baseline="0" dirty="0">
                          <a:ln>
                            <a:noFill/>
                          </a:ln>
                          <a:solidFill>
                            <a:schemeClr val="tx1"/>
                          </a:solidFill>
                          <a:effectLst/>
                          <a:latin typeface="Arial" pitchFamily="34" charset="0"/>
                          <a:ea typeface="ヒラギノ角ゴ Pro W3" pitchFamily="-111" charset="-128"/>
                        </a:rPr>
                        <a:t>$400 per-day co-payment</a:t>
                      </a:r>
                    </a:p>
                  </a:txBody>
                  <a:tcPr marL="154831" marR="103221" marT="103221" marB="103221" anchor="ctr" horzOverflow="overflow">
                    <a:lnL w="12700" cap="flat" cmpd="sng" algn="ctr">
                      <a:solidFill>
                        <a:schemeClr val="bg1"/>
                      </a:solidFill>
                      <a:prstDash val="solid"/>
                      <a:round/>
                      <a:headEnd type="none" w="med" len="med"/>
                      <a:tailEnd type="none" w="med" len="med"/>
                    </a:lnL>
                    <a:lnR cap="flat">
                      <a:noFill/>
                    </a:lnR>
                    <a:lnT w="9525" cap="flat" cmpd="sng" algn="ctr">
                      <a:solidFill>
                        <a:srgbClr val="ADB6BE"/>
                      </a:solidFill>
                      <a:prstDash val="sysDot"/>
                      <a:round/>
                      <a:headEnd type="none" w="med" len="med"/>
                      <a:tailEnd type="none" w="med" len="med"/>
                    </a:lnT>
                    <a:lnB w="9525" cap="flat" cmpd="sng" algn="ctr">
                      <a:solidFill>
                        <a:srgbClr val="ADB6BE"/>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66648">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1600" b="1" i="0" u="none" strike="noStrike" cap="none" normalizeH="0" baseline="0" dirty="0">
                          <a:ln>
                            <a:noFill/>
                          </a:ln>
                          <a:solidFill>
                            <a:schemeClr val="tx1"/>
                          </a:solidFill>
                          <a:effectLst/>
                          <a:latin typeface="Arial" pitchFamily="34" charset="0"/>
                          <a:ea typeface="ヒラギノ角ゴ Pro W3" pitchFamily="-111" charset="-128"/>
                        </a:rPr>
                        <a:t>Days 91–150</a:t>
                      </a:r>
                    </a:p>
                  </a:txBody>
                  <a:tcPr marL="154831" marR="103221" marT="103221" marB="103221" anchor="ctr" horzOverflow="overflow">
                    <a:lnL cap="flat">
                      <a:noFill/>
                    </a:lnL>
                    <a:lnR w="12700" cap="flat" cmpd="sng" algn="ctr">
                      <a:solidFill>
                        <a:schemeClr val="bg1"/>
                      </a:solidFill>
                      <a:prstDash val="solid"/>
                      <a:round/>
                      <a:headEnd type="none" w="med" len="med"/>
                      <a:tailEnd type="none" w="med" len="med"/>
                    </a:lnR>
                    <a:lnT w="9525" cap="flat" cmpd="sng" algn="ctr">
                      <a:solidFill>
                        <a:srgbClr val="ADB6BE"/>
                      </a:solidFill>
                      <a:prstDash val="sysDot"/>
                      <a:round/>
                      <a:headEnd type="none" w="med" len="med"/>
                      <a:tailEnd type="none" w="med" len="med"/>
                    </a:lnT>
                    <a:lnB w="9525" cap="flat" cmpd="sng" algn="ctr">
                      <a:solidFill>
                        <a:srgbClr val="ADB6BE"/>
                      </a:solidFill>
                      <a:prstDash val="sysDot"/>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1600" b="0" i="0" u="none" strike="noStrike" cap="none" normalizeH="0" baseline="0" dirty="0">
                          <a:ln>
                            <a:noFill/>
                          </a:ln>
                          <a:solidFill>
                            <a:schemeClr val="tx1"/>
                          </a:solidFill>
                          <a:effectLst/>
                          <a:latin typeface="Arial" pitchFamily="34" charset="0"/>
                          <a:ea typeface="ヒラギノ角ゴ Pro W3" pitchFamily="-111" charset="-128"/>
                        </a:rPr>
                        <a:t>$800 per “lifetime reserve day”</a:t>
                      </a:r>
                    </a:p>
                  </a:txBody>
                  <a:tcPr marL="154831" marR="103221" marT="103221" marB="103221" anchor="ctr" horzOverflow="overflow">
                    <a:lnL w="12700" cap="flat" cmpd="sng" algn="ctr">
                      <a:solidFill>
                        <a:schemeClr val="bg1"/>
                      </a:solidFill>
                      <a:prstDash val="solid"/>
                      <a:round/>
                      <a:headEnd type="none" w="med" len="med"/>
                      <a:tailEnd type="none" w="med" len="med"/>
                    </a:lnL>
                    <a:lnR cap="flat">
                      <a:noFill/>
                    </a:lnR>
                    <a:lnT w="9525" cap="flat" cmpd="sng" algn="ctr">
                      <a:solidFill>
                        <a:srgbClr val="ADB6BE"/>
                      </a:solidFill>
                      <a:prstDash val="sysDot"/>
                      <a:round/>
                      <a:headEnd type="none" w="med" len="med"/>
                      <a:tailEnd type="none" w="med" len="med"/>
                    </a:lnT>
                    <a:lnB w="9525" cap="flat" cmpd="sng" algn="ctr">
                      <a:solidFill>
                        <a:srgbClr val="ADB6BE"/>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66648">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1600" b="1" i="0" u="none" strike="noStrike" cap="none" normalizeH="0" baseline="0" dirty="0">
                          <a:ln>
                            <a:noFill/>
                          </a:ln>
                          <a:solidFill>
                            <a:schemeClr val="tx1"/>
                          </a:solidFill>
                          <a:effectLst/>
                          <a:latin typeface="Arial" pitchFamily="34" charset="0"/>
                          <a:ea typeface="ヒラギノ角ゴ Pro W3" pitchFamily="-111" charset="-128"/>
                        </a:rPr>
                        <a:t>Days 150+</a:t>
                      </a:r>
                    </a:p>
                  </a:txBody>
                  <a:tcPr marL="154831" marR="103221" marT="103221" marB="103221" anchor="ctr" horzOverflow="overflow">
                    <a:lnL cap="flat">
                      <a:noFill/>
                    </a:lnL>
                    <a:lnR w="12700" cap="flat" cmpd="sng" algn="ctr">
                      <a:solidFill>
                        <a:schemeClr val="bg1"/>
                      </a:solidFill>
                      <a:prstDash val="solid"/>
                      <a:round/>
                      <a:headEnd type="none" w="med" len="med"/>
                      <a:tailEnd type="none" w="med" len="med"/>
                    </a:lnR>
                    <a:lnT w="9525" cap="flat" cmpd="sng" algn="ctr">
                      <a:solidFill>
                        <a:srgbClr val="ADB6BE"/>
                      </a:solidFill>
                      <a:prstDash val="sysDot"/>
                      <a:round/>
                      <a:headEnd type="none" w="med" len="med"/>
                      <a:tailEnd type="none" w="med" len="med"/>
                    </a:lnT>
                    <a:lnB w="9525" cap="flat" cmpd="sng" algn="ctr">
                      <a:solidFill>
                        <a:srgbClr val="ADB6BE"/>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1600" b="0" i="0" u="none" strike="noStrike" cap="none" normalizeH="0" baseline="0" dirty="0">
                          <a:ln>
                            <a:noFill/>
                          </a:ln>
                          <a:solidFill>
                            <a:schemeClr val="tx1"/>
                          </a:solidFill>
                          <a:effectLst/>
                          <a:latin typeface="Arial" pitchFamily="34" charset="0"/>
                          <a:ea typeface="ヒラギノ角ゴ Pro W3" pitchFamily="-111" charset="-128"/>
                        </a:rPr>
                        <a:t>All costs</a:t>
                      </a:r>
                    </a:p>
                  </a:txBody>
                  <a:tcPr marL="154831" marR="103221" marT="103221" marB="103221" anchor="ctr" horzOverflow="overflow">
                    <a:lnL w="12700" cap="flat" cmpd="sng" algn="ctr">
                      <a:solidFill>
                        <a:schemeClr val="bg1"/>
                      </a:solidFill>
                      <a:prstDash val="solid"/>
                      <a:round/>
                      <a:headEnd type="none" w="med" len="med"/>
                      <a:tailEnd type="none" w="med" len="med"/>
                    </a:lnL>
                    <a:lnR cap="flat">
                      <a:noFill/>
                    </a:lnR>
                    <a:lnT w="9525" cap="flat" cmpd="sng" algn="ctr">
                      <a:solidFill>
                        <a:srgbClr val="ADB6BE"/>
                      </a:solidFill>
                      <a:prstDash val="sysDot"/>
                      <a:round/>
                      <a:headEnd type="none" w="med" len="med"/>
                      <a:tailEnd type="none" w="med" len="med"/>
                    </a:lnT>
                    <a:lnB w="9525" cap="flat" cmpd="sng" algn="ctr">
                      <a:solidFill>
                        <a:srgbClr val="ADB6BE"/>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9" name="Text Box 21">
            <a:extLst>
              <a:ext uri="{FF2B5EF4-FFF2-40B4-BE49-F238E27FC236}">
                <a16:creationId xmlns:a16="http://schemas.microsoft.com/office/drawing/2014/main" id="{DA6C9528-A9F8-4333-A3C1-CDC442BF08F8}"/>
              </a:ext>
            </a:extLst>
          </p:cNvPr>
          <p:cNvSpPr txBox="1">
            <a:spLocks noChangeArrowheads="1"/>
          </p:cNvSpPr>
          <p:nvPr/>
        </p:nvSpPr>
        <p:spPr bwMode="auto">
          <a:xfrm>
            <a:off x="477198" y="6121720"/>
            <a:ext cx="8966839" cy="346249"/>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7763" tIns="0" rIns="87763" bIns="0" anchor="b">
            <a:spAutoFit/>
          </a:bodyPr>
          <a:lstStyle>
            <a:lvl1pPr algn="l" eaLnBrk="0" hangingPunct="0">
              <a:spcBef>
                <a:spcPct val="20000"/>
              </a:spcBef>
              <a:buClr>
                <a:srgbClr val="524E86"/>
              </a:buClr>
              <a:buSzPct val="120000"/>
              <a:buChar char="•"/>
              <a:defRPr>
                <a:solidFill>
                  <a:schemeClr val="tx1"/>
                </a:solidFill>
                <a:latin typeface="Arial" pitchFamily="34" charset="0"/>
              </a:defRPr>
            </a:lvl1pPr>
            <a:lvl2pPr marL="742950" indent="-285750" algn="l" eaLnBrk="0" hangingPunct="0">
              <a:spcBef>
                <a:spcPct val="20000"/>
              </a:spcBef>
              <a:buClr>
                <a:srgbClr val="524E86"/>
              </a:buClr>
              <a:buSzPct val="80000"/>
              <a:buFont typeface="Wingdings" pitchFamily="2" charset="2"/>
              <a:buChar char="§"/>
              <a:defRPr>
                <a:solidFill>
                  <a:schemeClr val="tx1"/>
                </a:solidFill>
                <a:latin typeface="Arial" pitchFamily="34" charset="0"/>
              </a:defRPr>
            </a:lvl2pPr>
            <a:lvl3pPr marL="1143000" indent="-228600" algn="l" eaLnBrk="0" hangingPunct="0">
              <a:spcBef>
                <a:spcPct val="20000"/>
              </a:spcBef>
              <a:buClr>
                <a:srgbClr val="524E86"/>
              </a:buClr>
              <a:buFont typeface="Arial" pitchFamily="34" charset="0"/>
              <a:buChar char="–"/>
              <a:defRPr sz="1600">
                <a:solidFill>
                  <a:schemeClr val="tx1"/>
                </a:solidFill>
                <a:latin typeface="Arial" pitchFamily="34" charset="0"/>
              </a:defRPr>
            </a:lvl3pPr>
            <a:lvl4pPr marL="1600200" indent="-228600" algn="l" eaLnBrk="0" hangingPunct="0">
              <a:spcBef>
                <a:spcPct val="20000"/>
              </a:spcBef>
              <a:buClr>
                <a:srgbClr val="524E86"/>
              </a:buClr>
              <a:buChar char="•"/>
              <a:defRPr sz="1600">
                <a:solidFill>
                  <a:schemeClr val="tx1"/>
                </a:solidFill>
                <a:latin typeface="Arial" pitchFamily="34" charset="0"/>
              </a:defRPr>
            </a:lvl4pPr>
            <a:lvl5pPr marL="2057400" indent="-228600" algn="l" eaLnBrk="0" hangingPunct="0">
              <a:spcBef>
                <a:spcPct val="20000"/>
              </a:spcBef>
              <a:buClr>
                <a:srgbClr val="524E86"/>
              </a:buClr>
              <a:buFont typeface="Wingdings" pitchFamily="2" charset="2"/>
              <a:buChar char="§"/>
              <a:defRPr sz="1400">
                <a:solidFill>
                  <a:schemeClr val="tx1"/>
                </a:solidFill>
                <a:latin typeface="Arial" pitchFamily="34" charset="0"/>
              </a:defRPr>
            </a:lvl5pPr>
            <a:lvl6pPr marL="2514600" indent="-228600" eaLnBrk="0" fontAlgn="base" hangingPunct="0">
              <a:spcBef>
                <a:spcPct val="20000"/>
              </a:spcBef>
              <a:spcAft>
                <a:spcPct val="0"/>
              </a:spcAft>
              <a:buClr>
                <a:srgbClr val="524E86"/>
              </a:buClr>
              <a:buFont typeface="Wingdings" pitchFamily="2" charset="2"/>
              <a:buChar char="§"/>
              <a:defRPr sz="1400">
                <a:solidFill>
                  <a:schemeClr val="tx1"/>
                </a:solidFill>
                <a:latin typeface="Arial" pitchFamily="34" charset="0"/>
              </a:defRPr>
            </a:lvl6pPr>
            <a:lvl7pPr marL="2971800" indent="-228600" eaLnBrk="0" fontAlgn="base" hangingPunct="0">
              <a:spcBef>
                <a:spcPct val="20000"/>
              </a:spcBef>
              <a:spcAft>
                <a:spcPct val="0"/>
              </a:spcAft>
              <a:buClr>
                <a:srgbClr val="524E86"/>
              </a:buClr>
              <a:buFont typeface="Wingdings" pitchFamily="2" charset="2"/>
              <a:buChar char="§"/>
              <a:defRPr sz="1400">
                <a:solidFill>
                  <a:schemeClr val="tx1"/>
                </a:solidFill>
                <a:latin typeface="Arial" pitchFamily="34" charset="0"/>
              </a:defRPr>
            </a:lvl7pPr>
            <a:lvl8pPr marL="3429000" indent="-228600" eaLnBrk="0" fontAlgn="base" hangingPunct="0">
              <a:spcBef>
                <a:spcPct val="20000"/>
              </a:spcBef>
              <a:spcAft>
                <a:spcPct val="0"/>
              </a:spcAft>
              <a:buClr>
                <a:srgbClr val="524E86"/>
              </a:buClr>
              <a:buFont typeface="Wingdings" pitchFamily="2" charset="2"/>
              <a:buChar char="§"/>
              <a:defRPr sz="1400">
                <a:solidFill>
                  <a:schemeClr val="tx1"/>
                </a:solidFill>
                <a:latin typeface="Arial" pitchFamily="34" charset="0"/>
              </a:defRPr>
            </a:lvl8pPr>
            <a:lvl9pPr marL="3886200" indent="-228600" eaLnBrk="0" fontAlgn="base" hangingPunct="0">
              <a:spcBef>
                <a:spcPct val="20000"/>
              </a:spcBef>
              <a:spcAft>
                <a:spcPct val="0"/>
              </a:spcAft>
              <a:buClr>
                <a:srgbClr val="524E86"/>
              </a:buClr>
              <a:buFont typeface="Wingdings" pitchFamily="2" charset="2"/>
              <a:buChar char="§"/>
              <a:defRPr sz="1400">
                <a:solidFill>
                  <a:schemeClr val="tx1"/>
                </a:solidFill>
                <a:latin typeface="Arial" pitchFamily="34" charset="0"/>
              </a:defRPr>
            </a:lvl9pPr>
          </a:lstStyle>
          <a:p>
            <a:pPr eaLnBrk="1" hangingPunct="1">
              <a:spcBef>
                <a:spcPts val="300"/>
              </a:spcBef>
              <a:buClrTx/>
              <a:buSzTx/>
              <a:buNone/>
            </a:pPr>
            <a:r>
              <a:rPr lang="en-US" sz="1000" dirty="0">
                <a:solidFill>
                  <a:srgbClr val="000000"/>
                </a:solidFill>
                <a:latin typeface="+mj-lt"/>
              </a:rPr>
              <a:t>Source: Medicare.gov. </a:t>
            </a:r>
          </a:p>
          <a:p>
            <a:pPr eaLnBrk="1" hangingPunct="1">
              <a:spcBef>
                <a:spcPts val="300"/>
              </a:spcBef>
              <a:buClrTx/>
              <a:buSzTx/>
              <a:buNone/>
            </a:pPr>
            <a:r>
              <a:rPr lang="en-US" altLang="en-US" sz="1000" dirty="0"/>
              <a:t>Benefit period is a period that begins on the day you are admitted to the hospital and ends when you have been out of the hospital for 60 consecutive days.</a:t>
            </a:r>
            <a:endParaRPr lang="en-US" sz="1000" dirty="0">
              <a:solidFill>
                <a:srgbClr val="000000"/>
              </a:solidFill>
              <a:latin typeface="+mj-lt"/>
            </a:endParaRPr>
          </a:p>
        </p:txBody>
      </p:sp>
      <p:sp>
        <p:nvSpPr>
          <p:cNvPr id="13" name="Rectangle 12">
            <a:extLst>
              <a:ext uri="{FF2B5EF4-FFF2-40B4-BE49-F238E27FC236}">
                <a16:creationId xmlns:a16="http://schemas.microsoft.com/office/drawing/2014/main" id="{2840D9AC-0AA9-4D9E-A6C7-C9659C9EE82A}"/>
              </a:ext>
            </a:extLst>
          </p:cNvPr>
          <p:cNvSpPr/>
          <p:nvPr/>
        </p:nvSpPr>
        <p:spPr>
          <a:xfrm>
            <a:off x="484188" y="73074"/>
            <a:ext cx="712503" cy="276999"/>
          </a:xfrm>
          <a:prstGeom prst="rect">
            <a:avLst/>
          </a:prstGeom>
        </p:spPr>
        <p:txBody>
          <a:bodyPr wrap="none">
            <a:spAutoFit/>
          </a:bodyPr>
          <a:lstStyle/>
          <a:p>
            <a:r>
              <a:rPr lang="en-US" sz="1200" b="1" dirty="0">
                <a:solidFill>
                  <a:srgbClr val="919EA8"/>
                </a:solidFill>
              </a:rPr>
              <a:t>STEP 1</a:t>
            </a:r>
          </a:p>
        </p:txBody>
      </p:sp>
    </p:spTree>
    <p:extLst>
      <p:ext uri="{BB962C8B-B14F-4D97-AF65-F5344CB8AC3E}">
        <p14:creationId xmlns:p14="http://schemas.microsoft.com/office/powerpoint/2010/main" val="13533377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Medicare Part B: Medical Insurance</a:t>
            </a:r>
          </a:p>
        </p:txBody>
      </p:sp>
      <p:sp>
        <p:nvSpPr>
          <p:cNvPr id="4" name="Slide Number Placeholder 3">
            <a:extLst>
              <a:ext uri="{FF2B5EF4-FFF2-40B4-BE49-F238E27FC236}">
                <a16:creationId xmlns:a16="http://schemas.microsoft.com/office/drawing/2014/main" id="{492F2DBA-E5C7-40D0-AD0E-E75522F50EF5}"/>
              </a:ext>
            </a:extLst>
          </p:cNvPr>
          <p:cNvSpPr>
            <a:spLocks noGrp="1"/>
          </p:cNvSpPr>
          <p:nvPr>
            <p:ph type="sldNum" sz="quarter" idx="14"/>
          </p:nvPr>
        </p:nvSpPr>
        <p:spPr/>
        <p:txBody>
          <a:bodyPr/>
          <a:lstStyle/>
          <a:p>
            <a:fld id="{E6474CC2-1230-4213-AD1A-4B2FEEABA7A1}" type="slidenum">
              <a:rPr lang="en-US" smtClean="0"/>
              <a:pPr/>
              <a:t>8</a:t>
            </a:fld>
            <a:endParaRPr lang="en-US" dirty="0"/>
          </a:p>
        </p:txBody>
      </p:sp>
      <p:sp>
        <p:nvSpPr>
          <p:cNvPr id="2" name="Footer Placeholder 1">
            <a:extLst>
              <a:ext uri="{FF2B5EF4-FFF2-40B4-BE49-F238E27FC236}">
                <a16:creationId xmlns:a16="http://schemas.microsoft.com/office/drawing/2014/main" id="{C811669F-A6E7-4D10-A878-978226CA24AC}"/>
              </a:ext>
            </a:extLst>
          </p:cNvPr>
          <p:cNvSpPr>
            <a:spLocks noGrp="1"/>
          </p:cNvSpPr>
          <p:nvPr>
            <p:ph type="ftr" sz="quarter" idx="15"/>
          </p:nvPr>
        </p:nvSpPr>
        <p:spPr/>
        <p:txBody>
          <a:bodyPr/>
          <a:lstStyle/>
          <a:p>
            <a:pPr algn="l"/>
            <a:r>
              <a:rPr lang="en-US" dirty="0"/>
              <a:t>For investor use.</a:t>
            </a:r>
          </a:p>
        </p:txBody>
      </p:sp>
      <p:graphicFrame>
        <p:nvGraphicFramePr>
          <p:cNvPr id="23" name="Table 22"/>
          <p:cNvGraphicFramePr>
            <a:graphicFrameLocks noGrp="1"/>
          </p:cNvGraphicFramePr>
          <p:nvPr>
            <p:extLst>
              <p:ext uri="{D42A27DB-BD31-4B8C-83A1-F6EECF244321}">
                <p14:modId xmlns:p14="http://schemas.microsoft.com/office/powerpoint/2010/main" val="1093235922"/>
              </p:ext>
            </p:extLst>
          </p:nvPr>
        </p:nvGraphicFramePr>
        <p:xfrm>
          <a:off x="571499" y="2415479"/>
          <a:ext cx="11049000" cy="3303461"/>
        </p:xfrm>
        <a:graphic>
          <a:graphicData uri="http://schemas.openxmlformats.org/drawingml/2006/table">
            <a:tbl>
              <a:tblPr firstRow="1" bandRow="1">
                <a:effectLst/>
                <a:tableStyleId>{5C22544A-7EE6-4342-B048-85BDC9FD1C3A}</a:tableStyleId>
              </a:tblPr>
              <a:tblGrid>
                <a:gridCol w="3683000">
                  <a:extLst>
                    <a:ext uri="{9D8B030D-6E8A-4147-A177-3AD203B41FA5}">
                      <a16:colId xmlns:a16="http://schemas.microsoft.com/office/drawing/2014/main" val="20000"/>
                    </a:ext>
                  </a:extLst>
                </a:gridCol>
                <a:gridCol w="3683000">
                  <a:extLst>
                    <a:ext uri="{9D8B030D-6E8A-4147-A177-3AD203B41FA5}">
                      <a16:colId xmlns:a16="http://schemas.microsoft.com/office/drawing/2014/main" val="3959027975"/>
                    </a:ext>
                  </a:extLst>
                </a:gridCol>
                <a:gridCol w="3683000">
                  <a:extLst>
                    <a:ext uri="{9D8B030D-6E8A-4147-A177-3AD203B41FA5}">
                      <a16:colId xmlns:a16="http://schemas.microsoft.com/office/drawing/2014/main" val="1959232760"/>
                    </a:ext>
                  </a:extLst>
                </a:gridCol>
              </a:tblGrid>
              <a:tr h="471923">
                <a:tc>
                  <a:txBody>
                    <a:bodyPr/>
                    <a:lstStyle/>
                    <a:p>
                      <a:pPr algn="ctr"/>
                      <a:r>
                        <a:rPr lang="en-US" sz="1600" b="1" dirty="0">
                          <a:solidFill>
                            <a:schemeClr val="bg1"/>
                          </a:solidFill>
                        </a:rPr>
                        <a:t>Individual</a:t>
                      </a:r>
                      <a:r>
                        <a:rPr lang="en-US" sz="1600" b="1" baseline="0" dirty="0">
                          <a:solidFill>
                            <a:schemeClr val="bg1"/>
                          </a:solidFill>
                        </a:rPr>
                        <a:t> Filer AGI</a:t>
                      </a:r>
                      <a:endParaRPr lang="en-US" sz="1600" b="1" dirty="0">
                        <a:solidFill>
                          <a:schemeClr val="bg1"/>
                        </a:solidFill>
                      </a:endParaRPr>
                    </a:p>
                  </a:txBody>
                  <a:tcPr marL="91476" marR="91476" marT="45734" marB="45734" anchor="ctr">
                    <a:lnL w="12700" cap="flat" cmpd="sng" algn="ctr">
                      <a:noFill/>
                      <a:prstDash val="solid"/>
                      <a:round/>
                      <a:headEnd type="none" w="med" len="med"/>
                      <a:tailEnd type="none" w="med" len="med"/>
                    </a:lnL>
                    <a:lnR w="76200" cap="flat" cmpd="sng" algn="ctr">
                      <a:solidFill>
                        <a:schemeClr val="bg1"/>
                      </a:solidFill>
                      <a:prstDash val="solid"/>
                      <a:round/>
                      <a:headEnd type="none" w="med" len="med"/>
                      <a:tailEnd type="none" w="med" len="med"/>
                    </a:lnR>
                    <a:lnT w="12700" cmpd="sng">
                      <a:noFill/>
                    </a:lnT>
                    <a:lnB w="12700" cap="flat" cmpd="sng" algn="ctr">
                      <a:noFill/>
                      <a:prstDash val="solid"/>
                      <a:round/>
                      <a:headEnd type="none" w="med" len="med"/>
                      <a:tailEnd type="none" w="med" len="med"/>
                    </a:lnB>
                    <a:solidFill>
                      <a:srgbClr val="7A9A3D"/>
                    </a:solidFill>
                  </a:tcPr>
                </a:tc>
                <a:tc>
                  <a:txBody>
                    <a:bodyPr/>
                    <a:lstStyle/>
                    <a:p>
                      <a:pPr algn="ctr"/>
                      <a:r>
                        <a:rPr lang="en-US" sz="1600" b="1" dirty="0">
                          <a:solidFill>
                            <a:schemeClr val="bg1"/>
                          </a:solidFill>
                        </a:rPr>
                        <a:t>Joint Filer AGI</a:t>
                      </a:r>
                    </a:p>
                  </a:txBody>
                  <a:tcPr marL="91389" marR="91389" marT="45734" marB="45734"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mpd="sng">
                      <a:noFill/>
                    </a:lnT>
                    <a:lnB w="12700" cap="flat" cmpd="sng" algn="ctr">
                      <a:noFill/>
                      <a:prstDash val="solid"/>
                      <a:round/>
                      <a:headEnd type="none" w="med" len="med"/>
                      <a:tailEnd type="none" w="med" len="med"/>
                    </a:lnB>
                    <a:solidFill>
                      <a:schemeClr val="accent2"/>
                    </a:solidFill>
                  </a:tcPr>
                </a:tc>
                <a:tc>
                  <a:txBody>
                    <a:bodyPr/>
                    <a:lstStyle/>
                    <a:p>
                      <a:pPr algn="ctr"/>
                      <a:r>
                        <a:rPr lang="en-US" sz="1600" b="1" dirty="0">
                          <a:solidFill>
                            <a:schemeClr val="bg1"/>
                          </a:solidFill>
                        </a:rPr>
                        <a:t>Standard Monthly Premium</a:t>
                      </a:r>
                      <a:r>
                        <a:rPr lang="en-US" sz="1600" b="1" baseline="30000" dirty="0">
                          <a:solidFill>
                            <a:schemeClr val="bg1"/>
                          </a:solidFill>
                        </a:rPr>
                        <a:t>1</a:t>
                      </a:r>
                    </a:p>
                  </a:txBody>
                  <a:tcPr marL="27432" marR="27432" marT="45734" marB="45734" anchor="ctr">
                    <a:lnL w="762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solidFill>
                      <a:srgbClr val="768692"/>
                    </a:solidFill>
                  </a:tcPr>
                </a:tc>
                <a:extLst>
                  <a:ext uri="{0D108BD9-81ED-4DB2-BD59-A6C34878D82A}">
                    <a16:rowId xmlns:a16="http://schemas.microsoft.com/office/drawing/2014/main" val="10000"/>
                  </a:ext>
                </a:extLst>
              </a:tr>
              <a:tr h="471923">
                <a:tc>
                  <a:txBody>
                    <a:bodyPr/>
                    <a:lstStyle/>
                    <a:p>
                      <a:pPr algn="ctr"/>
                      <a:r>
                        <a:rPr lang="en-US" sz="1600" b="0" dirty="0">
                          <a:solidFill>
                            <a:schemeClr val="tx1"/>
                          </a:solidFill>
                        </a:rPr>
                        <a:t>$97,000 or less</a:t>
                      </a:r>
                    </a:p>
                  </a:txBody>
                  <a:tcPr marL="0" marT="45734" marB="4573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ADB2B6"/>
                      </a:solidFill>
                      <a:prstDash val="sysDot"/>
                      <a:round/>
                      <a:headEnd type="none" w="med" len="med"/>
                      <a:tailEnd type="none" w="med" len="med"/>
                    </a:lnB>
                    <a:noFill/>
                  </a:tcPr>
                </a:tc>
                <a:tc>
                  <a:txBody>
                    <a:bodyPr/>
                    <a:lstStyle/>
                    <a:p>
                      <a:pPr algn="ctr"/>
                      <a:r>
                        <a:rPr lang="en-US" sz="1600" b="0" dirty="0">
                          <a:solidFill>
                            <a:schemeClr val="tx1"/>
                          </a:solidFill>
                        </a:rPr>
                        <a:t>$194,000 or less</a:t>
                      </a:r>
                      <a:endParaRPr lang="en-US" sz="1600" b="0" kern="1200" dirty="0">
                        <a:solidFill>
                          <a:schemeClr val="tx1"/>
                        </a:solidFill>
                        <a:latin typeface="+mn-lt"/>
                        <a:ea typeface="+mn-ea"/>
                        <a:cs typeface="+mn-cs"/>
                      </a:endParaRPr>
                    </a:p>
                  </a:txBody>
                  <a:tcPr marL="0" marR="0" marT="45734" marB="4573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ADB2B6"/>
                      </a:solidFill>
                      <a:prstDash val="sysDot"/>
                      <a:round/>
                      <a:headEnd type="none" w="med" len="med"/>
                      <a:tailEnd type="none" w="med" len="med"/>
                    </a:lnB>
                    <a:noFill/>
                  </a:tcPr>
                </a:tc>
                <a:tc>
                  <a:txBody>
                    <a:bodyPr/>
                    <a:lstStyle/>
                    <a:p>
                      <a:pPr algn="ctr"/>
                      <a:r>
                        <a:rPr lang="en-US" sz="1600" b="0" dirty="0">
                          <a:solidFill>
                            <a:schemeClr val="tx1"/>
                          </a:solidFill>
                        </a:rPr>
                        <a:t>$164.90</a:t>
                      </a:r>
                    </a:p>
                  </a:txBody>
                  <a:tcPr marL="91403" marR="182805" marT="45734" marB="4573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ADB2B6"/>
                      </a:solidFill>
                      <a:prstDash val="sysDot"/>
                      <a:round/>
                      <a:headEnd type="none" w="med" len="med"/>
                      <a:tailEnd type="none" w="med" len="med"/>
                    </a:lnB>
                    <a:noFill/>
                  </a:tcPr>
                </a:tc>
                <a:extLst>
                  <a:ext uri="{0D108BD9-81ED-4DB2-BD59-A6C34878D82A}">
                    <a16:rowId xmlns:a16="http://schemas.microsoft.com/office/drawing/2014/main" val="10001"/>
                  </a:ext>
                </a:extLst>
              </a:tr>
              <a:tr h="471923">
                <a:tc>
                  <a:txBody>
                    <a:bodyPr/>
                    <a:lstStyle/>
                    <a:p>
                      <a:pPr algn="ctr"/>
                      <a:r>
                        <a:rPr lang="en-US" sz="1600" b="0" dirty="0">
                          <a:solidFill>
                            <a:schemeClr val="tx1"/>
                          </a:solidFill>
                        </a:rPr>
                        <a:t>$97,001 </a:t>
                      </a:r>
                      <a:r>
                        <a:rPr lang="en-US" sz="1600" b="0" baseline="0" dirty="0">
                          <a:solidFill>
                            <a:schemeClr val="tx1"/>
                          </a:solidFill>
                        </a:rPr>
                        <a:t>to $123,000</a:t>
                      </a:r>
                      <a:endParaRPr lang="en-US" sz="1600" b="0" dirty="0">
                        <a:solidFill>
                          <a:schemeClr val="tx1"/>
                        </a:solidFill>
                      </a:endParaRPr>
                    </a:p>
                  </a:txBody>
                  <a:tcPr marL="0" marT="45734" marB="4573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ADB2B6"/>
                      </a:solidFill>
                      <a:prstDash val="sysDot"/>
                      <a:round/>
                      <a:headEnd type="none" w="med" len="med"/>
                      <a:tailEnd type="none" w="med" len="med"/>
                    </a:lnT>
                    <a:lnB w="12700" cap="flat" cmpd="sng" algn="ctr">
                      <a:solidFill>
                        <a:srgbClr val="ADB2B6"/>
                      </a:solidFill>
                      <a:prstDash val="sysDot"/>
                      <a:round/>
                      <a:headEnd type="none" w="med" len="med"/>
                      <a:tailEnd type="none" w="med" len="med"/>
                    </a:lnB>
                    <a:noFill/>
                  </a:tcPr>
                </a:tc>
                <a:tc>
                  <a:txBody>
                    <a:bodyPr/>
                    <a:lstStyle/>
                    <a:p>
                      <a:pPr algn="ctr"/>
                      <a:r>
                        <a:rPr lang="en-US" sz="1600" b="0" kern="1200" dirty="0">
                          <a:solidFill>
                            <a:schemeClr val="tx1"/>
                          </a:solidFill>
                          <a:latin typeface="+mn-lt"/>
                          <a:ea typeface="+mn-ea"/>
                          <a:cs typeface="+mn-cs"/>
                        </a:rPr>
                        <a:t>$194,001</a:t>
                      </a:r>
                      <a:r>
                        <a:rPr lang="en-US" sz="1600" b="0" kern="1200" baseline="0" dirty="0">
                          <a:solidFill>
                            <a:schemeClr val="tx1"/>
                          </a:solidFill>
                          <a:latin typeface="+mn-lt"/>
                          <a:ea typeface="+mn-ea"/>
                          <a:cs typeface="+mn-cs"/>
                        </a:rPr>
                        <a:t> to $246,000</a:t>
                      </a:r>
                      <a:endParaRPr lang="en-US" sz="1600" b="0" kern="1200" dirty="0">
                        <a:solidFill>
                          <a:schemeClr val="tx1"/>
                        </a:solidFill>
                        <a:latin typeface="+mn-lt"/>
                        <a:ea typeface="+mn-ea"/>
                        <a:cs typeface="+mn-cs"/>
                      </a:endParaRPr>
                    </a:p>
                  </a:txBody>
                  <a:tcPr marL="0" marR="0" marT="45734" marB="4573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ADB2B6"/>
                      </a:solidFill>
                      <a:prstDash val="sysDot"/>
                      <a:round/>
                      <a:headEnd type="none" w="med" len="med"/>
                      <a:tailEnd type="none" w="med" len="med"/>
                    </a:lnT>
                    <a:lnB w="12700" cap="flat" cmpd="sng" algn="ctr">
                      <a:solidFill>
                        <a:srgbClr val="ADB2B6"/>
                      </a:solidFill>
                      <a:prstDash val="sysDot"/>
                      <a:round/>
                      <a:headEnd type="none" w="med" len="med"/>
                      <a:tailEnd type="none" w="med" len="med"/>
                    </a:lnB>
                    <a:noFill/>
                  </a:tcPr>
                </a:tc>
                <a:tc>
                  <a:txBody>
                    <a:bodyPr/>
                    <a:lstStyle/>
                    <a:p>
                      <a:pPr algn="ctr"/>
                      <a:r>
                        <a:rPr lang="en-US" sz="1600" b="0" dirty="0">
                          <a:solidFill>
                            <a:schemeClr val="tx1"/>
                          </a:solidFill>
                        </a:rPr>
                        <a:t>$230.80</a:t>
                      </a:r>
                    </a:p>
                  </a:txBody>
                  <a:tcPr marL="91403" marR="182805" marT="45734" marB="4573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ADB2B6"/>
                      </a:solidFill>
                      <a:prstDash val="sysDot"/>
                      <a:round/>
                      <a:headEnd type="none" w="med" len="med"/>
                      <a:tailEnd type="none" w="med" len="med"/>
                    </a:lnT>
                    <a:lnB w="12700" cap="flat" cmpd="sng" algn="ctr">
                      <a:solidFill>
                        <a:srgbClr val="ADB2B6"/>
                      </a:solidFill>
                      <a:prstDash val="sysDot"/>
                      <a:round/>
                      <a:headEnd type="none" w="med" len="med"/>
                      <a:tailEnd type="none" w="med" len="med"/>
                    </a:lnB>
                    <a:noFill/>
                  </a:tcPr>
                </a:tc>
                <a:extLst>
                  <a:ext uri="{0D108BD9-81ED-4DB2-BD59-A6C34878D82A}">
                    <a16:rowId xmlns:a16="http://schemas.microsoft.com/office/drawing/2014/main" val="10002"/>
                  </a:ext>
                </a:extLst>
              </a:tr>
              <a:tr h="471923">
                <a:tc>
                  <a:txBody>
                    <a:bodyPr/>
                    <a:lstStyle/>
                    <a:p>
                      <a:pPr algn="ctr"/>
                      <a:r>
                        <a:rPr lang="en-US" sz="1600" b="0" dirty="0">
                          <a:solidFill>
                            <a:schemeClr val="tx1"/>
                          </a:solidFill>
                        </a:rPr>
                        <a:t>$123,001 </a:t>
                      </a:r>
                      <a:r>
                        <a:rPr lang="en-US" sz="1600" b="0" baseline="0" dirty="0">
                          <a:solidFill>
                            <a:schemeClr val="tx1"/>
                          </a:solidFill>
                        </a:rPr>
                        <a:t>to $153,000</a:t>
                      </a:r>
                      <a:endParaRPr lang="en-US" sz="1600" b="0" dirty="0">
                        <a:solidFill>
                          <a:schemeClr val="tx1"/>
                        </a:solidFill>
                      </a:endParaRPr>
                    </a:p>
                  </a:txBody>
                  <a:tcPr marL="0" marT="45734" marB="4573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ADB2B6"/>
                      </a:solidFill>
                      <a:prstDash val="sysDot"/>
                      <a:round/>
                      <a:headEnd type="none" w="med" len="med"/>
                      <a:tailEnd type="none" w="med" len="med"/>
                    </a:lnT>
                    <a:lnB w="12700" cap="flat" cmpd="sng" algn="ctr">
                      <a:solidFill>
                        <a:srgbClr val="ADB2B6"/>
                      </a:solidFill>
                      <a:prstDash val="sysDot"/>
                      <a:round/>
                      <a:headEnd type="none" w="med" len="med"/>
                      <a:tailEnd type="none" w="med" len="med"/>
                    </a:lnB>
                    <a:noFill/>
                  </a:tcPr>
                </a:tc>
                <a:tc>
                  <a:txBody>
                    <a:bodyPr/>
                    <a:lstStyle/>
                    <a:p>
                      <a:pPr algn="ctr"/>
                      <a:r>
                        <a:rPr lang="en-US" sz="1600" b="0" kern="1200" dirty="0">
                          <a:solidFill>
                            <a:schemeClr val="tx1"/>
                          </a:solidFill>
                          <a:latin typeface="+mn-lt"/>
                          <a:ea typeface="+mn-ea"/>
                          <a:cs typeface="+mn-cs"/>
                        </a:rPr>
                        <a:t>$246,001 </a:t>
                      </a:r>
                      <a:r>
                        <a:rPr lang="en-US" sz="1600" b="0" kern="1200" baseline="0" dirty="0">
                          <a:solidFill>
                            <a:schemeClr val="tx1"/>
                          </a:solidFill>
                          <a:latin typeface="+mn-lt"/>
                          <a:ea typeface="+mn-ea"/>
                          <a:cs typeface="+mn-cs"/>
                        </a:rPr>
                        <a:t>to $306,000</a:t>
                      </a:r>
                      <a:endParaRPr lang="en-US" sz="1600" b="0" kern="1200" dirty="0">
                        <a:solidFill>
                          <a:schemeClr val="tx1"/>
                        </a:solidFill>
                        <a:latin typeface="+mn-lt"/>
                        <a:ea typeface="+mn-ea"/>
                        <a:cs typeface="+mn-cs"/>
                      </a:endParaRPr>
                    </a:p>
                  </a:txBody>
                  <a:tcPr marL="0" marR="0" marT="45734" marB="4573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ADB2B6"/>
                      </a:solidFill>
                      <a:prstDash val="sysDot"/>
                      <a:round/>
                      <a:headEnd type="none" w="med" len="med"/>
                      <a:tailEnd type="none" w="med" len="med"/>
                    </a:lnT>
                    <a:lnB w="12700" cap="flat" cmpd="sng" algn="ctr">
                      <a:solidFill>
                        <a:srgbClr val="ADB2B6"/>
                      </a:solidFill>
                      <a:prstDash val="sysDot"/>
                      <a:round/>
                      <a:headEnd type="none" w="med" len="med"/>
                      <a:tailEnd type="none" w="med" len="med"/>
                    </a:lnB>
                    <a:noFill/>
                  </a:tcPr>
                </a:tc>
                <a:tc>
                  <a:txBody>
                    <a:bodyPr/>
                    <a:lstStyle/>
                    <a:p>
                      <a:pPr algn="ctr"/>
                      <a:r>
                        <a:rPr lang="en-US" sz="1600" b="0" dirty="0">
                          <a:solidFill>
                            <a:schemeClr val="tx1"/>
                          </a:solidFill>
                        </a:rPr>
                        <a:t>$329.70</a:t>
                      </a:r>
                    </a:p>
                  </a:txBody>
                  <a:tcPr marL="91403" marR="182805" marT="45734" marB="4573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ADB2B6"/>
                      </a:solidFill>
                      <a:prstDash val="sysDot"/>
                      <a:round/>
                      <a:headEnd type="none" w="med" len="med"/>
                      <a:tailEnd type="none" w="med" len="med"/>
                    </a:lnT>
                    <a:lnB w="12700" cap="flat" cmpd="sng" algn="ctr">
                      <a:solidFill>
                        <a:srgbClr val="ADB2B6"/>
                      </a:solidFill>
                      <a:prstDash val="sysDot"/>
                      <a:round/>
                      <a:headEnd type="none" w="med" len="med"/>
                      <a:tailEnd type="none" w="med" len="med"/>
                    </a:lnB>
                    <a:noFill/>
                  </a:tcPr>
                </a:tc>
                <a:extLst>
                  <a:ext uri="{0D108BD9-81ED-4DB2-BD59-A6C34878D82A}">
                    <a16:rowId xmlns:a16="http://schemas.microsoft.com/office/drawing/2014/main" val="10003"/>
                  </a:ext>
                </a:extLst>
              </a:tr>
              <a:tr h="471923">
                <a:tc>
                  <a:txBody>
                    <a:bodyPr/>
                    <a:lstStyle/>
                    <a:p>
                      <a:pPr algn="ctr"/>
                      <a:r>
                        <a:rPr lang="en-US" sz="1600" b="0" dirty="0">
                          <a:solidFill>
                            <a:schemeClr val="tx1"/>
                          </a:solidFill>
                        </a:rPr>
                        <a:t>$153,001 </a:t>
                      </a:r>
                      <a:r>
                        <a:rPr lang="en-US" sz="1600" b="0" baseline="0" dirty="0">
                          <a:solidFill>
                            <a:schemeClr val="tx1"/>
                          </a:solidFill>
                        </a:rPr>
                        <a:t>to $183,000</a:t>
                      </a:r>
                      <a:endParaRPr lang="en-US" sz="1600" b="0" dirty="0">
                        <a:solidFill>
                          <a:schemeClr val="tx1"/>
                        </a:solidFill>
                      </a:endParaRPr>
                    </a:p>
                  </a:txBody>
                  <a:tcPr marL="0" marT="45734" marB="4573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ADB2B6"/>
                      </a:solidFill>
                      <a:prstDash val="sysDot"/>
                      <a:round/>
                      <a:headEnd type="none" w="med" len="med"/>
                      <a:tailEnd type="none" w="med" len="med"/>
                    </a:lnT>
                    <a:lnB w="12700" cap="flat" cmpd="sng" algn="ctr">
                      <a:solidFill>
                        <a:srgbClr val="ADB2B6"/>
                      </a:solidFill>
                      <a:prstDash val="sysDot"/>
                      <a:round/>
                      <a:headEnd type="none" w="med" len="med"/>
                      <a:tailEnd type="none" w="med" len="med"/>
                    </a:lnB>
                    <a:noFill/>
                  </a:tcPr>
                </a:tc>
                <a:tc>
                  <a:txBody>
                    <a:bodyPr/>
                    <a:lstStyle/>
                    <a:p>
                      <a:pPr algn="ctr"/>
                      <a:r>
                        <a:rPr lang="en-US" sz="1600" b="0" kern="1200" dirty="0">
                          <a:solidFill>
                            <a:schemeClr val="tx1"/>
                          </a:solidFill>
                          <a:latin typeface="+mn-lt"/>
                          <a:ea typeface="+mn-ea"/>
                          <a:cs typeface="+mn-cs"/>
                        </a:rPr>
                        <a:t>$306,001 </a:t>
                      </a:r>
                      <a:r>
                        <a:rPr lang="en-US" sz="1600" b="0" kern="1200" baseline="0" dirty="0">
                          <a:solidFill>
                            <a:schemeClr val="tx1"/>
                          </a:solidFill>
                          <a:latin typeface="+mn-lt"/>
                          <a:ea typeface="+mn-ea"/>
                          <a:cs typeface="+mn-cs"/>
                        </a:rPr>
                        <a:t>to $366,000</a:t>
                      </a:r>
                      <a:endParaRPr lang="en-US" sz="1600" b="0" kern="1200" dirty="0">
                        <a:solidFill>
                          <a:schemeClr val="tx1"/>
                        </a:solidFill>
                        <a:latin typeface="+mn-lt"/>
                        <a:ea typeface="+mn-ea"/>
                        <a:cs typeface="+mn-cs"/>
                      </a:endParaRPr>
                    </a:p>
                  </a:txBody>
                  <a:tcPr marL="0" marR="0" marT="45734" marB="4573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ADB2B6"/>
                      </a:solidFill>
                      <a:prstDash val="sysDot"/>
                      <a:round/>
                      <a:headEnd type="none" w="med" len="med"/>
                      <a:tailEnd type="none" w="med" len="med"/>
                    </a:lnT>
                    <a:lnB w="12700" cap="flat" cmpd="sng" algn="ctr">
                      <a:solidFill>
                        <a:srgbClr val="ADB2B6"/>
                      </a:solidFill>
                      <a:prstDash val="sysDot"/>
                      <a:round/>
                      <a:headEnd type="none" w="med" len="med"/>
                      <a:tailEnd type="none" w="med" len="med"/>
                    </a:lnB>
                    <a:noFill/>
                  </a:tcPr>
                </a:tc>
                <a:tc>
                  <a:txBody>
                    <a:bodyPr/>
                    <a:lstStyle/>
                    <a:p>
                      <a:pPr algn="ctr"/>
                      <a:r>
                        <a:rPr lang="en-US" sz="1600" b="0" dirty="0">
                          <a:solidFill>
                            <a:schemeClr val="tx1"/>
                          </a:solidFill>
                        </a:rPr>
                        <a:t>$428.60</a:t>
                      </a:r>
                    </a:p>
                  </a:txBody>
                  <a:tcPr marL="91403" marR="182805" marT="45734" marB="4573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ADB2B6"/>
                      </a:solidFill>
                      <a:prstDash val="sysDot"/>
                      <a:round/>
                      <a:headEnd type="none" w="med" len="med"/>
                      <a:tailEnd type="none" w="med" len="med"/>
                    </a:lnT>
                    <a:lnB w="12700" cap="flat" cmpd="sng" algn="ctr">
                      <a:solidFill>
                        <a:srgbClr val="ADB2B6"/>
                      </a:solidFill>
                      <a:prstDash val="sysDot"/>
                      <a:round/>
                      <a:headEnd type="none" w="med" len="med"/>
                      <a:tailEnd type="none" w="med" len="med"/>
                    </a:lnB>
                    <a:noFill/>
                  </a:tcPr>
                </a:tc>
                <a:extLst>
                  <a:ext uri="{0D108BD9-81ED-4DB2-BD59-A6C34878D82A}">
                    <a16:rowId xmlns:a16="http://schemas.microsoft.com/office/drawing/2014/main" val="10004"/>
                  </a:ext>
                </a:extLst>
              </a:tr>
              <a:tr h="471923">
                <a:tc>
                  <a:txBody>
                    <a:bodyPr/>
                    <a:lstStyle/>
                    <a:p>
                      <a:pPr algn="ctr"/>
                      <a:r>
                        <a:rPr lang="en-US" sz="1600" b="0" dirty="0">
                          <a:solidFill>
                            <a:schemeClr val="tx1"/>
                          </a:solidFill>
                        </a:rPr>
                        <a:t>$183,001 to $499,999</a:t>
                      </a:r>
                    </a:p>
                  </a:txBody>
                  <a:tcPr marL="0" marT="45734" marB="4573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ADB2B6"/>
                      </a:solidFill>
                      <a:prstDash val="sysDot"/>
                      <a:round/>
                      <a:headEnd type="none" w="med" len="med"/>
                      <a:tailEnd type="none" w="med" len="med"/>
                    </a:lnT>
                    <a:lnB w="12700" cap="flat" cmpd="sng" algn="ctr">
                      <a:solidFill>
                        <a:srgbClr val="ADB2B6"/>
                      </a:solidFill>
                      <a:prstDash val="sysDot"/>
                      <a:round/>
                      <a:headEnd type="none" w="med" len="med"/>
                      <a:tailEnd type="none" w="med" len="med"/>
                    </a:lnB>
                    <a:noFill/>
                  </a:tcPr>
                </a:tc>
                <a:tc>
                  <a:txBody>
                    <a:bodyPr/>
                    <a:lstStyle/>
                    <a:p>
                      <a:pPr algn="ctr"/>
                      <a:r>
                        <a:rPr lang="en-US" sz="1600" b="0" kern="1200" dirty="0">
                          <a:solidFill>
                            <a:schemeClr val="tx1"/>
                          </a:solidFill>
                          <a:latin typeface="+mn-lt"/>
                          <a:ea typeface="+mn-ea"/>
                          <a:cs typeface="+mn-cs"/>
                        </a:rPr>
                        <a:t>$366,001 to $749,999</a:t>
                      </a:r>
                    </a:p>
                  </a:txBody>
                  <a:tcPr marL="0" marR="0" marT="45734" marB="4573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ADB2B6"/>
                      </a:solidFill>
                      <a:prstDash val="sysDot"/>
                      <a:round/>
                      <a:headEnd type="none" w="med" len="med"/>
                      <a:tailEnd type="none" w="med" len="med"/>
                    </a:lnT>
                    <a:lnB w="12700" cap="flat" cmpd="sng" algn="ctr">
                      <a:solidFill>
                        <a:srgbClr val="ADB2B6"/>
                      </a:solidFill>
                      <a:prstDash val="sysDot"/>
                      <a:round/>
                      <a:headEnd type="none" w="med" len="med"/>
                      <a:tailEnd type="none" w="med" len="med"/>
                    </a:lnB>
                    <a:noFill/>
                  </a:tcPr>
                </a:tc>
                <a:tc>
                  <a:txBody>
                    <a:bodyPr/>
                    <a:lstStyle/>
                    <a:p>
                      <a:pPr algn="ctr"/>
                      <a:r>
                        <a:rPr lang="en-US" sz="1600" b="0" dirty="0">
                          <a:solidFill>
                            <a:schemeClr val="tx1"/>
                          </a:solidFill>
                        </a:rPr>
                        <a:t>$527.50</a:t>
                      </a:r>
                    </a:p>
                  </a:txBody>
                  <a:tcPr marL="91403" marR="182805" marT="45734" marB="4573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ADB2B6"/>
                      </a:solidFill>
                      <a:prstDash val="sysDot"/>
                      <a:round/>
                      <a:headEnd type="none" w="med" len="med"/>
                      <a:tailEnd type="none" w="med" len="med"/>
                    </a:lnT>
                    <a:lnB w="12700" cap="flat" cmpd="sng" algn="ctr">
                      <a:solidFill>
                        <a:srgbClr val="ADB2B6"/>
                      </a:solidFill>
                      <a:prstDash val="sysDot"/>
                      <a:round/>
                      <a:headEnd type="none" w="med" len="med"/>
                      <a:tailEnd type="none" w="med" len="med"/>
                    </a:lnB>
                    <a:noFill/>
                  </a:tcPr>
                </a:tc>
                <a:extLst>
                  <a:ext uri="{0D108BD9-81ED-4DB2-BD59-A6C34878D82A}">
                    <a16:rowId xmlns:a16="http://schemas.microsoft.com/office/drawing/2014/main" val="10005"/>
                  </a:ext>
                </a:extLst>
              </a:tr>
              <a:tr h="47192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rPr>
                        <a:t>$500,000 or above</a:t>
                      </a:r>
                    </a:p>
                  </a:txBody>
                  <a:tcPr marL="0" marT="45734" marB="4573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ADB2B6"/>
                      </a:solidFill>
                      <a:prstDash val="sysDot"/>
                      <a:round/>
                      <a:headEnd type="none" w="med" len="med"/>
                      <a:tailEnd type="none" w="med" len="med"/>
                    </a:lnT>
                    <a:lnB w="12700" cap="flat" cmpd="sng" algn="ctr">
                      <a:solidFill>
                        <a:srgbClr val="ADB2B6"/>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solidFill>
                          <a:latin typeface="+mn-lt"/>
                          <a:ea typeface="+mn-ea"/>
                          <a:cs typeface="+mn-cs"/>
                        </a:rPr>
                        <a:t>$750,000 or above</a:t>
                      </a:r>
                    </a:p>
                  </a:txBody>
                  <a:tcPr marL="0" marR="0" marT="45734" marB="4573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ADB2B6"/>
                      </a:solidFill>
                      <a:prstDash val="sysDot"/>
                      <a:round/>
                      <a:headEnd type="none" w="med" len="med"/>
                      <a:tailEnd type="none" w="med" len="med"/>
                    </a:lnT>
                    <a:lnB w="12700" cap="flat" cmpd="sng" algn="ctr">
                      <a:solidFill>
                        <a:srgbClr val="ADB2B6"/>
                      </a:solidFill>
                      <a:prstDash val="solid"/>
                      <a:round/>
                      <a:headEnd type="none" w="med" len="med"/>
                      <a:tailEnd type="none" w="med" len="med"/>
                    </a:lnB>
                    <a:noFill/>
                  </a:tcPr>
                </a:tc>
                <a:tc>
                  <a:txBody>
                    <a:bodyPr/>
                    <a:lstStyle/>
                    <a:p>
                      <a:pPr algn="ctr"/>
                      <a:r>
                        <a:rPr lang="en-US" sz="1600" b="0" dirty="0">
                          <a:solidFill>
                            <a:schemeClr val="tx1"/>
                          </a:solidFill>
                        </a:rPr>
                        <a:t>$560.50</a:t>
                      </a:r>
                    </a:p>
                  </a:txBody>
                  <a:tcPr marL="91403" marR="182805" marT="45734" marB="4573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ADB2B6"/>
                      </a:solidFill>
                      <a:prstDash val="sysDot"/>
                      <a:round/>
                      <a:headEnd type="none" w="med" len="med"/>
                      <a:tailEnd type="none" w="med" len="med"/>
                    </a:lnT>
                    <a:lnB w="12700" cap="flat" cmpd="sng" algn="ctr">
                      <a:solidFill>
                        <a:srgbClr val="ADB2B6"/>
                      </a:solidFill>
                      <a:prstDash val="solid"/>
                      <a:round/>
                      <a:headEnd type="none" w="med" len="med"/>
                      <a:tailEnd type="none" w="med" len="med"/>
                    </a:lnB>
                    <a:noFill/>
                  </a:tcPr>
                </a:tc>
                <a:extLst>
                  <a:ext uri="{0D108BD9-81ED-4DB2-BD59-A6C34878D82A}">
                    <a16:rowId xmlns:a16="http://schemas.microsoft.com/office/drawing/2014/main" val="200341434"/>
                  </a:ext>
                </a:extLst>
              </a:tr>
            </a:tbl>
          </a:graphicData>
        </a:graphic>
      </p:graphicFrame>
      <p:sp>
        <p:nvSpPr>
          <p:cNvPr id="16" name="Text Box 21">
            <a:extLst>
              <a:ext uri="{FF2B5EF4-FFF2-40B4-BE49-F238E27FC236}">
                <a16:creationId xmlns:a16="http://schemas.microsoft.com/office/drawing/2014/main" id="{29C69276-6520-45EE-96C3-3B73A6FEB80F}"/>
              </a:ext>
            </a:extLst>
          </p:cNvPr>
          <p:cNvSpPr txBox="1">
            <a:spLocks noChangeArrowheads="1"/>
          </p:cNvSpPr>
          <p:nvPr/>
        </p:nvSpPr>
        <p:spPr bwMode="auto">
          <a:xfrm>
            <a:off x="477045" y="6120376"/>
            <a:ext cx="6784582" cy="346249"/>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7763" tIns="0" rIns="87763" bIns="0" anchor="b">
            <a:spAutoFit/>
          </a:bodyPr>
          <a:lstStyle>
            <a:lvl1pPr algn="l" eaLnBrk="0" hangingPunct="0">
              <a:spcBef>
                <a:spcPct val="20000"/>
              </a:spcBef>
              <a:buClr>
                <a:srgbClr val="524E86"/>
              </a:buClr>
              <a:buSzPct val="120000"/>
              <a:buChar char="•"/>
              <a:defRPr>
                <a:solidFill>
                  <a:schemeClr val="tx1"/>
                </a:solidFill>
                <a:latin typeface="Arial" pitchFamily="34" charset="0"/>
              </a:defRPr>
            </a:lvl1pPr>
            <a:lvl2pPr marL="742950" indent="-285750" algn="l" eaLnBrk="0" hangingPunct="0">
              <a:spcBef>
                <a:spcPct val="20000"/>
              </a:spcBef>
              <a:buClr>
                <a:srgbClr val="524E86"/>
              </a:buClr>
              <a:buSzPct val="80000"/>
              <a:buFont typeface="Wingdings" pitchFamily="2" charset="2"/>
              <a:buChar char="§"/>
              <a:defRPr>
                <a:solidFill>
                  <a:schemeClr val="tx1"/>
                </a:solidFill>
                <a:latin typeface="Arial" pitchFamily="34" charset="0"/>
              </a:defRPr>
            </a:lvl2pPr>
            <a:lvl3pPr marL="1143000" indent="-228600" algn="l" eaLnBrk="0" hangingPunct="0">
              <a:spcBef>
                <a:spcPct val="20000"/>
              </a:spcBef>
              <a:buClr>
                <a:srgbClr val="524E86"/>
              </a:buClr>
              <a:buFont typeface="Arial" pitchFamily="34" charset="0"/>
              <a:buChar char="–"/>
              <a:defRPr sz="1600">
                <a:solidFill>
                  <a:schemeClr val="tx1"/>
                </a:solidFill>
                <a:latin typeface="Arial" pitchFamily="34" charset="0"/>
              </a:defRPr>
            </a:lvl3pPr>
            <a:lvl4pPr marL="1600200" indent="-228600" algn="l" eaLnBrk="0" hangingPunct="0">
              <a:spcBef>
                <a:spcPct val="20000"/>
              </a:spcBef>
              <a:buClr>
                <a:srgbClr val="524E86"/>
              </a:buClr>
              <a:buChar char="•"/>
              <a:defRPr sz="1600">
                <a:solidFill>
                  <a:schemeClr val="tx1"/>
                </a:solidFill>
                <a:latin typeface="Arial" pitchFamily="34" charset="0"/>
              </a:defRPr>
            </a:lvl4pPr>
            <a:lvl5pPr marL="2057400" indent="-228600" algn="l" eaLnBrk="0" hangingPunct="0">
              <a:spcBef>
                <a:spcPct val="20000"/>
              </a:spcBef>
              <a:buClr>
                <a:srgbClr val="524E86"/>
              </a:buClr>
              <a:buFont typeface="Wingdings" pitchFamily="2" charset="2"/>
              <a:buChar char="§"/>
              <a:defRPr sz="1400">
                <a:solidFill>
                  <a:schemeClr val="tx1"/>
                </a:solidFill>
                <a:latin typeface="Arial" pitchFamily="34" charset="0"/>
              </a:defRPr>
            </a:lvl5pPr>
            <a:lvl6pPr marL="2514600" indent="-228600" eaLnBrk="0" fontAlgn="base" hangingPunct="0">
              <a:spcBef>
                <a:spcPct val="20000"/>
              </a:spcBef>
              <a:spcAft>
                <a:spcPct val="0"/>
              </a:spcAft>
              <a:buClr>
                <a:srgbClr val="524E86"/>
              </a:buClr>
              <a:buFont typeface="Wingdings" pitchFamily="2" charset="2"/>
              <a:buChar char="§"/>
              <a:defRPr sz="1400">
                <a:solidFill>
                  <a:schemeClr val="tx1"/>
                </a:solidFill>
                <a:latin typeface="Arial" pitchFamily="34" charset="0"/>
              </a:defRPr>
            </a:lvl6pPr>
            <a:lvl7pPr marL="2971800" indent="-228600" eaLnBrk="0" fontAlgn="base" hangingPunct="0">
              <a:spcBef>
                <a:spcPct val="20000"/>
              </a:spcBef>
              <a:spcAft>
                <a:spcPct val="0"/>
              </a:spcAft>
              <a:buClr>
                <a:srgbClr val="524E86"/>
              </a:buClr>
              <a:buFont typeface="Wingdings" pitchFamily="2" charset="2"/>
              <a:buChar char="§"/>
              <a:defRPr sz="1400">
                <a:solidFill>
                  <a:schemeClr val="tx1"/>
                </a:solidFill>
                <a:latin typeface="Arial" pitchFamily="34" charset="0"/>
              </a:defRPr>
            </a:lvl7pPr>
            <a:lvl8pPr marL="3429000" indent="-228600" eaLnBrk="0" fontAlgn="base" hangingPunct="0">
              <a:spcBef>
                <a:spcPct val="20000"/>
              </a:spcBef>
              <a:spcAft>
                <a:spcPct val="0"/>
              </a:spcAft>
              <a:buClr>
                <a:srgbClr val="524E86"/>
              </a:buClr>
              <a:buFont typeface="Wingdings" pitchFamily="2" charset="2"/>
              <a:buChar char="§"/>
              <a:defRPr sz="1400">
                <a:solidFill>
                  <a:schemeClr val="tx1"/>
                </a:solidFill>
                <a:latin typeface="Arial" pitchFamily="34" charset="0"/>
              </a:defRPr>
            </a:lvl8pPr>
            <a:lvl9pPr marL="3886200" indent="-228600" eaLnBrk="0" fontAlgn="base" hangingPunct="0">
              <a:spcBef>
                <a:spcPct val="20000"/>
              </a:spcBef>
              <a:spcAft>
                <a:spcPct val="0"/>
              </a:spcAft>
              <a:buClr>
                <a:srgbClr val="524E86"/>
              </a:buClr>
              <a:buFont typeface="Wingdings" pitchFamily="2" charset="2"/>
              <a:buChar char="§"/>
              <a:defRPr sz="1400">
                <a:solidFill>
                  <a:schemeClr val="tx1"/>
                </a:solidFill>
                <a:latin typeface="Arial" pitchFamily="34" charset="0"/>
              </a:defRPr>
            </a:lvl9pPr>
          </a:lstStyle>
          <a:p>
            <a:pPr eaLnBrk="1" hangingPunct="1">
              <a:spcBef>
                <a:spcPts val="300"/>
              </a:spcBef>
              <a:buClrTx/>
              <a:buSzTx/>
              <a:buNone/>
            </a:pPr>
            <a:r>
              <a:rPr lang="en-US" sz="1000" baseline="30000" dirty="0">
                <a:solidFill>
                  <a:srgbClr val="000000"/>
                </a:solidFill>
                <a:latin typeface="Arial"/>
              </a:rPr>
              <a:t>1</a:t>
            </a:r>
            <a:r>
              <a:rPr lang="en-US" sz="1000" dirty="0">
                <a:solidFill>
                  <a:srgbClr val="000000"/>
                </a:solidFill>
                <a:latin typeface="Arial"/>
              </a:rPr>
              <a:t> Medicare Part B premiums are calculated based on the recipient's Adjusted Gross Income from two years prior.</a:t>
            </a:r>
          </a:p>
          <a:p>
            <a:pPr eaLnBrk="1" hangingPunct="1">
              <a:spcBef>
                <a:spcPts val="300"/>
              </a:spcBef>
              <a:buClrTx/>
              <a:buSzTx/>
              <a:buNone/>
            </a:pPr>
            <a:r>
              <a:rPr lang="en-US" sz="1000" dirty="0">
                <a:solidFill>
                  <a:srgbClr val="000000"/>
                </a:solidFill>
              </a:rPr>
              <a:t>Source: Medicare.gov. </a:t>
            </a:r>
          </a:p>
        </p:txBody>
      </p:sp>
      <p:sp>
        <p:nvSpPr>
          <p:cNvPr id="27" name="Rectangle 26">
            <a:extLst>
              <a:ext uri="{FF2B5EF4-FFF2-40B4-BE49-F238E27FC236}">
                <a16:creationId xmlns:a16="http://schemas.microsoft.com/office/drawing/2014/main" id="{3330B853-42F5-4B87-A2C5-E5F56DF03AAA}"/>
              </a:ext>
            </a:extLst>
          </p:cNvPr>
          <p:cNvSpPr/>
          <p:nvPr/>
        </p:nvSpPr>
        <p:spPr>
          <a:xfrm>
            <a:off x="484188" y="73074"/>
            <a:ext cx="712503" cy="276999"/>
          </a:xfrm>
          <a:prstGeom prst="rect">
            <a:avLst/>
          </a:prstGeom>
        </p:spPr>
        <p:txBody>
          <a:bodyPr wrap="none">
            <a:spAutoFit/>
          </a:bodyPr>
          <a:lstStyle/>
          <a:p>
            <a:r>
              <a:rPr lang="en-US" sz="1200" b="1" dirty="0">
                <a:solidFill>
                  <a:srgbClr val="919EA8"/>
                </a:solidFill>
              </a:rPr>
              <a:t>STEP 1</a:t>
            </a:r>
          </a:p>
        </p:txBody>
      </p:sp>
      <p:sp>
        <p:nvSpPr>
          <p:cNvPr id="28" name="Rectangle 27">
            <a:extLst>
              <a:ext uri="{FF2B5EF4-FFF2-40B4-BE49-F238E27FC236}">
                <a16:creationId xmlns:a16="http://schemas.microsoft.com/office/drawing/2014/main" id="{F7BDECAC-3C3E-4A22-A4AD-933BDE42F575}"/>
              </a:ext>
            </a:extLst>
          </p:cNvPr>
          <p:cNvSpPr/>
          <p:nvPr/>
        </p:nvSpPr>
        <p:spPr>
          <a:xfrm>
            <a:off x="2077400" y="1505293"/>
            <a:ext cx="8037200" cy="723275"/>
          </a:xfrm>
          <a:prstGeom prst="rect">
            <a:avLst/>
          </a:prstGeom>
        </p:spPr>
        <p:txBody>
          <a:bodyPr wrap="none">
            <a:spAutoFit/>
          </a:bodyPr>
          <a:lstStyle/>
          <a:p>
            <a:pPr algn="ctr">
              <a:spcAft>
                <a:spcPts val="600"/>
              </a:spcAft>
            </a:pPr>
            <a:r>
              <a:rPr lang="en-US" sz="1800" b="1" dirty="0"/>
              <a:t>IN 2023, INDIVIDUALS CAN EXPECT TO PAY:</a:t>
            </a:r>
          </a:p>
          <a:p>
            <a:pPr algn="ctr">
              <a:spcAft>
                <a:spcPts val="600"/>
              </a:spcAft>
            </a:pPr>
            <a:r>
              <a:rPr lang="en-US" altLang="en-US" sz="1800" b="1" dirty="0"/>
              <a:t>$226 </a:t>
            </a:r>
            <a:r>
              <a:rPr lang="en-US" altLang="en-US" sz="1800" dirty="0"/>
              <a:t>deductible  </a:t>
            </a:r>
            <a:r>
              <a:rPr lang="en-US" altLang="en-US" sz="1800" dirty="0">
                <a:solidFill>
                  <a:srgbClr val="768692"/>
                </a:solidFill>
              </a:rPr>
              <a:t>l</a:t>
            </a:r>
            <a:r>
              <a:rPr lang="en-US" altLang="en-US" sz="1800" dirty="0"/>
              <a:t>  </a:t>
            </a:r>
            <a:r>
              <a:rPr lang="en-US" sz="1800" b="1" dirty="0"/>
              <a:t>20% </a:t>
            </a:r>
            <a:r>
              <a:rPr lang="en-US" sz="1800" dirty="0"/>
              <a:t>coinsurance for doctors’ services and outpatient care</a:t>
            </a:r>
          </a:p>
        </p:txBody>
      </p:sp>
    </p:spTree>
    <p:extLst>
      <p:ext uri="{BB962C8B-B14F-4D97-AF65-F5344CB8AC3E}">
        <p14:creationId xmlns:p14="http://schemas.microsoft.com/office/powerpoint/2010/main" val="27522244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Medicare Part D: Prescription Drug Coverage</a:t>
            </a:r>
            <a:br>
              <a:rPr lang="en-US" dirty="0"/>
            </a:br>
            <a:r>
              <a:rPr lang="en-US" sz="2000" b="1" dirty="0">
                <a:solidFill>
                  <a:srgbClr val="768692"/>
                </a:solidFill>
              </a:rPr>
              <a:t>Higher-income beneficiaries pay higher Medicare part B and part D premiums</a:t>
            </a:r>
            <a:r>
              <a:rPr lang="en-US" sz="2000" baseline="30000" dirty="0">
                <a:solidFill>
                  <a:srgbClr val="768692"/>
                </a:solidFill>
              </a:rPr>
              <a:t>1</a:t>
            </a:r>
            <a:endParaRPr lang="en-US" baseline="30000" dirty="0">
              <a:solidFill>
                <a:srgbClr val="768692"/>
              </a:solidFill>
            </a:endParaRPr>
          </a:p>
        </p:txBody>
      </p:sp>
      <p:sp>
        <p:nvSpPr>
          <p:cNvPr id="4" name="Slide Number Placeholder 3">
            <a:extLst>
              <a:ext uri="{FF2B5EF4-FFF2-40B4-BE49-F238E27FC236}">
                <a16:creationId xmlns:a16="http://schemas.microsoft.com/office/drawing/2014/main" id="{CF7D5EC7-314B-45D1-981D-2CFE92248AC0}"/>
              </a:ext>
            </a:extLst>
          </p:cNvPr>
          <p:cNvSpPr>
            <a:spLocks noGrp="1"/>
          </p:cNvSpPr>
          <p:nvPr>
            <p:ph type="sldNum" sz="quarter" idx="14"/>
          </p:nvPr>
        </p:nvSpPr>
        <p:spPr/>
        <p:txBody>
          <a:bodyPr/>
          <a:lstStyle/>
          <a:p>
            <a:pPr>
              <a:defRPr/>
            </a:pPr>
            <a:fld id="{E6474CC2-1230-4213-AD1A-4B2FEEABA7A1}" type="slidenum">
              <a:rPr lang="en-US" smtClean="0"/>
              <a:pPr>
                <a:defRPr/>
              </a:pPr>
              <a:t>9</a:t>
            </a:fld>
            <a:endParaRPr lang="en-US" dirty="0"/>
          </a:p>
        </p:txBody>
      </p:sp>
      <p:sp>
        <p:nvSpPr>
          <p:cNvPr id="2" name="Footer Placeholder 1">
            <a:extLst>
              <a:ext uri="{FF2B5EF4-FFF2-40B4-BE49-F238E27FC236}">
                <a16:creationId xmlns:a16="http://schemas.microsoft.com/office/drawing/2014/main" id="{13484296-297D-46BE-A876-1CE5149E1CD4}"/>
              </a:ext>
            </a:extLst>
          </p:cNvPr>
          <p:cNvSpPr>
            <a:spLocks noGrp="1"/>
          </p:cNvSpPr>
          <p:nvPr>
            <p:ph type="ftr" sz="quarter" idx="15"/>
          </p:nvPr>
        </p:nvSpPr>
        <p:spPr/>
        <p:txBody>
          <a:bodyPr/>
          <a:lstStyle/>
          <a:p>
            <a:pPr algn="l">
              <a:defRPr/>
            </a:pPr>
            <a:r>
              <a:rPr lang="en-US"/>
              <a:t>For investor use.</a:t>
            </a:r>
            <a:endParaRPr lang="en-US" dirty="0"/>
          </a:p>
        </p:txBody>
      </p:sp>
      <p:sp>
        <p:nvSpPr>
          <p:cNvPr id="19" name="Text Box 21">
            <a:extLst>
              <a:ext uri="{FF2B5EF4-FFF2-40B4-BE49-F238E27FC236}">
                <a16:creationId xmlns:a16="http://schemas.microsoft.com/office/drawing/2014/main" id="{305A1F7C-F86C-4DFA-8E3B-963109073E6B}"/>
              </a:ext>
            </a:extLst>
          </p:cNvPr>
          <p:cNvSpPr txBox="1">
            <a:spLocks noChangeArrowheads="1"/>
          </p:cNvSpPr>
          <p:nvPr/>
        </p:nvSpPr>
        <p:spPr bwMode="auto">
          <a:xfrm>
            <a:off x="474664" y="6121226"/>
            <a:ext cx="6784582" cy="346249"/>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7763" tIns="0" rIns="87763" bIns="0" anchor="b">
            <a:spAutoFit/>
          </a:bodyPr>
          <a:lstStyle>
            <a:lvl1pPr algn="l" eaLnBrk="0" hangingPunct="0">
              <a:spcBef>
                <a:spcPct val="20000"/>
              </a:spcBef>
              <a:buClr>
                <a:srgbClr val="524E86"/>
              </a:buClr>
              <a:buSzPct val="120000"/>
              <a:buChar char="•"/>
              <a:defRPr>
                <a:solidFill>
                  <a:schemeClr val="tx1"/>
                </a:solidFill>
                <a:latin typeface="Arial" pitchFamily="34" charset="0"/>
              </a:defRPr>
            </a:lvl1pPr>
            <a:lvl2pPr marL="742950" indent="-285750" algn="l" eaLnBrk="0" hangingPunct="0">
              <a:spcBef>
                <a:spcPct val="20000"/>
              </a:spcBef>
              <a:buClr>
                <a:srgbClr val="524E86"/>
              </a:buClr>
              <a:buSzPct val="80000"/>
              <a:buFont typeface="Wingdings" pitchFamily="2" charset="2"/>
              <a:buChar char="§"/>
              <a:defRPr>
                <a:solidFill>
                  <a:schemeClr val="tx1"/>
                </a:solidFill>
                <a:latin typeface="Arial" pitchFamily="34" charset="0"/>
              </a:defRPr>
            </a:lvl2pPr>
            <a:lvl3pPr marL="1143000" indent="-228600" algn="l" eaLnBrk="0" hangingPunct="0">
              <a:spcBef>
                <a:spcPct val="20000"/>
              </a:spcBef>
              <a:buClr>
                <a:srgbClr val="524E86"/>
              </a:buClr>
              <a:buFont typeface="Arial" pitchFamily="34" charset="0"/>
              <a:buChar char="–"/>
              <a:defRPr sz="1600">
                <a:solidFill>
                  <a:schemeClr val="tx1"/>
                </a:solidFill>
                <a:latin typeface="Arial" pitchFamily="34" charset="0"/>
              </a:defRPr>
            </a:lvl3pPr>
            <a:lvl4pPr marL="1600200" indent="-228600" algn="l" eaLnBrk="0" hangingPunct="0">
              <a:spcBef>
                <a:spcPct val="20000"/>
              </a:spcBef>
              <a:buClr>
                <a:srgbClr val="524E86"/>
              </a:buClr>
              <a:buChar char="•"/>
              <a:defRPr sz="1600">
                <a:solidFill>
                  <a:schemeClr val="tx1"/>
                </a:solidFill>
                <a:latin typeface="Arial" pitchFamily="34" charset="0"/>
              </a:defRPr>
            </a:lvl4pPr>
            <a:lvl5pPr marL="2057400" indent="-228600" algn="l" eaLnBrk="0" hangingPunct="0">
              <a:spcBef>
                <a:spcPct val="20000"/>
              </a:spcBef>
              <a:buClr>
                <a:srgbClr val="524E86"/>
              </a:buClr>
              <a:buFont typeface="Wingdings" pitchFamily="2" charset="2"/>
              <a:buChar char="§"/>
              <a:defRPr sz="1400">
                <a:solidFill>
                  <a:schemeClr val="tx1"/>
                </a:solidFill>
                <a:latin typeface="Arial" pitchFamily="34" charset="0"/>
              </a:defRPr>
            </a:lvl5pPr>
            <a:lvl6pPr marL="2514600" indent="-228600" eaLnBrk="0" fontAlgn="base" hangingPunct="0">
              <a:spcBef>
                <a:spcPct val="20000"/>
              </a:spcBef>
              <a:spcAft>
                <a:spcPct val="0"/>
              </a:spcAft>
              <a:buClr>
                <a:srgbClr val="524E86"/>
              </a:buClr>
              <a:buFont typeface="Wingdings" pitchFamily="2" charset="2"/>
              <a:buChar char="§"/>
              <a:defRPr sz="1400">
                <a:solidFill>
                  <a:schemeClr val="tx1"/>
                </a:solidFill>
                <a:latin typeface="Arial" pitchFamily="34" charset="0"/>
              </a:defRPr>
            </a:lvl6pPr>
            <a:lvl7pPr marL="2971800" indent="-228600" eaLnBrk="0" fontAlgn="base" hangingPunct="0">
              <a:spcBef>
                <a:spcPct val="20000"/>
              </a:spcBef>
              <a:spcAft>
                <a:spcPct val="0"/>
              </a:spcAft>
              <a:buClr>
                <a:srgbClr val="524E86"/>
              </a:buClr>
              <a:buFont typeface="Wingdings" pitchFamily="2" charset="2"/>
              <a:buChar char="§"/>
              <a:defRPr sz="1400">
                <a:solidFill>
                  <a:schemeClr val="tx1"/>
                </a:solidFill>
                <a:latin typeface="Arial" pitchFamily="34" charset="0"/>
              </a:defRPr>
            </a:lvl7pPr>
            <a:lvl8pPr marL="3429000" indent="-228600" eaLnBrk="0" fontAlgn="base" hangingPunct="0">
              <a:spcBef>
                <a:spcPct val="20000"/>
              </a:spcBef>
              <a:spcAft>
                <a:spcPct val="0"/>
              </a:spcAft>
              <a:buClr>
                <a:srgbClr val="524E86"/>
              </a:buClr>
              <a:buFont typeface="Wingdings" pitchFamily="2" charset="2"/>
              <a:buChar char="§"/>
              <a:defRPr sz="1400">
                <a:solidFill>
                  <a:schemeClr val="tx1"/>
                </a:solidFill>
                <a:latin typeface="Arial" pitchFamily="34" charset="0"/>
              </a:defRPr>
            </a:lvl8pPr>
            <a:lvl9pPr marL="3886200" indent="-228600" eaLnBrk="0" fontAlgn="base" hangingPunct="0">
              <a:spcBef>
                <a:spcPct val="20000"/>
              </a:spcBef>
              <a:spcAft>
                <a:spcPct val="0"/>
              </a:spcAft>
              <a:buClr>
                <a:srgbClr val="524E86"/>
              </a:buClr>
              <a:buFont typeface="Wingdings" pitchFamily="2" charset="2"/>
              <a:buChar char="§"/>
              <a:defRPr sz="1400">
                <a:solidFill>
                  <a:schemeClr val="tx1"/>
                </a:solidFill>
                <a:latin typeface="Arial" pitchFamily="34" charset="0"/>
              </a:defRPr>
            </a:lvl9pPr>
          </a:lstStyle>
          <a:p>
            <a:pPr eaLnBrk="1" hangingPunct="1">
              <a:spcBef>
                <a:spcPts val="0"/>
              </a:spcBef>
              <a:spcAft>
                <a:spcPts val="300"/>
              </a:spcAft>
              <a:buClrTx/>
              <a:buSzTx/>
              <a:buNone/>
            </a:pPr>
            <a:r>
              <a:rPr lang="en-US" sz="1000" baseline="30000" dirty="0"/>
              <a:t>1</a:t>
            </a:r>
            <a:r>
              <a:rPr lang="en-US" sz="1000" dirty="0"/>
              <a:t> Medicare Part D premiums are calculated based on the recipient's adjusted gross income (AGI) from two years prior.</a:t>
            </a:r>
          </a:p>
          <a:p>
            <a:pPr eaLnBrk="1" hangingPunct="1">
              <a:spcBef>
                <a:spcPts val="0"/>
              </a:spcBef>
              <a:spcAft>
                <a:spcPts val="300"/>
              </a:spcAft>
              <a:buClrTx/>
              <a:buSzTx/>
              <a:buNone/>
            </a:pPr>
            <a:r>
              <a:rPr lang="en-US" sz="1000" baseline="30000" dirty="0"/>
              <a:t>2</a:t>
            </a:r>
            <a:r>
              <a:rPr lang="en-US" sz="1000" dirty="0"/>
              <a:t> Source: Centers for Medicare &amp; Medicaid Services.</a:t>
            </a:r>
          </a:p>
        </p:txBody>
      </p:sp>
      <p:sp>
        <p:nvSpPr>
          <p:cNvPr id="17" name="Rectangle 16">
            <a:extLst>
              <a:ext uri="{FF2B5EF4-FFF2-40B4-BE49-F238E27FC236}">
                <a16:creationId xmlns:a16="http://schemas.microsoft.com/office/drawing/2014/main" id="{2BDBE10C-16D1-432C-871A-DED8047DAAD1}"/>
              </a:ext>
            </a:extLst>
          </p:cNvPr>
          <p:cNvSpPr/>
          <p:nvPr/>
        </p:nvSpPr>
        <p:spPr>
          <a:xfrm>
            <a:off x="484188" y="73074"/>
            <a:ext cx="712503" cy="276999"/>
          </a:xfrm>
          <a:prstGeom prst="rect">
            <a:avLst/>
          </a:prstGeom>
        </p:spPr>
        <p:txBody>
          <a:bodyPr wrap="none">
            <a:spAutoFit/>
          </a:bodyPr>
          <a:lstStyle/>
          <a:p>
            <a:r>
              <a:rPr lang="en-US" sz="1200" b="1" dirty="0">
                <a:solidFill>
                  <a:srgbClr val="919EA8"/>
                </a:solidFill>
              </a:rPr>
              <a:t>STEP 1</a:t>
            </a:r>
          </a:p>
        </p:txBody>
      </p:sp>
      <p:graphicFrame>
        <p:nvGraphicFramePr>
          <p:cNvPr id="22" name="Table 21">
            <a:extLst>
              <a:ext uri="{FF2B5EF4-FFF2-40B4-BE49-F238E27FC236}">
                <a16:creationId xmlns:a16="http://schemas.microsoft.com/office/drawing/2014/main" id="{49564B1E-7D76-4B22-8214-C0890D4198BF}"/>
              </a:ext>
            </a:extLst>
          </p:cNvPr>
          <p:cNvGraphicFramePr>
            <a:graphicFrameLocks noGrp="1"/>
          </p:cNvGraphicFramePr>
          <p:nvPr>
            <p:extLst>
              <p:ext uri="{D42A27DB-BD31-4B8C-83A1-F6EECF244321}">
                <p14:modId xmlns:p14="http://schemas.microsoft.com/office/powerpoint/2010/main" val="3938620890"/>
              </p:ext>
            </p:extLst>
          </p:nvPr>
        </p:nvGraphicFramePr>
        <p:xfrm>
          <a:off x="571499" y="1609725"/>
          <a:ext cx="11049000" cy="3303461"/>
        </p:xfrm>
        <a:graphic>
          <a:graphicData uri="http://schemas.openxmlformats.org/drawingml/2006/table">
            <a:tbl>
              <a:tblPr firstRow="1" bandRow="1">
                <a:effectLst/>
                <a:tableStyleId>{5C22544A-7EE6-4342-B048-85BDC9FD1C3A}</a:tableStyleId>
              </a:tblPr>
              <a:tblGrid>
                <a:gridCol w="3683000">
                  <a:extLst>
                    <a:ext uri="{9D8B030D-6E8A-4147-A177-3AD203B41FA5}">
                      <a16:colId xmlns:a16="http://schemas.microsoft.com/office/drawing/2014/main" val="20000"/>
                    </a:ext>
                  </a:extLst>
                </a:gridCol>
                <a:gridCol w="3683000">
                  <a:extLst>
                    <a:ext uri="{9D8B030D-6E8A-4147-A177-3AD203B41FA5}">
                      <a16:colId xmlns:a16="http://schemas.microsoft.com/office/drawing/2014/main" val="3959027975"/>
                    </a:ext>
                  </a:extLst>
                </a:gridCol>
                <a:gridCol w="3683000">
                  <a:extLst>
                    <a:ext uri="{9D8B030D-6E8A-4147-A177-3AD203B41FA5}">
                      <a16:colId xmlns:a16="http://schemas.microsoft.com/office/drawing/2014/main" val="1959232760"/>
                    </a:ext>
                  </a:extLst>
                </a:gridCol>
              </a:tblGrid>
              <a:tr h="471923">
                <a:tc>
                  <a:txBody>
                    <a:bodyPr/>
                    <a:lstStyle/>
                    <a:p>
                      <a:pPr algn="ctr"/>
                      <a:r>
                        <a:rPr lang="en-US" sz="1600" b="1" dirty="0">
                          <a:solidFill>
                            <a:schemeClr val="bg1"/>
                          </a:solidFill>
                        </a:rPr>
                        <a:t>Individual</a:t>
                      </a:r>
                      <a:r>
                        <a:rPr lang="en-US" sz="1600" b="1" baseline="0" dirty="0">
                          <a:solidFill>
                            <a:schemeClr val="bg1"/>
                          </a:solidFill>
                        </a:rPr>
                        <a:t> Filer AGI</a:t>
                      </a:r>
                      <a:endParaRPr lang="en-US" sz="1600" b="1" dirty="0">
                        <a:solidFill>
                          <a:schemeClr val="bg1"/>
                        </a:solidFill>
                      </a:endParaRPr>
                    </a:p>
                  </a:txBody>
                  <a:tcPr marL="91476" marR="91476" marT="45734" marB="45734" anchor="ctr">
                    <a:lnL w="12700" cap="flat" cmpd="sng" algn="ctr">
                      <a:noFill/>
                      <a:prstDash val="solid"/>
                      <a:round/>
                      <a:headEnd type="none" w="med" len="med"/>
                      <a:tailEnd type="none" w="med" len="med"/>
                    </a:lnL>
                    <a:lnR w="76200" cap="flat" cmpd="sng" algn="ctr">
                      <a:solidFill>
                        <a:schemeClr val="bg1"/>
                      </a:solidFill>
                      <a:prstDash val="solid"/>
                      <a:round/>
                      <a:headEnd type="none" w="med" len="med"/>
                      <a:tailEnd type="none" w="med" len="med"/>
                    </a:lnR>
                    <a:lnT w="12700" cmpd="sng">
                      <a:noFill/>
                    </a:lnT>
                    <a:lnB w="12700" cap="flat" cmpd="sng" algn="ctr">
                      <a:noFill/>
                      <a:prstDash val="solid"/>
                      <a:round/>
                      <a:headEnd type="none" w="med" len="med"/>
                      <a:tailEnd type="none" w="med" len="med"/>
                    </a:lnB>
                    <a:solidFill>
                      <a:srgbClr val="7A9A3D"/>
                    </a:solidFill>
                  </a:tcPr>
                </a:tc>
                <a:tc>
                  <a:txBody>
                    <a:bodyPr/>
                    <a:lstStyle/>
                    <a:p>
                      <a:pPr algn="ctr"/>
                      <a:r>
                        <a:rPr lang="en-US" sz="1600" b="1" dirty="0">
                          <a:solidFill>
                            <a:schemeClr val="bg1"/>
                          </a:solidFill>
                        </a:rPr>
                        <a:t>Joint Filer AGI</a:t>
                      </a:r>
                    </a:p>
                  </a:txBody>
                  <a:tcPr marL="91389" marR="91389" marT="45734" marB="45734"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mpd="sng">
                      <a:noFill/>
                    </a:lnT>
                    <a:lnB w="12700" cap="flat" cmpd="sng" algn="ctr">
                      <a:noFill/>
                      <a:prstDash val="solid"/>
                      <a:round/>
                      <a:headEnd type="none" w="med" len="med"/>
                      <a:tailEnd type="none" w="med" len="med"/>
                    </a:lnB>
                    <a:solidFill>
                      <a:schemeClr val="accent2"/>
                    </a:solidFill>
                  </a:tcPr>
                </a:tc>
                <a:tc>
                  <a:txBody>
                    <a:bodyPr/>
                    <a:lstStyle/>
                    <a:p>
                      <a:pPr algn="ctr"/>
                      <a:r>
                        <a:rPr lang="en-US" sz="1600" b="1" dirty="0">
                          <a:solidFill>
                            <a:schemeClr val="bg1"/>
                          </a:solidFill>
                        </a:rPr>
                        <a:t>2023 Standard Monthly Premium</a:t>
                      </a:r>
                      <a:r>
                        <a:rPr lang="en-US" sz="1600" b="1" baseline="30000" dirty="0">
                          <a:solidFill>
                            <a:schemeClr val="bg1"/>
                          </a:solidFill>
                        </a:rPr>
                        <a:t>1</a:t>
                      </a:r>
                    </a:p>
                  </a:txBody>
                  <a:tcPr marL="27432" marR="27432" marT="45734" marB="45734" anchor="ctr">
                    <a:lnL w="762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solidFill>
                      <a:srgbClr val="768692"/>
                    </a:solidFill>
                  </a:tcPr>
                </a:tc>
                <a:extLst>
                  <a:ext uri="{0D108BD9-81ED-4DB2-BD59-A6C34878D82A}">
                    <a16:rowId xmlns:a16="http://schemas.microsoft.com/office/drawing/2014/main" val="10000"/>
                  </a:ext>
                </a:extLst>
              </a:tr>
              <a:tr h="471923">
                <a:tc>
                  <a:txBody>
                    <a:bodyPr/>
                    <a:lstStyle/>
                    <a:p>
                      <a:pPr algn="ctr"/>
                      <a:r>
                        <a:rPr lang="en-US" sz="1600" b="0" dirty="0">
                          <a:solidFill>
                            <a:schemeClr val="tx1"/>
                          </a:solidFill>
                        </a:rPr>
                        <a:t>$97,000 or less</a:t>
                      </a:r>
                    </a:p>
                  </a:txBody>
                  <a:tcPr marL="0" marT="45734" marB="45734" anchor="ctr">
                    <a:lnL w="12700" cap="flat" cmpd="sng" algn="ctr">
                      <a:noFill/>
                      <a:prstDash val="solid"/>
                      <a:round/>
                      <a:headEnd type="none" w="med" len="med"/>
                      <a:tailEnd type="none" w="med" len="med"/>
                    </a:lnL>
                    <a:lnR w="762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ADB2B6"/>
                      </a:solidFill>
                      <a:prstDash val="sysDot"/>
                      <a:round/>
                      <a:headEnd type="none" w="med" len="med"/>
                      <a:tailEnd type="none" w="med" len="med"/>
                    </a:lnB>
                    <a:noFill/>
                  </a:tcPr>
                </a:tc>
                <a:tc>
                  <a:txBody>
                    <a:bodyPr/>
                    <a:lstStyle/>
                    <a:p>
                      <a:pPr algn="ctr"/>
                      <a:r>
                        <a:rPr lang="en-US" sz="1600" b="0" dirty="0">
                          <a:solidFill>
                            <a:schemeClr val="tx1"/>
                          </a:solidFill>
                        </a:rPr>
                        <a:t>$194,000 or less</a:t>
                      </a:r>
                      <a:endParaRPr lang="en-US" sz="1600" b="0" kern="1200" dirty="0">
                        <a:solidFill>
                          <a:schemeClr val="tx1"/>
                        </a:solidFill>
                        <a:latin typeface="+mn-lt"/>
                        <a:ea typeface="+mn-ea"/>
                        <a:cs typeface="+mn-cs"/>
                      </a:endParaRPr>
                    </a:p>
                  </a:txBody>
                  <a:tcPr marL="0" marR="0" marT="45734" marB="45734"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ADB2B6"/>
                      </a:solidFill>
                      <a:prstDash val="sysDot"/>
                      <a:round/>
                      <a:headEnd type="none" w="med" len="med"/>
                      <a:tailEnd type="none" w="med" len="med"/>
                    </a:lnB>
                    <a:noFill/>
                  </a:tcPr>
                </a:tc>
                <a:tc>
                  <a:txBody>
                    <a:bodyPr/>
                    <a:lstStyle/>
                    <a:p>
                      <a:pPr algn="ctr"/>
                      <a:r>
                        <a:rPr lang="en-US" sz="1600" b="0" dirty="0">
                          <a:solidFill>
                            <a:schemeClr val="tx1"/>
                          </a:solidFill>
                        </a:rPr>
                        <a:t>Average plan premium =</a:t>
                      </a:r>
                      <a:r>
                        <a:rPr lang="en-US" sz="1600" b="0" baseline="0" dirty="0">
                          <a:solidFill>
                            <a:schemeClr val="tx1"/>
                          </a:solidFill>
                        </a:rPr>
                        <a:t> </a:t>
                      </a:r>
                      <a:r>
                        <a:rPr lang="en-US" sz="1600" b="0" dirty="0">
                          <a:solidFill>
                            <a:schemeClr val="tx1"/>
                          </a:solidFill>
                        </a:rPr>
                        <a:t>$31.50</a:t>
                      </a:r>
                      <a:r>
                        <a:rPr lang="en-US" sz="1600" b="0" baseline="30000" dirty="0">
                          <a:solidFill>
                            <a:schemeClr val="tx1"/>
                          </a:solidFill>
                        </a:rPr>
                        <a:t>2 </a:t>
                      </a:r>
                    </a:p>
                  </a:txBody>
                  <a:tcPr marL="0" marR="0" marT="45734" marB="45734" anchor="ctr">
                    <a:lnL w="762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ADB2B6"/>
                      </a:solidFill>
                      <a:prstDash val="sysDot"/>
                      <a:round/>
                      <a:headEnd type="none" w="med" len="med"/>
                      <a:tailEnd type="none" w="med" len="med"/>
                    </a:lnB>
                    <a:noFill/>
                  </a:tcPr>
                </a:tc>
                <a:extLst>
                  <a:ext uri="{0D108BD9-81ED-4DB2-BD59-A6C34878D82A}">
                    <a16:rowId xmlns:a16="http://schemas.microsoft.com/office/drawing/2014/main" val="10001"/>
                  </a:ext>
                </a:extLst>
              </a:tr>
              <a:tr h="471923">
                <a:tc>
                  <a:txBody>
                    <a:bodyPr/>
                    <a:lstStyle/>
                    <a:p>
                      <a:pPr algn="ctr"/>
                      <a:r>
                        <a:rPr lang="en-US" sz="1600" b="0" dirty="0">
                          <a:solidFill>
                            <a:schemeClr val="tx1"/>
                          </a:solidFill>
                        </a:rPr>
                        <a:t>$97,001 </a:t>
                      </a:r>
                      <a:r>
                        <a:rPr lang="en-US" sz="1600" b="0" baseline="0" dirty="0">
                          <a:solidFill>
                            <a:schemeClr val="tx1"/>
                          </a:solidFill>
                        </a:rPr>
                        <a:t>to $123,000</a:t>
                      </a:r>
                      <a:endParaRPr lang="en-US" sz="1600" b="0" dirty="0">
                        <a:solidFill>
                          <a:schemeClr val="tx1"/>
                        </a:solidFill>
                      </a:endParaRPr>
                    </a:p>
                  </a:txBody>
                  <a:tcPr marL="0" marT="45734" marB="45734" anchor="ctr">
                    <a:lnL w="12700" cap="flat" cmpd="sng" algn="ctr">
                      <a:noFill/>
                      <a:prstDash val="solid"/>
                      <a:round/>
                      <a:headEnd type="none" w="med" len="med"/>
                      <a:tailEnd type="none" w="med" len="med"/>
                    </a:lnL>
                    <a:lnR w="76200" cap="flat" cmpd="sng" algn="ctr">
                      <a:solidFill>
                        <a:schemeClr val="bg1"/>
                      </a:solidFill>
                      <a:prstDash val="solid"/>
                      <a:round/>
                      <a:headEnd type="none" w="med" len="med"/>
                      <a:tailEnd type="none" w="med" len="med"/>
                    </a:lnR>
                    <a:lnT w="12700" cap="flat" cmpd="sng" algn="ctr">
                      <a:solidFill>
                        <a:srgbClr val="ADB2B6"/>
                      </a:solidFill>
                      <a:prstDash val="sysDot"/>
                      <a:round/>
                      <a:headEnd type="none" w="med" len="med"/>
                      <a:tailEnd type="none" w="med" len="med"/>
                    </a:lnT>
                    <a:lnB w="12700" cap="flat" cmpd="sng" algn="ctr">
                      <a:solidFill>
                        <a:srgbClr val="ADB2B6"/>
                      </a:solidFill>
                      <a:prstDash val="sysDot"/>
                      <a:round/>
                      <a:headEnd type="none" w="med" len="med"/>
                      <a:tailEnd type="none" w="med" len="med"/>
                    </a:lnB>
                    <a:noFill/>
                  </a:tcPr>
                </a:tc>
                <a:tc>
                  <a:txBody>
                    <a:bodyPr/>
                    <a:lstStyle/>
                    <a:p>
                      <a:pPr algn="ctr"/>
                      <a:r>
                        <a:rPr lang="en-US" sz="1600" b="0" kern="1200" dirty="0">
                          <a:solidFill>
                            <a:schemeClr val="tx1"/>
                          </a:solidFill>
                          <a:latin typeface="+mn-lt"/>
                          <a:ea typeface="+mn-ea"/>
                          <a:cs typeface="+mn-cs"/>
                        </a:rPr>
                        <a:t>$194,001</a:t>
                      </a:r>
                      <a:r>
                        <a:rPr lang="en-US" sz="1600" b="0" kern="1200" baseline="0" dirty="0">
                          <a:solidFill>
                            <a:schemeClr val="tx1"/>
                          </a:solidFill>
                          <a:latin typeface="+mn-lt"/>
                          <a:ea typeface="+mn-ea"/>
                          <a:cs typeface="+mn-cs"/>
                        </a:rPr>
                        <a:t> to $246,000</a:t>
                      </a:r>
                      <a:endParaRPr lang="en-US" sz="1600" b="0" kern="1200" dirty="0">
                        <a:solidFill>
                          <a:schemeClr val="tx1"/>
                        </a:solidFill>
                        <a:latin typeface="+mn-lt"/>
                        <a:ea typeface="+mn-ea"/>
                        <a:cs typeface="+mn-cs"/>
                      </a:endParaRPr>
                    </a:p>
                  </a:txBody>
                  <a:tcPr marL="0" marR="0" marT="45734" marB="45734"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ap="flat" cmpd="sng" algn="ctr">
                      <a:solidFill>
                        <a:srgbClr val="ADB2B6"/>
                      </a:solidFill>
                      <a:prstDash val="sysDot"/>
                      <a:round/>
                      <a:headEnd type="none" w="med" len="med"/>
                      <a:tailEnd type="none" w="med" len="med"/>
                    </a:lnT>
                    <a:lnB w="12700" cap="flat" cmpd="sng" algn="ctr">
                      <a:solidFill>
                        <a:srgbClr val="ADB2B6"/>
                      </a:solidFill>
                      <a:prstDash val="sysDot"/>
                      <a:round/>
                      <a:headEnd type="none" w="med" len="med"/>
                      <a:tailEnd type="none" w="med" len="med"/>
                    </a:lnB>
                    <a:noFill/>
                  </a:tcPr>
                </a:tc>
                <a:tc>
                  <a:txBody>
                    <a:bodyPr/>
                    <a:lstStyle/>
                    <a:p>
                      <a:pPr marL="0" marR="0" indent="0" algn="ctr" defTabSz="914354" rtl="0" eaLnBrk="1" fontAlgn="auto" latinLnBrk="0" hangingPunct="1">
                        <a:lnSpc>
                          <a:spcPct val="100000"/>
                        </a:lnSpc>
                        <a:spcBef>
                          <a:spcPts val="0"/>
                        </a:spcBef>
                        <a:spcAft>
                          <a:spcPts val="0"/>
                        </a:spcAft>
                        <a:buClrTx/>
                        <a:buSzTx/>
                        <a:buFontTx/>
                        <a:buNone/>
                        <a:tabLst/>
                        <a:defRPr/>
                      </a:pPr>
                      <a:r>
                        <a:rPr lang="en-US" sz="1600" b="0" kern="1200" baseline="0" dirty="0">
                          <a:solidFill>
                            <a:schemeClr val="tx1"/>
                          </a:solidFill>
                          <a:latin typeface="+mn-lt"/>
                          <a:ea typeface="+mn-ea"/>
                          <a:cs typeface="+mn-cs"/>
                        </a:rPr>
                        <a:t>Plan premium </a:t>
                      </a:r>
                      <a:r>
                        <a:rPr lang="en-US" sz="1600" b="0" dirty="0">
                          <a:solidFill>
                            <a:schemeClr val="tx1"/>
                          </a:solidFill>
                        </a:rPr>
                        <a:t>+ $12.20</a:t>
                      </a:r>
                    </a:p>
                  </a:txBody>
                  <a:tcPr marL="45720" marR="45720" anchor="ctr">
                    <a:lnL w="762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ADB2B6"/>
                      </a:solidFill>
                      <a:prstDash val="sysDot"/>
                      <a:round/>
                      <a:headEnd type="none" w="med" len="med"/>
                      <a:tailEnd type="none" w="med" len="med"/>
                    </a:lnT>
                    <a:lnB w="12700" cap="flat" cmpd="sng" algn="ctr">
                      <a:solidFill>
                        <a:srgbClr val="ADB2B6"/>
                      </a:solidFill>
                      <a:prstDash val="sysDot"/>
                      <a:round/>
                      <a:headEnd type="none" w="med" len="med"/>
                      <a:tailEnd type="none" w="med" len="med"/>
                    </a:lnB>
                    <a:noFill/>
                  </a:tcPr>
                </a:tc>
                <a:extLst>
                  <a:ext uri="{0D108BD9-81ED-4DB2-BD59-A6C34878D82A}">
                    <a16:rowId xmlns:a16="http://schemas.microsoft.com/office/drawing/2014/main" val="10002"/>
                  </a:ext>
                </a:extLst>
              </a:tr>
              <a:tr h="471923">
                <a:tc>
                  <a:txBody>
                    <a:bodyPr/>
                    <a:lstStyle/>
                    <a:p>
                      <a:pPr algn="ctr"/>
                      <a:r>
                        <a:rPr lang="en-US" sz="1600" b="0" dirty="0">
                          <a:solidFill>
                            <a:schemeClr val="tx1"/>
                          </a:solidFill>
                        </a:rPr>
                        <a:t>$123,001 </a:t>
                      </a:r>
                      <a:r>
                        <a:rPr lang="en-US" sz="1600" b="0" baseline="0" dirty="0">
                          <a:solidFill>
                            <a:schemeClr val="tx1"/>
                          </a:solidFill>
                        </a:rPr>
                        <a:t>to $153,000</a:t>
                      </a:r>
                      <a:endParaRPr lang="en-US" sz="1600" b="0" dirty="0">
                        <a:solidFill>
                          <a:schemeClr val="tx1"/>
                        </a:solidFill>
                      </a:endParaRPr>
                    </a:p>
                  </a:txBody>
                  <a:tcPr marL="0" marT="45734" marB="45734" anchor="ctr">
                    <a:lnL w="12700" cap="flat" cmpd="sng" algn="ctr">
                      <a:noFill/>
                      <a:prstDash val="solid"/>
                      <a:round/>
                      <a:headEnd type="none" w="med" len="med"/>
                      <a:tailEnd type="none" w="med" len="med"/>
                    </a:lnL>
                    <a:lnR w="76200" cap="flat" cmpd="sng" algn="ctr">
                      <a:solidFill>
                        <a:schemeClr val="bg1"/>
                      </a:solidFill>
                      <a:prstDash val="solid"/>
                      <a:round/>
                      <a:headEnd type="none" w="med" len="med"/>
                      <a:tailEnd type="none" w="med" len="med"/>
                    </a:lnR>
                    <a:lnT w="12700" cap="flat" cmpd="sng" algn="ctr">
                      <a:solidFill>
                        <a:srgbClr val="ADB2B6"/>
                      </a:solidFill>
                      <a:prstDash val="sysDot"/>
                      <a:round/>
                      <a:headEnd type="none" w="med" len="med"/>
                      <a:tailEnd type="none" w="med" len="med"/>
                    </a:lnT>
                    <a:lnB w="12700" cap="flat" cmpd="sng" algn="ctr">
                      <a:solidFill>
                        <a:srgbClr val="ADB2B6"/>
                      </a:solidFill>
                      <a:prstDash val="sysDot"/>
                      <a:round/>
                      <a:headEnd type="none" w="med" len="med"/>
                      <a:tailEnd type="none" w="med" len="med"/>
                    </a:lnB>
                    <a:noFill/>
                  </a:tcPr>
                </a:tc>
                <a:tc>
                  <a:txBody>
                    <a:bodyPr/>
                    <a:lstStyle/>
                    <a:p>
                      <a:pPr algn="ctr"/>
                      <a:r>
                        <a:rPr lang="en-US" sz="1600" b="0" kern="1200" dirty="0">
                          <a:solidFill>
                            <a:schemeClr val="tx1"/>
                          </a:solidFill>
                          <a:latin typeface="+mn-lt"/>
                          <a:ea typeface="+mn-ea"/>
                          <a:cs typeface="+mn-cs"/>
                        </a:rPr>
                        <a:t>$246,001 </a:t>
                      </a:r>
                      <a:r>
                        <a:rPr lang="en-US" sz="1600" b="0" kern="1200" baseline="0" dirty="0">
                          <a:solidFill>
                            <a:schemeClr val="tx1"/>
                          </a:solidFill>
                          <a:latin typeface="+mn-lt"/>
                          <a:ea typeface="+mn-ea"/>
                          <a:cs typeface="+mn-cs"/>
                        </a:rPr>
                        <a:t>to $306,000</a:t>
                      </a:r>
                      <a:endParaRPr lang="en-US" sz="1600" b="0" kern="1200" dirty="0">
                        <a:solidFill>
                          <a:schemeClr val="tx1"/>
                        </a:solidFill>
                        <a:latin typeface="+mn-lt"/>
                        <a:ea typeface="+mn-ea"/>
                        <a:cs typeface="+mn-cs"/>
                      </a:endParaRPr>
                    </a:p>
                  </a:txBody>
                  <a:tcPr marL="0" marR="0" marT="45734" marB="45734"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ap="flat" cmpd="sng" algn="ctr">
                      <a:solidFill>
                        <a:srgbClr val="ADB2B6"/>
                      </a:solidFill>
                      <a:prstDash val="sysDot"/>
                      <a:round/>
                      <a:headEnd type="none" w="med" len="med"/>
                      <a:tailEnd type="none" w="med" len="med"/>
                    </a:lnT>
                    <a:lnB w="12700" cap="flat" cmpd="sng" algn="ctr">
                      <a:solidFill>
                        <a:srgbClr val="ADB2B6"/>
                      </a:solidFill>
                      <a:prstDash val="sysDot"/>
                      <a:round/>
                      <a:headEnd type="none" w="med" len="med"/>
                      <a:tailEnd type="none" w="med" len="med"/>
                    </a:lnB>
                    <a:noFill/>
                  </a:tcPr>
                </a:tc>
                <a:tc>
                  <a:txBody>
                    <a:bodyPr/>
                    <a:lstStyle/>
                    <a:p>
                      <a:pPr marL="0" marR="0" indent="0" algn="ctr" defTabSz="914354" rtl="0" eaLnBrk="1" fontAlgn="auto" latinLnBrk="0" hangingPunct="1">
                        <a:lnSpc>
                          <a:spcPct val="100000"/>
                        </a:lnSpc>
                        <a:spcBef>
                          <a:spcPts val="0"/>
                        </a:spcBef>
                        <a:spcAft>
                          <a:spcPts val="0"/>
                        </a:spcAft>
                        <a:buClrTx/>
                        <a:buSzTx/>
                        <a:buFontTx/>
                        <a:buNone/>
                        <a:tabLst/>
                        <a:defRPr/>
                      </a:pPr>
                      <a:r>
                        <a:rPr lang="en-US" sz="1600" b="0" kern="1200" baseline="0" dirty="0">
                          <a:solidFill>
                            <a:schemeClr val="tx1"/>
                          </a:solidFill>
                          <a:latin typeface="+mn-lt"/>
                          <a:ea typeface="+mn-ea"/>
                          <a:cs typeface="+mn-cs"/>
                        </a:rPr>
                        <a:t>Plan premium </a:t>
                      </a:r>
                      <a:r>
                        <a:rPr lang="en-US" sz="1600" b="0" dirty="0">
                          <a:solidFill>
                            <a:schemeClr val="tx1"/>
                          </a:solidFill>
                        </a:rPr>
                        <a:t>+ $31.50</a:t>
                      </a:r>
                    </a:p>
                  </a:txBody>
                  <a:tcPr marL="45720" marR="45720" anchor="ctr">
                    <a:lnL w="762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ADB2B6"/>
                      </a:solidFill>
                      <a:prstDash val="sysDot"/>
                      <a:round/>
                      <a:headEnd type="none" w="med" len="med"/>
                      <a:tailEnd type="none" w="med" len="med"/>
                    </a:lnT>
                    <a:lnB w="12700" cap="flat" cmpd="sng" algn="ctr">
                      <a:solidFill>
                        <a:srgbClr val="ADB2B6"/>
                      </a:solidFill>
                      <a:prstDash val="sysDot"/>
                      <a:round/>
                      <a:headEnd type="none" w="med" len="med"/>
                      <a:tailEnd type="none" w="med" len="med"/>
                    </a:lnB>
                    <a:noFill/>
                  </a:tcPr>
                </a:tc>
                <a:extLst>
                  <a:ext uri="{0D108BD9-81ED-4DB2-BD59-A6C34878D82A}">
                    <a16:rowId xmlns:a16="http://schemas.microsoft.com/office/drawing/2014/main" val="10003"/>
                  </a:ext>
                </a:extLst>
              </a:tr>
              <a:tr h="471923">
                <a:tc>
                  <a:txBody>
                    <a:bodyPr/>
                    <a:lstStyle/>
                    <a:p>
                      <a:pPr algn="ctr"/>
                      <a:r>
                        <a:rPr lang="en-US" sz="1600" b="0" dirty="0">
                          <a:solidFill>
                            <a:schemeClr val="tx1"/>
                          </a:solidFill>
                        </a:rPr>
                        <a:t>$153,001 </a:t>
                      </a:r>
                      <a:r>
                        <a:rPr lang="en-US" sz="1600" b="0" baseline="0" dirty="0">
                          <a:solidFill>
                            <a:schemeClr val="tx1"/>
                          </a:solidFill>
                        </a:rPr>
                        <a:t>to $183,000</a:t>
                      </a:r>
                      <a:endParaRPr lang="en-US" sz="1600" b="0" dirty="0">
                        <a:solidFill>
                          <a:schemeClr val="tx1"/>
                        </a:solidFill>
                      </a:endParaRPr>
                    </a:p>
                  </a:txBody>
                  <a:tcPr marL="0" marT="45734" marB="45734" anchor="ctr">
                    <a:lnL w="12700" cap="flat" cmpd="sng" algn="ctr">
                      <a:noFill/>
                      <a:prstDash val="solid"/>
                      <a:round/>
                      <a:headEnd type="none" w="med" len="med"/>
                      <a:tailEnd type="none" w="med" len="med"/>
                    </a:lnL>
                    <a:lnR w="76200" cap="flat" cmpd="sng" algn="ctr">
                      <a:solidFill>
                        <a:schemeClr val="bg1"/>
                      </a:solidFill>
                      <a:prstDash val="solid"/>
                      <a:round/>
                      <a:headEnd type="none" w="med" len="med"/>
                      <a:tailEnd type="none" w="med" len="med"/>
                    </a:lnR>
                    <a:lnT w="12700" cap="flat" cmpd="sng" algn="ctr">
                      <a:solidFill>
                        <a:srgbClr val="ADB2B6"/>
                      </a:solidFill>
                      <a:prstDash val="sysDot"/>
                      <a:round/>
                      <a:headEnd type="none" w="med" len="med"/>
                      <a:tailEnd type="none" w="med" len="med"/>
                    </a:lnT>
                    <a:lnB w="12700" cap="flat" cmpd="sng" algn="ctr">
                      <a:solidFill>
                        <a:srgbClr val="ADB2B6"/>
                      </a:solidFill>
                      <a:prstDash val="sysDot"/>
                      <a:round/>
                      <a:headEnd type="none" w="med" len="med"/>
                      <a:tailEnd type="none" w="med" len="med"/>
                    </a:lnB>
                    <a:noFill/>
                  </a:tcPr>
                </a:tc>
                <a:tc>
                  <a:txBody>
                    <a:bodyPr/>
                    <a:lstStyle/>
                    <a:p>
                      <a:pPr algn="ctr"/>
                      <a:r>
                        <a:rPr lang="en-US" sz="1600" b="0" kern="1200" dirty="0">
                          <a:solidFill>
                            <a:schemeClr val="tx1"/>
                          </a:solidFill>
                          <a:latin typeface="+mn-lt"/>
                          <a:ea typeface="+mn-ea"/>
                          <a:cs typeface="+mn-cs"/>
                        </a:rPr>
                        <a:t>$306,001 </a:t>
                      </a:r>
                      <a:r>
                        <a:rPr lang="en-US" sz="1600" b="0" kern="1200" baseline="0" dirty="0">
                          <a:solidFill>
                            <a:schemeClr val="tx1"/>
                          </a:solidFill>
                          <a:latin typeface="+mn-lt"/>
                          <a:ea typeface="+mn-ea"/>
                          <a:cs typeface="+mn-cs"/>
                        </a:rPr>
                        <a:t>to $366,000</a:t>
                      </a:r>
                      <a:endParaRPr lang="en-US" sz="1600" b="0" kern="1200" dirty="0">
                        <a:solidFill>
                          <a:schemeClr val="tx1"/>
                        </a:solidFill>
                        <a:latin typeface="+mn-lt"/>
                        <a:ea typeface="+mn-ea"/>
                        <a:cs typeface="+mn-cs"/>
                      </a:endParaRPr>
                    </a:p>
                  </a:txBody>
                  <a:tcPr marL="0" marR="0" marT="45734" marB="45734"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ap="flat" cmpd="sng" algn="ctr">
                      <a:solidFill>
                        <a:srgbClr val="ADB2B6"/>
                      </a:solidFill>
                      <a:prstDash val="sysDot"/>
                      <a:round/>
                      <a:headEnd type="none" w="med" len="med"/>
                      <a:tailEnd type="none" w="med" len="med"/>
                    </a:lnT>
                    <a:lnB w="12700" cap="flat" cmpd="sng" algn="ctr">
                      <a:solidFill>
                        <a:srgbClr val="ADB2B6"/>
                      </a:solidFill>
                      <a:prstDash val="sysDot"/>
                      <a:round/>
                      <a:headEnd type="none" w="med" len="med"/>
                      <a:tailEnd type="none" w="med" len="med"/>
                    </a:lnB>
                    <a:noFill/>
                  </a:tcPr>
                </a:tc>
                <a:tc>
                  <a:txBody>
                    <a:bodyPr/>
                    <a:lstStyle/>
                    <a:p>
                      <a:pPr marL="0" marR="0" indent="0" algn="ctr" defTabSz="914354" rtl="0" eaLnBrk="1" fontAlgn="auto" latinLnBrk="0" hangingPunct="1">
                        <a:lnSpc>
                          <a:spcPct val="100000"/>
                        </a:lnSpc>
                        <a:spcBef>
                          <a:spcPts val="0"/>
                        </a:spcBef>
                        <a:spcAft>
                          <a:spcPts val="0"/>
                        </a:spcAft>
                        <a:buClrTx/>
                        <a:buSzTx/>
                        <a:buFontTx/>
                        <a:buNone/>
                        <a:tabLst/>
                        <a:defRPr/>
                      </a:pPr>
                      <a:r>
                        <a:rPr lang="en-US" sz="1600" b="0" kern="1200" baseline="0" dirty="0">
                          <a:solidFill>
                            <a:schemeClr val="tx1"/>
                          </a:solidFill>
                          <a:latin typeface="+mn-lt"/>
                          <a:ea typeface="+mn-ea"/>
                          <a:cs typeface="+mn-cs"/>
                        </a:rPr>
                        <a:t>Plan premium </a:t>
                      </a:r>
                      <a:r>
                        <a:rPr lang="en-US" sz="1600" b="0" dirty="0">
                          <a:solidFill>
                            <a:schemeClr val="tx1"/>
                          </a:solidFill>
                        </a:rPr>
                        <a:t>+ $50.70</a:t>
                      </a:r>
                    </a:p>
                  </a:txBody>
                  <a:tcPr marL="45720" marR="45720" anchor="ctr">
                    <a:lnL w="762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ADB2B6"/>
                      </a:solidFill>
                      <a:prstDash val="sysDot"/>
                      <a:round/>
                      <a:headEnd type="none" w="med" len="med"/>
                      <a:tailEnd type="none" w="med" len="med"/>
                    </a:lnT>
                    <a:lnB w="12700" cap="flat" cmpd="sng" algn="ctr">
                      <a:solidFill>
                        <a:srgbClr val="ADB2B6"/>
                      </a:solidFill>
                      <a:prstDash val="sysDot"/>
                      <a:round/>
                      <a:headEnd type="none" w="med" len="med"/>
                      <a:tailEnd type="none" w="med" len="med"/>
                    </a:lnB>
                    <a:noFill/>
                  </a:tcPr>
                </a:tc>
                <a:extLst>
                  <a:ext uri="{0D108BD9-81ED-4DB2-BD59-A6C34878D82A}">
                    <a16:rowId xmlns:a16="http://schemas.microsoft.com/office/drawing/2014/main" val="10004"/>
                  </a:ext>
                </a:extLst>
              </a:tr>
              <a:tr h="471923">
                <a:tc>
                  <a:txBody>
                    <a:bodyPr/>
                    <a:lstStyle/>
                    <a:p>
                      <a:pPr algn="ctr"/>
                      <a:r>
                        <a:rPr lang="en-US" sz="1600" b="0" dirty="0">
                          <a:solidFill>
                            <a:schemeClr val="tx1"/>
                          </a:solidFill>
                        </a:rPr>
                        <a:t>$183,001 to $499,999</a:t>
                      </a:r>
                    </a:p>
                  </a:txBody>
                  <a:tcPr marL="0" marT="45734" marB="45734" anchor="ctr">
                    <a:lnL w="12700" cap="flat" cmpd="sng" algn="ctr">
                      <a:noFill/>
                      <a:prstDash val="solid"/>
                      <a:round/>
                      <a:headEnd type="none" w="med" len="med"/>
                      <a:tailEnd type="none" w="med" len="med"/>
                    </a:lnL>
                    <a:lnR w="76200" cap="flat" cmpd="sng" algn="ctr">
                      <a:solidFill>
                        <a:schemeClr val="bg1"/>
                      </a:solidFill>
                      <a:prstDash val="solid"/>
                      <a:round/>
                      <a:headEnd type="none" w="med" len="med"/>
                      <a:tailEnd type="none" w="med" len="med"/>
                    </a:lnR>
                    <a:lnT w="12700" cap="flat" cmpd="sng" algn="ctr">
                      <a:solidFill>
                        <a:srgbClr val="ADB2B6"/>
                      </a:solidFill>
                      <a:prstDash val="sysDot"/>
                      <a:round/>
                      <a:headEnd type="none" w="med" len="med"/>
                      <a:tailEnd type="none" w="med" len="med"/>
                    </a:lnT>
                    <a:lnB w="12700" cap="flat" cmpd="sng" algn="ctr">
                      <a:solidFill>
                        <a:srgbClr val="ADB2B6"/>
                      </a:solidFill>
                      <a:prstDash val="sysDot"/>
                      <a:round/>
                      <a:headEnd type="none" w="med" len="med"/>
                      <a:tailEnd type="none" w="med" len="med"/>
                    </a:lnB>
                    <a:noFill/>
                  </a:tcPr>
                </a:tc>
                <a:tc>
                  <a:txBody>
                    <a:bodyPr/>
                    <a:lstStyle/>
                    <a:p>
                      <a:pPr algn="ctr"/>
                      <a:r>
                        <a:rPr lang="en-US" sz="1600" b="0" kern="1200" dirty="0">
                          <a:solidFill>
                            <a:schemeClr val="tx1"/>
                          </a:solidFill>
                          <a:latin typeface="+mn-lt"/>
                          <a:ea typeface="+mn-ea"/>
                          <a:cs typeface="+mn-cs"/>
                        </a:rPr>
                        <a:t>$366,001 to $749,999</a:t>
                      </a:r>
                    </a:p>
                  </a:txBody>
                  <a:tcPr marL="0" marR="0" marT="45734" marB="45734"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ap="flat" cmpd="sng" algn="ctr">
                      <a:solidFill>
                        <a:srgbClr val="ADB2B6"/>
                      </a:solidFill>
                      <a:prstDash val="sysDot"/>
                      <a:round/>
                      <a:headEnd type="none" w="med" len="med"/>
                      <a:tailEnd type="none" w="med" len="med"/>
                    </a:lnT>
                    <a:lnB w="12700" cap="flat" cmpd="sng" algn="ctr">
                      <a:solidFill>
                        <a:srgbClr val="ADB2B6"/>
                      </a:solidFill>
                      <a:prstDash val="sysDot"/>
                      <a:round/>
                      <a:headEnd type="none" w="med" len="med"/>
                      <a:tailEnd type="none" w="med" len="med"/>
                    </a:lnB>
                    <a:noFill/>
                  </a:tcPr>
                </a:tc>
                <a:tc>
                  <a:txBody>
                    <a:bodyPr/>
                    <a:lstStyle/>
                    <a:p>
                      <a:pPr marL="0" marR="0" indent="0" algn="ctr" defTabSz="914354" rtl="0" eaLnBrk="1" fontAlgn="auto" latinLnBrk="0" hangingPunct="1">
                        <a:lnSpc>
                          <a:spcPct val="100000"/>
                        </a:lnSpc>
                        <a:spcBef>
                          <a:spcPts val="0"/>
                        </a:spcBef>
                        <a:spcAft>
                          <a:spcPts val="0"/>
                        </a:spcAft>
                        <a:buClrTx/>
                        <a:buSzTx/>
                        <a:buFontTx/>
                        <a:buNone/>
                        <a:tabLst/>
                        <a:defRPr/>
                      </a:pPr>
                      <a:r>
                        <a:rPr lang="en-US" sz="1600" b="0" kern="1200" baseline="0" dirty="0">
                          <a:solidFill>
                            <a:schemeClr val="tx1"/>
                          </a:solidFill>
                          <a:latin typeface="+mn-lt"/>
                          <a:ea typeface="+mn-ea"/>
                          <a:cs typeface="+mn-cs"/>
                        </a:rPr>
                        <a:t>Plan premium </a:t>
                      </a:r>
                      <a:r>
                        <a:rPr lang="en-US" sz="1600" b="0" dirty="0">
                          <a:solidFill>
                            <a:schemeClr val="tx1"/>
                          </a:solidFill>
                        </a:rPr>
                        <a:t>+ $70.00</a:t>
                      </a:r>
                    </a:p>
                  </a:txBody>
                  <a:tcPr marL="45720" marR="45720" anchor="ctr">
                    <a:lnL w="762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ADB2B6"/>
                      </a:solidFill>
                      <a:prstDash val="sysDot"/>
                      <a:round/>
                      <a:headEnd type="none" w="med" len="med"/>
                      <a:tailEnd type="none" w="med" len="med"/>
                    </a:lnT>
                    <a:lnB w="12700" cap="flat" cmpd="sng" algn="ctr">
                      <a:solidFill>
                        <a:srgbClr val="ADB2B6"/>
                      </a:solidFill>
                      <a:prstDash val="sysDot"/>
                      <a:round/>
                      <a:headEnd type="none" w="med" len="med"/>
                      <a:tailEnd type="none" w="med" len="med"/>
                    </a:lnB>
                    <a:noFill/>
                  </a:tcPr>
                </a:tc>
                <a:extLst>
                  <a:ext uri="{0D108BD9-81ED-4DB2-BD59-A6C34878D82A}">
                    <a16:rowId xmlns:a16="http://schemas.microsoft.com/office/drawing/2014/main" val="10005"/>
                  </a:ext>
                </a:extLst>
              </a:tr>
              <a:tr h="47192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rPr>
                        <a:t>$500,000 or above</a:t>
                      </a:r>
                    </a:p>
                  </a:txBody>
                  <a:tcPr marL="0" marT="45734" marB="45734" anchor="ctr">
                    <a:lnL w="12700" cap="flat" cmpd="sng" algn="ctr">
                      <a:noFill/>
                      <a:prstDash val="solid"/>
                      <a:round/>
                      <a:headEnd type="none" w="med" len="med"/>
                      <a:tailEnd type="none" w="med" len="med"/>
                    </a:lnL>
                    <a:lnR w="76200" cap="flat" cmpd="sng" algn="ctr">
                      <a:solidFill>
                        <a:schemeClr val="bg1"/>
                      </a:solidFill>
                      <a:prstDash val="solid"/>
                      <a:round/>
                      <a:headEnd type="none" w="med" len="med"/>
                      <a:tailEnd type="none" w="med" len="med"/>
                    </a:lnR>
                    <a:lnT w="12700" cap="flat" cmpd="sng" algn="ctr">
                      <a:solidFill>
                        <a:srgbClr val="ADB2B6"/>
                      </a:solidFill>
                      <a:prstDash val="sysDot"/>
                      <a:round/>
                      <a:headEnd type="none" w="med" len="med"/>
                      <a:tailEnd type="none" w="med" len="med"/>
                    </a:lnT>
                    <a:lnB w="12700" cap="flat" cmpd="sng" algn="ctr">
                      <a:solidFill>
                        <a:srgbClr val="ADB2B6"/>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solidFill>
                          <a:latin typeface="+mn-lt"/>
                          <a:ea typeface="+mn-ea"/>
                          <a:cs typeface="+mn-cs"/>
                        </a:rPr>
                        <a:t>$750,000 or above</a:t>
                      </a:r>
                    </a:p>
                  </a:txBody>
                  <a:tcPr marL="0" marR="0" marT="45734" marB="45734"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ap="flat" cmpd="sng" algn="ctr">
                      <a:solidFill>
                        <a:srgbClr val="ADB2B6"/>
                      </a:solidFill>
                      <a:prstDash val="sysDot"/>
                      <a:round/>
                      <a:headEnd type="none" w="med" len="med"/>
                      <a:tailEnd type="none" w="med" len="med"/>
                    </a:lnT>
                    <a:lnB w="12700" cap="flat" cmpd="sng" algn="ctr">
                      <a:solidFill>
                        <a:srgbClr val="ADB2B6"/>
                      </a:solidFill>
                      <a:prstDash val="solid"/>
                      <a:round/>
                      <a:headEnd type="none" w="med" len="med"/>
                      <a:tailEnd type="none" w="med" len="med"/>
                    </a:lnB>
                    <a:noFill/>
                  </a:tcPr>
                </a:tc>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lang="en-US" sz="1600" b="0" kern="1200" baseline="0" dirty="0">
                          <a:solidFill>
                            <a:schemeClr val="tx1"/>
                          </a:solidFill>
                          <a:latin typeface="+mn-lt"/>
                          <a:ea typeface="+mn-ea"/>
                          <a:cs typeface="+mn-cs"/>
                        </a:rPr>
                        <a:t>Plan premium </a:t>
                      </a:r>
                      <a:r>
                        <a:rPr lang="en-US" sz="1600" b="0" dirty="0">
                          <a:solidFill>
                            <a:schemeClr val="tx1"/>
                          </a:solidFill>
                        </a:rPr>
                        <a:t>+ $76.40</a:t>
                      </a:r>
                    </a:p>
                  </a:txBody>
                  <a:tcPr marL="45720" marR="45720" anchor="ctr">
                    <a:lnL w="762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ADB2B6"/>
                      </a:solidFill>
                      <a:prstDash val="sysDot"/>
                      <a:round/>
                      <a:headEnd type="none" w="med" len="med"/>
                      <a:tailEnd type="none" w="med" len="med"/>
                    </a:lnT>
                    <a:lnB w="12700" cap="flat" cmpd="sng" algn="ctr">
                      <a:solidFill>
                        <a:srgbClr val="ADB2B6"/>
                      </a:solidFill>
                      <a:prstDash val="solid"/>
                      <a:round/>
                      <a:headEnd type="none" w="med" len="med"/>
                      <a:tailEnd type="none" w="med" len="med"/>
                    </a:lnB>
                    <a:noFill/>
                  </a:tcPr>
                </a:tc>
                <a:extLst>
                  <a:ext uri="{0D108BD9-81ED-4DB2-BD59-A6C34878D82A}">
                    <a16:rowId xmlns:a16="http://schemas.microsoft.com/office/drawing/2014/main" val="200341434"/>
                  </a:ext>
                </a:extLst>
              </a:tr>
            </a:tbl>
          </a:graphicData>
        </a:graphic>
      </p:graphicFrame>
    </p:spTree>
    <p:extLst>
      <p:ext uri="{BB962C8B-B14F-4D97-AF65-F5344CB8AC3E}">
        <p14:creationId xmlns:p14="http://schemas.microsoft.com/office/powerpoint/2010/main" val="284941034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FDSMENUDOCLEVELBTNSTATES" val="&lt;btnStates&gt;&lt;btn tag=&quot;1001&quot; state=&quot;UP&quot;/&gt;&lt;/btnStates&gt;&#10;"/>
  <p:tag name="ARTICULATE_DESIGN_ID_FCCS_ONSCREEN_PRESENTATION_16X9" val="Ft02Y2ka"/>
  <p:tag name="ARTICULATE_PROJECT_OPEN" val="0"/>
  <p:tag name="ARTICULATE_SLIDE_COUNT" val="13"/>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FIAM_External_Print_Presentation_4x3">
  <a:themeElements>
    <a:clrScheme name="107 Evolution">
      <a:dk1>
        <a:srgbClr val="000000"/>
      </a:dk1>
      <a:lt1>
        <a:srgbClr val="FFFFFF"/>
      </a:lt1>
      <a:dk2>
        <a:srgbClr val="212425"/>
      </a:dk2>
      <a:lt2>
        <a:srgbClr val="333F48"/>
      </a:lt2>
      <a:accent1>
        <a:srgbClr val="298FC2"/>
      </a:accent1>
      <a:accent2>
        <a:srgbClr val="4A7729"/>
      </a:accent2>
      <a:accent3>
        <a:srgbClr val="7A9A01"/>
      </a:accent3>
      <a:accent4>
        <a:srgbClr val="6BA4B8"/>
      </a:accent4>
      <a:accent5>
        <a:srgbClr val="768692"/>
      </a:accent5>
      <a:accent6>
        <a:srgbClr val="9BBDAA"/>
      </a:accent6>
      <a:hlink>
        <a:srgbClr val="298FC2"/>
      </a:hlink>
      <a:folHlink>
        <a:srgbClr val="51284F"/>
      </a:folHlink>
    </a:clrScheme>
    <a:fontScheme name="4_pyramis_external_printed_presentation_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hlink"/>
        </a:solid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hlink"/>
        </a:solid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Arial" charset="0"/>
            <a:ea typeface="ＭＳ Ｐゴシック" charset="-128"/>
          </a:defRPr>
        </a:defPPr>
      </a:lstStyle>
    </a:lnDef>
  </a:objectDefaults>
  <a:extraClrSchemeLst>
    <a:extraClrScheme>
      <a:clrScheme name="4_pyramis_external_printed_presentation_template 1">
        <a:dk1>
          <a:srgbClr val="1A2732"/>
        </a:dk1>
        <a:lt1>
          <a:srgbClr val="FFFFFF"/>
        </a:lt1>
        <a:dk2>
          <a:srgbClr val="D6E1EA"/>
        </a:dk2>
        <a:lt2>
          <a:srgbClr val="B6CADA"/>
        </a:lt2>
        <a:accent1>
          <a:srgbClr val="1A2732"/>
        </a:accent1>
        <a:accent2>
          <a:srgbClr val="5580A3"/>
        </a:accent2>
        <a:accent3>
          <a:srgbClr val="FFFFFF"/>
        </a:accent3>
        <a:accent4>
          <a:srgbClr val="142029"/>
        </a:accent4>
        <a:accent5>
          <a:srgbClr val="ABACAD"/>
        </a:accent5>
        <a:accent6>
          <a:srgbClr val="4C7393"/>
        </a:accent6>
        <a:hlink>
          <a:srgbClr val="81A2BD"/>
        </a:hlink>
        <a:folHlink>
          <a:srgbClr val="42637E"/>
        </a:folHlink>
      </a:clrScheme>
      <a:clrMap bg1="lt1" tx1="dk1" bg2="lt2" tx2="dk2" accent1="accent1" accent2="accent2" accent3="accent3" accent4="accent4" accent5="accent5" accent6="accent6" hlink="hlink" folHlink="folHlink"/>
    </a:extraClrScheme>
    <a:extraClrScheme>
      <a:clrScheme name="4_pyramis_external_printed_presentation_template 2">
        <a:dk1>
          <a:srgbClr val="1A2732"/>
        </a:dk1>
        <a:lt1>
          <a:srgbClr val="FFFFFF"/>
        </a:lt1>
        <a:dk2>
          <a:srgbClr val="1A2732"/>
        </a:dk2>
        <a:lt2>
          <a:srgbClr val="D6E1EA"/>
        </a:lt2>
        <a:accent1>
          <a:srgbClr val="D6E1EA"/>
        </a:accent1>
        <a:accent2>
          <a:srgbClr val="788E78"/>
        </a:accent2>
        <a:accent3>
          <a:srgbClr val="FFFFFF"/>
        </a:accent3>
        <a:accent4>
          <a:srgbClr val="142029"/>
        </a:accent4>
        <a:accent5>
          <a:srgbClr val="E8EEF3"/>
        </a:accent5>
        <a:accent6>
          <a:srgbClr val="6C806C"/>
        </a:accent6>
        <a:hlink>
          <a:srgbClr val="B1C785"/>
        </a:hlink>
        <a:folHlink>
          <a:srgbClr val="6A7029"/>
        </a:folHlink>
      </a:clrScheme>
      <a:clrMap bg1="lt1" tx1="dk1" bg2="lt2" tx2="dk2" accent1="accent1" accent2="accent2" accent3="accent3" accent4="accent4" accent5="accent5" accent6="accent6" hlink="hlink" folHlink="folHlink"/>
    </a:extraClrScheme>
    <a:extraClrScheme>
      <a:clrScheme name="4_pyramis_external_printed_presentation_template 3">
        <a:dk1>
          <a:srgbClr val="788E78"/>
        </a:dk1>
        <a:lt1>
          <a:srgbClr val="FFFFFF"/>
        </a:lt1>
        <a:dk2>
          <a:srgbClr val="1A2732"/>
        </a:dk2>
        <a:lt2>
          <a:srgbClr val="D6E1EA"/>
        </a:lt2>
        <a:accent1>
          <a:srgbClr val="B1C785"/>
        </a:accent1>
        <a:accent2>
          <a:srgbClr val="1A2732"/>
        </a:accent2>
        <a:accent3>
          <a:srgbClr val="FFFFFF"/>
        </a:accent3>
        <a:accent4>
          <a:srgbClr val="657865"/>
        </a:accent4>
        <a:accent5>
          <a:srgbClr val="D5E0C2"/>
        </a:accent5>
        <a:accent6>
          <a:srgbClr val="16222C"/>
        </a:accent6>
        <a:hlink>
          <a:srgbClr val="4C5F6C"/>
        </a:hlink>
        <a:folHlink>
          <a:srgbClr val="81A2BD"/>
        </a:folHlink>
      </a:clrScheme>
      <a:clrMap bg1="lt1" tx1="dk1" bg2="lt2" tx2="dk2" accent1="accent1" accent2="accent2" accent3="accent3" accent4="accent4" accent5="accent5" accent6="accent6" hlink="hlink" folHlink="folHlink"/>
    </a:extraClrScheme>
    <a:extraClrScheme>
      <a:clrScheme name="4_pyramis_external_printed_presentation_template 4">
        <a:dk1>
          <a:srgbClr val="19252F"/>
        </a:dk1>
        <a:lt1>
          <a:srgbClr val="FFFFFF"/>
        </a:lt1>
        <a:dk2>
          <a:srgbClr val="B19401"/>
        </a:dk2>
        <a:lt2>
          <a:srgbClr val="EDE7DD"/>
        </a:lt2>
        <a:accent1>
          <a:srgbClr val="B1C785"/>
        </a:accent1>
        <a:accent2>
          <a:srgbClr val="6A7029"/>
        </a:accent2>
        <a:accent3>
          <a:srgbClr val="FFFFFF"/>
        </a:accent3>
        <a:accent4>
          <a:srgbClr val="141E27"/>
        </a:accent4>
        <a:accent5>
          <a:srgbClr val="D5E0C2"/>
        </a:accent5>
        <a:accent6>
          <a:srgbClr val="5F6524"/>
        </a:accent6>
        <a:hlink>
          <a:srgbClr val="ADBBAD"/>
        </a:hlink>
        <a:folHlink>
          <a:srgbClr val="764200"/>
        </a:folHlink>
      </a:clrScheme>
      <a:clrMap bg1="lt1" tx1="dk1" bg2="lt2" tx2="dk2" accent1="accent1" accent2="accent2" accent3="accent3" accent4="accent4" accent5="accent5" accent6="accent6" hlink="hlink" folHlink="folHlink"/>
    </a:extraClrScheme>
    <a:extraClrScheme>
      <a:clrScheme name="4_pyramis_external_printed_presentation_template 5">
        <a:dk1>
          <a:srgbClr val="1A2732"/>
        </a:dk1>
        <a:lt1>
          <a:srgbClr val="FFFFFF"/>
        </a:lt1>
        <a:dk2>
          <a:srgbClr val="B19401"/>
        </a:dk2>
        <a:lt2>
          <a:srgbClr val="EDE7DD"/>
        </a:lt2>
        <a:accent1>
          <a:srgbClr val="B1C785"/>
        </a:accent1>
        <a:accent2>
          <a:srgbClr val="6A7029"/>
        </a:accent2>
        <a:accent3>
          <a:srgbClr val="FFFFFF"/>
        </a:accent3>
        <a:accent4>
          <a:srgbClr val="142029"/>
        </a:accent4>
        <a:accent5>
          <a:srgbClr val="D5E0C2"/>
        </a:accent5>
        <a:accent6>
          <a:srgbClr val="5F6524"/>
        </a:accent6>
        <a:hlink>
          <a:srgbClr val="AAC3B4"/>
        </a:hlink>
        <a:folHlink>
          <a:srgbClr val="764200"/>
        </a:folHlink>
      </a:clrScheme>
      <a:clrMap bg1="lt1" tx1="dk1" bg2="lt2" tx2="dk2" accent1="accent1" accent2="accent2" accent3="accent3" accent4="accent4" accent5="accent5" accent6="accent6" hlink="hlink" folHlink="folHlink"/>
    </a:extraClrScheme>
    <a:extraClrScheme>
      <a:clrScheme name="4_pyramis_external_printed_presentation_template 6">
        <a:dk1>
          <a:srgbClr val="19252F"/>
        </a:dk1>
        <a:lt1>
          <a:srgbClr val="FFFFFF"/>
        </a:lt1>
        <a:dk2>
          <a:srgbClr val="B19401"/>
        </a:dk2>
        <a:lt2>
          <a:srgbClr val="DCDCCE"/>
        </a:lt2>
        <a:accent1>
          <a:srgbClr val="BDD096"/>
        </a:accent1>
        <a:accent2>
          <a:srgbClr val="6A7029"/>
        </a:accent2>
        <a:accent3>
          <a:srgbClr val="FFFFFF"/>
        </a:accent3>
        <a:accent4>
          <a:srgbClr val="141E27"/>
        </a:accent4>
        <a:accent5>
          <a:srgbClr val="DBE4C9"/>
        </a:accent5>
        <a:accent6>
          <a:srgbClr val="5F6524"/>
        </a:accent6>
        <a:hlink>
          <a:srgbClr val="ADBBAD"/>
        </a:hlink>
        <a:folHlink>
          <a:srgbClr val="462900"/>
        </a:folHlink>
      </a:clrScheme>
      <a:clrMap bg1="lt1" tx1="dk1" bg2="lt2" tx2="dk2" accent1="accent1" accent2="accent2" accent3="accent3" accent4="accent4" accent5="accent5" accent6="accent6" hlink="hlink" folHlink="folHlink"/>
    </a:extraClrScheme>
    <a:extraClrScheme>
      <a:clrScheme name="4_pyramis_external_printed_presentation_template 7">
        <a:dk1>
          <a:srgbClr val="19252F"/>
        </a:dk1>
        <a:lt1>
          <a:srgbClr val="FFFFFF"/>
        </a:lt1>
        <a:dk2>
          <a:srgbClr val="B19401"/>
        </a:dk2>
        <a:lt2>
          <a:srgbClr val="DCDCCE"/>
        </a:lt2>
        <a:accent1>
          <a:srgbClr val="BDD096"/>
        </a:accent1>
        <a:accent2>
          <a:srgbClr val="6A7029"/>
        </a:accent2>
        <a:accent3>
          <a:srgbClr val="FFFFFF"/>
        </a:accent3>
        <a:accent4>
          <a:srgbClr val="141E27"/>
        </a:accent4>
        <a:accent5>
          <a:srgbClr val="DBE4C9"/>
        </a:accent5>
        <a:accent6>
          <a:srgbClr val="5F6524"/>
        </a:accent6>
        <a:hlink>
          <a:srgbClr val="AAC3B4"/>
        </a:hlink>
        <a:folHlink>
          <a:srgbClr val="462900"/>
        </a:folHlink>
      </a:clrScheme>
      <a:clrMap bg1="lt1" tx1="dk1" bg2="lt2" tx2="dk2" accent1="accent1" accent2="accent2" accent3="accent3" accent4="accent4" accent5="accent5" accent6="accent6" hlink="hlink" folHlink="folHlink"/>
    </a:extraClrScheme>
    <a:extraClrScheme>
      <a:clrScheme name="4_pyramis_external_printed_presentation_template 8">
        <a:dk1>
          <a:srgbClr val="1A2732"/>
        </a:dk1>
        <a:lt1>
          <a:srgbClr val="FFFFFF"/>
        </a:lt1>
        <a:dk2>
          <a:srgbClr val="203731"/>
        </a:dk2>
        <a:lt2>
          <a:srgbClr val="A4AEB5"/>
        </a:lt2>
        <a:accent1>
          <a:srgbClr val="51626F"/>
        </a:accent1>
        <a:accent2>
          <a:srgbClr val="3E4519"/>
        </a:accent2>
        <a:accent3>
          <a:srgbClr val="FFFFFF"/>
        </a:accent3>
        <a:accent4>
          <a:srgbClr val="142029"/>
        </a:accent4>
        <a:accent5>
          <a:srgbClr val="B3B7BB"/>
        </a:accent5>
        <a:accent6>
          <a:srgbClr val="373E16"/>
        </a:accent6>
        <a:hlink>
          <a:srgbClr val="ABC785"/>
        </a:hlink>
        <a:folHlink>
          <a:srgbClr val="1A2732"/>
        </a:folHlink>
      </a:clrScheme>
      <a:clrMap bg1="lt1" tx1="dk1" bg2="lt2" tx2="dk2" accent1="accent1" accent2="accent2" accent3="accent3" accent4="accent4" accent5="accent5" accent6="accent6" hlink="hlink" folHlink="folHlink"/>
    </a:extraClrScheme>
    <a:extraClrScheme>
      <a:clrScheme name="4_pyramis_external_printed_presentation_template 9">
        <a:dk1>
          <a:srgbClr val="1A2732"/>
        </a:dk1>
        <a:lt1>
          <a:srgbClr val="FFFFFF"/>
        </a:lt1>
        <a:dk2>
          <a:srgbClr val="203731"/>
        </a:dk2>
        <a:lt2>
          <a:srgbClr val="A7B8B4"/>
        </a:lt2>
        <a:accent1>
          <a:srgbClr val="51626F"/>
        </a:accent1>
        <a:accent2>
          <a:srgbClr val="3E4519"/>
        </a:accent2>
        <a:accent3>
          <a:srgbClr val="FFFFFF"/>
        </a:accent3>
        <a:accent4>
          <a:srgbClr val="142029"/>
        </a:accent4>
        <a:accent5>
          <a:srgbClr val="B3B7BB"/>
        </a:accent5>
        <a:accent6>
          <a:srgbClr val="373E16"/>
        </a:accent6>
        <a:hlink>
          <a:srgbClr val="ABC785"/>
        </a:hlink>
        <a:folHlink>
          <a:srgbClr val="1A2732"/>
        </a:folHlink>
      </a:clrScheme>
      <a:clrMap bg1="lt1" tx1="dk1" bg2="lt2" tx2="dk2" accent1="accent1" accent2="accent2" accent3="accent3" accent4="accent4" accent5="accent5" accent6="accent6" hlink="hlink" folHlink="folHlink"/>
    </a:extraClrScheme>
    <a:extraClrScheme>
      <a:clrScheme name="4_pyramis_external_printed_presentation_template 10">
        <a:dk1>
          <a:srgbClr val="1A2732"/>
        </a:dk1>
        <a:lt1>
          <a:srgbClr val="FFFFFF"/>
        </a:lt1>
        <a:dk2>
          <a:srgbClr val="203731"/>
        </a:dk2>
        <a:lt2>
          <a:srgbClr val="A7B8B4"/>
        </a:lt2>
        <a:accent1>
          <a:srgbClr val="51626F"/>
        </a:accent1>
        <a:accent2>
          <a:srgbClr val="3E4519"/>
        </a:accent2>
        <a:accent3>
          <a:srgbClr val="FFFFFF"/>
        </a:accent3>
        <a:accent4>
          <a:srgbClr val="142029"/>
        </a:accent4>
        <a:accent5>
          <a:srgbClr val="B3B7BB"/>
        </a:accent5>
        <a:accent6>
          <a:srgbClr val="373E16"/>
        </a:accent6>
        <a:hlink>
          <a:srgbClr val="ABC785"/>
        </a:hlink>
        <a:folHlink>
          <a:srgbClr val="857363"/>
        </a:folHlink>
      </a:clrScheme>
      <a:clrMap bg1="lt1" tx1="dk1" bg2="lt2" tx2="dk2" accent1="accent1" accent2="accent2" accent3="accent3" accent4="accent4" accent5="accent5" accent6="accent6" hlink="hlink" folHlink="folHlink"/>
    </a:extraClrScheme>
    <a:extraClrScheme>
      <a:clrScheme name="4_pyramis_external_printed_presentation_template 11">
        <a:dk1>
          <a:srgbClr val="1A2732"/>
        </a:dk1>
        <a:lt1>
          <a:srgbClr val="FFFFFF"/>
        </a:lt1>
        <a:dk2>
          <a:srgbClr val="203731"/>
        </a:dk2>
        <a:lt2>
          <a:srgbClr val="A4AEB5"/>
        </a:lt2>
        <a:accent1>
          <a:srgbClr val="51626F"/>
        </a:accent1>
        <a:accent2>
          <a:srgbClr val="3E4519"/>
        </a:accent2>
        <a:accent3>
          <a:srgbClr val="FFFFFF"/>
        </a:accent3>
        <a:accent4>
          <a:srgbClr val="142029"/>
        </a:accent4>
        <a:accent5>
          <a:srgbClr val="B3B7BB"/>
        </a:accent5>
        <a:accent6>
          <a:srgbClr val="373E16"/>
        </a:accent6>
        <a:hlink>
          <a:srgbClr val="ABC785"/>
        </a:hlink>
        <a:folHlink>
          <a:srgbClr val="857363"/>
        </a:folHlink>
      </a:clrScheme>
      <a:clrMap bg1="lt1" tx1="dk1" bg2="lt2" tx2="dk2" accent1="accent1" accent2="accent2" accent3="accent3" accent4="accent4" accent5="accent5" accent6="accent6" hlink="hlink" folHlink="folHlink"/>
    </a:extraClrScheme>
    <a:extraClrScheme>
      <a:clrScheme name="4_pyramis_external_printed_presentation_template 12">
        <a:dk1>
          <a:srgbClr val="172934"/>
        </a:dk1>
        <a:lt1>
          <a:srgbClr val="FFFFFF"/>
        </a:lt1>
        <a:dk2>
          <a:srgbClr val="203731"/>
        </a:dk2>
        <a:lt2>
          <a:srgbClr val="A4AEB5"/>
        </a:lt2>
        <a:accent1>
          <a:srgbClr val="51626F"/>
        </a:accent1>
        <a:accent2>
          <a:srgbClr val="3E4519"/>
        </a:accent2>
        <a:accent3>
          <a:srgbClr val="FFFFFF"/>
        </a:accent3>
        <a:accent4>
          <a:srgbClr val="12212B"/>
        </a:accent4>
        <a:accent5>
          <a:srgbClr val="B3B7BB"/>
        </a:accent5>
        <a:accent6>
          <a:srgbClr val="373E16"/>
        </a:accent6>
        <a:hlink>
          <a:srgbClr val="ABC785"/>
        </a:hlink>
        <a:folHlink>
          <a:srgbClr val="857363"/>
        </a:folHlink>
      </a:clrScheme>
      <a:clrMap bg1="lt1" tx1="dk1" bg2="lt2" tx2="dk2" accent1="accent1" accent2="accent2" accent3="accent3" accent4="accent4" accent5="accent5" accent6="accent6" hlink="hlink" folHlink="folHlink"/>
    </a:extraClrScheme>
    <a:extraClrScheme>
      <a:clrScheme name="4_pyramis_external_printed_presentation_template 13">
        <a:dk1>
          <a:srgbClr val="172934"/>
        </a:dk1>
        <a:lt1>
          <a:srgbClr val="FFFFFF"/>
        </a:lt1>
        <a:dk2>
          <a:srgbClr val="203731"/>
        </a:dk2>
        <a:lt2>
          <a:srgbClr val="A4AEB5"/>
        </a:lt2>
        <a:accent1>
          <a:srgbClr val="51626F"/>
        </a:accent1>
        <a:accent2>
          <a:srgbClr val="3E4519"/>
        </a:accent2>
        <a:accent3>
          <a:srgbClr val="FFFFFF"/>
        </a:accent3>
        <a:accent4>
          <a:srgbClr val="12212B"/>
        </a:accent4>
        <a:accent5>
          <a:srgbClr val="B3B7BB"/>
        </a:accent5>
        <a:accent6>
          <a:srgbClr val="373E16"/>
        </a:accent6>
        <a:hlink>
          <a:srgbClr val="B4CC95"/>
        </a:hlink>
        <a:folHlink>
          <a:srgbClr val="857363"/>
        </a:folHlink>
      </a:clrScheme>
      <a:clrMap bg1="lt1" tx1="dk1" bg2="lt2" tx2="dk2" accent1="accent1" accent2="accent2" accent3="accent3" accent4="accent4" accent5="accent5" accent6="accent6" hlink="hlink" folHlink="folHlink"/>
    </a:extraClrScheme>
    <a:extraClrScheme>
      <a:clrScheme name="4_pyramis_external_printed_presentation_template 14">
        <a:dk1>
          <a:srgbClr val="172934"/>
        </a:dk1>
        <a:lt1>
          <a:srgbClr val="FFFFFF"/>
        </a:lt1>
        <a:dk2>
          <a:srgbClr val="203731"/>
        </a:dk2>
        <a:lt2>
          <a:srgbClr val="A4AEB5"/>
        </a:lt2>
        <a:accent1>
          <a:srgbClr val="4C5F6C"/>
        </a:accent1>
        <a:accent2>
          <a:srgbClr val="3E4519"/>
        </a:accent2>
        <a:accent3>
          <a:srgbClr val="FFFFFF"/>
        </a:accent3>
        <a:accent4>
          <a:srgbClr val="12212B"/>
        </a:accent4>
        <a:accent5>
          <a:srgbClr val="B2B6BA"/>
        </a:accent5>
        <a:accent6>
          <a:srgbClr val="373E16"/>
        </a:accent6>
        <a:hlink>
          <a:srgbClr val="B4CC95"/>
        </a:hlink>
        <a:folHlink>
          <a:srgbClr val="857363"/>
        </a:folHlink>
      </a:clrScheme>
      <a:clrMap bg1="lt1" tx1="dk1" bg2="lt2" tx2="dk2" accent1="accent1" accent2="accent2" accent3="accent3" accent4="accent4" accent5="accent5" accent6="accent6" hlink="hlink" folHlink="folHlink"/>
    </a:extraClrScheme>
    <a:extraClrScheme>
      <a:clrScheme name="4_pyramis_external_printed_presentation_template 15">
        <a:dk1>
          <a:srgbClr val="172934"/>
        </a:dk1>
        <a:lt1>
          <a:srgbClr val="FFFFFF"/>
        </a:lt1>
        <a:dk2>
          <a:srgbClr val="203731"/>
        </a:dk2>
        <a:lt2>
          <a:srgbClr val="5D87A1"/>
        </a:lt2>
        <a:accent1>
          <a:srgbClr val="4C5F6C"/>
        </a:accent1>
        <a:accent2>
          <a:srgbClr val="3E4519"/>
        </a:accent2>
        <a:accent3>
          <a:srgbClr val="FFFFFF"/>
        </a:accent3>
        <a:accent4>
          <a:srgbClr val="12212B"/>
        </a:accent4>
        <a:accent5>
          <a:srgbClr val="B2B6BA"/>
        </a:accent5>
        <a:accent6>
          <a:srgbClr val="373E16"/>
        </a:accent6>
        <a:hlink>
          <a:srgbClr val="B4CC95"/>
        </a:hlink>
        <a:folHlink>
          <a:srgbClr val="857363"/>
        </a:folHlink>
      </a:clrScheme>
      <a:clrMap bg1="lt1" tx1="dk1" bg2="lt2" tx2="dk2" accent1="accent1" accent2="accent2" accent3="accent3" accent4="accent4" accent5="accent5" accent6="accent6" hlink="hlink" folHlink="folHlink"/>
    </a:extraClrScheme>
    <a:extraClrScheme>
      <a:clrScheme name="4_pyramis_external_printed_presentation_template 16">
        <a:dk1>
          <a:srgbClr val="172934"/>
        </a:dk1>
        <a:lt1>
          <a:srgbClr val="FFFFFF"/>
        </a:lt1>
        <a:dk2>
          <a:srgbClr val="172934"/>
        </a:dk2>
        <a:lt2>
          <a:srgbClr val="5D87A1"/>
        </a:lt2>
        <a:accent1>
          <a:srgbClr val="4C5F6C"/>
        </a:accent1>
        <a:accent2>
          <a:srgbClr val="3E4519"/>
        </a:accent2>
        <a:accent3>
          <a:srgbClr val="FFFFFF"/>
        </a:accent3>
        <a:accent4>
          <a:srgbClr val="12212B"/>
        </a:accent4>
        <a:accent5>
          <a:srgbClr val="B2B6BA"/>
        </a:accent5>
        <a:accent6>
          <a:srgbClr val="373E16"/>
        </a:accent6>
        <a:hlink>
          <a:srgbClr val="B4CC95"/>
        </a:hlink>
        <a:folHlink>
          <a:srgbClr val="857363"/>
        </a:folHlink>
      </a:clrScheme>
      <a:clrMap bg1="lt1" tx1="dk1" bg2="lt2" tx2="dk2" accent1="accent1" accent2="accent2" accent3="accent3" accent4="accent4" accent5="accent5" accent6="accent6" hlink="hlink" folHlink="folHlink"/>
    </a:extraClrScheme>
  </a:extraClrSchemeLst>
  <a:custClrLst>
    <a:custClr name="377-100%">
      <a:srgbClr val="7A9A3D"/>
    </a:custClr>
    <a:custClr name="7689-100%">
      <a:srgbClr val="298FC2"/>
    </a:custClr>
    <a:custClr name="7708-100%">
      <a:srgbClr val="004F6B"/>
    </a:custClr>
    <a:custClr name="5503-100%">
      <a:srgbClr val="8FB6BB"/>
    </a:custClr>
    <a:custClr name="7544-100%">
      <a:srgbClr val="768692"/>
    </a:custClr>
    <a:custClr name="364-100%">
      <a:srgbClr val="4B7838"/>
    </a:custClr>
    <a:custClr name="639-100%">
      <a:srgbClr val="00A3D4"/>
    </a:custClr>
    <a:custClr name="3285-100%">
      <a:srgbClr val="009681"/>
    </a:custClr>
    <a:custClr name="432-100%">
      <a:srgbClr val="333F48"/>
    </a:custClr>
    <a:custClr name="Cool gray-100%">
      <a:srgbClr val="75787B"/>
    </a:custClr>
    <a:custClr name="377-80%">
      <a:srgbClr val="95AE3C"/>
    </a:custClr>
    <a:custClr name="7689-80%">
      <a:srgbClr val="54A5CE"/>
    </a:custClr>
    <a:custClr name="7708-80%">
      <a:srgbClr val="006682"/>
    </a:custClr>
    <a:custClr name="5503-80%">
      <a:srgbClr val="9FC9CF"/>
    </a:custClr>
    <a:custClr name="7544-80%">
      <a:srgbClr val="919EA8"/>
    </a:custClr>
    <a:custClr name="364-80%">
      <a:srgbClr val="6E9254"/>
    </a:custClr>
    <a:custClr name="639-80%">
      <a:srgbClr val="00AFDD"/>
    </a:custClr>
    <a:custClr name="3285-80%">
      <a:srgbClr val="33AB9A"/>
    </a:custClr>
    <a:custClr name="432-80%">
      <a:srgbClr val="5D656D"/>
    </a:custClr>
    <a:custClr name="Cool gray-80%">
      <a:srgbClr val="919395"/>
    </a:custClr>
    <a:custClr name="377-60%">
      <a:srgbClr val="AFC267"/>
    </a:custClr>
    <a:custClr name="7689-60%">
      <a:srgbClr val="7FBCDA"/>
    </a:custClr>
    <a:custClr name="7708-60%">
      <a:srgbClr val="3F829C"/>
    </a:custClr>
    <a:custClr name="5503-60%">
      <a:srgbClr val="B5D4D9"/>
    </a:custClr>
    <a:custClr name="7544-60%">
      <a:srgbClr val="ADB6BE"/>
    </a:custClr>
    <a:custClr name="364-60%">
      <a:srgbClr val="91AD7F"/>
    </a:custClr>
    <a:custClr name="639-60%">
      <a:srgbClr val="4ABFE3"/>
    </a:custClr>
    <a:custClr name="3285-60%">
      <a:srgbClr val="66C0B3"/>
    </a:custClr>
    <a:custClr name="432-60%">
      <a:srgbClr val="858C91"/>
    </a:custClr>
    <a:custClr name="Cool gray-60%">
      <a:srgbClr val="ADAEB0"/>
    </a:custClr>
    <a:custClr name="377-40%">
      <a:srgbClr val="CBD799"/>
    </a:custClr>
    <a:custClr name="7689-40%">
      <a:srgbClr val="A9D2E7"/>
    </a:custClr>
    <a:custClr name="7708-40%">
      <a:srgbClr val="77A3B8"/>
    </a:custClr>
    <a:custClr name="5503-40%">
      <a:srgbClr val="CAE0E3"/>
    </a:custClr>
    <a:custClr name="7544-40%">
      <a:srgbClr val="C8CFD3"/>
    </a:custClr>
    <a:custClr name="364-40%">
      <a:srgbClr val="B7C8A9"/>
    </a:custClr>
    <a:custClr name="639-40%">
      <a:srgbClr val="8DD1EB"/>
    </a:custClr>
    <a:custClr name="3285-40%">
      <a:srgbClr val="99D5CC"/>
    </a:custClr>
    <a:custClr name="432-40%">
      <a:srgbClr val="ADB2B6"/>
    </a:custClr>
    <a:custClr name="Cool gray-40%">
      <a:srgbClr val="C8C9C9"/>
    </a:custClr>
  </a:custClrLst>
  <a:extLst>
    <a:ext uri="{05A4C25C-085E-4340-85A3-A5531E510DB2}">
      <thm15:themeFamily xmlns:thm15="http://schemas.microsoft.com/office/thememl/2012/main" name="Presentation7" id="{F84F0C8F-A018-804A-B529-4EBB078D5A33}" vid="{FEB4DD44-672F-C34F-A0B7-6255C3791DA1}"/>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0FBBF6E9189954BA0FDCD563682A98B" ma:contentTypeVersion="10" ma:contentTypeDescription="Create a new document." ma:contentTypeScope="" ma:versionID="bba715d22f3d0fb5d59d9a604a87d922">
  <xsd:schema xmlns:xsd="http://www.w3.org/2001/XMLSchema" xmlns:xs="http://www.w3.org/2001/XMLSchema" xmlns:p="http://schemas.microsoft.com/office/2006/metadata/properties" xmlns:ns2="731989eb-7121-409c-871c-8f2366272918" xmlns:ns3="a5bf85ab-5b89-45d5-812d-d881043611a5" targetNamespace="http://schemas.microsoft.com/office/2006/metadata/properties" ma:root="true" ma:fieldsID="825073f7e6b6ce52f76bd18741f7783e" ns2:_="" ns3:_="">
    <xsd:import namespace="731989eb-7121-409c-871c-8f2366272918"/>
    <xsd:import namespace="a5bf85ab-5b89-45d5-812d-d881043611a5"/>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3:SharedWithUsers" minOccurs="0"/>
                <xsd:element ref="ns3:SharedWithDetails" minOccurs="0"/>
                <xsd:element ref="ns2:MediaServiceOCR" minOccurs="0"/>
                <xsd:element ref="ns2:MediaServiceLocation"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31989eb-7121-409c-871c-8f236627291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5bf85ab-5b89-45d5-812d-d881043611a5"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62B3214-B866-4ACC-9E82-C65B603AC999}">
  <ds:schemaRefs>
    <ds:schemaRef ds:uri="http://schemas.microsoft.com/sharepoint/v3/contenttype/forms"/>
  </ds:schemaRefs>
</ds:datastoreItem>
</file>

<file path=customXml/itemProps2.xml><?xml version="1.0" encoding="utf-8"?>
<ds:datastoreItem xmlns:ds="http://schemas.openxmlformats.org/officeDocument/2006/customXml" ds:itemID="{B48FFC4D-A413-447B-B5A0-788B49681C5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31989eb-7121-409c-871c-8f2366272918"/>
    <ds:schemaRef ds:uri="a5bf85ab-5b89-45d5-812d-d881043611a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15D2F4A-E53C-43DF-ACEB-08A7DEAC5738}">
  <ds:schemaRefs>
    <ds:schemaRef ds:uri="731989eb-7121-409c-871c-8f2366272918"/>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a5bf85ab-5b89-45d5-812d-d881043611a5"/>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16x9 Non-Investment Template</Template>
  <TotalTime>2805</TotalTime>
  <Words>4756</Words>
  <Application>Microsoft Office PowerPoint</Application>
  <PresentationFormat>Widescreen</PresentationFormat>
  <Paragraphs>536</Paragraphs>
  <Slides>23</Slides>
  <Notes>23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Fidelity Sans</vt:lpstr>
      <vt:lpstr>Webdings</vt:lpstr>
      <vt:lpstr>FIAM_External_Print_Presentation_4x3</vt:lpstr>
      <vt:lpstr>Planning for Health Care  in Retirement</vt:lpstr>
      <vt:lpstr>Health Care Continues to Be a Concern</vt:lpstr>
      <vt:lpstr>Where Does Retiree Health Care Money Go?</vt:lpstr>
      <vt:lpstr>Your Out-of-Pocket Costs May Vary</vt:lpstr>
      <vt:lpstr>What We’ll Cover Today</vt:lpstr>
      <vt:lpstr>Get to Know Medicare What are your Medicare options?</vt:lpstr>
      <vt:lpstr>Medicare Part A: Hospital Insurance</vt:lpstr>
      <vt:lpstr>Medicare Part B: Medical Insurance</vt:lpstr>
      <vt:lpstr>Medicare Part D: Prescription Drug Coverage Higher-income beneficiaries pay higher Medicare part B and part D premiums1</vt:lpstr>
      <vt:lpstr>Medicare Part D: “Donut Hole” Closed</vt:lpstr>
      <vt:lpstr>Medigap (Medicare Supplement) vs. Medicare Advantage</vt:lpstr>
      <vt:lpstr>Medigap: Supplemental Medicare Insurance Ten standard plans offering different levels of coverage </vt:lpstr>
      <vt:lpstr>Medicare Part C – Medicare Advantage </vt:lpstr>
      <vt:lpstr>Which One Is Right for You? </vt:lpstr>
      <vt:lpstr>Questions to Weigh When Considering Plan Options</vt:lpstr>
      <vt:lpstr>Create a Health Care Coverage Plan Hypothetical example of Medicare costs for 65-year-old couple with income &lt;$194,000</vt:lpstr>
      <vt:lpstr>Take Stock of Your Funding Sources Use your sources of dependable income to cover health care and other essential expenses</vt:lpstr>
      <vt:lpstr>Create a Health Care Plan with Your Financial Representative</vt:lpstr>
      <vt:lpstr>Appendix</vt:lpstr>
      <vt:lpstr>Key Dates for Medicare</vt:lpstr>
      <vt:lpstr>Medicare and Working Beyond Age 65 What you need to know</vt:lpstr>
      <vt:lpstr>Medicare and Health Savings Accounts (HSAs)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McDonel, Erica</dc:creator>
  <cp:keywords>2;#Prospect</cp:keywords>
  <cp:lastModifiedBy>Cipolla, Christian</cp:lastModifiedBy>
  <cp:revision>59</cp:revision>
  <cp:lastPrinted>2022-12-20T16:22:57Z</cp:lastPrinted>
  <dcterms:created xsi:type="dcterms:W3CDTF">2020-12-28T15:05:56Z</dcterms:created>
  <dcterms:modified xsi:type="dcterms:W3CDTF">2023-10-17T18:30:54Z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viewStatus">
    <vt:lpwstr>Preview Created</vt:lpwstr>
  </property>
  <property fmtid="{D5CDD505-2E9C-101B-9397-08002B2CF9AE}" pid="3" name="UpdateSource">
    <vt:lpwstr>0</vt:lpwstr>
  </property>
  <property fmtid="{D5CDD505-2E9C-101B-9397-08002B2CF9AE}" pid="4" name="Job Number">
    <vt:lpwstr>201007-7986</vt:lpwstr>
  </property>
  <property fmtid="{D5CDD505-2E9C-101B-9397-08002B2CF9AE}" pid="5" name="ContentType">
    <vt:lpwstr>PowerPoint Document</vt:lpwstr>
  </property>
  <property fmtid="{D5CDD505-2E9C-101B-9397-08002B2CF9AE}" pid="6" name="Categories0">
    <vt:lpwstr>13;#|#!Standard Discipline Presentations!#|;#18;#|#!Standard Discipline Presentations!#||#!Pyramis Firm Level!#|;#1;#|#!_internal!#|</vt:lpwstr>
  </property>
  <property fmtid="{D5CDD505-2E9C-101B-9397-08002B2CF9AE}" pid="7" name="Expiration Date0">
    <vt:lpwstr>2010-10-31T00:00:00Z</vt:lpwstr>
  </property>
  <property fmtid="{D5CDD505-2E9C-101B-9397-08002B2CF9AE}" pid="8" name="ContentFileType">
    <vt:lpwstr>Content File</vt:lpwstr>
  </property>
  <property fmtid="{D5CDD505-2E9C-101B-9397-08002B2CF9AE}" pid="9" name="Status">
    <vt:lpwstr>Q2</vt:lpwstr>
  </property>
  <property fmtid="{D5CDD505-2E9C-101B-9397-08002B2CF9AE}" pid="10" name="PreviewPrefix">
    <vt:lpwstr>https://pyramis.xidocs.net/Content/contentpreview/standard discipline presentations/pyramis firm level/Pyramis Overview_1_256_320X240.jpg</vt:lpwstr>
  </property>
  <property fmtid="{D5CDD505-2E9C-101B-9397-08002B2CF9AE}" pid="11" name="LibraryContentId">
    <vt:lpwstr>1249</vt:lpwstr>
  </property>
  <property fmtid="{D5CDD505-2E9C-101B-9397-08002B2CF9AE}" pid="12" name="Content Owner0">
    <vt:lpwstr/>
  </property>
  <property fmtid="{D5CDD505-2E9C-101B-9397-08002B2CF9AE}" pid="13" name="_NewReviewCycle">
    <vt:lpwstr/>
  </property>
  <property fmtid="{D5CDD505-2E9C-101B-9397-08002B2CF9AE}" pid="14" name="ContentTypeId">
    <vt:lpwstr>0x010100A0FBBF6E9189954BA0FDCD563682A98B</vt:lpwstr>
  </property>
  <property fmtid="{D5CDD505-2E9C-101B-9397-08002B2CF9AE}" pid="15" name="ArticulateGUID">
    <vt:lpwstr>CBEC8BA9-8E2C-4F43-8280-85EB8683F35C</vt:lpwstr>
  </property>
  <property fmtid="{D5CDD505-2E9C-101B-9397-08002B2CF9AE}" pid="16" name="ArticulatePath">
    <vt:lpwstr>https://brightcarbon.sharepoint.com/sites/Intranet/Projects/EFGH/Fidelity/Templates &amp; Toolkit/FCCS_Onscreen_Presentation_16x9</vt:lpwstr>
  </property>
</Properties>
</file>