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ags/tag7.xml" ContentType="application/vnd.openxmlformats-officedocument.presentationml.tags+xml"/>
  <Override PartName="/ppt/theme/theme4.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tags/tag22.xml" ContentType="application/vnd.openxmlformats-officedocument.presentationml.tags+xml"/>
  <Override PartName="/ppt/notesSlides/notesSlide31.xml" ContentType="application/vnd.openxmlformats-officedocument.presentationml.notesSlide+xml"/>
  <Override PartName="/ppt/tags/tag23.xml" ContentType="application/vnd.openxmlformats-officedocument.presentationml.tags+xml"/>
  <Override PartName="/ppt/notesSlides/notesSlide32.xml" ContentType="application/vnd.openxmlformats-officedocument.presentationml.notesSlide+xml"/>
  <Override PartName="/ppt/tags/tag24.xml" ContentType="application/vnd.openxmlformats-officedocument.presentationml.tags+xml"/>
  <Override PartName="/ppt/notesSlides/notesSlide33.xml" ContentType="application/vnd.openxmlformats-officedocument.presentationml.notesSlide+xml"/>
  <Override PartName="/ppt/tags/tag2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8.xml" ContentType="application/vnd.openxmlformats-officedocument.presentationml.tags+xml"/>
  <Override PartName="/ppt/notesSlides/notesSlide39.xml" ContentType="application/vnd.openxmlformats-officedocument.presentationml.notesSlide+xml"/>
  <Override PartName="/ppt/tags/tag29.xml" ContentType="application/vnd.openxmlformats-officedocument.presentationml.tags+xml"/>
  <Override PartName="/ppt/notesSlides/notesSlide40.xml" ContentType="application/vnd.openxmlformats-officedocument.presentationml.notesSlide+xml"/>
  <Override PartName="/ppt/tags/tag30.xml" ContentType="application/vnd.openxmlformats-officedocument.presentationml.tags+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792" r:id="rId12"/>
    <p:sldMasterId id="2147483860" r:id="rId13"/>
  </p:sldMasterIdLst>
  <p:notesMasterIdLst>
    <p:notesMasterId r:id="rId59"/>
  </p:notesMasterIdLst>
  <p:handoutMasterIdLst>
    <p:handoutMasterId r:id="rId60"/>
  </p:handoutMasterIdLst>
  <p:sldIdLst>
    <p:sldId id="369" r:id="rId14"/>
    <p:sldId id="364" r:id="rId15"/>
    <p:sldId id="314" r:id="rId16"/>
    <p:sldId id="344" r:id="rId17"/>
    <p:sldId id="345" r:id="rId18"/>
    <p:sldId id="1447" r:id="rId19"/>
    <p:sldId id="335" r:id="rId20"/>
    <p:sldId id="297" r:id="rId21"/>
    <p:sldId id="1455" r:id="rId22"/>
    <p:sldId id="1450" r:id="rId23"/>
    <p:sldId id="338" r:id="rId24"/>
    <p:sldId id="294" r:id="rId25"/>
    <p:sldId id="368" r:id="rId26"/>
    <p:sldId id="346" r:id="rId27"/>
    <p:sldId id="370" r:id="rId28"/>
    <p:sldId id="1448" r:id="rId29"/>
    <p:sldId id="372" r:id="rId30"/>
    <p:sldId id="347" r:id="rId31"/>
    <p:sldId id="373" r:id="rId32"/>
    <p:sldId id="1449" r:id="rId33"/>
    <p:sldId id="1454" r:id="rId34"/>
    <p:sldId id="296" r:id="rId35"/>
    <p:sldId id="1456" r:id="rId36"/>
    <p:sldId id="382" r:id="rId37"/>
    <p:sldId id="1441" r:id="rId38"/>
    <p:sldId id="1443" r:id="rId39"/>
    <p:sldId id="1446" r:id="rId40"/>
    <p:sldId id="1445" r:id="rId41"/>
    <p:sldId id="1442" r:id="rId42"/>
    <p:sldId id="378" r:id="rId43"/>
    <p:sldId id="1452" r:id="rId44"/>
    <p:sldId id="380" r:id="rId45"/>
    <p:sldId id="377" r:id="rId46"/>
    <p:sldId id="394" r:id="rId47"/>
    <p:sldId id="395" r:id="rId48"/>
    <p:sldId id="385" r:id="rId49"/>
    <p:sldId id="386" r:id="rId50"/>
    <p:sldId id="311" r:id="rId51"/>
    <p:sldId id="341" r:id="rId52"/>
    <p:sldId id="342" r:id="rId53"/>
    <p:sldId id="334" r:id="rId54"/>
    <p:sldId id="355" r:id="rId55"/>
    <p:sldId id="354" r:id="rId56"/>
    <p:sldId id="267" r:id="rId57"/>
    <p:sldId id="384" r:id="rId58"/>
  </p:sldIdLst>
  <p:sldSz cx="12188825" cy="6858000"/>
  <p:notesSz cx="7315200" cy="9601200"/>
  <p:custDataLst>
    <p:custData r:id="rId5"/>
    <p:custData r:id="rId6"/>
    <p:custData r:id="rId7"/>
    <p:custData r:id="rId8"/>
    <p:custData r:id="rId9"/>
    <p:custData r:id="rId10"/>
    <p:custData r:id="rId11"/>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5E44C0-7AA5-4AE3-9506-E1EF9222997A}">
          <p14:sldIdLst>
            <p14:sldId id="369"/>
            <p14:sldId id="364"/>
            <p14:sldId id="314"/>
            <p14:sldId id="344"/>
            <p14:sldId id="345"/>
            <p14:sldId id="1447"/>
            <p14:sldId id="335"/>
            <p14:sldId id="297"/>
            <p14:sldId id="1455"/>
            <p14:sldId id="1450"/>
            <p14:sldId id="338"/>
            <p14:sldId id="294"/>
            <p14:sldId id="368"/>
            <p14:sldId id="346"/>
            <p14:sldId id="370"/>
            <p14:sldId id="1448"/>
            <p14:sldId id="372"/>
            <p14:sldId id="347"/>
            <p14:sldId id="373"/>
            <p14:sldId id="1449"/>
            <p14:sldId id="1454"/>
            <p14:sldId id="296"/>
            <p14:sldId id="1456"/>
            <p14:sldId id="382"/>
            <p14:sldId id="1441"/>
            <p14:sldId id="1443"/>
            <p14:sldId id="1446"/>
            <p14:sldId id="1445"/>
            <p14:sldId id="1442"/>
            <p14:sldId id="378"/>
            <p14:sldId id="1452"/>
            <p14:sldId id="380"/>
            <p14:sldId id="377"/>
            <p14:sldId id="394"/>
            <p14:sldId id="395"/>
            <p14:sldId id="385"/>
            <p14:sldId id="386"/>
            <p14:sldId id="311"/>
            <p14:sldId id="341"/>
            <p14:sldId id="342"/>
            <p14:sldId id="334"/>
            <p14:sldId id="355"/>
            <p14:sldId id="354"/>
            <p14:sldId id="267"/>
          </p14:sldIdLst>
        </p14:section>
        <p14:section name="Appendix" id="{1FD13A21-0EC1-4A17-917A-F97E87548CEA}">
          <p14:sldIdLst>
            <p14:sldId id="384"/>
          </p14:sldIdLst>
        </p14:section>
      </p14:sectionLst>
    </p:ext>
    <p:ext uri="{EFAFB233-063F-42B5-8137-9DF3F51BA10A}">
      <p15:sldGuideLst xmlns:p15="http://schemas.microsoft.com/office/powerpoint/2012/main">
        <p15:guide id="1" orient="horz" pos="1176" userDrawn="1">
          <p15:clr>
            <a:srgbClr val="A4A3A4"/>
          </p15:clr>
        </p15:guide>
        <p15:guide id="2" pos="3839">
          <p15:clr>
            <a:srgbClr val="A4A3A4"/>
          </p15:clr>
        </p15:guide>
        <p15:guide id="3" orient="horz" pos="420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828282"/>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896" y="48"/>
      </p:cViewPr>
      <p:guideLst>
        <p:guide orient="horz" pos="1176"/>
        <p:guide pos="3839"/>
        <p:guide orient="horz" pos="4200"/>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viewProps" Target="viewProp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customXml" Target="../customXml/item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microsoft.com/office/2016/11/relationships/changesInfo" Target="changesInfos/changesInfo1.xml"/><Relationship Id="rId5" Type="http://schemas.openxmlformats.org/officeDocument/2006/relationships/customXml" Target="../customXml/item5.xml"/><Relationship Id="rId61" Type="http://schemas.openxmlformats.org/officeDocument/2006/relationships/tags" Target="tags/tag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heme" Target="theme/theme1.xml"/><Relationship Id="rId8" Type="http://schemas.openxmlformats.org/officeDocument/2006/relationships/customXml" Target="../customXml/item8.xml"/><Relationship Id="rId51" Type="http://schemas.openxmlformats.org/officeDocument/2006/relationships/slide" Target="slides/slide38.xml"/><Relationship Id="rId3" Type="http://schemas.openxmlformats.org/officeDocument/2006/relationships/customXml" Target="../customXml/item3.xml"/><Relationship Id="rId12" Type="http://schemas.openxmlformats.org/officeDocument/2006/relationships/slideMaster" Target="slideMasters/slideMaster1.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notesMaster" Target="notesMasters/notes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customXml" Target="../customXml/item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Master" Target="slideMasters/slideMaster2.xml"/><Relationship Id="rId18" Type="http://schemas.openxmlformats.org/officeDocument/2006/relationships/slide" Target="slides/slide5.xml"/><Relationship Id="rId39" Type="http://schemas.openxmlformats.org/officeDocument/2006/relationships/slide" Target="slides/slide2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right, Kevin" userId="b5c712a3-dc09-47ec-b894-30ce4e4f9d87" providerId="ADAL" clId="{BEC5FFC9-C968-42B5-9574-CA473D0D53B8}"/>
    <pc:docChg chg="delSld modSection">
      <pc:chgData name="Enright, Kevin" userId="b5c712a3-dc09-47ec-b894-30ce4e4f9d87" providerId="ADAL" clId="{BEC5FFC9-C968-42B5-9574-CA473D0D53B8}" dt="2023-10-27T15:27:20.546" v="0" actId="2696"/>
      <pc:docMkLst>
        <pc:docMk/>
      </pc:docMkLst>
      <pc:sldChg chg="del">
        <pc:chgData name="Enright, Kevin" userId="b5c712a3-dc09-47ec-b894-30ce4e4f9d87" providerId="ADAL" clId="{BEC5FFC9-C968-42B5-9574-CA473D0D53B8}" dt="2023-10-27T15:27:20.546" v="0" actId="2696"/>
        <pc:sldMkLst>
          <pc:docMk/>
          <pc:sldMk cId="1680178504" sldId="36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a:t>Mastering First Impressions: Understanding What the Client Sees in You</a:t>
            </a: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4FA9EFC-8B63-4F73-8D53-DFAF1679A06B}" type="datetime1">
              <a:rPr lang="en-US" smtClean="0"/>
              <a:t>10/27/2023</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a:t>MFIMP RRPPT 1020</a:t>
            </a: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73FB6934-98AB-4C4C-82E8-3B80F59B936E}" type="slidenum">
              <a:rPr lang="en-US" smtClean="0"/>
              <a:t>‹#›</a:t>
            </a:fld>
            <a:endParaRPr lang="en-US"/>
          </a:p>
        </p:txBody>
      </p:sp>
    </p:spTree>
    <p:extLst>
      <p:ext uri="{BB962C8B-B14F-4D97-AF65-F5344CB8AC3E}">
        <p14:creationId xmlns:p14="http://schemas.microsoft.com/office/powerpoint/2010/main" val="180269735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7.xml"/><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34000" cy="457200"/>
          </a:xfrm>
          <a:prstGeom prst="rect">
            <a:avLst/>
          </a:prstGeom>
        </p:spPr>
        <p:txBody>
          <a:bodyPr vert="horz" lIns="182880" tIns="182880" rIns="182880" bIns="48331" rtlCol="0"/>
          <a:lstStyle>
            <a:lvl1pPr algn="r">
              <a:defRPr sz="1100" b="1"/>
            </a:lvl1pPr>
          </a:lstStyle>
          <a:p>
            <a:pPr algn="l"/>
            <a:r>
              <a:rPr lang="en-US" cap="all"/>
              <a:t>Mastering First Impressions: Understanding What the Client Sees in You</a:t>
            </a:r>
            <a:endParaRPr lang="en-US" b="0"/>
          </a:p>
        </p:txBody>
      </p:sp>
      <p:sp>
        <p:nvSpPr>
          <p:cNvPr id="3" name="Date Placeholder 2"/>
          <p:cNvSpPr>
            <a:spLocks noGrp="1"/>
          </p:cNvSpPr>
          <p:nvPr>
            <p:ph type="dt" idx="1"/>
          </p:nvPr>
        </p:nvSpPr>
        <p:spPr>
          <a:xfrm>
            <a:off x="0" y="9121140"/>
            <a:ext cx="1463040" cy="480060"/>
          </a:xfrm>
          <a:prstGeom prst="rect">
            <a:avLst/>
          </a:prstGeom>
        </p:spPr>
        <p:txBody>
          <a:bodyPr vert="horz" lIns="182880" tIns="182880" rIns="182880" bIns="48331" rtlCol="0"/>
          <a:lstStyle>
            <a:lvl1pPr algn="l">
              <a:defRPr sz="1100"/>
            </a:lvl1pPr>
          </a:lstStyle>
          <a:p>
            <a:fld id="{81DFF306-66CE-4D54-B69D-D5461E750020}" type="datetime1">
              <a:rPr lang="en-US" smtClean="0"/>
              <a:t>10/27/2023</a:t>
            </a:fld>
            <a:endParaRPr lang="en-US"/>
          </a:p>
        </p:txBody>
      </p:sp>
      <p:sp>
        <p:nvSpPr>
          <p:cNvPr id="4" name="Slide Image Placeholder 3"/>
          <p:cNvSpPr>
            <a:spLocks noGrp="1" noRot="1" noChangeAspect="1"/>
          </p:cNvSpPr>
          <p:nvPr>
            <p:ph type="sldImg" idx="2"/>
            <p:custDataLst>
              <p:tags r:id="rId2"/>
            </p:custDataLst>
          </p:nvPr>
        </p:nvSpPr>
        <p:spPr>
          <a:xfrm>
            <a:off x="458788" y="720725"/>
            <a:ext cx="6397625" cy="3600450"/>
          </a:xfrm>
          <a:prstGeom prst="rect">
            <a:avLst/>
          </a:prstGeom>
          <a:noFill/>
          <a:ln w="12700">
            <a:solidFill>
              <a:prstClr val="black"/>
            </a:solidFill>
          </a:ln>
        </p:spPr>
        <p:txBody>
          <a:bodyPr vert="horz" lIns="96661" tIns="48331" rIns="96661" bIns="48331" rtlCol="0" anchor="ctr"/>
          <a:lstStyle/>
          <a:p>
            <a:endParaRPr lang="en-US"/>
          </a:p>
        </p:txBody>
      </p:sp>
      <p:sp>
        <p:nvSpPr>
          <p:cNvPr id="6" name="Footer Placeholder 5"/>
          <p:cNvSpPr>
            <a:spLocks noGrp="1"/>
          </p:cNvSpPr>
          <p:nvPr>
            <p:ph type="ftr" sz="quarter" idx="4"/>
          </p:nvPr>
        </p:nvSpPr>
        <p:spPr>
          <a:xfrm>
            <a:off x="5486400" y="0"/>
            <a:ext cx="1828800" cy="457200"/>
          </a:xfrm>
          <a:prstGeom prst="rect">
            <a:avLst/>
          </a:prstGeom>
        </p:spPr>
        <p:txBody>
          <a:bodyPr vert="horz" wrap="square" lIns="182880" tIns="182880" rIns="182880" bIns="45720" rtlCol="0" anchor="t" anchorCtr="0">
            <a:noAutofit/>
          </a:bodyPr>
          <a:lstStyle>
            <a:lvl1pPr algn="r">
              <a:defRPr sz="1100"/>
            </a:lvl1pPr>
          </a:lstStyle>
          <a:p>
            <a:r>
              <a:rPr lang="en-US"/>
              <a:t>MFIMP RRPPT 1020</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182880" bIns="91440" rtlCol="0" anchor="b"/>
          <a:lstStyle>
            <a:lvl1pPr algn="r">
              <a:defRPr sz="1100"/>
            </a:lvl1pPr>
          </a:lstStyle>
          <a:p>
            <a:fld id="{CB801053-3FC1-4728-B571-2CFE087A0085}" type="slidenum">
              <a:rPr lang="en-US" smtClean="0"/>
              <a:pPr/>
              <a:t>‹#›</a:t>
            </a:fld>
            <a:endParaRPr lang="en-US"/>
          </a:p>
        </p:txBody>
      </p:sp>
      <p:sp>
        <p:nvSpPr>
          <p:cNvPr id="8" name="Notes Placeholder 4"/>
          <p:cNvSpPr>
            <a:spLocks noGrp="1"/>
          </p:cNvSpPr>
          <p:nvPr>
            <p:ph type="body" sz="quarter" idx="3"/>
          </p:nvPr>
        </p:nvSpPr>
        <p:spPr>
          <a:xfrm>
            <a:off x="312115" y="4788599"/>
            <a:ext cx="6729984" cy="4224528"/>
          </a:xfrm>
          <a:prstGeom prst="rect">
            <a:avLst/>
          </a:prstGeom>
        </p:spPr>
        <p:txBody>
          <a:bodyPr vert="horz" lIns="0" tIns="0" rIns="0" bIns="0" rtlCol="0"/>
          <a:lstStyle/>
          <a:p>
            <a:pPr marL="0" marR="0" lvl="0" indent="0" algn="l" defTabSz="966612" rtl="0" eaLnBrk="1" fontAlgn="auto" latinLnBrk="0" hangingPunct="1">
              <a:lnSpc>
                <a:spcPts val="1586"/>
              </a:lnSpc>
              <a:spcBef>
                <a:spcPts val="0"/>
              </a:spcBef>
              <a:spcAft>
                <a:spcPts val="634"/>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Click to edit Master text styles</a:t>
            </a:r>
          </a:p>
          <a:p>
            <a:pPr marL="0" marR="0" lvl="1" indent="-144992" algn="l" defTabSz="966612" rtl="0" eaLnBrk="1" fontAlgn="auto" latinLnBrk="0" hangingPunct="1">
              <a:lnSpc>
                <a:spcPts val="1586"/>
              </a:lnSpc>
              <a:spcBef>
                <a:spcPts val="0"/>
              </a:spcBef>
              <a:spcAft>
                <a:spcPts val="317"/>
              </a:spcAft>
              <a:buClr>
                <a:srgbClr val="00A0DC"/>
              </a:buClr>
              <a:buSzPct val="110000"/>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Second level</a:t>
            </a:r>
          </a:p>
          <a:p>
            <a:pPr marL="386645" marR="0" lvl="2" indent="-193322" algn="l" defTabSz="966612" rtl="0" eaLnBrk="1" fontAlgn="auto" latinLnBrk="0" hangingPunct="1">
              <a:lnSpc>
                <a:spcPts val="1586"/>
              </a:lnSpc>
              <a:spcBef>
                <a:spcPts val="0"/>
              </a:spcBef>
              <a:spcAft>
                <a:spcPts val="317"/>
              </a:spcAft>
              <a:buClr>
                <a:srgbClr val="00A0DC"/>
              </a:buClr>
              <a:buSzPct val="110000"/>
              <a:buFont typeface="Arial" panose="020B0604020202020204" pitchFamily="34" charset="0"/>
              <a:buChar char="–"/>
              <a:tabLst/>
              <a:defRPr/>
            </a:pPr>
            <a:r>
              <a:rPr kumimoji="0" 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Third level</a:t>
            </a:r>
          </a:p>
        </p:txBody>
      </p:sp>
    </p:spTree>
    <p:extLst>
      <p:ext uri="{BB962C8B-B14F-4D97-AF65-F5344CB8AC3E}">
        <p14:creationId xmlns:p14="http://schemas.microsoft.com/office/powerpoint/2010/main" val="844188443"/>
      </p:ext>
    </p:extLst>
  </p:cSld>
  <p:clrMap bg1="lt1" tx1="dk1" bg2="lt2" tx2="dk2" accent1="accent1" accent2="accent2" accent3="accent3" accent4="accent4" accent5="accent5" accent6="accent6" hlink="hlink" folHlink="folHlink"/>
  <p:hf/>
  <p:notesStyle>
    <a:lvl1pPr marL="0" marR="0" indent="0" algn="l" defTabSz="914400" rtl="0" eaLnBrk="1" fontAlgn="auto" latinLnBrk="0" hangingPunct="1">
      <a:lnSpc>
        <a:spcPts val="1500"/>
      </a:lnSpc>
      <a:spcBef>
        <a:spcPts val="0"/>
      </a:spcBef>
      <a:spcAft>
        <a:spcPts val="600"/>
      </a:spcAft>
      <a:buClrTx/>
      <a:buSzTx/>
      <a:buFontTx/>
      <a:buNone/>
      <a:tabLst/>
      <a:defRPr sz="1200" kern="1200">
        <a:solidFill>
          <a:schemeClr val="tx1"/>
        </a:solidFill>
        <a:latin typeface="+mn-lt"/>
        <a:ea typeface="+mn-ea"/>
        <a:cs typeface="+mn-cs"/>
      </a:defRPr>
    </a:lvl1pPr>
    <a:lvl2pPr marL="137160" marR="0"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sz="1200" kern="1200">
        <a:solidFill>
          <a:schemeClr val="tx1"/>
        </a:solidFill>
        <a:latin typeface="+mn-lt"/>
        <a:ea typeface="+mn-ea"/>
        <a:cs typeface="+mn-cs"/>
      </a:defRPr>
    </a:lvl2pPr>
    <a:lvl3pPr marL="365760" marR="0" indent="-18288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ZZZ7k8cMA-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CB801053-3FC1-4728-B571-2CFE087A0085}" type="slidenum">
              <a:rPr lang="en-US" smtClean="0"/>
              <a:t>0</a:t>
            </a:fld>
            <a:endParaRPr lang="en-US"/>
          </a:p>
        </p:txBody>
      </p:sp>
      <p:sp>
        <p:nvSpPr>
          <p:cNvPr id="9" name="Notes Placeholder 8"/>
          <p:cNvSpPr>
            <a:spLocks noGrp="1"/>
          </p:cNvSpPr>
          <p:nvPr>
            <p:ph type="body" idx="1"/>
          </p:nvPr>
        </p:nvSpPr>
        <p:spPr>
          <a:xfrm>
            <a:off x="292608" y="4800600"/>
            <a:ext cx="6729984" cy="4224528"/>
          </a:xfrm>
        </p:spPr>
        <p:txBody>
          <a:bodyPr/>
          <a:lstStyle/>
          <a:p>
            <a:pPr marL="144992" lvl="2" indent="-144992">
              <a:buFont typeface="Arial" panose="020B0604020202020204" pitchFamily="34" charset="0"/>
              <a:buChar char="•"/>
            </a:pPr>
            <a:r>
              <a:rPr lang="en-US"/>
              <a:t>How long does it take to make a first impression? (Probably a lot less time than you think…many people say 7 seconds. Let’s run through a quick exercise together - </a:t>
            </a:r>
          </a:p>
          <a:p>
            <a:pPr marL="144992" lvl="2" indent="-144992">
              <a:buFont typeface="Arial" panose="020B0604020202020204" pitchFamily="34" charset="0"/>
              <a:buChar char="•"/>
            </a:pPr>
            <a:r>
              <a:rPr lang="en-US"/>
              <a:t>Let’s run a quick experiment to find out.</a:t>
            </a:r>
          </a:p>
          <a:p>
            <a:pPr marL="144992" lvl="2" indent="-144992">
              <a:buFont typeface="Arial" panose="020B0604020202020204" pitchFamily="34" charset="0"/>
              <a:buChar char="•"/>
            </a:pPr>
            <a:r>
              <a:rPr lang="en-US"/>
              <a:t>I’m going to flash two images on the screen. Ready?</a:t>
            </a:r>
          </a:p>
          <a:p>
            <a:pPr marL="144992" lvl="2" indent="-144992">
              <a:buFont typeface="Arial" panose="020B0604020202020204" pitchFamily="34" charset="0"/>
              <a:buChar char="•"/>
            </a:pPr>
            <a:r>
              <a:rPr lang="en-US"/>
              <a:t>Here is the first image [</a:t>
            </a:r>
            <a:r>
              <a:rPr lang="en-US" b="1"/>
              <a:t>CLICK</a:t>
            </a:r>
            <a:r>
              <a:rPr lang="en-US"/>
              <a:t>] and here is the second [</a:t>
            </a:r>
            <a:r>
              <a:rPr lang="en-US" b="1"/>
              <a:t>CLICK</a:t>
            </a:r>
            <a:r>
              <a:rPr lang="en-US"/>
              <a:t>].</a:t>
            </a:r>
          </a:p>
          <a:p>
            <a:pPr marL="144992" lvl="2" indent="-144992">
              <a:buFont typeface="Arial" panose="020B0604020202020204" pitchFamily="34" charset="0"/>
              <a:buChar char="•"/>
            </a:pPr>
            <a:r>
              <a:rPr lang="en-US"/>
              <a:t>Which person makes a more favorable impression?</a:t>
            </a:r>
          </a:p>
          <a:p>
            <a:pPr marL="144992" lvl="2" indent="-144992">
              <a:buFont typeface="Arial" panose="020B0604020202020204" pitchFamily="34" charset="0"/>
              <a:buChar char="•"/>
            </a:pPr>
            <a:r>
              <a:rPr lang="en-US"/>
              <a:t>By show of hands, how many say the first person? How many say the second person?</a:t>
            </a:r>
          </a:p>
          <a:p>
            <a:pPr marL="144992" lvl="2" indent="-144992">
              <a:buFont typeface="Arial" panose="020B0604020202020204" pitchFamily="34" charset="0"/>
              <a:buChar char="•"/>
            </a:pPr>
            <a:r>
              <a:rPr lang="en-US"/>
              <a:t>The first one, right? </a:t>
            </a:r>
          </a:p>
          <a:p>
            <a:pPr marL="144992" lvl="2" indent="-144992">
              <a:buFont typeface="Arial" panose="020B0604020202020204" pitchFamily="34" charset="0"/>
              <a:buChar char="•"/>
            </a:pPr>
            <a:r>
              <a:rPr lang="en-US"/>
              <a:t>You’ve probably heard that it only takes about seven seconds to make a first impression. </a:t>
            </a:r>
          </a:p>
          <a:p>
            <a:pPr marL="144992" lvl="2" indent="-144992">
              <a:buFont typeface="Arial" panose="020B0604020202020204" pitchFamily="34" charset="0"/>
              <a:buChar char="•"/>
            </a:pPr>
            <a:r>
              <a:rPr lang="en-US"/>
              <a:t>The experiment we just did, along with Princeton University research, indicates that first impressions can be formed much quicker.</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3" name="Footer Placeholder 2"/>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2837731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Today, prospective clients may instinctively use the same reflex when determining who they can trust with their business.</a:t>
            </a:r>
          </a:p>
          <a:p>
            <a:pPr lvl="1"/>
            <a:r>
              <a:rPr lang="en-US"/>
              <a:t>But unlike when we buy a pair of shoes or a meal at a restaurant, when a client gives you their money, they don’t get a physical product in return. [</a:t>
            </a:r>
            <a:r>
              <a:rPr lang="en-US" b="1"/>
              <a:t>CLICK</a:t>
            </a:r>
            <a:r>
              <a:rPr lang="en-US"/>
              <a:t>] In a sense, much of what they are buying is you.</a:t>
            </a:r>
          </a:p>
          <a:p>
            <a:pPr lvl="1"/>
            <a:r>
              <a:rPr lang="en-US"/>
              <a:t>And rather than thinking of assets as something found in an account, perhaps the most important thing you must protect is your client relationships. [</a:t>
            </a:r>
            <a:r>
              <a:rPr lang="en-US" b="1"/>
              <a:t>CLICK</a:t>
            </a:r>
            <a:r>
              <a:rPr lang="en-US"/>
              <a:t>] Your business relies on relationships and relationships rely on trust. </a:t>
            </a:r>
          </a:p>
          <a:p>
            <a:pPr lvl="1"/>
            <a:r>
              <a:rPr lang="en-US"/>
              <a:t>And clients aren’t just trusting you with their money. Clients trust you with their ability to retire when they want, or help children with college, or go on that dream vacation or buy that dream home. [</a:t>
            </a:r>
            <a:r>
              <a:rPr lang="en-US" b="1"/>
              <a:t>CLICK</a:t>
            </a:r>
            <a:r>
              <a:rPr lang="en-US"/>
              <a:t>] You could say that you’re in the business of making things possible. </a:t>
            </a:r>
          </a:p>
        </p:txBody>
      </p:sp>
      <p:sp>
        <p:nvSpPr>
          <p:cNvPr id="6" name="Slide Number Placeholder 5"/>
          <p:cNvSpPr>
            <a:spLocks noGrp="1"/>
          </p:cNvSpPr>
          <p:nvPr>
            <p:ph type="sldNum" sz="quarter" idx="12"/>
          </p:nvPr>
        </p:nvSpPr>
        <p:spPr/>
        <p:txBody>
          <a:bodyPr/>
          <a:lstStyle/>
          <a:p>
            <a:fld id="{CB801053-3FC1-4728-B571-2CFE087A0085}" type="slidenum">
              <a:rPr lang="en-US" smtClean="0"/>
              <a:t>9</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1116688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So how exactly are traits, such as trustworthiness, communicated?</a:t>
            </a:r>
          </a:p>
          <a:p>
            <a:pPr lvl="1"/>
            <a:r>
              <a:rPr lang="en-US"/>
              <a:t>[</a:t>
            </a:r>
            <a:r>
              <a:rPr lang="en-US" b="1"/>
              <a:t>CLICK</a:t>
            </a:r>
            <a:r>
              <a:rPr lang="en-US"/>
              <a:t>] It’s estimated that things like your body language, attire, and how you walk make up more than half of someone’s first impression.</a:t>
            </a:r>
            <a:r>
              <a:rPr lang="en-US">
                <a:latin typeface="Arial"/>
                <a:cs typeface="Arial"/>
              </a:rPr>
              <a:t>¹</a:t>
            </a:r>
            <a:endParaRPr lang="en-US"/>
          </a:p>
          <a:p>
            <a:pPr lvl="1"/>
            <a:r>
              <a:rPr lang="en-US"/>
              <a:t>[</a:t>
            </a:r>
            <a:r>
              <a:rPr lang="en-US" b="1"/>
              <a:t>CLICK</a:t>
            </a:r>
            <a:r>
              <a:rPr lang="en-US"/>
              <a:t>] The quality of your voice, the volume, tone, and intonation you use contribute roughly one-third of the impression you make.</a:t>
            </a:r>
          </a:p>
          <a:p>
            <a:pPr lvl="1"/>
            <a:r>
              <a:rPr lang="en-US"/>
              <a:t>[</a:t>
            </a:r>
            <a:r>
              <a:rPr lang="en-US" b="1"/>
              <a:t>CLICK</a:t>
            </a:r>
            <a:r>
              <a:rPr lang="en-US"/>
              <a:t>] Surprisingly, it’s estimated that only 7% comes from the actual words you say!</a:t>
            </a:r>
          </a:p>
          <a:p>
            <a:pPr lvl="1"/>
            <a:r>
              <a:rPr lang="en-US"/>
              <a:t>Consider these statistics when you meet clients face to face. Is it possible that you’ve been emphasizing the elements that have the smallest impact on their first impression?</a:t>
            </a:r>
          </a:p>
          <a:p>
            <a:pPr lvl="1"/>
            <a:r>
              <a:rPr lang="en-US"/>
              <a:t>By asking yourself, “What does the client see?” and incorporating some small changes you can make better impressions that may lead to more business. </a:t>
            </a:r>
          </a:p>
          <a:p>
            <a:pPr lvl="1"/>
            <a:r>
              <a:rPr lang="en-US"/>
              <a:t>In the next two sections, we will examine a number of things related to your first impression and share tips to help you make favorable, lasting impressions with clients. </a:t>
            </a:r>
          </a:p>
          <a:p>
            <a:pPr lvl="1"/>
            <a:endParaRPr lang="en-US"/>
          </a:p>
          <a:p>
            <a:pPr indent="-274320">
              <a:spcAft>
                <a:spcPts val="150"/>
              </a:spcAft>
            </a:pPr>
            <a:r>
              <a:rPr lang="en-US" sz="1000"/>
              <a:t>1. Source: Mehrabian, A., Nonverbal Communication. New Brunswick: Aldine Transaction. 1972.</a:t>
            </a:r>
          </a:p>
          <a:p>
            <a:pPr lvl="1"/>
            <a:endParaRPr lang="en-US"/>
          </a:p>
        </p:txBody>
      </p:sp>
      <p:sp>
        <p:nvSpPr>
          <p:cNvPr id="6" name="Slide Number Placeholder 5"/>
          <p:cNvSpPr>
            <a:spLocks noGrp="1"/>
          </p:cNvSpPr>
          <p:nvPr>
            <p:ph type="sldNum" sz="quarter" idx="12"/>
          </p:nvPr>
        </p:nvSpPr>
        <p:spPr/>
        <p:txBody>
          <a:bodyPr/>
          <a:lstStyle/>
          <a:p>
            <a:fld id="{CB801053-3FC1-4728-B571-2CFE087A0085}" type="slidenum">
              <a:rPr lang="en-US" smtClean="0"/>
              <a:t>10</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61425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The 19th century French novelist Gustave Flaubert said, “There is no truth. There is only perception.”</a:t>
            </a:r>
          </a:p>
          <a:p>
            <a:pPr lvl="1"/>
            <a:r>
              <a:rPr lang="en-US"/>
              <a:t>Two centuries later, this adage still rings true, especially when it comes to the impressions we make. And, as I mentioned previously, many impressions are made even before ever meeting face to face. How?</a:t>
            </a:r>
          </a:p>
        </p:txBody>
      </p:sp>
      <p:sp>
        <p:nvSpPr>
          <p:cNvPr id="6" name="Slide Number Placeholder 5"/>
          <p:cNvSpPr>
            <a:spLocks noGrp="1"/>
          </p:cNvSpPr>
          <p:nvPr>
            <p:ph type="sldNum" sz="quarter" idx="12"/>
          </p:nvPr>
        </p:nvSpPr>
        <p:spPr/>
        <p:txBody>
          <a:bodyPr/>
          <a:lstStyle/>
          <a:p>
            <a:fld id="{CB801053-3FC1-4728-B571-2CFE087A0085}" type="slidenum">
              <a:rPr lang="en-US" smtClean="0"/>
              <a:t>11</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409907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Before making an appointment with a new mechanic, dentist, doctor or plumber, do you go online to look up information about them? </a:t>
            </a:r>
          </a:p>
          <a:p>
            <a:pPr lvl="1"/>
            <a:r>
              <a:rPr lang="en-US"/>
              <a:t>If not, let me assure you that many people begin with an online search.</a:t>
            </a:r>
          </a:p>
          <a:p>
            <a:pPr lvl="1"/>
            <a:r>
              <a:rPr lang="en-US"/>
              <a:t>According to Google AdWords, the terms financial advisor, financial planner, financial professional and wealth manager are searched on average 235,000 times a month—that’s more than 2.8 million times per year.</a:t>
            </a:r>
            <a:r>
              <a:rPr lang="en-US">
                <a:latin typeface="Arial"/>
                <a:cs typeface="Arial"/>
              </a:rPr>
              <a:t>¹</a:t>
            </a:r>
            <a:endParaRPr lang="en-US"/>
          </a:p>
          <a:p>
            <a:pPr lvl="1"/>
            <a:r>
              <a:rPr lang="en-US"/>
              <a:t>[</a:t>
            </a:r>
            <a:r>
              <a:rPr lang="en-US" b="1"/>
              <a:t>CLICK</a:t>
            </a:r>
            <a:r>
              <a:rPr lang="en-US"/>
              <a:t>] How many of you have ever searched your name or your business’ name? What did you find in the search results? If you haven’t, I would ask you to.</a:t>
            </a:r>
          </a:p>
          <a:p>
            <a:pPr lvl="1"/>
            <a:r>
              <a:rPr lang="en-US"/>
              <a:t>Here’s what comes up if you search the name of Franklin Templeton North America Spokesperson, Rob Richardson. He’s an active blogger and regular presenter at conferences but he has a fairly common name—one that he shares with tattoo artists, authors, actors and film directors. </a:t>
            </a:r>
          </a:p>
          <a:p>
            <a:pPr lvl="1"/>
            <a:r>
              <a:rPr lang="en-US"/>
              <a:t>Your online presence can be tricky because some aspects are difficult to control. </a:t>
            </a:r>
          </a:p>
          <a:p>
            <a:pPr lvl="1"/>
            <a:r>
              <a:rPr lang="en-US"/>
              <a:t>But being aware of how you appear online can help you develop a communication strategy to combat any ill notions.</a:t>
            </a:r>
          </a:p>
          <a:p>
            <a:pPr lvl="1"/>
            <a:endParaRPr lang="en-US"/>
          </a:p>
          <a:p>
            <a:r>
              <a:rPr lang="en-US" sz="1000"/>
              <a:t>1. Source: Google AdWords, Average Monthly Volume, July 2019 - July 2020.</a:t>
            </a:r>
          </a:p>
        </p:txBody>
      </p:sp>
      <p:sp>
        <p:nvSpPr>
          <p:cNvPr id="6" name="Slide Number Placeholder 5"/>
          <p:cNvSpPr>
            <a:spLocks noGrp="1"/>
          </p:cNvSpPr>
          <p:nvPr>
            <p:ph type="sldNum" sz="quarter" idx="12"/>
          </p:nvPr>
        </p:nvSpPr>
        <p:spPr/>
        <p:txBody>
          <a:bodyPr/>
          <a:lstStyle/>
          <a:p>
            <a:fld id="{CB801053-3FC1-4728-B571-2CFE087A0085}" type="slidenum">
              <a:rPr lang="en-US" smtClean="0"/>
              <a:t>12</a:t>
            </a:fld>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4" name="Footer Placeholder 3"/>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1085334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115" y="4385374"/>
            <a:ext cx="6729984" cy="4224528"/>
          </a:xfrm>
        </p:spPr>
        <p:txBody>
          <a:bodyPr numCol="2"/>
          <a:lstStyle/>
          <a:p>
            <a:pPr marL="0" lvl="1" indent="0">
              <a:buNone/>
            </a:pPr>
            <a:r>
              <a:rPr lang="en-US" sz="1050" b="1"/>
              <a:t>[NOTE:</a:t>
            </a:r>
            <a:r>
              <a:rPr lang="en-US" sz="1050" b="1" baseline="0"/>
              <a:t> If presenting at EJ, use second script below]</a:t>
            </a:r>
          </a:p>
          <a:p>
            <a:pPr marL="0" lvl="1" indent="0">
              <a:buNone/>
            </a:pPr>
            <a:r>
              <a:rPr lang="en-US" sz="1050" b="1" baseline="0"/>
              <a:t>When they get to your website does it something like this – out of date, out of touch?</a:t>
            </a:r>
          </a:p>
          <a:p>
            <a:pPr marL="0" lvl="1" indent="0">
              <a:buNone/>
            </a:pPr>
            <a:endParaRPr lang="en-US" sz="1050" b="1"/>
          </a:p>
          <a:p>
            <a:pPr lvl="1"/>
            <a:r>
              <a:rPr lang="en-US" sz="1050"/>
              <a:t>Your website may be one aspect of a prospect’s first impression of you and your business that you can manage.</a:t>
            </a:r>
          </a:p>
          <a:p>
            <a:pPr lvl="1"/>
            <a:r>
              <a:rPr lang="en-US" sz="1050"/>
              <a:t>For those of you who have control over your business website, but haven’t updated since the early 2000s, I can assure you that it doesn’t instill confidence you will be proactive managing their money.</a:t>
            </a:r>
          </a:p>
          <a:p>
            <a:pPr lvl="1"/>
            <a:r>
              <a:rPr lang="en-US" sz="1050"/>
              <a:t>[</a:t>
            </a:r>
            <a:r>
              <a:rPr lang="en-US" sz="1050" b="1"/>
              <a:t>CLICK</a:t>
            </a:r>
            <a:r>
              <a:rPr lang="en-US" sz="1050"/>
              <a:t>] It doesn’t require large investments in developing content or functionality to have a well-designed website.</a:t>
            </a:r>
          </a:p>
          <a:p>
            <a:pPr lvl="1"/>
            <a:r>
              <a:rPr lang="en-US" sz="1050"/>
              <a:t>Research has found that 75% of internet users judge a company’s credibility based on their website design.</a:t>
            </a:r>
            <a:r>
              <a:rPr lang="en-US" sz="1050">
                <a:latin typeface="+mn-lt"/>
                <a:cs typeface="Arial"/>
              </a:rPr>
              <a:t>¹</a:t>
            </a:r>
            <a:r>
              <a:rPr lang="en-US" sz="1050"/>
              <a:t> </a:t>
            </a:r>
          </a:p>
          <a:p>
            <a:pPr lvl="1"/>
            <a:r>
              <a:rPr lang="en-US" sz="1050"/>
              <a:t>Today, internet users spend more time on mobile devices and may leave quickly if a web page is not mobile friendly.</a:t>
            </a:r>
          </a:p>
          <a:p>
            <a:pPr lvl="1"/>
            <a:r>
              <a:rPr lang="en-US" sz="1050"/>
              <a:t>[</a:t>
            </a:r>
            <a:r>
              <a:rPr lang="en-US" sz="1050" b="1"/>
              <a:t>CLICK</a:t>
            </a:r>
            <a:r>
              <a:rPr lang="en-US" sz="1050"/>
              <a:t>] How does your website look on a smart phone or tablet?</a:t>
            </a:r>
          </a:p>
          <a:p>
            <a:pPr lvl="1"/>
            <a:r>
              <a:rPr lang="en-US" sz="1050"/>
              <a:t>It’s important that your website is responsive—which means it automatically changes the page layout to look great on any device. </a:t>
            </a:r>
          </a:p>
          <a:p>
            <a:pPr lvl="1"/>
            <a:r>
              <a:rPr lang="en-US" sz="1050"/>
              <a:t>Not only does this provide a better user experience, Google ranks responsive websites higher in search results so you are more likely to be found when prospects and clients search for you. </a:t>
            </a:r>
          </a:p>
          <a:p>
            <a:pPr marL="0" lvl="1" indent="0">
              <a:buNone/>
            </a:pPr>
            <a:endParaRPr lang="en-US" sz="1050"/>
          </a:p>
          <a:p>
            <a:pPr marL="0" lvl="1" indent="0">
              <a:buNone/>
            </a:pPr>
            <a:r>
              <a:rPr lang="en-US" sz="1050"/>
              <a:t>Example of sitting on couch shopping on iPad…</a:t>
            </a:r>
          </a:p>
          <a:p>
            <a:pPr marL="0" lvl="1" indent="0">
              <a:buNone/>
            </a:pPr>
            <a:endParaRPr lang="en-US" sz="1050"/>
          </a:p>
          <a:p>
            <a:pPr marL="0" lvl="1" indent="0">
              <a:buNone/>
            </a:pPr>
            <a:r>
              <a:rPr lang="en-US" sz="1050" b="1"/>
              <a:t>[Edward Jones script</a:t>
            </a:r>
            <a:r>
              <a:rPr lang="en-US" sz="1050" b="1" baseline="0"/>
              <a:t>]</a:t>
            </a:r>
          </a:p>
          <a:p>
            <a:pPr lvl="1"/>
            <a:r>
              <a:rPr lang="en-US" sz="1050"/>
              <a:t>Your website may be one aspect of a prospect’s first impression of you and your business that you can manage.</a:t>
            </a:r>
          </a:p>
          <a:p>
            <a:pPr lvl="1"/>
            <a:r>
              <a:rPr lang="en-US" sz="1050"/>
              <a:t>For those of you who have control over your business website, but haven’t updated since the early 2000s, I can assure you that it doesn’t instill confidence you will be proactive managing their money.</a:t>
            </a:r>
          </a:p>
          <a:p>
            <a:pPr lvl="1"/>
            <a:r>
              <a:rPr lang="en-US" sz="1050"/>
              <a:t>[</a:t>
            </a:r>
            <a:r>
              <a:rPr lang="en-US" sz="1050" b="1"/>
              <a:t>CLICK</a:t>
            </a:r>
            <a:r>
              <a:rPr lang="en-US" sz="1050"/>
              <a:t>]</a:t>
            </a:r>
            <a:r>
              <a:rPr lang="en-US" sz="1050" baseline="0"/>
              <a:t> </a:t>
            </a:r>
            <a:r>
              <a:rPr lang="en-US" sz="1050"/>
              <a:t>Research has found that 75% of internet users judge a company’s credibility based on their website design.</a:t>
            </a:r>
            <a:r>
              <a:rPr lang="en-US" sz="1050">
                <a:latin typeface="+mn-lt"/>
                <a:cs typeface="Arial"/>
              </a:rPr>
              <a:t>¹</a:t>
            </a:r>
            <a:r>
              <a:rPr lang="en-US" sz="1050"/>
              <a:t> </a:t>
            </a:r>
          </a:p>
          <a:p>
            <a:pPr lvl="1"/>
            <a:r>
              <a:rPr lang="en-US" sz="1050"/>
              <a:t>[</a:t>
            </a:r>
            <a:r>
              <a:rPr lang="en-US" sz="1050" b="1"/>
              <a:t>CLICK</a:t>
            </a:r>
            <a:r>
              <a:rPr lang="en-US" sz="1050"/>
              <a:t>] Today, internet users spend more time on mobile devices and may leave quickly if a web page is not mobile friendly.</a:t>
            </a:r>
          </a:p>
          <a:p>
            <a:pPr lvl="1"/>
            <a:endParaRPr lang="en-US" sz="1050"/>
          </a:p>
          <a:p>
            <a:r>
              <a:rPr lang="en-US" sz="1050"/>
              <a:t>1. Source: Stanford University Web Credibility Project, 1999-2002.</a:t>
            </a:r>
          </a:p>
          <a:p>
            <a:pPr lvl="1"/>
            <a:endParaRPr lang="en-US" sz="1050"/>
          </a:p>
        </p:txBody>
      </p:sp>
      <p:sp>
        <p:nvSpPr>
          <p:cNvPr id="6" name="Slide Number Placeholder 5"/>
          <p:cNvSpPr>
            <a:spLocks noGrp="1"/>
          </p:cNvSpPr>
          <p:nvPr>
            <p:ph type="sldNum" sz="quarter" idx="12"/>
          </p:nvPr>
        </p:nvSpPr>
        <p:spPr/>
        <p:txBody>
          <a:bodyPr/>
          <a:lstStyle/>
          <a:p>
            <a:fld id="{CB801053-3FC1-4728-B571-2CFE087A0085}" type="slidenum">
              <a:rPr lang="en-US" smtClean="0"/>
              <a:t>13</a:t>
            </a:fld>
            <a:endParaRPr lang="en-US"/>
          </a:p>
        </p:txBody>
      </p:sp>
      <p:sp>
        <p:nvSpPr>
          <p:cNvPr id="7" name="Footer Placeholder 6"/>
          <p:cNvSpPr>
            <a:spLocks noGrp="1"/>
          </p:cNvSpPr>
          <p:nvPr>
            <p:ph type="ftr" sz="quarter" idx="4"/>
          </p:nvPr>
        </p:nvSpPr>
        <p:spPr>
          <a:xfrm>
            <a:off x="5486400" y="0"/>
            <a:ext cx="1828800" cy="457200"/>
          </a:xfrm>
        </p:spPr>
        <p:txBody>
          <a:bodyPr/>
          <a:lstStyle/>
          <a:p>
            <a:r>
              <a:rPr lang="en-US"/>
              <a:t>MFIMP RRPPT 1020</a:t>
            </a:r>
          </a:p>
        </p:txBody>
      </p:sp>
      <p:sp>
        <p:nvSpPr>
          <p:cNvPr id="8"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751896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115" y="4788599"/>
            <a:ext cx="6729984" cy="4480560"/>
          </a:xfrm>
        </p:spPr>
        <p:txBody>
          <a:bodyPr/>
          <a:lstStyle/>
          <a:p>
            <a:pPr marL="0" lvl="1" indent="0">
              <a:lnSpc>
                <a:spcPct val="100000"/>
              </a:lnSpc>
              <a:buNone/>
            </a:pPr>
            <a:r>
              <a:rPr lang="en-US" b="1"/>
              <a:t>[NOTE: Delete</a:t>
            </a:r>
            <a:r>
              <a:rPr lang="en-US" b="1" baseline="0"/>
              <a:t> this slide when presenting to Edward Jones.] </a:t>
            </a:r>
            <a:endParaRPr lang="en-US" b="1"/>
          </a:p>
          <a:p>
            <a:pPr lvl="1">
              <a:lnSpc>
                <a:spcPct val="100000"/>
              </a:lnSpc>
            </a:pPr>
            <a:r>
              <a:rPr lang="en-US"/>
              <a:t>Many business directories are available online, serving as a digital yellow pages but with one notable difference…</a:t>
            </a:r>
          </a:p>
          <a:p>
            <a:pPr marL="137160" marR="0" lvl="1" indent="-137160" algn="l" defTabSz="914400" rtl="0" eaLnBrk="1" fontAlgn="auto" latinLnBrk="0" hangingPunct="1">
              <a:lnSpc>
                <a:spcPct val="100000"/>
              </a:lnSpc>
              <a:spcBef>
                <a:spcPts val="0"/>
              </a:spcBef>
              <a:spcAft>
                <a:spcPts val="300"/>
              </a:spcAft>
              <a:buClr>
                <a:srgbClr val="00A0DC"/>
              </a:buClr>
              <a:buSzPct val="110000"/>
              <a:buFont typeface="Arial" panose="020B0604020202020204" pitchFamily="34" charset="0"/>
              <a:buChar char="•"/>
              <a:tabLst/>
              <a:defRPr/>
            </a:pPr>
            <a:r>
              <a:rPr lang="en-US"/>
              <a:t>[</a:t>
            </a:r>
            <a:r>
              <a:rPr lang="en-US" b="1"/>
              <a:t>CLICK</a:t>
            </a:r>
            <a:r>
              <a:rPr lang="en-US"/>
              <a:t>] Customer ratings and reviews. Websites that combine local search, listings and reviews, like Yelp, may determine if a prospect contacts you or one of your competitors. </a:t>
            </a:r>
          </a:p>
          <a:p>
            <a:pPr lvl="1">
              <a:lnSpc>
                <a:spcPct val="100000"/>
              </a:lnSpc>
            </a:pPr>
            <a:r>
              <a:rPr lang="en-US"/>
              <a:t>That’s because ratings and reviews, though not always reliable or accurate, give insight into the experiences of customers or clients. </a:t>
            </a:r>
          </a:p>
          <a:p>
            <a:pPr lvl="1">
              <a:lnSpc>
                <a:spcPct val="100000"/>
              </a:lnSpc>
            </a:pPr>
            <a:r>
              <a:rPr lang="en-US"/>
              <a:t>It turns out, we value that insight. One study found 82% of consumers read reviews to determine the quality of a local business and they read 10 reviews before feeling able to trust a local business.</a:t>
            </a:r>
            <a:r>
              <a:rPr lang="en-US">
                <a:latin typeface="Arial"/>
                <a:cs typeface="Arial"/>
              </a:rPr>
              <a:t>¹</a:t>
            </a:r>
            <a:endParaRPr lang="en-US"/>
          </a:p>
          <a:p>
            <a:pPr lvl="1">
              <a:lnSpc>
                <a:spcPct val="100000"/>
              </a:lnSpc>
            </a:pPr>
            <a:r>
              <a:rPr lang="en-US"/>
              <a:t>Do you know what your business listing looks like? It’s possible that it was set up without you knowing and there may already be a few reviews.</a:t>
            </a:r>
          </a:p>
          <a:p>
            <a:pPr lvl="1">
              <a:lnSpc>
                <a:spcPct val="100000"/>
              </a:lnSpc>
            </a:pPr>
            <a:r>
              <a:rPr lang="en-US"/>
              <a:t>[</a:t>
            </a:r>
            <a:r>
              <a:rPr lang="en-US" b="1"/>
              <a:t>CLICK</a:t>
            </a:r>
            <a:r>
              <a:rPr lang="en-US"/>
              <a:t>] While you’ll first need to check if it’s ok with your compliance department, you can claim your business page to make sure it displays accurate and up to date information. Complete your profile by adding photos and filling out any requested fields. </a:t>
            </a:r>
          </a:p>
          <a:p>
            <a:pPr lvl="1">
              <a:lnSpc>
                <a:spcPct val="100000"/>
              </a:lnSpc>
              <a:spcAft>
                <a:spcPts val="1200"/>
              </a:spcAft>
            </a:pPr>
            <a:r>
              <a:rPr lang="en-US"/>
              <a:t>Most importantly, treat clients in a way that will compel them to write positive reviews of your services.</a:t>
            </a:r>
          </a:p>
          <a:p>
            <a:pPr marL="347662" indent="-228600">
              <a:lnSpc>
                <a:spcPct val="100000"/>
              </a:lnSpc>
              <a:buAutoNum type="arabicPeriod"/>
            </a:pPr>
            <a:r>
              <a:rPr lang="en-US" sz="1000"/>
              <a:t>Source: BrightLocal, Local Consumer Review Survey, 201</a:t>
            </a:r>
            <a:r>
              <a:rPr lang="pl-PL" sz="1000"/>
              <a:t>9</a:t>
            </a:r>
            <a:r>
              <a:rPr lang="en-US" sz="1000"/>
              <a:t>.</a:t>
            </a:r>
            <a:r>
              <a:rPr lang="pl-PL" sz="1000"/>
              <a:t> https://www.brightlocal.com/research/local-consumer-review-survey/</a:t>
            </a:r>
            <a:endParaRPr lang="en-US" sz="1000"/>
          </a:p>
          <a:p>
            <a:pPr marL="347662" indent="-228600">
              <a:lnSpc>
                <a:spcPct val="100000"/>
              </a:lnSpc>
              <a:buAutoNum type="arabicPeriod"/>
            </a:pPr>
            <a:endParaRPr lang="en-US" sz="1000"/>
          </a:p>
          <a:p>
            <a:pPr marL="119062" indent="0">
              <a:lnSpc>
                <a:spcPct val="100000"/>
              </a:lnSpc>
              <a:buNone/>
            </a:pPr>
            <a:r>
              <a:rPr lang="en-US" sz="1000"/>
              <a:t>Example of local FA you found on yelp who has a long career and great reputation – and yelp had two bad review</a:t>
            </a:r>
            <a:endParaRPr lang="en-US"/>
          </a:p>
        </p:txBody>
      </p:sp>
      <p:sp>
        <p:nvSpPr>
          <p:cNvPr id="6" name="Slide Number Placeholder 5"/>
          <p:cNvSpPr>
            <a:spLocks noGrp="1"/>
          </p:cNvSpPr>
          <p:nvPr>
            <p:ph type="sldNum" sz="quarter" idx="12"/>
          </p:nvPr>
        </p:nvSpPr>
        <p:spPr/>
        <p:txBody>
          <a:bodyPr/>
          <a:lstStyle/>
          <a:p>
            <a:fld id="{CB801053-3FC1-4728-B571-2CFE087A0085}" type="slidenum">
              <a:rPr lang="en-US" smtClean="0"/>
              <a:t>14</a:t>
            </a:fld>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4" name="Footer Placeholder 3"/>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207710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Not too long ago, I’d have to make a case for financial professionals using social media. Today, with approximately 3 out of 4 financial professionals using social media for business-related purposes, it’s no longer a nice to have.</a:t>
            </a:r>
            <a:r>
              <a:rPr lang="en-US">
                <a:latin typeface="Arial"/>
                <a:cs typeface="Arial"/>
              </a:rPr>
              <a:t>¹</a:t>
            </a:r>
            <a:r>
              <a:rPr lang="en-US"/>
              <a:t> Social media is becoming a key part of business development.</a:t>
            </a:r>
          </a:p>
          <a:p>
            <a:pPr lvl="1"/>
            <a:r>
              <a:rPr lang="en-US"/>
              <a:t>[</a:t>
            </a:r>
            <a:r>
              <a:rPr lang="en-US" b="1"/>
              <a:t>CLICK</a:t>
            </a:r>
            <a:r>
              <a:rPr lang="en-US"/>
              <a:t>] One survey found more than half of financial professionals reported adding new clients directly as a result of their social media use.</a:t>
            </a:r>
            <a:r>
              <a:rPr lang="en-US">
                <a:latin typeface="Calibri"/>
                <a:cs typeface="Calibri"/>
              </a:rPr>
              <a:t>²</a:t>
            </a:r>
            <a:r>
              <a:rPr lang="en-US"/>
              <a:t> </a:t>
            </a:r>
          </a:p>
          <a:p>
            <a:pPr lvl="1"/>
            <a:r>
              <a:rPr lang="en-US"/>
              <a:t>It’s an opportunity for you to connect with clients and prospects in the crowded financial planning marketplace. </a:t>
            </a:r>
          </a:p>
          <a:p>
            <a:pPr lvl="1"/>
            <a:r>
              <a:rPr lang="en-US"/>
              <a:t>Social media gives you the power to be more [</a:t>
            </a:r>
            <a:r>
              <a:rPr lang="en-US" b="1"/>
              <a:t>CLICK</a:t>
            </a:r>
            <a:r>
              <a:rPr lang="en-US"/>
              <a:t>]:</a:t>
            </a:r>
          </a:p>
          <a:p>
            <a:pPr lvl="1"/>
            <a:r>
              <a:rPr lang="en-US"/>
              <a:t>Visible: By putting your name and your business in the public sphere.</a:t>
            </a:r>
          </a:p>
          <a:p>
            <a:pPr lvl="1"/>
            <a:r>
              <a:rPr lang="en-US"/>
              <a:t>Relevant: Inserting your perspective into current conversations.</a:t>
            </a:r>
          </a:p>
          <a:p>
            <a:pPr lvl="1"/>
            <a:r>
              <a:rPr lang="en-US"/>
              <a:t>Insightful: Uncovering information and providing the feedback you need to have the right conversation at the right time.</a:t>
            </a:r>
          </a:p>
          <a:p>
            <a:pPr lvl="1"/>
            <a:r>
              <a:rPr lang="en-US"/>
              <a:t>Impactful: Extending your reach exponentially with the click of a mouse.</a:t>
            </a:r>
          </a:p>
          <a:p>
            <a:pPr marL="0" lvl="1" indent="0">
              <a:buNone/>
            </a:pPr>
            <a:endParaRPr lang="en-US"/>
          </a:p>
          <a:p>
            <a:pPr marL="0" lvl="1" indent="0">
              <a:buNone/>
            </a:pPr>
            <a:r>
              <a:rPr lang="en-US"/>
              <a:t>Where do you go to get started with social media – the options are endless</a:t>
            </a:r>
          </a:p>
          <a:p>
            <a:pPr lvl="1"/>
            <a:endParaRPr lang="en-US"/>
          </a:p>
          <a:p>
            <a:pPr>
              <a:lnSpc>
                <a:spcPct val="100000"/>
              </a:lnSpc>
              <a:spcAft>
                <a:spcPts val="150"/>
              </a:spcAft>
            </a:pPr>
            <a:r>
              <a:rPr lang="en-US" sz="1000"/>
              <a:t>1. Source: Market Strategies International. Cogent Reports™, Advisor Media Consumption™, 2015.</a:t>
            </a:r>
          </a:p>
          <a:p>
            <a:pPr>
              <a:lnSpc>
                <a:spcPct val="100000"/>
              </a:lnSpc>
              <a:spcAft>
                <a:spcPts val="150"/>
              </a:spcAft>
            </a:pPr>
            <a:r>
              <a:rPr lang="en-US" sz="1000"/>
              <a:t>2. Source: LinkedIn® and Financial Planning Association®, Communication Evolution: Financial Professionals and the Future of Thought Leadership and Social Media, 2015. </a:t>
            </a:r>
          </a:p>
          <a:p>
            <a:pPr lvl="1"/>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Tree>
    <p:extLst>
      <p:ext uri="{BB962C8B-B14F-4D97-AF65-F5344CB8AC3E}">
        <p14:creationId xmlns:p14="http://schemas.microsoft.com/office/powerpoint/2010/main" val="10259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b="1"/>
              <a:t>[NOTE: If presenting at Edward Jones, use second script below]</a:t>
            </a:r>
          </a:p>
          <a:p>
            <a:pPr lvl="1"/>
            <a:r>
              <a:rPr lang="en-US"/>
              <a:t>But with all of the social media platforms available, how do you decide where to spend your time and effort?</a:t>
            </a:r>
          </a:p>
          <a:p>
            <a:pPr lvl="1"/>
            <a:r>
              <a:rPr lang="en-US"/>
              <a:t>[</a:t>
            </a:r>
            <a:r>
              <a:rPr lang="en-US" b="1"/>
              <a:t>CLICK</a:t>
            </a:r>
            <a:r>
              <a:rPr lang="en-US"/>
              <a:t>] The four social networking platforms that tend to be most popular among financial professionals are YouTube, Facebook, LinkedIn and Twitter.</a:t>
            </a:r>
          </a:p>
          <a:p>
            <a:pPr lvl="1"/>
            <a:r>
              <a:rPr lang="en-US"/>
              <a:t>Each compliance department has different rules around utilizing social media for business, so I encourage you to become familiar with those before setting up accounts.</a:t>
            </a:r>
          </a:p>
          <a:p>
            <a:pPr lvl="1"/>
            <a:r>
              <a:rPr lang="en-US"/>
              <a:t>Today we are going to focus on LinkedIn. </a:t>
            </a:r>
          </a:p>
          <a:p>
            <a:pPr lvl="1"/>
            <a:endParaRPr lang="en-US"/>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lang="en-US" b="1"/>
              <a:t>[Edward</a:t>
            </a:r>
            <a:r>
              <a:rPr lang="en-US" b="1" baseline="0"/>
              <a:t> Jones script]</a:t>
            </a:r>
            <a:endParaRPr lang="en-US" b="1"/>
          </a:p>
          <a:p>
            <a:pPr lvl="1"/>
            <a:r>
              <a:rPr lang="en-US"/>
              <a:t>But with all of the social media platforms available, how do you decide where to spend your time and effort?</a:t>
            </a:r>
          </a:p>
          <a:p>
            <a:pPr lvl="1"/>
            <a:r>
              <a:rPr lang="en-US"/>
              <a:t>[</a:t>
            </a:r>
            <a:r>
              <a:rPr lang="en-US" b="1"/>
              <a:t>CLICK</a:t>
            </a:r>
            <a:r>
              <a:rPr lang="en-US"/>
              <a:t>] The four social networking platforms that tend to be most popular among financial professionals are YouTube, Facebook, LinkedIn and Twitter.</a:t>
            </a:r>
          </a:p>
          <a:p>
            <a:pPr lvl="1"/>
            <a:r>
              <a:rPr lang="en-US"/>
              <a:t>Each compliance department has different rules around utilizing social media for business, so I encourage you to become familiar with those before setting up accounts.</a:t>
            </a:r>
          </a:p>
          <a:p>
            <a:pPr lvl="1"/>
            <a:r>
              <a:rPr lang="en-US"/>
              <a:t>Edward Jones financial advisors can only use Facebook and LinkedIn.</a:t>
            </a:r>
          </a:p>
          <a:p>
            <a:pPr lvl="1"/>
            <a:r>
              <a:rPr lang="en-US"/>
              <a:t>Today we are going to focus on LinkedIn. </a:t>
            </a:r>
          </a:p>
        </p:txBody>
      </p:sp>
      <p:sp>
        <p:nvSpPr>
          <p:cNvPr id="6" name="Slide Number Placeholder 5"/>
          <p:cNvSpPr>
            <a:spLocks noGrp="1"/>
          </p:cNvSpPr>
          <p:nvPr>
            <p:ph type="sldNum" sz="quarter" idx="12"/>
          </p:nvPr>
        </p:nvSpPr>
        <p:spPr/>
        <p:txBody>
          <a:bodyPr/>
          <a:lstStyle/>
          <a:p>
            <a:fld id="{CB801053-3FC1-4728-B571-2CFE087A0085}" type="slidenum">
              <a:rPr lang="en-US" smtClean="0"/>
              <a:t>16</a:t>
            </a:fld>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4" name="Footer Placeholder 3"/>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1220995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One of the main reasons it’s important for you to have a relevant</a:t>
            </a:r>
            <a:r>
              <a:rPr lang="en-US" baseline="0"/>
              <a:t> social media presence is to avoid this sort of conversation being had about you. </a:t>
            </a:r>
            <a:r>
              <a:rPr lang="en-US" b="1" baseline="0"/>
              <a:t>[read caption]</a:t>
            </a:r>
          </a:p>
          <a:p>
            <a:pPr marL="171450" indent="-171450">
              <a:buFont typeface="Arial" panose="020B0604020202020204" pitchFamily="34" charset="0"/>
              <a:buChar char="•"/>
            </a:pPr>
            <a:r>
              <a:rPr lang="en-US" b="1" baseline="0"/>
              <a:t>In all aspects of social media, be professional with what you do.</a:t>
            </a:r>
          </a:p>
          <a:p>
            <a:pPr marL="171450" indent="-171450">
              <a:buFont typeface="Arial" panose="020B0604020202020204" pitchFamily="34" charset="0"/>
              <a:buChar char="•"/>
            </a:pPr>
            <a:endParaRPr lang="en-US" b="1" baseline="0"/>
          </a:p>
          <a:p>
            <a:pPr marL="171450" indent="-171450">
              <a:buFont typeface="Arial" panose="020B0604020202020204" pitchFamily="34" charset="0"/>
              <a:buChar char="•"/>
            </a:pPr>
            <a:r>
              <a:rPr lang="en-US" b="1" baseline="0"/>
              <a:t>Now let’s move from the digital world to the real world. How are you most likely to interact with a client for the very first time.</a:t>
            </a:r>
            <a:endParaRPr lang="en-US" b="1"/>
          </a:p>
        </p:txBody>
      </p:sp>
      <p:sp>
        <p:nvSpPr>
          <p:cNvPr id="7" name="Slide Number Placeholder 6"/>
          <p:cNvSpPr>
            <a:spLocks noGrp="1"/>
          </p:cNvSpPr>
          <p:nvPr>
            <p:ph type="sldNum" sz="quarter" idx="13"/>
          </p:nvPr>
        </p:nvSpPr>
        <p:spPr/>
        <p:txBody>
          <a:bodyPr/>
          <a:lstStyle/>
          <a:p>
            <a:fld id="{CB801053-3FC1-4728-B571-2CFE087A0085}" type="slidenum">
              <a:rPr lang="en-US" smtClean="0"/>
              <a:pPr/>
              <a:t>17</a:t>
            </a:fld>
            <a:endParaRPr lang="en-US"/>
          </a:p>
        </p:txBody>
      </p:sp>
      <p:sp>
        <p:nvSpPr>
          <p:cNvPr id="8" name="Footer Placeholder 6"/>
          <p:cNvSpPr>
            <a:spLocks noGrp="1"/>
          </p:cNvSpPr>
          <p:nvPr>
            <p:ph type="ftr" sz="quarter" idx="4"/>
          </p:nvPr>
        </p:nvSpPr>
        <p:spPr>
          <a:xfrm>
            <a:off x="5486400" y="0"/>
            <a:ext cx="1828800" cy="457200"/>
          </a:xfrm>
        </p:spPr>
        <p:txBody>
          <a:bodyPr/>
          <a:lstStyle/>
          <a:p>
            <a:r>
              <a:rPr lang="en-US"/>
              <a:t>MFIMP RRPPT 1020</a:t>
            </a:r>
          </a:p>
        </p:txBody>
      </p:sp>
      <p:sp>
        <p:nvSpPr>
          <p:cNvPr id="9"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579109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There are over ______people on LinkedIn….if you’re not one of them. You are noticeably absent. Your LinkedIn profile is a great place for you to give a positive impression to prospective clients. </a:t>
            </a:r>
          </a:p>
          <a:p>
            <a:pPr lvl="1"/>
            <a:r>
              <a:rPr lang="en-US"/>
              <a:t>However, an empty profile (or no profile) doesn’t make you appear credible or digitally savvy—a trait that is increasingly important with investors. </a:t>
            </a:r>
          </a:p>
          <a:p>
            <a:pPr lvl="1"/>
            <a:r>
              <a:rPr lang="en-US"/>
              <a:t>Take the time to complete your profile, paying special attention to the top sections. </a:t>
            </a:r>
          </a:p>
          <a:p>
            <a:pPr lvl="1"/>
            <a:r>
              <a:rPr lang="en-US"/>
              <a:t>[</a:t>
            </a:r>
            <a:r>
              <a:rPr lang="en-US" b="1"/>
              <a:t>CLICK</a:t>
            </a:r>
            <a:r>
              <a:rPr lang="en-US"/>
              <a:t>] Upload a profile photo that is clear and appropriately professional. Warning here, your favorite facebook photo is not your LinkedIn photo. Fill out every field including your contact information, add links to your website or blog, and create a custom URL. </a:t>
            </a:r>
          </a:p>
          <a:p>
            <a:pPr lvl="1"/>
            <a:r>
              <a:rPr lang="en-US"/>
              <a:t>[</a:t>
            </a:r>
            <a:r>
              <a:rPr lang="en-US" b="1"/>
              <a:t>CLICK</a:t>
            </a:r>
            <a:r>
              <a:rPr lang="en-US"/>
              <a:t>] Your headline is prime real estate. Go beyond just listing your current job title and showcase your value proposition or specialty in an engaging way. </a:t>
            </a:r>
          </a:p>
          <a:p>
            <a:pPr lvl="1"/>
            <a:r>
              <a:rPr lang="en-US"/>
              <a:t>[</a:t>
            </a:r>
            <a:r>
              <a:rPr lang="en-US" b="1"/>
              <a:t>CLICK</a:t>
            </a:r>
            <a:r>
              <a:rPr lang="en-US"/>
              <a:t>] The summary section is your chance to tell your story. Start by answering the question, “What do you do in your role?” “What problems do you help clients solve?” or, perhaps the most important question, “Why do you do what you do?” </a:t>
            </a:r>
          </a:p>
          <a:p>
            <a:pPr lvl="1"/>
            <a:r>
              <a:rPr lang="en-US"/>
              <a:t>[</a:t>
            </a:r>
            <a:r>
              <a:rPr lang="en-US" b="1"/>
              <a:t>CLICK</a:t>
            </a:r>
            <a:r>
              <a:rPr lang="en-US"/>
              <a:t>] The platform is a great place to post content and convey credibility.</a:t>
            </a:r>
          </a:p>
          <a:p>
            <a:pPr lvl="1"/>
            <a:r>
              <a:rPr lang="en-US"/>
              <a:t>A strong LinkedIn profile puts forth a credible impression with prospects and reinforces expertise with current clients. What we want to do with this LinkedIn profile is make sure you aren’t in this cartoon.</a:t>
            </a:r>
          </a:p>
        </p:txBody>
      </p:sp>
      <p:sp>
        <p:nvSpPr>
          <p:cNvPr id="6" name="Slide Number Placeholder 5"/>
          <p:cNvSpPr>
            <a:spLocks noGrp="1"/>
          </p:cNvSpPr>
          <p:nvPr>
            <p:ph type="sldNum" sz="quarter" idx="12"/>
          </p:nvPr>
        </p:nvSpPr>
        <p:spPr/>
        <p:txBody>
          <a:bodyPr/>
          <a:lstStyle/>
          <a:p>
            <a:fld id="{CB801053-3FC1-4728-B571-2CFE087A0085}" type="slidenum">
              <a:rPr lang="en-US" smtClean="0"/>
              <a:t>18</a:t>
            </a:fld>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4" name="Footer Placeholder 3"/>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207710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CB801053-3FC1-4728-B571-2CFE087A0085}" type="slidenum">
              <a:rPr lang="en-US" smtClean="0"/>
              <a:t>1</a:t>
            </a:fld>
            <a:endParaRPr lang="en-US"/>
          </a:p>
        </p:txBody>
      </p:sp>
      <p:sp>
        <p:nvSpPr>
          <p:cNvPr id="9" name="Notes Placeholder 8"/>
          <p:cNvSpPr>
            <a:spLocks noGrp="1"/>
          </p:cNvSpPr>
          <p:nvPr>
            <p:ph type="body" idx="1"/>
          </p:nvPr>
        </p:nvSpPr>
        <p:spPr>
          <a:xfrm>
            <a:off x="292608" y="4800600"/>
            <a:ext cx="6729984" cy="4224528"/>
          </a:xfrm>
        </p:spPr>
        <p:txBody>
          <a:bodyPr/>
          <a:lstStyle/>
          <a:p>
            <a:pPr marL="144992" lvl="2" indent="-144992">
              <a:buFont typeface="Arial" panose="020B0604020202020204" pitchFamily="34" charset="0"/>
              <a:buChar char="•"/>
            </a:pPr>
            <a:r>
              <a:rPr lang="en-US"/>
              <a:t>You were able to form an impression within 1/10 of a second. (.1 seconds) So is it safe to say first impressions happen much quicker than we thought?</a:t>
            </a:r>
          </a:p>
          <a:p>
            <a:pPr marL="144992" lvl="2" indent="-144992">
              <a:buFont typeface="Arial" panose="020B0604020202020204" pitchFamily="34" charset="0"/>
              <a:buChar char="•"/>
            </a:pPr>
            <a:r>
              <a:rPr lang="en-US"/>
              <a:t>The challenge is, once an impression</a:t>
            </a:r>
            <a:r>
              <a:rPr lang="en-US" baseline="0"/>
              <a:t> is made, it can be difficult to change. (Once the mind has made a first impression, it’s hard to break)</a:t>
            </a:r>
          </a:p>
          <a:p>
            <a:pPr marL="144992" lvl="2" indent="-144992">
              <a:buFont typeface="Arial" panose="020B0604020202020204" pitchFamily="34" charset="0"/>
              <a:buChar char="•"/>
            </a:pPr>
            <a:r>
              <a:rPr lang="en-US" baseline="0"/>
              <a:t>If you came in here with a less-than-perfect impression of me, I would have to work really hard to overcome it.</a:t>
            </a:r>
          </a:p>
          <a:p>
            <a:pPr marL="144992" lvl="2" indent="-144992">
              <a:buFont typeface="Arial" panose="020B0604020202020204" pitchFamily="34" charset="0"/>
              <a:buChar char="•"/>
            </a:pPr>
            <a:endParaRPr lang="en-US" baseline="0"/>
          </a:p>
          <a:p>
            <a:pPr marL="144992" lvl="2" indent="-144992">
              <a:buFont typeface="Arial" panose="020B0604020202020204" pitchFamily="34" charset="0"/>
              <a:buChar char="•"/>
            </a:pPr>
            <a:r>
              <a:rPr lang="en-US" baseline="0"/>
              <a:t>Let’s take a look at another example…</a:t>
            </a:r>
          </a:p>
          <a:p>
            <a:pPr marL="0" marR="0" lvl="2"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lang="en-US" sz="1200">
                <a:effectLst/>
                <a:latin typeface="Arial Narrow" panose="020B0606020202030204" pitchFamily="34" charset="0"/>
                <a:ea typeface="Calibri" panose="020F0502020204030204" pitchFamily="34" charset="0"/>
                <a:cs typeface="Times New Roman" panose="02020603050405020304" pitchFamily="18" charset="0"/>
              </a:rPr>
              <a:t>Source: Willis, Janine and Todorov, Alexander. “</a:t>
            </a:r>
            <a:r>
              <a:rPr lang="en-US" sz="1200" i="0">
                <a:effectLst/>
                <a:latin typeface="Arial Narrow" panose="020B0606020202030204" pitchFamily="34" charset="0"/>
              </a:rPr>
              <a:t>First Impressions: Making Up Your Mind After a 100-Ms Exposure to a Face.” Psychological Science, vol. 17, Issue 7. July 1, 2006. </a:t>
            </a:r>
          </a:p>
          <a:p>
            <a:pPr marL="144992" lvl="2" indent="-144992">
              <a:buFont typeface="Arial" panose="020B0604020202020204" pitchFamily="34" charset="0"/>
              <a:buChar char="•"/>
            </a:pPr>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3" name="Footer Placeholder 2"/>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2837731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spcCol="289984"/>
          <a:lstStyle/>
          <a:p>
            <a:pPr marL="174371" lvl="1" indent="-174371" defTabSz="929977">
              <a:lnSpc>
                <a:spcPct val="100000"/>
              </a:lnSpc>
              <a:defRPr/>
            </a:pPr>
            <a:r>
              <a:rPr lang="en-US"/>
              <a:t>Most likely, one of the first encounters a prospect will have with you is over the phone.</a:t>
            </a:r>
          </a:p>
          <a:p>
            <a:pPr marL="174371" lvl="1" indent="-174371" defTabSz="929977">
              <a:lnSpc>
                <a:spcPct val="100000"/>
              </a:lnSpc>
              <a:defRPr/>
            </a:pPr>
            <a:r>
              <a:rPr lang="en-US"/>
              <a:t>Are you conscious of the way you answer the phone, or has it simply become routine?</a:t>
            </a:r>
          </a:p>
          <a:p>
            <a:pPr marL="174371" lvl="1" indent="-174371" defTabSz="929977">
              <a:lnSpc>
                <a:spcPct val="100000"/>
              </a:lnSpc>
              <a:defRPr/>
            </a:pPr>
            <a:r>
              <a:rPr lang="en-US"/>
              <a:t>[</a:t>
            </a:r>
            <a:r>
              <a:rPr lang="en-US" b="1"/>
              <a:t>CLICK</a:t>
            </a:r>
            <a:r>
              <a:rPr lang="en-US"/>
              <a:t>] Today, most offices answer the phone much too casually or at a pace that is much too fast. The caller has no idea who answered the phone or if they have even called the right place.</a:t>
            </a:r>
          </a:p>
          <a:p>
            <a:pPr marL="174371" lvl="1" indent="-174371" defTabSz="929977">
              <a:lnSpc>
                <a:spcPct val="100000"/>
              </a:lnSpc>
              <a:defRPr/>
            </a:pPr>
            <a:r>
              <a:rPr lang="en-US"/>
              <a:t>It’s a good idea to consciously listen to your phone conversations to make sure they are clear, professional, energetic, helpful and giving the right impression to the person on the other end. </a:t>
            </a:r>
          </a:p>
          <a:p>
            <a:pPr marL="174371" lvl="1" indent="-174371" defTabSz="929977">
              <a:lnSpc>
                <a:spcPct val="100000"/>
              </a:lnSpc>
              <a:defRPr/>
            </a:pPr>
            <a:r>
              <a:rPr lang="en-US"/>
              <a:t>[</a:t>
            </a:r>
            <a:r>
              <a:rPr lang="en-US" b="1"/>
              <a:t>CLICK</a:t>
            </a:r>
            <a:r>
              <a:rPr lang="en-US"/>
              <a:t>] Is there background noise that could be making it hard for the prospect to hear what you’re saying?</a:t>
            </a:r>
          </a:p>
          <a:p>
            <a:pPr marL="174371" lvl="1" indent="-174371" defTabSz="929977">
              <a:lnSpc>
                <a:spcPct val="100000"/>
              </a:lnSpc>
              <a:defRPr/>
            </a:pPr>
            <a:r>
              <a:rPr lang="en-US"/>
              <a:t>How often do you overhear other conversations, TVs, other phones ringing and loud noises when you call a business? Minimizing distractions will allow you to focus on the conversation at hand.</a:t>
            </a:r>
          </a:p>
          <a:p>
            <a:pPr marL="174371" lvl="1" indent="-174371" defTabSz="929977">
              <a:lnSpc>
                <a:spcPct val="100000"/>
              </a:lnSpc>
              <a:defRPr/>
            </a:pPr>
            <a:r>
              <a:rPr lang="en-US"/>
              <a:t>[</a:t>
            </a:r>
            <a:r>
              <a:rPr lang="en-US" b="1"/>
              <a:t>CLICK</a:t>
            </a:r>
            <a:r>
              <a:rPr lang="en-US"/>
              <a:t>] Be sure you speak clearly, you know what you’re saying but the prospective client may not.</a:t>
            </a:r>
          </a:p>
          <a:p>
            <a:pPr marL="174371" lvl="1" indent="-174371" defTabSz="929977">
              <a:lnSpc>
                <a:spcPct val="100000"/>
              </a:lnSpc>
              <a:defRPr/>
            </a:pPr>
            <a:r>
              <a:rPr lang="en-US"/>
              <a:t>Ask your spouse, children or elderly parent to call your office. Family members can be great judges because they are willing to give you honest feedback to help you succeed. </a:t>
            </a:r>
          </a:p>
          <a:p>
            <a:pPr marL="174371" lvl="1" indent="-174371" defTabSz="929977">
              <a:lnSpc>
                <a:spcPct val="100000"/>
              </a:lnSpc>
              <a:defRPr/>
            </a:pPr>
            <a:r>
              <a:rPr lang="en-US"/>
              <a:t>[</a:t>
            </a:r>
            <a:r>
              <a:rPr lang="en-US" b="1"/>
              <a:t>CLICK</a:t>
            </a:r>
            <a:r>
              <a:rPr lang="en-US"/>
              <a:t>] Know when to use your cell phone.</a:t>
            </a:r>
          </a:p>
          <a:p>
            <a:pPr marL="174371" lvl="1" indent="-174371" defTabSz="929977">
              <a:lnSpc>
                <a:spcPct val="100000"/>
              </a:lnSpc>
              <a:defRPr/>
            </a:pPr>
            <a:r>
              <a:rPr lang="en-US"/>
              <a:t>Use your cell phone only as a last resort and only if you're absolutely certain who is calling, why they're calling, that you have good reception and that you have the time to complete the conversation. Otherwise, let it go to voicemail. </a:t>
            </a:r>
          </a:p>
          <a:p>
            <a:pPr marL="174371" lvl="1" indent="-174371" defTabSz="929977">
              <a:lnSpc>
                <a:spcPct val="100000"/>
              </a:lnSpc>
              <a:defRPr/>
            </a:pPr>
            <a:r>
              <a:rPr lang="en-US"/>
              <a:t>Your goal should be to make this first interaction a good experience for prospects as they begin forming an impression of you and your business.</a:t>
            </a:r>
          </a:p>
          <a:p>
            <a:pPr marL="174371" lvl="1" indent="-174371" defTabSz="929977">
              <a:lnSpc>
                <a:spcPct val="100000"/>
              </a:lnSpc>
              <a:defRPr/>
            </a:pPr>
            <a:endParaRPr lang="en-US"/>
          </a:p>
          <a:p>
            <a:pPr marL="0" lvl="1" indent="0" defTabSz="929977">
              <a:lnSpc>
                <a:spcPct val="100000"/>
              </a:lnSpc>
              <a:buNone/>
              <a:defRPr/>
            </a:pPr>
            <a:r>
              <a:rPr lang="en-US"/>
              <a:t>Example of you calling your office – you call there all the time, you know who’s on the other end of that phone and what they’re saying – suggest a secret shopper and the older the better. Have them call and give you feedback on that experience so that you can share it with your team and the people who answers your phones. </a:t>
            </a:r>
          </a:p>
          <a:p>
            <a:pPr marL="0" lvl="1" indent="0" defTabSz="929977">
              <a:lnSpc>
                <a:spcPct val="100000"/>
              </a:lnSpc>
              <a:buNone/>
              <a:defRPr/>
            </a:pPr>
            <a:endParaRPr lang="en-US"/>
          </a:p>
          <a:p>
            <a:pPr marL="0" lvl="1" indent="0" defTabSz="929977">
              <a:lnSpc>
                <a:spcPct val="100000"/>
              </a:lnSpc>
              <a:buNone/>
              <a:defRPr/>
            </a:pPr>
            <a:r>
              <a:rPr lang="en-US"/>
              <a:t>I know it sounds trivial, but this matters.</a:t>
            </a:r>
          </a:p>
        </p:txBody>
      </p:sp>
      <p:sp>
        <p:nvSpPr>
          <p:cNvPr id="6" name="Slide Number Placeholder 5"/>
          <p:cNvSpPr>
            <a:spLocks noGrp="1"/>
          </p:cNvSpPr>
          <p:nvPr>
            <p:ph type="sldNum" sz="quarter" idx="12"/>
          </p:nvPr>
        </p:nvSpPr>
        <p:spPr/>
        <p:txBody>
          <a:bodyPr/>
          <a:lstStyle/>
          <a:p>
            <a:fld id="{CB801053-3FC1-4728-B571-2CFE087A0085}" type="slidenum">
              <a:rPr lang="en-US" smtClean="0"/>
              <a:t>19</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10338328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ct val="100000"/>
              </a:lnSpc>
              <a:buNone/>
            </a:pPr>
            <a:r>
              <a:rPr lang="en-US" b="1">
                <a:solidFill>
                  <a:prstClr val="black"/>
                </a:solidFill>
              </a:rPr>
              <a:t>[When presenting at Edward</a:t>
            </a:r>
            <a:r>
              <a:rPr lang="en-US" b="1" baseline="0">
                <a:solidFill>
                  <a:prstClr val="black"/>
                </a:solidFill>
              </a:rPr>
              <a:t> Jones, change all mentions of “receptionist” to “BOA”]</a:t>
            </a:r>
            <a:endParaRPr lang="en-US" b="1">
              <a:solidFill>
                <a:prstClr val="black"/>
              </a:solidFill>
            </a:endParaRPr>
          </a:p>
          <a:p>
            <a:pPr marL="174371" lvl="1" indent="-174371">
              <a:lnSpc>
                <a:spcPct val="100000"/>
              </a:lnSpc>
            </a:pPr>
            <a:r>
              <a:rPr lang="en-US">
                <a:solidFill>
                  <a:prstClr val="black"/>
                </a:solidFill>
              </a:rPr>
              <a:t>When a prospective client arrives at your office, your receptionist is often the first person they meet—setting the tone for the rest of the meeting. </a:t>
            </a:r>
          </a:p>
          <a:p>
            <a:pPr marL="174371" lvl="1" indent="-174371">
              <a:lnSpc>
                <a:spcPct val="100000"/>
              </a:lnSpc>
            </a:pPr>
            <a:r>
              <a:rPr lang="en-US">
                <a:solidFill>
                  <a:prstClr val="black"/>
                </a:solidFill>
              </a:rPr>
              <a:t>Ask them to be the ambassador for your team, taking responsibility for that first impression. You want to make sure your receptionist is properly reflecting your business.</a:t>
            </a:r>
          </a:p>
          <a:p>
            <a:pPr marL="174371" lvl="1" indent="-174371">
              <a:lnSpc>
                <a:spcPct val="100000"/>
              </a:lnSpc>
            </a:pPr>
            <a:r>
              <a:rPr lang="en-US">
                <a:solidFill>
                  <a:prstClr val="black"/>
                </a:solidFill>
              </a:rPr>
              <a:t>How many times have you come into an office to find a receptionist engrossed in a personal call and completely distracted? </a:t>
            </a:r>
          </a:p>
          <a:p>
            <a:pPr marL="174371" lvl="1" indent="-174371">
              <a:lnSpc>
                <a:spcPct val="100000"/>
              </a:lnSpc>
            </a:pPr>
            <a:r>
              <a:rPr lang="en-US">
                <a:solidFill>
                  <a:prstClr val="black"/>
                </a:solidFill>
              </a:rPr>
              <a:t>[</a:t>
            </a:r>
            <a:r>
              <a:rPr lang="en-US" b="1">
                <a:solidFill>
                  <a:prstClr val="black"/>
                </a:solidFill>
              </a:rPr>
              <a:t>CLICK</a:t>
            </a:r>
            <a:r>
              <a:rPr lang="en-US">
                <a:solidFill>
                  <a:prstClr val="black"/>
                </a:solidFill>
              </a:rPr>
              <a:t>] The first step to a better impression is to make sure personal items are put away and that clients are greeted with a smile when they arrive. </a:t>
            </a:r>
          </a:p>
          <a:p>
            <a:pPr marL="174371" lvl="1" indent="-174371">
              <a:lnSpc>
                <a:spcPct val="100000"/>
              </a:lnSpc>
            </a:pPr>
            <a:r>
              <a:rPr lang="en-US">
                <a:solidFill>
                  <a:prstClr val="black"/>
                </a:solidFill>
              </a:rPr>
              <a:t>[</a:t>
            </a:r>
            <a:r>
              <a:rPr lang="en-US" b="1">
                <a:solidFill>
                  <a:prstClr val="black"/>
                </a:solidFill>
              </a:rPr>
              <a:t>CLICK</a:t>
            </a:r>
            <a:r>
              <a:rPr lang="en-US">
                <a:solidFill>
                  <a:prstClr val="black"/>
                </a:solidFill>
              </a:rPr>
              <a:t>] If possible, have your receptionist stand up and greet your clients by name to let them know you are prepared for their arrival.</a:t>
            </a:r>
          </a:p>
          <a:p>
            <a:pPr marL="174371" lvl="1" indent="-174371">
              <a:lnSpc>
                <a:spcPct val="100000"/>
              </a:lnSpc>
            </a:pPr>
            <a:r>
              <a:rPr lang="en-US">
                <a:solidFill>
                  <a:prstClr val="black"/>
                </a:solidFill>
              </a:rPr>
              <a:t>[</a:t>
            </a:r>
            <a:r>
              <a:rPr lang="en-US" b="1">
                <a:solidFill>
                  <a:prstClr val="black"/>
                </a:solidFill>
              </a:rPr>
              <a:t>CLICK</a:t>
            </a:r>
            <a:r>
              <a:rPr lang="en-US">
                <a:solidFill>
                  <a:prstClr val="black"/>
                </a:solidFill>
              </a:rPr>
              <a:t>] And remember, your staff is a reflection of you and your business. If you want to portray a professional image, make sure all members of your staff are dressed professionally. If they are giving the impression that you run a casual office, clients may question if that reflects the way you do business.</a:t>
            </a:r>
          </a:p>
          <a:p>
            <a:pPr marL="174371" lvl="1" indent="-174371">
              <a:lnSpc>
                <a:spcPct val="100000"/>
              </a:lnSpc>
            </a:pPr>
            <a:r>
              <a:rPr lang="en-US">
                <a:solidFill>
                  <a:prstClr val="black"/>
                </a:solidFill>
              </a:rPr>
              <a:t>[</a:t>
            </a:r>
            <a:r>
              <a:rPr lang="en-US" b="1">
                <a:solidFill>
                  <a:prstClr val="black"/>
                </a:solidFill>
              </a:rPr>
              <a:t>CLICK</a:t>
            </a:r>
            <a:r>
              <a:rPr lang="en-US">
                <a:solidFill>
                  <a:prstClr val="black"/>
                </a:solidFill>
              </a:rPr>
              <a:t>] Finally, have your receptionist help your clients get settled by offering a beverage or other refreshments and letting them know what they can expect next, perhaps by saying “Mr. or Ms. </a:t>
            </a:r>
            <a:r>
              <a:rPr lang="en-US"/>
              <a:t>Financial Professional</a:t>
            </a:r>
            <a:r>
              <a:rPr lang="en-US">
                <a:solidFill>
                  <a:prstClr val="black"/>
                </a:solidFill>
              </a:rPr>
              <a:t> is wrapping up a call and will be with you shortly, please have a seat.”</a:t>
            </a:r>
          </a:p>
          <a:p>
            <a:pPr marL="174371" lvl="1" indent="-174371">
              <a:lnSpc>
                <a:spcPct val="100000"/>
              </a:lnSpc>
            </a:pPr>
            <a:r>
              <a:rPr lang="en-US">
                <a:solidFill>
                  <a:prstClr val="black"/>
                </a:solidFill>
              </a:rPr>
              <a:t>Prospective clients may be feeling a bit nervous or anxious about the meeting, and your receptionist can help create a welcoming environment that puts them at ease.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a:t>
            </a:r>
            <a:r>
              <a:rPr kumimoji="0" lang="en-US" sz="1100" b="1" i="0" u="none" strike="noStrike" kern="1200" cap="none" spc="0" normalizeH="0" baseline="0" noProof="0">
                <a:ln>
                  <a:noFill/>
                </a:ln>
                <a:solidFill>
                  <a:srgbClr val="000000"/>
                </a:solidFill>
                <a:effectLst/>
                <a:uLnTx/>
                <a:uFillTx/>
                <a:latin typeface="Arial"/>
                <a:ea typeface="+mn-ea"/>
                <a:cs typeface="+mn-cs"/>
              </a:rPr>
              <a:t> </a:t>
            </a:r>
            <a:r>
              <a:rPr kumimoji="0" lang="en-US" sz="1100" b="0" i="0" u="none" strike="noStrike" kern="1200" cap="none" spc="0" normalizeH="0" baseline="0" noProof="0">
                <a:ln>
                  <a:noFill/>
                </a:ln>
                <a:solidFill>
                  <a:srgbClr val="000000"/>
                </a:solidFill>
                <a:effectLst/>
                <a:uLnTx/>
                <a:uFillTx/>
                <a:latin typeface="Arial"/>
                <a:ea typeface="+mn-ea"/>
                <a:cs typeface="+mn-cs"/>
              </a:rPr>
              <a:t>Understanding what the client sees in you</a:t>
            </a:r>
          </a:p>
        </p:txBody>
      </p:sp>
      <p:sp>
        <p:nvSpPr>
          <p:cNvPr id="4" name="Footer Placeholder 3"/>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PPT 0720</a:t>
            </a:r>
          </a:p>
        </p:txBody>
      </p:sp>
    </p:spTree>
    <p:extLst>
      <p:ext uri="{BB962C8B-B14F-4D97-AF65-F5344CB8AC3E}">
        <p14:creationId xmlns:p14="http://schemas.microsoft.com/office/powerpoint/2010/main" val="2382973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Now that we’ve talked about creating favorable zero-second impressions, let’s discuss polishing your presence to make sure you shine when you actually meet in person. As Will Rogers said, “You only get one chance to make a first impression.”</a:t>
            </a:r>
          </a:p>
        </p:txBody>
      </p:sp>
      <p:sp>
        <p:nvSpPr>
          <p:cNvPr id="6" name="Slide Number Placeholder 5"/>
          <p:cNvSpPr>
            <a:spLocks noGrp="1"/>
          </p:cNvSpPr>
          <p:nvPr>
            <p:ph type="sldNum" sz="quarter" idx="12"/>
          </p:nvPr>
        </p:nvSpPr>
        <p:spPr/>
        <p:txBody>
          <a:bodyPr/>
          <a:lstStyle/>
          <a:p>
            <a:fld id="{CB801053-3FC1-4728-B571-2CFE087A0085}" type="slidenum">
              <a:rPr lang="en-US" smtClean="0"/>
              <a:t>21</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409907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Remember, your physical appearance accounts for more than half of someone’s first impression of you. Right or wrong people will prejudge you based on your appearance and the image they have of how someone in your position should look.</a:t>
            </a: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Dressing appropriately can let clients know you are a successful professional and can add to your credibility. </a:t>
            </a: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Here is a group of professionals. For most of them, it’s easy to determine what they do by how they’re dressed. </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And if we look at these images and I ask you - as financial advisors – which of these images would you suggest are potentially financial advisors?</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t>
            </a:r>
            <a:r>
              <a:rPr kumimoji="0" lang="en-US" sz="1200" b="1" i="0" u="none" strike="noStrike" kern="1200" cap="none" spc="0" normalizeH="0" baseline="0" noProof="0">
                <a:ln>
                  <a:noFill/>
                </a:ln>
                <a:solidFill>
                  <a:srgbClr val="000000"/>
                </a:solidFill>
                <a:effectLst/>
                <a:uLnTx/>
                <a:uFillTx/>
                <a:latin typeface="Arial"/>
                <a:ea typeface="+mn-ea"/>
                <a:cs typeface="+mn-cs"/>
              </a:rPr>
              <a:t>CLICK</a:t>
            </a:r>
            <a:r>
              <a:rPr kumimoji="0" lang="en-US" sz="1200" b="0" i="0" u="none" strike="noStrike" kern="1200" cap="none" spc="0" normalizeH="0" baseline="0" noProof="0">
                <a:ln>
                  <a:noFill/>
                </a:ln>
                <a:solidFill>
                  <a:srgbClr val="000000"/>
                </a:solidFill>
                <a:effectLst/>
                <a:uLnTx/>
                <a:uFillTx/>
                <a:latin typeface="Arial"/>
                <a:ea typeface="+mn-ea"/>
                <a:cs typeface="+mn-cs"/>
              </a:rPr>
              <a:t>] One of these two</a:t>
            </a:r>
          </a:p>
          <a:p>
            <a:pPr marL="137160" marR="0" lvl="1" indent="-13716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[CLICK]</a:t>
            </a:r>
            <a:r>
              <a:rPr kumimoji="0" lang="en-US" sz="1200" b="0" i="0" u="none" strike="noStrike" kern="1200" cap="none" spc="0" normalizeH="0" baseline="0" noProof="0">
                <a:ln>
                  <a:noFill/>
                </a:ln>
                <a:solidFill>
                  <a:srgbClr val="000000"/>
                </a:solidFill>
                <a:effectLst/>
                <a:uLnTx/>
                <a:uFillTx/>
                <a:latin typeface="Arial"/>
                <a:ea typeface="+mn-ea"/>
                <a:cs typeface="+mn-cs"/>
              </a:rPr>
              <a:t> And if you’re a woman, the same rules apply.</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Now let me ask the question slightly differently.</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Which of these images would you guess your clients would say is the financial advisor?</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t>
            </a:r>
            <a:r>
              <a:rPr kumimoji="0" lang="en-US" sz="1200" b="1" i="0" u="none" strike="noStrike" kern="1200" cap="none" spc="0" normalizeH="0" baseline="0" noProof="0">
                <a:ln>
                  <a:noFill/>
                </a:ln>
                <a:solidFill>
                  <a:srgbClr val="000000"/>
                </a:solidFill>
                <a:effectLst/>
                <a:uLnTx/>
                <a:uFillTx/>
                <a:latin typeface="Arial"/>
                <a:ea typeface="+mn-ea"/>
                <a:cs typeface="+mn-cs"/>
              </a:rPr>
              <a:t>CLICK</a:t>
            </a:r>
            <a:r>
              <a:rPr kumimoji="0" lang="en-US" sz="1200" b="0" i="0" u="none" strike="noStrike" kern="1200" cap="none" spc="0" normalizeH="0" baseline="0" noProof="0">
                <a:ln>
                  <a:noFill/>
                </a:ln>
                <a:solidFill>
                  <a:srgbClr val="000000"/>
                </a:solidFill>
                <a:effectLst/>
                <a:uLnTx/>
                <a:uFillTx/>
                <a:latin typeface="Arial"/>
                <a:ea typeface="+mn-ea"/>
                <a:cs typeface="+mn-cs"/>
              </a:rPr>
              <a:t>] Most likely, they’ll choose the more professionally dressed. Why?</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For most people, the stereotypical financial </a:t>
            </a:r>
            <a:r>
              <a:rPr kumimoji="0" lang="pl-PL" sz="1200" b="0" i="0" u="none" strike="noStrike" kern="1200" cap="none" spc="0" normalizeH="0" baseline="0" noProof="0">
                <a:ln>
                  <a:noFill/>
                </a:ln>
                <a:solidFill>
                  <a:srgbClr val="000000"/>
                </a:solidFill>
                <a:effectLst/>
                <a:uLnTx/>
                <a:uFillTx/>
                <a:latin typeface="Arial"/>
                <a:ea typeface="+mn-ea"/>
                <a:cs typeface="+mn-cs"/>
              </a:rPr>
              <a:t>p</a:t>
            </a:r>
            <a:r>
              <a:rPr kumimoji="0" lang="en-US" sz="1200" b="0" i="0" u="none" strike="noStrike" kern="1200" cap="none" spc="0" normalizeH="0" baseline="0" noProof="0" err="1">
                <a:ln>
                  <a:noFill/>
                </a:ln>
                <a:solidFill>
                  <a:srgbClr val="000000"/>
                </a:solidFill>
                <a:effectLst/>
                <a:uLnTx/>
                <a:uFillTx/>
                <a:latin typeface="Arial"/>
                <a:ea typeface="+mn-ea"/>
                <a:cs typeface="+mn-cs"/>
              </a:rPr>
              <a:t>rofessional</a:t>
            </a:r>
            <a:r>
              <a:rPr kumimoji="0" lang="en-US" sz="1200" b="0" i="0" u="none" strike="noStrike" kern="1200" cap="none" spc="0" normalizeH="0" baseline="0" noProof="0">
                <a:ln>
                  <a:noFill/>
                </a:ln>
                <a:solidFill>
                  <a:srgbClr val="000000"/>
                </a:solidFill>
                <a:effectLst/>
                <a:uLnTx/>
                <a:uFillTx/>
                <a:latin typeface="Arial"/>
                <a:ea typeface="+mn-ea"/>
                <a:cs typeface="+mn-cs"/>
              </a:rPr>
              <a:t> dresses more formally. </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a:lnSpc>
                <a:spcPct val="107000"/>
              </a:lnSpc>
              <a:spcBef>
                <a:spcPts val="0"/>
              </a:spcBef>
              <a:spcAft>
                <a:spcPts val="800"/>
              </a:spcAft>
            </a:pPr>
            <a:r>
              <a:rPr lang="en-US" sz="1200">
                <a:effectLst/>
                <a:latin typeface="Calibri" panose="020F0502020204030204" pitchFamily="34" charset="0"/>
                <a:ea typeface="Calibri" panose="020F0502020204030204" pitchFamily="34" charset="0"/>
                <a:cs typeface="Times New Roman" panose="02020603050405020304" pitchFamily="18" charset="0"/>
              </a:rPr>
              <a:t>Provide the image they expect of you.</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(MOST CASUAL DRESS TODAY IS DONE FOR YOUR BENEFIT, NOT THE BENEFIT OF YOUR CLIENT. PROVIDE THE VISUAL THEY EXPECT OF YOU.</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That said, you know your clients best and what attire is best for each meeting.</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But when in doubt, it’s better to be overdressed than underdressed.</a:t>
            </a:r>
          </a:p>
          <a:p>
            <a:pPr marL="0" lvl="1" indent="0">
              <a:buNone/>
            </a:pPr>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Tree>
    <p:extLst>
      <p:ext uri="{BB962C8B-B14F-4D97-AF65-F5344CB8AC3E}">
        <p14:creationId xmlns:p14="http://schemas.microsoft.com/office/powerpoint/2010/main" val="103429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effectLst/>
                <a:latin typeface="+mn-lt"/>
                <a:ea typeface="Times New Roman" panose="02020603050405020304" pitchFamily="18" charset="0"/>
                <a:cs typeface="Times New Roman" panose="02020603050405020304" pitchFamily="18" charset="0"/>
              </a:rPr>
              <a:t>Developing trust is critical and today many of us are reliant on developing trust on-screen. In other words, the way you appear on a screen matters and influences client perceptions of you. </a:t>
            </a:r>
            <a:endParaRPr lang="en-US" sz="1200">
              <a:effectLst/>
              <a:latin typeface="+mn-lt"/>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en-US" sz="1200">
                <a:latin typeface="+mn-lt"/>
              </a:rPr>
              <a:t>So, how can we put our best virtual foot forward? </a:t>
            </a:r>
          </a:p>
        </p:txBody>
      </p:sp>
      <p:sp>
        <p:nvSpPr>
          <p:cNvPr id="4" name="Header Placeholder 3"/>
          <p:cNvSpPr>
            <a:spLocks noGrp="1"/>
          </p:cNvSpPr>
          <p:nvPr>
            <p:ph type="hdr" sz="quarter"/>
          </p:nvPr>
        </p:nvSpPr>
        <p:spPr/>
        <p:txBody>
          <a:bodyPr/>
          <a:lstStyle/>
          <a:p>
            <a:pPr algn="l"/>
            <a:r>
              <a:rPr lang="en-US" cap="all"/>
              <a:t>Mastering First Impressions: Understanding What the Client Sees in You</a:t>
            </a:r>
            <a:endParaRPr lang="en-US" b="0"/>
          </a:p>
        </p:txBody>
      </p:sp>
      <p:sp>
        <p:nvSpPr>
          <p:cNvPr id="5" name="Date Placeholder 4"/>
          <p:cNvSpPr>
            <a:spLocks noGrp="1"/>
          </p:cNvSpPr>
          <p:nvPr>
            <p:ph type="dt" idx="1"/>
          </p:nvPr>
        </p:nvSpPr>
        <p:spPr/>
        <p:txBody>
          <a:bodyPr/>
          <a:lstStyle/>
          <a:p>
            <a:fld id="{8DC8E8C1-6315-404D-A1BA-10B4B0D9E904}" type="datetime1">
              <a:rPr lang="en-US" smtClean="0"/>
              <a:t>10/27/2023</a:t>
            </a:fld>
            <a:endParaRPr lang="en-US"/>
          </a:p>
        </p:txBody>
      </p:sp>
      <p:sp>
        <p:nvSpPr>
          <p:cNvPr id="6" name="Footer Placeholder 5"/>
          <p:cNvSpPr>
            <a:spLocks noGrp="1"/>
          </p:cNvSpPr>
          <p:nvPr>
            <p:ph type="ftr" sz="quarter" idx="4"/>
          </p:nvPr>
        </p:nvSpPr>
        <p:spPr/>
        <p:txBody>
          <a:bodyPr/>
          <a:lstStyle/>
          <a:p>
            <a:r>
              <a:rPr lang="en-US"/>
              <a:t>MFIMP RRPPT 1020</a:t>
            </a:r>
          </a:p>
        </p:txBody>
      </p:sp>
      <p:sp>
        <p:nvSpPr>
          <p:cNvPr id="7" name="Slide Number Placeholder 6"/>
          <p:cNvSpPr>
            <a:spLocks noGrp="1"/>
          </p:cNvSpPr>
          <p:nvPr>
            <p:ph type="sldNum" sz="quarter" idx="5"/>
          </p:nvPr>
        </p:nvSpPr>
        <p:spPr/>
        <p:txBody>
          <a:bodyPr/>
          <a:lstStyle/>
          <a:p>
            <a:fld id="{CB801053-3FC1-4728-B571-2CFE087A0085}" type="slidenum">
              <a:rPr lang="en-US" smtClean="0"/>
              <a:pPr/>
              <a:t>23</a:t>
            </a:fld>
            <a:endParaRPr lang="en-US"/>
          </a:p>
        </p:txBody>
      </p:sp>
    </p:spTree>
    <p:extLst>
      <p:ext uri="{BB962C8B-B14F-4D97-AF65-F5344CB8AC3E}">
        <p14:creationId xmlns:p14="http://schemas.microsoft.com/office/powerpoint/2010/main" val="1761841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good lighting and your environment makes a big impact on how a client sees you.</a:t>
            </a:r>
          </a:p>
          <a:p>
            <a:endParaRPr lang="en-US"/>
          </a:p>
          <a:p>
            <a:pPr marL="171450" indent="-171450">
              <a:buFont typeface="Arial" panose="020B0604020202020204" pitchFamily="34" charset="0"/>
              <a:buChar char="•"/>
            </a:pPr>
            <a:r>
              <a:rPr lang="en-US"/>
              <a:t>Your environment makes a big impact on how a client sees you.</a:t>
            </a:r>
          </a:p>
          <a:p>
            <a:endParaRPr lang="en-US"/>
          </a:p>
          <a:p>
            <a:r>
              <a:rPr lang="en-US" b="1"/>
              <a:t>POLL: </a:t>
            </a:r>
            <a:r>
              <a:rPr lang="en-US"/>
              <a:t>what could be improved in James’ environment?</a:t>
            </a:r>
          </a:p>
          <a:p>
            <a:r>
              <a:rPr lang="en-US"/>
              <a:t>Show results.</a:t>
            </a:r>
          </a:p>
          <a:p>
            <a:endParaRPr lang="en-US"/>
          </a:p>
          <a:p>
            <a:r>
              <a:rPr lang="en-US" b="1"/>
              <a:t>Transition: </a:t>
            </a:r>
            <a:r>
              <a:rPr lang="en-US" b="0"/>
              <a:t>let’s make a few small changes to his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39380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good lighting and your environment makes a big impact on how a client sees you.</a:t>
            </a:r>
          </a:p>
          <a:p>
            <a:endParaRPr lang="en-US"/>
          </a:p>
          <a:p>
            <a:pPr marL="171450" indent="-171450">
              <a:buFont typeface="Arial" panose="020B0604020202020204" pitchFamily="34" charset="0"/>
              <a:buChar char="•"/>
            </a:pPr>
            <a:r>
              <a:rPr lang="en-US"/>
              <a:t>First, let’s adjust James’ lighting by moving him adjacent to the window.</a:t>
            </a:r>
          </a:p>
          <a:p>
            <a:pPr marL="171450" indent="-171450">
              <a:buFont typeface="Arial" panose="020B0604020202020204" pitchFamily="34" charset="0"/>
              <a:buChar char="•"/>
            </a:pPr>
            <a:r>
              <a:rPr lang="en-US"/>
              <a:t>Good lighting will present you in the most realistic, flattering way, whereas bad lighting will obscure you or create a distraction for viewers.</a:t>
            </a:r>
          </a:p>
          <a:p>
            <a:pPr marL="0" indent="0">
              <a:buFont typeface="Arial" panose="020B0604020202020204" pitchFamily="34" charset="0"/>
              <a:buNone/>
            </a:pPr>
            <a:endParaRPr lang="en-US"/>
          </a:p>
          <a:p>
            <a:pPr marL="171450" indent="-171450" defTabSz="930283">
              <a:buFont typeface="Arial" panose="020B0604020202020204" pitchFamily="34" charset="0"/>
              <a:buChar char="•"/>
              <a:defRPr/>
            </a:pPr>
            <a:r>
              <a:rPr lang="en-US" b="1"/>
              <a:t>[click mouse]:</a:t>
            </a:r>
            <a:endParaRPr lang="en-US"/>
          </a:p>
          <a:p>
            <a:pPr marL="171450" indent="-171450" defTabSz="930283">
              <a:buFont typeface="Arial" panose="020B0604020202020204" pitchFamily="34" charset="0"/>
              <a:buChar char="•"/>
              <a:defRPr/>
            </a:pPr>
            <a:r>
              <a:rPr lang="en-US"/>
              <a:t>Natural lighting is more desirable than artificial lighting, but it can be difficult to arrange. </a:t>
            </a:r>
          </a:p>
          <a:p>
            <a:pPr marL="171450" indent="-171450">
              <a:buFont typeface="Arial" panose="020B0604020202020204" pitchFamily="34" charset="0"/>
              <a:buChar char="•"/>
            </a:pPr>
            <a:r>
              <a:rPr lang="en-US"/>
              <a:t>The easiest hack for good lighting is to sit facing window. Overcast days, surprisingly provides you with the kind of lighting Hollywood pays for...for free!</a:t>
            </a:r>
          </a:p>
          <a:p>
            <a:pPr marL="171450" indent="-171450">
              <a:buFont typeface="Arial" panose="020B0604020202020204" pitchFamily="34" charset="0"/>
              <a:buChar char="•"/>
            </a:pPr>
            <a:r>
              <a:rPr lang="en-US"/>
              <a:t>However, If you need to sit adjacent to a window </a:t>
            </a:r>
            <a:r>
              <a:rPr lang="en-US" i="1"/>
              <a:t>(as was the case in James’ environment), </a:t>
            </a:r>
            <a:r>
              <a:rPr lang="en-US"/>
              <a:t>consider adding a light to balance and get rid of shadows. </a:t>
            </a:r>
          </a:p>
          <a:p>
            <a:pPr marL="171450" indent="-171450">
              <a:buFont typeface="Arial" panose="020B0604020202020204" pitchFamily="34" charset="0"/>
              <a:buChar char="•"/>
            </a:pPr>
            <a:r>
              <a:rPr lang="en-US"/>
              <a:t>Most importantly, whether its natural or artificial, never turn your back to the light source. </a:t>
            </a:r>
          </a:p>
          <a:p>
            <a:pPr marL="171450" indent="-171450">
              <a:buFont typeface="Arial" panose="020B0604020202020204" pitchFamily="34" charset="0"/>
              <a:buChar char="•"/>
            </a:pPr>
            <a:r>
              <a:rPr lang="en-US"/>
              <a:t>Front lighting is your new best friend on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9057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good lighting and your environment makes a big impact on how a client sees you</a:t>
            </a:r>
          </a:p>
          <a:p>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Next let’s change the camera angle so it’s at eye level. This allows James to look directly into the camera and it eliminated that large space between the top frame and the top of his head.</a:t>
            </a:r>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 terms of height, you want to be sure that the camera is at your eye level. You want to be seen as on the same plane as your clients, looking them directly in the eye. </a:t>
            </a:r>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To get the right height you may need to raise up your computer, with books for example, or lower the height of the chair you sit in. </a:t>
            </a:r>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You will also need to determine how far to position the camera from your face. If you are too close you will overwhelm the viewers, and if you are too far out you will be lost in the background. </a:t>
            </a:r>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It’s a best practice to fill the frame, meaning you are the most visible thing on the screen to viewers and you are squarely in the middle of the frame.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3813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good lighting and your environment makes a big impact on how a client sees you.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And lastly, lets tidy up and remove clutter.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Always be aware of any excess items or clutter in your </a:t>
            </a:r>
            <a:r>
              <a:rPr lang="en-US"/>
              <a:t>background.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After changing James’ camera angle, excess papers came into view. </a:t>
            </a:r>
          </a:p>
          <a:p>
            <a:pPr marL="171450" marR="0" lvl="0" indent="-171450" algn="l" defTabSz="914400" rtl="0" eaLnBrk="1" fontAlgn="base" latinLnBrk="0" hangingPunct="1">
              <a:lnSpc>
                <a:spcPts val="1500"/>
              </a:lnSpc>
              <a:spcBef>
                <a:spcPts val="0"/>
              </a:spcBef>
              <a:spcAft>
                <a:spcPts val="600"/>
              </a:spcAft>
              <a:buClrTx/>
              <a:buSzTx/>
              <a:buFont typeface="Arial" panose="020B0604020202020204" pitchFamily="34" charset="0"/>
              <a:buChar char="•"/>
              <a:tabLst/>
              <a:defRPr/>
            </a:pPr>
            <a:r>
              <a:rPr lang="en-US"/>
              <a:t>Remember the pictures on this wall? Who doesn’t love to relax to a great Clint Eastwood movie, but is this the image James wants to portray to his clients?</a:t>
            </a:r>
          </a:p>
          <a:p>
            <a:pPr marL="171450" marR="0" lvl="0" indent="-171450" algn="l" defTabSz="914400" rtl="0" eaLnBrk="1" fontAlgn="base"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When you video conference, you are giving your clients a view of your workspace. It is important that the space gives the right impression of you and your business.</a:t>
            </a:r>
          </a:p>
          <a:p>
            <a:pPr marL="171450" marR="0" lvl="0" indent="-171450" algn="l" defTabSz="914400" rtl="0" eaLnBrk="1" fontAlgn="base"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Best practice is to have a clean, neutral background with only work-appropriate decorations. In other words: less is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3861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good lighting and your environment makes a big impact on how a client sees you.</a:t>
            </a:r>
          </a:p>
          <a:p>
            <a:endParaRPr lang="en-US"/>
          </a:p>
          <a:p>
            <a:pPr marL="171450" indent="-171450">
              <a:buFont typeface="Arial" panose="020B0604020202020204" pitchFamily="34" charset="0"/>
              <a:buChar char="•"/>
            </a:pPr>
            <a:r>
              <a:rPr lang="en-US"/>
              <a:t>Your environment matters. A few small changes can make a big impact on mastering your on-camera presence and a client’s first impression.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0464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CB801053-3FC1-4728-B571-2CFE087A0085}" type="slidenum">
              <a:rPr lang="en-US" smtClean="0"/>
              <a:t>2</a:t>
            </a:fld>
            <a:endParaRPr lang="en-US"/>
          </a:p>
        </p:txBody>
      </p:sp>
      <p:sp>
        <p:nvSpPr>
          <p:cNvPr id="9" name="Notes Placeholder 8"/>
          <p:cNvSpPr>
            <a:spLocks noGrp="1"/>
          </p:cNvSpPr>
          <p:nvPr>
            <p:ph type="body" idx="1"/>
          </p:nvPr>
        </p:nvSpPr>
        <p:spPr>
          <a:xfrm>
            <a:off x="292608" y="4800600"/>
            <a:ext cx="6729984" cy="4224528"/>
          </a:xfrm>
        </p:spPr>
        <p:txBody>
          <a:bodyPr/>
          <a:lstStyle/>
          <a:p>
            <a:pPr marL="144992" lvl="2" indent="-144992">
              <a:buFont typeface="Arial" panose="020B0604020202020204" pitchFamily="34" charset="0"/>
              <a:buChar char="•"/>
            </a:pPr>
            <a:r>
              <a:rPr lang="en-US"/>
              <a:t>To illustrate how hard it is to overcome a preconceived impression, let's look at this painting of the Mona Lisa.</a:t>
            </a:r>
          </a:p>
          <a:p>
            <a:pPr marL="144992" lvl="2" indent="-144992">
              <a:buFont typeface="Arial" panose="020B0604020202020204" pitchFamily="34" charset="0"/>
              <a:buChar char="•"/>
            </a:pPr>
            <a:r>
              <a:rPr lang="en-US"/>
              <a:t>It’s easy to see that something is wrong. What is it? </a:t>
            </a:r>
          </a:p>
          <a:p>
            <a:pPr marL="144992" lvl="2" indent="-144992">
              <a:buFont typeface="Arial" panose="020B0604020202020204" pitchFamily="34" charset="0"/>
              <a:buChar char="•"/>
            </a:pPr>
            <a:r>
              <a:rPr lang="en-US"/>
              <a:t>[</a:t>
            </a:r>
            <a:r>
              <a:rPr lang="en-US" b="1"/>
              <a:t>CLICK</a:t>
            </a:r>
            <a:r>
              <a:rPr lang="en-US"/>
              <a:t>] Simple she’s upside down. But is that all she actually is? When we look at this picture we see her eyes are pointing down…she’s frowning …that’s not the face that we’re used to seeing. We’re used to seeing…the Mona Lisa look like this.</a:t>
            </a:r>
          </a:p>
          <a:p>
            <a:pPr marL="144992" lvl="2" indent="-144992">
              <a:buFont typeface="Arial" panose="020B0604020202020204" pitchFamily="34" charset="0"/>
              <a:buChar char="•"/>
            </a:pPr>
            <a:r>
              <a:rPr lang="en-US"/>
              <a:t>[</a:t>
            </a:r>
            <a:r>
              <a:rPr lang="en-US" b="1"/>
              <a:t>CLICK</a:t>
            </a:r>
            <a:r>
              <a:rPr lang="en-US"/>
              <a:t>] How did we overlook those details when she was upside down?</a:t>
            </a:r>
          </a:p>
          <a:p>
            <a:pPr marL="144992" lvl="2" indent="-144992">
              <a:buFont typeface="Arial" panose="020B0604020202020204" pitchFamily="34" charset="0"/>
              <a:buChar char="•"/>
            </a:pPr>
            <a:r>
              <a:rPr lang="en-US"/>
              <a:t>Simply Because we already have a preconceived impression of what the Mona Lisa looks like.</a:t>
            </a:r>
          </a:p>
          <a:p>
            <a:pPr marL="144992" lvl="2" indent="-144992">
              <a:buFont typeface="Arial" panose="020B0604020202020204" pitchFamily="34" charset="0"/>
              <a:buChar char="•"/>
            </a:pPr>
            <a:r>
              <a:rPr lang="en-US"/>
              <a:t>Our brains do a remarkable job of making sense of things, no matter the reality.</a:t>
            </a:r>
          </a:p>
          <a:p>
            <a:pPr marL="144992" lvl="2" indent="-144992">
              <a:buFont typeface="Arial" panose="020B0604020202020204" pitchFamily="34" charset="0"/>
              <a:buChar char="•"/>
            </a:pPr>
            <a:r>
              <a:rPr lang="en-US"/>
              <a:t>When our brains take a shortcut because they have a preconception of what they’re supposed to be seeing, it isn’t overcome easily. This is true whether we’re talking about upside down paintings or the preconceptions you have about people you meet.</a:t>
            </a:r>
          </a:p>
        </p:txBody>
      </p:sp>
      <p:sp>
        <p:nvSpPr>
          <p:cNvPr id="8"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837731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0283">
              <a:buFont typeface="Arial" panose="020B0604020202020204" pitchFamily="34" charset="0"/>
              <a:buChar char="•"/>
              <a:defRPr/>
            </a:pPr>
            <a:r>
              <a:rPr lang="en-US"/>
              <a:t>Now, let’s talk about how you dress for video meetings. </a:t>
            </a:r>
          </a:p>
          <a:p>
            <a:pPr marL="171450" indent="-171450" defTabSz="930283">
              <a:buFont typeface="Arial" panose="020B0604020202020204" pitchFamily="34" charset="0"/>
              <a:buChar char="•"/>
              <a:defRPr/>
            </a:pPr>
            <a:r>
              <a:rPr lang="en-US"/>
              <a:t>(CLICK) Working at home can lull you into adopting a less professional appearance, even on camera. It is important to remember that you are dressing for the occasion, not for your environment. </a:t>
            </a:r>
          </a:p>
          <a:p>
            <a:pPr marL="171450" indent="-171450" defTabSz="930283">
              <a:buFont typeface="Arial" panose="020B0604020202020204" pitchFamily="34" charset="0"/>
              <a:buChar char="•"/>
              <a:defRPr/>
            </a:pPr>
            <a:r>
              <a:rPr lang="en-US"/>
              <a:t>Keep your appearance consistent with the style and standard you set in past, in in-person-meetings.</a:t>
            </a:r>
          </a:p>
          <a:p>
            <a:pPr marL="0" indent="0" defTabSz="930283">
              <a:buFont typeface="Arial" panose="020B0604020202020204" pitchFamily="34" charset="0"/>
              <a:buNone/>
              <a:defRPr/>
            </a:pPr>
            <a:endParaRPr lang="en-US"/>
          </a:p>
          <a:p>
            <a:pPr marL="0" indent="0" defTabSz="930283">
              <a:buFont typeface="Arial" panose="020B0604020202020204" pitchFamily="34" charset="0"/>
              <a:buNone/>
              <a:defRPr/>
            </a:pPr>
            <a:r>
              <a:rPr lang="en-US"/>
              <a:t>(CLICK) </a:t>
            </a:r>
          </a:p>
          <a:p>
            <a:pPr marL="171450" indent="-171450" defTabSz="930283">
              <a:buFont typeface="Arial" panose="020B0604020202020204" pitchFamily="34" charset="0"/>
              <a:buChar char="•"/>
              <a:defRPr/>
            </a:pPr>
            <a:r>
              <a:rPr lang="en-US"/>
              <a:t>The next tip is to wear camera-friendly colors. Try choosing solid colors which adds contrast with your background. </a:t>
            </a:r>
          </a:p>
          <a:p>
            <a:pPr marL="171450" indent="-171450" defTabSz="930283">
              <a:buFont typeface="Arial" panose="020B0604020202020204" pitchFamily="34" charset="0"/>
              <a:buChar char="•"/>
              <a:defRPr/>
            </a:pPr>
            <a:r>
              <a:rPr lang="en-US"/>
              <a:t>If you are comfortable with bold colors, the camera loves rich jewel tones. Men can add color and contrast by adding a bold colored tie.</a:t>
            </a:r>
          </a:p>
          <a:p>
            <a:pPr marL="171450" indent="-171450" defTabSz="930283">
              <a:buFont typeface="Arial" panose="020B0604020202020204" pitchFamily="34" charset="0"/>
              <a:buChar char="•"/>
              <a:defRPr/>
            </a:pPr>
            <a:endParaRPr lang="en-US"/>
          </a:p>
          <a:p>
            <a:pPr marL="0" indent="0" defTabSz="930283">
              <a:buFont typeface="Arial" panose="020B0604020202020204" pitchFamily="34" charset="0"/>
              <a:buNone/>
              <a:defRPr/>
            </a:pPr>
            <a:r>
              <a:rPr lang="en-US"/>
              <a:t>[click mouse]</a:t>
            </a:r>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Avoid strips, patterns and busy patterns. </a:t>
            </a:r>
            <a:r>
              <a:rPr lang="en-US"/>
              <a:t>Be on the lookout for the visual phenomenon called moiré that causes busy patterns to appear to vibrate on screen. </a:t>
            </a:r>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endParaRPr lang="en-US"/>
          </a:p>
          <a:p>
            <a:pPr marL="171450" marR="0" lvl="0" indent="-171450" algn="l" defTabSz="930283" rtl="0" eaLnBrk="1" fontAlgn="auto" latinLnBrk="0" hangingPunct="1">
              <a:lnSpc>
                <a:spcPts val="1500"/>
              </a:lnSpc>
              <a:spcBef>
                <a:spcPts val="0"/>
              </a:spcBef>
              <a:spcAft>
                <a:spcPts val="600"/>
              </a:spcAft>
              <a:buClrTx/>
              <a:buSzTx/>
              <a:buFont typeface="Arial" panose="020B0604020202020204" pitchFamily="34" charset="0"/>
              <a:buChar char="•"/>
              <a:tabLst/>
              <a:defRPr/>
            </a:pPr>
            <a:r>
              <a:rPr lang="en-US"/>
              <a:t>Your best strategy is to choose simple clothing in solid tones for video.</a:t>
            </a:r>
            <a:r>
              <a:rPr kumimoji="0" lang="en-US" sz="1200" b="0" i="0" u="none" strike="noStrike" kern="1200" cap="none" spc="0" normalizeH="0" baseline="0" noProof="0">
                <a:ln>
                  <a:noFill/>
                </a:ln>
                <a:solidFill>
                  <a:srgbClr val="000000"/>
                </a:solidFill>
                <a:effectLst/>
                <a:uLnTx/>
                <a:uFillTx/>
                <a:latin typeface="Arial"/>
                <a:ea typeface="+mn-ea"/>
                <a:cs typeface="+mn-cs"/>
              </a:rPr>
              <a:t> You want people to focus on you and your message, not your clothing. </a:t>
            </a:r>
          </a:p>
          <a:p>
            <a:pPr marL="171450" indent="-171450" defTabSz="930283">
              <a:buFont typeface="Arial" panose="020B0604020202020204" pitchFamily="34" charset="0"/>
              <a:buChar char="•"/>
              <a:defRPr/>
            </a:pPr>
            <a:endParaRPr lang="en-US"/>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9417AF1-982A-4EE8-9B03-A3DE9ED1BA62}" type="datetime1">
              <a:rPr kumimoji="0" lang="en-US" sz="1100" b="0" i="0" u="none" strike="noStrike" kern="1200" cap="none" spc="0" normalizeH="0" baseline="0" noProof="0" smtClean="0">
                <a:ln>
                  <a:noFill/>
                </a:ln>
                <a:solidFill>
                  <a:srgbClr val="000000"/>
                </a:solidFill>
                <a:effectLst/>
                <a:uLnTx/>
                <a:uFillTx/>
                <a:latin typeface="Arial"/>
                <a:ea typeface="+mn-ea"/>
                <a:cs typeface="+mn-cs"/>
              </a:rPr>
              <a:t>10/27/2023</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782918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And then there is eye contact. </a:t>
            </a:r>
          </a:p>
          <a:p>
            <a:pPr marL="171450" indent="-171450" fontAlgn="base">
              <a:buFont typeface="Arial" panose="020B0604020202020204" pitchFamily="34" charset="0"/>
              <a:buChar char="•"/>
            </a:pPr>
            <a:r>
              <a:rPr lang="en-US"/>
              <a:t>When you meet with people face-to-face it is second nature to look them in the eye. That can be much harder to do over video, but it is no less important. Looking your clients directly in the eye lets them know that you are fully engaged and actively listening to what they have to say. To look your audience directly in the eye over video you actually need to look at the camera, and not at their images on your screen or on your own image on the screen. This can be a difficult skill to master, but as the pictures here show, it can make a critical difference in how you come across.</a:t>
            </a:r>
          </a:p>
          <a:p>
            <a:pPr marL="171450" indent="-171450" fontAlgn="base">
              <a:buFont typeface="Arial" panose="020B0604020202020204" pitchFamily="34" charset="0"/>
              <a:buChar char="•"/>
            </a:pPr>
            <a:r>
              <a:rPr lang="en-US"/>
              <a:t>It is also important not to get distracted while on camera. Glancing down at your phone or reading off papers will break eye contact with your audience. </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A6EF2F-B508-42F6-9721-4B1B677621D1}" type="datetime1">
              <a:rPr kumimoji="0" lang="en-US" sz="1100" b="0" i="0" u="none" strike="noStrike" kern="1200" cap="none" spc="0" normalizeH="0" baseline="0" noProof="0" smtClean="0">
                <a:ln>
                  <a:noFill/>
                </a:ln>
                <a:solidFill>
                  <a:srgbClr val="000000"/>
                </a:solidFill>
                <a:effectLst/>
                <a:uLnTx/>
                <a:uFillTx/>
                <a:latin typeface="Arial"/>
                <a:ea typeface="+mn-ea"/>
                <a:cs typeface="+mn-cs"/>
              </a:rPr>
              <a:t>10/27/2023</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91192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a:t>Another delivery consideration is your voice.</a:t>
            </a:r>
          </a:p>
          <a:p>
            <a:pPr marL="171450" indent="-171450" fontAlgn="base">
              <a:buFont typeface="Arial" panose="020B0604020202020204" pitchFamily="34" charset="0"/>
              <a:buChar char="•"/>
            </a:pPr>
            <a:r>
              <a:rPr lang="en-US"/>
              <a:t>Bring some energy into your speaking voice. You can do that by standing or sitting up straight. Good posture conveys confidence and helps add natural inflection and strength to your voice. </a:t>
            </a:r>
          </a:p>
          <a:p>
            <a:pPr marL="171450" indent="-171450" defTabSz="930283">
              <a:buFont typeface="Arial" panose="020B0604020202020204" pitchFamily="34" charset="0"/>
              <a:buChar char="•"/>
              <a:defRPr/>
            </a:pPr>
            <a:r>
              <a:rPr lang="en-US"/>
              <a:t>You also want to think about how your voice is being transmitted. You can improve your sound quality by using a headset with a microphone or a podcast-style standing microphone.</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94F4E7-0B56-4E1F-9C72-012C06654D6F}" type="datetime1">
              <a:rPr kumimoji="0" lang="en-US" sz="1100" b="0" i="0" u="none" strike="noStrike" kern="1200" cap="none" spc="0" normalizeH="0" baseline="0" noProof="0" smtClean="0">
                <a:ln>
                  <a:noFill/>
                </a:ln>
                <a:solidFill>
                  <a:srgbClr val="000000"/>
                </a:solidFill>
                <a:effectLst/>
                <a:uLnTx/>
                <a:uFillTx/>
                <a:latin typeface="Arial"/>
                <a:ea typeface="+mn-ea"/>
                <a:cs typeface="+mn-cs"/>
              </a:rPr>
              <a:t>10/27/2023</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5377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30283">
              <a:buFont typeface="Arial" panose="020B0604020202020204" pitchFamily="34" charset="0"/>
              <a:buChar char="•"/>
              <a:defRPr/>
            </a:pPr>
            <a:r>
              <a:rPr lang="en-US"/>
              <a:t>Finally, consider how ambient noises can distract your meeting. Could your call be interrupted by the doorbell, a lawnmower, a barking dog or family members talking? </a:t>
            </a:r>
          </a:p>
          <a:p>
            <a:pPr marL="171450" indent="-171450" defTabSz="930283">
              <a:buFont typeface="Arial" panose="020B0604020202020204" pitchFamily="34" charset="0"/>
              <a:buChar char="•"/>
              <a:defRPr/>
            </a:pPr>
            <a:r>
              <a:rPr lang="en-US"/>
              <a:t>It is incumbent on you to select a meeting location where you can control, or better yet, eliminate the risk of unwanted sounds. And, if all else fails, know where the mute button is and be prepared to use it.</a:t>
            </a:r>
          </a:p>
          <a:p>
            <a:pPr marL="171450" indent="-171450" defTabSz="930283">
              <a:buFont typeface="Arial" panose="020B0604020202020204" pitchFamily="34" charset="0"/>
              <a:buChar char="•"/>
              <a:defRPr/>
            </a:pPr>
            <a:r>
              <a:rPr lang="en-US"/>
              <a:t>Another best practice is to wear headphones so that you get a clear understanding of what your meeting attendees are saying.</a:t>
            </a:r>
          </a:p>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5" name="Date Placeholder 4"/>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C4C224-E2CA-4258-855E-7B452964553D}" type="datetime1">
              <a:rPr kumimoji="0" lang="en-US" sz="1100" b="0" i="0" u="none" strike="noStrike" kern="1200" cap="none" spc="0" normalizeH="0" baseline="0" noProof="0" smtClean="0">
                <a:ln>
                  <a:noFill/>
                </a:ln>
                <a:solidFill>
                  <a:srgbClr val="000000"/>
                </a:solidFill>
                <a:effectLst/>
                <a:uLnTx/>
                <a:uFillTx/>
                <a:latin typeface="Arial"/>
                <a:ea typeface="+mn-ea"/>
                <a:cs typeface="+mn-cs"/>
              </a:rPr>
              <a:t>10/27/2023</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6" name="Footer Placeholder 5"/>
          <p:cNvSpPr>
            <a:spLocks noGrp="1"/>
          </p:cNvSpPr>
          <p:nvPr>
            <p:ph type="ftr"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475964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Let’s take this opportunity to talk about body language—beginning with the importance of the handshake.  </a:t>
            </a:r>
            <a:endParaRPr lang="en-US"/>
          </a:p>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In the business world, the handshake has been a staple for a very long time and is a sign of trust and respect. If done correctly, it sets a good first impression and helps the other person feel welcome. </a:t>
            </a:r>
          </a:p>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Now with vaccines and the lifting of social restrictions, some people are ready to shake hands again and some people are not. </a:t>
            </a:r>
          </a:p>
          <a:p>
            <a:pPr marL="0" indent="0" algn="l">
              <a:buFont typeface="Arial" panose="020B0604020202020204" pitchFamily="34" charset="0"/>
              <a:buNone/>
            </a:pPr>
            <a:endParaRPr lang="en-US"/>
          </a:p>
          <a:p>
            <a:pPr marL="0" marR="0" lvl="0" indent="0" algn="l" defTabSz="914400" rtl="0" eaLnBrk="1" fontAlgn="auto" latinLnBrk="0" hangingPunct="1">
              <a:lnSpc>
                <a:spcPts val="1500"/>
              </a:lnSpc>
              <a:spcBef>
                <a:spcPts val="0"/>
              </a:spcBef>
              <a:spcAft>
                <a:spcPts val="60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[click mouse]:</a:t>
            </a:r>
          </a:p>
          <a:p>
            <a:pPr marL="171450" indent="-171450" algn="l">
              <a:buFont typeface="Arial" panose="020B0604020202020204" pitchFamily="34" charset="0"/>
              <a:buChar char="•"/>
            </a:pPr>
            <a:r>
              <a:rPr kumimoji="0" lang="en-US" sz="1200" b="0" i="0" u="none" strike="noStrike" kern="1200" cap="none" spc="0" normalizeH="0" baseline="0" noProof="0">
                <a:ln>
                  <a:noFill/>
                </a:ln>
                <a:solidFill>
                  <a:srgbClr val="000000"/>
                </a:solidFill>
                <a:effectLst/>
                <a:uLnTx/>
                <a:uFillTx/>
                <a:latin typeface="Arial"/>
                <a:ea typeface="+mn-ea"/>
                <a:cs typeface="+mn-cs"/>
              </a:rPr>
              <a:t>This moves us into a so-called greeting gray area.</a:t>
            </a:r>
            <a:endParaRPr lang="en-US"/>
          </a:p>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r>
              <a:rPr lang="en-US"/>
              <a:t>What do we do? Do we shake hands, fist bump, elbow bump, handshake or give a brief wave?</a:t>
            </a:r>
            <a:endPar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a:p>
            <a:pPr marL="171450" marR="0" lvl="0" indent="-171450" algn="l" defTabSz="914400" rtl="0" eaLnBrk="1" fontAlgn="auto" latinLnBrk="0" hangingPunct="1">
              <a:lnSpc>
                <a:spcPts val="15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The reality is that Covid–19 forced a change, and we all need to navigate the new normal.</a:t>
            </a:r>
          </a:p>
          <a:p>
            <a:pPr marL="0" indent="0" algn="l">
              <a:buFont typeface="Arial" panose="020B0604020202020204" pitchFamily="34" charset="0"/>
              <a:buNone/>
            </a:pPr>
            <a:endParaRPr lang="en-US" b="0" i="0">
              <a:solidFill>
                <a:srgbClr val="000000"/>
              </a:solidFill>
              <a:effectLst/>
              <a:latin typeface="Georgia" panose="02040502050405020303" pitchFamily="18" charset="0"/>
            </a:endParaRPr>
          </a:p>
          <a:p>
            <a:pPr algn="l"/>
            <a:endParaRPr lang="en-US" b="0" i="0">
              <a:solidFill>
                <a:srgbClr val="000000"/>
              </a:solidFill>
              <a:effectLst/>
              <a:latin typeface="Georgia" panose="02040502050405020303" pitchFamily="18" charset="0"/>
            </a:endParaRPr>
          </a:p>
          <a:p>
            <a:pPr marL="0" lvl="1" indent="0">
              <a:buNone/>
            </a:pPr>
            <a:endParaRPr lang="en-US"/>
          </a:p>
          <a:p>
            <a:pPr marL="0" lvl="1" indent="0">
              <a:buNone/>
            </a:pPr>
            <a:endParaRPr lang="en-US"/>
          </a:p>
          <a:p>
            <a:pPr marL="0" lvl="1" indent="0">
              <a:buNone/>
            </a:pPr>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Tree>
    <p:extLst>
      <p:ext uri="{BB962C8B-B14F-4D97-AF65-F5344CB8AC3E}">
        <p14:creationId xmlns:p14="http://schemas.microsoft.com/office/powerpoint/2010/main" val="3553769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5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So, how do you navigate a post-Covid-19 handshake?</a:t>
            </a:r>
            <a:r>
              <a:rPr kumimoji="0" lang="en-US" sz="1200" b="1" i="0" u="none" strike="noStrike" kern="1200" cap="none" spc="0" normalizeH="0" baseline="0" noProof="0">
                <a:ln>
                  <a:noFill/>
                </a:ln>
                <a:solidFill>
                  <a:srgbClr val="000000"/>
                </a:solidFill>
                <a:effectLst/>
                <a:uLnTx/>
                <a:uFillTx/>
                <a:latin typeface="Georgia" panose="02040502050405020303" pitchFamily="18" charset="0"/>
                <a:ea typeface="+mn-ea"/>
                <a:cs typeface="+mn-cs"/>
              </a:rPr>
              <a:t> </a:t>
            </a:r>
            <a:r>
              <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How do you generate trust and respect with a fist or elbow bump?  </a:t>
            </a: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[click mouse]</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Remember that it’s individual. There is no one greeting fits all. Everybody understands the psychological trauma that we’ve endured during this time. This has been a big ordeal in our lives so let your conscience be your guide.</a:t>
            </a: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[click mouse]:</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Gage your client’s body language. As you approach them look for cues to determine the direction they want to go. </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An advisor I work with</a:t>
            </a:r>
            <a:r>
              <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 greets clients at the door to get a read on comfort level. She offers them hand sanitizer to get a sense right when they are coming in and use that cue for interaction.</a:t>
            </a: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[click mouse]:</a:t>
            </a:r>
          </a:p>
          <a:p>
            <a:pPr marL="137160" marR="0" lvl="1" indent="-137160" algn="l" defTabSz="914400" rtl="0" eaLnBrk="1" fontAlgn="auto" latinLnBrk="0" hangingPunct="1">
              <a:lnSpc>
                <a:spcPts val="1500"/>
              </a:lnSpc>
              <a:spcBef>
                <a:spcPts val="0"/>
              </a:spcBef>
              <a:spcAft>
                <a:spcPts val="300"/>
              </a:spcAft>
              <a:buClr>
                <a:srgbClr val="00A0DC"/>
              </a:buClr>
              <a:buSzPct val="110000"/>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If you are unsure, ask them. In one-on-one or small group settings, make a point to ask about individual comfort level and be respectful of that.</a:t>
            </a:r>
          </a:p>
          <a:p>
            <a:pPr marL="137160" marR="0" lvl="1" indent="-137160" algn="l" defTabSz="914400" rtl="0" eaLnBrk="1" fontAlgn="auto" latinLnBrk="0" hangingPunct="1">
              <a:lnSpc>
                <a:spcPts val="1500"/>
              </a:lnSpc>
              <a:spcBef>
                <a:spcPts val="0"/>
              </a:spcBef>
              <a:spcAft>
                <a:spcPts val="300"/>
              </a:spcAft>
              <a:buClr>
                <a:srgbClr val="00A0DC"/>
              </a:buClr>
              <a:buSzPct val="110000"/>
              <a:tabLst/>
              <a:defRPr/>
            </a:pPr>
            <a:endParaRPr kumimoji="0" lang="en-US" sz="1200" b="1"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[click mouse]:</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No matter what greeting you choose – handshake, fist bump, elbow bump, waive – greet your clients with a smile along with a slight up-and-down head nod and good eye contact. </a:t>
            </a: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marL="0" marR="0" lvl="1" indent="0" algn="l" defTabSz="914400" rtl="0" eaLnBrk="1" fontAlgn="auto" latinLnBrk="0" hangingPunct="1">
              <a:lnSpc>
                <a:spcPts val="1500"/>
              </a:lnSpc>
              <a:spcBef>
                <a:spcPts val="0"/>
              </a:spcBef>
              <a:spcAft>
                <a:spcPts val="300"/>
              </a:spcAft>
              <a:buClr>
                <a:srgbClr val="00A0DC"/>
              </a:buClr>
              <a:buSzPct val="110000"/>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Additional Facilitator Notes:</a:t>
            </a:r>
          </a:p>
          <a:p>
            <a:pPr marL="137160" marR="0" lvl="1" indent="-137160" algn="l" defTabSz="914400" rtl="0" eaLnBrk="1" fontAlgn="auto" latinLnBrk="0" hangingPunct="1">
              <a:lnSpc>
                <a:spcPts val="1500"/>
              </a:lnSpc>
              <a:spcBef>
                <a:spcPts val="0"/>
              </a:spcBef>
              <a:spcAft>
                <a:spcPts val="300"/>
              </a:spcAft>
              <a:buClr>
                <a:srgbClr val="00A0DC"/>
              </a:buClr>
              <a:buSzPct val="110000"/>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On the hand, what do you do if your client is coming in for a handshake and you’re not ready for it? </a:t>
            </a:r>
          </a:p>
          <a:p>
            <a:pPr marL="137160" marR="0" lvl="1" indent="-137160" algn="l" defTabSz="914400" rtl="0" eaLnBrk="1" fontAlgn="auto" latinLnBrk="0" hangingPunct="1">
              <a:lnSpc>
                <a:spcPts val="1500"/>
              </a:lnSpc>
              <a:spcBef>
                <a:spcPts val="0"/>
              </a:spcBef>
              <a:spcAft>
                <a:spcPts val="300"/>
              </a:spcAft>
              <a:buClr>
                <a:srgbClr val="00A0DC"/>
              </a:buClr>
              <a:buSzPct val="110000"/>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a:t>
            </a:r>
            <a:r>
              <a:rPr kumimoji="0" lang="en-US" sz="1200" b="0" i="0" u="none" strike="noStrike" kern="1200" cap="none" spc="0" normalizeH="0" baseline="0" noProof="0">
                <a:ln>
                  <a:noFill/>
                </a:ln>
                <a:solidFill>
                  <a:srgbClr val="000000"/>
                </a:solidFill>
                <a:effectLst/>
                <a:uLnTx/>
                <a:uFillTx/>
                <a:latin typeface="Georgia" panose="02040502050405020303" pitchFamily="18" charset="0"/>
                <a:ea typeface="+mn-ea"/>
                <a:cs typeface="+mn-cs"/>
              </a:rPr>
              <a:t>top them in a polite manner by simply saying, 'I hope you understand, but I have become a little accustomed now to not shaking hands, not giving hugs, please don't take offense.' And once you’ve set yourself up that way, most people are very kind and very receptive to understanding. </a:t>
            </a:r>
            <a:endParaRPr kumimoji="0" lang="en-US" sz="1200" b="0" i="0" u="none" strike="noStrike" kern="1200" cap="none" spc="0" normalizeH="0" baseline="0" noProof="0">
              <a:ln>
                <a:noFill/>
              </a:ln>
              <a:solidFill>
                <a:srgbClr val="000000"/>
              </a:solidFill>
              <a:effectLst/>
              <a:uLnTx/>
              <a:uFillTx/>
              <a:latin typeface="Arial"/>
              <a:ea typeface="+mn-ea"/>
              <a:cs typeface="+mn-cs"/>
            </a:endParaRPr>
          </a:p>
          <a:p>
            <a:pPr lvl="1"/>
            <a:endParaRPr lang="en-US"/>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9" name="Footer Placeholder 6"/>
          <p:cNvSpPr>
            <a:spLocks noGrp="1"/>
          </p:cNvSpPr>
          <p:nvPr>
            <p:ph type="ftr" sz="quarter" idx="4"/>
          </p:nvPr>
        </p:nvSpPr>
        <p:spPr>
          <a:xfrm>
            <a:off x="5486400" y="0"/>
            <a:ext cx="18288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4173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115" y="4788598"/>
            <a:ext cx="6729984" cy="4754880"/>
          </a:xfrm>
        </p:spPr>
        <p:txBody>
          <a:bodyPr numCol="1" spcCol="193322"/>
          <a:lstStyle/>
          <a:p>
            <a:pPr lvl="1">
              <a:lnSpc>
                <a:spcPct val="100000"/>
              </a:lnSpc>
            </a:pPr>
            <a:r>
              <a:rPr lang="en-US" sz="1000"/>
              <a:t>Gestures are small movements that pack a lot of meaning—they can make what you say more memorable and influence how others perceive you. Let’s perform a small experiment.</a:t>
            </a:r>
          </a:p>
          <a:p>
            <a:pPr lvl="1">
              <a:lnSpc>
                <a:spcPct val="100000"/>
              </a:lnSpc>
            </a:pPr>
            <a:r>
              <a:rPr lang="en-US" sz="1000"/>
              <a:t>I’m going to repeat the same instructions three times and only change how I gesture with my hands. Your job is simple—see if you notice a difference in the meaning.</a:t>
            </a:r>
          </a:p>
          <a:p>
            <a:pPr lvl="1">
              <a:lnSpc>
                <a:spcPct val="100000"/>
              </a:lnSpc>
            </a:pPr>
            <a:r>
              <a:rPr lang="en-US" sz="1000"/>
              <a:t>I want everyone on this side [</a:t>
            </a:r>
            <a:r>
              <a:rPr lang="en-US" sz="1000" b="1"/>
              <a:t>use right hand with upward facing/open palm to gesture toward right side of the room</a:t>
            </a:r>
            <a:r>
              <a:rPr lang="en-US" sz="1000"/>
              <a:t>] of the room to get up and move over to this side [</a:t>
            </a:r>
            <a:r>
              <a:rPr lang="en-US" sz="1000" b="1"/>
              <a:t>use left hand with upward facing/open palm to gesture toward left side of the room</a:t>
            </a:r>
            <a:r>
              <a:rPr lang="en-US" sz="1000"/>
              <a:t>]. And everyone on this side of the room [</a:t>
            </a:r>
            <a:r>
              <a:rPr lang="en-US" sz="1000" b="1"/>
              <a:t>same gesture toward left side of the room</a:t>
            </a:r>
            <a:r>
              <a:rPr lang="en-US" sz="1000"/>
              <a:t>], please get up and take new seats over on the other side [</a:t>
            </a:r>
            <a:r>
              <a:rPr lang="en-US" sz="1000" b="1"/>
              <a:t>same gesture toward right side of the room</a:t>
            </a:r>
            <a:r>
              <a:rPr lang="en-US" sz="1000"/>
              <a:t>]. </a:t>
            </a:r>
          </a:p>
          <a:p>
            <a:pPr lvl="1">
              <a:lnSpc>
                <a:spcPct val="100000"/>
              </a:lnSpc>
            </a:pPr>
            <a:r>
              <a:rPr lang="en-US" sz="1000"/>
              <a:t>[</a:t>
            </a:r>
            <a:r>
              <a:rPr lang="en-US" sz="1000" b="1"/>
              <a:t>Repeat phrase with palms facedown</a:t>
            </a:r>
            <a:r>
              <a:rPr lang="en-US" sz="1000"/>
              <a:t>]</a:t>
            </a:r>
          </a:p>
          <a:p>
            <a:pPr lvl="1">
              <a:lnSpc>
                <a:spcPct val="100000"/>
              </a:lnSpc>
            </a:pPr>
            <a:r>
              <a:rPr lang="en-US" sz="1000"/>
              <a:t>[</a:t>
            </a:r>
            <a:r>
              <a:rPr lang="en-US" sz="1000" b="1"/>
              <a:t>Repeat phrase with pointed fingers</a:t>
            </a:r>
            <a:r>
              <a:rPr lang="en-US" sz="1000"/>
              <a:t>]</a:t>
            </a:r>
          </a:p>
          <a:p>
            <a:pPr lvl="1">
              <a:lnSpc>
                <a:spcPct val="100000"/>
              </a:lnSpc>
            </a:pPr>
            <a:r>
              <a:rPr lang="en-US" sz="1000"/>
              <a:t>Although my words stayed the same, did you get a different message each time? </a:t>
            </a:r>
          </a:p>
          <a:p>
            <a:pPr lvl="1">
              <a:lnSpc>
                <a:spcPct val="100000"/>
              </a:lnSpc>
            </a:pPr>
            <a:r>
              <a:rPr lang="en-US" sz="1000"/>
              <a:t>Gesturing with an open hand and upward facing palm is welcoming and you’re more likely to win someone’s favor with this type of gesture. Open hands can also increase listener retention, a critical benefit when discussing financial solutions</a:t>
            </a:r>
            <a:r>
              <a:rPr lang="en-US" sz="1000" baseline="0"/>
              <a:t> </a:t>
            </a:r>
            <a:r>
              <a:rPr lang="en-US" sz="1000"/>
              <a:t>or goals with clients. </a:t>
            </a:r>
          </a:p>
          <a:p>
            <a:pPr lvl="1">
              <a:lnSpc>
                <a:spcPct val="100000"/>
              </a:lnSpc>
            </a:pPr>
            <a:r>
              <a:rPr lang="en-US" sz="1000"/>
              <a:t>[</a:t>
            </a:r>
            <a:r>
              <a:rPr lang="en-US" sz="1000" b="1"/>
              <a:t>CLICK</a:t>
            </a:r>
            <a:r>
              <a:rPr lang="en-US" sz="1000"/>
              <a:t>] What about the second example? When you gesture with palms facing downward, people feel as if they are being told what to do, and that’s not going to instill a sense of partnership. </a:t>
            </a:r>
          </a:p>
          <a:p>
            <a:pPr lvl="1">
              <a:lnSpc>
                <a:spcPct val="100000"/>
              </a:lnSpc>
            </a:pPr>
            <a:r>
              <a:rPr lang="en-US" sz="1000"/>
              <a:t>[</a:t>
            </a:r>
            <a:r>
              <a:rPr lang="en-US" sz="1000" b="1"/>
              <a:t>CLICK</a:t>
            </a:r>
            <a:r>
              <a:rPr lang="en-US" sz="1000"/>
              <a:t>] The last example was the worst, right? Finger pointing is basically an order and makes the listener feel as if you aren’t giving them a choice. That kind of forcefulness will not likely result in a future meeting. </a:t>
            </a:r>
          </a:p>
          <a:p>
            <a:pPr lvl="1">
              <a:lnSpc>
                <a:spcPct val="100000"/>
              </a:lnSpc>
            </a:pPr>
            <a:r>
              <a:rPr lang="en-US" sz="1000"/>
              <a:t>[</a:t>
            </a:r>
            <a:r>
              <a:rPr lang="en-US" sz="1000" b="1"/>
              <a:t>CLICK</a:t>
            </a:r>
            <a:r>
              <a:rPr lang="en-US" sz="1000"/>
              <a:t>] The other gesture we see</a:t>
            </a:r>
            <a:r>
              <a:rPr lang="en-US" sz="1000" baseline="0"/>
              <a:t> often is f</a:t>
            </a:r>
            <a:r>
              <a:rPr lang="en-US" sz="1000"/>
              <a:t>olding your arms or hands across your body. This gesture may come off as defensive, closed-off, negative, unsure or insecure.</a:t>
            </a:r>
          </a:p>
          <a:p>
            <a:pPr lvl="1">
              <a:lnSpc>
                <a:spcPct val="100000"/>
              </a:lnSpc>
            </a:pPr>
            <a:endParaRPr lang="en-US" sz="1000"/>
          </a:p>
          <a:p>
            <a:pPr marL="0" lvl="1" indent="0">
              <a:lnSpc>
                <a:spcPct val="100000"/>
              </a:lnSpc>
              <a:buNone/>
            </a:pPr>
            <a:r>
              <a:rPr lang="en-US" sz="1000"/>
              <a:t>[Presenter</a:t>
            </a:r>
            <a:r>
              <a:rPr lang="en-US" sz="1000" baseline="0"/>
              <a:t> note</a:t>
            </a:r>
            <a:r>
              <a:rPr lang="en-US" sz="1000"/>
              <a:t>—to</a:t>
            </a:r>
            <a:r>
              <a:rPr lang="en-US" sz="1000" baseline="0"/>
              <a:t> watch this exercise in action, check out the video</a:t>
            </a:r>
            <a:r>
              <a:rPr lang="en-US" sz="1000"/>
              <a:t>: </a:t>
            </a:r>
            <a:r>
              <a:rPr lang="en-US" sz="1000">
                <a:hlinkClick r:id="rId3"/>
              </a:rPr>
              <a:t>https://www.youtube.com/watch?v=ZZZ7k8cMA-4</a:t>
            </a:r>
            <a:r>
              <a:rPr lang="en-US" sz="1000"/>
              <a:t>]</a:t>
            </a:r>
          </a:p>
          <a:p>
            <a:pPr>
              <a:lnSpc>
                <a:spcPct val="100000"/>
              </a:lnSpc>
              <a:spcAft>
                <a:spcPts val="300"/>
              </a:spcAft>
            </a:pPr>
            <a:endParaRPr lang="en-US" sz="1000"/>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Tree>
    <p:extLst>
      <p:ext uri="{BB962C8B-B14F-4D97-AF65-F5344CB8AC3E}">
        <p14:creationId xmlns:p14="http://schemas.microsoft.com/office/powerpoint/2010/main" val="454824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Hands aren’t the only way we gesture. Make sure you are sending the right message from the feet up.</a:t>
            </a:r>
          </a:p>
          <a:p>
            <a:pPr lvl="1"/>
            <a:r>
              <a:rPr lang="en-US"/>
              <a:t>Your feet can be the most expressive parts of your body. But like your hands, there are some gestures to avoid.</a:t>
            </a:r>
          </a:p>
          <a:p>
            <a:pPr lvl="1"/>
            <a:r>
              <a:rPr lang="en-US"/>
              <a:t>Standing on one hip not only looks unprofessional, studies have shown that others may not take what you say as seriously. Having your feet pointed in a specific direction indicates that’s where you want to head. Let your client know you are engaged in what they are saying by keeping your feet pointed toward them rather than out the door.</a:t>
            </a:r>
          </a:p>
          <a:p>
            <a:pPr lvl="1"/>
            <a:r>
              <a:rPr lang="en-US"/>
              <a:t>[</a:t>
            </a:r>
            <a:r>
              <a:rPr lang="en-US" b="1"/>
              <a:t>CLICK</a:t>
            </a:r>
            <a:r>
              <a:rPr lang="en-US"/>
              <a:t>] When seated, crossing your legs creates a barrier and can make you seem closed off. Leaning way back in your chair may look too relaxed.</a:t>
            </a:r>
          </a:p>
          <a:p>
            <a:pPr lvl="1"/>
            <a:r>
              <a:rPr lang="en-US"/>
              <a:t>[</a:t>
            </a:r>
            <a:r>
              <a:rPr lang="en-US" b="1"/>
              <a:t>CLICK</a:t>
            </a:r>
            <a:r>
              <a:rPr lang="en-US"/>
              <a:t>] It’s best to keep your body in the “ready” position while seated—feet on the floor, sitting up tall, shoulders relaxed and hands are lightly folded on your lap.</a:t>
            </a:r>
          </a:p>
          <a:p>
            <a:pPr lvl="1"/>
            <a:r>
              <a:rPr lang="en-US"/>
              <a:t>It’s important to note that gestures are not universal and what’s considered neutral in one culture may be offensive in another culture.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1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10" name="Header Placeholder 7"/>
          <p:cNvSpPr>
            <a:spLocks noGrp="1"/>
          </p:cNvSpPr>
          <p:nvPr>
            <p:ph type="hdr" sz="quarter"/>
          </p:nvPr>
        </p:nvSpPr>
        <p:spPr>
          <a:xfrm>
            <a:off x="0" y="0"/>
            <a:ext cx="533400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all" spc="0" normalizeH="0" baseline="0" noProof="0">
                <a:ln>
                  <a:noFill/>
                </a:ln>
                <a:solidFill>
                  <a:srgbClr val="000000"/>
                </a:solidFill>
                <a:effectLst/>
                <a:uLnTx/>
                <a:uFillTx/>
                <a:latin typeface="Arial"/>
                <a:ea typeface="+mn-ea"/>
                <a:cs typeface="+mn-cs"/>
              </a:rPr>
              <a:t>Mastering First Impressions: Understanding What the Client Sees in You</a:t>
            </a:r>
            <a:endParaRPr kumimoji="0" lang="en-US" sz="11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MFIMP RRPPT 1020</a:t>
            </a:r>
          </a:p>
        </p:txBody>
      </p:sp>
    </p:spTree>
    <p:extLst>
      <p:ext uri="{BB962C8B-B14F-4D97-AF65-F5344CB8AC3E}">
        <p14:creationId xmlns:p14="http://schemas.microsoft.com/office/powerpoint/2010/main" val="504461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spcCol="193322"/>
          <a:lstStyle/>
          <a:p>
            <a:pPr marL="174371" lvl="1" indent="-174371" defTabSz="929977">
              <a:lnSpc>
                <a:spcPts val="1374"/>
              </a:lnSpc>
              <a:defRPr/>
            </a:pPr>
            <a:r>
              <a:rPr lang="en-US"/>
              <a:t>One final way we can make a favorable, lasting impression is by being active listeners. </a:t>
            </a:r>
          </a:p>
          <a:p>
            <a:pPr marL="174371" lvl="1" indent="-174371" defTabSz="929977">
              <a:lnSpc>
                <a:spcPts val="1374"/>
              </a:lnSpc>
              <a:defRPr/>
            </a:pPr>
            <a:r>
              <a:rPr lang="en-US"/>
              <a:t>How many of you are guilty of having a conversation with someone and realizing after 10 or 20 seconds you haven’t heard a word they said? Or, how often are you ready to answer someone before they've even finished talking? These are all signs that we're not very good listeners. </a:t>
            </a:r>
          </a:p>
          <a:p>
            <a:pPr marL="174371" lvl="1" indent="-174371" defTabSz="929977">
              <a:lnSpc>
                <a:spcPts val="1374"/>
              </a:lnSpc>
              <a:defRPr/>
            </a:pPr>
            <a:r>
              <a:rPr lang="en-US"/>
              <a:t>Trustworthiness is really about making someone feel understood and being an active listener truly connects us to what our clients are saying.</a:t>
            </a:r>
          </a:p>
          <a:p>
            <a:pPr marL="174371" lvl="1" indent="-174371" defTabSz="929977">
              <a:lnSpc>
                <a:spcPts val="1374"/>
              </a:lnSpc>
              <a:defRPr/>
            </a:pPr>
            <a:r>
              <a:rPr lang="en-US"/>
              <a:t>The first step to being a better active listener is eye contact. </a:t>
            </a:r>
          </a:p>
          <a:p>
            <a:pPr marL="174371" lvl="1" indent="-174371" defTabSz="929977">
              <a:lnSpc>
                <a:spcPts val="1374"/>
              </a:lnSpc>
              <a:defRPr/>
            </a:pPr>
            <a:r>
              <a:rPr lang="en-US"/>
              <a:t>For those that are uncomfortable giving eye contact, you don't have to look directly into your client’s eyes. </a:t>
            </a:r>
          </a:p>
          <a:p>
            <a:pPr marL="174371" lvl="1" indent="-174371" defTabSz="929977">
              <a:lnSpc>
                <a:spcPts val="1374"/>
              </a:lnSpc>
              <a:defRPr/>
            </a:pPr>
            <a:r>
              <a:rPr lang="en-US"/>
              <a:t>[</a:t>
            </a:r>
            <a:r>
              <a:rPr lang="en-US" b="1"/>
              <a:t>CLICK</a:t>
            </a:r>
            <a:r>
              <a:rPr lang="en-US"/>
              <a:t>] Instead, focus somewhere within the triangle that goes from the eyes to the upper chin. This way the other party will perceive that you're making eye contact.</a:t>
            </a:r>
          </a:p>
        </p:txBody>
      </p:sp>
      <p:sp>
        <p:nvSpPr>
          <p:cNvPr id="6" name="Slide Number Placeholder 5"/>
          <p:cNvSpPr>
            <a:spLocks noGrp="1"/>
          </p:cNvSpPr>
          <p:nvPr>
            <p:ph type="sldNum" sz="quarter" idx="12"/>
          </p:nvPr>
        </p:nvSpPr>
        <p:spPr/>
        <p:txBody>
          <a:bodyPr/>
          <a:lstStyle/>
          <a:p>
            <a:fld id="{CB801053-3FC1-4728-B571-2CFE087A0085}" type="slidenum">
              <a:rPr lang="en-US" smtClean="0"/>
              <a:t>37</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9406443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spcCol="193322"/>
          <a:lstStyle/>
          <a:p>
            <a:pPr marL="174371" lvl="1" indent="-174371" defTabSz="929977">
              <a:lnSpc>
                <a:spcPts val="1374"/>
              </a:lnSpc>
              <a:defRPr/>
            </a:pPr>
            <a:r>
              <a:rPr lang="en-US"/>
              <a:t>Next, Harvard University</a:t>
            </a:r>
            <a:r>
              <a:rPr lang="en-US" baseline="0"/>
              <a:t> </a:t>
            </a:r>
            <a:r>
              <a:rPr lang="en-US"/>
              <a:t>researchers say that we can instill trust by letting the client have the floor to speak first. Ask them an open-ended question that gets them talking. </a:t>
            </a:r>
          </a:p>
          <a:p>
            <a:pPr marL="174371" lvl="1" indent="-174371" defTabSz="929977">
              <a:lnSpc>
                <a:spcPts val="1374"/>
              </a:lnSpc>
              <a:defRPr/>
            </a:pPr>
            <a:r>
              <a:rPr lang="en-US"/>
              <a:t>You can further elevate the active listening process by paraphrasing what your client has just said. You want to use power of the word, "So.”</a:t>
            </a:r>
          </a:p>
          <a:p>
            <a:pPr marL="174371" lvl="1" indent="-174371" defTabSz="929977">
              <a:lnSpc>
                <a:spcPts val="1374"/>
              </a:lnSpc>
              <a:defRPr/>
            </a:pPr>
            <a:r>
              <a:rPr lang="en-US"/>
              <a:t>[</a:t>
            </a:r>
            <a:r>
              <a:rPr lang="en-US" b="1"/>
              <a:t>CLICK</a:t>
            </a:r>
            <a:r>
              <a:rPr lang="en-US"/>
              <a:t>] "I would like…” "So, I'm hearing that...”</a:t>
            </a:r>
          </a:p>
          <a:p>
            <a:pPr marL="174371" lvl="1" indent="-174371" defTabSz="929977">
              <a:lnSpc>
                <a:spcPts val="1374"/>
              </a:lnSpc>
              <a:defRPr/>
            </a:pPr>
            <a:r>
              <a:rPr lang="en-US"/>
              <a:t>"I am nervous..." "So, your concern is..." </a:t>
            </a:r>
          </a:p>
          <a:p>
            <a:pPr marL="174371" lvl="1" indent="-174371" defTabSz="929977">
              <a:lnSpc>
                <a:spcPts val="1374"/>
              </a:lnSpc>
              <a:defRPr/>
            </a:pPr>
            <a:r>
              <a:rPr lang="en-US"/>
              <a:t>This lets the other party know that you're not just hearing their words, but processing to the point you can rephrase what they've just said.</a:t>
            </a:r>
          </a:p>
        </p:txBody>
      </p:sp>
      <p:sp>
        <p:nvSpPr>
          <p:cNvPr id="6" name="Slide Number Placeholder 5"/>
          <p:cNvSpPr>
            <a:spLocks noGrp="1"/>
          </p:cNvSpPr>
          <p:nvPr>
            <p:ph type="sldNum" sz="quarter" idx="12"/>
          </p:nvPr>
        </p:nvSpPr>
        <p:spPr/>
        <p:txBody>
          <a:bodyPr/>
          <a:lstStyle/>
          <a:p>
            <a:fld id="{CB801053-3FC1-4728-B571-2CFE087A0085}" type="slidenum">
              <a:rPr lang="en-US" smtClean="0"/>
              <a:t>38</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94064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CB801053-3FC1-4728-B571-2CFE087A0085}" type="slidenum">
              <a:rPr lang="en-US" smtClean="0"/>
              <a:t>3</a:t>
            </a:fld>
            <a:endParaRPr lang="en-US"/>
          </a:p>
        </p:txBody>
      </p:sp>
      <p:sp>
        <p:nvSpPr>
          <p:cNvPr id="9" name="Notes Placeholder 8"/>
          <p:cNvSpPr>
            <a:spLocks noGrp="1"/>
          </p:cNvSpPr>
          <p:nvPr>
            <p:ph type="body" idx="1"/>
          </p:nvPr>
        </p:nvSpPr>
        <p:spPr>
          <a:xfrm>
            <a:off x="292608" y="4800600"/>
            <a:ext cx="6729984" cy="4224528"/>
          </a:xfrm>
        </p:spPr>
        <p:txBody>
          <a:bodyPr/>
          <a:lstStyle/>
          <a:p>
            <a:pPr marL="144992" lvl="2" indent="-144992">
              <a:buFont typeface="Arial" panose="020B0604020202020204" pitchFamily="34" charset="0"/>
              <a:buChar char="•"/>
            </a:pPr>
            <a:r>
              <a:rPr lang="en-US"/>
              <a:t>Think of the impression you had of this meeting…before you walked in today, you probably already had an impression of what this was going to be like. Maybe that came from the invite, the words you saw in the agenda, maybe it was an impression of me OR of the impression you have of Franklin Templeton.</a:t>
            </a:r>
          </a:p>
          <a:p>
            <a:pPr marL="144992" lvl="2" indent="-144992">
              <a:buFont typeface="Arial" panose="020B0604020202020204" pitchFamily="34" charset="0"/>
              <a:buChar char="•"/>
            </a:pPr>
            <a:endParaRPr lang="en-US"/>
          </a:p>
          <a:p>
            <a:pPr marL="0" lvl="2" indent="0">
              <a:buFont typeface="Arial" panose="020B0604020202020204" pitchFamily="34" charset="0"/>
              <a:buNone/>
            </a:pPr>
            <a:endParaRPr lang="en-US"/>
          </a:p>
          <a:p>
            <a:pPr marL="144992" lvl="2" indent="-144992">
              <a:buFont typeface="Arial" panose="020B0604020202020204" pitchFamily="34" charset="0"/>
              <a:buChar char="•"/>
            </a:pPr>
            <a:r>
              <a:rPr lang="en-US"/>
              <a:t>How many of you made an impression of me before I even started this presentation? </a:t>
            </a:r>
          </a:p>
          <a:p>
            <a:pPr marL="144992" lvl="2" indent="-144992">
              <a:buFont typeface="Arial" panose="020B0604020202020204" pitchFamily="34" charset="0"/>
              <a:buChar char="•"/>
            </a:pPr>
            <a:r>
              <a:rPr lang="en-US"/>
              <a:t>What informed your judgments—was it my clothes, gestures or actions before we got started?</a:t>
            </a:r>
          </a:p>
          <a:p>
            <a:pPr marL="144992" lvl="2" indent="-144992">
              <a:buFont typeface="Arial" panose="020B0604020202020204" pitchFamily="34" charset="0"/>
              <a:buChar char="•"/>
            </a:pPr>
            <a:r>
              <a:rPr lang="en-US"/>
              <a:t>It’s more likely that your impression was formed before you stepped foot in this room.</a:t>
            </a:r>
          </a:p>
          <a:p>
            <a:pPr marL="144992" lvl="2" indent="-144992">
              <a:buFont typeface="Arial" panose="020B0604020202020204" pitchFamily="34" charset="0"/>
              <a:buChar char="•"/>
            </a:pPr>
            <a:r>
              <a:rPr lang="en-US"/>
              <a:t>It may have come from the pre-meeting email, the description in the agenda, comments you heard from someone who has seen this presentation, reading my LinkedIn posts, or the image you have of Franklin Templeton as a company.</a:t>
            </a:r>
          </a:p>
          <a:p>
            <a:pPr marL="144992" lvl="2" indent="-144992">
              <a:buFont typeface="Arial" panose="020B0604020202020204" pitchFamily="34" charset="0"/>
              <a:buChar char="•"/>
            </a:pPr>
            <a:r>
              <a:rPr lang="en-US"/>
              <a:t>So you see, your first impression may have been formed before you ever walked in the door.</a:t>
            </a:r>
          </a:p>
          <a:p>
            <a:pPr marL="144992" lvl="2" indent="-144992">
              <a:buFont typeface="Arial" panose="020B0604020202020204" pitchFamily="34" charset="0"/>
              <a:buChar char="•"/>
            </a:pPr>
            <a:r>
              <a:rPr lang="en-US"/>
              <a:t>[</a:t>
            </a:r>
            <a:r>
              <a:rPr lang="en-US" b="1"/>
              <a:t>CLICK</a:t>
            </a:r>
            <a:r>
              <a:rPr lang="en-US"/>
              <a:t>] Which means that I didn’t even have 1/10 of a second to make a first impression—I had zero seconds.</a:t>
            </a:r>
          </a:p>
          <a:p>
            <a:pPr marL="144992" lvl="2" indent="-144992">
              <a:buFont typeface="Arial" panose="020B0604020202020204" pitchFamily="34" charset="0"/>
              <a:buChar char="•"/>
            </a:pPr>
            <a:r>
              <a:rPr lang="en-US"/>
              <a:t>This is no different from the way potential clients create first impressions of you and your business.</a:t>
            </a:r>
          </a:p>
        </p:txBody>
      </p:sp>
      <p:sp>
        <p:nvSpPr>
          <p:cNvPr id="8"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8420192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1" spcCol="193322"/>
          <a:lstStyle/>
          <a:p>
            <a:pPr marL="174371" lvl="1" indent="-174371" defTabSz="929977">
              <a:lnSpc>
                <a:spcPts val="1374"/>
              </a:lnSpc>
              <a:defRPr/>
            </a:pPr>
            <a:r>
              <a:rPr lang="en-US"/>
              <a:t>In addition to paraphrasing your client, you also want to respond with phrases like [</a:t>
            </a:r>
            <a:r>
              <a:rPr lang="en-US" b="1"/>
              <a:t>CLICK</a:t>
            </a:r>
            <a:r>
              <a:rPr lang="en-US"/>
              <a:t>], "Can you tell me more about that?”</a:t>
            </a:r>
          </a:p>
          <a:p>
            <a:pPr marL="174371" lvl="1" indent="-174371" defTabSz="929977">
              <a:lnSpc>
                <a:spcPts val="1374"/>
              </a:lnSpc>
              <a:defRPr/>
            </a:pPr>
            <a:r>
              <a:rPr lang="en-US"/>
              <a:t>This gives your client the permission to go deeper into what their challenge really is. </a:t>
            </a:r>
          </a:p>
          <a:p>
            <a:pPr marL="174371" lvl="1" indent="-174371" defTabSz="929977">
              <a:lnSpc>
                <a:spcPts val="1374"/>
              </a:lnSpc>
              <a:defRPr/>
            </a:pPr>
            <a:r>
              <a:rPr lang="en-US"/>
              <a:t>The more information you are able to elicit the better you will understand them and be able to solve their challenges. </a:t>
            </a:r>
          </a:p>
          <a:p>
            <a:pPr marL="174371" lvl="1" indent="-174371" defTabSz="929977">
              <a:lnSpc>
                <a:spcPts val="1374"/>
              </a:lnSpc>
              <a:defRPr/>
            </a:pPr>
            <a:r>
              <a:rPr lang="en-US"/>
              <a:t>So let's be better listeners to demonstrate our trustworthiness and set the stage for a long-term partnership.</a:t>
            </a:r>
          </a:p>
        </p:txBody>
      </p:sp>
      <p:sp>
        <p:nvSpPr>
          <p:cNvPr id="6" name="Slide Number Placeholder 5"/>
          <p:cNvSpPr>
            <a:spLocks noGrp="1"/>
          </p:cNvSpPr>
          <p:nvPr>
            <p:ph type="sldNum" sz="quarter" idx="12"/>
          </p:nvPr>
        </p:nvSpPr>
        <p:spPr/>
        <p:txBody>
          <a:bodyPr/>
          <a:lstStyle/>
          <a:p>
            <a:fld id="{CB801053-3FC1-4728-B571-2CFE087A0085}" type="slidenum">
              <a:rPr lang="en-US" smtClean="0"/>
              <a:t>39</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9406443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To review, today we talked about three things:</a:t>
            </a:r>
          </a:p>
          <a:p>
            <a:pPr lvl="2"/>
            <a:r>
              <a:rPr lang="en-US"/>
              <a:t>The science of first impressions</a:t>
            </a:r>
          </a:p>
          <a:p>
            <a:pPr lvl="2"/>
            <a:r>
              <a:rPr lang="en-US"/>
              <a:t>Managing zero-second impressions</a:t>
            </a:r>
          </a:p>
          <a:p>
            <a:pPr lvl="2"/>
            <a:r>
              <a:rPr lang="en-US"/>
              <a:t>Polishing your presence</a:t>
            </a:r>
          </a:p>
          <a:p>
            <a:pPr lvl="1"/>
            <a:r>
              <a:rPr lang="en-US"/>
              <a:t>When it comes to first impressions, the way we see ourselves is often not the way others see us. </a:t>
            </a:r>
          </a:p>
        </p:txBody>
      </p:sp>
      <p:sp>
        <p:nvSpPr>
          <p:cNvPr id="6" name="Slide Number Placeholder 5"/>
          <p:cNvSpPr>
            <a:spLocks noGrp="1"/>
          </p:cNvSpPr>
          <p:nvPr>
            <p:ph type="sldNum" sz="quarter" idx="12"/>
          </p:nvPr>
        </p:nvSpPr>
        <p:spPr/>
        <p:txBody>
          <a:bodyPr/>
          <a:lstStyle/>
          <a:p>
            <a:fld id="{CB801053-3FC1-4728-B571-2CFE087A0085}" type="slidenum">
              <a:rPr lang="en-US" smtClean="0"/>
              <a:t>40</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9901143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lang="en-US" b="1"/>
              <a:t>[Delete slide for Edward Jones]</a:t>
            </a:r>
            <a:endParaRPr lang="en-US"/>
          </a:p>
          <a:p>
            <a:pPr lvl="1"/>
            <a:r>
              <a:rPr lang="en-US"/>
              <a:t>To help you implement the ideas you’ve learned in this presentation, we’ve created a checklist to help you master first</a:t>
            </a:r>
            <a:r>
              <a:rPr lang="en-US" baseline="0"/>
              <a:t> impressions</a:t>
            </a:r>
            <a:r>
              <a:rPr lang="en-US"/>
              <a:t>. </a:t>
            </a:r>
          </a:p>
          <a:p>
            <a:pPr lvl="1"/>
            <a:r>
              <a:rPr lang="en-US"/>
              <a:t>Set a reminder to review it periodically and choose one or two additional points to implement. </a:t>
            </a:r>
          </a:p>
          <a:p>
            <a:pPr lvl="1"/>
            <a:r>
              <a:rPr lang="en-US"/>
              <a:t>If you apply just one new strategy a month, 12 months later you’ll have 12 new best practices. </a:t>
            </a:r>
          </a:p>
          <a:p>
            <a:pPr lvl="1"/>
            <a:r>
              <a:rPr lang="en-US"/>
              <a:t>Continuing this process year after year can help your business grow.</a:t>
            </a:r>
          </a:p>
        </p:txBody>
      </p:sp>
      <p:sp>
        <p:nvSpPr>
          <p:cNvPr id="6" name="Slide Number Placeholder 5"/>
          <p:cNvSpPr>
            <a:spLocks noGrp="1"/>
          </p:cNvSpPr>
          <p:nvPr>
            <p:ph type="sldNum" sz="quarter" idx="12"/>
          </p:nvPr>
        </p:nvSpPr>
        <p:spPr/>
        <p:txBody>
          <a:bodyPr/>
          <a:lstStyle/>
          <a:p>
            <a:fld id="{CB801053-3FC1-4728-B571-2CFE087A0085}" type="slidenum">
              <a:rPr lang="en-US" smtClean="0">
                <a:solidFill>
                  <a:srgbClr val="000000"/>
                </a:solidFill>
              </a:rPr>
              <a:pPr/>
              <a:t>41</a:t>
            </a:fld>
            <a:endParaRPr lang="en-US">
              <a:solidFill>
                <a:srgbClr val="000000"/>
              </a:solidFill>
            </a:endParaRPr>
          </a:p>
        </p:txBody>
      </p:sp>
      <p:sp>
        <p:nvSpPr>
          <p:cNvPr id="9" name="Footer Placeholder 6"/>
          <p:cNvSpPr>
            <a:spLocks noGrp="1"/>
          </p:cNvSpPr>
          <p:nvPr>
            <p:ph type="ftr" sz="quarter" idx="4"/>
          </p:nvPr>
        </p:nvSpPr>
        <p:spPr>
          <a:xfrm>
            <a:off x="5486400" y="0"/>
            <a:ext cx="1828800" cy="457200"/>
          </a:xfrm>
        </p:spPr>
        <p:txBody>
          <a:bodyPr/>
          <a:lstStyle/>
          <a:p>
            <a:r>
              <a:rPr lang="en-US">
                <a:solidFill>
                  <a:srgbClr val="000000"/>
                </a:solidFill>
              </a:rPr>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solidFill>
                  <a:srgbClr val="000000"/>
                </a:solidFill>
              </a:rPr>
              <a:t>Mastering First Impressions: Understanding What the Client Sees in You</a:t>
            </a:r>
            <a:endParaRPr lang="en-US" b="0">
              <a:solidFill>
                <a:srgbClr val="000000"/>
              </a:solidFill>
            </a:endParaRPr>
          </a:p>
        </p:txBody>
      </p:sp>
    </p:spTree>
    <p:extLst>
      <p:ext uri="{BB962C8B-B14F-4D97-AF65-F5344CB8AC3E}">
        <p14:creationId xmlns:p14="http://schemas.microsoft.com/office/powerpoint/2010/main" val="33242899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CB801053-3FC1-4728-B571-2CFE087A0085}" type="slidenum">
              <a:rPr lang="en-US" smtClean="0"/>
              <a:t>42</a:t>
            </a:fld>
            <a:endParaRPr lang="en-US"/>
          </a:p>
        </p:txBody>
      </p:sp>
      <p:sp>
        <p:nvSpPr>
          <p:cNvPr id="9" name="Notes Placeholder 8"/>
          <p:cNvSpPr>
            <a:spLocks noGrp="1"/>
          </p:cNvSpPr>
          <p:nvPr>
            <p:ph type="body" idx="1"/>
          </p:nvPr>
        </p:nvSpPr>
        <p:spPr>
          <a:xfrm>
            <a:off x="292608" y="4800600"/>
            <a:ext cx="6729984" cy="4224528"/>
          </a:xfrm>
        </p:spPr>
        <p:txBody>
          <a:bodyPr/>
          <a:lstStyle/>
          <a:p>
            <a:pPr marL="144992" lvl="2" indent="-144992">
              <a:buFont typeface="Arial" panose="020B0604020202020204" pitchFamily="34" charset="0"/>
              <a:buChar char="•"/>
            </a:pPr>
            <a:r>
              <a:rPr lang="en-US"/>
              <a:t>We began this presentation with an experiment to show how quickly first impressions are formed. </a:t>
            </a:r>
          </a:p>
          <a:p>
            <a:pPr marL="144992" lvl="2" indent="-144992">
              <a:buFont typeface="Arial" panose="020B0604020202020204" pitchFamily="34" charset="0"/>
              <a:buChar char="•"/>
            </a:pPr>
            <a:r>
              <a:rPr lang="en-US"/>
              <a:t>Imagine [</a:t>
            </a:r>
            <a:r>
              <a:rPr lang="en-US" b="1"/>
              <a:t>CLICK</a:t>
            </a:r>
            <a:r>
              <a:rPr lang="en-US"/>
              <a:t>] I snapped a photo of your face in this moment. How do you look? Do you have a slight scowl? A furrowed brow? Or, are you shuffling to prepare for your next meeting or head to the next presentation? </a:t>
            </a:r>
          </a:p>
          <a:p>
            <a:pPr marL="144992" lvl="2" indent="-144992">
              <a:buFont typeface="Arial" panose="020B0604020202020204" pitchFamily="34" charset="0"/>
              <a:buChar char="•"/>
            </a:pPr>
            <a:r>
              <a:rPr lang="en-US"/>
              <a:t>Now, what if I gave you a heads up that I’d be taking your picture? How would your expressions change? Would you smile? Sit up straight? [</a:t>
            </a:r>
            <a:r>
              <a:rPr lang="en-US" b="1"/>
              <a:t>CLICK</a:t>
            </a:r>
            <a:r>
              <a:rPr lang="en-US"/>
              <a:t>]</a:t>
            </a:r>
          </a:p>
          <a:p>
            <a:pPr marL="144992" lvl="2" indent="-144992">
              <a:buFont typeface="Arial" panose="020B0604020202020204" pitchFamily="34" charset="0"/>
              <a:buChar char="•"/>
            </a:pPr>
            <a:r>
              <a:rPr lang="en-US"/>
              <a:t>The difference between those two facial expressions could be the difference between new business or no business from a prospective client. </a:t>
            </a:r>
          </a:p>
          <a:p>
            <a:pPr marL="144992" lvl="2" indent="-144992">
              <a:buFont typeface="Arial" panose="020B0604020202020204" pitchFamily="34" charset="0"/>
              <a:buChar char="•"/>
            </a:pPr>
            <a:r>
              <a:rPr lang="en-US"/>
              <a:t>[</a:t>
            </a:r>
            <a:r>
              <a:rPr lang="en-US" b="1"/>
              <a:t>CLICK</a:t>
            </a:r>
            <a:r>
              <a:rPr lang="en-US"/>
              <a:t>] At the beginning of this presentation I showed you how quickly you could choose between two faces and asked, “Who would you choose?” </a:t>
            </a:r>
          </a:p>
          <a:p>
            <a:pPr marL="144992" lvl="2" indent="-144992">
              <a:buFont typeface="Arial" panose="020B0604020202020204" pitchFamily="34" charset="0"/>
              <a:buChar char="•"/>
            </a:pPr>
            <a:r>
              <a:rPr lang="en-US"/>
              <a:t>I hope you’ll leave today’s discussion on making first impressions last with more confidence about how you present yourself and your business. </a:t>
            </a:r>
          </a:p>
          <a:p>
            <a:pPr marL="144992" lvl="2" indent="-144992">
              <a:buFont typeface="Arial" panose="020B0604020202020204" pitchFamily="34" charset="0"/>
              <a:buChar char="•"/>
            </a:pPr>
            <a:r>
              <a:rPr lang="en-US"/>
              <a:t>This will allow you to answer the more critical question in relation to your business, [</a:t>
            </a:r>
            <a:r>
              <a:rPr lang="en-US" b="1"/>
              <a:t>CLICK</a:t>
            </a:r>
            <a:r>
              <a:rPr lang="en-US"/>
              <a:t>] who would choose you?</a:t>
            </a:r>
          </a:p>
        </p:txBody>
      </p:sp>
      <p:sp>
        <p:nvSpPr>
          <p:cNvPr id="8"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8377310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CB801053-3FC1-4728-B571-2CFE087A0085}" type="slidenum">
              <a:rPr lang="en-US" smtClean="0"/>
              <a:t>43</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458033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pPr algn="l"/>
            <a:r>
              <a:rPr lang="en-US" cap="all"/>
              <a:t>Mastering First Impressions: Understanding What the Client Sees in You</a:t>
            </a:r>
            <a:endParaRPr lang="en-US" b="0"/>
          </a:p>
        </p:txBody>
      </p:sp>
      <p:sp>
        <p:nvSpPr>
          <p:cNvPr id="5" name="Date Placeholder 4"/>
          <p:cNvSpPr>
            <a:spLocks noGrp="1"/>
          </p:cNvSpPr>
          <p:nvPr>
            <p:ph type="dt" idx="1"/>
          </p:nvPr>
        </p:nvSpPr>
        <p:spPr/>
        <p:txBody>
          <a:bodyPr/>
          <a:lstStyle/>
          <a:p>
            <a:fld id="{81DFF306-66CE-4D54-B69D-D5461E750020}" type="datetime1">
              <a:rPr lang="en-US" smtClean="0"/>
              <a:t>10/27/2023</a:t>
            </a:fld>
            <a:endParaRPr lang="en-US"/>
          </a:p>
        </p:txBody>
      </p:sp>
      <p:sp>
        <p:nvSpPr>
          <p:cNvPr id="6" name="Footer Placeholder 5"/>
          <p:cNvSpPr>
            <a:spLocks noGrp="1"/>
          </p:cNvSpPr>
          <p:nvPr>
            <p:ph type="ftr" sz="quarter" idx="4"/>
          </p:nvPr>
        </p:nvSpPr>
        <p:spPr/>
        <p:txBody>
          <a:bodyPr/>
          <a:lstStyle/>
          <a:p>
            <a:r>
              <a:rPr lang="en-US"/>
              <a:t>MFIMP RRPPT 1020</a:t>
            </a:r>
          </a:p>
        </p:txBody>
      </p:sp>
      <p:sp>
        <p:nvSpPr>
          <p:cNvPr id="7" name="Slide Number Placeholder 6"/>
          <p:cNvSpPr>
            <a:spLocks noGrp="1"/>
          </p:cNvSpPr>
          <p:nvPr>
            <p:ph type="sldNum" sz="quarter" idx="5"/>
          </p:nvPr>
        </p:nvSpPr>
        <p:spPr/>
        <p:txBody>
          <a:bodyPr/>
          <a:lstStyle/>
          <a:p>
            <a:fld id="{CB801053-3FC1-4728-B571-2CFE087A0085}" type="slidenum">
              <a:rPr lang="en-US" smtClean="0"/>
              <a:pPr/>
              <a:t>44</a:t>
            </a:fld>
            <a:endParaRPr lang="en-US"/>
          </a:p>
        </p:txBody>
      </p:sp>
    </p:spTree>
    <p:extLst>
      <p:ext uri="{BB962C8B-B14F-4D97-AF65-F5344CB8AC3E}">
        <p14:creationId xmlns:p14="http://schemas.microsoft.com/office/powerpoint/2010/main" val="4023591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6" name="Slide Number Placeholder 5"/>
          <p:cNvSpPr>
            <a:spLocks noGrp="1"/>
          </p:cNvSpPr>
          <p:nvPr>
            <p:ph type="sldNum" sz="quarter" idx="12"/>
          </p:nvPr>
        </p:nvSpPr>
        <p:spPr/>
        <p:txBody>
          <a:bodyPr/>
          <a:lstStyle/>
          <a:p>
            <a:fld id="{CB801053-3FC1-4728-B571-2CFE087A0085}" type="slidenum">
              <a:rPr lang="en-US" smtClean="0"/>
              <a:t>4</a:t>
            </a:fld>
            <a:endParaRPr lang="en-US"/>
          </a:p>
        </p:txBody>
      </p:sp>
      <p:sp>
        <p:nvSpPr>
          <p:cNvPr id="9" name="Notes Placeholder 8"/>
          <p:cNvSpPr>
            <a:spLocks noGrp="1"/>
          </p:cNvSpPr>
          <p:nvPr>
            <p:ph type="body" idx="1"/>
          </p:nvPr>
        </p:nvSpPr>
        <p:spPr>
          <a:xfrm>
            <a:off x="292608" y="4800600"/>
            <a:ext cx="6729984" cy="4224528"/>
          </a:xfrm>
        </p:spPr>
        <p:txBody>
          <a:bodyPr/>
          <a:lstStyle/>
          <a:p>
            <a:pPr marL="144992" lvl="2" indent="-144992">
              <a:buFont typeface="Arial" panose="020B0604020202020204" pitchFamily="34" charset="0"/>
              <a:buChar char="•"/>
            </a:pPr>
            <a:r>
              <a:rPr lang="en-US"/>
              <a:t>The challenge is, there are many ways for prospects to gain insights about you, possibly without you even knowing. </a:t>
            </a:r>
          </a:p>
          <a:p>
            <a:pPr marL="144992" lvl="2" indent="-144992">
              <a:buFont typeface="Arial" panose="020B0604020202020204" pitchFamily="34" charset="0"/>
              <a:buChar char="•"/>
            </a:pPr>
            <a:r>
              <a:rPr lang="en-US"/>
              <a:t>What are some of these sources?</a:t>
            </a:r>
          </a:p>
          <a:p>
            <a:pPr marL="144992" lvl="2" indent="-144992">
              <a:buFont typeface="Arial" panose="020B0604020202020204" pitchFamily="34" charset="0"/>
              <a:buChar char="•"/>
            </a:pPr>
            <a:r>
              <a:rPr lang="en-US"/>
              <a:t>[</a:t>
            </a:r>
            <a:r>
              <a:rPr lang="en-US" b="1"/>
              <a:t>CLICK</a:t>
            </a:r>
            <a:r>
              <a:rPr lang="en-US"/>
              <a:t>] They may be forming an impression of you from your online presence. What do they find when they look you up online? Do you appear credible and professional and up with the times? They may have an impression of you before they even meet you.</a:t>
            </a:r>
          </a:p>
          <a:p>
            <a:pPr marL="144992" lvl="2" indent="-144992">
              <a:buFont typeface="Arial" panose="020B0604020202020204" pitchFamily="34" charset="0"/>
              <a:buChar char="•"/>
            </a:pPr>
            <a:r>
              <a:rPr lang="en-US"/>
              <a:t>[</a:t>
            </a:r>
            <a:r>
              <a:rPr lang="en-US" b="1"/>
              <a:t>CLICK</a:t>
            </a:r>
            <a:r>
              <a:rPr lang="en-US"/>
              <a:t>] Another way they may form an impression - Your existing clients and other professionals in your network. How are these people talking about you and your business to their families, friends, neighbors, colleagues and clients?</a:t>
            </a:r>
          </a:p>
          <a:p>
            <a:pPr marL="144992" lvl="2" indent="-144992">
              <a:buFont typeface="Arial" panose="020B0604020202020204" pitchFamily="34" charset="0"/>
              <a:buChar char="•"/>
            </a:pPr>
            <a:r>
              <a:rPr lang="en-US"/>
              <a:t>[</a:t>
            </a:r>
            <a:r>
              <a:rPr lang="en-US" b="1"/>
              <a:t>CLICK</a:t>
            </a:r>
            <a:r>
              <a:rPr lang="en-US"/>
              <a:t>] And third, you. This includes both you at your job and you going about your everyday life. As someone whose business often comes from the local community, your behavior at your children’s school, sporting event the grocery store or other social settings can have an impact. </a:t>
            </a:r>
          </a:p>
          <a:p>
            <a:pPr marL="0" lvl="2" indent="0">
              <a:buFont typeface="Arial" panose="020B0604020202020204" pitchFamily="34" charset="0"/>
              <a:buNone/>
            </a:pPr>
            <a:endParaRPr lang="en-US"/>
          </a:p>
        </p:txBody>
      </p:sp>
      <p:sp>
        <p:nvSpPr>
          <p:cNvPr id="7" name="Footer Placeholder 6"/>
          <p:cNvSpPr>
            <a:spLocks noGrp="1"/>
          </p:cNvSpPr>
          <p:nvPr>
            <p:ph type="ftr" sz="quarter" idx="4"/>
          </p:nvPr>
        </p:nvSpPr>
        <p:spPr>
          <a:xfrm>
            <a:off x="5486400" y="0"/>
            <a:ext cx="1828800" cy="457200"/>
          </a:xfrm>
        </p:spPr>
        <p:txBody>
          <a:bodyPr/>
          <a:lstStyle/>
          <a:p>
            <a:r>
              <a:rPr lang="en-US"/>
              <a:t>MFIMP RRPPT 1020</a:t>
            </a:r>
          </a:p>
        </p:txBody>
      </p:sp>
      <p:sp>
        <p:nvSpPr>
          <p:cNvPr id="8"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4105593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4992" lvl="1"/>
            <a:r>
              <a:rPr lang="en-US"/>
              <a:t>So, if people form impressions of you quickly, from a number sources, and those impressions have serious sticking power—how do you ensure that the impression you give is one that will encourage prospects to meet and do business with you?</a:t>
            </a:r>
          </a:p>
          <a:p>
            <a:pPr marL="144992" lvl="1"/>
            <a:r>
              <a:rPr lang="en-US"/>
              <a:t>Today’s discussion will focus on mastering first impressions. We’ll do this by seeking to understand what the client sees in you. </a:t>
            </a:r>
          </a:p>
          <a:p>
            <a:pPr marL="144992" lvl="1"/>
            <a:r>
              <a:rPr lang="en-US"/>
              <a:t>That means we have to look at ourselves from the prospect’s point of view and identify the areas in which we can improve ourselves and our business. </a:t>
            </a:r>
          </a:p>
        </p:txBody>
      </p:sp>
      <p:sp>
        <p:nvSpPr>
          <p:cNvPr id="6" name="Slide Number Placeholder 5"/>
          <p:cNvSpPr>
            <a:spLocks noGrp="1"/>
          </p:cNvSpPr>
          <p:nvPr>
            <p:ph type="sldNum" sz="quarter" idx="12"/>
          </p:nvPr>
        </p:nvSpPr>
        <p:spPr/>
        <p:txBody>
          <a:bodyPr/>
          <a:lstStyle/>
          <a:p>
            <a:fld id="{CB801053-3FC1-4728-B571-2CFE087A0085}" type="slidenum">
              <a:rPr lang="en-US" smtClean="0"/>
              <a:t>5</a:t>
            </a:fld>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4" name="Footer Placeholder 3"/>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274175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a:t>Today, we are going to talk about three things:</a:t>
            </a:r>
          </a:p>
          <a:p>
            <a:pPr lvl="1"/>
            <a:r>
              <a:rPr lang="en-US"/>
              <a:t>The science of first impressions</a:t>
            </a:r>
          </a:p>
          <a:p>
            <a:pPr lvl="1"/>
            <a:r>
              <a:rPr lang="en-US"/>
              <a:t>Managing zero-second impressions</a:t>
            </a:r>
          </a:p>
          <a:p>
            <a:pPr lvl="1"/>
            <a:r>
              <a:rPr lang="en-US"/>
              <a:t>Polishing your presence once we do meet someone face to face</a:t>
            </a:r>
          </a:p>
          <a:p>
            <a:pPr marL="137160" marR="0" lvl="1" indent="-13716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Char char="•"/>
              <a:tabLst/>
              <a:defRPr/>
            </a:pPr>
            <a:endParaRPr lang="en-US"/>
          </a:p>
          <a:p>
            <a:pPr marL="0" marR="0" lvl="1" indent="0" algn="l" defTabSz="914400" rtl="0" eaLnBrk="1" fontAlgn="auto" latinLnBrk="0" hangingPunct="1">
              <a:lnSpc>
                <a:spcPts val="1500"/>
              </a:lnSpc>
              <a:spcBef>
                <a:spcPts val="0"/>
              </a:spcBef>
              <a:spcAft>
                <a:spcPts val="300"/>
              </a:spcAft>
              <a:buClr>
                <a:srgbClr val="00A0DC"/>
              </a:buClr>
              <a:buSzPct val="110000"/>
              <a:buFont typeface="Arial" panose="020B0604020202020204" pitchFamily="34" charset="0"/>
              <a:buNone/>
              <a:tabLst/>
              <a:defRPr/>
            </a:pPr>
            <a:r>
              <a:rPr lang="en-US"/>
              <a:t>Lasting relationships often start with a positive first impression. The challenge is, there are many ways for people to gain insights about you, possibly without you even knowing. The presentation </a:t>
            </a:r>
            <a:r>
              <a:rPr lang="en-US" b="1" i="1"/>
              <a:t>Mastering First Impressions: Understanding What the Client Sees in You </a:t>
            </a:r>
            <a:r>
              <a:rPr lang="en-US"/>
              <a:t>looks at first impressions from the client’s point of view and offers tips for making them favorable.</a:t>
            </a:r>
          </a:p>
          <a:p>
            <a:pPr lvl="1"/>
            <a:endParaRPr lang="en-US"/>
          </a:p>
          <a:p>
            <a:pPr marL="0" lvl="1" indent="0">
              <a:buNone/>
            </a:pPr>
            <a:r>
              <a:rPr lang="en-US"/>
              <a:t>Let’s get started.</a:t>
            </a:r>
          </a:p>
        </p:txBody>
      </p:sp>
      <p:sp>
        <p:nvSpPr>
          <p:cNvPr id="6" name="Slide Number Placeholder 5"/>
          <p:cNvSpPr>
            <a:spLocks noGrp="1"/>
          </p:cNvSpPr>
          <p:nvPr>
            <p:ph type="sldNum" sz="quarter" idx="12"/>
          </p:nvPr>
        </p:nvSpPr>
        <p:spPr/>
        <p:txBody>
          <a:bodyPr/>
          <a:lstStyle/>
          <a:p>
            <a:fld id="{CB801053-3FC1-4728-B571-2CFE087A0085}" type="slidenum">
              <a:rPr lang="en-US" smtClean="0"/>
              <a:t>6</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891882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First, we’re going to pull back the curtain and look at the science of first impressions. </a:t>
            </a:r>
          </a:p>
          <a:p>
            <a:pPr lvl="1"/>
            <a:r>
              <a:rPr lang="en-US"/>
              <a:t>As the great philosopher Yogi Berra said, “You can observe a lot just by watching.”</a:t>
            </a:r>
          </a:p>
        </p:txBody>
      </p:sp>
      <p:sp>
        <p:nvSpPr>
          <p:cNvPr id="6" name="Slide Number Placeholder 5"/>
          <p:cNvSpPr>
            <a:spLocks noGrp="1"/>
          </p:cNvSpPr>
          <p:nvPr>
            <p:ph type="sldNum" sz="quarter" idx="12"/>
          </p:nvPr>
        </p:nvSpPr>
        <p:spPr/>
        <p:txBody>
          <a:bodyPr/>
          <a:lstStyle/>
          <a:p>
            <a:fld id="{CB801053-3FC1-4728-B571-2CFE087A0085}" type="slidenum">
              <a:rPr lang="en-US" smtClean="0"/>
              <a:t>7</a:t>
            </a:fld>
            <a:endParaRPr lang="en-US"/>
          </a:p>
        </p:txBody>
      </p:sp>
      <p:sp>
        <p:nvSpPr>
          <p:cNvPr id="9" name="Footer Placeholder 6"/>
          <p:cNvSpPr>
            <a:spLocks noGrp="1"/>
          </p:cNvSpPr>
          <p:nvPr>
            <p:ph type="ftr" sz="quarter" idx="4"/>
          </p:nvPr>
        </p:nvSpPr>
        <p:spPr>
          <a:xfrm>
            <a:off x="5486400" y="0"/>
            <a:ext cx="1828800" cy="457200"/>
          </a:xfrm>
        </p:spPr>
        <p:txBody>
          <a:bodyPr/>
          <a:lstStyle/>
          <a:p>
            <a:r>
              <a:rPr lang="en-US"/>
              <a:t>MFIMP RRPPT 1020</a:t>
            </a:r>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Tree>
    <p:extLst>
      <p:ext uri="{BB962C8B-B14F-4D97-AF65-F5344CB8AC3E}">
        <p14:creationId xmlns:p14="http://schemas.microsoft.com/office/powerpoint/2010/main" val="240990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2115" y="4788599"/>
            <a:ext cx="6729984" cy="4663440"/>
          </a:xfrm>
        </p:spPr>
        <p:txBody>
          <a:bodyPr/>
          <a:lstStyle/>
          <a:p>
            <a:pPr lvl="1"/>
            <a:r>
              <a:rPr lang="en-US"/>
              <a:t>We just saw that we form impressions quickly, but what characteristics are we making judgments about? </a:t>
            </a:r>
          </a:p>
          <a:p>
            <a:pPr lvl="1"/>
            <a:r>
              <a:rPr lang="en-US"/>
              <a:t>Princeton researchers had people look at facial images and make judgments about specific traits such as attractiveness, trustworthiness, competence, likability and aggressiveness.</a:t>
            </a:r>
            <a:r>
              <a:rPr lang="en-US">
                <a:latin typeface="Arial"/>
                <a:cs typeface="Arial"/>
              </a:rPr>
              <a:t>¹</a:t>
            </a:r>
            <a:r>
              <a:rPr lang="en-US"/>
              <a:t> </a:t>
            </a:r>
          </a:p>
          <a:p>
            <a:pPr lvl="1"/>
            <a:r>
              <a:rPr lang="en-US"/>
              <a:t>[</a:t>
            </a:r>
            <a:r>
              <a:rPr lang="en-US" b="1"/>
              <a:t>CLICK</a:t>
            </a:r>
            <a:r>
              <a:rPr lang="en-US"/>
              <a:t>] Now, some financial professionals might argue that competence is the most important trait when it comes to giving financial recommendations. After all, comprehensive solution-based recommendations requires knowledge of complex products and portfolio strategies. </a:t>
            </a:r>
          </a:p>
          <a:p>
            <a:pPr lvl="1"/>
            <a:r>
              <a:rPr lang="en-US"/>
              <a:t>According to researchers at Harvard University, competence is highly valued and a key trait we judge in others when we form a first impression. But, competence is only evaluated once trustworthiness is established.</a:t>
            </a:r>
            <a:r>
              <a:rPr lang="en-US">
                <a:latin typeface="Calibri"/>
                <a:cs typeface="Calibri"/>
              </a:rPr>
              <a:t>²</a:t>
            </a:r>
            <a:r>
              <a:rPr lang="en-US"/>
              <a:t> </a:t>
            </a:r>
          </a:p>
          <a:p>
            <a:pPr lvl="1"/>
            <a:r>
              <a:rPr lang="en-US"/>
              <a:t>[</a:t>
            </a:r>
            <a:r>
              <a:rPr lang="en-US" b="1"/>
              <a:t>CLICK</a:t>
            </a:r>
            <a:r>
              <a:rPr lang="en-US"/>
              <a:t>] The importance of trust is corroborated by the Princeton research. Of the five traits studied, participants made judgments about trustworthiness the fastest. </a:t>
            </a:r>
          </a:p>
          <a:p>
            <a:pPr lvl="1"/>
            <a:r>
              <a:rPr lang="en-US"/>
              <a:t>The ability to judge trustworthiness in others may have evolved as an important survival mechanism. Our caveman ancestors likely used this reflexive response to assess threats and stay safe. </a:t>
            </a:r>
          </a:p>
          <a:p>
            <a:pPr lvl="1"/>
            <a:r>
              <a:rPr lang="en-US"/>
              <a:t>While the other caveman may appear attractive, competent at building fires, all-around likeable and aggressive enough to wrestle a saber-tooth tiger, judging their trustworthiness quickly establishes whether they will steal your food or hit you with a club. </a:t>
            </a:r>
          </a:p>
          <a:p>
            <a:pPr lvl="1">
              <a:lnSpc>
                <a:spcPct val="100000"/>
              </a:lnSpc>
            </a:pPr>
            <a:endParaRPr lang="en-US" sz="1000"/>
          </a:p>
          <a:p>
            <a:pPr indent="-137160">
              <a:lnSpc>
                <a:spcPct val="100000"/>
              </a:lnSpc>
              <a:spcAft>
                <a:spcPts val="150"/>
              </a:spcAft>
            </a:pPr>
            <a:r>
              <a:rPr lang="en-US" sz="1000"/>
              <a:t>1. Source: Todorov, A. and Willis, J. First Impressions: Making Up Your Mind After a 100-Ms Exposure to a Face, </a:t>
            </a:r>
            <a:r>
              <a:rPr lang="en-US" sz="1000" i="1"/>
              <a:t>Psychological Science</a:t>
            </a:r>
            <a:r>
              <a:rPr lang="en-US" sz="1000"/>
              <a:t>, 2006.</a:t>
            </a:r>
          </a:p>
          <a:p>
            <a:pPr indent="-137160">
              <a:lnSpc>
                <a:spcPct val="100000"/>
              </a:lnSpc>
              <a:spcAft>
                <a:spcPts val="150"/>
              </a:spcAft>
            </a:pPr>
            <a:r>
              <a:rPr lang="en-US" sz="1000"/>
              <a:t>2. Source: Cuddy, Amy. </a:t>
            </a:r>
            <a:r>
              <a:rPr lang="en-US" sz="1000" i="1"/>
              <a:t>Presence: Bringing Your Boldest Self to Your Biggest Challenges</a:t>
            </a:r>
            <a:r>
              <a:rPr lang="en-US" sz="1000"/>
              <a:t>, 2015.</a:t>
            </a:r>
          </a:p>
        </p:txBody>
      </p:sp>
      <p:sp>
        <p:nvSpPr>
          <p:cNvPr id="6" name="Slide Number Placeholder 5"/>
          <p:cNvSpPr>
            <a:spLocks noGrp="1"/>
          </p:cNvSpPr>
          <p:nvPr>
            <p:ph type="sldNum" sz="quarter" idx="12"/>
          </p:nvPr>
        </p:nvSpPr>
        <p:spPr/>
        <p:txBody>
          <a:bodyPr/>
          <a:lstStyle/>
          <a:p>
            <a:fld id="{CB801053-3FC1-4728-B571-2CFE087A0085}" type="slidenum">
              <a:rPr lang="en-US" smtClean="0"/>
              <a:t>8</a:t>
            </a:fld>
            <a:endParaRPr lang="en-US"/>
          </a:p>
        </p:txBody>
      </p:sp>
      <p:sp>
        <p:nvSpPr>
          <p:cNvPr id="10" name="Header Placeholder 7"/>
          <p:cNvSpPr>
            <a:spLocks noGrp="1"/>
          </p:cNvSpPr>
          <p:nvPr>
            <p:ph type="hdr" sz="quarter"/>
          </p:nvPr>
        </p:nvSpPr>
        <p:spPr>
          <a:xfrm>
            <a:off x="0" y="0"/>
            <a:ext cx="5334000" cy="457200"/>
          </a:xfrm>
        </p:spPr>
        <p:txBody>
          <a:bodyPr/>
          <a:lstStyle/>
          <a:p>
            <a:pPr algn="l"/>
            <a:r>
              <a:rPr lang="en-US" cap="all"/>
              <a:t>Mastering First Impressions: Understanding What the Client Sees in You</a:t>
            </a:r>
            <a:endParaRPr lang="en-US" b="0"/>
          </a:p>
        </p:txBody>
      </p:sp>
      <p:sp>
        <p:nvSpPr>
          <p:cNvPr id="4" name="Footer Placeholder 3"/>
          <p:cNvSpPr>
            <a:spLocks noGrp="1"/>
          </p:cNvSpPr>
          <p:nvPr>
            <p:ph type="ftr" sz="quarter" idx="13"/>
          </p:nvPr>
        </p:nvSpPr>
        <p:spPr/>
        <p:txBody>
          <a:bodyPr/>
          <a:lstStyle/>
          <a:p>
            <a:r>
              <a:rPr lang="en-US"/>
              <a:t>MFIMP RRPPT 1020</a:t>
            </a:r>
          </a:p>
        </p:txBody>
      </p:sp>
    </p:spTree>
    <p:extLst>
      <p:ext uri="{BB962C8B-B14F-4D97-AF65-F5344CB8AC3E}">
        <p14:creationId xmlns:p14="http://schemas.microsoft.com/office/powerpoint/2010/main" val="21792512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3.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 White cover (print) INTERNAL USE">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C60DFAE4-09EE-4419-A177-CCB9376C6361}"/>
              </a:ext>
            </a:extLst>
          </p:cNvPr>
          <p:cNvSpPr>
            <a:spLocks noGrp="1"/>
          </p:cNvSpPr>
          <p:nvPr>
            <p:ph type="body" sz="quarter" idx="10"/>
          </p:nvPr>
        </p:nvSpPr>
        <p:spPr>
          <a:xfrm>
            <a:off x="457200" y="1966548"/>
            <a:ext cx="8172450" cy="2331720"/>
          </a:xfrm>
          <a:prstGeom prst="rect">
            <a:avLst/>
          </a:prstGeom>
        </p:spPr>
        <p:txBody>
          <a:bodyPr lIns="0" rIns="0"/>
          <a:lstStyle>
            <a:lvl1pPr marL="0" indent="0">
              <a:spcBef>
                <a:spcPts val="0"/>
              </a:spcBef>
              <a:spcAft>
                <a:spcPts val="2400"/>
              </a:spcAft>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Aft>
                <a:spcPts val="300"/>
              </a:spcAft>
              <a:buNone/>
              <a:defRPr lang="en-US" sz="2000" b="1" kern="1200" dirty="0" smtClean="0">
                <a:solidFill>
                  <a:srgbClr val="3769FF"/>
                </a:solidFill>
                <a:latin typeface="Century Gothic" panose="020B0502020202020204" pitchFamily="34" charset="0"/>
                <a:ea typeface="+mn-ea"/>
                <a:cs typeface="+mn-cs"/>
              </a:defRPr>
            </a:lvl2pPr>
            <a:lvl3pPr marL="0" indent="0">
              <a:buNone/>
              <a:defRPr lang="en-US" sz="1200" kern="1200" dirty="0" smtClean="0">
                <a:solidFill>
                  <a:schemeClr val="tx1"/>
                </a:solidFill>
                <a:latin typeface="Century Gothic" panose="020B0502020202020204" pitchFamily="34" charset="0"/>
                <a:ea typeface="+mn-ea"/>
                <a:cs typeface="+mn-cs"/>
              </a:defRPr>
            </a:lvl3pPr>
            <a:lvl4pPr marL="0" indent="0">
              <a:buNone/>
              <a:defRPr lang="en-US" sz="1200" kern="1200" dirty="0" smtClean="0">
                <a:solidFill>
                  <a:schemeClr val="tx1"/>
                </a:solidFill>
                <a:latin typeface="Century Gothic" panose="020B0502020202020204" pitchFamily="34" charset="0"/>
                <a:ea typeface="+mn-ea"/>
                <a:cs typeface="+mn-cs"/>
              </a:defRPr>
            </a:lvl4pPr>
            <a:lvl5pPr marL="0" indent="0">
              <a:buNone/>
              <a:defRPr lang="en-US" sz="1200" kern="1200" dirty="0">
                <a:solidFill>
                  <a:schemeClr val="tx1"/>
                </a:solidFill>
                <a:latin typeface="Century Gothic" panose="020B0502020202020204" pitchFamily="34" charset="0"/>
                <a:ea typeface="+mn-ea"/>
                <a:cs typeface="+mn-cs"/>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27A35FD7-C30E-477A-826A-444D311300B9}"/>
              </a:ext>
            </a:extLst>
          </p:cNvPr>
          <p:cNvSpPr>
            <a:spLocks noGrp="1"/>
          </p:cNvSpPr>
          <p:nvPr>
            <p:ph type="body" sz="quarter" idx="26" hasCustomPrompt="1"/>
          </p:nvPr>
        </p:nvSpPr>
        <p:spPr>
          <a:xfrm>
            <a:off x="457200" y="6143511"/>
            <a:ext cx="11155680" cy="153888"/>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ts val="1466"/>
              </a:lnSpc>
              <a:spcBef>
                <a:spcPts val="0"/>
              </a:spcBef>
              <a:spcAft>
                <a:spcPts val="200"/>
              </a:spcAft>
              <a:buNone/>
              <a:defRPr sz="1333">
                <a:latin typeface="Arial" panose="020B0604020202020204" pitchFamily="34" charset="0"/>
                <a:cs typeface="Arial" panose="020B0604020202020204" pitchFamily="34" charset="0"/>
              </a:defRPr>
            </a:lvl2pPr>
            <a:lvl3pPr marL="0" indent="0">
              <a:lnSpc>
                <a:spcPts val="1466"/>
              </a:lnSpc>
              <a:spcBef>
                <a:spcPts val="0"/>
              </a:spcBef>
              <a:spcAft>
                <a:spcPts val="200"/>
              </a:spcAft>
              <a:buNone/>
              <a:defRPr sz="1600" i="1" baseline="0">
                <a:latin typeface="Arial" panose="020B0604020202020204" pitchFamily="34" charset="0"/>
                <a:cs typeface="Arial" panose="020B0604020202020204" pitchFamily="34" charset="0"/>
              </a:defRPr>
            </a:lvl3pPr>
            <a:lvl4pPr marL="0" indent="0">
              <a:lnSpc>
                <a:spcPts val="1733"/>
              </a:lnSpc>
              <a:spcBef>
                <a:spcPts val="0"/>
              </a:spcBef>
              <a:spcAft>
                <a:spcPts val="400"/>
              </a:spcAft>
              <a:buNone/>
              <a:defRPr sz="1333">
                <a:latin typeface="Arial Narrow" panose="020B0606020202030204" pitchFamily="34" charset="0"/>
              </a:defRPr>
            </a:lvl4pPr>
            <a:lvl5pPr marL="0" indent="0">
              <a:lnSpc>
                <a:spcPts val="1733"/>
              </a:lnSpc>
              <a:spcBef>
                <a:spcPts val="0"/>
              </a:spcBef>
              <a:spcAft>
                <a:spcPts val="400"/>
              </a:spcAft>
              <a:buNone/>
              <a:defRPr sz="1333">
                <a:latin typeface="Arial Narrow" panose="020B0606020202030204" pitchFamily="34" charset="0"/>
              </a:defRPr>
            </a:lvl5pPr>
          </a:lstStyle>
          <a:p>
            <a:pPr lvl="0"/>
            <a:r>
              <a:rPr lang="en-US"/>
              <a:t>Caveats</a:t>
            </a:r>
          </a:p>
        </p:txBody>
      </p:sp>
      <p:pic>
        <p:nvPicPr>
          <p:cNvPr id="13" name="Picture 12">
            <a:extLst>
              <a:ext uri="{FF2B5EF4-FFF2-40B4-BE49-F238E27FC236}">
                <a16:creationId xmlns:a16="http://schemas.microsoft.com/office/drawing/2014/main" id="{4A37D094-9A37-41BA-9BE6-B8FA75896DAC}"/>
              </a:ext>
            </a:extLst>
          </p:cNvPr>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5852160"/>
            <a:ext cx="12188952" cy="9144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E19F790D-69AF-5886-574F-E5AE3DE304F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33178" y="-44544"/>
            <a:ext cx="5432611" cy="914400"/>
          </a:xfrm>
          <a:prstGeom prst="rect">
            <a:avLst/>
          </a:prstGeom>
        </p:spPr>
      </p:pic>
      <p:grpSp>
        <p:nvGrpSpPr>
          <p:cNvPr id="2" name="Group 9">
            <a:extLst>
              <a:ext uri="{FF2B5EF4-FFF2-40B4-BE49-F238E27FC236}">
                <a16:creationId xmlns:a16="http://schemas.microsoft.com/office/drawing/2014/main" id="{5DB5C9FB-436B-F184-852A-3A4E535490FF}"/>
              </a:ext>
            </a:extLst>
          </p:cNvPr>
          <p:cNvGrpSpPr>
            <a:grpSpLocks/>
          </p:cNvGrpSpPr>
          <p:nvPr userDrawn="1"/>
        </p:nvGrpSpPr>
        <p:grpSpPr bwMode="white">
          <a:xfrm>
            <a:off x="5141513" y="6414984"/>
            <a:ext cx="6671477" cy="349604"/>
            <a:chOff x="1725" y="3501"/>
            <a:chExt cx="2144" cy="148"/>
          </a:xfrm>
        </p:grpSpPr>
        <p:sp>
          <p:nvSpPr>
            <p:cNvPr id="4" name="Text Box 10">
              <a:extLst>
                <a:ext uri="{FF2B5EF4-FFF2-40B4-BE49-F238E27FC236}">
                  <a16:creationId xmlns:a16="http://schemas.microsoft.com/office/drawing/2014/main" id="{D4829618-3741-12CC-2244-FC3CFC9856AB}"/>
                </a:ext>
              </a:extLst>
            </p:cNvPr>
            <p:cNvSpPr txBox="1">
              <a:spLocks noChangeArrowheads="1"/>
            </p:cNvSpPr>
            <p:nvPr/>
          </p:nvSpPr>
          <p:spPr bwMode="white">
            <a:xfrm>
              <a:off x="1725" y="3501"/>
              <a:ext cx="2144" cy="130"/>
            </a:xfrm>
            <a:prstGeom prst="rect">
              <a:avLst/>
            </a:prstGeom>
            <a:noFill/>
            <a:ln w="63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9728" tIns="0" rIns="109728" bIns="0" anchor="ctr">
              <a:spAutoFit/>
            </a:bodyPr>
            <a:lstStyle>
              <a:lvl1pPr marL="115888" indent="-115888" eaLnBrk="0" hangingPunct="0">
                <a:defRPr sz="2400">
                  <a:solidFill>
                    <a:schemeClr val="tx1"/>
                  </a:solidFill>
                  <a:latin typeface="Arial" panose="020B0604020202020204" pitchFamily="34" charset="0"/>
                  <a:ea typeface="MS PGothic" panose="020B0600070205080204" pitchFamily="34" charset="-128"/>
                </a:defRPr>
              </a:lvl1pPr>
              <a:lvl2pPr marL="460375" eaLnBrk="0" hangingPunct="0">
                <a:defRPr sz="2400">
                  <a:solidFill>
                    <a:schemeClr val="tx1"/>
                  </a:solidFill>
                  <a:latin typeface="Arial" panose="020B0604020202020204" pitchFamily="34" charset="0"/>
                  <a:ea typeface="MS PGothic" panose="020B0600070205080204" pitchFamily="34" charset="-128"/>
                </a:defRPr>
              </a:lvl2pPr>
              <a:lvl3pPr eaLnBrk="0" hangingPunct="0">
                <a:defRPr sz="2400">
                  <a:solidFill>
                    <a:schemeClr val="tx1"/>
                  </a:solidFill>
                  <a:latin typeface="Arial" panose="020B0604020202020204" pitchFamily="34" charset="0"/>
                  <a:ea typeface="MS PGothic" panose="020B0600070205080204" pitchFamily="34" charset="-128"/>
                </a:defRPr>
              </a:lvl3pPr>
              <a:lvl4pPr eaLnBrk="0" hangingPunct="0">
                <a:defRPr sz="2400">
                  <a:solidFill>
                    <a:schemeClr val="tx1"/>
                  </a:solidFill>
                  <a:latin typeface="Arial" panose="020B0604020202020204" pitchFamily="34" charset="0"/>
                  <a:ea typeface="MS PGothic" panose="020B0600070205080204" pitchFamily="34" charset="-128"/>
                </a:defRPr>
              </a:lvl4pPr>
              <a:lvl5pPr eaLnBrk="0" hangingPunct="0">
                <a:defRPr sz="2400">
                  <a:solidFill>
                    <a:schemeClr val="tx1"/>
                  </a:solidFill>
                  <a:latin typeface="Arial" panose="020B0604020202020204" pitchFamily="34" charset="0"/>
                  <a:ea typeface="MS PGothic" panose="020B0600070205080204" pitchFamily="34" charset="-128"/>
                </a:defRPr>
              </a:lvl5pPr>
              <a:lvl6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defRPr/>
              </a:pPr>
              <a:r>
                <a:rPr lang="en-US" altLang="en-US" sz="2000" b="1">
                  <a:solidFill>
                    <a:srgbClr val="000000"/>
                  </a:solidFill>
                  <a:latin typeface="Arial Narrow" panose="020B0606020202030204" pitchFamily="34" charset="0"/>
                </a:rPr>
                <a:t>Not FDIC Insured   |   May Lose Value   |</a:t>
              </a:r>
              <a:r>
                <a:rPr lang="en-US" altLang="en-US" sz="2000" b="1" baseline="-6000">
                  <a:solidFill>
                    <a:srgbClr val="000000"/>
                  </a:solidFill>
                  <a:latin typeface="Arial Narrow" panose="020B0606020202030204" pitchFamily="34" charset="0"/>
                </a:rPr>
                <a:t> </a:t>
              </a:r>
              <a:r>
                <a:rPr lang="en-US" altLang="en-US" sz="2000" b="1">
                  <a:solidFill>
                    <a:srgbClr val="000000"/>
                  </a:solidFill>
                  <a:latin typeface="Arial Narrow" panose="020B0606020202030204" pitchFamily="34" charset="0"/>
                </a:rPr>
                <a:t>  No Bank Guarantee</a:t>
              </a:r>
              <a:endParaRPr lang="en-US" altLang="en-US" sz="2000" b="1" baseline="-6000">
                <a:solidFill>
                  <a:srgbClr val="000000"/>
                </a:solidFill>
                <a:latin typeface="Arial Narrow" panose="020B0606020202030204" pitchFamily="34" charset="0"/>
              </a:endParaRPr>
            </a:p>
          </p:txBody>
        </p:sp>
        <p:sp>
          <p:nvSpPr>
            <p:cNvPr id="5" name="Rectangle 11">
              <a:extLst>
                <a:ext uri="{FF2B5EF4-FFF2-40B4-BE49-F238E27FC236}">
                  <a16:creationId xmlns:a16="http://schemas.microsoft.com/office/drawing/2014/main" id="{407E4A1B-7CC8-4281-57F8-D980E9C273F5}"/>
                </a:ext>
              </a:extLst>
            </p:cNvPr>
            <p:cNvSpPr>
              <a:spLocks noChangeArrowheads="1"/>
            </p:cNvSpPr>
            <p:nvPr/>
          </p:nvSpPr>
          <p:spPr bwMode="white">
            <a:xfrm>
              <a:off x="1785" y="3505"/>
              <a:ext cx="2023" cy="144"/>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900">
                <a:solidFill>
                  <a:srgbClr val="000000"/>
                </a:solidFill>
                <a:latin typeface="Arial"/>
              </a:endParaRPr>
            </a:p>
          </p:txBody>
        </p:sp>
      </p:grpSp>
    </p:spTree>
    <p:custDataLst>
      <p:tags r:id="rId1"/>
    </p:custDataLst>
    <p:extLst>
      <p:ext uri="{BB962C8B-B14F-4D97-AF65-F5344CB8AC3E}">
        <p14:creationId xmlns:p14="http://schemas.microsoft.com/office/powerpoint/2010/main" val="3422194544"/>
      </p:ext>
    </p:extLst>
  </p:cSld>
  <p:clrMapOvr>
    <a:masterClrMapping/>
  </p:clrMapOvr>
  <p:hf hdr="0" ftr="0" dt="0"/>
  <p:extLst>
    <p:ext uri="{DCECCB84-F9BA-43D5-87BE-67443E8EF086}">
      <p15:sldGuideLst xmlns:p15="http://schemas.microsoft.com/office/powerpoint/2012/main">
        <p15:guide id="1" orient="horz" pos="4201">
          <p15:clr>
            <a:srgbClr val="FBAE40"/>
          </p15:clr>
        </p15:guide>
        <p15:guide id="2" pos="288">
          <p15:clr>
            <a:srgbClr val="FBAE40"/>
          </p15:clr>
        </p15:guide>
        <p15:guide id="3" pos="174">
          <p15:clr>
            <a:srgbClr val="FBAE40"/>
          </p15:clr>
        </p15:guide>
        <p15:guide id="4" orient="horz" pos="364">
          <p15:clr>
            <a:srgbClr val="FBAE40"/>
          </p15:clr>
        </p15:guide>
        <p15:guide id="5" orient="horz" pos="296">
          <p15:clr>
            <a:srgbClr val="FBAE40"/>
          </p15:clr>
        </p15:guide>
        <p15:guide id="6" pos="736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8"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9" name="Text Placeholder 3"/>
          <p:cNvSpPr>
            <a:spLocks noGrp="1"/>
          </p:cNvSpPr>
          <p:nvPr>
            <p:ph type="body" sz="quarter" idx="10" hasCustomPrompt="1"/>
          </p:nvPr>
        </p:nvSpPr>
        <p:spPr>
          <a:xfrm>
            <a:off x="457202" y="274320"/>
            <a:ext cx="8686800" cy="914400"/>
          </a:xfrm>
          <a:prstGeom prst="rect">
            <a:avLst/>
          </a:prstGeom>
        </p:spPr>
        <p:txBody>
          <a:bodyPr lIns="0" tIns="0" rIns="0" bIns="0"/>
          <a:lstStyle>
            <a:lvl1pPr marL="0" indent="0">
              <a:lnSpc>
                <a:spcPts val="2798"/>
              </a:lnSpc>
              <a:spcBef>
                <a:spcPts val="0"/>
              </a:spcBef>
              <a:buNone/>
              <a:defRPr sz="2798" b="1">
                <a:solidFill>
                  <a:schemeClr val="accent1"/>
                </a:solidFill>
                <a:latin typeface="Arial" panose="020B0604020202020204" pitchFamily="34" charset="0"/>
                <a:cs typeface="Arial" panose="020B0604020202020204" pitchFamily="34" charset="0"/>
              </a:defRPr>
            </a:lvl1pPr>
            <a:lvl2pPr marL="0" indent="0">
              <a:spcBef>
                <a:spcPts val="0"/>
              </a:spcBef>
              <a:buNone/>
              <a:defRPr sz="1998">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4" name="Text Placeholder 3"/>
          <p:cNvSpPr>
            <a:spLocks noGrp="1"/>
          </p:cNvSpPr>
          <p:nvPr>
            <p:ph type="body" sz="quarter" idx="26" hasCustomPrompt="1"/>
          </p:nvPr>
        </p:nvSpPr>
        <p:spPr>
          <a:xfrm>
            <a:off x="457199" y="5897884"/>
            <a:ext cx="11274552"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43507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 Section Break (project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451784-FC2E-485D-B7FF-570E66F2C1F6}"/>
              </a:ext>
            </a:extLst>
          </p:cNvPr>
          <p:cNvPicPr>
            <a:picLocks/>
          </p:cNvPicPr>
          <p:nvPr/>
        </p:nvPicPr>
        <p:blipFill>
          <a:blip r:embed="rId3" cstate="email">
            <a:extLst>
              <a:ext uri="{28A0092B-C50C-407E-A947-70E740481C1C}">
                <a14:useLocalDpi xmlns:a14="http://schemas.microsoft.com/office/drawing/2010/main"/>
              </a:ext>
            </a:extLst>
          </a:blip>
          <a:stretch/>
        </p:blipFill>
        <p:spPr>
          <a:xfrm>
            <a:off x="0" y="0"/>
            <a:ext cx="12188825" cy="6858000"/>
          </a:xfrm>
          <a:prstGeom prst="rect">
            <a:avLst/>
          </a:prstGeom>
        </p:spPr>
      </p:pic>
      <p:sp>
        <p:nvSpPr>
          <p:cNvPr id="2" name="Text Placeholder 8"/>
          <p:cNvSpPr>
            <a:spLocks noGrp="1"/>
          </p:cNvSpPr>
          <p:nvPr>
            <p:ph type="body" sz="quarter" idx="11" hasCustomPrompt="1"/>
          </p:nvPr>
        </p:nvSpPr>
        <p:spPr>
          <a:xfrm>
            <a:off x="913686" y="1070610"/>
            <a:ext cx="6703854" cy="1190069"/>
          </a:xfrm>
          <a:prstGeom prst="rect">
            <a:avLst/>
          </a:prstGeom>
          <a:ln w="15875">
            <a:noFill/>
          </a:ln>
        </p:spPr>
        <p:txBody>
          <a:bodyPr wrap="square" lIns="0" tIns="0" rIns="0" bIns="0" anchor="t" anchorCtr="0">
            <a:spAutoFit/>
          </a:bodyPr>
          <a:lstStyle>
            <a:lvl1pPr marL="0" indent="0">
              <a:spcBef>
                <a:spcPts val="0"/>
              </a:spcBef>
              <a:spcAft>
                <a:spcPts val="0"/>
              </a:spcAft>
              <a:buNone/>
              <a:defRPr sz="4000" b="1" cap="none" baseline="0">
                <a:solidFill>
                  <a:schemeClr val="bg1"/>
                </a:solidFill>
                <a:latin typeface="Arial" panose="020B0604020202020204" pitchFamily="34" charset="0"/>
                <a:cs typeface="Arial" panose="020B0604020202020204" pitchFamily="34" charset="0"/>
              </a:defRPr>
            </a:lvl1pPr>
            <a:lvl2pPr marL="0" indent="0">
              <a:spcBef>
                <a:spcPts val="1600"/>
              </a:spcBef>
              <a:buNone/>
              <a:defRPr sz="2400">
                <a:solidFill>
                  <a:schemeClr val="bg1"/>
                </a:solidFill>
                <a:latin typeface="Arial" panose="020B0604020202020204" pitchFamily="34" charset="0"/>
                <a:cs typeface="Arial" panose="020B0604020202020204" pitchFamily="34" charset="0"/>
              </a:defRPr>
            </a:lvl2pPr>
          </a:lstStyle>
          <a:p>
            <a:pPr lvl="0"/>
            <a:r>
              <a:rPr lang="en-US"/>
              <a:t>Section break title</a:t>
            </a:r>
          </a:p>
          <a:p>
            <a:pPr lvl="1"/>
            <a:r>
              <a:rPr lang="en-US"/>
              <a:t>Second level</a:t>
            </a:r>
          </a:p>
        </p:txBody>
      </p:sp>
      <p:sp>
        <p:nvSpPr>
          <p:cNvPr id="6" name="exstream_shape42">
            <a:extLst>
              <a:ext uri="{FF2B5EF4-FFF2-40B4-BE49-F238E27FC236}">
                <a16:creationId xmlns:a16="http://schemas.microsoft.com/office/drawing/2014/main" id="{66A9DAAA-FBBB-445E-8A54-526DD628D510}"/>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chemeClr val="bg1"/>
                </a:solidFill>
                <a:latin typeface="Arial Narrow" panose="020B0606020202030204" pitchFamily="34" charset="0"/>
              </a:rPr>
              <a:t>For Financial Professional Use Only / Not for Distribution to the Public</a:t>
            </a:r>
          </a:p>
        </p:txBody>
      </p:sp>
    </p:spTree>
    <p:custDataLst>
      <p:tags r:id="rId1"/>
    </p:custDataLst>
    <p:extLst>
      <p:ext uri="{BB962C8B-B14F-4D97-AF65-F5344CB8AC3E}">
        <p14:creationId xmlns:p14="http://schemas.microsoft.com/office/powerpoint/2010/main" val="1453717272"/>
      </p:ext>
    </p:extLst>
  </p:cSld>
  <p:clrMapOvr>
    <a:masterClrMapping/>
  </p:clrMapOvr>
  <p:hf hdr="0" ftr="0" dt="0"/>
  <p:extLst>
    <p:ext uri="{DCECCB84-F9BA-43D5-87BE-67443E8EF086}">
      <p15:sldGuideLst xmlns:p15="http://schemas.microsoft.com/office/powerpoint/2012/main">
        <p15:guide id="1" pos="3839">
          <p15:clr>
            <a:srgbClr val="FBAE40"/>
          </p15:clr>
        </p15:guide>
        <p15:guide id="2"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rporate Back Wrappe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ED1502-CB18-4AD8-AC64-366332965F0F}"/>
              </a:ext>
            </a:extLst>
          </p:cNvPr>
          <p:cNvCxnSpPr>
            <a:cxnSpLocks/>
          </p:cNvCxnSpPr>
          <p:nvPr/>
        </p:nvCxnSpPr>
        <p:spPr>
          <a:xfrm>
            <a:off x="428625" y="5380936"/>
            <a:ext cx="112471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FC417E98-6A03-4618-9D7B-D5BCD93AFCF6}"/>
              </a:ext>
            </a:extLst>
          </p:cNvPr>
          <p:cNvSpPr>
            <a:spLocks noGrp="1"/>
          </p:cNvSpPr>
          <p:nvPr>
            <p:ph type="body" sz="quarter" idx="11" hasCustomPrompt="1"/>
          </p:nvPr>
        </p:nvSpPr>
        <p:spPr>
          <a:xfrm>
            <a:off x="9892066" y="6537960"/>
            <a:ext cx="1828800"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XX/21</a:t>
            </a:r>
          </a:p>
        </p:txBody>
      </p:sp>
      <p:sp>
        <p:nvSpPr>
          <p:cNvPr id="16" name="Text Placeholder 3">
            <a:extLst>
              <a:ext uri="{FF2B5EF4-FFF2-40B4-BE49-F238E27FC236}">
                <a16:creationId xmlns:a16="http://schemas.microsoft.com/office/drawing/2014/main" id="{38720B81-08D4-44B4-8249-0539C1292929}"/>
              </a:ext>
            </a:extLst>
          </p:cNvPr>
          <p:cNvSpPr>
            <a:spLocks noGrp="1"/>
          </p:cNvSpPr>
          <p:nvPr>
            <p:ph type="body" sz="quarter" idx="26" hasCustomPrompt="1"/>
          </p:nvPr>
        </p:nvSpPr>
        <p:spPr>
          <a:xfrm>
            <a:off x="447675" y="4684430"/>
            <a:ext cx="11247120" cy="518091"/>
          </a:xfrm>
          <a:prstGeom prst="rect">
            <a:avLst/>
          </a:prstGeom>
        </p:spPr>
        <p:txBody>
          <a:bodyPr wrap="square" lIns="0" tIns="0" rIns="0" bIns="0" anchor="b" anchorCtr="0">
            <a:spAutoFit/>
          </a:bodyPr>
          <a:lstStyle>
            <a:lvl1pPr marL="0" indent="0">
              <a:lnSpc>
                <a:spcPct val="100000"/>
              </a:lnSpc>
              <a:spcBef>
                <a:spcPts val="0"/>
              </a:spcBef>
              <a:spcAft>
                <a:spcPts val="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Rectangle 17">
            <a:extLst>
              <a:ext uri="{FF2B5EF4-FFF2-40B4-BE49-F238E27FC236}">
                <a16:creationId xmlns:a16="http://schemas.microsoft.com/office/drawing/2014/main" id="{529CA6D0-DA97-4593-BBEE-07CB43EAC7F5}"/>
              </a:ext>
            </a:extLst>
          </p:cNvPr>
          <p:cNvSpPr/>
          <p:nvPr/>
        </p:nvSpPr>
        <p:spPr>
          <a:xfrm>
            <a:off x="445510" y="6400800"/>
            <a:ext cx="6201938" cy="168270"/>
          </a:xfrm>
          <a:prstGeom prst="rect">
            <a:avLst/>
          </a:prstGeom>
        </p:spPr>
        <p:txBody>
          <a:bodyPr wrap="square" lIns="0" tIns="0" rIns="0" bIns="0">
            <a:noAutofit/>
          </a:bodyPr>
          <a:lstStyle/>
          <a:p>
            <a:r>
              <a:rPr lang="en-US" sz="800" dirty="0">
                <a:solidFill>
                  <a:srgbClr val="211D1E"/>
                </a:solidFill>
                <a:effectLst/>
                <a:latin typeface="Arial" panose="020B0604020202020204" pitchFamily="34" charset="0"/>
                <a:cs typeface="Arial" panose="020B0604020202020204" pitchFamily="34" charset="0"/>
              </a:rPr>
              <a:t>© 2023 Franklin Distributors, LLC. Member FINRA/SIPC. All rights reserved. </a:t>
            </a:r>
          </a:p>
        </p:txBody>
      </p:sp>
      <p:sp>
        <p:nvSpPr>
          <p:cNvPr id="22" name="Text Placeholder 5">
            <a:extLst>
              <a:ext uri="{FF2B5EF4-FFF2-40B4-BE49-F238E27FC236}">
                <a16:creationId xmlns:a16="http://schemas.microsoft.com/office/drawing/2014/main" id="{ADFB9ACB-EB11-48B1-8117-DEA56B20384B}"/>
              </a:ext>
            </a:extLst>
          </p:cNvPr>
          <p:cNvSpPr>
            <a:spLocks noGrp="1"/>
          </p:cNvSpPr>
          <p:nvPr>
            <p:ph type="body" sz="quarter" idx="27" hasCustomPrompt="1"/>
          </p:nvPr>
        </p:nvSpPr>
        <p:spPr>
          <a:xfrm>
            <a:off x="2979350" y="5644045"/>
            <a:ext cx="5059750" cy="455547"/>
          </a:xfrm>
          <a:prstGeom prst="rect">
            <a:avLst/>
          </a:prstGeom>
        </p:spPr>
        <p:txBody>
          <a:bodyPr lIns="0" tIns="0" rIns="0" bIns="0"/>
          <a:lstStyle>
            <a:lvl1pPr marL="0" indent="0">
              <a:lnSpc>
                <a:spcPts val="1700"/>
              </a:lnSpc>
              <a:spcBef>
                <a:spcPts val="0"/>
              </a:spcBef>
              <a:buNone/>
              <a:defRPr sz="1400">
                <a:solidFill>
                  <a:schemeClr val="tx1"/>
                </a:solidFill>
              </a:defRPr>
            </a:lvl1pPr>
            <a:lvl2pPr marL="0" indent="0">
              <a:lnSpc>
                <a:spcPts val="1700"/>
              </a:lnSpc>
              <a:spcBef>
                <a:spcPts val="0"/>
              </a:spcBef>
              <a:buNone/>
              <a:defRPr sz="1200">
                <a:solidFill>
                  <a:schemeClr val="tx1"/>
                </a:solidFill>
              </a:defRPr>
            </a:lvl2pPr>
            <a:lvl3pPr marL="1218895" indent="0">
              <a:lnSpc>
                <a:spcPts val="1700"/>
              </a:lnSpc>
              <a:spcBef>
                <a:spcPts val="0"/>
              </a:spcBef>
              <a:buNone/>
              <a:defRPr sz="1300">
                <a:solidFill>
                  <a:schemeClr val="accent1"/>
                </a:solidFill>
              </a:defRPr>
            </a:lvl3pPr>
            <a:lvl4pPr marL="1828343" indent="0">
              <a:lnSpc>
                <a:spcPts val="1700"/>
              </a:lnSpc>
              <a:spcBef>
                <a:spcPts val="0"/>
              </a:spcBef>
              <a:buNone/>
              <a:defRPr sz="1300">
                <a:solidFill>
                  <a:schemeClr val="accent1"/>
                </a:solidFill>
              </a:defRPr>
            </a:lvl4pPr>
            <a:lvl5pPr marL="2437790" indent="0">
              <a:lnSpc>
                <a:spcPts val="1700"/>
              </a:lnSpc>
              <a:spcBef>
                <a:spcPts val="0"/>
              </a:spcBef>
              <a:buNone/>
              <a:defRPr sz="1300">
                <a:solidFill>
                  <a:schemeClr val="accent1"/>
                </a:solidFill>
              </a:defRPr>
            </a:lvl5pPr>
          </a:lstStyle>
          <a:p>
            <a:pPr lvl="0"/>
            <a:r>
              <a:rPr lang="en-US"/>
              <a:t>(XXX) XXX-XXXX</a:t>
            </a:r>
          </a:p>
          <a:p>
            <a:pPr lvl="1"/>
            <a:r>
              <a:rPr lang="en-US"/>
              <a:t>URL</a:t>
            </a:r>
          </a:p>
        </p:txBody>
      </p:sp>
      <p:sp>
        <p:nvSpPr>
          <p:cNvPr id="10" name="exstream_shape42">
            <a:extLst>
              <a:ext uri="{FF2B5EF4-FFF2-40B4-BE49-F238E27FC236}">
                <a16:creationId xmlns:a16="http://schemas.microsoft.com/office/drawing/2014/main" id="{FB8AD2B5-A532-43BF-BD26-CE7973225BC6}"/>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rgbClr val="000000"/>
                </a:solidFill>
                <a:latin typeface="Arial Narrow" panose="020B0606020202030204" pitchFamily="34" charset="0"/>
              </a:rPr>
              <a:t>For Financial Professional Use Only / Not for Distribution to the Public</a:t>
            </a:r>
            <a:endParaRPr lang="en-US" sz="1000" b="1">
              <a:solidFill>
                <a:srgbClr val="CC0066"/>
              </a:solidFill>
              <a:latin typeface="Arial Narrow" panose="020B0606020202030204" pitchFamily="34" charset="0"/>
            </a:endParaRPr>
          </a:p>
        </p:txBody>
      </p:sp>
      <p:pic>
        <p:nvPicPr>
          <p:cNvPr id="11" name="Picture 10">
            <a:extLst>
              <a:ext uri="{FF2B5EF4-FFF2-40B4-BE49-F238E27FC236}">
                <a16:creationId xmlns:a16="http://schemas.microsoft.com/office/drawing/2014/main" id="{859217E8-8BBC-4812-8C6E-CB2491A960D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8799" y="5420417"/>
            <a:ext cx="3139176" cy="528481"/>
          </a:xfrm>
          <a:prstGeom prst="rect">
            <a:avLst/>
          </a:prstGeom>
        </p:spPr>
      </p:pic>
    </p:spTree>
    <p:custDataLst>
      <p:tags r:id="rId1"/>
    </p:custDataLst>
    <p:extLst>
      <p:ext uri="{BB962C8B-B14F-4D97-AF65-F5344CB8AC3E}">
        <p14:creationId xmlns:p14="http://schemas.microsoft.com/office/powerpoint/2010/main" val="2133928833"/>
      </p:ext>
    </p:extLst>
  </p:cSld>
  <p:clrMapOvr>
    <a:masterClrMapping/>
  </p:clrMapOvr>
  <p:hf hdr="0" ftr="0" dt="0"/>
  <p:extLst>
    <p:ext uri="{DCECCB84-F9BA-43D5-87BE-67443E8EF086}">
      <p15:sldGuideLst xmlns:p15="http://schemas.microsoft.com/office/powerpoint/2012/main">
        <p15:guide id="1" orient="horz" pos="3192">
          <p15:clr>
            <a:srgbClr val="FBAE40"/>
          </p15:clr>
        </p15:guide>
        <p15:guide id="2" pos="91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Cover">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55B3A5E7-B942-25EC-DD58-FC1ED7348A77}"/>
              </a:ext>
            </a:extLst>
          </p:cNvPr>
          <p:cNvPicPr>
            <a:picLocks noChangeAspect="1"/>
          </p:cNvPicPr>
          <p:nvPr userDrawn="1"/>
        </p:nvPicPr>
        <p:blipFill>
          <a:blip r:embed="rId3"/>
          <a:stretch>
            <a:fillRect/>
          </a:stretch>
        </p:blipFill>
        <p:spPr>
          <a:xfrm>
            <a:off x="9296599" y="127788"/>
            <a:ext cx="2571466" cy="506187"/>
          </a:xfrm>
          <a:prstGeom prst="rect">
            <a:avLst/>
          </a:prstGeom>
        </p:spPr>
      </p:pic>
    </p:spTree>
    <p:custDataLst>
      <p:tags r:id="rId1"/>
    </p:custDataLst>
    <p:extLst>
      <p:ext uri="{BB962C8B-B14F-4D97-AF65-F5344CB8AC3E}">
        <p14:creationId xmlns:p14="http://schemas.microsoft.com/office/powerpoint/2010/main" val="1818341773"/>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6" name="Content Placeholder 2"/>
          <p:cNvSpPr>
            <a:spLocks noGrp="1"/>
          </p:cNvSpPr>
          <p:nvPr>
            <p:ph sz="quarter" idx="27" hasCustomPrompt="1"/>
          </p:nvPr>
        </p:nvSpPr>
        <p:spPr>
          <a:xfrm>
            <a:off x="457201" y="1371600"/>
            <a:ext cx="8686800" cy="4389120"/>
          </a:xfrm>
          <a:prstGeom prst="rect">
            <a:avLst/>
          </a:prstGeom>
        </p:spPr>
        <p:txBody>
          <a:bodyPr wrap="square" lIns="0" tIns="0" rIns="0" bIns="0"/>
          <a:lstStyle>
            <a:lvl1pPr marL="0" indent="0">
              <a:lnSpc>
                <a:spcPct val="100000"/>
              </a:lnSpc>
              <a:spcBef>
                <a:spcPts val="0"/>
              </a:spcBef>
              <a:spcAft>
                <a:spcPts val="600"/>
              </a:spcAft>
              <a:buNone/>
              <a:defRPr sz="1799">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799" baseline="0">
                <a:latin typeface="Arial" panose="020B0604020202020204" pitchFamily="34" charset="0"/>
                <a:cs typeface="Arial" panose="020B0604020202020204" pitchFamily="34" charset="0"/>
              </a:defRPr>
            </a:lvl2pPr>
            <a:lvl3pPr marL="182825" indent="-182825">
              <a:lnSpc>
                <a:spcPct val="100000"/>
              </a:lnSpc>
              <a:spcBef>
                <a:spcPts val="0"/>
              </a:spcBef>
              <a:spcAft>
                <a:spcPts val="600"/>
              </a:spcAft>
              <a:buClr>
                <a:srgbClr val="00A0DC"/>
              </a:buClr>
              <a:buSzPct val="110000"/>
              <a:defRPr sz="1799">
                <a:latin typeface="Arial" panose="020B0604020202020204" pitchFamily="34" charset="0"/>
                <a:cs typeface="Arial" panose="020B0604020202020204" pitchFamily="34" charset="0"/>
              </a:defRPr>
            </a:lvl3pPr>
            <a:lvl4pPr marL="411357" indent="-228531">
              <a:lnSpc>
                <a:spcPct val="100000"/>
              </a:lnSpc>
              <a:spcBef>
                <a:spcPts val="0"/>
              </a:spcBef>
              <a:spcAft>
                <a:spcPts val="600"/>
              </a:spcAft>
              <a:buClr>
                <a:srgbClr val="00A0DC"/>
              </a:buClr>
              <a:buSzPct val="110000"/>
              <a:defRPr sz="1799">
                <a:latin typeface="Arial" panose="020B0604020202020204" pitchFamily="34" charset="0"/>
                <a:cs typeface="Arial" panose="020B0604020202020204" pitchFamily="34" charset="0"/>
              </a:defRPr>
            </a:lvl4pPr>
            <a:lvl5pPr marL="639888" indent="-228531">
              <a:lnSpc>
                <a:spcPct val="100000"/>
              </a:lnSpc>
              <a:spcBef>
                <a:spcPts val="0"/>
              </a:spcBef>
              <a:spcAft>
                <a:spcPts val="600"/>
              </a:spcAft>
              <a:buClr>
                <a:srgbClr val="00A0DC"/>
              </a:buClr>
              <a:buSzPct val="110000"/>
              <a:defRPr sz="17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Text Placeholder 3"/>
          <p:cNvSpPr>
            <a:spLocks noGrp="1"/>
          </p:cNvSpPr>
          <p:nvPr>
            <p:ph type="body" sz="quarter" idx="26" hasCustomPrompt="1"/>
          </p:nvPr>
        </p:nvSpPr>
        <p:spPr>
          <a:xfrm>
            <a:off x="457200" y="6180325"/>
            <a:ext cx="10541359"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98FFBA1A-5BE3-482D-9CE5-EB8F40065494}"/>
              </a:ext>
            </a:extLst>
          </p:cNvPr>
          <p:cNvSpPr>
            <a:spLocks noGrp="1"/>
          </p:cNvSpPr>
          <p:nvPr>
            <p:ph type="body" sz="quarter" idx="10" hasCustomPrompt="1"/>
          </p:nvPr>
        </p:nvSpPr>
        <p:spPr>
          <a:xfrm>
            <a:off x="457201" y="274320"/>
            <a:ext cx="8686800" cy="914400"/>
          </a:xfrm>
          <a:prstGeom prst="rect">
            <a:avLst/>
          </a:prstGeom>
        </p:spPr>
        <p:txBody>
          <a:bodyPr lIns="0" tIns="0" rIns="0" bIns="0"/>
          <a:lstStyle>
            <a:lvl1pPr marL="0" indent="0">
              <a:spcBef>
                <a:spcPts val="0"/>
              </a:spcBef>
              <a:buNone/>
              <a:defRPr sz="2399" b="1">
                <a:solidFill>
                  <a:schemeClr val="accent1"/>
                </a:solidFill>
                <a:latin typeface="Arial" panose="020B0604020202020204" pitchFamily="34" charset="0"/>
                <a:cs typeface="Arial" panose="020B0604020202020204" pitchFamily="34" charset="0"/>
              </a:defRPr>
            </a:lvl1pPr>
            <a:lvl2pPr marL="0" indent="0">
              <a:spcBef>
                <a:spcPts val="0"/>
              </a:spcBef>
              <a:buNone/>
              <a:defRPr sz="1999">
                <a:solidFill>
                  <a:srgbClr val="767676"/>
                </a:solidFill>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pic>
        <p:nvPicPr>
          <p:cNvPr id="2" name="Picture 1" descr="Shape&#10;&#10;Description automatically generated with medium confidence">
            <a:extLst>
              <a:ext uri="{FF2B5EF4-FFF2-40B4-BE49-F238E27FC236}">
                <a16:creationId xmlns:a16="http://schemas.microsoft.com/office/drawing/2014/main" id="{E35C4E71-D872-70B9-8AA6-69299AB92A70}"/>
              </a:ext>
            </a:extLst>
          </p:cNvPr>
          <p:cNvPicPr>
            <a:picLocks noChangeAspect="1"/>
          </p:cNvPicPr>
          <p:nvPr userDrawn="1"/>
        </p:nvPicPr>
        <p:blipFill>
          <a:blip r:embed="rId2"/>
          <a:stretch>
            <a:fillRect/>
          </a:stretch>
        </p:blipFill>
        <p:spPr>
          <a:xfrm>
            <a:off x="9296599" y="127788"/>
            <a:ext cx="2571466" cy="506187"/>
          </a:xfrm>
          <a:prstGeom prst="rect">
            <a:avLst/>
          </a:prstGeom>
        </p:spPr>
      </p:pic>
    </p:spTree>
    <p:extLst>
      <p:ext uri="{BB962C8B-B14F-4D97-AF65-F5344CB8AC3E}">
        <p14:creationId xmlns:p14="http://schemas.microsoft.com/office/powerpoint/2010/main" val="140883134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9" name="Text Placeholder 3"/>
          <p:cNvSpPr>
            <a:spLocks noGrp="1"/>
          </p:cNvSpPr>
          <p:nvPr>
            <p:ph type="body" sz="quarter" idx="10" hasCustomPrompt="1"/>
          </p:nvPr>
        </p:nvSpPr>
        <p:spPr>
          <a:xfrm>
            <a:off x="457201" y="274320"/>
            <a:ext cx="8686800" cy="914400"/>
          </a:xfrm>
          <a:prstGeom prst="rect">
            <a:avLst/>
          </a:prstGeom>
        </p:spPr>
        <p:txBody>
          <a:bodyPr lIns="0" tIns="0" rIns="0" bIns="0"/>
          <a:lstStyle>
            <a:lvl1pPr marL="0" indent="0">
              <a:spcBef>
                <a:spcPts val="0"/>
              </a:spcBef>
              <a:buNone/>
              <a:defRPr sz="2799" b="1">
                <a:solidFill>
                  <a:schemeClr val="accent1"/>
                </a:solidFill>
                <a:latin typeface="Arial" panose="020B0604020202020204" pitchFamily="34" charset="0"/>
                <a:cs typeface="Arial" panose="020B0604020202020204" pitchFamily="34" charset="0"/>
              </a:defRPr>
            </a:lvl1pPr>
            <a:lvl2pPr marL="0" indent="0">
              <a:spcBef>
                <a:spcPts val="0"/>
              </a:spcBef>
              <a:buNone/>
              <a:defRPr sz="1999">
                <a:solidFill>
                  <a:srgbClr val="767676"/>
                </a:solidFill>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201" y="1371600"/>
            <a:ext cx="8686800" cy="4206240"/>
          </a:xfrm>
          <a:prstGeom prst="rect">
            <a:avLst/>
          </a:prstGeom>
        </p:spPr>
        <p:txBody>
          <a:bodyPr lIns="0" tIns="0" rIns="0" bIns="0"/>
          <a:lstStyle>
            <a:lvl1pPr marL="228531" indent="-228531">
              <a:lnSpc>
                <a:spcPct val="100000"/>
              </a:lnSpc>
              <a:spcBef>
                <a:spcPts val="0"/>
              </a:spcBef>
              <a:spcAft>
                <a:spcPts val="1200"/>
              </a:spcAft>
              <a:buClr>
                <a:srgbClr val="00A0DC"/>
              </a:buClr>
              <a:buSzPct val="95000"/>
              <a:buFont typeface="Arial" panose="020B0604020202020204" pitchFamily="34" charset="0"/>
              <a:buChar char="•"/>
              <a:defRPr sz="2399" b="0">
                <a:latin typeface="Arial" panose="020B0604020202020204" pitchFamily="34" charset="0"/>
                <a:cs typeface="Arial" panose="020B0604020202020204" pitchFamily="34" charset="0"/>
              </a:defRPr>
            </a:lvl1pPr>
          </a:lstStyle>
          <a:p>
            <a:pPr lvl="0"/>
            <a:r>
              <a:rPr lang="en-US"/>
              <a:t>Section Title</a:t>
            </a:r>
          </a:p>
        </p:txBody>
      </p:sp>
      <p:pic>
        <p:nvPicPr>
          <p:cNvPr id="2" name="Picture 1" descr="Shape&#10;&#10;Description automatically generated with medium confidence">
            <a:extLst>
              <a:ext uri="{FF2B5EF4-FFF2-40B4-BE49-F238E27FC236}">
                <a16:creationId xmlns:a16="http://schemas.microsoft.com/office/drawing/2014/main" id="{F5DE55E9-52F0-1AFB-3E12-947C3A647E88}"/>
              </a:ext>
            </a:extLst>
          </p:cNvPr>
          <p:cNvPicPr>
            <a:picLocks noChangeAspect="1"/>
          </p:cNvPicPr>
          <p:nvPr userDrawn="1"/>
        </p:nvPicPr>
        <p:blipFill>
          <a:blip r:embed="rId2"/>
          <a:stretch>
            <a:fillRect/>
          </a:stretch>
        </p:blipFill>
        <p:spPr>
          <a:xfrm>
            <a:off x="9296599" y="127788"/>
            <a:ext cx="2571466" cy="506187"/>
          </a:xfrm>
          <a:prstGeom prst="rect">
            <a:avLst/>
          </a:prstGeom>
        </p:spPr>
      </p:pic>
    </p:spTree>
    <p:extLst>
      <p:ext uri="{BB962C8B-B14F-4D97-AF65-F5344CB8AC3E}">
        <p14:creationId xmlns:p14="http://schemas.microsoft.com/office/powerpoint/2010/main" val="1658419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85628217-A24A-BECF-2A03-2CD07994C88E}"/>
              </a:ext>
            </a:extLst>
          </p:cNvPr>
          <p:cNvPicPr>
            <a:picLocks noChangeAspect="1"/>
          </p:cNvPicPr>
          <p:nvPr userDrawn="1"/>
        </p:nvPicPr>
        <p:blipFill>
          <a:blip r:embed="rId2"/>
          <a:stretch>
            <a:fillRect/>
          </a:stretch>
        </p:blipFill>
        <p:spPr>
          <a:xfrm>
            <a:off x="9296599" y="127788"/>
            <a:ext cx="2571466" cy="506187"/>
          </a:xfrm>
          <a:prstGeom prst="rect">
            <a:avLst/>
          </a:prstGeom>
        </p:spPr>
      </p:pic>
    </p:spTree>
    <p:extLst>
      <p:ext uri="{BB962C8B-B14F-4D97-AF65-F5344CB8AC3E}">
        <p14:creationId xmlns:p14="http://schemas.microsoft.com/office/powerpoint/2010/main" val="12631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ne Content with Sidebar">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6627" y="6537325"/>
            <a:ext cx="365125"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6" name="Content Placeholder 2"/>
          <p:cNvSpPr>
            <a:spLocks noGrp="1"/>
          </p:cNvSpPr>
          <p:nvPr>
            <p:ph sz="quarter" idx="27" hasCustomPrompt="1"/>
          </p:nvPr>
        </p:nvSpPr>
        <p:spPr>
          <a:xfrm>
            <a:off x="457200" y="1371600"/>
            <a:ext cx="7863840" cy="4389120"/>
          </a:xfrm>
          <a:prstGeom prst="rect">
            <a:avLst/>
          </a:prstGeom>
        </p:spPr>
        <p:txBody>
          <a:bodyPr wrap="square" lIns="0" tIns="0" rIns="0" bIns="0"/>
          <a:lstStyle>
            <a:lvl1pPr marL="0" indent="0">
              <a:lnSpc>
                <a:spcPct val="100000"/>
              </a:lnSpc>
              <a:spcBef>
                <a:spcPts val="0"/>
              </a:spcBef>
              <a:spcAft>
                <a:spcPts val="600"/>
              </a:spcAft>
              <a:buNone/>
              <a:defRPr sz="2399">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999" baseline="0">
                <a:latin typeface="Arial" panose="020B0604020202020204" pitchFamily="34" charset="0"/>
                <a:cs typeface="Arial" panose="020B0604020202020204" pitchFamily="34" charset="0"/>
              </a:defRPr>
            </a:lvl2pPr>
            <a:lvl3pPr marL="182825" indent="-182825">
              <a:lnSpc>
                <a:spcPct val="100000"/>
              </a:lnSpc>
              <a:spcBef>
                <a:spcPts val="0"/>
              </a:spcBef>
              <a:spcAft>
                <a:spcPts val="600"/>
              </a:spcAft>
              <a:buClr>
                <a:srgbClr val="00A0DC"/>
              </a:buClr>
              <a:buSzPct val="110000"/>
              <a:defRPr sz="1999">
                <a:latin typeface="Arial" panose="020B0604020202020204" pitchFamily="34" charset="0"/>
                <a:cs typeface="Arial" panose="020B0604020202020204" pitchFamily="34" charset="0"/>
              </a:defRPr>
            </a:lvl3pPr>
            <a:lvl4pPr marL="411357" indent="-228531">
              <a:lnSpc>
                <a:spcPct val="100000"/>
              </a:lnSpc>
              <a:spcBef>
                <a:spcPts val="0"/>
              </a:spcBef>
              <a:spcAft>
                <a:spcPts val="600"/>
              </a:spcAft>
              <a:buClr>
                <a:srgbClr val="00A0DC"/>
              </a:buClr>
              <a:buSzPct val="110000"/>
              <a:defRPr sz="1999">
                <a:latin typeface="Arial" panose="020B0604020202020204" pitchFamily="34" charset="0"/>
                <a:cs typeface="Arial" panose="020B0604020202020204" pitchFamily="34" charset="0"/>
              </a:defRPr>
            </a:lvl4pPr>
            <a:lvl5pPr marL="639888" indent="-228531">
              <a:lnSpc>
                <a:spcPct val="100000"/>
              </a:lnSpc>
              <a:spcBef>
                <a:spcPts val="0"/>
              </a:spcBef>
              <a:spcAft>
                <a:spcPts val="600"/>
              </a:spcAft>
              <a:buClr>
                <a:srgbClr val="00A0DC"/>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0" name="Text Placeholder 2"/>
          <p:cNvSpPr>
            <a:spLocks noGrp="1"/>
          </p:cNvSpPr>
          <p:nvPr>
            <p:ph type="body" sz="quarter" idx="28" hasCustomPrompt="1"/>
          </p:nvPr>
        </p:nvSpPr>
        <p:spPr>
          <a:xfrm>
            <a:off x="8805671" y="1371602"/>
            <a:ext cx="2926080" cy="907941"/>
          </a:xfrm>
          <a:prstGeom prst="rect">
            <a:avLst/>
          </a:prstGeom>
          <a:ln w="12700">
            <a:solidFill>
              <a:schemeClr val="accent4"/>
            </a:solidFill>
          </a:ln>
        </p:spPr>
        <p:txBody>
          <a:bodyPr lIns="137160" tIns="137160" rIns="137160" bIns="137160">
            <a:spAutoFit/>
          </a:bodyPr>
          <a:lstStyle>
            <a:lvl1pPr marL="0" indent="0">
              <a:spcBef>
                <a:spcPts val="0"/>
              </a:spcBef>
              <a:spcAft>
                <a:spcPts val="600"/>
              </a:spcAft>
              <a:buNone/>
              <a:defRPr sz="1799" b="1">
                <a:solidFill>
                  <a:schemeClr val="accent4"/>
                </a:solidFill>
                <a:latin typeface="Arial" panose="020B0604020202020204" pitchFamily="34" charset="0"/>
                <a:cs typeface="Arial" panose="020B0604020202020204" pitchFamily="34" charset="0"/>
              </a:defRPr>
            </a:lvl1pPr>
            <a:lvl2pPr marL="0" indent="0">
              <a:spcBef>
                <a:spcPts val="0"/>
              </a:spcBef>
              <a:spcAft>
                <a:spcPts val="600"/>
              </a:spcAft>
              <a:buNone/>
              <a:defRPr sz="1799" baseline="0">
                <a:solidFill>
                  <a:schemeClr val="accent4"/>
                </a:solidFill>
                <a:latin typeface="Arial" panose="020B0604020202020204" pitchFamily="34" charset="0"/>
                <a:cs typeface="Arial" panose="020B0604020202020204" pitchFamily="34" charset="0"/>
              </a:defRPr>
            </a:lvl2pPr>
            <a:lvl3pPr marL="914126" indent="0">
              <a:buNone/>
              <a:defRPr sz="1600">
                <a:solidFill>
                  <a:schemeClr val="accent4"/>
                </a:solidFill>
                <a:latin typeface="Arial" panose="020B0604020202020204" pitchFamily="34" charset="0"/>
                <a:cs typeface="Arial" panose="020B0604020202020204" pitchFamily="34" charset="0"/>
              </a:defRPr>
            </a:lvl3pPr>
            <a:lvl4pPr marL="1371189" indent="0">
              <a:buNone/>
              <a:defRPr sz="1600">
                <a:solidFill>
                  <a:schemeClr val="accent4"/>
                </a:solidFill>
                <a:latin typeface="Arial" panose="020B0604020202020204" pitchFamily="34" charset="0"/>
                <a:cs typeface="Arial" panose="020B0604020202020204" pitchFamily="34" charset="0"/>
              </a:defRPr>
            </a:lvl4pPr>
            <a:lvl5pPr marL="1828251" indent="0">
              <a:buNone/>
              <a:defRPr sz="1600">
                <a:solidFill>
                  <a:schemeClr val="accent4"/>
                </a:solidFill>
                <a:latin typeface="Arial" panose="020B0604020202020204" pitchFamily="34" charset="0"/>
                <a:cs typeface="Arial" panose="020B0604020202020204" pitchFamily="34" charset="0"/>
              </a:defRPr>
            </a:lvl5pPr>
          </a:lstStyle>
          <a:p>
            <a:pPr lvl="0"/>
            <a:r>
              <a:rPr lang="en-US"/>
              <a:t>Sidebar Subhead</a:t>
            </a:r>
          </a:p>
          <a:p>
            <a:pPr lvl="1"/>
            <a:r>
              <a:rPr lang="en-US"/>
              <a:t>Sidebar Body</a:t>
            </a:r>
          </a:p>
        </p:txBody>
      </p:sp>
      <p:sp>
        <p:nvSpPr>
          <p:cNvPr id="11" name="Text Placeholder 3"/>
          <p:cNvSpPr>
            <a:spLocks noGrp="1"/>
          </p:cNvSpPr>
          <p:nvPr>
            <p:ph type="body" sz="quarter" idx="26" hasCustomPrompt="1"/>
          </p:nvPr>
        </p:nvSpPr>
        <p:spPr>
          <a:xfrm>
            <a:off x="457199" y="5948503"/>
            <a:ext cx="11274552"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Text Placeholder 3">
            <a:extLst>
              <a:ext uri="{FF2B5EF4-FFF2-40B4-BE49-F238E27FC236}">
                <a16:creationId xmlns:a16="http://schemas.microsoft.com/office/drawing/2014/main" id="{17D35935-20C6-4A91-B331-19A492EEB048}"/>
              </a:ext>
            </a:extLst>
          </p:cNvPr>
          <p:cNvSpPr>
            <a:spLocks noGrp="1"/>
          </p:cNvSpPr>
          <p:nvPr>
            <p:ph type="body" sz="quarter" idx="10" hasCustomPrompt="1"/>
          </p:nvPr>
        </p:nvSpPr>
        <p:spPr>
          <a:xfrm>
            <a:off x="457201" y="274320"/>
            <a:ext cx="8686800" cy="914400"/>
          </a:xfrm>
          <a:prstGeom prst="rect">
            <a:avLst/>
          </a:prstGeom>
        </p:spPr>
        <p:txBody>
          <a:bodyPr lIns="0" tIns="0" rIns="0" bIns="0"/>
          <a:lstStyle>
            <a:lvl1pPr marL="0" indent="0">
              <a:spcBef>
                <a:spcPts val="0"/>
              </a:spcBef>
              <a:buNone/>
              <a:defRPr sz="2799" b="1">
                <a:solidFill>
                  <a:schemeClr val="accent1"/>
                </a:solidFill>
                <a:latin typeface="Arial" panose="020B0604020202020204" pitchFamily="34" charset="0"/>
                <a:cs typeface="Arial" panose="020B0604020202020204" pitchFamily="34" charset="0"/>
              </a:defRPr>
            </a:lvl1pPr>
            <a:lvl2pPr marL="0" indent="0">
              <a:spcBef>
                <a:spcPts val="0"/>
              </a:spcBef>
              <a:buNone/>
              <a:defRPr sz="1999">
                <a:solidFill>
                  <a:srgbClr val="767676"/>
                </a:solidFill>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pic>
        <p:nvPicPr>
          <p:cNvPr id="2" name="Picture 1" descr="Shape&#10;&#10;Description automatically generated with medium confidence">
            <a:extLst>
              <a:ext uri="{FF2B5EF4-FFF2-40B4-BE49-F238E27FC236}">
                <a16:creationId xmlns:a16="http://schemas.microsoft.com/office/drawing/2014/main" id="{2B6694B3-E5F0-A8DF-57FF-8C8B654B96B1}"/>
              </a:ext>
            </a:extLst>
          </p:cNvPr>
          <p:cNvPicPr>
            <a:picLocks noChangeAspect="1"/>
          </p:cNvPicPr>
          <p:nvPr userDrawn="1"/>
        </p:nvPicPr>
        <p:blipFill>
          <a:blip r:embed="rId2"/>
          <a:stretch>
            <a:fillRect/>
          </a:stretch>
        </p:blipFill>
        <p:spPr>
          <a:xfrm>
            <a:off x="9296599" y="127788"/>
            <a:ext cx="2571466" cy="506187"/>
          </a:xfrm>
          <a:prstGeom prst="rect">
            <a:avLst/>
          </a:prstGeom>
        </p:spPr>
      </p:pic>
    </p:spTree>
    <p:extLst>
      <p:ext uri="{BB962C8B-B14F-4D97-AF65-F5344CB8AC3E}">
        <p14:creationId xmlns:p14="http://schemas.microsoft.com/office/powerpoint/2010/main" val="522899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lank 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21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2.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785DC08-F9CF-4228-882B-ACC6DEBC4069}"/>
              </a:ext>
            </a:extLst>
          </p:cNvPr>
          <p:cNvGrpSpPr/>
          <p:nvPr userDrawn="1"/>
        </p:nvGrpSpPr>
        <p:grpSpPr>
          <a:xfrm>
            <a:off x="9602112" y="9729"/>
            <a:ext cx="2294758" cy="585281"/>
            <a:chOff x="3780801" y="9808850"/>
            <a:chExt cx="3321718" cy="847429"/>
          </a:xfrm>
        </p:grpSpPr>
        <p:pic>
          <p:nvPicPr>
            <p:cNvPr id="5" name="Picture 4">
              <a:extLst>
                <a:ext uri="{FF2B5EF4-FFF2-40B4-BE49-F238E27FC236}">
                  <a16:creationId xmlns:a16="http://schemas.microsoft.com/office/drawing/2014/main" id="{2C8DFC97-240D-43B3-9A3E-B0A64A8D60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45150" y="9808850"/>
              <a:ext cx="1757369" cy="764548"/>
            </a:xfrm>
            <a:prstGeom prst="rect">
              <a:avLst/>
            </a:prstGeom>
          </p:spPr>
        </p:pic>
        <p:pic>
          <p:nvPicPr>
            <p:cNvPr id="6" name="Picture 5" descr="A close up of a mans face&#10;&#10;Description generated with very high confidence">
              <a:extLst>
                <a:ext uri="{FF2B5EF4-FFF2-40B4-BE49-F238E27FC236}">
                  <a16:creationId xmlns:a16="http://schemas.microsoft.com/office/drawing/2014/main" id="{206246AF-32D0-4FF9-8191-C319EF66D2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80801" y="10023635"/>
              <a:ext cx="1717031" cy="632644"/>
            </a:xfrm>
            <a:prstGeom prst="rect">
              <a:avLst/>
            </a:prstGeom>
          </p:spPr>
        </p:pic>
      </p:grpSp>
    </p:spTree>
    <p:extLst>
      <p:ext uri="{BB962C8B-B14F-4D97-AF65-F5344CB8AC3E}">
        <p14:creationId xmlns:p14="http://schemas.microsoft.com/office/powerpoint/2010/main" val="2344404921"/>
      </p:ext>
    </p:extLst>
  </p:cSld>
  <p:clrMap bg1="lt1" tx1="dk1" bg2="lt2" tx2="dk2" accent1="accent1" accent2="accent2" accent3="accent3" accent4="accent4" accent5="accent5" accent6="accent6" hlink="hlink" folHlink="folHlink"/>
  <p:hf hdr="0" ftr="0" dt="0"/>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exstream_shape42"/>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rgbClr val="000000"/>
                </a:solidFill>
                <a:latin typeface="Arial Narrow" panose="020B0606020202030204" pitchFamily="34" charset="0"/>
              </a:rPr>
              <a:t>For Financial Professional Use Only / Not for Distribution to the Public</a:t>
            </a:r>
            <a:endParaRPr lang="en-US" sz="1000" b="1">
              <a:solidFill>
                <a:srgbClr val="CC0066"/>
              </a:solidFill>
              <a:latin typeface="Arial Narrow" panose="020B0606020202030204" pitchFamily="34" charset="0"/>
            </a:endParaRPr>
          </a:p>
        </p:txBody>
      </p:sp>
    </p:spTree>
    <p:custDataLst>
      <p:tags r:id="rId12"/>
    </p:custDataLst>
    <p:extLst>
      <p:ext uri="{BB962C8B-B14F-4D97-AF65-F5344CB8AC3E}">
        <p14:creationId xmlns:p14="http://schemas.microsoft.com/office/powerpoint/2010/main" val="1234542020"/>
      </p:ext>
    </p:extLst>
  </p:cSld>
  <p:clrMap bg1="lt1" tx1="dk1" bg2="lt2" tx2="dk2" accent1="accent1" accent2="accent2" accent3="accent3" accent4="accent4" accent5="accent5" accent6="accent6" hlink="hlink" folHlink="folHlink"/>
  <p:sldLayoutIdLst>
    <p:sldLayoutId id="2147483862" r:id="rId1"/>
    <p:sldLayoutId id="2147483866" r:id="rId2"/>
    <p:sldLayoutId id="2147483916" r:id="rId3"/>
    <p:sldLayoutId id="2147483917" r:id="rId4"/>
    <p:sldLayoutId id="2147483918" r:id="rId5"/>
    <p:sldLayoutId id="2147483919" r:id="rId6"/>
    <p:sldLayoutId id="2147483920" r:id="rId7"/>
    <p:sldLayoutId id="2147483921" r:id="rId8"/>
    <p:sldLayoutId id="2147483923" r:id="rId9"/>
    <p:sldLayoutId id="2147483926" r:id="rId10"/>
  </p:sldLayoutIdLst>
  <p:hf hdr="0" ftr="0" dt="0"/>
  <p:txStyles>
    <p:titleStyle>
      <a:lvl1pPr algn="ctr" defTabSz="1218895" rtl="0" eaLnBrk="1" latinLnBrk="0" hangingPunct="1">
        <a:spcBef>
          <a:spcPct val="0"/>
        </a:spcBef>
        <a:buNone/>
        <a:defRPr sz="5865" kern="1200">
          <a:solidFill>
            <a:schemeClr val="tx1"/>
          </a:solidFill>
          <a:latin typeface="+mj-lt"/>
          <a:ea typeface="+mj-ea"/>
          <a:cs typeface="+mj-cs"/>
        </a:defRPr>
      </a:lvl1pPr>
    </p:titleStyle>
    <p:bodyStyle>
      <a:lvl1pPr marL="457086" indent="-457086" algn="l" defTabSz="1218895" rtl="0" eaLnBrk="1" latinLnBrk="0" hangingPunct="1">
        <a:spcBef>
          <a:spcPct val="20000"/>
        </a:spcBef>
        <a:buFont typeface="Arial" panose="020B0604020202020204" pitchFamily="34" charset="0"/>
        <a:buChar char="•"/>
        <a:defRPr sz="4266" kern="1200">
          <a:solidFill>
            <a:schemeClr val="tx1"/>
          </a:solidFill>
          <a:latin typeface="+mn-lt"/>
          <a:ea typeface="+mn-ea"/>
          <a:cs typeface="+mn-cs"/>
        </a:defRPr>
      </a:lvl1pPr>
      <a:lvl2pPr marL="990352" indent="-380905" algn="l" defTabSz="1218895" rtl="0" eaLnBrk="1" latinLnBrk="0" hangingPunct="1">
        <a:spcBef>
          <a:spcPct val="20000"/>
        </a:spcBef>
        <a:buFont typeface="Arial" panose="020B0604020202020204" pitchFamily="34" charset="0"/>
        <a:buChar char="–"/>
        <a:defRPr sz="3732" kern="1200">
          <a:solidFill>
            <a:schemeClr val="tx1"/>
          </a:solidFill>
          <a:latin typeface="+mn-lt"/>
          <a:ea typeface="+mn-ea"/>
          <a:cs typeface="+mn-cs"/>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9.xml"/><Relationship Id="rId6" Type="http://schemas.openxmlformats.org/officeDocument/2006/relationships/hyperlink" Target="https://www.psychologytoday.com/blog/beyond-words/201109/is-nonverbal-communication-numbers-game" TargetMode="Externa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3.xml"/><Relationship Id="rId7" Type="http://schemas.openxmlformats.org/officeDocument/2006/relationships/image" Target="../media/image44.pn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50.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notesSlide" Target="../notesSlides/notesSlide17.xml"/><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33" Type="http://schemas.openxmlformats.org/officeDocument/2006/relationships/image" Target="../media/image82.png"/><Relationship Id="rId2" Type="http://schemas.openxmlformats.org/officeDocument/2006/relationships/slideLayout" Target="../slideLayouts/slideLayout6.xml"/><Relationship Id="rId16" Type="http://schemas.openxmlformats.org/officeDocument/2006/relationships/image" Target="../media/image65.png"/><Relationship Id="rId20" Type="http://schemas.openxmlformats.org/officeDocument/2006/relationships/image" Target="../media/image69.png"/><Relationship Id="rId29" Type="http://schemas.openxmlformats.org/officeDocument/2006/relationships/image" Target="../media/image78.png"/><Relationship Id="rId1" Type="http://schemas.openxmlformats.org/officeDocument/2006/relationships/tags" Target="../tags/tag15.xml"/><Relationship Id="rId6" Type="http://schemas.openxmlformats.org/officeDocument/2006/relationships/image" Target="../media/image55.png"/><Relationship Id="rId11" Type="http://schemas.openxmlformats.org/officeDocument/2006/relationships/image" Target="../media/image60.png"/><Relationship Id="rId24" Type="http://schemas.openxmlformats.org/officeDocument/2006/relationships/image" Target="../media/image73.png"/><Relationship Id="rId32" Type="http://schemas.openxmlformats.org/officeDocument/2006/relationships/image" Target="../media/image81.png"/><Relationship Id="rId5" Type="http://schemas.openxmlformats.org/officeDocument/2006/relationships/image" Target="../media/image54.png"/><Relationship Id="rId15" Type="http://schemas.openxmlformats.org/officeDocument/2006/relationships/image" Target="../media/image64.pn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8.png"/><Relationship Id="rId31" Type="http://schemas.openxmlformats.org/officeDocument/2006/relationships/image" Target="../media/image80.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79.png"/><Relationship Id="rId8"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84.png"/><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88.png"/><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18.xml"/><Relationship Id="rId4" Type="http://schemas.openxmlformats.org/officeDocument/2006/relationships/image" Target="../media/image89.jpeg"/></Relationships>
</file>

<file path=ppt/slides/_rels/slide2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0.xml"/><Relationship Id="rId4" Type="http://schemas.openxmlformats.org/officeDocument/2006/relationships/image" Target="../media/image100.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02.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2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3" Type="http://schemas.openxmlformats.org/officeDocument/2006/relationships/notesSlide" Target="../notesSlides/notesSlide31.xml"/><Relationship Id="rId7" Type="http://schemas.openxmlformats.org/officeDocument/2006/relationships/image" Target="../media/image115.png"/><Relationship Id="rId12" Type="http://schemas.openxmlformats.org/officeDocument/2006/relationships/image" Target="../media/image120.png"/><Relationship Id="rId2" Type="http://schemas.openxmlformats.org/officeDocument/2006/relationships/slideLayout" Target="../slideLayouts/slideLayout8.xml"/><Relationship Id="rId1" Type="http://schemas.openxmlformats.org/officeDocument/2006/relationships/tags" Target="../tags/tag22.xml"/><Relationship Id="rId6" Type="http://schemas.microsoft.com/office/2007/relationships/hdphoto" Target="../media/hdphoto1.wdp"/><Relationship Id="rId11" Type="http://schemas.openxmlformats.org/officeDocument/2006/relationships/image" Target="../media/image119.svg"/><Relationship Id="rId5" Type="http://schemas.openxmlformats.org/officeDocument/2006/relationships/image" Target="../media/image114.png"/><Relationship Id="rId10" Type="http://schemas.openxmlformats.org/officeDocument/2006/relationships/image" Target="../media/image118.png"/><Relationship Id="rId4" Type="http://schemas.openxmlformats.org/officeDocument/2006/relationships/image" Target="../media/image113.png"/><Relationship Id="rId9" Type="http://schemas.openxmlformats.org/officeDocument/2006/relationships/image" Target="../media/image11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tags" Target="../tags/tag24.xml"/><Relationship Id="rId4" Type="http://schemas.openxmlformats.org/officeDocument/2006/relationships/image" Target="../media/image123.jpeg"/></Relationships>
</file>

<file path=ppt/slides/_rels/slide34.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notesSlide" Target="../notesSlides/notesSlide34.xml"/><Relationship Id="rId7" Type="http://schemas.openxmlformats.org/officeDocument/2006/relationships/image" Target="../media/image127.jpe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33.jpeg"/><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140.jpeg"/><Relationship Id="rId4" Type="http://schemas.openxmlformats.org/officeDocument/2006/relationships/image" Target="../media/image13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140.jpe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0.xml"/><Relationship Id="rId1" Type="http://schemas.openxmlformats.org/officeDocument/2006/relationships/tags" Target="../tags/tag31.xml"/><Relationship Id="rId5" Type="http://schemas.openxmlformats.org/officeDocument/2006/relationships/image" Target="../media/image145.jpe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www.kinesisinc.com/the-truth-about-web-design/" TargetMode="External"/><Relationship Id="rId3" Type="http://schemas.openxmlformats.org/officeDocument/2006/relationships/hyperlink" Target="http://einstein-blog-live.s3.amazonaws.com/public/uploads/documents/603/first_impressions.pdf" TargetMode="External"/><Relationship Id="rId7" Type="http://schemas.openxmlformats.org/officeDocument/2006/relationships/hyperlink" Target="http://credibility.stanford.edu/"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psychologytoday.com/blog/beyond-words/201109/is-nonverbal-communication-numbers-game" TargetMode="External"/><Relationship Id="rId5" Type="http://schemas.openxmlformats.org/officeDocument/2006/relationships/hyperlink" Target="http://www.telegraph.co.uk/news/newstopics/howaboutthat/12107680/The-two-key-things-people-judge-you-on-when-they-first-meet-you.html" TargetMode="External"/><Relationship Id="rId4" Type="http://schemas.openxmlformats.org/officeDocument/2006/relationships/hyperlink" Target="http://www.businessinsider.com/harvard-psychologist-amy-cuddy-how-people-judge-you-2016-1" TargetMode="External"/><Relationship Id="rId9" Type="http://schemas.openxmlformats.org/officeDocument/2006/relationships/hyperlink" Target="https://www.brightlocal.com/learn/local-consumer-review-surve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1"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0935" cy="6858000"/>
          </a:xfrm>
          <a:prstGeom prst="rect">
            <a:avLst/>
          </a:prstGeom>
        </p:spPr>
      </p:pic>
      <p:sp>
        <p:nvSpPr>
          <p:cNvPr id="10" name="Rectangle 9"/>
          <p:cNvSpPr/>
          <p:nvPr/>
        </p:nvSpPr>
        <p:spPr>
          <a:xfrm>
            <a:off x="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114911" y="1648194"/>
            <a:ext cx="7926403" cy="3533406"/>
            <a:chOff x="1406682" y="1138535"/>
            <a:chExt cx="7926403" cy="3533406"/>
          </a:xfrm>
        </p:grpSpPr>
        <p:sp>
          <p:nvSpPr>
            <p:cNvPr id="6" name="TextBox 5"/>
            <p:cNvSpPr txBox="1"/>
            <p:nvPr/>
          </p:nvSpPr>
          <p:spPr>
            <a:xfrm>
              <a:off x="1708434" y="1138535"/>
              <a:ext cx="7624651" cy="3231654"/>
            </a:xfrm>
            <a:prstGeom prst="rect">
              <a:avLst/>
            </a:prstGeom>
            <a:noFill/>
            <a:ln w="19050">
              <a:solidFill>
                <a:srgbClr val="3769FF"/>
              </a:solidFill>
            </a:ln>
          </p:spPr>
          <p:txBody>
            <a:bodyPr wrap="none" lIns="301752" tIns="228600" rIns="228600" bIns="228600" rtlCol="0" anchor="b" anchorCtr="0">
              <a:spAutoFit/>
            </a:bodyPr>
            <a:lstStyle/>
            <a:p>
              <a:pPr>
                <a:spcAft>
                  <a:spcPts val="1800"/>
                </a:spcAft>
              </a:pPr>
              <a:r>
                <a:rPr lang="en-US" sz="9000" b="1" spc="-20">
                  <a:solidFill>
                    <a:srgbClr val="3769FF"/>
                  </a:solidFill>
                  <a:latin typeface="Arial" panose="020B0604020202020204" pitchFamily="34" charset="0"/>
                  <a:cs typeface="Arial" panose="020B0604020202020204" pitchFamily="34" charset="0"/>
                </a:rPr>
                <a:t>Who would</a:t>
              </a:r>
              <a:br>
                <a:rPr lang="en-US" sz="9000" b="1" spc="-20">
                  <a:solidFill>
                    <a:srgbClr val="3769FF"/>
                  </a:solidFill>
                  <a:latin typeface="Arial" panose="020B0604020202020204" pitchFamily="34" charset="0"/>
                  <a:cs typeface="Arial" panose="020B0604020202020204" pitchFamily="34" charset="0"/>
                </a:rPr>
              </a:br>
              <a:r>
                <a:rPr lang="en-US" sz="9000" b="1" spc="-20">
                  <a:solidFill>
                    <a:srgbClr val="3769FF"/>
                  </a:solidFill>
                  <a:latin typeface="Arial" panose="020B0604020202020204" pitchFamily="34" charset="0"/>
                  <a:cs typeface="Arial" panose="020B0604020202020204" pitchFamily="34" charset="0"/>
                </a:rPr>
                <a:t>you choose?</a:t>
              </a:r>
            </a:p>
          </p:txBody>
        </p:sp>
        <p:grpSp>
          <p:nvGrpSpPr>
            <p:cNvPr id="7" name="Group 6"/>
            <p:cNvGrpSpPr/>
            <p:nvPr/>
          </p:nvGrpSpPr>
          <p:grpSpPr>
            <a:xfrm>
              <a:off x="1406682" y="4370189"/>
              <a:ext cx="301752" cy="301752"/>
              <a:chOff x="1293875" y="4370189"/>
              <a:chExt cx="301752" cy="301752"/>
            </a:xfrm>
          </p:grpSpPr>
          <p:sp>
            <p:nvSpPr>
              <p:cNvPr id="8" name="Rectangle 7"/>
              <p:cNvSpPr/>
              <p:nvPr/>
            </p:nvSpPr>
            <p:spPr>
              <a:xfrm>
                <a:off x="1495043" y="4370189"/>
                <a:ext cx="100584" cy="301752"/>
              </a:xfrm>
              <a:prstGeom prst="rect">
                <a:avLst/>
              </a:prstGeom>
              <a:solidFill>
                <a:srgbClr val="3769FF"/>
              </a:solidFill>
              <a:ln>
                <a:solidFill>
                  <a:srgbClr val="376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1394459" y="4269606"/>
                <a:ext cx="100584" cy="301752"/>
              </a:xfrm>
              <a:prstGeom prst="rect">
                <a:avLst/>
              </a:prstGeom>
              <a:solidFill>
                <a:srgbClr val="3769FF"/>
              </a:solidFill>
              <a:ln>
                <a:solidFill>
                  <a:srgbClr val="376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exstream_shape42">
            <a:extLst>
              <a:ext uri="{FF2B5EF4-FFF2-40B4-BE49-F238E27FC236}">
                <a16:creationId xmlns:a16="http://schemas.microsoft.com/office/drawing/2014/main" id="{C1C0F5AC-1896-1CA3-1E1C-ACE3868EA4CA}"/>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solidFill>
                  <a:srgbClr val="000000"/>
                </a:solidFill>
                <a:latin typeface="Arial Narrow" panose="020B0606020202030204" pitchFamily="34" charset="0"/>
              </a:rPr>
              <a:t>For Financial Professional Use Only / Not for Distribution to the Public</a:t>
            </a:r>
            <a:endParaRPr lang="en-US" sz="1000" b="1">
              <a:solidFill>
                <a:srgbClr val="CC0066"/>
              </a:solidFill>
              <a:latin typeface="Arial Narrow" panose="020B0606020202030204" pitchFamily="34" charset="0"/>
            </a:endParaRPr>
          </a:p>
        </p:txBody>
      </p:sp>
      <p:pic>
        <p:nvPicPr>
          <p:cNvPr id="13" name="Picture 12" descr="Shape&#10;&#10;Description automatically generated with medium confidence">
            <a:extLst>
              <a:ext uri="{FF2B5EF4-FFF2-40B4-BE49-F238E27FC236}">
                <a16:creationId xmlns:a16="http://schemas.microsoft.com/office/drawing/2014/main" id="{B954A45C-4DEB-DF0D-B23E-F4583FF9F180}"/>
              </a:ext>
            </a:extLst>
          </p:cNvPr>
          <p:cNvPicPr>
            <a:picLocks noChangeAspect="1"/>
          </p:cNvPicPr>
          <p:nvPr/>
        </p:nvPicPr>
        <p:blipFill>
          <a:blip r:embed="rId6"/>
          <a:stretch>
            <a:fillRect/>
          </a:stretch>
        </p:blipFill>
        <p:spPr>
          <a:xfrm>
            <a:off x="9296599" y="127788"/>
            <a:ext cx="2571466" cy="506187"/>
          </a:xfrm>
          <a:prstGeom prst="rect">
            <a:avLst/>
          </a:prstGeom>
        </p:spPr>
      </p:pic>
    </p:spTree>
    <p:custDataLst>
      <p:tags r:id="rId1"/>
    </p:custDataLst>
    <p:extLst>
      <p:ext uri="{BB962C8B-B14F-4D97-AF65-F5344CB8AC3E}">
        <p14:creationId xmlns:p14="http://schemas.microsoft.com/office/powerpoint/2010/main" val="37241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100"/>
                                  </p:stCondLst>
                                  <p:childTnLst>
                                    <p:set>
                                      <p:cBhvr>
                                        <p:cTn id="9" dur="1" fill="hold">
                                          <p:stCondLst>
                                            <p:cond delay="0"/>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nodeType="afterEffect">
                                  <p:stCondLst>
                                    <p:cond delay="100"/>
                                  </p:stCondLst>
                                  <p:childTnLst>
                                    <p:set>
                                      <p:cBhvr>
                                        <p:cTn id="16" dur="1" fill="hold">
                                          <p:stCondLst>
                                            <p:cond delay="0"/>
                                          </p:stCondLst>
                                        </p:cTn>
                                        <p:tgtEl>
                                          <p:spTgt spid="3"/>
                                        </p:tgtEl>
                                        <p:attrNameLst>
                                          <p:attrName>style.visibility</p:attrName>
                                        </p:attrNameLst>
                                      </p:cBhvr>
                                      <p:to>
                                        <p:strVal val="hidden"/>
                                      </p:to>
                                    </p:set>
                                  </p:childTnLst>
                                </p:cTn>
                              </p:par>
                            </p:childTnLst>
                          </p:cTn>
                        </p:par>
                        <p:par>
                          <p:cTn id="17" fill="hold">
                            <p:stCondLst>
                              <p:cond delay="100"/>
                            </p:stCondLst>
                            <p:childTnLst>
                              <p:par>
                                <p:cTn id="18" presetID="1" presetClass="entr" presetSubtype="0" fill="hold" grpId="0" nodeType="afterEffect">
                                  <p:stCondLst>
                                    <p:cond delay="750"/>
                                  </p:stCondLst>
                                  <p:childTnLst>
                                    <p:set>
                                      <p:cBhvr>
                                        <p:cTn id="19" dur="1" fill="hold">
                                          <p:stCondLst>
                                            <p:cond delay="0"/>
                                          </p:stCondLst>
                                        </p:cTn>
                                        <p:tgtEl>
                                          <p:spTgt spid="10"/>
                                        </p:tgtEl>
                                        <p:attrNameLst>
                                          <p:attrName>style.visibility</p:attrName>
                                        </p:attrNameLst>
                                      </p:cBhvr>
                                      <p:to>
                                        <p:strVal val="visible"/>
                                      </p:to>
                                    </p:set>
                                  </p:childTnLst>
                                </p:cTn>
                              </p:par>
                              <p:par>
                                <p:cTn id="20" presetID="10" presetClass="entr" presetSubtype="0" fill="hold"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le of colorful yarn&#10;&#10;Description automatically generated with low confidence">
            <a:extLst>
              <a:ext uri="{FF2B5EF4-FFF2-40B4-BE49-F238E27FC236}">
                <a16:creationId xmlns:a16="http://schemas.microsoft.com/office/drawing/2014/main" id="{9CDE4F63-8DF2-F15D-19BF-D72138B863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 y="-47850"/>
            <a:ext cx="12188825" cy="6905850"/>
          </a:xfrm>
          <a:prstGeom prst="rect">
            <a:avLst/>
          </a:prstGeom>
        </p:spPr>
      </p:pic>
      <p:sp>
        <p:nvSpPr>
          <p:cNvPr id="2" name="Slide Number Placeholder 1"/>
          <p:cNvSpPr>
            <a:spLocks noGrp="1"/>
          </p:cNvSpPr>
          <p:nvPr>
            <p:ph type="sldNum" sz="quarter" idx="4"/>
          </p:nvPr>
        </p:nvSpPr>
        <p:spPr/>
        <p:txBody>
          <a:bodyPr/>
          <a:lstStyle/>
          <a:p>
            <a:fld id="{8DEE4CCE-E124-4EEF-808B-DF88997C2318}" type="slidenum">
              <a:rPr lang="en-US" smtClean="0"/>
              <a:pPr/>
              <a:t>9</a:t>
            </a:fld>
            <a:endParaRPr lang="en-US"/>
          </a:p>
        </p:txBody>
      </p:sp>
      <p:sp>
        <p:nvSpPr>
          <p:cNvPr id="6" name="Text Placeholder 5"/>
          <p:cNvSpPr>
            <a:spLocks noGrp="1"/>
          </p:cNvSpPr>
          <p:nvPr>
            <p:ph type="body" sz="quarter" idx="10"/>
          </p:nvPr>
        </p:nvSpPr>
        <p:spPr>
          <a:xfrm>
            <a:off x="457202" y="274320"/>
            <a:ext cx="5791198" cy="914400"/>
          </a:xfrm>
        </p:spPr>
        <p:txBody>
          <a:bodyPr/>
          <a:lstStyle/>
          <a:p>
            <a:r>
              <a:rPr lang="en-US">
                <a:solidFill>
                  <a:schemeClr val="tx1"/>
                </a:solidFill>
              </a:rPr>
              <a:t>The importance of being trustworthy </a:t>
            </a:r>
          </a:p>
        </p:txBody>
      </p:sp>
      <p:sp>
        <p:nvSpPr>
          <p:cNvPr id="4" name="TextBox 3">
            <a:extLst>
              <a:ext uri="{FF2B5EF4-FFF2-40B4-BE49-F238E27FC236}">
                <a16:creationId xmlns:a16="http://schemas.microsoft.com/office/drawing/2014/main" id="{EE59B8A2-351F-90E8-19A5-4B5A4CAF1713}"/>
              </a:ext>
            </a:extLst>
          </p:cNvPr>
          <p:cNvSpPr txBox="1"/>
          <p:nvPr/>
        </p:nvSpPr>
        <p:spPr>
          <a:xfrm>
            <a:off x="931757" y="2333756"/>
            <a:ext cx="4231684" cy="428002"/>
          </a:xfrm>
          <a:prstGeom prst="rect">
            <a:avLst/>
          </a:prstGeom>
          <a:noFill/>
          <a:ln w="19050">
            <a:noFill/>
          </a:ln>
        </p:spPr>
        <p:txBody>
          <a:bodyPr wrap="square" lIns="0" tIns="0" rIns="0" bIns="0" rtlCol="0" anchor="ctr" anchorCtr="0">
            <a:spAutoFit/>
          </a:bodyPr>
          <a:lstStyle/>
          <a:p>
            <a:pPr lvl="0">
              <a:lnSpc>
                <a:spcPts val="3600"/>
              </a:lnSpc>
            </a:pPr>
            <a:r>
              <a:rPr lang="en-US" sz="2400" b="1">
                <a:solidFill>
                  <a:srgbClr val="3769FF"/>
                </a:solidFill>
                <a:latin typeface="Arial" panose="020B0604020202020204" pitchFamily="34" charset="0"/>
                <a:cs typeface="Arial" panose="020B0604020202020204" pitchFamily="34" charset="0"/>
              </a:rPr>
              <a:t>You are the product</a:t>
            </a:r>
          </a:p>
        </p:txBody>
      </p:sp>
      <p:sp>
        <p:nvSpPr>
          <p:cNvPr id="7" name="TextBox 6">
            <a:extLst>
              <a:ext uri="{FF2B5EF4-FFF2-40B4-BE49-F238E27FC236}">
                <a16:creationId xmlns:a16="http://schemas.microsoft.com/office/drawing/2014/main" id="{73EF7156-564C-3A6B-6334-FF488FE5A232}"/>
              </a:ext>
            </a:extLst>
          </p:cNvPr>
          <p:cNvSpPr txBox="1"/>
          <p:nvPr/>
        </p:nvSpPr>
        <p:spPr>
          <a:xfrm>
            <a:off x="931757" y="3095230"/>
            <a:ext cx="4739487" cy="428002"/>
          </a:xfrm>
          <a:prstGeom prst="rect">
            <a:avLst/>
          </a:prstGeom>
          <a:noFill/>
          <a:ln w="19050">
            <a:noFill/>
          </a:ln>
        </p:spPr>
        <p:txBody>
          <a:bodyPr wrap="square" lIns="0" tIns="0" rIns="0" bIns="0" rtlCol="0" anchor="ctr" anchorCtr="0">
            <a:spAutoFit/>
          </a:bodyPr>
          <a:lstStyle/>
          <a:p>
            <a:pPr lvl="0">
              <a:lnSpc>
                <a:spcPts val="3600"/>
              </a:lnSpc>
            </a:pPr>
            <a:r>
              <a:rPr lang="en-US" sz="2400" b="1">
                <a:solidFill>
                  <a:srgbClr val="3769FF"/>
                </a:solidFill>
                <a:latin typeface="Arial" panose="020B0604020202020204" pitchFamily="34" charset="0"/>
                <a:cs typeface="Arial" panose="020B0604020202020204" pitchFamily="34" charset="0"/>
              </a:rPr>
              <a:t>Relationships = your assets</a:t>
            </a:r>
          </a:p>
        </p:txBody>
      </p:sp>
      <p:sp>
        <p:nvSpPr>
          <p:cNvPr id="9" name="TextBox 8">
            <a:extLst>
              <a:ext uri="{FF2B5EF4-FFF2-40B4-BE49-F238E27FC236}">
                <a16:creationId xmlns:a16="http://schemas.microsoft.com/office/drawing/2014/main" id="{3E9A308F-880C-7030-C7D3-1DBCDBED3812}"/>
              </a:ext>
            </a:extLst>
          </p:cNvPr>
          <p:cNvSpPr txBox="1"/>
          <p:nvPr/>
        </p:nvSpPr>
        <p:spPr>
          <a:xfrm>
            <a:off x="771473" y="3929737"/>
            <a:ext cx="5162655" cy="738664"/>
          </a:xfrm>
          <a:prstGeom prst="rect">
            <a:avLst/>
          </a:prstGeom>
          <a:noFill/>
          <a:ln w="19050">
            <a:noFill/>
          </a:ln>
        </p:spPr>
        <p:txBody>
          <a:bodyPr wrap="square" lIns="0" tIns="0" rIns="0" bIns="0" rtlCol="0" anchor="ctr" anchorCtr="0">
            <a:spAutoFit/>
          </a:bodyPr>
          <a:lstStyle/>
          <a:p>
            <a:pPr lvl="0"/>
            <a:r>
              <a:rPr lang="en-US" sz="2400" b="1">
                <a:solidFill>
                  <a:srgbClr val="3769FF"/>
                </a:solidFill>
                <a:latin typeface="Arial" panose="020B0604020202020204" pitchFamily="34" charset="0"/>
                <a:cs typeface="Arial" panose="020B0604020202020204" pitchFamily="34" charset="0"/>
              </a:rPr>
              <a:t>Your business is making </a:t>
            </a:r>
            <a:br>
              <a:rPr lang="en-US" sz="2400" b="1">
                <a:solidFill>
                  <a:srgbClr val="3769FF"/>
                </a:solidFill>
                <a:latin typeface="Arial" panose="020B0604020202020204" pitchFamily="34" charset="0"/>
                <a:cs typeface="Arial" panose="020B0604020202020204" pitchFamily="34" charset="0"/>
              </a:rPr>
            </a:br>
            <a:r>
              <a:rPr lang="en-US" sz="2400" b="1">
                <a:solidFill>
                  <a:srgbClr val="3769FF"/>
                </a:solidFill>
                <a:latin typeface="Arial" panose="020B0604020202020204" pitchFamily="34" charset="0"/>
                <a:cs typeface="Arial" panose="020B0604020202020204" pitchFamily="34" charset="0"/>
              </a:rPr>
              <a:t>things possible</a:t>
            </a:r>
          </a:p>
        </p:txBody>
      </p:sp>
      <p:sp>
        <p:nvSpPr>
          <p:cNvPr id="16" name="exstream_shape42">
            <a:extLst>
              <a:ext uri="{FF2B5EF4-FFF2-40B4-BE49-F238E27FC236}">
                <a16:creationId xmlns:a16="http://schemas.microsoft.com/office/drawing/2014/main" id="{FE4013E0-2C84-B466-D438-717F3B058569}"/>
              </a:ext>
            </a:extLst>
          </p:cNvPr>
          <p:cNvSpPr>
            <a:spLocks noChangeArrowheads="1"/>
          </p:cNvSpPr>
          <p:nvPr/>
        </p:nvSpPr>
        <p:spPr bwMode="auto">
          <a:xfrm>
            <a:off x="448799" y="6537960"/>
            <a:ext cx="10969943" cy="16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lIns="0" tIns="0" rIns="0" bIns="0" anchor="b"/>
          <a:lstStyle/>
          <a:p>
            <a:pPr defTabSz="268889" fontAlgn="base">
              <a:spcBef>
                <a:spcPct val="0"/>
              </a:spcBef>
              <a:spcAft>
                <a:spcPct val="0"/>
              </a:spcAft>
            </a:pPr>
            <a:r>
              <a:rPr lang="en-US" sz="1000" b="1">
                <a:latin typeface="Arial Narrow" panose="020B0606020202030204" pitchFamily="34" charset="0"/>
              </a:rPr>
              <a:t>For Financial Professional Use Only / Not for Distribution to the Public</a:t>
            </a:r>
          </a:p>
        </p:txBody>
      </p:sp>
    </p:spTree>
    <p:extLst>
      <p:ext uri="{BB962C8B-B14F-4D97-AF65-F5344CB8AC3E}">
        <p14:creationId xmlns:p14="http://schemas.microsoft.com/office/powerpoint/2010/main" val="16234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6D288E-1DB1-4B23-B26A-84993B5955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980" y="1168065"/>
            <a:ext cx="8256140" cy="5689932"/>
          </a:xfrm>
          <a:prstGeom prst="rect">
            <a:avLst/>
          </a:prstGeom>
        </p:spPr>
      </p:pic>
      <p:pic>
        <p:nvPicPr>
          <p:cNvPr id="18" name="Picture 17">
            <a:extLst>
              <a:ext uri="{FF2B5EF4-FFF2-40B4-BE49-F238E27FC236}">
                <a16:creationId xmlns:a16="http://schemas.microsoft.com/office/drawing/2014/main" id="{C83DEE7D-79FF-4E0E-9522-E3D959F517C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2881" y="1106144"/>
            <a:ext cx="5713414" cy="5760720"/>
          </a:xfrm>
          <a:prstGeom prst="rect">
            <a:avLst/>
          </a:prstGeom>
        </p:spPr>
      </p:pic>
      <p:sp>
        <p:nvSpPr>
          <p:cNvPr id="6" name="Text Placeholder 5"/>
          <p:cNvSpPr>
            <a:spLocks noGrp="1"/>
          </p:cNvSpPr>
          <p:nvPr>
            <p:ph type="body" sz="quarter" idx="10"/>
          </p:nvPr>
        </p:nvSpPr>
        <p:spPr/>
        <p:txBody>
          <a:bodyPr/>
          <a:lstStyle/>
          <a:p>
            <a:r>
              <a:rPr lang="en-US">
                <a:solidFill>
                  <a:schemeClr val="tx1"/>
                </a:solidFill>
              </a:rPr>
              <a:t>What does the client see?</a:t>
            </a:r>
          </a:p>
          <a:p>
            <a:endParaRPr lang="en-US">
              <a:solidFill>
                <a:schemeClr val="tx1"/>
              </a:solidFill>
            </a:endParaRPr>
          </a:p>
        </p:txBody>
      </p:sp>
      <p:sp>
        <p:nvSpPr>
          <p:cNvPr id="5" name="TextBox 4"/>
          <p:cNvSpPr txBox="1"/>
          <p:nvPr/>
        </p:nvSpPr>
        <p:spPr>
          <a:xfrm>
            <a:off x="5256213" y="4343400"/>
            <a:ext cx="1676400" cy="1477328"/>
          </a:xfrm>
          <a:prstGeom prst="rect">
            <a:avLst/>
          </a:prstGeom>
          <a:noFill/>
        </p:spPr>
        <p:txBody>
          <a:bodyPr wrap="square" lIns="0" tIns="0" rIns="0" bIns="0" rtlCol="0">
            <a:spAutoFit/>
          </a:bodyPr>
          <a:lstStyle/>
          <a:p>
            <a:pPr algn="ctr"/>
            <a:r>
              <a:rPr lang="en-US" sz="4800" b="1">
                <a:solidFill>
                  <a:srgbClr val="3769FF"/>
                </a:solidFill>
                <a:latin typeface="Arial" panose="020B0604020202020204" pitchFamily="34" charset="0"/>
                <a:cs typeface="Arial" panose="020B0604020202020204" pitchFamily="34" charset="0"/>
              </a:rPr>
              <a:t>55</a:t>
            </a:r>
            <a:r>
              <a:rPr lang="en-US" sz="3600" b="1">
                <a:solidFill>
                  <a:srgbClr val="3769FF"/>
                </a:solidFill>
                <a:latin typeface="Arial" panose="020B0604020202020204" pitchFamily="34" charset="0"/>
                <a:cs typeface="Arial" panose="020B0604020202020204" pitchFamily="34" charset="0"/>
              </a:rPr>
              <a:t>%</a:t>
            </a:r>
            <a:br>
              <a:rPr lang="en-US"/>
            </a:br>
            <a:r>
              <a:rPr lang="en-US" sz="1600" b="1">
                <a:solidFill>
                  <a:srgbClr val="767676"/>
                </a:solidFill>
                <a:latin typeface="Arial" panose="020B0604020202020204" pitchFamily="34" charset="0"/>
                <a:cs typeface="Arial" panose="020B0604020202020204" pitchFamily="34" charset="0"/>
              </a:rPr>
              <a:t>body language</a:t>
            </a:r>
            <a:br>
              <a:rPr lang="en-US" sz="1600" b="1">
                <a:solidFill>
                  <a:srgbClr val="767676"/>
                </a:solidFill>
                <a:latin typeface="Arial" panose="020B0604020202020204" pitchFamily="34" charset="0"/>
                <a:cs typeface="Arial" panose="020B0604020202020204" pitchFamily="34" charset="0"/>
              </a:rPr>
            </a:br>
            <a:r>
              <a:rPr lang="en-US" sz="1600" b="1">
                <a:solidFill>
                  <a:srgbClr val="767676"/>
                </a:solidFill>
                <a:latin typeface="Arial" panose="020B0604020202020204" pitchFamily="34" charset="0"/>
                <a:cs typeface="Arial" panose="020B0604020202020204" pitchFamily="34" charset="0"/>
              </a:rPr>
              <a:t>attire</a:t>
            </a:r>
            <a:br>
              <a:rPr lang="en-US" sz="1600" b="1">
                <a:solidFill>
                  <a:srgbClr val="767676"/>
                </a:solidFill>
                <a:latin typeface="Arial" panose="020B0604020202020204" pitchFamily="34" charset="0"/>
                <a:cs typeface="Arial" panose="020B0604020202020204" pitchFamily="34" charset="0"/>
              </a:rPr>
            </a:br>
            <a:endParaRPr lang="en-US" sz="1600" b="1">
              <a:solidFill>
                <a:srgbClr val="767676"/>
              </a:solidFill>
              <a:latin typeface="Arial" panose="020B0604020202020204" pitchFamily="34" charset="0"/>
              <a:cs typeface="Arial" panose="020B0604020202020204" pitchFamily="34" charset="0"/>
            </a:endParaRPr>
          </a:p>
        </p:txBody>
      </p:sp>
      <p:cxnSp>
        <p:nvCxnSpPr>
          <p:cNvPr id="8" name="Straight Connector 7"/>
          <p:cNvCxnSpPr/>
          <p:nvPr/>
        </p:nvCxnSpPr>
        <p:spPr>
          <a:xfrm flipH="1">
            <a:off x="4418012" y="4800600"/>
            <a:ext cx="914400" cy="0"/>
          </a:xfrm>
          <a:prstGeom prst="line">
            <a:avLst/>
          </a:prstGeom>
          <a:ln w="25400">
            <a:solidFill>
              <a:srgbClr val="3769F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6856414" y="4800600"/>
            <a:ext cx="914400" cy="0"/>
          </a:xfrm>
          <a:prstGeom prst="line">
            <a:avLst/>
          </a:prstGeom>
          <a:ln w="25400">
            <a:solidFill>
              <a:srgbClr val="3769FF"/>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56212" y="2819400"/>
            <a:ext cx="1676400" cy="1015663"/>
          </a:xfrm>
          <a:prstGeom prst="rect">
            <a:avLst/>
          </a:prstGeom>
          <a:noFill/>
        </p:spPr>
        <p:txBody>
          <a:bodyPr wrap="square" lIns="0" tIns="0" rIns="0" bIns="0" rtlCol="0">
            <a:spAutoFit/>
          </a:bodyPr>
          <a:lstStyle/>
          <a:p>
            <a:pPr algn="ctr"/>
            <a:r>
              <a:rPr lang="en-US" sz="4800" b="1">
                <a:solidFill>
                  <a:srgbClr val="3769FF"/>
                </a:solidFill>
                <a:latin typeface="Arial" panose="020B0604020202020204" pitchFamily="34" charset="0"/>
                <a:cs typeface="Arial" panose="020B0604020202020204" pitchFamily="34" charset="0"/>
              </a:rPr>
              <a:t>38</a:t>
            </a:r>
            <a:r>
              <a:rPr lang="en-US" sz="3600" b="1">
                <a:solidFill>
                  <a:srgbClr val="3769FF"/>
                </a:solidFill>
                <a:latin typeface="Arial" panose="020B0604020202020204" pitchFamily="34" charset="0"/>
                <a:cs typeface="Arial" panose="020B0604020202020204" pitchFamily="34" charset="0"/>
              </a:rPr>
              <a:t>%</a:t>
            </a:r>
            <a:br>
              <a:rPr lang="en-US"/>
            </a:br>
            <a:r>
              <a:rPr lang="en-US" b="1">
                <a:solidFill>
                  <a:srgbClr val="767676"/>
                </a:solidFill>
              </a:rPr>
              <a:t>tone of </a:t>
            </a:r>
            <a:r>
              <a:rPr lang="en-US" sz="1600" b="1">
                <a:solidFill>
                  <a:srgbClr val="767676"/>
                </a:solidFill>
                <a:latin typeface="Arial" panose="020B0604020202020204" pitchFamily="34" charset="0"/>
                <a:cs typeface="Arial" panose="020B0604020202020204" pitchFamily="34" charset="0"/>
              </a:rPr>
              <a:t>voice</a:t>
            </a:r>
          </a:p>
        </p:txBody>
      </p:sp>
      <p:cxnSp>
        <p:nvCxnSpPr>
          <p:cNvPr id="16" name="Straight Connector 15"/>
          <p:cNvCxnSpPr/>
          <p:nvPr/>
        </p:nvCxnSpPr>
        <p:spPr>
          <a:xfrm flipH="1">
            <a:off x="3503612" y="3276600"/>
            <a:ext cx="1828800" cy="0"/>
          </a:xfrm>
          <a:prstGeom prst="line">
            <a:avLst/>
          </a:prstGeom>
          <a:ln w="25400">
            <a:solidFill>
              <a:srgbClr val="3769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856414" y="3276600"/>
            <a:ext cx="1645920" cy="0"/>
          </a:xfrm>
          <a:prstGeom prst="line">
            <a:avLst/>
          </a:prstGeom>
          <a:ln w="25400">
            <a:solidFill>
              <a:srgbClr val="3769FF"/>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4088130" y="941132"/>
            <a:ext cx="3957003" cy="1795273"/>
            <a:chOff x="4088130" y="1093532"/>
            <a:chExt cx="3957003" cy="1795273"/>
          </a:xfrm>
          <a:solidFill>
            <a:srgbClr val="3769FF"/>
          </a:solidFill>
        </p:grpSpPr>
        <p:sp>
          <p:nvSpPr>
            <p:cNvPr id="27" name="Oval 26"/>
            <p:cNvSpPr/>
            <p:nvPr/>
          </p:nvSpPr>
          <p:spPr>
            <a:xfrm>
              <a:off x="4088130" y="1093532"/>
              <a:ext cx="3931920" cy="16459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073333" y="1665944"/>
              <a:ext cx="2011680" cy="955852"/>
            </a:xfrm>
            <a:prstGeom prst="rect">
              <a:avLst/>
            </a:prstGeom>
            <a:grpFill/>
          </p:spPr>
          <p:txBody>
            <a:bodyPr wrap="square" lIns="0" tIns="0" rIns="0" bIns="0" rtlCol="0">
              <a:spAutoFit/>
            </a:bodyPr>
            <a:lstStyle/>
            <a:p>
              <a:pPr algn="ctr">
                <a:lnSpc>
                  <a:spcPts val="2800"/>
                </a:lnSpc>
              </a:pPr>
              <a:r>
                <a:rPr lang="en-US" sz="6000" b="1">
                  <a:solidFill>
                    <a:schemeClr val="bg1"/>
                  </a:solidFill>
                  <a:latin typeface="Arial" panose="020B0604020202020204" pitchFamily="34" charset="0"/>
                  <a:cs typeface="Arial" panose="020B0604020202020204" pitchFamily="34" charset="0"/>
                </a:rPr>
                <a:t>7</a:t>
              </a:r>
              <a:r>
                <a:rPr lang="en-US" sz="4400" b="1">
                  <a:solidFill>
                    <a:schemeClr val="bg1"/>
                  </a:solidFill>
                  <a:latin typeface="Arial" panose="020B0604020202020204" pitchFamily="34" charset="0"/>
                  <a:cs typeface="Arial" panose="020B0604020202020204" pitchFamily="34" charset="0"/>
                </a:rPr>
                <a:t>%</a:t>
              </a:r>
              <a:br>
                <a:rPr lang="en-US">
                  <a:solidFill>
                    <a:schemeClr val="bg1"/>
                  </a:solidFill>
                </a:rPr>
              </a:br>
              <a:r>
                <a:rPr lang="en-US" sz="2400" b="1">
                  <a:solidFill>
                    <a:schemeClr val="bg1"/>
                  </a:solidFill>
                  <a:latin typeface="Arial" panose="020B0604020202020204" pitchFamily="34" charset="0"/>
                  <a:cs typeface="Arial" panose="020B0604020202020204" pitchFamily="34" charset="0"/>
                </a:rPr>
                <a:t>actual words</a:t>
              </a:r>
            </a:p>
          </p:txBody>
        </p:sp>
        <p:sp>
          <p:nvSpPr>
            <p:cNvPr id="28" name="Moon 27"/>
            <p:cNvSpPr/>
            <p:nvPr/>
          </p:nvSpPr>
          <p:spPr>
            <a:xfrm>
              <a:off x="7321664" y="2129455"/>
              <a:ext cx="723469" cy="759350"/>
            </a:xfrm>
            <a:custGeom>
              <a:avLst/>
              <a:gdLst>
                <a:gd name="connsiteX0" fmla="*/ 758739 w 758739"/>
                <a:gd name="connsiteY0" fmla="*/ 1097280 h 1097280"/>
                <a:gd name="connsiteX1" fmla="*/ 0 w 758739"/>
                <a:gd name="connsiteY1" fmla="*/ 548640 h 1097280"/>
                <a:gd name="connsiteX2" fmla="*/ 758739 w 758739"/>
                <a:gd name="connsiteY2" fmla="*/ 0 h 1097280"/>
                <a:gd name="connsiteX3" fmla="*/ 758739 w 758739"/>
                <a:gd name="connsiteY3" fmla="*/ 1097280 h 1097280"/>
                <a:gd name="connsiteX0" fmla="*/ 758739 w 758739"/>
                <a:gd name="connsiteY0" fmla="*/ 772578 h 772578"/>
                <a:gd name="connsiteX1" fmla="*/ 0 w 758739"/>
                <a:gd name="connsiteY1" fmla="*/ 223938 h 772578"/>
                <a:gd name="connsiteX2" fmla="*/ 428760 w 758739"/>
                <a:gd name="connsiteY2" fmla="*/ 13228 h 772578"/>
                <a:gd name="connsiteX3" fmla="*/ 758739 w 758739"/>
                <a:gd name="connsiteY3" fmla="*/ 772578 h 772578"/>
                <a:gd name="connsiteX0" fmla="*/ 758739 w 758739"/>
                <a:gd name="connsiteY0" fmla="*/ 772578 h 772578"/>
                <a:gd name="connsiteX1" fmla="*/ 0 w 758739"/>
                <a:gd name="connsiteY1" fmla="*/ 223938 h 772578"/>
                <a:gd name="connsiteX2" fmla="*/ 428760 w 758739"/>
                <a:gd name="connsiteY2" fmla="*/ 13228 h 772578"/>
                <a:gd name="connsiteX3" fmla="*/ 758739 w 758739"/>
                <a:gd name="connsiteY3" fmla="*/ 772578 h 772578"/>
                <a:gd name="connsiteX0" fmla="*/ 758739 w 758739"/>
                <a:gd name="connsiteY0" fmla="*/ 770835 h 770835"/>
                <a:gd name="connsiteX1" fmla="*/ 0 w 758739"/>
                <a:gd name="connsiteY1" fmla="*/ 222195 h 770835"/>
                <a:gd name="connsiteX2" fmla="*/ 428760 w 758739"/>
                <a:gd name="connsiteY2" fmla="*/ 11485 h 770835"/>
                <a:gd name="connsiteX3" fmla="*/ 758739 w 758739"/>
                <a:gd name="connsiteY3" fmla="*/ 770835 h 770835"/>
                <a:gd name="connsiteX0" fmla="*/ 691520 w 691520"/>
                <a:gd name="connsiteY0" fmla="*/ 760563 h 760563"/>
                <a:gd name="connsiteX1" fmla="*/ 367 w 691520"/>
                <a:gd name="connsiteY1" fmla="*/ 255656 h 760563"/>
                <a:gd name="connsiteX2" fmla="*/ 361541 w 691520"/>
                <a:gd name="connsiteY2" fmla="*/ 1213 h 760563"/>
                <a:gd name="connsiteX3" fmla="*/ 691520 w 691520"/>
                <a:gd name="connsiteY3" fmla="*/ 760563 h 760563"/>
                <a:gd name="connsiteX0" fmla="*/ 722959 w 722959"/>
                <a:gd name="connsiteY0" fmla="*/ 759350 h 759350"/>
                <a:gd name="connsiteX1" fmla="*/ 0 w 722959"/>
                <a:gd name="connsiteY1" fmla="*/ 270345 h 759350"/>
                <a:gd name="connsiteX2" fmla="*/ 392980 w 722959"/>
                <a:gd name="connsiteY2" fmla="*/ 0 h 759350"/>
                <a:gd name="connsiteX3" fmla="*/ 722959 w 722959"/>
                <a:gd name="connsiteY3" fmla="*/ 759350 h 759350"/>
                <a:gd name="connsiteX0" fmla="*/ 723469 w 723469"/>
                <a:gd name="connsiteY0" fmla="*/ 759350 h 759350"/>
                <a:gd name="connsiteX1" fmla="*/ 510 w 723469"/>
                <a:gd name="connsiteY1" fmla="*/ 270345 h 759350"/>
                <a:gd name="connsiteX2" fmla="*/ 393490 w 723469"/>
                <a:gd name="connsiteY2" fmla="*/ 0 h 759350"/>
                <a:gd name="connsiteX3" fmla="*/ 723469 w 723469"/>
                <a:gd name="connsiteY3" fmla="*/ 759350 h 759350"/>
              </a:gdLst>
              <a:ahLst/>
              <a:cxnLst>
                <a:cxn ang="0">
                  <a:pos x="connsiteX0" y="connsiteY0"/>
                </a:cxn>
                <a:cxn ang="0">
                  <a:pos x="connsiteX1" y="connsiteY1"/>
                </a:cxn>
                <a:cxn ang="0">
                  <a:pos x="connsiteX2" y="connsiteY2"/>
                </a:cxn>
                <a:cxn ang="0">
                  <a:pos x="connsiteX3" y="connsiteY3"/>
                </a:cxn>
              </a:cxnLst>
              <a:rect l="l" t="t" r="r" b="b"/>
              <a:pathLst>
                <a:path w="723469" h="759350">
                  <a:moveTo>
                    <a:pt x="723469" y="759350"/>
                  </a:moveTo>
                  <a:cubicBezTo>
                    <a:pt x="304429" y="759350"/>
                    <a:pt x="510" y="573351"/>
                    <a:pt x="510" y="270345"/>
                  </a:cubicBezTo>
                  <a:cubicBezTo>
                    <a:pt x="-3466" y="193951"/>
                    <a:pt x="6256" y="3976"/>
                    <a:pt x="393490" y="0"/>
                  </a:cubicBezTo>
                  <a:cubicBezTo>
                    <a:pt x="332937" y="337930"/>
                    <a:pt x="217643" y="485030"/>
                    <a:pt x="723469" y="759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10800000">
              <a:off x="4217625" y="2189088"/>
              <a:ext cx="715006" cy="699715"/>
            </a:xfrm>
            <a:custGeom>
              <a:avLst/>
              <a:gdLst>
                <a:gd name="connsiteX0" fmla="*/ 758739 w 758739"/>
                <a:gd name="connsiteY0" fmla="*/ 1097280 h 1097280"/>
                <a:gd name="connsiteX1" fmla="*/ 0 w 758739"/>
                <a:gd name="connsiteY1" fmla="*/ 548640 h 1097280"/>
                <a:gd name="connsiteX2" fmla="*/ 758739 w 758739"/>
                <a:gd name="connsiteY2" fmla="*/ 0 h 1097280"/>
                <a:gd name="connsiteX3" fmla="*/ 758739 w 758739"/>
                <a:gd name="connsiteY3" fmla="*/ 1097280 h 1097280"/>
                <a:gd name="connsiteX0" fmla="*/ 448638 w 758739"/>
                <a:gd name="connsiteY0" fmla="*/ 699715 h 737804"/>
                <a:gd name="connsiteX1" fmla="*/ 0 w 758739"/>
                <a:gd name="connsiteY1" fmla="*/ 548640 h 737804"/>
                <a:gd name="connsiteX2" fmla="*/ 758739 w 758739"/>
                <a:gd name="connsiteY2" fmla="*/ 0 h 737804"/>
                <a:gd name="connsiteX3" fmla="*/ 448638 w 758739"/>
                <a:gd name="connsiteY3" fmla="*/ 699715 h 737804"/>
                <a:gd name="connsiteX0" fmla="*/ 448638 w 758739"/>
                <a:gd name="connsiteY0" fmla="*/ 699715 h 737804"/>
                <a:gd name="connsiteX1" fmla="*/ 0 w 758739"/>
                <a:gd name="connsiteY1" fmla="*/ 548640 h 737804"/>
                <a:gd name="connsiteX2" fmla="*/ 758739 w 758739"/>
                <a:gd name="connsiteY2" fmla="*/ 0 h 737804"/>
                <a:gd name="connsiteX3" fmla="*/ 448638 w 758739"/>
                <a:gd name="connsiteY3" fmla="*/ 699715 h 737804"/>
                <a:gd name="connsiteX0" fmla="*/ 449533 w 759634"/>
                <a:gd name="connsiteY0" fmla="*/ 699715 h 724832"/>
                <a:gd name="connsiteX1" fmla="*/ 895 w 759634"/>
                <a:gd name="connsiteY1" fmla="*/ 548640 h 724832"/>
                <a:gd name="connsiteX2" fmla="*/ 759634 w 759634"/>
                <a:gd name="connsiteY2" fmla="*/ 0 h 724832"/>
                <a:gd name="connsiteX3" fmla="*/ 449533 w 759634"/>
                <a:gd name="connsiteY3" fmla="*/ 699715 h 724832"/>
                <a:gd name="connsiteX0" fmla="*/ 410650 w 720751"/>
                <a:gd name="connsiteY0" fmla="*/ 699715 h 699715"/>
                <a:gd name="connsiteX1" fmla="*/ 5745 w 720751"/>
                <a:gd name="connsiteY1" fmla="*/ 465152 h 699715"/>
                <a:gd name="connsiteX2" fmla="*/ 720751 w 720751"/>
                <a:gd name="connsiteY2" fmla="*/ 0 h 699715"/>
                <a:gd name="connsiteX3" fmla="*/ 410650 w 720751"/>
                <a:gd name="connsiteY3" fmla="*/ 699715 h 699715"/>
                <a:gd name="connsiteX0" fmla="*/ 436535 w 746636"/>
                <a:gd name="connsiteY0" fmla="*/ 699715 h 699715"/>
                <a:gd name="connsiteX1" fmla="*/ 31630 w 746636"/>
                <a:gd name="connsiteY1" fmla="*/ 465152 h 699715"/>
                <a:gd name="connsiteX2" fmla="*/ 746636 w 746636"/>
                <a:gd name="connsiteY2" fmla="*/ 0 h 699715"/>
                <a:gd name="connsiteX3" fmla="*/ 436535 w 746636"/>
                <a:gd name="connsiteY3" fmla="*/ 699715 h 699715"/>
                <a:gd name="connsiteX0" fmla="*/ 436535 w 746636"/>
                <a:gd name="connsiteY0" fmla="*/ 699715 h 699715"/>
                <a:gd name="connsiteX1" fmla="*/ 31630 w 746636"/>
                <a:gd name="connsiteY1" fmla="*/ 465152 h 699715"/>
                <a:gd name="connsiteX2" fmla="*/ 746636 w 746636"/>
                <a:gd name="connsiteY2" fmla="*/ 0 h 699715"/>
                <a:gd name="connsiteX3" fmla="*/ 436535 w 746636"/>
                <a:gd name="connsiteY3" fmla="*/ 699715 h 699715"/>
                <a:gd name="connsiteX0" fmla="*/ 404905 w 715006"/>
                <a:gd name="connsiteY0" fmla="*/ 699715 h 699715"/>
                <a:gd name="connsiteX1" fmla="*/ 0 w 715006"/>
                <a:gd name="connsiteY1" fmla="*/ 465152 h 699715"/>
                <a:gd name="connsiteX2" fmla="*/ 715006 w 715006"/>
                <a:gd name="connsiteY2" fmla="*/ 0 h 699715"/>
                <a:gd name="connsiteX3" fmla="*/ 404905 w 715006"/>
                <a:gd name="connsiteY3" fmla="*/ 699715 h 699715"/>
              </a:gdLst>
              <a:ahLst/>
              <a:cxnLst>
                <a:cxn ang="0">
                  <a:pos x="connsiteX0" y="connsiteY0"/>
                </a:cxn>
                <a:cxn ang="0">
                  <a:pos x="connsiteX1" y="connsiteY1"/>
                </a:cxn>
                <a:cxn ang="0">
                  <a:pos x="connsiteX2" y="connsiteY2"/>
                </a:cxn>
                <a:cxn ang="0">
                  <a:pos x="connsiteX3" y="connsiteY3"/>
                </a:cxn>
              </a:cxnLst>
              <a:rect l="l" t="t" r="r" b="b"/>
              <a:pathLst>
                <a:path w="715006" h="699715">
                  <a:moveTo>
                    <a:pt x="404905" y="699715"/>
                  </a:moveTo>
                  <a:cubicBezTo>
                    <a:pt x="-85697" y="663934"/>
                    <a:pt x="15902" y="513716"/>
                    <a:pt x="0" y="465152"/>
                  </a:cubicBezTo>
                  <a:cubicBezTo>
                    <a:pt x="35781" y="158170"/>
                    <a:pt x="295966" y="0"/>
                    <a:pt x="715006" y="0"/>
                  </a:cubicBezTo>
                  <a:cubicBezTo>
                    <a:pt x="209180" y="274320"/>
                    <a:pt x="356279" y="405517"/>
                    <a:pt x="404905" y="69971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chemeClr val="tx1">
                    <a:lumMod val="50000"/>
                    <a:lumOff val="50000"/>
                  </a:schemeClr>
                </a:solidFill>
                <a:latin typeface="Arial Narrow" pitchFamily="34" charset="0"/>
                <a:ea typeface="ＭＳ Ｐゴシック" charset="0"/>
              </a:rPr>
              <a:t>For Financial Professional Use Only / Not for Distribution to the Public</a:t>
            </a:r>
          </a:p>
        </p:txBody>
      </p:sp>
      <p:sp>
        <p:nvSpPr>
          <p:cNvPr id="21" name="Rectangle 20">
            <a:extLst>
              <a:ext uri="{FF2B5EF4-FFF2-40B4-BE49-F238E27FC236}">
                <a16:creationId xmlns:a16="http://schemas.microsoft.com/office/drawing/2014/main" id="{E864D239-1909-4E9A-AFB2-8B820318D4EB}"/>
              </a:ext>
            </a:extLst>
          </p:cNvPr>
          <p:cNvSpPr/>
          <p:nvPr/>
        </p:nvSpPr>
        <p:spPr>
          <a:xfrm>
            <a:off x="389489" y="5996574"/>
            <a:ext cx="6996049" cy="573747"/>
          </a:xfrm>
          <a:prstGeom prst="rect">
            <a:avLst/>
          </a:prstGeom>
          <a:solidFill>
            <a:schemeClr val="bg1">
              <a:alpha val="46000"/>
            </a:schemeClr>
          </a:solidFill>
        </p:spPr>
        <p:txBody>
          <a:bodyPr wrap="square">
            <a:spAutoFit/>
          </a:bodyPr>
          <a:lstStyle/>
          <a:p>
            <a:pPr marL="0" marR="0">
              <a:lnSpc>
                <a:spcPct val="107000"/>
              </a:lnSpc>
              <a:spcBef>
                <a:spcPts val="0"/>
              </a:spcBef>
            </a:pPr>
            <a:r>
              <a:rPr lang="en-US" sz="1000">
                <a:latin typeface="Arial Narrow" panose="020B0606020202030204" pitchFamily="34" charset="0"/>
                <a:ea typeface="Calibri" panose="020F0502020204030204" pitchFamily="34" charset="0"/>
                <a:cs typeface="Times New Roman" panose="02020603050405020304" pitchFamily="18" charset="0"/>
              </a:rPr>
              <a:t>T</a:t>
            </a:r>
            <a:r>
              <a:rPr lang="en-US" sz="1000">
                <a:effectLst/>
                <a:latin typeface="Arial Narrow" panose="020B0606020202030204" pitchFamily="34" charset="0"/>
                <a:ea typeface="Calibri" panose="020F0502020204030204" pitchFamily="34" charset="0"/>
                <a:cs typeface="Times New Roman" panose="02020603050405020304" pitchFamily="18" charset="0"/>
              </a:rPr>
              <a:t>he following research studies, combined, were utilized to determine the numbers pictured:</a:t>
            </a:r>
          </a:p>
          <a:p>
            <a:pPr marL="0" marR="0">
              <a:lnSpc>
                <a:spcPct val="107000"/>
              </a:lnSpc>
              <a:spcBef>
                <a:spcPts val="0"/>
              </a:spcBef>
            </a:pPr>
            <a:r>
              <a:rPr lang="en-US"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Mehrabian &amp; Wiener, 1967 and Mehrabian &amp; Ferris, 1967</a:t>
            </a:r>
            <a:r>
              <a:rPr lang="en-US" sz="1000">
                <a:latin typeface="Arial Narrow" panose="020B0606020202030204" pitchFamily="34" charset="0"/>
                <a:ea typeface="Calibri" panose="020F0502020204030204" pitchFamily="34" charset="0"/>
                <a:cs typeface="Times New Roman" panose="02020603050405020304" pitchFamily="18" charset="0"/>
              </a:rPr>
              <a:t> &amp; </a:t>
            </a:r>
            <a:r>
              <a:rPr lang="en-US"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Mehrabian, A. (1972). </a:t>
            </a:r>
            <a:r>
              <a:rPr lang="en-US" sz="1000" i="1">
                <a:solidFill>
                  <a:srgbClr val="000000"/>
                </a:solidFill>
                <a:effectLst/>
                <a:latin typeface="Arial Narrow" panose="020B0606020202030204" pitchFamily="34" charset="0"/>
                <a:ea typeface="Calibri" panose="020F0502020204030204" pitchFamily="34" charset="0"/>
                <a:cs typeface="Arial" panose="020B0604020202020204" pitchFamily="34" charset="0"/>
              </a:rPr>
              <a:t>Nonverbal Communication</a:t>
            </a:r>
            <a:r>
              <a:rPr lang="en-US" sz="1000">
                <a:solidFill>
                  <a:srgbClr val="000000"/>
                </a:solidFill>
                <a:effectLst/>
                <a:latin typeface="Arial Narrow" panose="020B0606020202030204" pitchFamily="34" charset="0"/>
                <a:ea typeface="Calibri" panose="020F0502020204030204" pitchFamily="34" charset="0"/>
                <a:cs typeface="Arial" panose="020B0604020202020204" pitchFamily="34" charset="0"/>
              </a:rPr>
              <a:t>. New Brunswick: Aldine Transaction. Source: </a:t>
            </a:r>
            <a:r>
              <a:rPr lang="en-US" sz="1000" u="sng">
                <a:effectLst/>
                <a:latin typeface="Arial Narrow" panose="020B0606020202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https://www.psychologytoday.com/blog/beyond-words/201109/is-nonverbal-communication-numbers-game</a:t>
            </a:r>
            <a:endParaRPr lang="en-US" sz="1000">
              <a:effectLst/>
              <a:latin typeface="Arial Narrow" panose="020B0606020202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7914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fill="hold"/>
                                        <p:tgtEl>
                                          <p:spTgt spid="5"/>
                                        </p:tgtEl>
                                        <p:attrNameLst>
                                          <p:attrName>ppt_w</p:attrName>
                                        </p:attrNameLst>
                                      </p:cBhvr>
                                      <p:tavLst>
                                        <p:tav tm="0">
                                          <p:val>
                                            <p:fltVal val="0"/>
                                          </p:val>
                                        </p:tav>
                                        <p:tav tm="100000">
                                          <p:val>
                                            <p:strVal val="#ppt_w"/>
                                          </p:val>
                                        </p:tav>
                                      </p:tavLst>
                                    </p:anim>
                                    <p:anim calcmode="lin" valueType="num">
                                      <p:cBhvr>
                                        <p:cTn id="8" dur="250" fill="hold"/>
                                        <p:tgtEl>
                                          <p:spTgt spid="5"/>
                                        </p:tgtEl>
                                        <p:attrNameLst>
                                          <p:attrName>ppt_h</p:attrName>
                                        </p:attrNameLst>
                                      </p:cBhvr>
                                      <p:tavLst>
                                        <p:tav tm="0">
                                          <p:val>
                                            <p:fltVal val="0"/>
                                          </p:val>
                                        </p:tav>
                                        <p:tav tm="100000">
                                          <p:val>
                                            <p:strVal val="#ppt_h"/>
                                          </p:val>
                                        </p:tav>
                                      </p:tavLst>
                                    </p:anim>
                                    <p:animEffect transition="in" filter="fade">
                                      <p:cBhvr>
                                        <p:cTn id="9" dur="250"/>
                                        <p:tgtEl>
                                          <p:spTgt spid="5"/>
                                        </p:tgtEl>
                                      </p:cBhvr>
                                    </p:animEffect>
                                  </p:childTnLst>
                                </p:cTn>
                              </p:par>
                            </p:childTnLst>
                          </p:cTn>
                        </p:par>
                        <p:par>
                          <p:cTn id="10" fill="hold">
                            <p:stCondLst>
                              <p:cond delay="250"/>
                            </p:stCondLst>
                            <p:childTnLst>
                              <p:par>
                                <p:cTn id="11" presetID="2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250"/>
                                        <p:tgtEl>
                                          <p:spTgt spid="9"/>
                                        </p:tgtEl>
                                      </p:cBhvr>
                                    </p:animEffect>
                                  </p:childTnLst>
                                </p:cTn>
                              </p:par>
                              <p:par>
                                <p:cTn id="14" presetID="22" presetClass="entr" presetSubtype="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250" fill="hold"/>
                                        <p:tgtEl>
                                          <p:spTgt spid="15"/>
                                        </p:tgtEl>
                                        <p:attrNameLst>
                                          <p:attrName>ppt_w</p:attrName>
                                        </p:attrNameLst>
                                      </p:cBhvr>
                                      <p:tavLst>
                                        <p:tav tm="0">
                                          <p:val>
                                            <p:fltVal val="0"/>
                                          </p:val>
                                        </p:tav>
                                        <p:tav tm="100000">
                                          <p:val>
                                            <p:strVal val="#ppt_w"/>
                                          </p:val>
                                        </p:tav>
                                      </p:tavLst>
                                    </p:anim>
                                    <p:anim calcmode="lin" valueType="num">
                                      <p:cBhvr>
                                        <p:cTn id="22" dur="250" fill="hold"/>
                                        <p:tgtEl>
                                          <p:spTgt spid="15"/>
                                        </p:tgtEl>
                                        <p:attrNameLst>
                                          <p:attrName>ppt_h</p:attrName>
                                        </p:attrNameLst>
                                      </p:cBhvr>
                                      <p:tavLst>
                                        <p:tav tm="0">
                                          <p:val>
                                            <p:fltVal val="0"/>
                                          </p:val>
                                        </p:tav>
                                        <p:tav tm="100000">
                                          <p:val>
                                            <p:strVal val="#ppt_h"/>
                                          </p:val>
                                        </p:tav>
                                      </p:tavLst>
                                    </p:anim>
                                    <p:animEffect transition="in" filter="fade">
                                      <p:cBhvr>
                                        <p:cTn id="23" dur="250"/>
                                        <p:tgtEl>
                                          <p:spTgt spid="15"/>
                                        </p:tgtEl>
                                      </p:cBhvr>
                                    </p:animEffect>
                                  </p:childTnLst>
                                </p:cTn>
                              </p:par>
                            </p:childTnLst>
                          </p:cTn>
                        </p:par>
                        <p:par>
                          <p:cTn id="24" fill="hold">
                            <p:stCondLst>
                              <p:cond delay="250"/>
                            </p:stCondLst>
                            <p:childTnLst>
                              <p:par>
                                <p:cTn id="25" presetID="22" presetClass="entr" presetSubtype="8"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250"/>
                                        <p:tgtEl>
                                          <p:spTgt spid="17"/>
                                        </p:tgtEl>
                                      </p:cBhvr>
                                    </p:animEffect>
                                  </p:childTnLst>
                                </p:cTn>
                              </p:par>
                              <p:par>
                                <p:cTn id="28" presetID="22" presetClass="entr" presetSubtype="2"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right)">
                                      <p:cBhvr>
                                        <p:cTn id="30" dur="25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250" fill="hold"/>
                                        <p:tgtEl>
                                          <p:spTgt spid="30"/>
                                        </p:tgtEl>
                                        <p:attrNameLst>
                                          <p:attrName>ppt_w</p:attrName>
                                        </p:attrNameLst>
                                      </p:cBhvr>
                                      <p:tavLst>
                                        <p:tav tm="0">
                                          <p:val>
                                            <p:fltVal val="0"/>
                                          </p:val>
                                        </p:tav>
                                        <p:tav tm="100000">
                                          <p:val>
                                            <p:strVal val="#ppt_w"/>
                                          </p:val>
                                        </p:tav>
                                      </p:tavLst>
                                    </p:anim>
                                    <p:anim calcmode="lin" valueType="num">
                                      <p:cBhvr>
                                        <p:cTn id="36" dur="250" fill="hold"/>
                                        <p:tgtEl>
                                          <p:spTgt spid="30"/>
                                        </p:tgtEl>
                                        <p:attrNameLst>
                                          <p:attrName>ppt_h</p:attrName>
                                        </p:attrNameLst>
                                      </p:cBhvr>
                                      <p:tavLst>
                                        <p:tav tm="0">
                                          <p:val>
                                            <p:fltVal val="0"/>
                                          </p:val>
                                        </p:tav>
                                        <p:tav tm="100000">
                                          <p:val>
                                            <p:strVal val="#ppt_h"/>
                                          </p:val>
                                        </p:tav>
                                      </p:tavLst>
                                    </p:anim>
                                    <p:animEffect transition="in" filter="fade">
                                      <p:cBhvr>
                                        <p:cTn id="37"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88044-69EF-3556-FDD9-A93F65A27617}"/>
              </a:ext>
            </a:extLst>
          </p:cNvPr>
          <p:cNvSpPr>
            <a:spLocks noGrp="1"/>
          </p:cNvSpPr>
          <p:nvPr>
            <p:ph type="body" sz="quarter" idx="11"/>
          </p:nvPr>
        </p:nvSpPr>
        <p:spPr>
          <a:xfrm>
            <a:off x="913686" y="1070610"/>
            <a:ext cx="6703854" cy="1231106"/>
          </a:xfrm>
        </p:spPr>
        <p:txBody>
          <a:bodyPr/>
          <a:lstStyle/>
          <a:p>
            <a:r>
              <a:rPr lang="en-US"/>
              <a:t>Managing zero-second impressions</a:t>
            </a:r>
          </a:p>
        </p:txBody>
      </p:sp>
    </p:spTree>
    <p:custDataLst>
      <p:tags r:id="rId1"/>
    </p:custDataLst>
    <p:extLst>
      <p:ext uri="{BB962C8B-B14F-4D97-AF65-F5344CB8AC3E}">
        <p14:creationId xmlns:p14="http://schemas.microsoft.com/office/powerpoint/2010/main" val="147923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solidFill>
                  <a:schemeClr val="tx1"/>
                </a:solidFill>
              </a:rPr>
              <a:t>Start with search engines</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95534" y="1463040"/>
            <a:ext cx="6797757" cy="3895344"/>
          </a:xfrm>
          <a:prstGeom prst="rect">
            <a:avLst/>
          </a:prstGeom>
        </p:spPr>
      </p:pic>
      <p:sp>
        <p:nvSpPr>
          <p:cNvPr id="36" name="TextBox 35"/>
          <p:cNvSpPr txBox="1"/>
          <p:nvPr/>
        </p:nvSpPr>
        <p:spPr>
          <a:xfrm>
            <a:off x="3207957"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a</a:t>
            </a:r>
          </a:p>
        </p:txBody>
      </p:sp>
      <p:sp>
        <p:nvSpPr>
          <p:cNvPr id="37" name="TextBox 36"/>
          <p:cNvSpPr txBox="1"/>
          <p:nvPr/>
        </p:nvSpPr>
        <p:spPr>
          <a:xfrm>
            <a:off x="3366029"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m</a:t>
            </a:r>
          </a:p>
        </p:txBody>
      </p:sp>
      <p:sp>
        <p:nvSpPr>
          <p:cNvPr id="38" name="TextBox 37"/>
          <p:cNvSpPr txBox="1"/>
          <p:nvPr/>
        </p:nvSpPr>
        <p:spPr>
          <a:xfrm>
            <a:off x="3612176"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y</a:t>
            </a:r>
          </a:p>
        </p:txBody>
      </p:sp>
      <p:sp>
        <p:nvSpPr>
          <p:cNvPr id="39" name="TextBox 38"/>
          <p:cNvSpPr txBox="1"/>
          <p:nvPr/>
        </p:nvSpPr>
        <p:spPr>
          <a:xfrm>
            <a:off x="3857577"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o</a:t>
            </a:r>
          </a:p>
        </p:txBody>
      </p:sp>
      <p:sp>
        <p:nvSpPr>
          <p:cNvPr id="40" name="TextBox 39"/>
          <p:cNvSpPr txBox="1"/>
          <p:nvPr/>
        </p:nvSpPr>
        <p:spPr>
          <a:xfrm>
            <a:off x="4030202"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s</a:t>
            </a:r>
          </a:p>
        </p:txBody>
      </p:sp>
      <p:sp>
        <p:nvSpPr>
          <p:cNvPr id="41" name="TextBox 40"/>
          <p:cNvSpPr txBox="1"/>
          <p:nvPr/>
        </p:nvSpPr>
        <p:spPr>
          <a:xfrm>
            <a:off x="4173567"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b</a:t>
            </a:r>
          </a:p>
        </p:txBody>
      </p:sp>
      <p:sp>
        <p:nvSpPr>
          <p:cNvPr id="42" name="TextBox 41"/>
          <p:cNvSpPr txBox="1"/>
          <p:nvPr/>
        </p:nvSpPr>
        <p:spPr>
          <a:xfrm>
            <a:off x="4334769"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o</a:t>
            </a:r>
          </a:p>
        </p:txBody>
      </p:sp>
      <p:sp>
        <p:nvSpPr>
          <p:cNvPr id="43" name="TextBox 42"/>
          <p:cNvSpPr txBox="1"/>
          <p:nvPr/>
        </p:nvSpPr>
        <p:spPr>
          <a:xfrm>
            <a:off x="4505465"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r</a:t>
            </a:r>
          </a:p>
        </p:txBody>
      </p:sp>
      <p:sp>
        <p:nvSpPr>
          <p:cNvPr id="44" name="TextBox 43"/>
          <p:cNvSpPr txBox="1"/>
          <p:nvPr/>
        </p:nvSpPr>
        <p:spPr>
          <a:xfrm>
            <a:off x="4612787"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n</a:t>
            </a:r>
          </a:p>
        </p:txBody>
      </p:sp>
      <p:sp>
        <p:nvSpPr>
          <p:cNvPr id="45" name="TextBox 44"/>
          <p:cNvSpPr txBox="1"/>
          <p:nvPr/>
        </p:nvSpPr>
        <p:spPr>
          <a:xfrm>
            <a:off x="4785421" y="3609502"/>
            <a:ext cx="182880" cy="369332"/>
          </a:xfrm>
          <a:prstGeom prst="rect">
            <a:avLst/>
          </a:prstGeom>
          <a:noFill/>
        </p:spPr>
        <p:txBody>
          <a:bodyPr wrap="square" lIns="0" tIns="0" rIns="0" bIns="0" rtlCol="0">
            <a:spAutoFit/>
          </a:bodyPr>
          <a:lstStyle/>
          <a:p>
            <a:r>
              <a:rPr lang="en-US" sz="2400">
                <a:latin typeface="Arial" panose="020B0604020202020204" pitchFamily="34" charset="0"/>
                <a:cs typeface="Arial" panose="020B0604020202020204" pitchFamily="34" charset="0"/>
              </a:rPr>
              <a:t>e</a:t>
            </a: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75868" y="4311650"/>
            <a:ext cx="1421694" cy="43891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0324" y="4474337"/>
            <a:ext cx="361950" cy="552450"/>
          </a:xfrm>
          <a:prstGeom prst="rect">
            <a:avLst/>
          </a:prstGeom>
        </p:spPr>
      </p:pic>
      <p:pic>
        <p:nvPicPr>
          <p:cNvPr id="11" name="Amy google search">
            <a:extLst>
              <a:ext uri="{FF2B5EF4-FFF2-40B4-BE49-F238E27FC236}">
                <a16:creationId xmlns:a16="http://schemas.microsoft.com/office/drawing/2014/main" id="{3351C05F-1047-4240-A643-157842545C6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99204" y="815158"/>
            <a:ext cx="8833353" cy="5600980"/>
          </a:xfrm>
          <a:prstGeom prst="rect">
            <a:avLst/>
          </a:prstGeom>
        </p:spPr>
      </p:pic>
      <p:pic>
        <p:nvPicPr>
          <p:cNvPr id="13" name="Top finds">
            <a:extLst>
              <a:ext uri="{FF2B5EF4-FFF2-40B4-BE49-F238E27FC236}">
                <a16:creationId xmlns:a16="http://schemas.microsoft.com/office/drawing/2014/main" id="{198E040E-830E-47A0-B21A-FF9D3D3594D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90514" y="1806165"/>
            <a:ext cx="6334125" cy="2409825"/>
          </a:xfrm>
          <a:prstGeom prst="rect">
            <a:avLst/>
          </a:prstGeom>
          <a:ln>
            <a:solidFill>
              <a:schemeClr val="accent4"/>
            </a:solidFill>
          </a:ln>
        </p:spPr>
      </p:pic>
      <p:pic>
        <p:nvPicPr>
          <p:cNvPr id="15" name="Picture 14">
            <a:extLst>
              <a:ext uri="{FF2B5EF4-FFF2-40B4-BE49-F238E27FC236}">
                <a16:creationId xmlns:a16="http://schemas.microsoft.com/office/drawing/2014/main" id="{CA728DDA-2B6F-48D3-9B72-8D413BFC78C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39904" y="1793797"/>
            <a:ext cx="3650333" cy="2732817"/>
          </a:xfrm>
          <a:prstGeom prst="rect">
            <a:avLst/>
          </a:prstGeom>
          <a:ln>
            <a:solidFill>
              <a:schemeClr val="accent4"/>
            </a:solidFill>
          </a:ln>
        </p:spPr>
      </p:pic>
      <p:sp>
        <p:nvSpPr>
          <p:cNvPr id="21" name="TextBox 20">
            <a:extLst>
              <a:ext uri="{FF2B5EF4-FFF2-40B4-BE49-F238E27FC236}">
                <a16:creationId xmlns:a16="http://schemas.microsoft.com/office/drawing/2014/main" id="{661D3C1D-52C8-4A9C-A4A0-C489D0379AFB}"/>
              </a:ext>
            </a:extLst>
          </p:cNvPr>
          <p:cNvSpPr txBox="1"/>
          <p:nvPr/>
        </p:nvSpPr>
        <p:spPr>
          <a:xfrm>
            <a:off x="344674" y="6329837"/>
            <a:ext cx="6092326" cy="246221"/>
          </a:xfrm>
          <a:prstGeom prst="rect">
            <a:avLst/>
          </a:prstGeom>
          <a:noFill/>
        </p:spPr>
        <p:txBody>
          <a:bodyPr wrap="square">
            <a:spAutoFit/>
          </a:bodyPr>
          <a:lstStyle/>
          <a:p>
            <a:r>
              <a:rPr lang="en-US" sz="1000">
                <a:latin typeface="Arial Narrow" panose="020B0606020202030204" pitchFamily="34" charset="0"/>
              </a:rPr>
              <a:t>Source: Google AdWords, Average Monthly Volume, July 2019 - July 2020.</a:t>
            </a:r>
          </a:p>
        </p:txBody>
      </p:sp>
    </p:spTree>
    <p:custDataLst>
      <p:tags r:id="rId1"/>
    </p:custDataLst>
    <p:extLst>
      <p:ext uri="{BB962C8B-B14F-4D97-AF65-F5344CB8AC3E}">
        <p14:creationId xmlns:p14="http://schemas.microsoft.com/office/powerpoint/2010/main" val="110401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
                                  </p:stCondLst>
                                  <p:childTnLst>
                                    <p:set>
                                      <p:cBhvr>
                                        <p:cTn id="9" dur="1" fill="hold">
                                          <p:stCondLst>
                                            <p:cond delay="0"/>
                                          </p:stCondLst>
                                        </p:cTn>
                                        <p:tgtEl>
                                          <p:spTgt spid="37"/>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10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200"/>
                            </p:stCondLst>
                            <p:childTnLst>
                              <p:par>
                                <p:cTn id="14" presetID="1" presetClass="entr" presetSubtype="0" fill="hold" grpId="0" nodeType="afterEffect">
                                  <p:stCondLst>
                                    <p:cond delay="30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100"/>
                                  </p:stCondLst>
                                  <p:childTnLst>
                                    <p:set>
                                      <p:cBhvr>
                                        <p:cTn id="18" dur="1" fill="hold">
                                          <p:stCondLst>
                                            <p:cond delay="0"/>
                                          </p:stCondLst>
                                        </p:cTn>
                                        <p:tgtEl>
                                          <p:spTgt spid="40"/>
                                        </p:tgtEl>
                                        <p:attrNameLst>
                                          <p:attrName>style.visibility</p:attrName>
                                        </p:attrNameLst>
                                      </p:cBhvr>
                                      <p:to>
                                        <p:strVal val="visible"/>
                                      </p:to>
                                    </p:set>
                                  </p:childTnLst>
                                </p:cTn>
                              </p:par>
                            </p:childTnLst>
                          </p:cTn>
                        </p:par>
                        <p:par>
                          <p:cTn id="19" fill="hold">
                            <p:stCondLst>
                              <p:cond delay="600"/>
                            </p:stCondLst>
                            <p:childTnLst>
                              <p:par>
                                <p:cTn id="20" presetID="1" presetClass="entr" presetSubtype="0" fill="hold" grpId="0" nodeType="afterEffect">
                                  <p:stCondLst>
                                    <p:cond delay="200"/>
                                  </p:stCondLst>
                                  <p:childTnLst>
                                    <p:set>
                                      <p:cBhvr>
                                        <p:cTn id="21" dur="1" fill="hold">
                                          <p:stCondLst>
                                            <p:cond delay="0"/>
                                          </p:stCondLst>
                                        </p:cTn>
                                        <p:tgtEl>
                                          <p:spTgt spid="41"/>
                                        </p:tgtEl>
                                        <p:attrNameLst>
                                          <p:attrName>style.visibility</p:attrName>
                                        </p:attrNameLst>
                                      </p:cBhvr>
                                      <p:to>
                                        <p:strVal val="visible"/>
                                      </p:to>
                                    </p:set>
                                  </p:childTnLst>
                                </p:cTn>
                              </p:par>
                            </p:childTnLst>
                          </p:cTn>
                        </p:par>
                        <p:par>
                          <p:cTn id="22" fill="hold">
                            <p:stCondLst>
                              <p:cond delay="800"/>
                            </p:stCondLst>
                            <p:childTnLst>
                              <p:par>
                                <p:cTn id="23" presetID="1" presetClass="entr" presetSubtype="0" fill="hold" grpId="0" nodeType="afterEffect">
                                  <p:stCondLst>
                                    <p:cond delay="100"/>
                                  </p:stCondLst>
                                  <p:childTnLst>
                                    <p:set>
                                      <p:cBhvr>
                                        <p:cTn id="24" dur="1" fill="hold">
                                          <p:stCondLst>
                                            <p:cond delay="0"/>
                                          </p:stCondLst>
                                        </p:cTn>
                                        <p:tgtEl>
                                          <p:spTgt spid="42"/>
                                        </p:tgtEl>
                                        <p:attrNameLst>
                                          <p:attrName>style.visibility</p:attrName>
                                        </p:attrNameLst>
                                      </p:cBhvr>
                                      <p:to>
                                        <p:strVal val="visible"/>
                                      </p:to>
                                    </p:set>
                                  </p:childTnLst>
                                </p:cTn>
                              </p:par>
                            </p:childTnLst>
                          </p:cTn>
                        </p:par>
                        <p:par>
                          <p:cTn id="25" fill="hold">
                            <p:stCondLst>
                              <p:cond delay="900"/>
                            </p:stCondLst>
                            <p:childTnLst>
                              <p:par>
                                <p:cTn id="26" presetID="1" presetClass="entr" presetSubtype="0" fill="hold" grpId="0" nodeType="afterEffect">
                                  <p:stCondLst>
                                    <p:cond delay="100"/>
                                  </p:stCondLst>
                                  <p:childTnLst>
                                    <p:set>
                                      <p:cBhvr>
                                        <p:cTn id="27" dur="1" fill="hold">
                                          <p:stCondLst>
                                            <p:cond delay="0"/>
                                          </p:stCondLst>
                                        </p:cTn>
                                        <p:tgtEl>
                                          <p:spTgt spid="43"/>
                                        </p:tgtEl>
                                        <p:attrNameLst>
                                          <p:attrName>style.visibility</p:attrName>
                                        </p:attrNameLst>
                                      </p:cBhvr>
                                      <p:to>
                                        <p:strVal val="visible"/>
                                      </p:to>
                                    </p:set>
                                  </p:childTnLst>
                                </p:cTn>
                              </p:par>
                            </p:childTnLst>
                          </p:cTn>
                        </p:par>
                        <p:par>
                          <p:cTn id="28" fill="hold">
                            <p:stCondLst>
                              <p:cond delay="1000"/>
                            </p:stCondLst>
                            <p:childTnLst>
                              <p:par>
                                <p:cTn id="29" presetID="1" presetClass="entr" presetSubtype="0" fill="hold" grpId="0" nodeType="afterEffect">
                                  <p:stCondLst>
                                    <p:cond delay="100"/>
                                  </p:stCondLst>
                                  <p:childTnLst>
                                    <p:set>
                                      <p:cBhvr>
                                        <p:cTn id="30" dur="1" fill="hold">
                                          <p:stCondLst>
                                            <p:cond delay="0"/>
                                          </p:stCondLst>
                                        </p:cTn>
                                        <p:tgtEl>
                                          <p:spTgt spid="44"/>
                                        </p:tgtEl>
                                        <p:attrNameLst>
                                          <p:attrName>style.visibility</p:attrName>
                                        </p:attrNameLst>
                                      </p:cBhvr>
                                      <p:to>
                                        <p:strVal val="visible"/>
                                      </p:to>
                                    </p:set>
                                  </p:childTnLst>
                                </p:cTn>
                              </p:par>
                            </p:childTnLst>
                          </p:cTn>
                        </p:par>
                        <p:par>
                          <p:cTn id="31" fill="hold">
                            <p:stCondLst>
                              <p:cond delay="1100"/>
                            </p:stCondLst>
                            <p:childTnLst>
                              <p:par>
                                <p:cTn id="32" presetID="1" presetClass="entr" presetSubtype="0" fill="hold" grpId="0" nodeType="afterEffect">
                                  <p:stCondLst>
                                    <p:cond delay="100"/>
                                  </p:stCondLst>
                                  <p:childTnLst>
                                    <p:set>
                                      <p:cBhvr>
                                        <p:cTn id="33" dur="1" fill="hold">
                                          <p:stCondLst>
                                            <p:cond delay="0"/>
                                          </p:stCondLst>
                                        </p:cTn>
                                        <p:tgtEl>
                                          <p:spTgt spid="45"/>
                                        </p:tgtEl>
                                        <p:attrNameLst>
                                          <p:attrName>style.visibility</p:attrName>
                                        </p:attrNameLst>
                                      </p:cBhvr>
                                      <p:to>
                                        <p:strVal val="visible"/>
                                      </p:to>
                                    </p:set>
                                  </p:childTnLst>
                                </p:cTn>
                              </p:par>
                            </p:childTnLst>
                          </p:cTn>
                        </p:par>
                        <p:par>
                          <p:cTn id="34" fill="hold">
                            <p:stCondLst>
                              <p:cond delay="1200"/>
                            </p:stCondLst>
                            <p:childTnLst>
                              <p:par>
                                <p:cTn id="35" presetID="2" presetClass="entr" presetSubtype="4" fill="hold" nodeType="afterEffect">
                                  <p:stCondLst>
                                    <p:cond delay="20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400" fill="hold"/>
                                        <p:tgtEl>
                                          <p:spTgt spid="7"/>
                                        </p:tgtEl>
                                        <p:attrNameLst>
                                          <p:attrName>ppt_x</p:attrName>
                                        </p:attrNameLst>
                                      </p:cBhvr>
                                      <p:tavLst>
                                        <p:tav tm="0">
                                          <p:val>
                                            <p:strVal val="#ppt_x"/>
                                          </p:val>
                                        </p:tav>
                                        <p:tav tm="100000">
                                          <p:val>
                                            <p:strVal val="#ppt_x"/>
                                          </p:val>
                                        </p:tav>
                                      </p:tavLst>
                                    </p:anim>
                                    <p:anim calcmode="lin" valueType="num">
                                      <p:cBhvr additive="base">
                                        <p:cTn id="38" dur="400" fill="hold"/>
                                        <p:tgtEl>
                                          <p:spTgt spid="7"/>
                                        </p:tgtEl>
                                        <p:attrNameLst>
                                          <p:attrName>ppt_y</p:attrName>
                                        </p:attrNameLst>
                                      </p:cBhvr>
                                      <p:tavLst>
                                        <p:tav tm="0">
                                          <p:val>
                                            <p:strVal val="1+#ppt_h/2"/>
                                          </p:val>
                                        </p:tav>
                                        <p:tav tm="100000">
                                          <p:val>
                                            <p:strVal val="#ppt_y"/>
                                          </p:val>
                                        </p:tav>
                                      </p:tavLst>
                                    </p:anim>
                                  </p:childTnLst>
                                </p:cTn>
                              </p:par>
                            </p:childTnLst>
                          </p:cTn>
                        </p:par>
                        <p:par>
                          <p:cTn id="39" fill="hold">
                            <p:stCondLst>
                              <p:cond delay="1800"/>
                            </p:stCondLst>
                            <p:childTnLst>
                              <p:par>
                                <p:cTn id="40" presetID="1" presetClass="entr" presetSubtype="0" fill="hold" nodeType="afterEffect">
                                  <p:stCondLst>
                                    <p:cond delay="0"/>
                                  </p:stCondLst>
                                  <p:childTnLst>
                                    <p:set>
                                      <p:cBhvr>
                                        <p:cTn id="41" dur="1" fill="hold">
                                          <p:stCondLst>
                                            <p:cond delay="0"/>
                                          </p:stCondLst>
                                        </p:cTn>
                                        <p:tgtEl>
                                          <p:spTgt spid="6"/>
                                        </p:tgtEl>
                                        <p:attrNameLst>
                                          <p:attrName>style.visibility</p:attrName>
                                        </p:attrNameLst>
                                      </p:cBhvr>
                                      <p:to>
                                        <p:strVal val="visible"/>
                                      </p:to>
                                    </p:set>
                                  </p:childTnLst>
                                </p:cTn>
                              </p:par>
                            </p:childTnLst>
                          </p:cTn>
                        </p:par>
                        <p:par>
                          <p:cTn id="42" fill="hold">
                            <p:stCondLst>
                              <p:cond delay="1800"/>
                            </p:stCondLst>
                            <p:childTnLst>
                              <p:par>
                                <p:cTn id="43" presetID="26" presetClass="emph" presetSubtype="0" fill="hold" nodeType="afterEffect">
                                  <p:stCondLst>
                                    <p:cond delay="0"/>
                                  </p:stCondLst>
                                  <p:childTnLst>
                                    <p:animEffect transition="out" filter="fade">
                                      <p:cBhvr>
                                        <p:cTn id="44" dur="250" tmFilter="0, 0; .2, .5; .8, .5; 1, 0"/>
                                        <p:tgtEl>
                                          <p:spTgt spid="6"/>
                                        </p:tgtEl>
                                      </p:cBhvr>
                                    </p:animEffect>
                                    <p:animScale>
                                      <p:cBhvr>
                                        <p:cTn id="45" dur="125" autoRev="1" fill="hold"/>
                                        <p:tgtEl>
                                          <p:spTgt spid="6"/>
                                        </p:tgtEl>
                                      </p:cBhvr>
                                      <p:by x="105000" y="105000"/>
                                    </p:animScale>
                                  </p:childTnLst>
                                </p:cTn>
                              </p:par>
                            </p:childTnLst>
                          </p:cTn>
                        </p:par>
                        <p:par>
                          <p:cTn id="46" fill="hold">
                            <p:stCondLst>
                              <p:cond delay="2050"/>
                            </p:stCondLst>
                            <p:childTnLst>
                              <p:par>
                                <p:cTn id="47" presetID="1" presetClass="entr" presetSubtype="0" fill="hold" nodeType="after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par>
                          <p:cTn id="49" fill="hold">
                            <p:stCondLst>
                              <p:cond delay="2050"/>
                            </p:stCondLst>
                            <p:childTnLst>
                              <p:par>
                                <p:cTn id="50" presetID="53" presetClass="entr" presetSubtype="16" fill="hold" nodeType="afterEffect">
                                  <p:stCondLst>
                                    <p:cond delay="1250"/>
                                  </p:stCondLst>
                                  <p:childTnLst>
                                    <p:set>
                                      <p:cBhvr>
                                        <p:cTn id="51" dur="1" fill="hold">
                                          <p:stCondLst>
                                            <p:cond delay="0"/>
                                          </p:stCondLst>
                                        </p:cTn>
                                        <p:tgtEl>
                                          <p:spTgt spid="13"/>
                                        </p:tgtEl>
                                        <p:attrNameLst>
                                          <p:attrName>style.visibility</p:attrName>
                                        </p:attrNameLst>
                                      </p:cBhvr>
                                      <p:to>
                                        <p:strVal val="visible"/>
                                      </p:to>
                                    </p:set>
                                    <p:anim calcmode="lin" valueType="num">
                                      <p:cBhvr>
                                        <p:cTn id="52" dur="750" fill="hold"/>
                                        <p:tgtEl>
                                          <p:spTgt spid="13"/>
                                        </p:tgtEl>
                                        <p:attrNameLst>
                                          <p:attrName>ppt_w</p:attrName>
                                        </p:attrNameLst>
                                      </p:cBhvr>
                                      <p:tavLst>
                                        <p:tav tm="0">
                                          <p:val>
                                            <p:fltVal val="0"/>
                                          </p:val>
                                        </p:tav>
                                        <p:tav tm="100000">
                                          <p:val>
                                            <p:strVal val="#ppt_w"/>
                                          </p:val>
                                        </p:tav>
                                      </p:tavLst>
                                    </p:anim>
                                    <p:anim calcmode="lin" valueType="num">
                                      <p:cBhvr>
                                        <p:cTn id="53" dur="750" fill="hold"/>
                                        <p:tgtEl>
                                          <p:spTgt spid="13"/>
                                        </p:tgtEl>
                                        <p:attrNameLst>
                                          <p:attrName>ppt_h</p:attrName>
                                        </p:attrNameLst>
                                      </p:cBhvr>
                                      <p:tavLst>
                                        <p:tav tm="0">
                                          <p:val>
                                            <p:fltVal val="0"/>
                                          </p:val>
                                        </p:tav>
                                        <p:tav tm="100000">
                                          <p:val>
                                            <p:strVal val="#ppt_h"/>
                                          </p:val>
                                        </p:tav>
                                      </p:tavLst>
                                    </p:anim>
                                    <p:animEffect transition="in" filter="fade">
                                      <p:cBhvr>
                                        <p:cTn id="54" dur="750"/>
                                        <p:tgtEl>
                                          <p:spTgt spid="13"/>
                                        </p:tgtEl>
                                      </p:cBhvr>
                                    </p:animEffect>
                                  </p:childTnLst>
                                </p:cTn>
                              </p:par>
                            </p:childTnLst>
                          </p:cTn>
                        </p:par>
                        <p:par>
                          <p:cTn id="55" fill="hold">
                            <p:stCondLst>
                              <p:cond delay="4050"/>
                            </p:stCondLst>
                            <p:childTnLst>
                              <p:par>
                                <p:cTn id="56" presetID="53" presetClass="entr" presetSubtype="16" fill="hold" nodeType="afterEffect">
                                  <p:stCondLst>
                                    <p:cond delay="1250"/>
                                  </p:stCondLst>
                                  <p:childTnLst>
                                    <p:set>
                                      <p:cBhvr>
                                        <p:cTn id="57" dur="1" fill="hold">
                                          <p:stCondLst>
                                            <p:cond delay="0"/>
                                          </p:stCondLst>
                                        </p:cTn>
                                        <p:tgtEl>
                                          <p:spTgt spid="15"/>
                                        </p:tgtEl>
                                        <p:attrNameLst>
                                          <p:attrName>style.visibility</p:attrName>
                                        </p:attrNameLst>
                                      </p:cBhvr>
                                      <p:to>
                                        <p:strVal val="visible"/>
                                      </p:to>
                                    </p:set>
                                    <p:anim calcmode="lin" valueType="num">
                                      <p:cBhvr>
                                        <p:cTn id="58" dur="750" fill="hold"/>
                                        <p:tgtEl>
                                          <p:spTgt spid="15"/>
                                        </p:tgtEl>
                                        <p:attrNameLst>
                                          <p:attrName>ppt_w</p:attrName>
                                        </p:attrNameLst>
                                      </p:cBhvr>
                                      <p:tavLst>
                                        <p:tav tm="0">
                                          <p:val>
                                            <p:fltVal val="0"/>
                                          </p:val>
                                        </p:tav>
                                        <p:tav tm="100000">
                                          <p:val>
                                            <p:strVal val="#ppt_w"/>
                                          </p:val>
                                        </p:tav>
                                      </p:tavLst>
                                    </p:anim>
                                    <p:anim calcmode="lin" valueType="num">
                                      <p:cBhvr>
                                        <p:cTn id="59" dur="750" fill="hold"/>
                                        <p:tgtEl>
                                          <p:spTgt spid="15"/>
                                        </p:tgtEl>
                                        <p:attrNameLst>
                                          <p:attrName>ppt_h</p:attrName>
                                        </p:attrNameLst>
                                      </p:cBhvr>
                                      <p:tavLst>
                                        <p:tav tm="0">
                                          <p:val>
                                            <p:fltVal val="0"/>
                                          </p:val>
                                        </p:tav>
                                        <p:tav tm="100000">
                                          <p:val>
                                            <p:strVal val="#ppt_h"/>
                                          </p:val>
                                        </p:tav>
                                      </p:tavLst>
                                    </p:anim>
                                    <p:animEffect transition="in" filter="fade">
                                      <p:cBhvr>
                                        <p:cTn id="6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89608" y="1371600"/>
            <a:ext cx="6405204" cy="5029199"/>
          </a:xfrm>
          <a:prstGeom prst="rect">
            <a:avLst/>
          </a:prstGeom>
        </p:spPr>
      </p:pic>
      <p:sp>
        <p:nvSpPr>
          <p:cNvPr id="10" name="Rectangle 9"/>
          <p:cNvSpPr/>
          <p:nvPr/>
        </p:nvSpPr>
        <p:spPr>
          <a:xfrm>
            <a:off x="1827212" y="1219200"/>
            <a:ext cx="8458200" cy="5314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p:txBody>
          <a:bodyPr/>
          <a:lstStyle/>
          <a:p>
            <a:r>
              <a:rPr lang="en-US">
                <a:solidFill>
                  <a:schemeClr val="tx1"/>
                </a:solidFill>
              </a:rPr>
              <a:t>Stay up to date on technology</a:t>
            </a:r>
          </a:p>
        </p:txBody>
      </p:sp>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08212" y="1775667"/>
            <a:ext cx="7733447" cy="420624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48781" y="2125023"/>
            <a:ext cx="2972126" cy="402336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360612" y="3547696"/>
            <a:ext cx="1228897" cy="2600687"/>
          </a:xfrm>
          <a:prstGeom prst="rect">
            <a:avLst/>
          </a:prstGeom>
        </p:spPr>
      </p:pic>
      <p:sp>
        <p:nvSpPr>
          <p:cNvPr id="11" name="TextBox 10">
            <a:extLst>
              <a:ext uri="{FF2B5EF4-FFF2-40B4-BE49-F238E27FC236}">
                <a16:creationId xmlns:a16="http://schemas.microsoft.com/office/drawing/2014/main" id="{3E2195BB-DDA7-4B02-9C40-D1E2F7DD1682}"/>
              </a:ext>
            </a:extLst>
          </p:cNvPr>
          <p:cNvSpPr txBox="1"/>
          <p:nvPr/>
        </p:nvSpPr>
        <p:spPr>
          <a:xfrm>
            <a:off x="358049" y="6306978"/>
            <a:ext cx="6092326" cy="246221"/>
          </a:xfrm>
          <a:prstGeom prst="rect">
            <a:avLst/>
          </a:prstGeom>
          <a:noFill/>
        </p:spPr>
        <p:txBody>
          <a:bodyPr wrap="square">
            <a:spAutoFit/>
          </a:bodyPr>
          <a:lstStyle/>
          <a:p>
            <a:r>
              <a:rPr lang="en-US" sz="1000">
                <a:latin typeface="Arial Narrow" panose="020B0606020202030204" pitchFamily="34" charset="0"/>
              </a:rPr>
              <a:t>Source: Stanford University Web Credibility Project, 1999-2002.</a:t>
            </a:r>
          </a:p>
        </p:txBody>
      </p:sp>
    </p:spTree>
    <p:custDataLst>
      <p:tags r:id="rId1"/>
    </p:custDataLst>
    <p:extLst>
      <p:ext uri="{BB962C8B-B14F-4D97-AF65-F5344CB8AC3E}">
        <p14:creationId xmlns:p14="http://schemas.microsoft.com/office/powerpoint/2010/main" val="157872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400" fill="hold"/>
                                        <p:tgtEl>
                                          <p:spTgt spid="6"/>
                                        </p:tgtEl>
                                        <p:attrNameLst>
                                          <p:attrName>ppt_x</p:attrName>
                                        </p:attrNameLst>
                                      </p:cBhvr>
                                      <p:tavLst>
                                        <p:tav tm="0">
                                          <p:val>
                                            <p:strVal val="1+#ppt_w/2"/>
                                          </p:val>
                                        </p:tav>
                                        <p:tav tm="100000">
                                          <p:val>
                                            <p:strVal val="#ppt_x"/>
                                          </p:val>
                                        </p:tav>
                                      </p:tavLst>
                                    </p:anim>
                                    <p:anim calcmode="lin" valueType="num">
                                      <p:cBhvr additive="base">
                                        <p:cTn id="8" dur="4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400" fill="hold"/>
                                        <p:tgtEl>
                                          <p:spTgt spid="7"/>
                                        </p:tgtEl>
                                        <p:attrNameLst>
                                          <p:attrName>ppt_x</p:attrName>
                                        </p:attrNameLst>
                                      </p:cBhvr>
                                      <p:tavLst>
                                        <p:tav tm="0">
                                          <p:val>
                                            <p:strVal val="0-#ppt_w/2"/>
                                          </p:val>
                                        </p:tav>
                                        <p:tav tm="100000">
                                          <p:val>
                                            <p:strVal val="#ppt_x"/>
                                          </p:val>
                                        </p:tav>
                                      </p:tavLst>
                                    </p:anim>
                                    <p:anim calcmode="lin" valueType="num">
                                      <p:cBhvr additive="base">
                                        <p:cTn id="14" dur="400" fill="hold"/>
                                        <p:tgtEl>
                                          <p:spTgt spid="7"/>
                                        </p:tgtEl>
                                        <p:attrNameLst>
                                          <p:attrName>ppt_y</p:attrName>
                                        </p:attrNameLst>
                                      </p:cBhvr>
                                      <p:tavLst>
                                        <p:tav tm="0">
                                          <p:val>
                                            <p:strVal val="#ppt_y"/>
                                          </p:val>
                                        </p:tav>
                                        <p:tav tm="100000">
                                          <p:val>
                                            <p:strVal val="#ppt_y"/>
                                          </p:val>
                                        </p:tav>
                                      </p:tavLst>
                                    </p:anim>
                                  </p:childTnLst>
                                </p:cTn>
                              </p:par>
                              <p:par>
                                <p:cTn id="15" presetID="2" presetClass="exit" presetSubtype="2" fill="hold" nodeType="withEffect">
                                  <p:stCondLst>
                                    <p:cond delay="0"/>
                                  </p:stCondLst>
                                  <p:childTnLst>
                                    <p:anim calcmode="lin" valueType="num">
                                      <p:cBhvr additive="base">
                                        <p:cTn id="16" dur="400"/>
                                        <p:tgtEl>
                                          <p:spTgt spid="6"/>
                                        </p:tgtEl>
                                        <p:attrNameLst>
                                          <p:attrName>ppt_x</p:attrName>
                                        </p:attrNameLst>
                                      </p:cBhvr>
                                      <p:tavLst>
                                        <p:tav tm="0">
                                          <p:val>
                                            <p:strVal val="ppt_x"/>
                                          </p:val>
                                        </p:tav>
                                        <p:tav tm="100000">
                                          <p:val>
                                            <p:strVal val="1+ppt_w/2"/>
                                          </p:val>
                                        </p:tav>
                                      </p:tavLst>
                                    </p:anim>
                                    <p:anim calcmode="lin" valueType="num">
                                      <p:cBhvr additive="base">
                                        <p:cTn id="17" dur="400"/>
                                        <p:tgtEl>
                                          <p:spTgt spid="6"/>
                                        </p:tgtEl>
                                        <p:attrNameLst>
                                          <p:attrName>ppt_y</p:attrName>
                                        </p:attrNameLst>
                                      </p:cBhvr>
                                      <p:tavLst>
                                        <p:tav tm="0">
                                          <p:val>
                                            <p:strVal val="ppt_y"/>
                                          </p:val>
                                        </p:tav>
                                        <p:tav tm="100000">
                                          <p:val>
                                            <p:strVal val="ppt_y"/>
                                          </p:val>
                                        </p:tav>
                                      </p:tavLst>
                                    </p:anim>
                                    <p:set>
                                      <p:cBhvr>
                                        <p:cTn id="18" dur="1" fill="hold">
                                          <p:stCondLst>
                                            <p:cond delay="399"/>
                                          </p:stCondLst>
                                        </p:cTn>
                                        <p:tgtEl>
                                          <p:spTgt spid="6"/>
                                        </p:tgtEl>
                                        <p:attrNameLst>
                                          <p:attrName>style.visibility</p:attrName>
                                        </p:attrNameLst>
                                      </p:cBhvr>
                                      <p:to>
                                        <p:strVal val="hidden"/>
                                      </p:to>
                                    </p:set>
                                  </p:childTnLst>
                                </p:cTn>
                              </p:par>
                            </p:childTnLst>
                          </p:cTn>
                        </p:par>
                        <p:par>
                          <p:cTn id="19" fill="hold">
                            <p:stCondLst>
                              <p:cond delay="4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400" fill="hold"/>
                                        <p:tgtEl>
                                          <p:spTgt spid="9"/>
                                        </p:tgtEl>
                                        <p:attrNameLst>
                                          <p:attrName>ppt_x</p:attrName>
                                        </p:attrNameLst>
                                      </p:cBhvr>
                                      <p:tavLst>
                                        <p:tav tm="0">
                                          <p:val>
                                            <p:strVal val="0-#ppt_w/2"/>
                                          </p:val>
                                        </p:tav>
                                        <p:tav tm="100000">
                                          <p:val>
                                            <p:strVal val="#ppt_x"/>
                                          </p:val>
                                        </p:tav>
                                      </p:tavLst>
                                    </p:anim>
                                    <p:anim calcmode="lin" valueType="num">
                                      <p:cBhvr additive="base">
                                        <p:cTn id="27" dur="400" fill="hold"/>
                                        <p:tgtEl>
                                          <p:spTgt spid="9"/>
                                        </p:tgtEl>
                                        <p:attrNameLst>
                                          <p:attrName>ppt_y</p:attrName>
                                        </p:attrNameLst>
                                      </p:cBhvr>
                                      <p:tavLst>
                                        <p:tav tm="0">
                                          <p:val>
                                            <p:strVal val="#ppt_y"/>
                                          </p:val>
                                        </p:tav>
                                        <p:tav tm="100000">
                                          <p:val>
                                            <p:strVal val="#ppt_y"/>
                                          </p:val>
                                        </p:tav>
                                      </p:tavLst>
                                    </p:anim>
                                  </p:childTnLst>
                                </p:cTn>
                              </p:par>
                            </p:childTnLst>
                          </p:cTn>
                        </p:par>
                        <p:par>
                          <p:cTn id="28" fill="hold">
                            <p:stCondLst>
                              <p:cond delay="400"/>
                            </p:stCondLst>
                            <p:childTnLst>
                              <p:par>
                                <p:cTn id="29" presetID="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400" fill="hold"/>
                                        <p:tgtEl>
                                          <p:spTgt spid="8"/>
                                        </p:tgtEl>
                                        <p:attrNameLst>
                                          <p:attrName>ppt_x</p:attrName>
                                        </p:attrNameLst>
                                      </p:cBhvr>
                                      <p:tavLst>
                                        <p:tav tm="0">
                                          <p:val>
                                            <p:strVal val="1+#ppt_w/2"/>
                                          </p:val>
                                        </p:tav>
                                        <p:tav tm="100000">
                                          <p:val>
                                            <p:strVal val="#ppt_x"/>
                                          </p:val>
                                        </p:tav>
                                      </p:tavLst>
                                    </p:anim>
                                    <p:anim calcmode="lin" valueType="num">
                                      <p:cBhvr additive="base">
                                        <p:cTn id="32" dur="4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09582" y="1148281"/>
            <a:ext cx="6769659" cy="475187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295555" y="1456891"/>
            <a:ext cx="5513831" cy="4125312"/>
          </a:xfrm>
          <a:prstGeom prst="rect">
            <a:avLst/>
          </a:prstGeom>
        </p:spPr>
      </p:pic>
      <p:sp>
        <p:nvSpPr>
          <p:cNvPr id="18" name="Text Placeholder 2"/>
          <p:cNvSpPr txBox="1">
            <a:spLocks/>
          </p:cNvSpPr>
          <p:nvPr/>
        </p:nvSpPr>
        <p:spPr>
          <a:xfrm>
            <a:off x="475057" y="289665"/>
            <a:ext cx="8686800" cy="436314"/>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0"/>
            <a:r>
              <a:rPr lang="en-US">
                <a:solidFill>
                  <a:schemeClr val="tx1"/>
                </a:solidFill>
              </a:rPr>
              <a:t>Manage your online listing</a:t>
            </a:r>
          </a:p>
        </p:txBody>
      </p:sp>
      <p:sp>
        <p:nvSpPr>
          <p:cNvPr id="28" name="TextBox 27">
            <a:extLst>
              <a:ext uri="{FF2B5EF4-FFF2-40B4-BE49-F238E27FC236}">
                <a16:creationId xmlns:a16="http://schemas.microsoft.com/office/drawing/2014/main" id="{20E0A1BF-F55A-4299-A861-797D247AB628}"/>
              </a:ext>
            </a:extLst>
          </p:cNvPr>
          <p:cNvSpPr txBox="1"/>
          <p:nvPr/>
        </p:nvSpPr>
        <p:spPr>
          <a:xfrm>
            <a:off x="358098" y="6306681"/>
            <a:ext cx="4584909" cy="253916"/>
          </a:xfrm>
          <a:prstGeom prst="rect">
            <a:avLst/>
          </a:prstGeom>
          <a:noFill/>
        </p:spPr>
        <p:txBody>
          <a:bodyPr wrap="none" rtlCol="0">
            <a:spAutoFit/>
          </a:bodyPr>
          <a:lstStyle/>
          <a:p>
            <a:r>
              <a:rPr lang="en-US" sz="1050" i="1">
                <a:latin typeface="Arial Narrow" panose="020B0606020202030204" pitchFamily="34" charset="0"/>
                <a:cs typeface="Arial" panose="020B0604020202020204" pitchFamily="34" charset="0"/>
              </a:rPr>
              <a:t>Please refer to your firms' social media policy regarding utilizing social media for business. </a:t>
            </a:r>
          </a:p>
        </p:txBody>
      </p:sp>
      <p:sp>
        <p:nvSpPr>
          <p:cNvPr id="24" name="TextBox 23">
            <a:extLst>
              <a:ext uri="{FF2B5EF4-FFF2-40B4-BE49-F238E27FC236}">
                <a16:creationId xmlns:a16="http://schemas.microsoft.com/office/drawing/2014/main" id="{A3012D6F-66A1-46BF-83F0-81025928CCFD}"/>
              </a:ext>
            </a:extLst>
          </p:cNvPr>
          <p:cNvSpPr txBox="1"/>
          <p:nvPr/>
        </p:nvSpPr>
        <p:spPr>
          <a:xfrm>
            <a:off x="249391" y="6129000"/>
            <a:ext cx="6702251" cy="246221"/>
          </a:xfrm>
          <a:prstGeom prst="rect">
            <a:avLst/>
          </a:prstGeom>
          <a:noFill/>
        </p:spPr>
        <p:txBody>
          <a:bodyPr wrap="square">
            <a:spAutoFit/>
          </a:bodyPr>
          <a:lstStyle/>
          <a:p>
            <a:pPr marL="119062">
              <a:lnSpc>
                <a:spcPct val="100000"/>
              </a:lnSpc>
            </a:pPr>
            <a:r>
              <a:rPr lang="en-US" sz="1000">
                <a:latin typeface="Arial Narrow" panose="020B0606020202030204" pitchFamily="34" charset="0"/>
              </a:rPr>
              <a:t>Source: BrightLocal, Local Consumer Review Survey, 201</a:t>
            </a:r>
            <a:r>
              <a:rPr lang="pl-PL" sz="1000">
                <a:latin typeface="Arial Narrow" panose="020B0606020202030204" pitchFamily="34" charset="0"/>
              </a:rPr>
              <a:t>9</a:t>
            </a:r>
            <a:r>
              <a:rPr lang="en-US" sz="1000">
                <a:latin typeface="Arial Narrow" panose="020B0606020202030204" pitchFamily="34" charset="0"/>
              </a:rPr>
              <a:t>.</a:t>
            </a:r>
            <a:r>
              <a:rPr lang="pl-PL" sz="1000">
                <a:latin typeface="Arial Narrow" panose="020B0606020202030204" pitchFamily="34" charset="0"/>
              </a:rPr>
              <a:t> https://www.brightlocal.com/research/local-consumer-review-survey/</a:t>
            </a:r>
            <a:endParaRPr lang="en-US" sz="1000">
              <a:latin typeface="Arial Narrow" panose="020B0606020202030204" pitchFamily="34" charset="0"/>
            </a:endParaRPr>
          </a:p>
        </p:txBody>
      </p:sp>
    </p:spTree>
    <p:custDataLst>
      <p:tags r:id="rId1"/>
    </p:custDataLst>
    <p:extLst>
      <p:ext uri="{BB962C8B-B14F-4D97-AF65-F5344CB8AC3E}">
        <p14:creationId xmlns:p14="http://schemas.microsoft.com/office/powerpoint/2010/main" val="258400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50" fill="hold"/>
                                        <p:tgtEl>
                                          <p:spTgt spid="2"/>
                                        </p:tgtEl>
                                        <p:attrNameLst>
                                          <p:attrName>ppt_x</p:attrName>
                                        </p:attrNameLst>
                                      </p:cBhvr>
                                      <p:tavLst>
                                        <p:tav tm="0">
                                          <p:val>
                                            <p:strVal val="1+#ppt_w/2"/>
                                          </p:val>
                                        </p:tav>
                                        <p:tav tm="100000">
                                          <p:val>
                                            <p:strVal val="#ppt_x"/>
                                          </p:val>
                                        </p:tav>
                                      </p:tavLst>
                                    </p:anim>
                                    <p:anim calcmode="lin" valueType="num">
                                      <p:cBhvr additive="base">
                                        <p:cTn id="8" dur="25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87930" y="2333528"/>
            <a:ext cx="609600" cy="921891"/>
          </a:xfrm>
          <a:prstGeom prst="rect">
            <a:avLst/>
          </a:prstGeom>
          <a:noFill/>
        </p:spPr>
        <p:txBody>
          <a:bodyPr wrap="square" lIns="0" tIns="0" rIns="0" bIns="0" rtlCol="0">
            <a:no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4</a:t>
            </a:r>
          </a:p>
        </p:txBody>
      </p:sp>
      <p:cxnSp>
        <p:nvCxnSpPr>
          <p:cNvPr id="11" name="Straight Connector 10"/>
          <p:cNvCxnSpPr/>
          <p:nvPr/>
        </p:nvCxnSpPr>
        <p:spPr>
          <a:xfrm flipV="1">
            <a:off x="1401652" y="2117820"/>
            <a:ext cx="542448" cy="644809"/>
          </a:xfrm>
          <a:prstGeom prst="line">
            <a:avLst/>
          </a:prstGeom>
          <a:ln w="38100">
            <a:solidFill>
              <a:srgbClr val="3769FF"/>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192530" y="1961463"/>
            <a:ext cx="916798" cy="921891"/>
          </a:xfrm>
          <a:prstGeom prst="rect">
            <a:avLst/>
          </a:prstGeom>
          <a:noFill/>
        </p:spPr>
        <p:txBody>
          <a:bodyPr wrap="square" lIns="0" tIns="0" rIns="0" bIns="0" rtlCol="0">
            <a:no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2800" b="1" i="0" u="none" strike="noStrike" kern="1200" cap="none" spc="0" normalizeH="0" baseline="0" noProof="0">
                <a:ln>
                  <a:noFill/>
                </a:ln>
                <a:solidFill>
                  <a:srgbClr val="FF6035"/>
                </a:solidFill>
                <a:effectLst/>
                <a:uLnTx/>
                <a:uFillTx/>
                <a:latin typeface="Arial" panose="020B0604020202020204" pitchFamily="34" charset="0"/>
                <a:ea typeface="+mn-ea"/>
                <a:cs typeface="Arial" panose="020B0604020202020204" pitchFamily="34" charset="0"/>
              </a:rPr>
              <a:t>Over</a:t>
            </a:r>
          </a:p>
        </p:txBody>
      </p:sp>
      <p:sp>
        <p:nvSpPr>
          <p:cNvPr id="22" name="TextBox 21"/>
          <p:cNvSpPr txBox="1"/>
          <p:nvPr/>
        </p:nvSpPr>
        <p:spPr>
          <a:xfrm>
            <a:off x="684789" y="2514716"/>
            <a:ext cx="1430457" cy="921891"/>
          </a:xfrm>
          <a:prstGeom prst="rect">
            <a:avLst/>
          </a:prstGeom>
          <a:noFill/>
        </p:spPr>
        <p:txBody>
          <a:bodyPr wrap="square" lIns="0" tIns="0" rIns="0" bIns="0" rtlCol="0">
            <a:no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5400" b="1" i="0" u="none" strike="noStrike" kern="1200" cap="none" spc="0" normalizeH="0" baseline="0" noProof="0">
                <a:ln>
                  <a:noFill/>
                </a:ln>
                <a:solidFill>
                  <a:srgbClr val="FF6035"/>
                </a:solidFill>
                <a:effectLst/>
                <a:uLnTx/>
                <a:uFillTx/>
                <a:latin typeface="Arial" panose="020B0604020202020204" pitchFamily="34" charset="0"/>
                <a:ea typeface="+mn-ea"/>
                <a:cs typeface="Arial" panose="020B0604020202020204" pitchFamily="34" charset="0"/>
              </a:rPr>
              <a:t>Half</a:t>
            </a:r>
          </a:p>
        </p:txBody>
      </p:sp>
      <p:sp>
        <p:nvSpPr>
          <p:cNvPr id="4" name="Text Placeholder 3"/>
          <p:cNvSpPr>
            <a:spLocks noGrp="1"/>
          </p:cNvSpPr>
          <p:nvPr>
            <p:ph type="body" sz="quarter" idx="26"/>
          </p:nvPr>
        </p:nvSpPr>
        <p:spPr>
          <a:xfrm>
            <a:off x="457201" y="5787898"/>
            <a:ext cx="10541359" cy="543739"/>
          </a:xfrm>
        </p:spPr>
        <p:txBody>
          <a:bodyPr/>
          <a:lstStyle/>
          <a:p>
            <a:pPr marL="228600" indent="-228600">
              <a:buAutoNum type="arabicPeriod"/>
            </a:pPr>
            <a:r>
              <a:rPr lang="en-US"/>
              <a:t>Source: Market Strategies International. Cogent Reports™, Advisor Media Consumption™, 2015.</a:t>
            </a:r>
          </a:p>
          <a:p>
            <a:pPr marL="228600" indent="-228600">
              <a:buAutoNum type="arabicPeriod"/>
            </a:pPr>
            <a:r>
              <a:rPr lang="en-US"/>
              <a:t>Source: LinkedIn® and Financial Planning Association®, Communication Evolution: Financial Professionals and the Future of Thought Leadership and Social Media, 2015.</a:t>
            </a:r>
          </a:p>
        </p:txBody>
      </p:sp>
      <p:sp>
        <p:nvSpPr>
          <p:cNvPr id="3" name="Text Placeholder 2"/>
          <p:cNvSpPr>
            <a:spLocks noGrp="1"/>
          </p:cNvSpPr>
          <p:nvPr>
            <p:ph type="body" sz="quarter" idx="10"/>
          </p:nvPr>
        </p:nvSpPr>
        <p:spPr/>
        <p:txBody>
          <a:bodyPr/>
          <a:lstStyle/>
          <a:p>
            <a:r>
              <a:rPr lang="en-US">
                <a:solidFill>
                  <a:schemeClr val="tx1"/>
                </a:solidFill>
              </a:rPr>
              <a:t>Embrace social media</a:t>
            </a:r>
          </a:p>
        </p:txBody>
      </p:sp>
      <p:sp>
        <p:nvSpPr>
          <p:cNvPr id="18" name="TextBox 17"/>
          <p:cNvSpPr txBox="1"/>
          <p:nvPr/>
        </p:nvSpPr>
        <p:spPr>
          <a:xfrm>
            <a:off x="2356096" y="2001158"/>
            <a:ext cx="3949454" cy="428002"/>
          </a:xfrm>
          <a:prstGeom prst="rect">
            <a:avLst/>
          </a:prstGeom>
          <a:noFill/>
        </p:spPr>
        <p:txBody>
          <a:bodyPr wrap="square" lIns="0" tIns="0" rIns="0" bIns="0"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financial </a:t>
            </a:r>
            <a:r>
              <a:rPr lang="en-US" sz="2800" b="1">
                <a:latin typeface="Arial" panose="020B0604020202020204" pitchFamily="34" charset="0"/>
                <a:cs typeface="Arial" panose="020B0604020202020204" pitchFamily="34" charset="0"/>
              </a:rPr>
              <a:t>professionals</a:t>
            </a:r>
            <a:endPar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1136896" y="1802444"/>
            <a:ext cx="609600" cy="921891"/>
          </a:xfrm>
          <a:prstGeom prst="rect">
            <a:avLst/>
          </a:prstGeom>
          <a:noFill/>
        </p:spPr>
        <p:txBody>
          <a:bodyPr wrap="square" lIns="0" tIns="0" rIns="0" bIns="0" rtlCol="0">
            <a:no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3</a:t>
            </a:r>
          </a:p>
        </p:txBody>
      </p:sp>
      <p:sp>
        <p:nvSpPr>
          <p:cNvPr id="32" name="TextBox 31"/>
          <p:cNvSpPr txBox="1"/>
          <p:nvPr/>
        </p:nvSpPr>
        <p:spPr>
          <a:xfrm>
            <a:off x="2350552" y="2465285"/>
            <a:ext cx="3124200" cy="428002"/>
          </a:xfrm>
          <a:prstGeom prst="rect">
            <a:avLst/>
          </a:prstGeom>
          <a:noFill/>
        </p:spPr>
        <p:txBody>
          <a:bodyPr wrap="square" lIns="0" tIns="0" rIns="0" bIns="0"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use social media</a:t>
            </a:r>
          </a:p>
        </p:txBody>
      </p:sp>
      <p:sp>
        <p:nvSpPr>
          <p:cNvPr id="5" name="Rectangle 4"/>
          <p:cNvSpPr/>
          <p:nvPr/>
        </p:nvSpPr>
        <p:spPr>
          <a:xfrm>
            <a:off x="5189535" y="2370449"/>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1200" b="0" i="0" u="none" strike="noStrike" kern="1200" cap="none" spc="0" normalizeH="0" baseline="0" noProof="0">
              <a:ln>
                <a:noFill/>
              </a:ln>
              <a:effectLst/>
              <a:uLnTx/>
              <a:uFillTx/>
              <a:latin typeface="Calibri"/>
              <a:ea typeface="+mn-ea"/>
            </a:endParaRPr>
          </a:p>
        </p:txBody>
      </p:sp>
      <p:sp>
        <p:nvSpPr>
          <p:cNvPr id="20" name="TextBox 19"/>
          <p:cNvSpPr txBox="1"/>
          <p:nvPr/>
        </p:nvSpPr>
        <p:spPr>
          <a:xfrm>
            <a:off x="2231516" y="2304013"/>
            <a:ext cx="3329496" cy="428002"/>
          </a:xfrm>
          <a:prstGeom prst="rect">
            <a:avLst/>
          </a:prstGeom>
          <a:noFill/>
        </p:spPr>
        <p:txBody>
          <a:bodyPr wrap="square" lIns="0" tIns="0" rIns="0" bIns="0"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gained new clients</a:t>
            </a:r>
          </a:p>
        </p:txBody>
      </p:sp>
      <p:sp>
        <p:nvSpPr>
          <p:cNvPr id="23" name="TextBox 22"/>
          <p:cNvSpPr txBox="1"/>
          <p:nvPr/>
        </p:nvSpPr>
        <p:spPr>
          <a:xfrm>
            <a:off x="2228364" y="2719532"/>
            <a:ext cx="3124200" cy="428002"/>
          </a:xfrm>
          <a:prstGeom prst="rect">
            <a:avLst/>
          </a:prstGeom>
          <a:noFill/>
        </p:spPr>
        <p:txBody>
          <a:bodyPr wrap="square" lIns="0" tIns="0" rIns="0" bIns="0" rtlCol="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from social media</a:t>
            </a:r>
          </a:p>
        </p:txBody>
      </p:sp>
      <p:sp>
        <p:nvSpPr>
          <p:cNvPr id="26" name="Rectangle 25"/>
          <p:cNvSpPr/>
          <p:nvPr/>
        </p:nvSpPr>
        <p:spPr>
          <a:xfrm>
            <a:off x="5260161" y="2673304"/>
            <a:ext cx="26962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1200" b="1" i="0" u="none" strike="noStrike" kern="1200" cap="none" spc="0" normalizeH="0" baseline="0" noProof="0">
              <a:ln>
                <a:noFill/>
              </a:ln>
              <a:effectLst/>
              <a:uLnTx/>
              <a:uFillTx/>
              <a:latin typeface="Calibri"/>
              <a:ea typeface="+mn-ea"/>
            </a:endParaRPr>
          </a:p>
        </p:txBody>
      </p:sp>
      <p:sp>
        <p:nvSpPr>
          <p:cNvPr id="44" name="TextBox 43"/>
          <p:cNvSpPr txBox="1"/>
          <p:nvPr/>
        </p:nvSpPr>
        <p:spPr>
          <a:xfrm>
            <a:off x="6921086" y="1327426"/>
            <a:ext cx="2743200" cy="830997"/>
          </a:xfrm>
          <a:prstGeom prst="rect">
            <a:avLst/>
          </a:prstGeom>
          <a:noFill/>
          <a:ln w="19050">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Visible</a:t>
            </a:r>
          </a:p>
        </p:txBody>
      </p:sp>
      <p:sp>
        <p:nvSpPr>
          <p:cNvPr id="45" name="TextBox 44"/>
          <p:cNvSpPr txBox="1"/>
          <p:nvPr/>
        </p:nvSpPr>
        <p:spPr>
          <a:xfrm>
            <a:off x="6921086" y="2503435"/>
            <a:ext cx="4126326" cy="830997"/>
          </a:xfrm>
          <a:prstGeom prst="rect">
            <a:avLst/>
          </a:prstGeom>
          <a:noFill/>
          <a:ln w="19050">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Relevant</a:t>
            </a:r>
          </a:p>
        </p:txBody>
      </p:sp>
      <p:sp>
        <p:nvSpPr>
          <p:cNvPr id="46" name="TextBox 45"/>
          <p:cNvSpPr txBox="1"/>
          <p:nvPr/>
        </p:nvSpPr>
        <p:spPr>
          <a:xfrm>
            <a:off x="6921086" y="3679444"/>
            <a:ext cx="4583526" cy="830997"/>
          </a:xfrm>
          <a:prstGeom prst="rect">
            <a:avLst/>
          </a:prstGeom>
          <a:noFill/>
          <a:ln w="19050">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Insightful</a:t>
            </a:r>
          </a:p>
        </p:txBody>
      </p:sp>
      <p:sp>
        <p:nvSpPr>
          <p:cNvPr id="47" name="TextBox 46"/>
          <p:cNvSpPr txBox="1"/>
          <p:nvPr/>
        </p:nvSpPr>
        <p:spPr>
          <a:xfrm>
            <a:off x="6921086" y="4855454"/>
            <a:ext cx="4735926" cy="830997"/>
          </a:xfrm>
          <a:prstGeom prst="rect">
            <a:avLst/>
          </a:prstGeom>
          <a:noFill/>
          <a:ln w="19050">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Impactful</a:t>
            </a:r>
          </a:p>
        </p:txBody>
      </p:sp>
      <p:sp>
        <p:nvSpPr>
          <p:cNvPr id="10" name="TextBox 9">
            <a:extLst>
              <a:ext uri="{FF2B5EF4-FFF2-40B4-BE49-F238E27FC236}">
                <a16:creationId xmlns:a16="http://schemas.microsoft.com/office/drawing/2014/main" id="{26DCE1FC-2247-48F7-8A23-58BF0DCDB7CD}"/>
              </a:ext>
            </a:extLst>
          </p:cNvPr>
          <p:cNvSpPr txBox="1"/>
          <p:nvPr/>
        </p:nvSpPr>
        <p:spPr>
          <a:xfrm>
            <a:off x="361382" y="6313451"/>
            <a:ext cx="5254965" cy="276999"/>
          </a:xfrm>
          <a:prstGeom prst="rect">
            <a:avLst/>
          </a:prstGeom>
          <a:noFill/>
        </p:spPr>
        <p:txBody>
          <a:bodyPr wrap="none" rtlCol="0">
            <a:spAutoFit/>
          </a:bodyPr>
          <a:lstStyle/>
          <a:p>
            <a:r>
              <a:rPr lang="en-US" sz="1200" i="1">
                <a:latin typeface="Arial Narrow" panose="020B0606020202030204" pitchFamily="34" charset="0"/>
                <a:cs typeface="Arial" panose="020B0604020202020204" pitchFamily="34" charset="0"/>
              </a:rPr>
              <a:t>Please refer to your firms' social media policy regarding utilizing social media for business. </a:t>
            </a:r>
          </a:p>
        </p:txBody>
      </p:sp>
    </p:spTree>
    <p:custDataLst>
      <p:tags r:id="rId1"/>
    </p:custDataLst>
    <p:extLst>
      <p:ext uri="{BB962C8B-B14F-4D97-AF65-F5344CB8AC3E}">
        <p14:creationId xmlns:p14="http://schemas.microsoft.com/office/powerpoint/2010/main" val="9069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par>
                                <p:cTn id="11" presetID="22" presetClass="entr" presetSubtype="1" fill="hold" nodeType="withEffect">
                                  <p:stCondLst>
                                    <p:cond delay="75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25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400"/>
                                        <p:tgtEl>
                                          <p:spTgt spid="18"/>
                                        </p:tgtEl>
                                      </p:cBhvr>
                                    </p:animEffect>
                                  </p:childTnLst>
                                </p:cTn>
                              </p:par>
                            </p:childTnLst>
                          </p:cTn>
                        </p:par>
                        <p:par>
                          <p:cTn id="18" fill="hold">
                            <p:stCondLst>
                              <p:cond delay="1400"/>
                            </p:stCondLst>
                            <p:childTnLst>
                              <p:par>
                                <p:cTn id="19" presetID="22" presetClass="entr" presetSubtype="8"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400"/>
                                        <p:tgtEl>
                                          <p:spTgt spid="32"/>
                                        </p:tgtEl>
                                      </p:cBhvr>
                                    </p:animEffect>
                                  </p:childTnLst>
                                </p:cTn>
                              </p:par>
                              <p:par>
                                <p:cTn id="22" presetID="22" presetClass="entr" presetSubtype="8" fill="hold" grpId="0" nodeType="withEffect">
                                  <p:stCondLst>
                                    <p:cond delay="3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2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2373E-6 2.59259E-6 L 0.00013 0.24838 " pathEditMode="relative" rAng="0" ptsTypes="AA">
                                      <p:cBhvr>
                                        <p:cTn id="28" dur="750" fill="hold"/>
                                        <p:tgtEl>
                                          <p:spTgt spid="19"/>
                                        </p:tgtEl>
                                        <p:attrNameLst>
                                          <p:attrName>ppt_x</p:attrName>
                                          <p:attrName>ppt_y</p:attrName>
                                        </p:attrNameLst>
                                      </p:cBhvr>
                                      <p:rCtr x="0" y="12407"/>
                                    </p:animMotion>
                                  </p:childTnLst>
                                </p:cTn>
                              </p:par>
                              <p:par>
                                <p:cTn id="29" presetID="0" presetClass="path" presetSubtype="0" accel="50000" decel="50000" fill="hold" grpId="1" nodeType="withEffect">
                                  <p:stCondLst>
                                    <p:cond delay="0"/>
                                  </p:stCondLst>
                                  <p:childTnLst>
                                    <p:animMotion origin="layout" path="M 3.64678E-8 -1.11111E-6 L 0.00013 0.24838 " pathEditMode="relative" rAng="0" ptsTypes="AA">
                                      <p:cBhvr>
                                        <p:cTn id="30" dur="750" fill="hold"/>
                                        <p:tgtEl>
                                          <p:spTgt spid="9"/>
                                        </p:tgtEl>
                                        <p:attrNameLst>
                                          <p:attrName>ppt_x</p:attrName>
                                          <p:attrName>ppt_y</p:attrName>
                                        </p:attrNameLst>
                                      </p:cBhvr>
                                      <p:rCtr x="0" y="12407"/>
                                    </p:animMotion>
                                  </p:childTnLst>
                                </p:cTn>
                              </p:par>
                              <p:par>
                                <p:cTn id="31" presetID="0" presetClass="path" presetSubtype="0" accel="50000" decel="50000" fill="hold" nodeType="withEffect">
                                  <p:stCondLst>
                                    <p:cond delay="0"/>
                                  </p:stCondLst>
                                  <p:childTnLst>
                                    <p:animMotion origin="layout" path="M 4.66788E-6 2.96296E-6 L 0.00013 0.24838 " pathEditMode="relative" rAng="0" ptsTypes="AA">
                                      <p:cBhvr>
                                        <p:cTn id="32" dur="750" fill="hold"/>
                                        <p:tgtEl>
                                          <p:spTgt spid="11"/>
                                        </p:tgtEl>
                                        <p:attrNameLst>
                                          <p:attrName>ppt_x</p:attrName>
                                          <p:attrName>ppt_y</p:attrName>
                                        </p:attrNameLst>
                                      </p:cBhvr>
                                      <p:rCtr x="0" y="12407"/>
                                    </p:animMotion>
                                  </p:childTnLst>
                                </p:cTn>
                              </p:par>
                              <p:par>
                                <p:cTn id="33" presetID="0" presetClass="path" presetSubtype="0" accel="50000" decel="50000" fill="hold" grpId="1" nodeType="withEffect">
                                  <p:stCondLst>
                                    <p:cond delay="0"/>
                                  </p:stCondLst>
                                  <p:childTnLst>
                                    <p:animMotion origin="layout" path="M -8.59599E-7 3.33333E-6 L 0.00013 0.24838 " pathEditMode="relative" rAng="0" ptsTypes="AA">
                                      <p:cBhvr>
                                        <p:cTn id="34" dur="750" fill="hold"/>
                                        <p:tgtEl>
                                          <p:spTgt spid="18"/>
                                        </p:tgtEl>
                                        <p:attrNameLst>
                                          <p:attrName>ppt_x</p:attrName>
                                          <p:attrName>ppt_y</p:attrName>
                                        </p:attrNameLst>
                                      </p:cBhvr>
                                      <p:rCtr x="0" y="12407"/>
                                    </p:animMotion>
                                  </p:childTnLst>
                                </p:cTn>
                              </p:par>
                              <p:par>
                                <p:cTn id="35" presetID="0" presetClass="path" presetSubtype="0" accel="50000" decel="50000" fill="hold" grpId="1" nodeType="withEffect">
                                  <p:stCondLst>
                                    <p:cond delay="0"/>
                                  </p:stCondLst>
                                  <p:childTnLst>
                                    <p:animMotion origin="layout" path="M 2.85231E-6 -7.40741E-7 L 0.00013 0.24838 " pathEditMode="relative" rAng="0" ptsTypes="AA">
                                      <p:cBhvr>
                                        <p:cTn id="36" dur="750" fill="hold"/>
                                        <p:tgtEl>
                                          <p:spTgt spid="32"/>
                                        </p:tgtEl>
                                        <p:attrNameLst>
                                          <p:attrName>ppt_x</p:attrName>
                                          <p:attrName>ppt_y</p:attrName>
                                        </p:attrNameLst>
                                      </p:cBhvr>
                                      <p:rCtr x="0" y="12407"/>
                                    </p:animMotion>
                                  </p:childTnLst>
                                </p:cTn>
                              </p:par>
                              <p:par>
                                <p:cTn id="37" presetID="0" presetClass="path" presetSubtype="0" accel="50000" decel="50000" fill="hold" grpId="1" nodeType="withEffect">
                                  <p:stCondLst>
                                    <p:cond delay="0"/>
                                  </p:stCondLst>
                                  <p:childTnLst>
                                    <p:animMotion origin="layout" path="M -2.50847E-6 -7.40741E-7 L 0.00013 0.24838 " pathEditMode="relative" rAng="0" ptsTypes="AA">
                                      <p:cBhvr>
                                        <p:cTn id="38" dur="750" fill="hold"/>
                                        <p:tgtEl>
                                          <p:spTgt spid="5"/>
                                        </p:tgtEl>
                                        <p:attrNameLst>
                                          <p:attrName>ppt_x</p:attrName>
                                          <p:attrName>ppt_y</p:attrName>
                                        </p:attrNameLst>
                                      </p:cBhvr>
                                      <p:rCtr x="0" y="12407"/>
                                    </p:animMotion>
                                  </p:childTnLst>
                                </p:cTn>
                              </p:par>
                              <p:par>
                                <p:cTn id="39" presetID="10" presetClass="entr" presetSubtype="0" fill="hold" grpId="0" nodeType="withEffect">
                                  <p:stCondLst>
                                    <p:cond delay="75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200"/>
                                        <p:tgtEl>
                                          <p:spTgt spid="21"/>
                                        </p:tgtEl>
                                      </p:cBhvr>
                                    </p:animEffect>
                                  </p:childTnLst>
                                </p:cTn>
                              </p:par>
                            </p:childTnLst>
                          </p:cTn>
                        </p:par>
                        <p:par>
                          <p:cTn id="42" fill="hold">
                            <p:stCondLst>
                              <p:cond delay="95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
                                        <p:tgtEl>
                                          <p:spTgt spid="22"/>
                                        </p:tgtEl>
                                      </p:cBhvr>
                                    </p:animEffect>
                                  </p:childTnLst>
                                </p:cTn>
                              </p:par>
                            </p:childTnLst>
                          </p:cTn>
                        </p:par>
                        <p:par>
                          <p:cTn id="46" fill="hold">
                            <p:stCondLst>
                              <p:cond delay="1050"/>
                            </p:stCondLst>
                            <p:childTnLst>
                              <p:par>
                                <p:cTn id="47" presetID="22" presetClass="entr" presetSubtype="8"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left)">
                                      <p:cBhvr>
                                        <p:cTn id="49" dur="400"/>
                                        <p:tgtEl>
                                          <p:spTgt spid="20"/>
                                        </p:tgtEl>
                                      </p:cBhvr>
                                    </p:animEffect>
                                  </p:childTnLst>
                                </p:cTn>
                              </p:par>
                            </p:childTnLst>
                          </p:cTn>
                        </p:par>
                        <p:par>
                          <p:cTn id="50" fill="hold">
                            <p:stCondLst>
                              <p:cond delay="1450"/>
                            </p:stCondLst>
                            <p:childTnLst>
                              <p:par>
                                <p:cTn id="51" presetID="22" presetClass="entr" presetSubtype="8"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left)">
                                      <p:cBhvr>
                                        <p:cTn id="53" dur="400"/>
                                        <p:tgtEl>
                                          <p:spTgt spid="23"/>
                                        </p:tgtEl>
                                      </p:cBhvr>
                                    </p:animEffect>
                                  </p:childTnLst>
                                </p:cTn>
                              </p:par>
                              <p:par>
                                <p:cTn id="54" presetID="22" presetClass="entr" presetSubtype="8" fill="hold" grpId="0" nodeType="withEffect">
                                  <p:stCondLst>
                                    <p:cond delay="300"/>
                                  </p:stCondLst>
                                  <p:childTnLst>
                                    <p:set>
                                      <p:cBhvr>
                                        <p:cTn id="55" dur="1" fill="hold">
                                          <p:stCondLst>
                                            <p:cond delay="0"/>
                                          </p:stCondLst>
                                        </p:cTn>
                                        <p:tgtEl>
                                          <p:spTgt spid="26"/>
                                        </p:tgtEl>
                                        <p:attrNameLst>
                                          <p:attrName>style.visibility</p:attrName>
                                        </p:attrNameLst>
                                      </p:cBhvr>
                                      <p:to>
                                        <p:strVal val="visible"/>
                                      </p:to>
                                    </p:set>
                                    <p:animEffect transition="in" filter="wipe(left)">
                                      <p:cBhvr>
                                        <p:cTn id="56" dur="25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400" fill="hold"/>
                                        <p:tgtEl>
                                          <p:spTgt spid="44"/>
                                        </p:tgtEl>
                                        <p:attrNameLst>
                                          <p:attrName>ppt_x</p:attrName>
                                        </p:attrNameLst>
                                      </p:cBhvr>
                                      <p:tavLst>
                                        <p:tav tm="0">
                                          <p:val>
                                            <p:strVal val="1+#ppt_w/2"/>
                                          </p:val>
                                        </p:tav>
                                        <p:tav tm="100000">
                                          <p:val>
                                            <p:strVal val="#ppt_x"/>
                                          </p:val>
                                        </p:tav>
                                      </p:tavLst>
                                    </p:anim>
                                    <p:anim calcmode="lin" valueType="num">
                                      <p:cBhvr additive="base">
                                        <p:cTn id="62" dur="400" fill="hold"/>
                                        <p:tgtEl>
                                          <p:spTgt spid="44"/>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40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400" fill="hold"/>
                                        <p:tgtEl>
                                          <p:spTgt spid="45"/>
                                        </p:tgtEl>
                                        <p:attrNameLst>
                                          <p:attrName>ppt_x</p:attrName>
                                        </p:attrNameLst>
                                      </p:cBhvr>
                                      <p:tavLst>
                                        <p:tav tm="0">
                                          <p:val>
                                            <p:strVal val="1+#ppt_w/2"/>
                                          </p:val>
                                        </p:tav>
                                        <p:tav tm="100000">
                                          <p:val>
                                            <p:strVal val="#ppt_x"/>
                                          </p:val>
                                        </p:tav>
                                      </p:tavLst>
                                    </p:anim>
                                    <p:anim calcmode="lin" valueType="num">
                                      <p:cBhvr additive="base">
                                        <p:cTn id="66" dur="400" fill="hold"/>
                                        <p:tgtEl>
                                          <p:spTgt spid="45"/>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800"/>
                                  </p:stCondLst>
                                  <p:childTnLst>
                                    <p:set>
                                      <p:cBhvr>
                                        <p:cTn id="68" dur="1" fill="hold">
                                          <p:stCondLst>
                                            <p:cond delay="0"/>
                                          </p:stCondLst>
                                        </p:cTn>
                                        <p:tgtEl>
                                          <p:spTgt spid="46"/>
                                        </p:tgtEl>
                                        <p:attrNameLst>
                                          <p:attrName>style.visibility</p:attrName>
                                        </p:attrNameLst>
                                      </p:cBhvr>
                                      <p:to>
                                        <p:strVal val="visible"/>
                                      </p:to>
                                    </p:set>
                                    <p:anim calcmode="lin" valueType="num">
                                      <p:cBhvr additive="base">
                                        <p:cTn id="69" dur="400" fill="hold"/>
                                        <p:tgtEl>
                                          <p:spTgt spid="46"/>
                                        </p:tgtEl>
                                        <p:attrNameLst>
                                          <p:attrName>ppt_x</p:attrName>
                                        </p:attrNameLst>
                                      </p:cBhvr>
                                      <p:tavLst>
                                        <p:tav tm="0">
                                          <p:val>
                                            <p:strVal val="1+#ppt_w/2"/>
                                          </p:val>
                                        </p:tav>
                                        <p:tav tm="100000">
                                          <p:val>
                                            <p:strVal val="#ppt_x"/>
                                          </p:val>
                                        </p:tav>
                                      </p:tavLst>
                                    </p:anim>
                                    <p:anim calcmode="lin" valueType="num">
                                      <p:cBhvr additive="base">
                                        <p:cTn id="70" dur="400" fill="hold"/>
                                        <p:tgtEl>
                                          <p:spTgt spid="46"/>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120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400" fill="hold"/>
                                        <p:tgtEl>
                                          <p:spTgt spid="47"/>
                                        </p:tgtEl>
                                        <p:attrNameLst>
                                          <p:attrName>ppt_x</p:attrName>
                                        </p:attrNameLst>
                                      </p:cBhvr>
                                      <p:tavLst>
                                        <p:tav tm="0">
                                          <p:val>
                                            <p:strVal val="1+#ppt_w/2"/>
                                          </p:val>
                                        </p:tav>
                                        <p:tav tm="100000">
                                          <p:val>
                                            <p:strVal val="#ppt_x"/>
                                          </p:val>
                                        </p:tav>
                                      </p:tavLst>
                                    </p:anim>
                                    <p:anim calcmode="lin" valueType="num">
                                      <p:cBhvr additive="base">
                                        <p:cTn id="74" dur="4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2" grpId="0"/>
      <p:bldP spid="18" grpId="0"/>
      <p:bldP spid="18" grpId="1"/>
      <p:bldP spid="9" grpId="0"/>
      <p:bldP spid="9" grpId="1"/>
      <p:bldP spid="32" grpId="0"/>
      <p:bldP spid="32" grpId="1"/>
      <p:bldP spid="5" grpId="0"/>
      <p:bldP spid="5" grpId="1"/>
      <p:bldP spid="20" grpId="0"/>
      <p:bldP spid="23" grpId="0"/>
      <p:bldP spid="26" grpId="0"/>
      <p:bldP spid="44" grpId="0"/>
      <p:bldP spid="45" grpId="0"/>
      <p:bldP spid="46"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solidFill>
                  <a:schemeClr val="tx1"/>
                </a:solidFill>
              </a:rPr>
              <a:t>Proliferation of social media</a:t>
            </a:r>
          </a:p>
        </p:txBody>
      </p:sp>
      <p:sp>
        <p:nvSpPr>
          <p:cNvPr id="25" name="Text Placeholder 24">
            <a:extLst>
              <a:ext uri="{FF2B5EF4-FFF2-40B4-BE49-F238E27FC236}">
                <a16:creationId xmlns:a16="http://schemas.microsoft.com/office/drawing/2014/main" id="{3CB1BC35-5513-4480-BFF3-AD5198540C52}"/>
              </a:ext>
            </a:extLst>
          </p:cNvPr>
          <p:cNvSpPr>
            <a:spLocks noGrp="1"/>
          </p:cNvSpPr>
          <p:nvPr>
            <p:ph type="body" sz="quarter" idx="14"/>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99028" y="1371600"/>
            <a:ext cx="1219200" cy="12192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16284" y="1371600"/>
            <a:ext cx="1219200" cy="1219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97334" y="4450080"/>
            <a:ext cx="1219200" cy="12192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17298" y="4480560"/>
            <a:ext cx="1219200" cy="12192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099028" y="2926080"/>
            <a:ext cx="1219200" cy="12192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870598" y="1371600"/>
            <a:ext cx="1219200" cy="12192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70598" y="2926080"/>
            <a:ext cx="1219200" cy="12192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453342" y="1371600"/>
            <a:ext cx="1219200" cy="121920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6161970" y="1371600"/>
            <a:ext cx="1219200" cy="1219200"/>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807656" y="1371600"/>
            <a:ext cx="1219200" cy="1219200"/>
          </a:xfrm>
          <a:prstGeom prst="rect">
            <a:avLst/>
          </a:prstGeom>
        </p:spPr>
      </p:pic>
      <p:pic>
        <p:nvPicPr>
          <p:cNvPr id="30" name="Picture 29"/>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452325" y="4450080"/>
            <a:ext cx="1219200" cy="1219200"/>
          </a:xfrm>
          <a:prstGeom prst="rect">
            <a:avLst/>
          </a:prstGeom>
        </p:spPr>
      </p:pic>
      <p:pic>
        <p:nvPicPr>
          <p:cNvPr id="31" name="Picture 3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807316" y="4450080"/>
            <a:ext cx="1219200" cy="1219200"/>
          </a:xfrm>
          <a:prstGeom prst="rect">
            <a:avLst/>
          </a:prstGeom>
        </p:spPr>
      </p:pic>
      <p:pic>
        <p:nvPicPr>
          <p:cNvPr id="32" name="Picture 3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162307" y="4450080"/>
            <a:ext cx="1219200" cy="1219200"/>
          </a:xfrm>
          <a:prstGeom prst="rect">
            <a:avLst/>
          </a:prstGeom>
        </p:spPr>
      </p:pic>
      <p:pic>
        <p:nvPicPr>
          <p:cNvPr id="33" name="Picture 32"/>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872289" y="4480560"/>
            <a:ext cx="1219200" cy="1219200"/>
          </a:xfrm>
          <a:prstGeom prst="rect">
            <a:avLst/>
          </a:prstGeom>
        </p:spPr>
      </p:pic>
      <p:pic>
        <p:nvPicPr>
          <p:cNvPr id="2" name="Picture 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224912" y="1371600"/>
            <a:ext cx="1219200" cy="1219200"/>
          </a:xfrm>
          <a:prstGeom prst="rect">
            <a:avLst/>
          </a:prstGeom>
        </p:spPr>
      </p:pic>
      <p:pic>
        <p:nvPicPr>
          <p:cNvPr id="16" name="Picture 15"/>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10224912" y="2926080"/>
            <a:ext cx="1219200" cy="1219200"/>
          </a:xfrm>
          <a:prstGeom prst="rect">
            <a:avLst/>
          </a:prstGeom>
        </p:spPr>
      </p:pic>
      <p:pic>
        <p:nvPicPr>
          <p:cNvPr id="24" name="Picture 23"/>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227280" y="4450080"/>
            <a:ext cx="1216152" cy="1216152"/>
          </a:xfrm>
          <a:prstGeom prst="rect">
            <a:avLst/>
          </a:prstGeom>
        </p:spPr>
      </p:pic>
      <p:pic>
        <p:nvPicPr>
          <p:cNvPr id="17" name="Picture 16"/>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744714" y="1371600"/>
            <a:ext cx="1219200" cy="1219200"/>
          </a:xfrm>
          <a:prstGeom prst="rect">
            <a:avLst/>
          </a:prstGeom>
        </p:spPr>
      </p:pic>
      <p:pic>
        <p:nvPicPr>
          <p:cNvPr id="18" name="Picture 1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744714" y="2956560"/>
            <a:ext cx="1219200" cy="1219200"/>
          </a:xfrm>
          <a:prstGeom prst="rect">
            <a:avLst/>
          </a:prstGeom>
        </p:spPr>
      </p:pic>
      <p:pic>
        <p:nvPicPr>
          <p:cNvPr id="40" name="Picture 39"/>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1579225" y="4480560"/>
            <a:ext cx="1219200" cy="1219200"/>
          </a:xfrm>
          <a:prstGeom prst="rect">
            <a:avLst/>
          </a:prstGeom>
        </p:spPr>
      </p:pic>
      <p:pic>
        <p:nvPicPr>
          <p:cNvPr id="22" name="Picture 21"/>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745391" y="4450080"/>
            <a:ext cx="1216152" cy="1216152"/>
          </a:xfrm>
          <a:prstGeom prst="rect">
            <a:avLst/>
          </a:prstGeom>
        </p:spPr>
      </p:pic>
      <p:pic>
        <p:nvPicPr>
          <p:cNvPr id="29" name="Picture 28"/>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1579225" y="2926080"/>
            <a:ext cx="1219200" cy="1219200"/>
          </a:xfrm>
          <a:prstGeom prst="rect">
            <a:avLst/>
          </a:prstGeom>
        </p:spPr>
      </p:pic>
      <p:pic>
        <p:nvPicPr>
          <p:cNvPr id="37" name="Picture 36"/>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09600" y="1371600"/>
            <a:ext cx="1219200" cy="1219200"/>
          </a:xfrm>
          <a:prstGeom prst="rect">
            <a:avLst/>
          </a:prstGeom>
        </p:spPr>
      </p:pic>
      <p:pic>
        <p:nvPicPr>
          <p:cNvPr id="34" name="Picture 33"/>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609600" y="2956560"/>
            <a:ext cx="1219200" cy="1219200"/>
          </a:xfrm>
          <a:prstGeom prst="rect">
            <a:avLst/>
          </a:prstGeom>
        </p:spPr>
      </p:pic>
      <p:pic>
        <p:nvPicPr>
          <p:cNvPr id="38" name="Picture 37"/>
          <p:cNvPicPr>
            <a:picLocks noChangeAspect="1"/>
          </p:cNvPicPr>
          <p:nvPr/>
        </p:nvPicPr>
        <p:blipFill>
          <a:blip r:embed="rId28" cstate="email">
            <a:extLst>
              <a:ext uri="{28A0092B-C50C-407E-A947-70E740481C1C}">
                <a14:useLocalDpi xmlns:a14="http://schemas.microsoft.com/office/drawing/2010/main"/>
              </a:ext>
            </a:extLst>
          </a:blip>
          <a:stretch>
            <a:fillRect/>
          </a:stretch>
        </p:blipFill>
        <p:spPr>
          <a:xfrm>
            <a:off x="-609600" y="4480560"/>
            <a:ext cx="1219200" cy="1219200"/>
          </a:xfrm>
          <a:prstGeom prst="rect">
            <a:avLst/>
          </a:prstGeom>
        </p:spPr>
      </p:pic>
      <p:pic>
        <p:nvPicPr>
          <p:cNvPr id="39" name="Picture 38"/>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11579225" y="1371600"/>
            <a:ext cx="1219200" cy="1219200"/>
          </a:xfrm>
          <a:prstGeom prst="rect">
            <a:avLst/>
          </a:prstGeom>
        </p:spPr>
      </p:pic>
      <p:sp>
        <p:nvSpPr>
          <p:cNvPr id="15" name="Rectangle 14"/>
          <p:cNvSpPr/>
          <p:nvPr/>
        </p:nvSpPr>
        <p:spPr>
          <a:xfrm>
            <a:off x="0" y="1280160"/>
            <a:ext cx="12188825" cy="4480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4807656" y="2926080"/>
            <a:ext cx="1219200" cy="1219200"/>
          </a:xfrm>
          <a:prstGeom prst="rect">
            <a:avLst/>
          </a:prstGeom>
        </p:spPr>
      </p:pic>
      <p:pic>
        <p:nvPicPr>
          <p:cNvPr id="6" name="Picture 5"/>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3453342" y="2926080"/>
            <a:ext cx="1219200" cy="1219200"/>
          </a:xfrm>
          <a:prstGeom prst="rect">
            <a:avLst/>
          </a:prstGeom>
        </p:spPr>
      </p:pic>
      <p:pic>
        <p:nvPicPr>
          <p:cNvPr id="7" name="Picture 6"/>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6161970" y="2926080"/>
            <a:ext cx="1219200" cy="1219200"/>
          </a:xfrm>
          <a:prstGeom prst="rect">
            <a:avLst/>
          </a:prstGeom>
        </p:spPr>
      </p:pic>
      <p:pic>
        <p:nvPicPr>
          <p:cNvPr id="9" name="Picture 8"/>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7516284" y="2926080"/>
            <a:ext cx="1219200" cy="1219200"/>
          </a:xfrm>
          <a:prstGeom prst="rect">
            <a:avLst/>
          </a:prstGeom>
        </p:spPr>
      </p:pic>
      <p:sp>
        <p:nvSpPr>
          <p:cNvPr id="23" name="TextBox 22"/>
          <p:cNvSpPr txBox="1"/>
          <p:nvPr/>
        </p:nvSpPr>
        <p:spPr>
          <a:xfrm>
            <a:off x="745391" y="2560320"/>
            <a:ext cx="10684980" cy="2651760"/>
          </a:xfrm>
          <a:prstGeom prst="rect">
            <a:avLst/>
          </a:prstGeom>
          <a:noFill/>
          <a:ln w="31750">
            <a:solidFill>
              <a:srgbClr val="3769FF"/>
            </a:solidFill>
          </a:ln>
        </p:spPr>
        <p:txBody>
          <a:bodyPr wrap="square" lIns="0" tIns="91440" rIns="0" bIns="182880" rtlCol="0" anchor="b" anchorCtr="0">
            <a:noAutofit/>
          </a:bodyPr>
          <a:lstStyle/>
          <a:p>
            <a:pPr algn="ctr"/>
            <a:r>
              <a:rPr lang="en-US" sz="3600" b="1">
                <a:solidFill>
                  <a:srgbClr val="3769FF"/>
                </a:solidFill>
                <a:latin typeface="Arial" panose="020B0604020202020204" pitchFamily="34" charset="0"/>
                <a:cs typeface="Arial" panose="020B0604020202020204" pitchFamily="34" charset="0"/>
              </a:rPr>
              <a:t>Most Popular Among Financial Professionals</a:t>
            </a:r>
          </a:p>
        </p:txBody>
      </p:sp>
      <p:sp>
        <p:nvSpPr>
          <p:cNvPr id="36" name="TextBox 35">
            <a:extLst>
              <a:ext uri="{FF2B5EF4-FFF2-40B4-BE49-F238E27FC236}">
                <a16:creationId xmlns:a16="http://schemas.microsoft.com/office/drawing/2014/main" id="{DC9F6703-2793-4140-88EA-973495CC78D4}"/>
              </a:ext>
            </a:extLst>
          </p:cNvPr>
          <p:cNvSpPr txBox="1"/>
          <p:nvPr/>
        </p:nvSpPr>
        <p:spPr>
          <a:xfrm>
            <a:off x="358098" y="6306681"/>
            <a:ext cx="5254965" cy="276999"/>
          </a:xfrm>
          <a:prstGeom prst="rect">
            <a:avLst/>
          </a:prstGeom>
          <a:noFill/>
        </p:spPr>
        <p:txBody>
          <a:bodyPr wrap="none" rtlCol="0">
            <a:spAutoFit/>
          </a:bodyPr>
          <a:lstStyle/>
          <a:p>
            <a:r>
              <a:rPr lang="en-US" sz="1200" i="1">
                <a:latin typeface="Arial Narrow" panose="020B0606020202030204" pitchFamily="34" charset="0"/>
                <a:cs typeface="Arial" panose="020B0604020202020204" pitchFamily="34" charset="0"/>
              </a:rPr>
              <a:t>Please refer to your firms' social media policy regarding utilizing social media for business. </a:t>
            </a:r>
          </a:p>
        </p:txBody>
      </p:sp>
    </p:spTree>
    <p:custDataLst>
      <p:tags r:id="rId1"/>
    </p:custDataLst>
    <p:extLst>
      <p:ext uri="{BB962C8B-B14F-4D97-AF65-F5344CB8AC3E}">
        <p14:creationId xmlns:p14="http://schemas.microsoft.com/office/powerpoint/2010/main" val="145153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1906" y="0"/>
            <a:ext cx="7178040" cy="607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91018" y="6369270"/>
            <a:ext cx="2959765" cy="16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18886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solidFill>
                  <a:schemeClr val="tx1"/>
                </a:solidFill>
              </a:rPr>
              <a:t>LinkedIn</a:t>
            </a:r>
          </a:p>
        </p:txBody>
      </p:sp>
      <p:grpSp>
        <p:nvGrpSpPr>
          <p:cNvPr id="9" name="Group 8">
            <a:extLst>
              <a:ext uri="{FF2B5EF4-FFF2-40B4-BE49-F238E27FC236}">
                <a16:creationId xmlns:a16="http://schemas.microsoft.com/office/drawing/2014/main" id="{1D9E369E-1845-1614-8B0F-C16EF3EEB2E8}"/>
              </a:ext>
            </a:extLst>
          </p:cNvPr>
          <p:cNvGrpSpPr/>
          <p:nvPr/>
        </p:nvGrpSpPr>
        <p:grpSpPr>
          <a:xfrm>
            <a:off x="6783612" y="5542583"/>
            <a:ext cx="4145280" cy="413712"/>
            <a:chOff x="6783612" y="5542583"/>
            <a:chExt cx="4145280" cy="413712"/>
          </a:xfrm>
        </p:grpSpPr>
        <p:sp>
          <p:nvSpPr>
            <p:cNvPr id="18" name="TextBox 17"/>
            <p:cNvSpPr txBox="1"/>
            <p:nvPr/>
          </p:nvSpPr>
          <p:spPr>
            <a:xfrm>
              <a:off x="7313820" y="5542583"/>
              <a:ext cx="3615072" cy="404663"/>
            </a:xfrm>
            <a:prstGeom prst="rect">
              <a:avLst/>
            </a:prstGeom>
            <a:noFill/>
          </p:spPr>
          <p:txBody>
            <a:bodyPr wrap="square" lIns="0" tIns="0" rIns="0" bIns="0" rtlCol="0">
              <a:spAutoFit/>
            </a:bodyPr>
            <a:lstStyle/>
            <a:p>
              <a:pPr>
                <a:lnSpc>
                  <a:spcPts val="3600"/>
                </a:lnSpc>
              </a:pPr>
              <a:r>
                <a:rPr lang="en-US" sz="2000" b="1">
                  <a:solidFill>
                    <a:srgbClr val="00A096"/>
                  </a:solidFill>
                  <a:latin typeface="Arial" panose="020B0604020202020204" pitchFamily="34" charset="0"/>
                  <a:cs typeface="Arial" panose="020B0604020202020204" pitchFamily="34" charset="0"/>
                </a:rPr>
                <a:t>Posts &amp; Activity</a:t>
              </a:r>
            </a:p>
          </p:txBody>
        </p:sp>
        <p:grpSp>
          <p:nvGrpSpPr>
            <p:cNvPr id="8" name="Group 7">
              <a:extLst>
                <a:ext uri="{FF2B5EF4-FFF2-40B4-BE49-F238E27FC236}">
                  <a16:creationId xmlns:a16="http://schemas.microsoft.com/office/drawing/2014/main" id="{BADAD225-1345-D4D9-FBCF-6D761E742DB6}"/>
                </a:ext>
              </a:extLst>
            </p:cNvPr>
            <p:cNvGrpSpPr/>
            <p:nvPr/>
          </p:nvGrpSpPr>
          <p:grpSpPr>
            <a:xfrm>
              <a:off x="6783612" y="5590535"/>
              <a:ext cx="365760" cy="365760"/>
              <a:chOff x="6783612" y="5590535"/>
              <a:chExt cx="365760" cy="365760"/>
            </a:xfrm>
          </p:grpSpPr>
          <p:sp>
            <p:nvSpPr>
              <p:cNvPr id="30" name="Oval 29"/>
              <p:cNvSpPr/>
              <p:nvPr/>
            </p:nvSpPr>
            <p:spPr>
              <a:xfrm>
                <a:off x="6783612" y="5590535"/>
                <a:ext cx="365760" cy="365760"/>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783612" y="5622880"/>
                <a:ext cx="365760"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4</a:t>
                </a:r>
              </a:p>
            </p:txBody>
          </p:sp>
        </p:grpSp>
      </p:grpSp>
      <p:grpSp>
        <p:nvGrpSpPr>
          <p:cNvPr id="45" name="Group 44"/>
          <p:cNvGrpSpPr/>
          <p:nvPr/>
        </p:nvGrpSpPr>
        <p:grpSpPr>
          <a:xfrm>
            <a:off x="4578152" y="4216400"/>
            <a:ext cx="365760" cy="365760"/>
            <a:chOff x="4722812" y="1676400"/>
            <a:chExt cx="365760" cy="365760"/>
          </a:xfrm>
        </p:grpSpPr>
        <p:sp>
          <p:nvSpPr>
            <p:cNvPr id="46" name="Oval 45"/>
            <p:cNvSpPr/>
            <p:nvPr/>
          </p:nvSpPr>
          <p:spPr>
            <a:xfrm>
              <a:off x="4722812" y="1676400"/>
              <a:ext cx="365760" cy="3657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4722812" y="1701430"/>
              <a:ext cx="365760"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4</a:t>
              </a:r>
            </a:p>
          </p:txBody>
        </p:sp>
      </p:grpSp>
      <p:sp>
        <p:nvSpPr>
          <p:cNvPr id="39" name="TextBox 38">
            <a:extLst>
              <a:ext uri="{FF2B5EF4-FFF2-40B4-BE49-F238E27FC236}">
                <a16:creationId xmlns:a16="http://schemas.microsoft.com/office/drawing/2014/main" id="{2146C3B5-732F-4093-AC7D-E69E6D451381}"/>
              </a:ext>
            </a:extLst>
          </p:cNvPr>
          <p:cNvSpPr txBox="1"/>
          <p:nvPr/>
        </p:nvSpPr>
        <p:spPr>
          <a:xfrm>
            <a:off x="358098" y="6306681"/>
            <a:ext cx="5254965" cy="276999"/>
          </a:xfrm>
          <a:prstGeom prst="rect">
            <a:avLst/>
          </a:prstGeom>
          <a:noFill/>
        </p:spPr>
        <p:txBody>
          <a:bodyPr wrap="none" rtlCol="0">
            <a:spAutoFit/>
          </a:bodyPr>
          <a:lstStyle/>
          <a:p>
            <a:r>
              <a:rPr lang="en-US" sz="1200" i="1">
                <a:latin typeface="Arial Narrow" panose="020B0606020202030204" pitchFamily="34" charset="0"/>
                <a:cs typeface="Arial" panose="020B0604020202020204" pitchFamily="34" charset="0"/>
              </a:rPr>
              <a:t>Please refer to your firms' social media policy regarding utilizing social media for business. </a:t>
            </a:r>
          </a:p>
        </p:txBody>
      </p:sp>
      <p:grpSp>
        <p:nvGrpSpPr>
          <p:cNvPr id="7" name="Group 6">
            <a:extLst>
              <a:ext uri="{FF2B5EF4-FFF2-40B4-BE49-F238E27FC236}">
                <a16:creationId xmlns:a16="http://schemas.microsoft.com/office/drawing/2014/main" id="{11969DA3-B948-4584-8D7A-8C57A0A9BC70}"/>
              </a:ext>
            </a:extLst>
          </p:cNvPr>
          <p:cNvGrpSpPr/>
          <p:nvPr/>
        </p:nvGrpSpPr>
        <p:grpSpPr>
          <a:xfrm>
            <a:off x="-321060" y="908852"/>
            <a:ext cx="6035476" cy="5188773"/>
            <a:chOff x="-5799828" y="922205"/>
            <a:chExt cx="6035476" cy="5188773"/>
          </a:xfrm>
        </p:grpSpPr>
        <p:pic>
          <p:nvPicPr>
            <p:cNvPr id="40" name="Picture 39" descr="A computer monitor with a keyboard&#10;&#10;Description automatically generated with low confidence">
              <a:extLst>
                <a:ext uri="{FF2B5EF4-FFF2-40B4-BE49-F238E27FC236}">
                  <a16:creationId xmlns:a16="http://schemas.microsoft.com/office/drawing/2014/main" id="{DB605853-2482-4589-8D1B-F5DFFA3EA05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9828" y="922205"/>
              <a:ext cx="6035476" cy="5188773"/>
            </a:xfrm>
            <a:prstGeom prst="rect">
              <a:avLst/>
            </a:prstGeom>
          </p:spPr>
        </p:pic>
        <p:pic>
          <p:nvPicPr>
            <p:cNvPr id="41" name="Picture 40" descr="Graphical user interface, application&#10;&#10;Description automatically generated">
              <a:extLst>
                <a:ext uri="{FF2B5EF4-FFF2-40B4-BE49-F238E27FC236}">
                  <a16:creationId xmlns:a16="http://schemas.microsoft.com/office/drawing/2014/main" id="{4862D6F4-780F-4F32-9B61-6E9271496B9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92956" y="1522588"/>
              <a:ext cx="2816919" cy="2213297"/>
            </a:xfrm>
            <a:prstGeom prst="rect">
              <a:avLst/>
            </a:prstGeom>
          </p:spPr>
        </p:pic>
      </p:grpSp>
      <p:sp>
        <p:nvSpPr>
          <p:cNvPr id="49" name="Oval 48">
            <a:extLst>
              <a:ext uri="{FF2B5EF4-FFF2-40B4-BE49-F238E27FC236}">
                <a16:creationId xmlns:a16="http://schemas.microsoft.com/office/drawing/2014/main" id="{4ABB506A-978A-4823-AB8A-ECBD90184EC1}"/>
              </a:ext>
            </a:extLst>
          </p:cNvPr>
          <p:cNvSpPr/>
          <p:nvPr/>
        </p:nvSpPr>
        <p:spPr>
          <a:xfrm>
            <a:off x="4725481" y="400054"/>
            <a:ext cx="1512441" cy="1512441"/>
          </a:xfrm>
          <a:prstGeom prst="ellipse">
            <a:avLst/>
          </a:prstGeom>
          <a:blipFill>
            <a:blip r:embed="rId6"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91CC953-CD86-DABB-EF24-4685BB924246}"/>
              </a:ext>
            </a:extLst>
          </p:cNvPr>
          <p:cNvGrpSpPr/>
          <p:nvPr/>
        </p:nvGrpSpPr>
        <p:grpSpPr>
          <a:xfrm>
            <a:off x="6783612" y="1156513"/>
            <a:ext cx="3189199" cy="372339"/>
            <a:chOff x="6783612" y="1156513"/>
            <a:chExt cx="3189199" cy="372339"/>
          </a:xfrm>
        </p:grpSpPr>
        <p:sp>
          <p:nvSpPr>
            <p:cNvPr id="43" name="TextBox 42">
              <a:extLst>
                <a:ext uri="{FF2B5EF4-FFF2-40B4-BE49-F238E27FC236}">
                  <a16:creationId xmlns:a16="http://schemas.microsoft.com/office/drawing/2014/main" id="{75C82414-5236-4DA0-A36F-238A42EADDA9}"/>
                </a:ext>
              </a:extLst>
            </p:cNvPr>
            <p:cNvSpPr txBox="1"/>
            <p:nvPr/>
          </p:nvSpPr>
          <p:spPr>
            <a:xfrm>
              <a:off x="7311201" y="1229988"/>
              <a:ext cx="2661610" cy="298864"/>
            </a:xfrm>
            <a:prstGeom prst="rect">
              <a:avLst/>
            </a:prstGeom>
            <a:noFill/>
          </p:spPr>
          <p:txBody>
            <a:bodyPr wrap="square" lIns="0" tIns="0" rIns="0" bIns="0" rtlCol="0">
              <a:spAutoFit/>
            </a:bodyPr>
            <a:lstStyle/>
            <a:p>
              <a:pPr>
                <a:lnSpc>
                  <a:spcPts val="2500"/>
                </a:lnSpc>
              </a:pPr>
              <a:r>
                <a:rPr lang="en-US" sz="2000" b="1">
                  <a:solidFill>
                    <a:srgbClr val="00A096"/>
                  </a:solidFill>
                  <a:latin typeface="Arial" panose="020B0604020202020204" pitchFamily="34" charset="0"/>
                  <a:cs typeface="Arial" panose="020B0604020202020204" pitchFamily="34" charset="0"/>
                </a:rPr>
                <a:t>Professional photo </a:t>
              </a:r>
            </a:p>
          </p:txBody>
        </p:sp>
        <p:sp>
          <p:nvSpPr>
            <p:cNvPr id="66" name="Oval 65">
              <a:extLst>
                <a:ext uri="{FF2B5EF4-FFF2-40B4-BE49-F238E27FC236}">
                  <a16:creationId xmlns:a16="http://schemas.microsoft.com/office/drawing/2014/main" id="{30494CF2-89E5-48D0-A018-8454BFF8EC88}"/>
                </a:ext>
              </a:extLst>
            </p:cNvPr>
            <p:cNvSpPr/>
            <p:nvPr/>
          </p:nvSpPr>
          <p:spPr>
            <a:xfrm>
              <a:off x="6783612" y="1156513"/>
              <a:ext cx="365760" cy="365760"/>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2CC9A501-556F-43B8-8B67-532BD9A58200}"/>
                </a:ext>
              </a:extLst>
            </p:cNvPr>
            <p:cNvSpPr txBox="1"/>
            <p:nvPr/>
          </p:nvSpPr>
          <p:spPr>
            <a:xfrm>
              <a:off x="6783612" y="1181543"/>
              <a:ext cx="365760"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1</a:t>
              </a:r>
            </a:p>
          </p:txBody>
        </p:sp>
      </p:grpSp>
      <p:grpSp>
        <p:nvGrpSpPr>
          <p:cNvPr id="5" name="Group 4">
            <a:extLst>
              <a:ext uri="{FF2B5EF4-FFF2-40B4-BE49-F238E27FC236}">
                <a16:creationId xmlns:a16="http://schemas.microsoft.com/office/drawing/2014/main" id="{10ABD01D-D4EB-14DB-A56F-63F0FAF72987}"/>
              </a:ext>
            </a:extLst>
          </p:cNvPr>
          <p:cNvGrpSpPr/>
          <p:nvPr/>
        </p:nvGrpSpPr>
        <p:grpSpPr>
          <a:xfrm>
            <a:off x="6788641" y="1976429"/>
            <a:ext cx="4471221" cy="909038"/>
            <a:chOff x="6788641" y="1976429"/>
            <a:chExt cx="4471221" cy="909038"/>
          </a:xfrm>
        </p:grpSpPr>
        <p:sp>
          <p:nvSpPr>
            <p:cNvPr id="51" name="Oval 50">
              <a:extLst>
                <a:ext uri="{FF2B5EF4-FFF2-40B4-BE49-F238E27FC236}">
                  <a16:creationId xmlns:a16="http://schemas.microsoft.com/office/drawing/2014/main" id="{B8D1F344-A1AA-4DFC-B9B7-B346EA362E16}"/>
                </a:ext>
              </a:extLst>
            </p:cNvPr>
            <p:cNvSpPr/>
            <p:nvPr/>
          </p:nvSpPr>
          <p:spPr>
            <a:xfrm>
              <a:off x="6788641" y="1976429"/>
              <a:ext cx="365760" cy="365760"/>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6D8C6F1-8F62-49EC-87D5-401DB8DFBACD}"/>
                </a:ext>
              </a:extLst>
            </p:cNvPr>
            <p:cNvSpPr txBox="1"/>
            <p:nvPr/>
          </p:nvSpPr>
          <p:spPr>
            <a:xfrm>
              <a:off x="6788641" y="2001459"/>
              <a:ext cx="365760"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2</a:t>
              </a:r>
            </a:p>
          </p:txBody>
        </p:sp>
        <p:sp>
          <p:nvSpPr>
            <p:cNvPr id="69" name="TextBox 68">
              <a:extLst>
                <a:ext uri="{FF2B5EF4-FFF2-40B4-BE49-F238E27FC236}">
                  <a16:creationId xmlns:a16="http://schemas.microsoft.com/office/drawing/2014/main" id="{433E9856-1E24-4B62-B626-D197EE001360}"/>
                </a:ext>
              </a:extLst>
            </p:cNvPr>
            <p:cNvSpPr txBox="1"/>
            <p:nvPr/>
          </p:nvSpPr>
          <p:spPr>
            <a:xfrm>
              <a:off x="7318358" y="2008020"/>
              <a:ext cx="2661610" cy="298864"/>
            </a:xfrm>
            <a:prstGeom prst="rect">
              <a:avLst/>
            </a:prstGeom>
            <a:noFill/>
          </p:spPr>
          <p:txBody>
            <a:bodyPr wrap="square" lIns="0" tIns="0" rIns="0" bIns="0" rtlCol="0">
              <a:spAutoFit/>
            </a:bodyPr>
            <a:lstStyle/>
            <a:p>
              <a:pPr>
                <a:lnSpc>
                  <a:spcPts val="2500"/>
                </a:lnSpc>
              </a:pPr>
              <a:r>
                <a:rPr lang="en-US" sz="2000" b="1">
                  <a:solidFill>
                    <a:srgbClr val="00A096"/>
                  </a:solidFill>
                  <a:latin typeface="Arial" panose="020B0604020202020204" pitchFamily="34" charset="0"/>
                  <a:cs typeface="Arial" panose="020B0604020202020204" pitchFamily="34" charset="0"/>
                </a:rPr>
                <a:t>Engaging headline</a:t>
              </a:r>
            </a:p>
          </p:txBody>
        </p:sp>
        <p:sp>
          <p:nvSpPr>
            <p:cNvPr id="70" name="TextBox 69">
              <a:extLst>
                <a:ext uri="{FF2B5EF4-FFF2-40B4-BE49-F238E27FC236}">
                  <a16:creationId xmlns:a16="http://schemas.microsoft.com/office/drawing/2014/main" id="{17AA855D-CD51-4CF4-A49A-E904F2349885}"/>
                </a:ext>
              </a:extLst>
            </p:cNvPr>
            <p:cNvSpPr txBox="1"/>
            <p:nvPr/>
          </p:nvSpPr>
          <p:spPr>
            <a:xfrm>
              <a:off x="7241562" y="2300692"/>
              <a:ext cx="4018300" cy="584775"/>
            </a:xfrm>
            <a:prstGeom prst="rect">
              <a:avLst/>
            </a:prstGeom>
            <a:noFill/>
          </p:spPr>
          <p:txBody>
            <a:bodyPr wrap="square" rtlCol="0">
              <a:spAutoFit/>
            </a:bodyPr>
            <a:lstStyle/>
            <a:p>
              <a:r>
                <a:rPr lang="en-US" sz="1600" b="0" i="0">
                  <a:effectLst/>
                  <a:latin typeface="Arial" panose="020B0604020202020204" pitchFamily="34" charset="0"/>
                  <a:cs typeface="Arial" panose="020B0604020202020204" pitchFamily="34" charset="0"/>
                </a:rPr>
                <a:t>I deliver exceptional learning experiences to financial professionals across the globe.</a:t>
              </a:r>
            </a:p>
          </p:txBody>
        </p:sp>
      </p:grpSp>
      <p:grpSp>
        <p:nvGrpSpPr>
          <p:cNvPr id="6" name="Group 5">
            <a:extLst>
              <a:ext uri="{FF2B5EF4-FFF2-40B4-BE49-F238E27FC236}">
                <a16:creationId xmlns:a16="http://schemas.microsoft.com/office/drawing/2014/main" id="{E859FA14-07DD-1D52-3D47-EA617E05DB81}"/>
              </a:ext>
            </a:extLst>
          </p:cNvPr>
          <p:cNvGrpSpPr/>
          <p:nvPr/>
        </p:nvGrpSpPr>
        <p:grpSpPr>
          <a:xfrm>
            <a:off x="6783612" y="3129898"/>
            <a:ext cx="4924665" cy="2239553"/>
            <a:chOff x="6783612" y="3129898"/>
            <a:chExt cx="4924665" cy="2239553"/>
          </a:xfrm>
        </p:grpSpPr>
        <p:sp>
          <p:nvSpPr>
            <p:cNvPr id="27" name="Oval 26"/>
            <p:cNvSpPr/>
            <p:nvPr/>
          </p:nvSpPr>
          <p:spPr>
            <a:xfrm>
              <a:off x="6783612" y="3211126"/>
              <a:ext cx="365760" cy="365760"/>
            </a:xfrm>
            <a:prstGeom prst="ellipse">
              <a:avLst/>
            </a:prstGeom>
            <a:solidFill>
              <a:srgbClr val="376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6783612" y="3238086"/>
              <a:ext cx="365760"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3</a:t>
              </a:r>
            </a:p>
          </p:txBody>
        </p:sp>
        <p:grpSp>
          <p:nvGrpSpPr>
            <p:cNvPr id="71" name="Group 70">
              <a:extLst>
                <a:ext uri="{FF2B5EF4-FFF2-40B4-BE49-F238E27FC236}">
                  <a16:creationId xmlns:a16="http://schemas.microsoft.com/office/drawing/2014/main" id="{77BC4284-45F6-4770-93C1-593EB0EF02CA}"/>
                </a:ext>
              </a:extLst>
            </p:cNvPr>
            <p:cNvGrpSpPr/>
            <p:nvPr/>
          </p:nvGrpSpPr>
          <p:grpSpPr>
            <a:xfrm>
              <a:off x="7248902" y="3129898"/>
              <a:ext cx="4459375" cy="2239553"/>
              <a:chOff x="5921431" y="4064508"/>
              <a:chExt cx="4459375" cy="2239553"/>
            </a:xfrm>
          </p:grpSpPr>
          <p:sp>
            <p:nvSpPr>
              <p:cNvPr id="72" name="TextBox 71">
                <a:extLst>
                  <a:ext uri="{FF2B5EF4-FFF2-40B4-BE49-F238E27FC236}">
                    <a16:creationId xmlns:a16="http://schemas.microsoft.com/office/drawing/2014/main" id="{5137FCFD-5981-4724-8378-35EB8CEED2B7}"/>
                  </a:ext>
                </a:extLst>
              </p:cNvPr>
              <p:cNvSpPr txBox="1"/>
              <p:nvPr/>
            </p:nvSpPr>
            <p:spPr>
              <a:xfrm>
                <a:off x="5992825" y="4064508"/>
                <a:ext cx="4387981" cy="404663"/>
              </a:xfrm>
              <a:prstGeom prst="rect">
                <a:avLst/>
              </a:prstGeom>
              <a:noFill/>
            </p:spPr>
            <p:txBody>
              <a:bodyPr wrap="square" lIns="0" tIns="0" rIns="0" bIns="0" rtlCol="0">
                <a:spAutoFit/>
              </a:bodyPr>
              <a:lstStyle/>
              <a:p>
                <a:pPr>
                  <a:lnSpc>
                    <a:spcPts val="3600"/>
                  </a:lnSpc>
                </a:pPr>
                <a:r>
                  <a:rPr lang="en-US" sz="2000" b="1">
                    <a:solidFill>
                      <a:srgbClr val="00A096"/>
                    </a:solidFill>
                    <a:latin typeface="Arial" panose="020B0604020202020204" pitchFamily="34" charset="0"/>
                    <a:cs typeface="Arial" panose="020B0604020202020204" pitchFamily="34" charset="0"/>
                  </a:rPr>
                  <a:t>About summary | Value statement</a:t>
                </a:r>
              </a:p>
            </p:txBody>
          </p:sp>
          <p:sp>
            <p:nvSpPr>
              <p:cNvPr id="73" name="TextBox 72">
                <a:extLst>
                  <a:ext uri="{FF2B5EF4-FFF2-40B4-BE49-F238E27FC236}">
                    <a16:creationId xmlns:a16="http://schemas.microsoft.com/office/drawing/2014/main" id="{2CDE9D74-A441-476D-B6AC-BAF7D42E24B4}"/>
                  </a:ext>
                </a:extLst>
              </p:cNvPr>
              <p:cNvSpPr txBox="1"/>
              <p:nvPr/>
            </p:nvSpPr>
            <p:spPr>
              <a:xfrm>
                <a:off x="5921431" y="4488179"/>
                <a:ext cx="4283456" cy="1815882"/>
              </a:xfrm>
              <a:prstGeom prst="rect">
                <a:avLst/>
              </a:prstGeom>
              <a:noFill/>
            </p:spPr>
            <p:txBody>
              <a:bodyPr wrap="square" rtlCol="0">
                <a:spAutoFit/>
              </a:bodyPr>
              <a:lstStyle/>
              <a:p>
                <a:pPr fontAlgn="base"/>
                <a:r>
                  <a:rPr lang="en-US" sz="1600" b="0" i="0">
                    <a:effectLst/>
                    <a:latin typeface="Arial" panose="020B0604020202020204" pitchFamily="34" charset="0"/>
                    <a:cs typeface="Arial" panose="020B0604020202020204" pitchFamily="34" charset="0"/>
                  </a:rPr>
                  <a:t>Results oriented professional with experience in instructor-led sales training, mutual fund sales, and territory management. Exceptionally organized and disciplined, well developed interpersonal skills and the ability to work productively, and effectively in a team environment as well as independently. </a:t>
                </a:r>
              </a:p>
            </p:txBody>
          </p:sp>
        </p:grpSp>
      </p:grpSp>
      <p:grpSp>
        <p:nvGrpSpPr>
          <p:cNvPr id="14" name="Group 13">
            <a:extLst>
              <a:ext uri="{FF2B5EF4-FFF2-40B4-BE49-F238E27FC236}">
                <a16:creationId xmlns:a16="http://schemas.microsoft.com/office/drawing/2014/main" id="{CC155A27-7ED0-4384-91B3-4F4EBCB64EF1}"/>
              </a:ext>
            </a:extLst>
          </p:cNvPr>
          <p:cNvGrpSpPr/>
          <p:nvPr/>
        </p:nvGrpSpPr>
        <p:grpSpPr>
          <a:xfrm>
            <a:off x="1789986" y="3250012"/>
            <a:ext cx="4515576" cy="2899796"/>
            <a:chOff x="1789986" y="3250012"/>
            <a:chExt cx="4515576" cy="2899796"/>
          </a:xfrm>
        </p:grpSpPr>
        <p:sp>
          <p:nvSpPr>
            <p:cNvPr id="74" name="Isosceles Triangle 12">
              <a:extLst>
                <a:ext uri="{FF2B5EF4-FFF2-40B4-BE49-F238E27FC236}">
                  <a16:creationId xmlns:a16="http://schemas.microsoft.com/office/drawing/2014/main" id="{B5213C30-E66D-421C-91FE-A61C5D10B575}"/>
                </a:ext>
              </a:extLst>
            </p:cNvPr>
            <p:cNvSpPr/>
            <p:nvPr/>
          </p:nvSpPr>
          <p:spPr>
            <a:xfrm rot="16981695">
              <a:off x="1696037" y="3343961"/>
              <a:ext cx="2473362" cy="2285463"/>
            </a:xfrm>
            <a:custGeom>
              <a:avLst/>
              <a:gdLst>
                <a:gd name="connsiteX0" fmla="*/ 0 w 1504602"/>
                <a:gd name="connsiteY0" fmla="*/ 4720650 h 4720650"/>
                <a:gd name="connsiteX1" fmla="*/ 752301 w 1504602"/>
                <a:gd name="connsiteY1" fmla="*/ 0 h 4720650"/>
                <a:gd name="connsiteX2" fmla="*/ 1504602 w 1504602"/>
                <a:gd name="connsiteY2" fmla="*/ 4720650 h 4720650"/>
                <a:gd name="connsiteX3" fmla="*/ 0 w 1504602"/>
                <a:gd name="connsiteY3" fmla="*/ 4720650 h 4720650"/>
                <a:gd name="connsiteX0" fmla="*/ 0 w 1444287"/>
                <a:gd name="connsiteY0" fmla="*/ 4720650 h 4720650"/>
                <a:gd name="connsiteX1" fmla="*/ 752301 w 1444287"/>
                <a:gd name="connsiteY1" fmla="*/ 0 h 4720650"/>
                <a:gd name="connsiteX2" fmla="*/ 1444287 w 1444287"/>
                <a:gd name="connsiteY2" fmla="*/ 4303726 h 4720650"/>
                <a:gd name="connsiteX3" fmla="*/ 0 w 1444287"/>
                <a:gd name="connsiteY3" fmla="*/ 4720650 h 4720650"/>
                <a:gd name="connsiteX0" fmla="*/ 0 w 2640951"/>
                <a:gd name="connsiteY0" fmla="*/ 5049293 h 5049293"/>
                <a:gd name="connsiteX1" fmla="*/ 1948965 w 2640951"/>
                <a:gd name="connsiteY1" fmla="*/ 0 h 5049293"/>
                <a:gd name="connsiteX2" fmla="*/ 2640951 w 2640951"/>
                <a:gd name="connsiteY2" fmla="*/ 4303726 h 5049293"/>
                <a:gd name="connsiteX3" fmla="*/ 0 w 2640951"/>
                <a:gd name="connsiteY3" fmla="*/ 5049293 h 5049293"/>
              </a:gdLst>
              <a:ahLst/>
              <a:cxnLst>
                <a:cxn ang="0">
                  <a:pos x="connsiteX0" y="connsiteY0"/>
                </a:cxn>
                <a:cxn ang="0">
                  <a:pos x="connsiteX1" y="connsiteY1"/>
                </a:cxn>
                <a:cxn ang="0">
                  <a:pos x="connsiteX2" y="connsiteY2"/>
                </a:cxn>
                <a:cxn ang="0">
                  <a:pos x="connsiteX3" y="connsiteY3"/>
                </a:cxn>
              </a:cxnLst>
              <a:rect l="l" t="t" r="r" b="b"/>
              <a:pathLst>
                <a:path w="2640951" h="5049293">
                  <a:moveTo>
                    <a:pt x="0" y="5049293"/>
                  </a:moveTo>
                  <a:lnTo>
                    <a:pt x="1948965" y="0"/>
                  </a:lnTo>
                  <a:lnTo>
                    <a:pt x="2640951" y="4303726"/>
                  </a:lnTo>
                  <a:lnTo>
                    <a:pt x="0" y="5049293"/>
                  </a:lnTo>
                  <a:close/>
                </a:path>
              </a:pathLst>
            </a:custGeom>
            <a:solidFill>
              <a:srgbClr val="A5D7F5">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E65FC247-F606-4BCF-992D-D882B07FE8B0}"/>
                </a:ext>
              </a:extLst>
            </p:cNvPr>
            <p:cNvGrpSpPr/>
            <p:nvPr/>
          </p:nvGrpSpPr>
          <p:grpSpPr>
            <a:xfrm>
              <a:off x="3582262" y="3345300"/>
              <a:ext cx="2723300" cy="2804508"/>
              <a:chOff x="10213857" y="3132268"/>
              <a:chExt cx="2723300" cy="2804508"/>
            </a:xfrm>
          </p:grpSpPr>
          <p:sp>
            <p:nvSpPr>
              <p:cNvPr id="12" name="Rectangle 11">
                <a:extLst>
                  <a:ext uri="{FF2B5EF4-FFF2-40B4-BE49-F238E27FC236}">
                    <a16:creationId xmlns:a16="http://schemas.microsoft.com/office/drawing/2014/main" id="{F110BAA0-CB4D-479E-8DE6-3A73D3A0952D}"/>
                  </a:ext>
                </a:extLst>
              </p:cNvPr>
              <p:cNvSpPr/>
              <p:nvPr/>
            </p:nvSpPr>
            <p:spPr>
              <a:xfrm>
                <a:off x="10213857" y="3132268"/>
                <a:ext cx="2723300" cy="2804508"/>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EB83E52-F4C4-4933-BFF6-F02E080093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80138" y="3327299"/>
                <a:ext cx="2608773" cy="2474634"/>
              </a:xfrm>
              <a:prstGeom prst="rect">
                <a:avLst/>
              </a:prstGeom>
            </p:spPr>
          </p:pic>
        </p:grpSp>
      </p:grpSp>
    </p:spTree>
    <p:custDataLst>
      <p:tags r:id="rId1"/>
    </p:custDataLst>
    <p:extLst>
      <p:ext uri="{BB962C8B-B14F-4D97-AF65-F5344CB8AC3E}">
        <p14:creationId xmlns:p14="http://schemas.microsoft.com/office/powerpoint/2010/main" val="370945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fltVal val="0"/>
                                          </p:val>
                                        </p:tav>
                                        <p:tav tm="100000">
                                          <p:val>
                                            <p:strVal val="#ppt_h"/>
                                          </p:val>
                                        </p:tav>
                                      </p:tavLst>
                                    </p:anim>
                                    <p:animEffect transition="in" filter="fade">
                                      <p:cBhvr>
                                        <p:cTn id="9" dur="500"/>
                                        <p:tgtEl>
                                          <p:spTgt spid="4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5F61A-D12B-4F78-8408-470B16DDC0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5" y="0"/>
            <a:ext cx="12192000" cy="6858000"/>
          </a:xfrm>
          <a:prstGeom prst="rect">
            <a:avLst/>
          </a:prstGeom>
        </p:spPr>
      </p:pic>
      <p:grpSp>
        <p:nvGrpSpPr>
          <p:cNvPr id="7" name="Group 6">
            <a:extLst>
              <a:ext uri="{FF2B5EF4-FFF2-40B4-BE49-F238E27FC236}">
                <a16:creationId xmlns:a16="http://schemas.microsoft.com/office/drawing/2014/main" id="{49908A5B-77CD-4765-BD05-0C10EFD2D16D}"/>
              </a:ext>
            </a:extLst>
          </p:cNvPr>
          <p:cNvGrpSpPr/>
          <p:nvPr/>
        </p:nvGrpSpPr>
        <p:grpSpPr>
          <a:xfrm>
            <a:off x="5106902" y="2345710"/>
            <a:ext cx="664966" cy="1046039"/>
            <a:chOff x="5192909" y="2345710"/>
            <a:chExt cx="664966" cy="1046039"/>
          </a:xfrm>
        </p:grpSpPr>
        <p:sp>
          <p:nvSpPr>
            <p:cNvPr id="8" name="Trapezoid 7">
              <a:extLst>
                <a:ext uri="{FF2B5EF4-FFF2-40B4-BE49-F238E27FC236}">
                  <a16:creationId xmlns:a16="http://schemas.microsoft.com/office/drawing/2014/main" id="{0CF7DCE3-0C01-4084-9B98-9FE0EA3650F8}"/>
                </a:ext>
              </a:extLst>
            </p:cNvPr>
            <p:cNvSpPr/>
            <p:nvPr/>
          </p:nvSpPr>
          <p:spPr>
            <a:xfrm>
              <a:off x="5211960" y="3234587"/>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Hexagon 8">
              <a:extLst>
                <a:ext uri="{FF2B5EF4-FFF2-40B4-BE49-F238E27FC236}">
                  <a16:creationId xmlns:a16="http://schemas.microsoft.com/office/drawing/2014/main" id="{12F2714E-7559-4FFF-897B-4C8B50CEC7FC}"/>
                </a:ext>
              </a:extLst>
            </p:cNvPr>
            <p:cNvSpPr/>
            <p:nvPr/>
          </p:nvSpPr>
          <p:spPr>
            <a:xfrm>
              <a:off x="5279826" y="2791006"/>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Shape 9">
              <a:extLst>
                <a:ext uri="{FF2B5EF4-FFF2-40B4-BE49-F238E27FC236}">
                  <a16:creationId xmlns:a16="http://schemas.microsoft.com/office/drawing/2014/main" id="{A5802C98-6478-4AB6-9B39-4B66529FD239}"/>
                </a:ext>
              </a:extLst>
            </p:cNvPr>
            <p:cNvSpPr/>
            <p:nvPr/>
          </p:nvSpPr>
          <p:spPr>
            <a:xfrm rot="5400000">
              <a:off x="5037304" y="3055172"/>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rapezoid 10">
              <a:extLst>
                <a:ext uri="{FF2B5EF4-FFF2-40B4-BE49-F238E27FC236}">
                  <a16:creationId xmlns:a16="http://schemas.microsoft.com/office/drawing/2014/main" id="{01E5910A-9024-4442-BD9B-DA2E2D6385A5}"/>
                </a:ext>
              </a:extLst>
            </p:cNvPr>
            <p:cNvSpPr/>
            <p:nvPr/>
          </p:nvSpPr>
          <p:spPr>
            <a:xfrm rot="10800000">
              <a:off x="5224461" y="2345710"/>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022F7667-E5D8-4321-9432-0E5C364A9AFD}"/>
                </a:ext>
              </a:extLst>
            </p:cNvPr>
            <p:cNvSpPr/>
            <p:nvPr/>
          </p:nvSpPr>
          <p:spPr>
            <a:xfrm rot="16200000">
              <a:off x="5545108" y="2525125"/>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 name="Group 12">
            <a:extLst>
              <a:ext uri="{FF2B5EF4-FFF2-40B4-BE49-F238E27FC236}">
                <a16:creationId xmlns:a16="http://schemas.microsoft.com/office/drawing/2014/main" id="{C95CC075-E5B0-4FF4-951F-0F27DB1817B4}"/>
              </a:ext>
            </a:extLst>
          </p:cNvPr>
          <p:cNvGrpSpPr/>
          <p:nvPr/>
        </p:nvGrpSpPr>
        <p:grpSpPr>
          <a:xfrm>
            <a:off x="6413501" y="2342886"/>
            <a:ext cx="664964" cy="1046039"/>
            <a:chOff x="9390800" y="3400211"/>
            <a:chExt cx="664964" cy="1046039"/>
          </a:xfrm>
        </p:grpSpPr>
        <p:sp>
          <p:nvSpPr>
            <p:cNvPr id="14" name="Trapezoid 13">
              <a:extLst>
                <a:ext uri="{FF2B5EF4-FFF2-40B4-BE49-F238E27FC236}">
                  <a16:creationId xmlns:a16="http://schemas.microsoft.com/office/drawing/2014/main" id="{18946AEA-517C-4782-83C5-5A31EC23B939}"/>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Hexagon 14">
              <a:extLst>
                <a:ext uri="{FF2B5EF4-FFF2-40B4-BE49-F238E27FC236}">
                  <a16:creationId xmlns:a16="http://schemas.microsoft.com/office/drawing/2014/main" id="{E654D894-05B2-477F-85A9-22E411336519}"/>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D43C770A-542B-4028-8CA1-2A33C89A34D0}"/>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rapezoid 16">
              <a:extLst>
                <a:ext uri="{FF2B5EF4-FFF2-40B4-BE49-F238E27FC236}">
                  <a16:creationId xmlns:a16="http://schemas.microsoft.com/office/drawing/2014/main" id="{E8E8DE32-F35A-4D44-A041-98A6B39BF228}"/>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41B9BA0B-3D5F-4D49-8140-7F520BD726A9}"/>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C49BB839-751D-4D07-825A-ECADC09C7525}"/>
              </a:ext>
            </a:extLst>
          </p:cNvPr>
          <p:cNvGrpSpPr/>
          <p:nvPr/>
        </p:nvGrpSpPr>
        <p:grpSpPr>
          <a:xfrm>
            <a:off x="6413500" y="2366696"/>
            <a:ext cx="664965" cy="998418"/>
            <a:chOff x="9390800" y="3424021"/>
            <a:chExt cx="664965" cy="998418"/>
          </a:xfrm>
        </p:grpSpPr>
        <p:sp>
          <p:nvSpPr>
            <p:cNvPr id="20" name="Hexagon 19">
              <a:extLst>
                <a:ext uri="{FF2B5EF4-FFF2-40B4-BE49-F238E27FC236}">
                  <a16:creationId xmlns:a16="http://schemas.microsoft.com/office/drawing/2014/main" id="{9CCB627A-901C-4A95-ADB0-3110EF9601FF}"/>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Freeform: Shape 20">
              <a:extLst>
                <a:ext uri="{FF2B5EF4-FFF2-40B4-BE49-F238E27FC236}">
                  <a16:creationId xmlns:a16="http://schemas.microsoft.com/office/drawing/2014/main" id="{6C89A325-9620-42AF-9C63-941A987788AF}"/>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Freeform: Shape 21">
              <a:extLst>
                <a:ext uri="{FF2B5EF4-FFF2-40B4-BE49-F238E27FC236}">
                  <a16:creationId xmlns:a16="http://schemas.microsoft.com/office/drawing/2014/main" id="{C7E8AB11-8948-46CD-BA9A-0D67E16510C5}"/>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Freeform: Shape 22">
              <a:extLst>
                <a:ext uri="{FF2B5EF4-FFF2-40B4-BE49-F238E27FC236}">
                  <a16:creationId xmlns:a16="http://schemas.microsoft.com/office/drawing/2014/main" id="{AF154CFF-7CF6-4770-B035-370D195FCABC}"/>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C0CE7BF0-4BE2-4FE5-A256-900E0C957147}"/>
              </a:ext>
            </a:extLst>
          </p:cNvPr>
          <p:cNvGrpSpPr/>
          <p:nvPr/>
        </p:nvGrpSpPr>
        <p:grpSpPr>
          <a:xfrm>
            <a:off x="6432550" y="2342886"/>
            <a:ext cx="645915" cy="1046039"/>
            <a:chOff x="9409850" y="3400211"/>
            <a:chExt cx="645915" cy="1046039"/>
          </a:xfrm>
        </p:grpSpPr>
        <p:sp>
          <p:nvSpPr>
            <p:cNvPr id="25" name="Trapezoid 24">
              <a:extLst>
                <a:ext uri="{FF2B5EF4-FFF2-40B4-BE49-F238E27FC236}">
                  <a16:creationId xmlns:a16="http://schemas.microsoft.com/office/drawing/2014/main" id="{3844DA95-209F-439B-A941-9515F1EEBE1A}"/>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Hexagon 25">
              <a:extLst>
                <a:ext uri="{FF2B5EF4-FFF2-40B4-BE49-F238E27FC236}">
                  <a16:creationId xmlns:a16="http://schemas.microsoft.com/office/drawing/2014/main" id="{E04642A0-0410-4AAC-BE71-39FEAAA0F977}"/>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Freeform: Shape 26">
              <a:extLst>
                <a:ext uri="{FF2B5EF4-FFF2-40B4-BE49-F238E27FC236}">
                  <a16:creationId xmlns:a16="http://schemas.microsoft.com/office/drawing/2014/main" id="{4CBD4DF9-43B6-4CD2-965D-E06C49266896}"/>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rapezoid 27">
              <a:extLst>
                <a:ext uri="{FF2B5EF4-FFF2-40B4-BE49-F238E27FC236}">
                  <a16:creationId xmlns:a16="http://schemas.microsoft.com/office/drawing/2014/main" id="{9879FB6A-93A6-435E-A370-60A3AF88F16D}"/>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Freeform: Shape 28">
              <a:extLst>
                <a:ext uri="{FF2B5EF4-FFF2-40B4-BE49-F238E27FC236}">
                  <a16:creationId xmlns:a16="http://schemas.microsoft.com/office/drawing/2014/main" id="{C43DB34A-B594-4307-868C-35593CCB9B56}"/>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BD7DA3CA-7459-49BE-B84A-E7B2D517526E}"/>
              </a:ext>
            </a:extLst>
          </p:cNvPr>
          <p:cNvGrpSpPr/>
          <p:nvPr/>
        </p:nvGrpSpPr>
        <p:grpSpPr>
          <a:xfrm>
            <a:off x="6413499" y="2342886"/>
            <a:ext cx="664966" cy="1046039"/>
            <a:chOff x="9390799" y="3400211"/>
            <a:chExt cx="664966" cy="1046039"/>
          </a:xfrm>
        </p:grpSpPr>
        <p:sp>
          <p:nvSpPr>
            <p:cNvPr id="31" name="Trapezoid 30">
              <a:extLst>
                <a:ext uri="{FF2B5EF4-FFF2-40B4-BE49-F238E27FC236}">
                  <a16:creationId xmlns:a16="http://schemas.microsoft.com/office/drawing/2014/main" id="{F48B1B2D-A7B0-4CA3-BBAC-15561A47620D}"/>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Hexagon 31">
              <a:extLst>
                <a:ext uri="{FF2B5EF4-FFF2-40B4-BE49-F238E27FC236}">
                  <a16:creationId xmlns:a16="http://schemas.microsoft.com/office/drawing/2014/main" id="{68930718-D754-4AD4-BA9E-9972A316CE95}"/>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Freeform: Shape 32">
              <a:extLst>
                <a:ext uri="{FF2B5EF4-FFF2-40B4-BE49-F238E27FC236}">
                  <a16:creationId xmlns:a16="http://schemas.microsoft.com/office/drawing/2014/main" id="{01D2E5D3-BB36-4B06-849F-9C2AD4EE3E03}"/>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rapezoid 33">
              <a:extLst>
                <a:ext uri="{FF2B5EF4-FFF2-40B4-BE49-F238E27FC236}">
                  <a16:creationId xmlns:a16="http://schemas.microsoft.com/office/drawing/2014/main" id="{88E8E420-718E-4C31-A848-F5CEB080A1F8}"/>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Freeform: Shape 34">
              <a:extLst>
                <a:ext uri="{FF2B5EF4-FFF2-40B4-BE49-F238E27FC236}">
                  <a16:creationId xmlns:a16="http://schemas.microsoft.com/office/drawing/2014/main" id="{8A714285-7E8A-41C6-B07A-9CC502CDBABB}"/>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6" name="Group 35">
            <a:extLst>
              <a:ext uri="{FF2B5EF4-FFF2-40B4-BE49-F238E27FC236}">
                <a16:creationId xmlns:a16="http://schemas.microsoft.com/office/drawing/2014/main" id="{B7057310-F4CE-41C9-8765-3E2ABC2B680B}"/>
              </a:ext>
            </a:extLst>
          </p:cNvPr>
          <p:cNvGrpSpPr/>
          <p:nvPr/>
        </p:nvGrpSpPr>
        <p:grpSpPr>
          <a:xfrm>
            <a:off x="6921302" y="2366696"/>
            <a:ext cx="157163" cy="998418"/>
            <a:chOff x="9898602" y="3424021"/>
            <a:chExt cx="157163" cy="998418"/>
          </a:xfrm>
        </p:grpSpPr>
        <p:sp>
          <p:nvSpPr>
            <p:cNvPr id="37" name="Freeform: Shape 36">
              <a:extLst>
                <a:ext uri="{FF2B5EF4-FFF2-40B4-BE49-F238E27FC236}">
                  <a16:creationId xmlns:a16="http://schemas.microsoft.com/office/drawing/2014/main" id="{38CED182-F45E-4185-90E4-AB883044A1AB}"/>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Freeform: Shape 37">
              <a:extLst>
                <a:ext uri="{FF2B5EF4-FFF2-40B4-BE49-F238E27FC236}">
                  <a16:creationId xmlns:a16="http://schemas.microsoft.com/office/drawing/2014/main" id="{713B6DC9-E0FF-4604-AAEC-99C1CA9A32E7}"/>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9" name="Group 38">
            <a:extLst>
              <a:ext uri="{FF2B5EF4-FFF2-40B4-BE49-F238E27FC236}">
                <a16:creationId xmlns:a16="http://schemas.microsoft.com/office/drawing/2014/main" id="{415CCEB6-B5AA-4605-B280-18A2C4654F56}"/>
              </a:ext>
            </a:extLst>
          </p:cNvPr>
          <p:cNvGrpSpPr/>
          <p:nvPr/>
        </p:nvGrpSpPr>
        <p:grpSpPr>
          <a:xfrm>
            <a:off x="6413499" y="2342886"/>
            <a:ext cx="664966" cy="1046039"/>
            <a:chOff x="9390799" y="3400211"/>
            <a:chExt cx="664966" cy="1046039"/>
          </a:xfrm>
        </p:grpSpPr>
        <p:sp>
          <p:nvSpPr>
            <p:cNvPr id="40" name="Trapezoid 39">
              <a:extLst>
                <a:ext uri="{FF2B5EF4-FFF2-40B4-BE49-F238E27FC236}">
                  <a16:creationId xmlns:a16="http://schemas.microsoft.com/office/drawing/2014/main" id="{1A6AF0BE-A098-41BE-83CF-42B14C291CFE}"/>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Freeform: Shape 40">
              <a:extLst>
                <a:ext uri="{FF2B5EF4-FFF2-40B4-BE49-F238E27FC236}">
                  <a16:creationId xmlns:a16="http://schemas.microsoft.com/office/drawing/2014/main" id="{7E3C8338-EBED-4AE6-B8AC-C95DC34EE3B8}"/>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Freeform: Shape 41">
              <a:extLst>
                <a:ext uri="{FF2B5EF4-FFF2-40B4-BE49-F238E27FC236}">
                  <a16:creationId xmlns:a16="http://schemas.microsoft.com/office/drawing/2014/main" id="{55E67462-97A7-432D-BAD6-FCB65F2CDCFB}"/>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rapezoid 42">
              <a:extLst>
                <a:ext uri="{FF2B5EF4-FFF2-40B4-BE49-F238E27FC236}">
                  <a16:creationId xmlns:a16="http://schemas.microsoft.com/office/drawing/2014/main" id="{39B93512-2326-41C8-94BB-7979F2E3EB0B}"/>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Freeform: Shape 43">
              <a:extLst>
                <a:ext uri="{FF2B5EF4-FFF2-40B4-BE49-F238E27FC236}">
                  <a16:creationId xmlns:a16="http://schemas.microsoft.com/office/drawing/2014/main" id="{C627FF2D-CC92-452B-A458-82A505D7D230}"/>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Shape 44">
              <a:extLst>
                <a:ext uri="{FF2B5EF4-FFF2-40B4-BE49-F238E27FC236}">
                  <a16:creationId xmlns:a16="http://schemas.microsoft.com/office/drawing/2014/main" id="{B3D3F666-BCC9-435F-8F9D-3CAFE7AA35EA}"/>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6" name="Group 45">
            <a:extLst>
              <a:ext uri="{FF2B5EF4-FFF2-40B4-BE49-F238E27FC236}">
                <a16:creationId xmlns:a16="http://schemas.microsoft.com/office/drawing/2014/main" id="{6360EB05-92B4-4287-8274-3396B628EBBE}"/>
              </a:ext>
            </a:extLst>
          </p:cNvPr>
          <p:cNvGrpSpPr/>
          <p:nvPr/>
        </p:nvGrpSpPr>
        <p:grpSpPr>
          <a:xfrm>
            <a:off x="6413500" y="2342886"/>
            <a:ext cx="664965" cy="1046039"/>
            <a:chOff x="9403900" y="2010690"/>
            <a:chExt cx="664965" cy="1046039"/>
          </a:xfrm>
        </p:grpSpPr>
        <p:sp>
          <p:nvSpPr>
            <p:cNvPr id="47" name="Trapezoid 46">
              <a:extLst>
                <a:ext uri="{FF2B5EF4-FFF2-40B4-BE49-F238E27FC236}">
                  <a16:creationId xmlns:a16="http://schemas.microsoft.com/office/drawing/2014/main" id="{ADA1DB1F-E09D-44B3-B704-D1DEE1436D41}"/>
                </a:ext>
              </a:extLst>
            </p:cNvPr>
            <p:cNvSpPr/>
            <p:nvPr/>
          </p:nvSpPr>
          <p:spPr>
            <a:xfrm>
              <a:off x="9422950" y="2899567"/>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a:extLst>
                <a:ext uri="{FF2B5EF4-FFF2-40B4-BE49-F238E27FC236}">
                  <a16:creationId xmlns:a16="http://schemas.microsoft.com/office/drawing/2014/main" id="{D1C3F607-85D0-4FAA-B34B-B80C34EE2CCA}"/>
                </a:ext>
              </a:extLst>
            </p:cNvPr>
            <p:cNvSpPr/>
            <p:nvPr/>
          </p:nvSpPr>
          <p:spPr>
            <a:xfrm>
              <a:off x="9490816" y="2455986"/>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Freeform: Shape 48">
              <a:extLst>
                <a:ext uri="{FF2B5EF4-FFF2-40B4-BE49-F238E27FC236}">
                  <a16:creationId xmlns:a16="http://schemas.microsoft.com/office/drawing/2014/main" id="{68CF1507-C223-48AD-A445-B030CF819D38}"/>
                </a:ext>
              </a:extLst>
            </p:cNvPr>
            <p:cNvSpPr/>
            <p:nvPr/>
          </p:nvSpPr>
          <p:spPr>
            <a:xfrm rot="16200000" flipH="1">
              <a:off x="9756097" y="2720152"/>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Trapezoid 49">
              <a:extLst>
                <a:ext uri="{FF2B5EF4-FFF2-40B4-BE49-F238E27FC236}">
                  <a16:creationId xmlns:a16="http://schemas.microsoft.com/office/drawing/2014/main" id="{AEB17534-7246-4196-8230-A7110DAB0804}"/>
                </a:ext>
              </a:extLst>
            </p:cNvPr>
            <p:cNvSpPr/>
            <p:nvPr/>
          </p:nvSpPr>
          <p:spPr>
            <a:xfrm rot="10800000">
              <a:off x="9435451" y="2010690"/>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Shape 50">
              <a:extLst>
                <a:ext uri="{FF2B5EF4-FFF2-40B4-BE49-F238E27FC236}">
                  <a16:creationId xmlns:a16="http://schemas.microsoft.com/office/drawing/2014/main" id="{20D197EC-4E3D-4E8F-B616-3F4A3637B69C}"/>
                </a:ext>
              </a:extLst>
            </p:cNvPr>
            <p:cNvSpPr/>
            <p:nvPr/>
          </p:nvSpPr>
          <p:spPr>
            <a:xfrm rot="16200000">
              <a:off x="9756098" y="2190105"/>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Freeform: Shape 51">
              <a:extLst>
                <a:ext uri="{FF2B5EF4-FFF2-40B4-BE49-F238E27FC236}">
                  <a16:creationId xmlns:a16="http://schemas.microsoft.com/office/drawing/2014/main" id="{6283D4E1-4BB0-4BBB-8B07-CAAE0747EE18}"/>
                </a:ext>
              </a:extLst>
            </p:cNvPr>
            <p:cNvSpPr/>
            <p:nvPr/>
          </p:nvSpPr>
          <p:spPr>
            <a:xfrm rot="5400000" flipH="1">
              <a:off x="9248295" y="2190105"/>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3" name="Group 52">
            <a:extLst>
              <a:ext uri="{FF2B5EF4-FFF2-40B4-BE49-F238E27FC236}">
                <a16:creationId xmlns:a16="http://schemas.microsoft.com/office/drawing/2014/main" id="{225BD2E6-A8E9-4A87-9CC1-9AF0095F4D7F}"/>
              </a:ext>
            </a:extLst>
          </p:cNvPr>
          <p:cNvGrpSpPr/>
          <p:nvPr/>
        </p:nvGrpSpPr>
        <p:grpSpPr>
          <a:xfrm>
            <a:off x="6413499" y="2342886"/>
            <a:ext cx="664966" cy="1046039"/>
            <a:chOff x="9390799" y="3400211"/>
            <a:chExt cx="664966" cy="1046039"/>
          </a:xfrm>
        </p:grpSpPr>
        <p:sp>
          <p:nvSpPr>
            <p:cNvPr id="54" name="Trapezoid 53">
              <a:extLst>
                <a:ext uri="{FF2B5EF4-FFF2-40B4-BE49-F238E27FC236}">
                  <a16:creationId xmlns:a16="http://schemas.microsoft.com/office/drawing/2014/main" id="{C6830D66-BB91-4B80-AD7A-BF89E9B4D9E2}"/>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Hexagon 54">
              <a:extLst>
                <a:ext uri="{FF2B5EF4-FFF2-40B4-BE49-F238E27FC236}">
                  <a16:creationId xmlns:a16="http://schemas.microsoft.com/office/drawing/2014/main" id="{715CE537-6E0B-4A8A-94B5-08ADFC4C855A}"/>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Freeform: Shape 55">
              <a:extLst>
                <a:ext uri="{FF2B5EF4-FFF2-40B4-BE49-F238E27FC236}">
                  <a16:creationId xmlns:a16="http://schemas.microsoft.com/office/drawing/2014/main" id="{8DA2F08E-B454-4A03-BE73-E7F40DD4E02D}"/>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Freeform: Shape 56">
              <a:extLst>
                <a:ext uri="{FF2B5EF4-FFF2-40B4-BE49-F238E27FC236}">
                  <a16:creationId xmlns:a16="http://schemas.microsoft.com/office/drawing/2014/main" id="{7CD8EEFC-47BA-42DD-BDB2-115510537484}"/>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rapezoid 57">
              <a:extLst>
                <a:ext uri="{FF2B5EF4-FFF2-40B4-BE49-F238E27FC236}">
                  <a16:creationId xmlns:a16="http://schemas.microsoft.com/office/drawing/2014/main" id="{09B9EC26-E15D-4168-AA19-304D4B20A5C2}"/>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Shape 58">
              <a:extLst>
                <a:ext uri="{FF2B5EF4-FFF2-40B4-BE49-F238E27FC236}">
                  <a16:creationId xmlns:a16="http://schemas.microsoft.com/office/drawing/2014/main" id="{684F689E-70AA-4BC0-AD9F-0A67A1AA9ACA}"/>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Freeform: Shape 59">
              <a:extLst>
                <a:ext uri="{FF2B5EF4-FFF2-40B4-BE49-F238E27FC236}">
                  <a16:creationId xmlns:a16="http://schemas.microsoft.com/office/drawing/2014/main" id="{61C3AF28-EEA3-41A9-AC77-973C57F21535}"/>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1" name="Group 60">
            <a:extLst>
              <a:ext uri="{FF2B5EF4-FFF2-40B4-BE49-F238E27FC236}">
                <a16:creationId xmlns:a16="http://schemas.microsoft.com/office/drawing/2014/main" id="{4E46756A-5ADF-41D4-BBF9-035AE41FFFFE}"/>
              </a:ext>
            </a:extLst>
          </p:cNvPr>
          <p:cNvGrpSpPr/>
          <p:nvPr/>
        </p:nvGrpSpPr>
        <p:grpSpPr>
          <a:xfrm>
            <a:off x="6445051" y="2354791"/>
            <a:ext cx="633414" cy="1022228"/>
            <a:chOff x="9422351" y="3400211"/>
            <a:chExt cx="633414" cy="1022228"/>
          </a:xfrm>
        </p:grpSpPr>
        <p:sp>
          <p:nvSpPr>
            <p:cNvPr id="62" name="Freeform: Shape 61">
              <a:extLst>
                <a:ext uri="{FF2B5EF4-FFF2-40B4-BE49-F238E27FC236}">
                  <a16:creationId xmlns:a16="http://schemas.microsoft.com/office/drawing/2014/main" id="{4930CDF2-A925-4FC9-8326-EE2B3DBB43D8}"/>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rapezoid 62">
              <a:extLst>
                <a:ext uri="{FF2B5EF4-FFF2-40B4-BE49-F238E27FC236}">
                  <a16:creationId xmlns:a16="http://schemas.microsoft.com/office/drawing/2014/main" id="{5D2C6979-B3B7-493A-9779-C8B7B669020A}"/>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Freeform: Shape 63">
              <a:extLst>
                <a:ext uri="{FF2B5EF4-FFF2-40B4-BE49-F238E27FC236}">
                  <a16:creationId xmlns:a16="http://schemas.microsoft.com/office/drawing/2014/main" id="{9A659188-B805-49B5-B2C6-5C33A4D70343}"/>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5" name="Group 64">
            <a:extLst>
              <a:ext uri="{FF2B5EF4-FFF2-40B4-BE49-F238E27FC236}">
                <a16:creationId xmlns:a16="http://schemas.microsoft.com/office/drawing/2014/main" id="{55178B09-95C0-48E0-B63B-2349EB3A3994}"/>
              </a:ext>
            </a:extLst>
          </p:cNvPr>
          <p:cNvGrpSpPr/>
          <p:nvPr/>
        </p:nvGrpSpPr>
        <p:grpSpPr>
          <a:xfrm>
            <a:off x="6413500" y="2342886"/>
            <a:ext cx="664965" cy="1046039"/>
            <a:chOff x="9390799" y="3400211"/>
            <a:chExt cx="664965" cy="1046039"/>
          </a:xfrm>
        </p:grpSpPr>
        <p:sp>
          <p:nvSpPr>
            <p:cNvPr id="66" name="Trapezoid 65">
              <a:extLst>
                <a:ext uri="{FF2B5EF4-FFF2-40B4-BE49-F238E27FC236}">
                  <a16:creationId xmlns:a16="http://schemas.microsoft.com/office/drawing/2014/main" id="{354D9462-2763-419F-BCDE-236275BFADD3}"/>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Hexagon 66">
              <a:extLst>
                <a:ext uri="{FF2B5EF4-FFF2-40B4-BE49-F238E27FC236}">
                  <a16:creationId xmlns:a16="http://schemas.microsoft.com/office/drawing/2014/main" id="{0BDA44D4-15C5-4C7D-A0E6-379B3C90F8FD}"/>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Freeform: Shape 67">
              <a:extLst>
                <a:ext uri="{FF2B5EF4-FFF2-40B4-BE49-F238E27FC236}">
                  <a16:creationId xmlns:a16="http://schemas.microsoft.com/office/drawing/2014/main" id="{E42C06FC-D920-4E12-9DEF-720E91E614AA}"/>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Freeform: Shape 68">
              <a:extLst>
                <a:ext uri="{FF2B5EF4-FFF2-40B4-BE49-F238E27FC236}">
                  <a16:creationId xmlns:a16="http://schemas.microsoft.com/office/drawing/2014/main" id="{AF8A65CF-FFD8-4B65-80FF-765D957BE998}"/>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Trapezoid 69">
              <a:extLst>
                <a:ext uri="{FF2B5EF4-FFF2-40B4-BE49-F238E27FC236}">
                  <a16:creationId xmlns:a16="http://schemas.microsoft.com/office/drawing/2014/main" id="{E27C5F57-5937-4D8E-A448-89F3AC56C07E}"/>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Freeform: Shape 70">
              <a:extLst>
                <a:ext uri="{FF2B5EF4-FFF2-40B4-BE49-F238E27FC236}">
                  <a16:creationId xmlns:a16="http://schemas.microsoft.com/office/drawing/2014/main" id="{096C0FEF-0339-432C-A05A-7B108FD0FFB1}"/>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2" name="Group 71">
            <a:extLst>
              <a:ext uri="{FF2B5EF4-FFF2-40B4-BE49-F238E27FC236}">
                <a16:creationId xmlns:a16="http://schemas.microsoft.com/office/drawing/2014/main" id="{B1239C38-F0AA-4CAB-BE29-73925548C75C}"/>
              </a:ext>
            </a:extLst>
          </p:cNvPr>
          <p:cNvGrpSpPr/>
          <p:nvPr/>
        </p:nvGrpSpPr>
        <p:grpSpPr>
          <a:xfrm>
            <a:off x="6413501" y="2342886"/>
            <a:ext cx="664964" cy="1046039"/>
            <a:chOff x="9390800" y="3400211"/>
            <a:chExt cx="664964" cy="1046039"/>
          </a:xfrm>
        </p:grpSpPr>
        <p:sp>
          <p:nvSpPr>
            <p:cNvPr id="73" name="Trapezoid 72">
              <a:extLst>
                <a:ext uri="{FF2B5EF4-FFF2-40B4-BE49-F238E27FC236}">
                  <a16:creationId xmlns:a16="http://schemas.microsoft.com/office/drawing/2014/main" id="{3B6CE849-5155-4DF2-9513-BF51396C3828}"/>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Hexagon 73">
              <a:extLst>
                <a:ext uri="{FF2B5EF4-FFF2-40B4-BE49-F238E27FC236}">
                  <a16:creationId xmlns:a16="http://schemas.microsoft.com/office/drawing/2014/main" id="{35C31018-4579-4516-A6F1-A25819490892}"/>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Freeform: Shape 74">
              <a:extLst>
                <a:ext uri="{FF2B5EF4-FFF2-40B4-BE49-F238E27FC236}">
                  <a16:creationId xmlns:a16="http://schemas.microsoft.com/office/drawing/2014/main" id="{2871DD41-52C9-4DC2-B925-B5513DD5C2F9}"/>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Trapezoid 75">
              <a:extLst>
                <a:ext uri="{FF2B5EF4-FFF2-40B4-BE49-F238E27FC236}">
                  <a16:creationId xmlns:a16="http://schemas.microsoft.com/office/drawing/2014/main" id="{2771E149-FF06-4F68-BFCF-8B68028BAA29}"/>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Freeform: Shape 76">
              <a:extLst>
                <a:ext uri="{FF2B5EF4-FFF2-40B4-BE49-F238E27FC236}">
                  <a16:creationId xmlns:a16="http://schemas.microsoft.com/office/drawing/2014/main" id="{34DD639F-B7B9-43B1-9DDE-1BEC0A606C5F}"/>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8" name="Group 77">
            <a:extLst>
              <a:ext uri="{FF2B5EF4-FFF2-40B4-BE49-F238E27FC236}">
                <a16:creationId xmlns:a16="http://schemas.microsoft.com/office/drawing/2014/main" id="{EB2188FA-67C4-49D2-93B8-46C015B0EA42}"/>
              </a:ext>
            </a:extLst>
          </p:cNvPr>
          <p:cNvGrpSpPr/>
          <p:nvPr/>
        </p:nvGrpSpPr>
        <p:grpSpPr>
          <a:xfrm>
            <a:off x="6413500" y="2366696"/>
            <a:ext cx="664965" cy="998418"/>
            <a:chOff x="9390800" y="3424021"/>
            <a:chExt cx="664965" cy="998418"/>
          </a:xfrm>
        </p:grpSpPr>
        <p:sp>
          <p:nvSpPr>
            <p:cNvPr id="79" name="Hexagon 78">
              <a:extLst>
                <a:ext uri="{FF2B5EF4-FFF2-40B4-BE49-F238E27FC236}">
                  <a16:creationId xmlns:a16="http://schemas.microsoft.com/office/drawing/2014/main" id="{67F93C09-FBB1-4E2D-BC4B-80070745D3C6}"/>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Freeform: Shape 79">
              <a:extLst>
                <a:ext uri="{FF2B5EF4-FFF2-40B4-BE49-F238E27FC236}">
                  <a16:creationId xmlns:a16="http://schemas.microsoft.com/office/drawing/2014/main" id="{1F734396-D819-44A0-86A0-F2930B5699ED}"/>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Freeform: Shape 80">
              <a:extLst>
                <a:ext uri="{FF2B5EF4-FFF2-40B4-BE49-F238E27FC236}">
                  <a16:creationId xmlns:a16="http://schemas.microsoft.com/office/drawing/2014/main" id="{326B1E4E-5B14-43C0-A417-CBCABDEFE79E}"/>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Freeform: Shape 81">
              <a:extLst>
                <a:ext uri="{FF2B5EF4-FFF2-40B4-BE49-F238E27FC236}">
                  <a16:creationId xmlns:a16="http://schemas.microsoft.com/office/drawing/2014/main" id="{018971CF-F943-4551-AE6E-0953A70848F9}"/>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3" name="Group 82">
            <a:extLst>
              <a:ext uri="{FF2B5EF4-FFF2-40B4-BE49-F238E27FC236}">
                <a16:creationId xmlns:a16="http://schemas.microsoft.com/office/drawing/2014/main" id="{775EBA7E-2E86-472F-A01E-3265FCFB2C2C}"/>
              </a:ext>
            </a:extLst>
          </p:cNvPr>
          <p:cNvGrpSpPr/>
          <p:nvPr/>
        </p:nvGrpSpPr>
        <p:grpSpPr>
          <a:xfrm>
            <a:off x="6432550" y="2342886"/>
            <a:ext cx="645915" cy="1046039"/>
            <a:chOff x="9409850" y="3400211"/>
            <a:chExt cx="645915" cy="1046039"/>
          </a:xfrm>
        </p:grpSpPr>
        <p:sp>
          <p:nvSpPr>
            <p:cNvPr id="84" name="Trapezoid 83">
              <a:extLst>
                <a:ext uri="{FF2B5EF4-FFF2-40B4-BE49-F238E27FC236}">
                  <a16:creationId xmlns:a16="http://schemas.microsoft.com/office/drawing/2014/main" id="{4EBB0928-6073-4286-ABCD-061FAA697670}"/>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Hexagon 84">
              <a:extLst>
                <a:ext uri="{FF2B5EF4-FFF2-40B4-BE49-F238E27FC236}">
                  <a16:creationId xmlns:a16="http://schemas.microsoft.com/office/drawing/2014/main" id="{4CE53F77-C190-4183-BEF8-41E04D5FB838}"/>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Freeform: Shape 85">
              <a:extLst>
                <a:ext uri="{FF2B5EF4-FFF2-40B4-BE49-F238E27FC236}">
                  <a16:creationId xmlns:a16="http://schemas.microsoft.com/office/drawing/2014/main" id="{5335D161-8EEB-4B4A-AD93-34582B5ED50F}"/>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Trapezoid 86">
              <a:extLst>
                <a:ext uri="{FF2B5EF4-FFF2-40B4-BE49-F238E27FC236}">
                  <a16:creationId xmlns:a16="http://schemas.microsoft.com/office/drawing/2014/main" id="{5E137BED-EE59-4BAF-8D65-FC8923F0233F}"/>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Freeform: Shape 87">
              <a:extLst>
                <a:ext uri="{FF2B5EF4-FFF2-40B4-BE49-F238E27FC236}">
                  <a16:creationId xmlns:a16="http://schemas.microsoft.com/office/drawing/2014/main" id="{88BD0F7F-9555-450A-83CD-887D680B303F}"/>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9" name="Group 88">
            <a:extLst>
              <a:ext uri="{FF2B5EF4-FFF2-40B4-BE49-F238E27FC236}">
                <a16:creationId xmlns:a16="http://schemas.microsoft.com/office/drawing/2014/main" id="{F494AD66-4C32-4F3F-A216-4DCCC4851C50}"/>
              </a:ext>
            </a:extLst>
          </p:cNvPr>
          <p:cNvGrpSpPr/>
          <p:nvPr/>
        </p:nvGrpSpPr>
        <p:grpSpPr>
          <a:xfrm>
            <a:off x="6413499" y="2342886"/>
            <a:ext cx="664966" cy="1046039"/>
            <a:chOff x="9390799" y="3400211"/>
            <a:chExt cx="664966" cy="1046039"/>
          </a:xfrm>
        </p:grpSpPr>
        <p:sp>
          <p:nvSpPr>
            <p:cNvPr id="90" name="Trapezoid 89">
              <a:extLst>
                <a:ext uri="{FF2B5EF4-FFF2-40B4-BE49-F238E27FC236}">
                  <a16:creationId xmlns:a16="http://schemas.microsoft.com/office/drawing/2014/main" id="{F73A2501-AF0C-492D-BABE-E64D1EA11CD2}"/>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Hexagon 90">
              <a:extLst>
                <a:ext uri="{FF2B5EF4-FFF2-40B4-BE49-F238E27FC236}">
                  <a16:creationId xmlns:a16="http://schemas.microsoft.com/office/drawing/2014/main" id="{FAD67B09-5379-458C-B82A-163EB9E833DE}"/>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Freeform: Shape 91">
              <a:extLst>
                <a:ext uri="{FF2B5EF4-FFF2-40B4-BE49-F238E27FC236}">
                  <a16:creationId xmlns:a16="http://schemas.microsoft.com/office/drawing/2014/main" id="{757C74F9-659B-4B6F-BB44-181E13B34430}"/>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Trapezoid 92">
              <a:extLst>
                <a:ext uri="{FF2B5EF4-FFF2-40B4-BE49-F238E27FC236}">
                  <a16:creationId xmlns:a16="http://schemas.microsoft.com/office/drawing/2014/main" id="{2D3E2A1E-2857-4F51-86BD-FF30A5AC6D55}"/>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Freeform: Shape 93">
              <a:extLst>
                <a:ext uri="{FF2B5EF4-FFF2-40B4-BE49-F238E27FC236}">
                  <a16:creationId xmlns:a16="http://schemas.microsoft.com/office/drawing/2014/main" id="{C4B9DFCE-C0DD-4C69-9C4B-3933634A7C20}"/>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5" name="Group 94">
            <a:extLst>
              <a:ext uri="{FF2B5EF4-FFF2-40B4-BE49-F238E27FC236}">
                <a16:creationId xmlns:a16="http://schemas.microsoft.com/office/drawing/2014/main" id="{2221C7C9-4580-4444-B2C9-F7B7BCE9FDDE}"/>
              </a:ext>
            </a:extLst>
          </p:cNvPr>
          <p:cNvGrpSpPr/>
          <p:nvPr/>
        </p:nvGrpSpPr>
        <p:grpSpPr>
          <a:xfrm>
            <a:off x="6921302" y="2366696"/>
            <a:ext cx="157163" cy="998418"/>
            <a:chOff x="9898602" y="3424021"/>
            <a:chExt cx="157163" cy="998418"/>
          </a:xfrm>
        </p:grpSpPr>
        <p:sp>
          <p:nvSpPr>
            <p:cNvPr id="96" name="Freeform: Shape 95">
              <a:extLst>
                <a:ext uri="{FF2B5EF4-FFF2-40B4-BE49-F238E27FC236}">
                  <a16:creationId xmlns:a16="http://schemas.microsoft.com/office/drawing/2014/main" id="{86E6F69F-7CAA-4C90-9FA3-00640B9DDC39}"/>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Freeform: Shape 96">
              <a:extLst>
                <a:ext uri="{FF2B5EF4-FFF2-40B4-BE49-F238E27FC236}">
                  <a16:creationId xmlns:a16="http://schemas.microsoft.com/office/drawing/2014/main" id="{55B19505-E108-4195-BEE8-0EA706600802}"/>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8" name="Group 97">
            <a:extLst>
              <a:ext uri="{FF2B5EF4-FFF2-40B4-BE49-F238E27FC236}">
                <a16:creationId xmlns:a16="http://schemas.microsoft.com/office/drawing/2014/main" id="{0FEF5882-7DB6-4FC2-A5C6-E37C44C59575}"/>
              </a:ext>
            </a:extLst>
          </p:cNvPr>
          <p:cNvGrpSpPr/>
          <p:nvPr/>
        </p:nvGrpSpPr>
        <p:grpSpPr>
          <a:xfrm>
            <a:off x="6413499" y="2342886"/>
            <a:ext cx="664966" cy="1046039"/>
            <a:chOff x="9390799" y="3400211"/>
            <a:chExt cx="664966" cy="1046039"/>
          </a:xfrm>
        </p:grpSpPr>
        <p:sp>
          <p:nvSpPr>
            <p:cNvPr id="99" name="Trapezoid 98">
              <a:extLst>
                <a:ext uri="{FF2B5EF4-FFF2-40B4-BE49-F238E27FC236}">
                  <a16:creationId xmlns:a16="http://schemas.microsoft.com/office/drawing/2014/main" id="{768615AD-9BB2-4060-BB1E-85CFAB4E20B3}"/>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Freeform: Shape 99">
              <a:extLst>
                <a:ext uri="{FF2B5EF4-FFF2-40B4-BE49-F238E27FC236}">
                  <a16:creationId xmlns:a16="http://schemas.microsoft.com/office/drawing/2014/main" id="{4BEE6F33-C93A-475D-ADC4-E5E70C006866}"/>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Freeform: Shape 100">
              <a:extLst>
                <a:ext uri="{FF2B5EF4-FFF2-40B4-BE49-F238E27FC236}">
                  <a16:creationId xmlns:a16="http://schemas.microsoft.com/office/drawing/2014/main" id="{6A4D7A0C-7549-491F-963A-AC48496EB388}"/>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Trapezoid 101">
              <a:extLst>
                <a:ext uri="{FF2B5EF4-FFF2-40B4-BE49-F238E27FC236}">
                  <a16:creationId xmlns:a16="http://schemas.microsoft.com/office/drawing/2014/main" id="{7983AAB4-B415-4B51-9D22-7C72041A628A}"/>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Freeform: Shape 102">
              <a:extLst>
                <a:ext uri="{FF2B5EF4-FFF2-40B4-BE49-F238E27FC236}">
                  <a16:creationId xmlns:a16="http://schemas.microsoft.com/office/drawing/2014/main" id="{8C4DD20A-14E3-4960-BAB1-239E63C0E726}"/>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Freeform: Shape 103">
              <a:extLst>
                <a:ext uri="{FF2B5EF4-FFF2-40B4-BE49-F238E27FC236}">
                  <a16:creationId xmlns:a16="http://schemas.microsoft.com/office/drawing/2014/main" id="{64BAFB66-6B12-4800-9CE2-C67D9F893AE1}"/>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05" name="Group 104">
            <a:extLst>
              <a:ext uri="{FF2B5EF4-FFF2-40B4-BE49-F238E27FC236}">
                <a16:creationId xmlns:a16="http://schemas.microsoft.com/office/drawing/2014/main" id="{1344BB83-B180-4188-AD9B-DC9CC01A722B}"/>
              </a:ext>
            </a:extLst>
          </p:cNvPr>
          <p:cNvGrpSpPr/>
          <p:nvPr/>
        </p:nvGrpSpPr>
        <p:grpSpPr>
          <a:xfrm>
            <a:off x="6413500" y="2342886"/>
            <a:ext cx="664965" cy="1046039"/>
            <a:chOff x="9403900" y="2010690"/>
            <a:chExt cx="664965" cy="1046039"/>
          </a:xfrm>
        </p:grpSpPr>
        <p:sp>
          <p:nvSpPr>
            <p:cNvPr id="106" name="Trapezoid 105">
              <a:extLst>
                <a:ext uri="{FF2B5EF4-FFF2-40B4-BE49-F238E27FC236}">
                  <a16:creationId xmlns:a16="http://schemas.microsoft.com/office/drawing/2014/main" id="{0C11453B-FFA0-4BFC-BA9B-8DB2A4481F98}"/>
                </a:ext>
              </a:extLst>
            </p:cNvPr>
            <p:cNvSpPr/>
            <p:nvPr/>
          </p:nvSpPr>
          <p:spPr>
            <a:xfrm>
              <a:off x="9422950" y="2899567"/>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Hexagon 106">
              <a:extLst>
                <a:ext uri="{FF2B5EF4-FFF2-40B4-BE49-F238E27FC236}">
                  <a16:creationId xmlns:a16="http://schemas.microsoft.com/office/drawing/2014/main" id="{F92C2A34-3F32-4FDD-B811-E239497AAB7A}"/>
                </a:ext>
              </a:extLst>
            </p:cNvPr>
            <p:cNvSpPr/>
            <p:nvPr/>
          </p:nvSpPr>
          <p:spPr>
            <a:xfrm>
              <a:off x="9490816" y="2455986"/>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Freeform: Shape 107">
              <a:extLst>
                <a:ext uri="{FF2B5EF4-FFF2-40B4-BE49-F238E27FC236}">
                  <a16:creationId xmlns:a16="http://schemas.microsoft.com/office/drawing/2014/main" id="{ED9F56A8-CEAC-4ADC-9157-FA3DB79E503D}"/>
                </a:ext>
              </a:extLst>
            </p:cNvPr>
            <p:cNvSpPr/>
            <p:nvPr/>
          </p:nvSpPr>
          <p:spPr>
            <a:xfrm rot="16200000" flipH="1">
              <a:off x="9756097" y="2720152"/>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Trapezoid 108">
              <a:extLst>
                <a:ext uri="{FF2B5EF4-FFF2-40B4-BE49-F238E27FC236}">
                  <a16:creationId xmlns:a16="http://schemas.microsoft.com/office/drawing/2014/main" id="{C9303B1B-2D50-4FB4-9389-3CA385C9D5B3}"/>
                </a:ext>
              </a:extLst>
            </p:cNvPr>
            <p:cNvSpPr/>
            <p:nvPr/>
          </p:nvSpPr>
          <p:spPr>
            <a:xfrm rot="10800000">
              <a:off x="9435451" y="2010690"/>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Freeform: Shape 109">
              <a:extLst>
                <a:ext uri="{FF2B5EF4-FFF2-40B4-BE49-F238E27FC236}">
                  <a16:creationId xmlns:a16="http://schemas.microsoft.com/office/drawing/2014/main" id="{2575214C-CDA5-466E-91DF-3A6FBD9A89C7}"/>
                </a:ext>
              </a:extLst>
            </p:cNvPr>
            <p:cNvSpPr/>
            <p:nvPr/>
          </p:nvSpPr>
          <p:spPr>
            <a:xfrm rot="16200000">
              <a:off x="9756098" y="2190105"/>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Freeform: Shape 110">
              <a:extLst>
                <a:ext uri="{FF2B5EF4-FFF2-40B4-BE49-F238E27FC236}">
                  <a16:creationId xmlns:a16="http://schemas.microsoft.com/office/drawing/2014/main" id="{DE8CB151-66E1-4A92-B3FB-10EC009A2CBA}"/>
                </a:ext>
              </a:extLst>
            </p:cNvPr>
            <p:cNvSpPr/>
            <p:nvPr/>
          </p:nvSpPr>
          <p:spPr>
            <a:xfrm rot="5400000" flipH="1">
              <a:off x="9248295" y="2190105"/>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12" name="Group 111">
            <a:extLst>
              <a:ext uri="{FF2B5EF4-FFF2-40B4-BE49-F238E27FC236}">
                <a16:creationId xmlns:a16="http://schemas.microsoft.com/office/drawing/2014/main" id="{AB2EADBC-7CE3-416F-8439-2E6508566888}"/>
              </a:ext>
            </a:extLst>
          </p:cNvPr>
          <p:cNvGrpSpPr/>
          <p:nvPr/>
        </p:nvGrpSpPr>
        <p:grpSpPr>
          <a:xfrm>
            <a:off x="6413499" y="2342886"/>
            <a:ext cx="664966" cy="1046039"/>
            <a:chOff x="9390799" y="3400211"/>
            <a:chExt cx="664966" cy="1046039"/>
          </a:xfrm>
        </p:grpSpPr>
        <p:sp>
          <p:nvSpPr>
            <p:cNvPr id="113" name="Trapezoid 112">
              <a:extLst>
                <a:ext uri="{FF2B5EF4-FFF2-40B4-BE49-F238E27FC236}">
                  <a16:creationId xmlns:a16="http://schemas.microsoft.com/office/drawing/2014/main" id="{ACCEA3C6-58A8-4B2B-B65B-7EDE96B60ACE}"/>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Hexagon 113">
              <a:extLst>
                <a:ext uri="{FF2B5EF4-FFF2-40B4-BE49-F238E27FC236}">
                  <a16:creationId xmlns:a16="http://schemas.microsoft.com/office/drawing/2014/main" id="{5A343C32-12FF-4934-BB73-6FFDB0940C05}"/>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Freeform: Shape 114">
              <a:extLst>
                <a:ext uri="{FF2B5EF4-FFF2-40B4-BE49-F238E27FC236}">
                  <a16:creationId xmlns:a16="http://schemas.microsoft.com/office/drawing/2014/main" id="{4E8D4ABD-D3B4-4DF3-9F82-A383B69EA499}"/>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Freeform: Shape 115">
              <a:extLst>
                <a:ext uri="{FF2B5EF4-FFF2-40B4-BE49-F238E27FC236}">
                  <a16:creationId xmlns:a16="http://schemas.microsoft.com/office/drawing/2014/main" id="{51718A42-0B9F-4A3C-923C-C48076B2ADE9}"/>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Trapezoid 116">
              <a:extLst>
                <a:ext uri="{FF2B5EF4-FFF2-40B4-BE49-F238E27FC236}">
                  <a16:creationId xmlns:a16="http://schemas.microsoft.com/office/drawing/2014/main" id="{D39E56CF-4585-404A-BD7F-90B1EBD7E024}"/>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Freeform: Shape 117">
              <a:extLst>
                <a:ext uri="{FF2B5EF4-FFF2-40B4-BE49-F238E27FC236}">
                  <a16:creationId xmlns:a16="http://schemas.microsoft.com/office/drawing/2014/main" id="{D43A2910-E2AB-44B8-A79C-CF82B751BDB8}"/>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Freeform: Shape 118">
              <a:extLst>
                <a:ext uri="{FF2B5EF4-FFF2-40B4-BE49-F238E27FC236}">
                  <a16:creationId xmlns:a16="http://schemas.microsoft.com/office/drawing/2014/main" id="{CE7BA300-80D6-4F9D-8FCF-3D3B7FF3680E}"/>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0" name="Group 119">
            <a:extLst>
              <a:ext uri="{FF2B5EF4-FFF2-40B4-BE49-F238E27FC236}">
                <a16:creationId xmlns:a16="http://schemas.microsoft.com/office/drawing/2014/main" id="{80DABDFE-5EA3-4922-B00A-107779454139}"/>
              </a:ext>
            </a:extLst>
          </p:cNvPr>
          <p:cNvGrpSpPr/>
          <p:nvPr/>
        </p:nvGrpSpPr>
        <p:grpSpPr>
          <a:xfrm>
            <a:off x="6445051" y="2354791"/>
            <a:ext cx="633414" cy="1022228"/>
            <a:chOff x="9422351" y="3400211"/>
            <a:chExt cx="633414" cy="1022228"/>
          </a:xfrm>
        </p:grpSpPr>
        <p:sp>
          <p:nvSpPr>
            <p:cNvPr id="121" name="Freeform: Shape 120">
              <a:extLst>
                <a:ext uri="{FF2B5EF4-FFF2-40B4-BE49-F238E27FC236}">
                  <a16:creationId xmlns:a16="http://schemas.microsoft.com/office/drawing/2014/main" id="{2B465FEF-4B00-46D1-BD8A-CA81F6870334}"/>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Trapezoid 121">
              <a:extLst>
                <a:ext uri="{FF2B5EF4-FFF2-40B4-BE49-F238E27FC236}">
                  <a16:creationId xmlns:a16="http://schemas.microsoft.com/office/drawing/2014/main" id="{2DBE8B33-8303-460A-84B9-59E645A9C68A}"/>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Freeform: Shape 122">
              <a:extLst>
                <a:ext uri="{FF2B5EF4-FFF2-40B4-BE49-F238E27FC236}">
                  <a16:creationId xmlns:a16="http://schemas.microsoft.com/office/drawing/2014/main" id="{9C04AEC7-99AD-4E28-9F8A-0475F8FC83B8}"/>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4" name="Group 123">
            <a:extLst>
              <a:ext uri="{FF2B5EF4-FFF2-40B4-BE49-F238E27FC236}">
                <a16:creationId xmlns:a16="http://schemas.microsoft.com/office/drawing/2014/main" id="{1E17A174-ED58-4F13-997B-8FB29872800F}"/>
              </a:ext>
            </a:extLst>
          </p:cNvPr>
          <p:cNvGrpSpPr/>
          <p:nvPr/>
        </p:nvGrpSpPr>
        <p:grpSpPr>
          <a:xfrm>
            <a:off x="6413500" y="2342886"/>
            <a:ext cx="664965" cy="1046039"/>
            <a:chOff x="9390799" y="3400211"/>
            <a:chExt cx="664965" cy="1046039"/>
          </a:xfrm>
        </p:grpSpPr>
        <p:sp>
          <p:nvSpPr>
            <p:cNvPr id="125" name="Trapezoid 124">
              <a:extLst>
                <a:ext uri="{FF2B5EF4-FFF2-40B4-BE49-F238E27FC236}">
                  <a16:creationId xmlns:a16="http://schemas.microsoft.com/office/drawing/2014/main" id="{93824F30-2FEC-4D5F-8CFA-F1D37B85AED0}"/>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Hexagon 125">
              <a:extLst>
                <a:ext uri="{FF2B5EF4-FFF2-40B4-BE49-F238E27FC236}">
                  <a16:creationId xmlns:a16="http://schemas.microsoft.com/office/drawing/2014/main" id="{DC520A2D-08FC-46DD-996A-C348770A7C61}"/>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Freeform: Shape 126">
              <a:extLst>
                <a:ext uri="{FF2B5EF4-FFF2-40B4-BE49-F238E27FC236}">
                  <a16:creationId xmlns:a16="http://schemas.microsoft.com/office/drawing/2014/main" id="{B6E9D192-ACA0-487B-95A2-5EDC8500D729}"/>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Freeform: Shape 127">
              <a:extLst>
                <a:ext uri="{FF2B5EF4-FFF2-40B4-BE49-F238E27FC236}">
                  <a16:creationId xmlns:a16="http://schemas.microsoft.com/office/drawing/2014/main" id="{EE07FF59-7932-476D-AEFD-BE67BB8C4291}"/>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Trapezoid 128">
              <a:extLst>
                <a:ext uri="{FF2B5EF4-FFF2-40B4-BE49-F238E27FC236}">
                  <a16:creationId xmlns:a16="http://schemas.microsoft.com/office/drawing/2014/main" id="{76E6B057-92EC-4B7D-B211-F46FD33D1675}"/>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Freeform: Shape 129">
              <a:extLst>
                <a:ext uri="{FF2B5EF4-FFF2-40B4-BE49-F238E27FC236}">
                  <a16:creationId xmlns:a16="http://schemas.microsoft.com/office/drawing/2014/main" id="{6BB8E2A8-D0DC-45C9-A220-FECB02BFACB9}"/>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1" name="Group 130">
            <a:extLst>
              <a:ext uri="{FF2B5EF4-FFF2-40B4-BE49-F238E27FC236}">
                <a16:creationId xmlns:a16="http://schemas.microsoft.com/office/drawing/2014/main" id="{6D739ACD-1EB7-4320-B48C-06556F5C2284}"/>
              </a:ext>
            </a:extLst>
          </p:cNvPr>
          <p:cNvGrpSpPr/>
          <p:nvPr/>
        </p:nvGrpSpPr>
        <p:grpSpPr>
          <a:xfrm>
            <a:off x="6413501" y="2342886"/>
            <a:ext cx="664964" cy="1046039"/>
            <a:chOff x="9390800" y="3400211"/>
            <a:chExt cx="664964" cy="1046039"/>
          </a:xfrm>
        </p:grpSpPr>
        <p:sp>
          <p:nvSpPr>
            <p:cNvPr id="132" name="Trapezoid 131">
              <a:extLst>
                <a:ext uri="{FF2B5EF4-FFF2-40B4-BE49-F238E27FC236}">
                  <a16:creationId xmlns:a16="http://schemas.microsoft.com/office/drawing/2014/main" id="{915A2DBC-6F38-4AD6-AC44-80FEEF9042C5}"/>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Hexagon 132">
              <a:extLst>
                <a:ext uri="{FF2B5EF4-FFF2-40B4-BE49-F238E27FC236}">
                  <a16:creationId xmlns:a16="http://schemas.microsoft.com/office/drawing/2014/main" id="{41BBFDB1-A70E-449E-9826-B3B8CE0FBF52}"/>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Freeform: Shape 133">
              <a:extLst>
                <a:ext uri="{FF2B5EF4-FFF2-40B4-BE49-F238E27FC236}">
                  <a16:creationId xmlns:a16="http://schemas.microsoft.com/office/drawing/2014/main" id="{37A635D2-0EF8-4F53-BA69-454A5BAD03BA}"/>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Trapezoid 134">
              <a:extLst>
                <a:ext uri="{FF2B5EF4-FFF2-40B4-BE49-F238E27FC236}">
                  <a16:creationId xmlns:a16="http://schemas.microsoft.com/office/drawing/2014/main" id="{CB3330DE-8146-47C7-9836-88CD67E165D7}"/>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Freeform: Shape 135">
              <a:extLst>
                <a:ext uri="{FF2B5EF4-FFF2-40B4-BE49-F238E27FC236}">
                  <a16:creationId xmlns:a16="http://schemas.microsoft.com/office/drawing/2014/main" id="{B6B0565C-B362-491F-8D31-7DFBE809F47C}"/>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37" name="Group 136">
            <a:extLst>
              <a:ext uri="{FF2B5EF4-FFF2-40B4-BE49-F238E27FC236}">
                <a16:creationId xmlns:a16="http://schemas.microsoft.com/office/drawing/2014/main" id="{77483176-11C2-48E4-BC96-9F8AD04BC190}"/>
              </a:ext>
            </a:extLst>
          </p:cNvPr>
          <p:cNvGrpSpPr/>
          <p:nvPr/>
        </p:nvGrpSpPr>
        <p:grpSpPr>
          <a:xfrm>
            <a:off x="6413500" y="2366696"/>
            <a:ext cx="664965" cy="998418"/>
            <a:chOff x="9390800" y="3424021"/>
            <a:chExt cx="664965" cy="998418"/>
          </a:xfrm>
        </p:grpSpPr>
        <p:sp>
          <p:nvSpPr>
            <p:cNvPr id="138" name="Hexagon 137">
              <a:extLst>
                <a:ext uri="{FF2B5EF4-FFF2-40B4-BE49-F238E27FC236}">
                  <a16:creationId xmlns:a16="http://schemas.microsoft.com/office/drawing/2014/main" id="{4F13A4F9-30F4-4CA3-88A4-F70CE12FC30B}"/>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9" name="Freeform: Shape 138">
              <a:extLst>
                <a:ext uri="{FF2B5EF4-FFF2-40B4-BE49-F238E27FC236}">
                  <a16:creationId xmlns:a16="http://schemas.microsoft.com/office/drawing/2014/main" id="{F00D2B2A-AAD6-413E-952B-207FA3BB985F}"/>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0" name="Freeform: Shape 139">
              <a:extLst>
                <a:ext uri="{FF2B5EF4-FFF2-40B4-BE49-F238E27FC236}">
                  <a16:creationId xmlns:a16="http://schemas.microsoft.com/office/drawing/2014/main" id="{B70AAEFF-6AE3-447C-8A84-5154BB55E06C}"/>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1" name="Freeform: Shape 140">
              <a:extLst>
                <a:ext uri="{FF2B5EF4-FFF2-40B4-BE49-F238E27FC236}">
                  <a16:creationId xmlns:a16="http://schemas.microsoft.com/office/drawing/2014/main" id="{0F7680AA-A6BA-4A9C-BE54-9DF22B5A4621}"/>
                </a:ext>
              </a:extLst>
            </p:cNvPr>
            <p:cNvSpPr/>
            <p:nvPr/>
          </p:nvSpPr>
          <p:spPr>
            <a:xfrm rot="5400000" flipH="1">
              <a:off x="9235195"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2" name="Group 141">
            <a:extLst>
              <a:ext uri="{FF2B5EF4-FFF2-40B4-BE49-F238E27FC236}">
                <a16:creationId xmlns:a16="http://schemas.microsoft.com/office/drawing/2014/main" id="{B448A0F1-8D7D-4901-91C7-F5134D1911D6}"/>
              </a:ext>
            </a:extLst>
          </p:cNvPr>
          <p:cNvGrpSpPr/>
          <p:nvPr/>
        </p:nvGrpSpPr>
        <p:grpSpPr>
          <a:xfrm>
            <a:off x="6432550" y="2342886"/>
            <a:ext cx="645915" cy="1046039"/>
            <a:chOff x="9409850" y="3400211"/>
            <a:chExt cx="645915" cy="1046039"/>
          </a:xfrm>
        </p:grpSpPr>
        <p:sp>
          <p:nvSpPr>
            <p:cNvPr id="143" name="Trapezoid 142">
              <a:extLst>
                <a:ext uri="{FF2B5EF4-FFF2-40B4-BE49-F238E27FC236}">
                  <a16:creationId xmlns:a16="http://schemas.microsoft.com/office/drawing/2014/main" id="{565D86F4-BB0D-4FCB-80F4-E0E510EF8ECC}"/>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4" name="Hexagon 143">
              <a:extLst>
                <a:ext uri="{FF2B5EF4-FFF2-40B4-BE49-F238E27FC236}">
                  <a16:creationId xmlns:a16="http://schemas.microsoft.com/office/drawing/2014/main" id="{B9DA92E2-3438-49BD-8F1E-10A1FA75AB72}"/>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Freeform: Shape 144">
              <a:extLst>
                <a:ext uri="{FF2B5EF4-FFF2-40B4-BE49-F238E27FC236}">
                  <a16:creationId xmlns:a16="http://schemas.microsoft.com/office/drawing/2014/main" id="{D85575C6-A98B-44FA-82FA-3A5687DB3EA2}"/>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Trapezoid 145">
              <a:extLst>
                <a:ext uri="{FF2B5EF4-FFF2-40B4-BE49-F238E27FC236}">
                  <a16:creationId xmlns:a16="http://schemas.microsoft.com/office/drawing/2014/main" id="{0B0231F7-ADA8-4043-8D54-CD05D1287DCB}"/>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7" name="Freeform: Shape 146">
              <a:extLst>
                <a:ext uri="{FF2B5EF4-FFF2-40B4-BE49-F238E27FC236}">
                  <a16:creationId xmlns:a16="http://schemas.microsoft.com/office/drawing/2014/main" id="{411346A5-F39D-4119-B5F9-FFF2E4710F80}"/>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48" name="Group 147">
            <a:extLst>
              <a:ext uri="{FF2B5EF4-FFF2-40B4-BE49-F238E27FC236}">
                <a16:creationId xmlns:a16="http://schemas.microsoft.com/office/drawing/2014/main" id="{67C3C369-B7D0-48BF-9514-AAE940357F4C}"/>
              </a:ext>
            </a:extLst>
          </p:cNvPr>
          <p:cNvGrpSpPr/>
          <p:nvPr/>
        </p:nvGrpSpPr>
        <p:grpSpPr>
          <a:xfrm>
            <a:off x="6413499" y="2342886"/>
            <a:ext cx="664966" cy="1046039"/>
            <a:chOff x="9390799" y="3400211"/>
            <a:chExt cx="664966" cy="1046039"/>
          </a:xfrm>
        </p:grpSpPr>
        <p:sp>
          <p:nvSpPr>
            <p:cNvPr id="149" name="Trapezoid 148">
              <a:extLst>
                <a:ext uri="{FF2B5EF4-FFF2-40B4-BE49-F238E27FC236}">
                  <a16:creationId xmlns:a16="http://schemas.microsoft.com/office/drawing/2014/main" id="{956B8D1A-0A5C-4E4F-97F9-6D6E1E28F38F}"/>
                </a:ext>
              </a:extLst>
            </p:cNvPr>
            <p:cNvSpPr/>
            <p:nvPr/>
          </p:nvSpPr>
          <p:spPr>
            <a:xfrm>
              <a:off x="9409850" y="428908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0" name="Hexagon 149">
              <a:extLst>
                <a:ext uri="{FF2B5EF4-FFF2-40B4-BE49-F238E27FC236}">
                  <a16:creationId xmlns:a16="http://schemas.microsoft.com/office/drawing/2014/main" id="{D74AAD35-710B-4C2C-946A-F722F23728A6}"/>
                </a:ext>
              </a:extLst>
            </p:cNvPr>
            <p:cNvSpPr/>
            <p:nvPr/>
          </p:nvSpPr>
          <p:spPr>
            <a:xfrm>
              <a:off x="9477716" y="3845507"/>
              <a:ext cx="478631" cy="155448"/>
            </a:xfrm>
            <a:prstGeom prst="hexagon">
              <a:avLst>
                <a:gd name="adj" fmla="val 49510"/>
                <a:gd name="vf" fmla="val 115470"/>
              </a:avLst>
            </a:prstGeom>
            <a:solidFill>
              <a:srgbClr val="02E9FE"/>
            </a:solidFill>
            <a:ln w="3175">
              <a:noFill/>
            </a:ln>
            <a:effectLst>
              <a:glow rad="101600">
                <a:srgbClr val="02E9FE">
                  <a:alpha val="30000"/>
                </a:srgbClr>
              </a:glow>
              <a:outerShdw blurRad="38100" sx="104000" sy="104000" algn="ctr"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1" name="Freeform: Shape 150">
              <a:extLst>
                <a:ext uri="{FF2B5EF4-FFF2-40B4-BE49-F238E27FC236}">
                  <a16:creationId xmlns:a16="http://schemas.microsoft.com/office/drawing/2014/main" id="{F6646843-0B54-4B01-8305-1CF57944D21E}"/>
                </a:ext>
              </a:extLst>
            </p:cNvPr>
            <p:cNvSpPr/>
            <p:nvPr/>
          </p:nvSpPr>
          <p:spPr>
            <a:xfrm rot="5400000">
              <a:off x="9235194"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2" name="Trapezoid 151">
              <a:extLst>
                <a:ext uri="{FF2B5EF4-FFF2-40B4-BE49-F238E27FC236}">
                  <a16:creationId xmlns:a16="http://schemas.microsoft.com/office/drawing/2014/main" id="{C9B57B28-DE3D-465D-B895-388408B056B2}"/>
                </a:ext>
              </a:extLst>
            </p:cNvPr>
            <p:cNvSpPr/>
            <p:nvPr/>
          </p:nvSpPr>
          <p:spPr>
            <a:xfrm rot="10800000">
              <a:off x="9422351" y="340021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3" name="Freeform: Shape 152">
              <a:extLst>
                <a:ext uri="{FF2B5EF4-FFF2-40B4-BE49-F238E27FC236}">
                  <a16:creationId xmlns:a16="http://schemas.microsoft.com/office/drawing/2014/main" id="{8523F03D-E0B4-46CC-8873-060DCC86BAD0}"/>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4" name="Group 153">
            <a:extLst>
              <a:ext uri="{FF2B5EF4-FFF2-40B4-BE49-F238E27FC236}">
                <a16:creationId xmlns:a16="http://schemas.microsoft.com/office/drawing/2014/main" id="{FF0D6AFC-1026-43BA-AF5B-3AA00455C482}"/>
              </a:ext>
            </a:extLst>
          </p:cNvPr>
          <p:cNvGrpSpPr/>
          <p:nvPr/>
        </p:nvGrpSpPr>
        <p:grpSpPr>
          <a:xfrm>
            <a:off x="6921302" y="2366696"/>
            <a:ext cx="157163" cy="998418"/>
            <a:chOff x="9898602" y="3424021"/>
            <a:chExt cx="157163" cy="998418"/>
          </a:xfrm>
        </p:grpSpPr>
        <p:sp>
          <p:nvSpPr>
            <p:cNvPr id="155" name="Freeform: Shape 154">
              <a:extLst>
                <a:ext uri="{FF2B5EF4-FFF2-40B4-BE49-F238E27FC236}">
                  <a16:creationId xmlns:a16="http://schemas.microsoft.com/office/drawing/2014/main" id="{D139B727-F449-4292-9D02-319DD61B4B76}"/>
                </a:ext>
              </a:extLst>
            </p:cNvPr>
            <p:cNvSpPr/>
            <p:nvPr/>
          </p:nvSpPr>
          <p:spPr>
            <a:xfrm rot="16200000" flipH="1">
              <a:off x="9742997" y="410967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6" name="Freeform: Shape 155">
              <a:extLst>
                <a:ext uri="{FF2B5EF4-FFF2-40B4-BE49-F238E27FC236}">
                  <a16:creationId xmlns:a16="http://schemas.microsoft.com/office/drawing/2014/main" id="{E841B448-6A2E-4F06-AA0B-C22AAC9E1011}"/>
                </a:ext>
              </a:extLst>
            </p:cNvPr>
            <p:cNvSpPr/>
            <p:nvPr/>
          </p:nvSpPr>
          <p:spPr>
            <a:xfrm rot="16200000">
              <a:off x="9742998" y="357962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57" name="Group 156">
            <a:extLst>
              <a:ext uri="{FF2B5EF4-FFF2-40B4-BE49-F238E27FC236}">
                <a16:creationId xmlns:a16="http://schemas.microsoft.com/office/drawing/2014/main" id="{935EAB3E-990C-4514-960C-A04DE393E971}"/>
              </a:ext>
            </a:extLst>
          </p:cNvPr>
          <p:cNvGrpSpPr/>
          <p:nvPr/>
        </p:nvGrpSpPr>
        <p:grpSpPr>
          <a:xfrm>
            <a:off x="5614705" y="2369520"/>
            <a:ext cx="157163" cy="998418"/>
            <a:chOff x="5035745" y="4753601"/>
            <a:chExt cx="157163" cy="998418"/>
          </a:xfrm>
        </p:grpSpPr>
        <p:sp>
          <p:nvSpPr>
            <p:cNvPr id="158" name="Freeform: Shape 157">
              <a:extLst>
                <a:ext uri="{FF2B5EF4-FFF2-40B4-BE49-F238E27FC236}">
                  <a16:creationId xmlns:a16="http://schemas.microsoft.com/office/drawing/2014/main" id="{7AB7AAA0-E183-46B6-B02A-18CD1F887E20}"/>
                </a:ext>
              </a:extLst>
            </p:cNvPr>
            <p:cNvSpPr/>
            <p:nvPr/>
          </p:nvSpPr>
          <p:spPr>
            <a:xfrm rot="16200000" flipH="1">
              <a:off x="4880140" y="543925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9" name="Freeform: Shape 158">
              <a:extLst>
                <a:ext uri="{FF2B5EF4-FFF2-40B4-BE49-F238E27FC236}">
                  <a16:creationId xmlns:a16="http://schemas.microsoft.com/office/drawing/2014/main" id="{020E3246-ABB5-4DAB-A5AE-8B0B73E58F04}"/>
                </a:ext>
              </a:extLst>
            </p:cNvPr>
            <p:cNvSpPr/>
            <p:nvPr/>
          </p:nvSpPr>
          <p:spPr>
            <a:xfrm rot="16200000">
              <a:off x="4880141" y="490920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60" name="Group 159">
            <a:extLst>
              <a:ext uri="{FF2B5EF4-FFF2-40B4-BE49-F238E27FC236}">
                <a16:creationId xmlns:a16="http://schemas.microsoft.com/office/drawing/2014/main" id="{2846754E-2DF0-4F2C-A550-2D90AB097562}"/>
              </a:ext>
            </a:extLst>
          </p:cNvPr>
          <p:cNvGrpSpPr/>
          <p:nvPr/>
        </p:nvGrpSpPr>
        <p:grpSpPr>
          <a:xfrm>
            <a:off x="5106902" y="2345710"/>
            <a:ext cx="664966" cy="1046039"/>
            <a:chOff x="4527942" y="4729791"/>
            <a:chExt cx="664966" cy="1046039"/>
          </a:xfrm>
        </p:grpSpPr>
        <p:sp>
          <p:nvSpPr>
            <p:cNvPr id="161" name="Trapezoid 160">
              <a:extLst>
                <a:ext uri="{FF2B5EF4-FFF2-40B4-BE49-F238E27FC236}">
                  <a16:creationId xmlns:a16="http://schemas.microsoft.com/office/drawing/2014/main" id="{32618E99-1FE1-4B41-9291-B83F1F54EB27}"/>
                </a:ext>
              </a:extLst>
            </p:cNvPr>
            <p:cNvSpPr/>
            <p:nvPr/>
          </p:nvSpPr>
          <p:spPr>
            <a:xfrm>
              <a:off x="4546993" y="5618668"/>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2" name="Freeform: Shape 161">
              <a:extLst>
                <a:ext uri="{FF2B5EF4-FFF2-40B4-BE49-F238E27FC236}">
                  <a16:creationId xmlns:a16="http://schemas.microsoft.com/office/drawing/2014/main" id="{4B33CC5D-DE1C-48D9-AB44-C45D95916165}"/>
                </a:ext>
              </a:extLst>
            </p:cNvPr>
            <p:cNvSpPr/>
            <p:nvPr/>
          </p:nvSpPr>
          <p:spPr>
            <a:xfrm rot="5400000">
              <a:off x="4372337" y="543925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3" name="Freeform: Shape 162">
              <a:extLst>
                <a:ext uri="{FF2B5EF4-FFF2-40B4-BE49-F238E27FC236}">
                  <a16:creationId xmlns:a16="http://schemas.microsoft.com/office/drawing/2014/main" id="{8A01FF38-5226-4514-AF52-57A1C178AC51}"/>
                </a:ext>
              </a:extLst>
            </p:cNvPr>
            <p:cNvSpPr/>
            <p:nvPr/>
          </p:nvSpPr>
          <p:spPr>
            <a:xfrm rot="16200000" flipH="1">
              <a:off x="4880140" y="5439253"/>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Trapezoid 163">
              <a:extLst>
                <a:ext uri="{FF2B5EF4-FFF2-40B4-BE49-F238E27FC236}">
                  <a16:creationId xmlns:a16="http://schemas.microsoft.com/office/drawing/2014/main" id="{AE6FE864-535D-4B5B-A7D9-43C3DE1C2DC0}"/>
                </a:ext>
              </a:extLst>
            </p:cNvPr>
            <p:cNvSpPr/>
            <p:nvPr/>
          </p:nvSpPr>
          <p:spPr>
            <a:xfrm rot="10800000">
              <a:off x="4559494" y="4729791"/>
              <a:ext cx="614362" cy="157162"/>
            </a:xfrm>
            <a:prstGeom prst="trapezoid">
              <a:avLst>
                <a:gd name="adj" fmla="val 99243"/>
              </a:avLst>
            </a:prstGeom>
            <a:solidFill>
              <a:srgbClr val="02E9FE"/>
            </a:solidFill>
            <a:ln w="3175">
              <a:noFill/>
            </a:ln>
            <a:effectLst>
              <a:glow rad="101600">
                <a:srgbClr val="02E9FE">
                  <a:alpha val="30000"/>
                </a:srgbClr>
              </a:glow>
              <a:outerShdw blurRad="38100" dist="12700" dir="54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Freeform: Shape 164">
              <a:extLst>
                <a:ext uri="{FF2B5EF4-FFF2-40B4-BE49-F238E27FC236}">
                  <a16:creationId xmlns:a16="http://schemas.microsoft.com/office/drawing/2014/main" id="{B50109E5-8EAC-4783-AFBD-9A3B2D821A6F}"/>
                </a:ext>
              </a:extLst>
            </p:cNvPr>
            <p:cNvSpPr/>
            <p:nvPr/>
          </p:nvSpPr>
          <p:spPr>
            <a:xfrm rot="16200000">
              <a:off x="4880141" y="490920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Freeform: Shape 165">
              <a:extLst>
                <a:ext uri="{FF2B5EF4-FFF2-40B4-BE49-F238E27FC236}">
                  <a16:creationId xmlns:a16="http://schemas.microsoft.com/office/drawing/2014/main" id="{10992371-063C-44AF-8E1E-3A04376525BC}"/>
                </a:ext>
              </a:extLst>
            </p:cNvPr>
            <p:cNvSpPr/>
            <p:nvPr/>
          </p:nvSpPr>
          <p:spPr>
            <a:xfrm rot="5400000" flipH="1">
              <a:off x="4372338" y="4909206"/>
              <a:ext cx="468371" cy="157162"/>
            </a:xfrm>
            <a:custGeom>
              <a:avLst/>
              <a:gdLst>
                <a:gd name="connsiteX0" fmla="*/ 0 w 468371"/>
                <a:gd name="connsiteY0" fmla="*/ 101235 h 157162"/>
                <a:gd name="connsiteX1" fmla="*/ 100468 w 468371"/>
                <a:gd name="connsiteY1" fmla="*/ 0 h 157162"/>
                <a:gd name="connsiteX2" fmla="*/ 312399 w 468371"/>
                <a:gd name="connsiteY2" fmla="*/ 0 h 157162"/>
                <a:gd name="connsiteX3" fmla="*/ 468371 w 468371"/>
                <a:gd name="connsiteY3" fmla="*/ 157162 h 157162"/>
                <a:gd name="connsiteX4" fmla="*/ 55503 w 468371"/>
                <a:gd name="connsiteY4" fmla="*/ 157162 h 157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371" h="157162">
                  <a:moveTo>
                    <a:pt x="0" y="101235"/>
                  </a:moveTo>
                  <a:lnTo>
                    <a:pt x="100468" y="0"/>
                  </a:lnTo>
                  <a:lnTo>
                    <a:pt x="312399" y="0"/>
                  </a:lnTo>
                  <a:lnTo>
                    <a:pt x="468371" y="157162"/>
                  </a:lnTo>
                  <a:lnTo>
                    <a:pt x="55503" y="157162"/>
                  </a:lnTo>
                  <a:close/>
                </a:path>
              </a:pathLst>
            </a:custGeom>
            <a:solidFill>
              <a:srgbClr val="02E9FE"/>
            </a:solidFill>
            <a:ln w="3175">
              <a:noFill/>
            </a:ln>
            <a:effectLst>
              <a:glow rad="101600">
                <a:srgbClr val="02E9FE">
                  <a:alpha val="30000"/>
                </a:srgbClr>
              </a:glow>
              <a:outerShdw blurRad="38100" dist="12700" dir="10800000" rotWithShape="0">
                <a:srgbClr val="02E9FE"/>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chemeClr val="tx1"/>
                </a:solidFill>
                <a:latin typeface="Arial Narrow" pitchFamily="34" charset="0"/>
                <a:ea typeface="ＭＳ Ｐゴシック" charset="0"/>
              </a:rPr>
              <a:t>For Financial Professional Use Only / Not for Distribution to the Public</a:t>
            </a:r>
          </a:p>
        </p:txBody>
      </p:sp>
      <p:sp>
        <p:nvSpPr>
          <p:cNvPr id="167" name="TextBox 166">
            <a:extLst>
              <a:ext uri="{FF2B5EF4-FFF2-40B4-BE49-F238E27FC236}">
                <a16:creationId xmlns:a16="http://schemas.microsoft.com/office/drawing/2014/main" id="{81F7CA04-2062-45E4-B4E0-B70067505086}"/>
              </a:ext>
            </a:extLst>
          </p:cNvPr>
          <p:cNvSpPr txBox="1"/>
          <p:nvPr/>
        </p:nvSpPr>
        <p:spPr>
          <a:xfrm>
            <a:off x="457200" y="6384974"/>
            <a:ext cx="11018520" cy="244426"/>
          </a:xfrm>
          <a:prstGeom prst="rect">
            <a:avLst/>
          </a:prstGeom>
          <a:noFill/>
        </p:spPr>
        <p:txBody>
          <a:bodyPr wrap="square" lIns="0">
            <a:spAutoFit/>
          </a:bodyPr>
          <a:lstStyle/>
          <a:p>
            <a:pPr>
              <a:lnSpc>
                <a:spcPct val="107000"/>
              </a:lnSpc>
              <a:spcAft>
                <a:spcPts val="300"/>
              </a:spcAft>
            </a:pPr>
            <a:r>
              <a:rPr lang="en-US" sz="1000">
                <a:effectLst/>
                <a:latin typeface="Arial Narrow" panose="020B0606020202030204" pitchFamily="34" charset="0"/>
                <a:ea typeface="Calibri" panose="020F0502020204030204" pitchFamily="34" charset="0"/>
                <a:cs typeface="Times New Roman" panose="02020603050405020304" pitchFamily="18" charset="0"/>
              </a:rPr>
              <a:t>Source: Willis, Janine and Todorov, Alexander. “</a:t>
            </a:r>
            <a:r>
              <a:rPr lang="en-US" sz="1000" i="0">
                <a:effectLst/>
                <a:latin typeface="Arial Narrow" panose="020B0606020202030204" pitchFamily="34" charset="0"/>
              </a:rPr>
              <a:t>First Impressions: Making Up Your Mind After a 100-Ms Exposure to a Face.” Psychological Science, vol. 17, Issue 7. July 1, 2006. </a:t>
            </a:r>
          </a:p>
        </p:txBody>
      </p:sp>
    </p:spTree>
    <p:extLst>
      <p:ext uri="{BB962C8B-B14F-4D97-AF65-F5344CB8AC3E}">
        <p14:creationId xmlns:p14="http://schemas.microsoft.com/office/powerpoint/2010/main" val="1665248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99"/>
                                          </p:stCondLst>
                                        </p:cTn>
                                        <p:tgtEl>
                                          <p:spTgt spid="19"/>
                                        </p:tgtEl>
                                        <p:attrNameLst>
                                          <p:attrName>style.visibility</p:attrName>
                                        </p:attrNameLst>
                                      </p:cBhvr>
                                      <p:to>
                                        <p:strVal val="visible"/>
                                      </p:to>
                                    </p:set>
                                  </p:childTnLst>
                                </p:cTn>
                              </p:par>
                            </p:childTnLst>
                          </p:cTn>
                        </p:par>
                        <p:par>
                          <p:cTn id="7" fill="hold">
                            <p:stCondLst>
                              <p:cond delay="100"/>
                            </p:stCondLst>
                            <p:childTnLst>
                              <p:par>
                                <p:cTn id="8" presetID="1" presetClass="exit" presetSubtype="0" fill="hold" nodeType="after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par>
                          <p:cTn id="10" fill="hold">
                            <p:stCondLst>
                              <p:cond delay="100"/>
                            </p:stCondLst>
                            <p:childTnLst>
                              <p:par>
                                <p:cTn id="11" presetID="1" presetClass="entr" presetSubtype="0" fill="hold" nodeType="afterEffect">
                                  <p:stCondLst>
                                    <p:cond delay="0"/>
                                  </p:stCondLst>
                                  <p:childTnLst>
                                    <p:set>
                                      <p:cBhvr>
                                        <p:cTn id="12" dur="1" fill="hold">
                                          <p:stCondLst>
                                            <p:cond delay="99"/>
                                          </p:stCondLst>
                                        </p:cTn>
                                        <p:tgtEl>
                                          <p:spTgt spid="24"/>
                                        </p:tgtEl>
                                        <p:attrNameLst>
                                          <p:attrName>style.visibility</p:attrName>
                                        </p:attrNameLst>
                                      </p:cBhvr>
                                      <p:to>
                                        <p:strVal val="visible"/>
                                      </p:to>
                                    </p:set>
                                  </p:childTnLst>
                                </p:cTn>
                              </p:par>
                            </p:childTnLst>
                          </p:cTn>
                        </p:par>
                        <p:par>
                          <p:cTn id="13" fill="hold">
                            <p:stCondLst>
                              <p:cond delay="200"/>
                            </p:stCondLst>
                            <p:childTnLst>
                              <p:par>
                                <p:cTn id="14" presetID="1" presetClass="exit" presetSubtype="0" fill="hold" nodeType="afterEffect">
                                  <p:stCondLst>
                                    <p:cond delay="0"/>
                                  </p:stCondLst>
                                  <p:childTnLst>
                                    <p:set>
                                      <p:cBhvr>
                                        <p:cTn id="15" dur="1" fill="hold">
                                          <p:stCondLst>
                                            <p:cond delay="0"/>
                                          </p:stCondLst>
                                        </p:cTn>
                                        <p:tgtEl>
                                          <p:spTgt spid="19"/>
                                        </p:tgtEl>
                                        <p:attrNameLst>
                                          <p:attrName>style.visibility</p:attrName>
                                        </p:attrNameLst>
                                      </p:cBhvr>
                                      <p:to>
                                        <p:strVal val="hidden"/>
                                      </p:to>
                                    </p:set>
                                  </p:childTnLst>
                                </p:cTn>
                              </p:par>
                            </p:childTnLst>
                          </p:cTn>
                        </p:par>
                        <p:par>
                          <p:cTn id="16" fill="hold">
                            <p:stCondLst>
                              <p:cond delay="200"/>
                            </p:stCondLst>
                            <p:childTnLst>
                              <p:par>
                                <p:cTn id="17" presetID="1" presetClass="entr" presetSubtype="0" fill="hold" nodeType="afterEffect">
                                  <p:stCondLst>
                                    <p:cond delay="0"/>
                                  </p:stCondLst>
                                  <p:childTnLst>
                                    <p:set>
                                      <p:cBhvr>
                                        <p:cTn id="18" dur="1" fill="hold">
                                          <p:stCondLst>
                                            <p:cond delay="99"/>
                                          </p:stCondLst>
                                        </p:cTn>
                                        <p:tgtEl>
                                          <p:spTgt spid="30"/>
                                        </p:tgtEl>
                                        <p:attrNameLst>
                                          <p:attrName>style.visibility</p:attrName>
                                        </p:attrNameLst>
                                      </p:cBhvr>
                                      <p:to>
                                        <p:strVal val="visible"/>
                                      </p:to>
                                    </p:set>
                                  </p:childTnLst>
                                </p:cTn>
                              </p:par>
                            </p:childTnLst>
                          </p:cTn>
                        </p:par>
                        <p:par>
                          <p:cTn id="19" fill="hold">
                            <p:stCondLst>
                              <p:cond delay="300"/>
                            </p:stCondLst>
                            <p:childTnLst>
                              <p:par>
                                <p:cTn id="20" presetID="1" presetClass="exit" presetSubtype="0" fill="hold" nodeType="after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par>
                          <p:cTn id="22" fill="hold">
                            <p:stCondLst>
                              <p:cond delay="300"/>
                            </p:stCondLst>
                            <p:childTnLst>
                              <p:par>
                                <p:cTn id="23" presetID="1" presetClass="entr" presetSubtype="0" fill="hold" nodeType="afterEffect">
                                  <p:stCondLst>
                                    <p:cond delay="0"/>
                                  </p:stCondLst>
                                  <p:childTnLst>
                                    <p:set>
                                      <p:cBhvr>
                                        <p:cTn id="24" dur="1" fill="hold">
                                          <p:stCondLst>
                                            <p:cond delay="99"/>
                                          </p:stCondLst>
                                        </p:cTn>
                                        <p:tgtEl>
                                          <p:spTgt spid="36"/>
                                        </p:tgtEl>
                                        <p:attrNameLst>
                                          <p:attrName>style.visibility</p:attrName>
                                        </p:attrNameLst>
                                      </p:cBhvr>
                                      <p:to>
                                        <p:strVal val="visible"/>
                                      </p:to>
                                    </p:set>
                                  </p:childTnLst>
                                </p:cTn>
                              </p:par>
                            </p:childTnLst>
                          </p:cTn>
                        </p:par>
                        <p:par>
                          <p:cTn id="25" fill="hold">
                            <p:stCondLst>
                              <p:cond delay="400"/>
                            </p:stCondLst>
                            <p:childTnLst>
                              <p:par>
                                <p:cTn id="26" presetID="1" presetClass="exit" presetSubtype="0" fill="hold" nodeType="afterEffect">
                                  <p:stCondLst>
                                    <p:cond delay="0"/>
                                  </p:stCondLst>
                                  <p:childTnLst>
                                    <p:set>
                                      <p:cBhvr>
                                        <p:cTn id="27" dur="1" fill="hold">
                                          <p:stCondLst>
                                            <p:cond delay="0"/>
                                          </p:stCondLst>
                                        </p:cTn>
                                        <p:tgtEl>
                                          <p:spTgt spid="30"/>
                                        </p:tgtEl>
                                        <p:attrNameLst>
                                          <p:attrName>style.visibility</p:attrName>
                                        </p:attrNameLst>
                                      </p:cBhvr>
                                      <p:to>
                                        <p:strVal val="hidden"/>
                                      </p:to>
                                    </p:set>
                                  </p:childTnLst>
                                </p:cTn>
                              </p:par>
                            </p:childTnLst>
                          </p:cTn>
                        </p:par>
                        <p:par>
                          <p:cTn id="28" fill="hold">
                            <p:stCondLst>
                              <p:cond delay="400"/>
                            </p:stCondLst>
                            <p:childTnLst>
                              <p:par>
                                <p:cTn id="29" presetID="1" presetClass="entr" presetSubtype="0" fill="hold" nodeType="afterEffect">
                                  <p:stCondLst>
                                    <p:cond delay="0"/>
                                  </p:stCondLst>
                                  <p:childTnLst>
                                    <p:set>
                                      <p:cBhvr>
                                        <p:cTn id="30" dur="1" fill="hold">
                                          <p:stCondLst>
                                            <p:cond delay="99"/>
                                          </p:stCondLst>
                                        </p:cTn>
                                        <p:tgtEl>
                                          <p:spTgt spid="39"/>
                                        </p:tgtEl>
                                        <p:attrNameLst>
                                          <p:attrName>style.visibility</p:attrName>
                                        </p:attrNameLst>
                                      </p:cBhvr>
                                      <p:to>
                                        <p:strVal val="visible"/>
                                      </p:to>
                                    </p:set>
                                  </p:childTnLst>
                                </p:cTn>
                              </p:par>
                            </p:childTnLst>
                          </p:cTn>
                        </p:par>
                        <p:par>
                          <p:cTn id="31" fill="hold">
                            <p:stCondLst>
                              <p:cond delay="500"/>
                            </p:stCondLst>
                            <p:childTnLst>
                              <p:par>
                                <p:cTn id="32" presetID="1" presetClass="exit" presetSubtype="0" fill="hold" nodeType="afterEffect">
                                  <p:stCondLst>
                                    <p:cond delay="0"/>
                                  </p:stCondLst>
                                  <p:childTnLst>
                                    <p:set>
                                      <p:cBhvr>
                                        <p:cTn id="33" dur="1" fill="hold">
                                          <p:stCondLst>
                                            <p:cond delay="0"/>
                                          </p:stCondLst>
                                        </p:cTn>
                                        <p:tgtEl>
                                          <p:spTgt spid="36"/>
                                        </p:tgtEl>
                                        <p:attrNameLst>
                                          <p:attrName>style.visibility</p:attrName>
                                        </p:attrNameLst>
                                      </p:cBhvr>
                                      <p:to>
                                        <p:strVal val="hidden"/>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99"/>
                                          </p:stCondLst>
                                        </p:cTn>
                                        <p:tgtEl>
                                          <p:spTgt spid="46"/>
                                        </p:tgtEl>
                                        <p:attrNameLst>
                                          <p:attrName>style.visibility</p:attrName>
                                        </p:attrNameLst>
                                      </p:cBhvr>
                                      <p:to>
                                        <p:strVal val="visible"/>
                                      </p:to>
                                    </p:set>
                                  </p:childTnLst>
                                </p:cTn>
                              </p:par>
                            </p:childTnLst>
                          </p:cTn>
                        </p:par>
                        <p:par>
                          <p:cTn id="37" fill="hold">
                            <p:stCondLst>
                              <p:cond delay="600"/>
                            </p:stCondLst>
                            <p:childTnLst>
                              <p:par>
                                <p:cTn id="38" presetID="1" presetClass="exit" presetSubtype="0" fill="hold" nodeType="afterEffect">
                                  <p:stCondLst>
                                    <p:cond delay="0"/>
                                  </p:stCondLst>
                                  <p:childTnLst>
                                    <p:set>
                                      <p:cBhvr>
                                        <p:cTn id="39" dur="1" fill="hold">
                                          <p:stCondLst>
                                            <p:cond delay="0"/>
                                          </p:stCondLst>
                                        </p:cTn>
                                        <p:tgtEl>
                                          <p:spTgt spid="7"/>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9"/>
                                          </p:stCondLst>
                                        </p:cTn>
                                        <p:tgtEl>
                                          <p:spTgt spid="157"/>
                                        </p:tgtEl>
                                        <p:attrNameLst>
                                          <p:attrName>style.visibility</p:attrName>
                                        </p:attrNameLst>
                                      </p:cBhvr>
                                      <p:to>
                                        <p:strVal val="visible"/>
                                      </p:to>
                                    </p:set>
                                  </p:childTnLst>
                                </p:cTn>
                              </p:par>
                            </p:childTnLst>
                          </p:cTn>
                        </p:par>
                        <p:par>
                          <p:cTn id="42" fill="hold">
                            <p:stCondLst>
                              <p:cond delay="610"/>
                            </p:stCondLst>
                            <p:childTnLst>
                              <p:par>
                                <p:cTn id="43" presetID="1" presetClass="exit" presetSubtype="0" fill="hold" nodeType="after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par>
                          <p:cTn id="45" fill="hold">
                            <p:stCondLst>
                              <p:cond delay="610"/>
                            </p:stCondLst>
                            <p:childTnLst>
                              <p:par>
                                <p:cTn id="46" presetID="1" presetClass="entr" presetSubtype="0" fill="hold" nodeType="afterEffect">
                                  <p:stCondLst>
                                    <p:cond delay="0"/>
                                  </p:stCondLst>
                                  <p:childTnLst>
                                    <p:set>
                                      <p:cBhvr>
                                        <p:cTn id="47" dur="1" fill="hold">
                                          <p:stCondLst>
                                            <p:cond delay="99"/>
                                          </p:stCondLst>
                                        </p:cTn>
                                        <p:tgtEl>
                                          <p:spTgt spid="53"/>
                                        </p:tgtEl>
                                        <p:attrNameLst>
                                          <p:attrName>style.visibility</p:attrName>
                                        </p:attrNameLst>
                                      </p:cBhvr>
                                      <p:to>
                                        <p:strVal val="visible"/>
                                      </p:to>
                                    </p:set>
                                  </p:childTnLst>
                                </p:cTn>
                              </p:par>
                            </p:childTnLst>
                          </p:cTn>
                        </p:par>
                        <p:par>
                          <p:cTn id="48" fill="hold">
                            <p:stCondLst>
                              <p:cond delay="710"/>
                            </p:stCondLst>
                            <p:childTnLst>
                              <p:par>
                                <p:cTn id="49" presetID="1" presetClass="exit" presetSubtype="0" fill="hold" nodeType="afterEffect">
                                  <p:stCondLst>
                                    <p:cond delay="0"/>
                                  </p:stCondLst>
                                  <p:childTnLst>
                                    <p:set>
                                      <p:cBhvr>
                                        <p:cTn id="50" dur="1" fill="hold">
                                          <p:stCondLst>
                                            <p:cond delay="0"/>
                                          </p:stCondLst>
                                        </p:cTn>
                                        <p:tgtEl>
                                          <p:spTgt spid="46"/>
                                        </p:tgtEl>
                                        <p:attrNameLst>
                                          <p:attrName>style.visibility</p:attrName>
                                        </p:attrNameLst>
                                      </p:cBhvr>
                                      <p:to>
                                        <p:strVal val="hidden"/>
                                      </p:to>
                                    </p:set>
                                  </p:childTnLst>
                                </p:cTn>
                              </p:par>
                            </p:childTnLst>
                          </p:cTn>
                        </p:par>
                        <p:par>
                          <p:cTn id="51" fill="hold">
                            <p:stCondLst>
                              <p:cond delay="710"/>
                            </p:stCondLst>
                            <p:childTnLst>
                              <p:par>
                                <p:cTn id="52" presetID="1" presetClass="entr" presetSubtype="0" fill="hold" nodeType="afterEffect">
                                  <p:stCondLst>
                                    <p:cond delay="0"/>
                                  </p:stCondLst>
                                  <p:childTnLst>
                                    <p:set>
                                      <p:cBhvr>
                                        <p:cTn id="53" dur="1" fill="hold">
                                          <p:stCondLst>
                                            <p:cond delay="99"/>
                                          </p:stCondLst>
                                        </p:cTn>
                                        <p:tgtEl>
                                          <p:spTgt spid="61"/>
                                        </p:tgtEl>
                                        <p:attrNameLst>
                                          <p:attrName>style.visibility</p:attrName>
                                        </p:attrNameLst>
                                      </p:cBhvr>
                                      <p:to>
                                        <p:strVal val="visible"/>
                                      </p:to>
                                    </p:set>
                                  </p:childTnLst>
                                </p:cTn>
                              </p:par>
                            </p:childTnLst>
                          </p:cTn>
                        </p:par>
                        <p:par>
                          <p:cTn id="54" fill="hold">
                            <p:stCondLst>
                              <p:cond delay="810"/>
                            </p:stCondLst>
                            <p:childTnLst>
                              <p:par>
                                <p:cTn id="55" presetID="1" presetClass="exit" presetSubtype="0" fill="hold" nodeType="afterEffect">
                                  <p:stCondLst>
                                    <p:cond delay="0"/>
                                  </p:stCondLst>
                                  <p:childTnLst>
                                    <p:set>
                                      <p:cBhvr>
                                        <p:cTn id="56" dur="1" fill="hold">
                                          <p:stCondLst>
                                            <p:cond delay="0"/>
                                          </p:stCondLst>
                                        </p:cTn>
                                        <p:tgtEl>
                                          <p:spTgt spid="53"/>
                                        </p:tgtEl>
                                        <p:attrNameLst>
                                          <p:attrName>style.visibility</p:attrName>
                                        </p:attrNameLst>
                                      </p:cBhvr>
                                      <p:to>
                                        <p:strVal val="hidden"/>
                                      </p:to>
                                    </p:set>
                                  </p:childTnLst>
                                </p:cTn>
                              </p:par>
                            </p:childTnLst>
                          </p:cTn>
                        </p:par>
                        <p:par>
                          <p:cTn id="57" fill="hold">
                            <p:stCondLst>
                              <p:cond delay="810"/>
                            </p:stCondLst>
                            <p:childTnLst>
                              <p:par>
                                <p:cTn id="58" presetID="1" presetClass="entr" presetSubtype="0" fill="hold" nodeType="afterEffect">
                                  <p:stCondLst>
                                    <p:cond delay="0"/>
                                  </p:stCondLst>
                                  <p:childTnLst>
                                    <p:set>
                                      <p:cBhvr>
                                        <p:cTn id="59" dur="1" fill="hold">
                                          <p:stCondLst>
                                            <p:cond delay="99"/>
                                          </p:stCondLst>
                                        </p:cTn>
                                        <p:tgtEl>
                                          <p:spTgt spid="65"/>
                                        </p:tgtEl>
                                        <p:attrNameLst>
                                          <p:attrName>style.visibility</p:attrName>
                                        </p:attrNameLst>
                                      </p:cBhvr>
                                      <p:to>
                                        <p:strVal val="visible"/>
                                      </p:to>
                                    </p:set>
                                  </p:childTnLst>
                                </p:cTn>
                              </p:par>
                            </p:childTnLst>
                          </p:cTn>
                        </p:par>
                        <p:par>
                          <p:cTn id="60" fill="hold">
                            <p:stCondLst>
                              <p:cond delay="910"/>
                            </p:stCondLst>
                            <p:childTnLst>
                              <p:par>
                                <p:cTn id="61" presetID="1" presetClass="exit" presetSubtype="0" fill="hold" nodeType="afterEffect">
                                  <p:stCondLst>
                                    <p:cond delay="0"/>
                                  </p:stCondLst>
                                  <p:childTnLst>
                                    <p:set>
                                      <p:cBhvr>
                                        <p:cTn id="62" dur="1" fill="hold">
                                          <p:stCondLst>
                                            <p:cond delay="0"/>
                                          </p:stCondLst>
                                        </p:cTn>
                                        <p:tgtEl>
                                          <p:spTgt spid="61"/>
                                        </p:tgtEl>
                                        <p:attrNameLst>
                                          <p:attrName>style.visibility</p:attrName>
                                        </p:attrNameLst>
                                      </p:cBhvr>
                                      <p:to>
                                        <p:strVal val="hidden"/>
                                      </p:to>
                                    </p:set>
                                  </p:childTnLst>
                                </p:cTn>
                              </p:par>
                            </p:childTnLst>
                          </p:cTn>
                        </p:par>
                        <p:par>
                          <p:cTn id="63" fill="hold">
                            <p:stCondLst>
                              <p:cond delay="910"/>
                            </p:stCondLst>
                            <p:childTnLst>
                              <p:par>
                                <p:cTn id="64" presetID="1" presetClass="entr" presetSubtype="0" fill="hold" nodeType="afterEffect">
                                  <p:stCondLst>
                                    <p:cond delay="0"/>
                                  </p:stCondLst>
                                  <p:childTnLst>
                                    <p:set>
                                      <p:cBhvr>
                                        <p:cTn id="65" dur="1" fill="hold">
                                          <p:stCondLst>
                                            <p:cond delay="99"/>
                                          </p:stCondLst>
                                        </p:cTn>
                                        <p:tgtEl>
                                          <p:spTgt spid="72"/>
                                        </p:tgtEl>
                                        <p:attrNameLst>
                                          <p:attrName>style.visibility</p:attrName>
                                        </p:attrNameLst>
                                      </p:cBhvr>
                                      <p:to>
                                        <p:strVal val="visible"/>
                                      </p:to>
                                    </p:set>
                                  </p:childTnLst>
                                </p:cTn>
                              </p:par>
                            </p:childTnLst>
                          </p:cTn>
                        </p:par>
                        <p:par>
                          <p:cTn id="66" fill="hold">
                            <p:stCondLst>
                              <p:cond delay="1010"/>
                            </p:stCondLst>
                            <p:childTnLst>
                              <p:par>
                                <p:cTn id="67" presetID="1" presetClass="exit" presetSubtype="0" fill="hold" nodeType="afterEffect">
                                  <p:stCondLst>
                                    <p:cond delay="0"/>
                                  </p:stCondLst>
                                  <p:childTnLst>
                                    <p:set>
                                      <p:cBhvr>
                                        <p:cTn id="68" dur="1" fill="hold">
                                          <p:stCondLst>
                                            <p:cond delay="0"/>
                                          </p:stCondLst>
                                        </p:cTn>
                                        <p:tgtEl>
                                          <p:spTgt spid="65"/>
                                        </p:tgtEl>
                                        <p:attrNameLst>
                                          <p:attrName>style.visibility</p:attrName>
                                        </p:attrNameLst>
                                      </p:cBhvr>
                                      <p:to>
                                        <p:strVal val="hidden"/>
                                      </p:to>
                                    </p:set>
                                  </p:childTnLst>
                                </p:cTn>
                              </p:par>
                            </p:childTnLst>
                          </p:cTn>
                        </p:par>
                        <p:par>
                          <p:cTn id="69" fill="hold">
                            <p:stCondLst>
                              <p:cond delay="1010"/>
                            </p:stCondLst>
                            <p:childTnLst>
                              <p:par>
                                <p:cTn id="70" presetID="1" presetClass="entr" presetSubtype="0" fill="hold" nodeType="afterEffect">
                                  <p:stCondLst>
                                    <p:cond delay="0"/>
                                  </p:stCondLst>
                                  <p:childTnLst>
                                    <p:set>
                                      <p:cBhvr>
                                        <p:cTn id="71" dur="1" fill="hold">
                                          <p:stCondLst>
                                            <p:cond delay="99"/>
                                          </p:stCondLst>
                                        </p:cTn>
                                        <p:tgtEl>
                                          <p:spTgt spid="78"/>
                                        </p:tgtEl>
                                        <p:attrNameLst>
                                          <p:attrName>style.visibility</p:attrName>
                                        </p:attrNameLst>
                                      </p:cBhvr>
                                      <p:to>
                                        <p:strVal val="visible"/>
                                      </p:to>
                                    </p:set>
                                  </p:childTnLst>
                                </p:cTn>
                              </p:par>
                            </p:childTnLst>
                          </p:cTn>
                        </p:par>
                        <p:par>
                          <p:cTn id="72" fill="hold">
                            <p:stCondLst>
                              <p:cond delay="1110"/>
                            </p:stCondLst>
                            <p:childTnLst>
                              <p:par>
                                <p:cTn id="73" presetID="1" presetClass="exit" presetSubtype="0" fill="hold" nodeType="afterEffect">
                                  <p:stCondLst>
                                    <p:cond delay="0"/>
                                  </p:stCondLst>
                                  <p:childTnLst>
                                    <p:set>
                                      <p:cBhvr>
                                        <p:cTn id="74" dur="1" fill="hold">
                                          <p:stCondLst>
                                            <p:cond delay="0"/>
                                          </p:stCondLst>
                                        </p:cTn>
                                        <p:tgtEl>
                                          <p:spTgt spid="72"/>
                                        </p:tgtEl>
                                        <p:attrNameLst>
                                          <p:attrName>style.visibility</p:attrName>
                                        </p:attrNameLst>
                                      </p:cBhvr>
                                      <p:to>
                                        <p:strVal val="hidden"/>
                                      </p:to>
                                    </p:set>
                                  </p:childTnLst>
                                </p:cTn>
                              </p:par>
                            </p:childTnLst>
                          </p:cTn>
                        </p:par>
                        <p:par>
                          <p:cTn id="75" fill="hold">
                            <p:stCondLst>
                              <p:cond delay="1110"/>
                            </p:stCondLst>
                            <p:childTnLst>
                              <p:par>
                                <p:cTn id="76" presetID="1" presetClass="entr" presetSubtype="0" fill="hold" nodeType="afterEffect">
                                  <p:stCondLst>
                                    <p:cond delay="0"/>
                                  </p:stCondLst>
                                  <p:childTnLst>
                                    <p:set>
                                      <p:cBhvr>
                                        <p:cTn id="77" dur="1" fill="hold">
                                          <p:stCondLst>
                                            <p:cond delay="99"/>
                                          </p:stCondLst>
                                        </p:cTn>
                                        <p:tgtEl>
                                          <p:spTgt spid="83"/>
                                        </p:tgtEl>
                                        <p:attrNameLst>
                                          <p:attrName>style.visibility</p:attrName>
                                        </p:attrNameLst>
                                      </p:cBhvr>
                                      <p:to>
                                        <p:strVal val="visible"/>
                                      </p:to>
                                    </p:set>
                                  </p:childTnLst>
                                </p:cTn>
                              </p:par>
                            </p:childTnLst>
                          </p:cTn>
                        </p:par>
                        <p:par>
                          <p:cTn id="78" fill="hold">
                            <p:stCondLst>
                              <p:cond delay="1210"/>
                            </p:stCondLst>
                            <p:childTnLst>
                              <p:par>
                                <p:cTn id="79" presetID="1" presetClass="exit" presetSubtype="0" fill="hold" nodeType="afterEffect">
                                  <p:stCondLst>
                                    <p:cond delay="0"/>
                                  </p:stCondLst>
                                  <p:childTnLst>
                                    <p:set>
                                      <p:cBhvr>
                                        <p:cTn id="80" dur="1" fill="hold">
                                          <p:stCondLst>
                                            <p:cond delay="0"/>
                                          </p:stCondLst>
                                        </p:cTn>
                                        <p:tgtEl>
                                          <p:spTgt spid="78"/>
                                        </p:tgtEl>
                                        <p:attrNameLst>
                                          <p:attrName>style.visibility</p:attrName>
                                        </p:attrNameLst>
                                      </p:cBhvr>
                                      <p:to>
                                        <p:strVal val="hidden"/>
                                      </p:to>
                                    </p:set>
                                  </p:childTnLst>
                                </p:cTn>
                              </p:par>
                            </p:childTnLst>
                          </p:cTn>
                        </p:par>
                        <p:par>
                          <p:cTn id="81" fill="hold">
                            <p:stCondLst>
                              <p:cond delay="1210"/>
                            </p:stCondLst>
                            <p:childTnLst>
                              <p:par>
                                <p:cTn id="82" presetID="1" presetClass="entr" presetSubtype="0" fill="hold" nodeType="afterEffect">
                                  <p:stCondLst>
                                    <p:cond delay="0"/>
                                  </p:stCondLst>
                                  <p:childTnLst>
                                    <p:set>
                                      <p:cBhvr>
                                        <p:cTn id="83" dur="1" fill="hold">
                                          <p:stCondLst>
                                            <p:cond delay="99"/>
                                          </p:stCondLst>
                                        </p:cTn>
                                        <p:tgtEl>
                                          <p:spTgt spid="89"/>
                                        </p:tgtEl>
                                        <p:attrNameLst>
                                          <p:attrName>style.visibility</p:attrName>
                                        </p:attrNameLst>
                                      </p:cBhvr>
                                      <p:to>
                                        <p:strVal val="visible"/>
                                      </p:to>
                                    </p:set>
                                  </p:childTnLst>
                                </p:cTn>
                              </p:par>
                            </p:childTnLst>
                          </p:cTn>
                        </p:par>
                        <p:par>
                          <p:cTn id="84" fill="hold">
                            <p:stCondLst>
                              <p:cond delay="1310"/>
                            </p:stCondLst>
                            <p:childTnLst>
                              <p:par>
                                <p:cTn id="85" presetID="1" presetClass="exit" presetSubtype="0" fill="hold" nodeType="afterEffect">
                                  <p:stCondLst>
                                    <p:cond delay="0"/>
                                  </p:stCondLst>
                                  <p:childTnLst>
                                    <p:set>
                                      <p:cBhvr>
                                        <p:cTn id="86" dur="1" fill="hold">
                                          <p:stCondLst>
                                            <p:cond delay="0"/>
                                          </p:stCondLst>
                                        </p:cTn>
                                        <p:tgtEl>
                                          <p:spTgt spid="83"/>
                                        </p:tgtEl>
                                        <p:attrNameLst>
                                          <p:attrName>style.visibility</p:attrName>
                                        </p:attrNameLst>
                                      </p:cBhvr>
                                      <p:to>
                                        <p:strVal val="hidden"/>
                                      </p:to>
                                    </p:set>
                                  </p:childTnLst>
                                </p:cTn>
                              </p:par>
                            </p:childTnLst>
                          </p:cTn>
                        </p:par>
                        <p:par>
                          <p:cTn id="87" fill="hold">
                            <p:stCondLst>
                              <p:cond delay="1310"/>
                            </p:stCondLst>
                            <p:childTnLst>
                              <p:par>
                                <p:cTn id="88" presetID="1" presetClass="entr" presetSubtype="0" fill="hold" nodeType="afterEffect">
                                  <p:stCondLst>
                                    <p:cond delay="0"/>
                                  </p:stCondLst>
                                  <p:childTnLst>
                                    <p:set>
                                      <p:cBhvr>
                                        <p:cTn id="89" dur="1" fill="hold">
                                          <p:stCondLst>
                                            <p:cond delay="99"/>
                                          </p:stCondLst>
                                        </p:cTn>
                                        <p:tgtEl>
                                          <p:spTgt spid="95"/>
                                        </p:tgtEl>
                                        <p:attrNameLst>
                                          <p:attrName>style.visibility</p:attrName>
                                        </p:attrNameLst>
                                      </p:cBhvr>
                                      <p:to>
                                        <p:strVal val="visible"/>
                                      </p:to>
                                    </p:set>
                                  </p:childTnLst>
                                </p:cTn>
                              </p:par>
                            </p:childTnLst>
                          </p:cTn>
                        </p:par>
                        <p:par>
                          <p:cTn id="90" fill="hold">
                            <p:stCondLst>
                              <p:cond delay="1410"/>
                            </p:stCondLst>
                            <p:childTnLst>
                              <p:par>
                                <p:cTn id="91" presetID="1" presetClass="exit" presetSubtype="0" fill="hold" nodeType="afterEffect">
                                  <p:stCondLst>
                                    <p:cond delay="0"/>
                                  </p:stCondLst>
                                  <p:childTnLst>
                                    <p:set>
                                      <p:cBhvr>
                                        <p:cTn id="92" dur="1" fill="hold">
                                          <p:stCondLst>
                                            <p:cond delay="0"/>
                                          </p:stCondLst>
                                        </p:cTn>
                                        <p:tgtEl>
                                          <p:spTgt spid="89"/>
                                        </p:tgtEl>
                                        <p:attrNameLst>
                                          <p:attrName>style.visibility</p:attrName>
                                        </p:attrNameLst>
                                      </p:cBhvr>
                                      <p:to>
                                        <p:strVal val="hidden"/>
                                      </p:to>
                                    </p:set>
                                  </p:childTnLst>
                                </p:cTn>
                              </p:par>
                            </p:childTnLst>
                          </p:cTn>
                        </p:par>
                        <p:par>
                          <p:cTn id="93" fill="hold">
                            <p:stCondLst>
                              <p:cond delay="1410"/>
                            </p:stCondLst>
                            <p:childTnLst>
                              <p:par>
                                <p:cTn id="94" presetID="1" presetClass="entr" presetSubtype="0" fill="hold" nodeType="afterEffect">
                                  <p:stCondLst>
                                    <p:cond delay="0"/>
                                  </p:stCondLst>
                                  <p:childTnLst>
                                    <p:set>
                                      <p:cBhvr>
                                        <p:cTn id="95" dur="1" fill="hold">
                                          <p:stCondLst>
                                            <p:cond delay="99"/>
                                          </p:stCondLst>
                                        </p:cTn>
                                        <p:tgtEl>
                                          <p:spTgt spid="98"/>
                                        </p:tgtEl>
                                        <p:attrNameLst>
                                          <p:attrName>style.visibility</p:attrName>
                                        </p:attrNameLst>
                                      </p:cBhvr>
                                      <p:to>
                                        <p:strVal val="visible"/>
                                      </p:to>
                                    </p:set>
                                  </p:childTnLst>
                                </p:cTn>
                              </p:par>
                            </p:childTnLst>
                          </p:cTn>
                        </p:par>
                        <p:par>
                          <p:cTn id="96" fill="hold">
                            <p:stCondLst>
                              <p:cond delay="1510"/>
                            </p:stCondLst>
                            <p:childTnLst>
                              <p:par>
                                <p:cTn id="97" presetID="1" presetClass="exit" presetSubtype="0" fill="hold" nodeType="afterEffect">
                                  <p:stCondLst>
                                    <p:cond delay="0"/>
                                  </p:stCondLst>
                                  <p:childTnLst>
                                    <p:set>
                                      <p:cBhvr>
                                        <p:cTn id="98" dur="1" fill="hold">
                                          <p:stCondLst>
                                            <p:cond delay="0"/>
                                          </p:stCondLst>
                                        </p:cTn>
                                        <p:tgtEl>
                                          <p:spTgt spid="95"/>
                                        </p:tgtEl>
                                        <p:attrNameLst>
                                          <p:attrName>style.visibility</p:attrName>
                                        </p:attrNameLst>
                                      </p:cBhvr>
                                      <p:to>
                                        <p:strVal val="hidden"/>
                                      </p:to>
                                    </p:set>
                                  </p:childTnLst>
                                </p:cTn>
                              </p:par>
                            </p:childTnLst>
                          </p:cTn>
                        </p:par>
                        <p:par>
                          <p:cTn id="99" fill="hold">
                            <p:stCondLst>
                              <p:cond delay="1510"/>
                            </p:stCondLst>
                            <p:childTnLst>
                              <p:par>
                                <p:cTn id="100" presetID="1" presetClass="entr" presetSubtype="0" fill="hold" nodeType="afterEffect">
                                  <p:stCondLst>
                                    <p:cond delay="0"/>
                                  </p:stCondLst>
                                  <p:childTnLst>
                                    <p:set>
                                      <p:cBhvr>
                                        <p:cTn id="101" dur="1" fill="hold">
                                          <p:stCondLst>
                                            <p:cond delay="99"/>
                                          </p:stCondLst>
                                        </p:cTn>
                                        <p:tgtEl>
                                          <p:spTgt spid="105"/>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157"/>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9"/>
                                          </p:stCondLst>
                                        </p:cTn>
                                        <p:tgtEl>
                                          <p:spTgt spid="160"/>
                                        </p:tgtEl>
                                        <p:attrNameLst>
                                          <p:attrName>style.visibility</p:attrName>
                                        </p:attrNameLst>
                                      </p:cBhvr>
                                      <p:to>
                                        <p:strVal val="visible"/>
                                      </p:to>
                                    </p:set>
                                  </p:childTnLst>
                                </p:cTn>
                              </p:par>
                            </p:childTnLst>
                          </p:cTn>
                        </p:par>
                        <p:par>
                          <p:cTn id="106" fill="hold">
                            <p:stCondLst>
                              <p:cond delay="1610"/>
                            </p:stCondLst>
                            <p:childTnLst>
                              <p:par>
                                <p:cTn id="107" presetID="1" presetClass="exit" presetSubtype="0" fill="hold" nodeType="afterEffect">
                                  <p:stCondLst>
                                    <p:cond delay="0"/>
                                  </p:stCondLst>
                                  <p:childTnLst>
                                    <p:set>
                                      <p:cBhvr>
                                        <p:cTn id="108" dur="1" fill="hold">
                                          <p:stCondLst>
                                            <p:cond delay="0"/>
                                          </p:stCondLst>
                                        </p:cTn>
                                        <p:tgtEl>
                                          <p:spTgt spid="98"/>
                                        </p:tgtEl>
                                        <p:attrNameLst>
                                          <p:attrName>style.visibility</p:attrName>
                                        </p:attrNameLst>
                                      </p:cBhvr>
                                      <p:to>
                                        <p:strVal val="hidden"/>
                                      </p:to>
                                    </p:set>
                                  </p:childTnLst>
                                </p:cTn>
                              </p:par>
                            </p:childTnLst>
                          </p:cTn>
                        </p:par>
                        <p:par>
                          <p:cTn id="109" fill="hold">
                            <p:stCondLst>
                              <p:cond delay="1610"/>
                            </p:stCondLst>
                            <p:childTnLst>
                              <p:par>
                                <p:cTn id="110" presetID="1" presetClass="entr" presetSubtype="0" fill="hold" nodeType="afterEffect">
                                  <p:stCondLst>
                                    <p:cond delay="0"/>
                                  </p:stCondLst>
                                  <p:childTnLst>
                                    <p:set>
                                      <p:cBhvr>
                                        <p:cTn id="111" dur="1" fill="hold">
                                          <p:stCondLst>
                                            <p:cond delay="99"/>
                                          </p:stCondLst>
                                        </p:cTn>
                                        <p:tgtEl>
                                          <p:spTgt spid="112"/>
                                        </p:tgtEl>
                                        <p:attrNameLst>
                                          <p:attrName>style.visibility</p:attrName>
                                        </p:attrNameLst>
                                      </p:cBhvr>
                                      <p:to>
                                        <p:strVal val="visible"/>
                                      </p:to>
                                    </p:set>
                                  </p:childTnLst>
                                </p:cTn>
                              </p:par>
                            </p:childTnLst>
                          </p:cTn>
                        </p:par>
                        <p:par>
                          <p:cTn id="112" fill="hold">
                            <p:stCondLst>
                              <p:cond delay="1710"/>
                            </p:stCondLst>
                            <p:childTnLst>
                              <p:par>
                                <p:cTn id="113" presetID="1" presetClass="exit" presetSubtype="0" fill="hold" nodeType="afterEffect">
                                  <p:stCondLst>
                                    <p:cond delay="0"/>
                                  </p:stCondLst>
                                  <p:childTnLst>
                                    <p:set>
                                      <p:cBhvr>
                                        <p:cTn id="114" dur="1" fill="hold">
                                          <p:stCondLst>
                                            <p:cond delay="0"/>
                                          </p:stCondLst>
                                        </p:cTn>
                                        <p:tgtEl>
                                          <p:spTgt spid="105"/>
                                        </p:tgtEl>
                                        <p:attrNameLst>
                                          <p:attrName>style.visibility</p:attrName>
                                        </p:attrNameLst>
                                      </p:cBhvr>
                                      <p:to>
                                        <p:strVal val="hidden"/>
                                      </p:to>
                                    </p:set>
                                  </p:childTnLst>
                                </p:cTn>
                              </p:par>
                            </p:childTnLst>
                          </p:cTn>
                        </p:par>
                        <p:par>
                          <p:cTn id="115" fill="hold">
                            <p:stCondLst>
                              <p:cond delay="1710"/>
                            </p:stCondLst>
                            <p:childTnLst>
                              <p:par>
                                <p:cTn id="116" presetID="1" presetClass="entr" presetSubtype="0" fill="hold" nodeType="afterEffect">
                                  <p:stCondLst>
                                    <p:cond delay="0"/>
                                  </p:stCondLst>
                                  <p:childTnLst>
                                    <p:set>
                                      <p:cBhvr>
                                        <p:cTn id="117" dur="1" fill="hold">
                                          <p:stCondLst>
                                            <p:cond delay="99"/>
                                          </p:stCondLst>
                                        </p:cTn>
                                        <p:tgtEl>
                                          <p:spTgt spid="120"/>
                                        </p:tgtEl>
                                        <p:attrNameLst>
                                          <p:attrName>style.visibility</p:attrName>
                                        </p:attrNameLst>
                                      </p:cBhvr>
                                      <p:to>
                                        <p:strVal val="visible"/>
                                      </p:to>
                                    </p:set>
                                  </p:childTnLst>
                                </p:cTn>
                              </p:par>
                            </p:childTnLst>
                          </p:cTn>
                        </p:par>
                        <p:par>
                          <p:cTn id="118" fill="hold">
                            <p:stCondLst>
                              <p:cond delay="1810"/>
                            </p:stCondLst>
                            <p:childTnLst>
                              <p:par>
                                <p:cTn id="119" presetID="1" presetClass="exit" presetSubtype="0" fill="hold" nodeType="afterEffect">
                                  <p:stCondLst>
                                    <p:cond delay="0"/>
                                  </p:stCondLst>
                                  <p:childTnLst>
                                    <p:set>
                                      <p:cBhvr>
                                        <p:cTn id="120" dur="1" fill="hold">
                                          <p:stCondLst>
                                            <p:cond delay="0"/>
                                          </p:stCondLst>
                                        </p:cTn>
                                        <p:tgtEl>
                                          <p:spTgt spid="112"/>
                                        </p:tgtEl>
                                        <p:attrNameLst>
                                          <p:attrName>style.visibility</p:attrName>
                                        </p:attrNameLst>
                                      </p:cBhvr>
                                      <p:to>
                                        <p:strVal val="hidden"/>
                                      </p:to>
                                    </p:set>
                                  </p:childTnLst>
                                </p:cTn>
                              </p:par>
                            </p:childTnLst>
                          </p:cTn>
                        </p:par>
                        <p:par>
                          <p:cTn id="121" fill="hold">
                            <p:stCondLst>
                              <p:cond delay="1810"/>
                            </p:stCondLst>
                            <p:childTnLst>
                              <p:par>
                                <p:cTn id="122" presetID="1" presetClass="entr" presetSubtype="0" fill="hold" nodeType="afterEffect">
                                  <p:stCondLst>
                                    <p:cond delay="0"/>
                                  </p:stCondLst>
                                  <p:childTnLst>
                                    <p:set>
                                      <p:cBhvr>
                                        <p:cTn id="123" dur="1" fill="hold">
                                          <p:stCondLst>
                                            <p:cond delay="99"/>
                                          </p:stCondLst>
                                        </p:cTn>
                                        <p:tgtEl>
                                          <p:spTgt spid="124"/>
                                        </p:tgtEl>
                                        <p:attrNameLst>
                                          <p:attrName>style.visibility</p:attrName>
                                        </p:attrNameLst>
                                      </p:cBhvr>
                                      <p:to>
                                        <p:strVal val="visible"/>
                                      </p:to>
                                    </p:set>
                                  </p:childTnLst>
                                </p:cTn>
                              </p:par>
                            </p:childTnLst>
                          </p:cTn>
                        </p:par>
                        <p:par>
                          <p:cTn id="124" fill="hold">
                            <p:stCondLst>
                              <p:cond delay="1910"/>
                            </p:stCondLst>
                            <p:childTnLst>
                              <p:par>
                                <p:cTn id="125" presetID="1" presetClass="exit" presetSubtype="0" fill="hold" nodeType="afterEffect">
                                  <p:stCondLst>
                                    <p:cond delay="0"/>
                                  </p:stCondLst>
                                  <p:childTnLst>
                                    <p:set>
                                      <p:cBhvr>
                                        <p:cTn id="126" dur="1" fill="hold">
                                          <p:stCondLst>
                                            <p:cond delay="0"/>
                                          </p:stCondLst>
                                        </p:cTn>
                                        <p:tgtEl>
                                          <p:spTgt spid="120"/>
                                        </p:tgtEl>
                                        <p:attrNameLst>
                                          <p:attrName>style.visibility</p:attrName>
                                        </p:attrNameLst>
                                      </p:cBhvr>
                                      <p:to>
                                        <p:strVal val="hidden"/>
                                      </p:to>
                                    </p:set>
                                  </p:childTnLst>
                                </p:cTn>
                              </p:par>
                            </p:childTnLst>
                          </p:cTn>
                        </p:par>
                        <p:par>
                          <p:cTn id="127" fill="hold">
                            <p:stCondLst>
                              <p:cond delay="1910"/>
                            </p:stCondLst>
                            <p:childTnLst>
                              <p:par>
                                <p:cTn id="128" presetID="1" presetClass="entr" presetSubtype="0" fill="hold" nodeType="afterEffect">
                                  <p:stCondLst>
                                    <p:cond delay="0"/>
                                  </p:stCondLst>
                                  <p:childTnLst>
                                    <p:set>
                                      <p:cBhvr>
                                        <p:cTn id="129" dur="1" fill="hold">
                                          <p:stCondLst>
                                            <p:cond delay="99"/>
                                          </p:stCondLst>
                                        </p:cTn>
                                        <p:tgtEl>
                                          <p:spTgt spid="131"/>
                                        </p:tgtEl>
                                        <p:attrNameLst>
                                          <p:attrName>style.visibility</p:attrName>
                                        </p:attrNameLst>
                                      </p:cBhvr>
                                      <p:to>
                                        <p:strVal val="visible"/>
                                      </p:to>
                                    </p:set>
                                  </p:childTnLst>
                                </p:cTn>
                              </p:par>
                            </p:childTnLst>
                          </p:cTn>
                        </p:par>
                        <p:par>
                          <p:cTn id="130" fill="hold">
                            <p:stCondLst>
                              <p:cond delay="2010"/>
                            </p:stCondLst>
                            <p:childTnLst>
                              <p:par>
                                <p:cTn id="131" presetID="1" presetClass="exit" presetSubtype="0" fill="hold" nodeType="afterEffect">
                                  <p:stCondLst>
                                    <p:cond delay="0"/>
                                  </p:stCondLst>
                                  <p:childTnLst>
                                    <p:set>
                                      <p:cBhvr>
                                        <p:cTn id="132" dur="1" fill="hold">
                                          <p:stCondLst>
                                            <p:cond delay="0"/>
                                          </p:stCondLst>
                                        </p:cTn>
                                        <p:tgtEl>
                                          <p:spTgt spid="124"/>
                                        </p:tgtEl>
                                        <p:attrNameLst>
                                          <p:attrName>style.visibility</p:attrName>
                                        </p:attrNameLst>
                                      </p:cBhvr>
                                      <p:to>
                                        <p:strVal val="hidden"/>
                                      </p:to>
                                    </p:set>
                                  </p:childTnLst>
                                </p:cTn>
                              </p:par>
                            </p:childTnLst>
                          </p:cTn>
                        </p:par>
                        <p:par>
                          <p:cTn id="133" fill="hold">
                            <p:stCondLst>
                              <p:cond delay="2010"/>
                            </p:stCondLst>
                            <p:childTnLst>
                              <p:par>
                                <p:cTn id="134" presetID="1" presetClass="entr" presetSubtype="0" fill="hold" nodeType="afterEffect">
                                  <p:stCondLst>
                                    <p:cond delay="0"/>
                                  </p:stCondLst>
                                  <p:childTnLst>
                                    <p:set>
                                      <p:cBhvr>
                                        <p:cTn id="135" dur="1" fill="hold">
                                          <p:stCondLst>
                                            <p:cond delay="99"/>
                                          </p:stCondLst>
                                        </p:cTn>
                                        <p:tgtEl>
                                          <p:spTgt spid="137"/>
                                        </p:tgtEl>
                                        <p:attrNameLst>
                                          <p:attrName>style.visibility</p:attrName>
                                        </p:attrNameLst>
                                      </p:cBhvr>
                                      <p:to>
                                        <p:strVal val="visible"/>
                                      </p:to>
                                    </p:set>
                                  </p:childTnLst>
                                </p:cTn>
                              </p:par>
                            </p:childTnLst>
                          </p:cTn>
                        </p:par>
                        <p:par>
                          <p:cTn id="136" fill="hold">
                            <p:stCondLst>
                              <p:cond delay="2110"/>
                            </p:stCondLst>
                            <p:childTnLst>
                              <p:par>
                                <p:cTn id="137" presetID="1" presetClass="exit" presetSubtype="0" fill="hold" nodeType="afterEffect">
                                  <p:stCondLst>
                                    <p:cond delay="0"/>
                                  </p:stCondLst>
                                  <p:childTnLst>
                                    <p:set>
                                      <p:cBhvr>
                                        <p:cTn id="138" dur="1" fill="hold">
                                          <p:stCondLst>
                                            <p:cond delay="0"/>
                                          </p:stCondLst>
                                        </p:cTn>
                                        <p:tgtEl>
                                          <p:spTgt spid="131"/>
                                        </p:tgtEl>
                                        <p:attrNameLst>
                                          <p:attrName>style.visibility</p:attrName>
                                        </p:attrNameLst>
                                      </p:cBhvr>
                                      <p:to>
                                        <p:strVal val="hidden"/>
                                      </p:to>
                                    </p:set>
                                  </p:childTnLst>
                                </p:cTn>
                              </p:par>
                            </p:childTnLst>
                          </p:cTn>
                        </p:par>
                        <p:par>
                          <p:cTn id="139" fill="hold">
                            <p:stCondLst>
                              <p:cond delay="2110"/>
                            </p:stCondLst>
                            <p:childTnLst>
                              <p:par>
                                <p:cTn id="140" presetID="1" presetClass="entr" presetSubtype="0" fill="hold" nodeType="afterEffect">
                                  <p:stCondLst>
                                    <p:cond delay="0"/>
                                  </p:stCondLst>
                                  <p:childTnLst>
                                    <p:set>
                                      <p:cBhvr>
                                        <p:cTn id="141" dur="1" fill="hold">
                                          <p:stCondLst>
                                            <p:cond delay="99"/>
                                          </p:stCondLst>
                                        </p:cTn>
                                        <p:tgtEl>
                                          <p:spTgt spid="142"/>
                                        </p:tgtEl>
                                        <p:attrNameLst>
                                          <p:attrName>style.visibility</p:attrName>
                                        </p:attrNameLst>
                                      </p:cBhvr>
                                      <p:to>
                                        <p:strVal val="visible"/>
                                      </p:to>
                                    </p:set>
                                  </p:childTnLst>
                                </p:cTn>
                              </p:par>
                            </p:childTnLst>
                          </p:cTn>
                        </p:par>
                        <p:par>
                          <p:cTn id="142" fill="hold">
                            <p:stCondLst>
                              <p:cond delay="2210"/>
                            </p:stCondLst>
                            <p:childTnLst>
                              <p:par>
                                <p:cTn id="143" presetID="1" presetClass="exit" presetSubtype="0" fill="hold" nodeType="afterEffect">
                                  <p:stCondLst>
                                    <p:cond delay="0"/>
                                  </p:stCondLst>
                                  <p:childTnLst>
                                    <p:set>
                                      <p:cBhvr>
                                        <p:cTn id="144" dur="1" fill="hold">
                                          <p:stCondLst>
                                            <p:cond delay="0"/>
                                          </p:stCondLst>
                                        </p:cTn>
                                        <p:tgtEl>
                                          <p:spTgt spid="137"/>
                                        </p:tgtEl>
                                        <p:attrNameLst>
                                          <p:attrName>style.visibility</p:attrName>
                                        </p:attrNameLst>
                                      </p:cBhvr>
                                      <p:to>
                                        <p:strVal val="hidden"/>
                                      </p:to>
                                    </p:set>
                                  </p:childTnLst>
                                </p:cTn>
                              </p:par>
                            </p:childTnLst>
                          </p:cTn>
                        </p:par>
                        <p:par>
                          <p:cTn id="145" fill="hold">
                            <p:stCondLst>
                              <p:cond delay="2210"/>
                            </p:stCondLst>
                            <p:childTnLst>
                              <p:par>
                                <p:cTn id="146" presetID="1" presetClass="entr" presetSubtype="0" fill="hold" nodeType="afterEffect">
                                  <p:stCondLst>
                                    <p:cond delay="0"/>
                                  </p:stCondLst>
                                  <p:childTnLst>
                                    <p:set>
                                      <p:cBhvr>
                                        <p:cTn id="147" dur="1" fill="hold">
                                          <p:stCondLst>
                                            <p:cond delay="99"/>
                                          </p:stCondLst>
                                        </p:cTn>
                                        <p:tgtEl>
                                          <p:spTgt spid="148"/>
                                        </p:tgtEl>
                                        <p:attrNameLst>
                                          <p:attrName>style.visibility</p:attrName>
                                        </p:attrNameLst>
                                      </p:cBhvr>
                                      <p:to>
                                        <p:strVal val="visible"/>
                                      </p:to>
                                    </p:set>
                                  </p:childTnLst>
                                </p:cTn>
                              </p:par>
                            </p:childTnLst>
                          </p:cTn>
                        </p:par>
                        <p:par>
                          <p:cTn id="148" fill="hold">
                            <p:stCondLst>
                              <p:cond delay="2310"/>
                            </p:stCondLst>
                            <p:childTnLst>
                              <p:par>
                                <p:cTn id="149" presetID="1" presetClass="exit" presetSubtype="0" fill="hold" nodeType="afterEffect">
                                  <p:stCondLst>
                                    <p:cond delay="0"/>
                                  </p:stCondLst>
                                  <p:childTnLst>
                                    <p:set>
                                      <p:cBhvr>
                                        <p:cTn id="150" dur="1" fill="hold">
                                          <p:stCondLst>
                                            <p:cond delay="0"/>
                                          </p:stCondLst>
                                        </p:cTn>
                                        <p:tgtEl>
                                          <p:spTgt spid="142"/>
                                        </p:tgtEl>
                                        <p:attrNameLst>
                                          <p:attrName>style.visibility</p:attrName>
                                        </p:attrNameLst>
                                      </p:cBhvr>
                                      <p:to>
                                        <p:strVal val="hidden"/>
                                      </p:to>
                                    </p:set>
                                  </p:childTnLst>
                                </p:cTn>
                              </p:par>
                            </p:childTnLst>
                          </p:cTn>
                        </p:par>
                        <p:par>
                          <p:cTn id="151" fill="hold">
                            <p:stCondLst>
                              <p:cond delay="2310"/>
                            </p:stCondLst>
                            <p:childTnLst>
                              <p:par>
                                <p:cTn id="152" presetID="1" presetClass="entr" presetSubtype="0" fill="hold" nodeType="afterEffect">
                                  <p:stCondLst>
                                    <p:cond delay="0"/>
                                  </p:stCondLst>
                                  <p:childTnLst>
                                    <p:set>
                                      <p:cBhvr>
                                        <p:cTn id="153" dur="1" fill="hold">
                                          <p:stCondLst>
                                            <p:cond delay="99"/>
                                          </p:stCondLst>
                                        </p:cTn>
                                        <p:tgtEl>
                                          <p:spTgt spid="154"/>
                                        </p:tgtEl>
                                        <p:attrNameLst>
                                          <p:attrName>style.visibility</p:attrName>
                                        </p:attrNameLst>
                                      </p:cBhvr>
                                      <p:to>
                                        <p:strVal val="visible"/>
                                      </p:to>
                                    </p:set>
                                  </p:childTnLst>
                                </p:cTn>
                              </p:par>
                            </p:childTnLst>
                          </p:cTn>
                        </p:par>
                        <p:par>
                          <p:cTn id="154" fill="hold">
                            <p:stCondLst>
                              <p:cond delay="2410"/>
                            </p:stCondLst>
                            <p:childTnLst>
                              <p:par>
                                <p:cTn id="155" presetID="1" presetClass="exit" presetSubtype="0" fill="hold" nodeType="afterEffect">
                                  <p:stCondLst>
                                    <p:cond delay="0"/>
                                  </p:stCondLst>
                                  <p:childTnLst>
                                    <p:set>
                                      <p:cBhvr>
                                        <p:cTn id="156" dur="1" fill="hold">
                                          <p:stCondLst>
                                            <p:cond delay="0"/>
                                          </p:stCondLst>
                                        </p:cTn>
                                        <p:tgtEl>
                                          <p:spTgt spid="1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2BF6308-3A1E-4126-A556-F7B9F95838C5}"/>
              </a:ext>
            </a:extLst>
          </p:cNvPr>
          <p:cNvSpPr/>
          <p:nvPr/>
        </p:nvSpPr>
        <p:spPr>
          <a:xfrm>
            <a:off x="9611139" y="159026"/>
            <a:ext cx="2266122" cy="566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ea ball, swing, scale, kitchenware&#10;&#10;Description automatically generated">
            <a:extLst>
              <a:ext uri="{FF2B5EF4-FFF2-40B4-BE49-F238E27FC236}">
                <a16:creationId xmlns:a16="http://schemas.microsoft.com/office/drawing/2014/main" id="{A36FEFA4-FCA2-DA4A-4F8B-09FC4D1F03BB}"/>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19425"/>
            <a:ext cx="12188825" cy="3654364"/>
          </a:xfrm>
          <a:prstGeom prst="rect">
            <a:avLst/>
          </a:prstGeom>
        </p:spPr>
      </p:pic>
      <p:sp>
        <p:nvSpPr>
          <p:cNvPr id="14" name="Text Placeholder 3">
            <a:extLst>
              <a:ext uri="{FF2B5EF4-FFF2-40B4-BE49-F238E27FC236}">
                <a16:creationId xmlns:a16="http://schemas.microsoft.com/office/drawing/2014/main" id="{B3DDD903-4419-94DE-E703-533FA8250E89}"/>
              </a:ext>
            </a:extLst>
          </p:cNvPr>
          <p:cNvSpPr txBox="1">
            <a:spLocks/>
          </p:cNvSpPr>
          <p:nvPr/>
        </p:nvSpPr>
        <p:spPr>
          <a:xfrm>
            <a:off x="640081" y="3629095"/>
            <a:ext cx="4754879" cy="91440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sz="2399" b="1" kern="1200">
                <a:solidFill>
                  <a:schemeClr val="accent1"/>
                </a:solidFill>
                <a:latin typeface="Arial" panose="020B0604020202020204" pitchFamily="34" charset="0"/>
                <a:ea typeface="+mn-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1999" kern="1200">
                <a:solidFill>
                  <a:srgbClr val="767676"/>
                </a:solidFill>
                <a:latin typeface="Arial" panose="020B0604020202020204" pitchFamily="34" charset="0"/>
                <a:ea typeface="+mn-ea"/>
                <a:cs typeface="Arial" panose="020B0604020202020204" pitchFamily="34" charset="0"/>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r>
              <a:rPr lang="en-US">
                <a:solidFill>
                  <a:schemeClr val="tx1"/>
                </a:solidFill>
                <a:latin typeface="+mj-lt"/>
              </a:rPr>
              <a:t>Make the </a:t>
            </a:r>
            <a:r>
              <a:rPr lang="en-US">
                <a:solidFill>
                  <a:srgbClr val="3769FF"/>
                </a:solidFill>
                <a:latin typeface="+mj-lt"/>
              </a:rPr>
              <a:t>first contact </a:t>
            </a:r>
            <a:r>
              <a:rPr lang="en-US">
                <a:solidFill>
                  <a:schemeClr val="tx1"/>
                </a:solidFill>
                <a:latin typeface="+mj-lt"/>
              </a:rPr>
              <a:t>count</a:t>
            </a:r>
          </a:p>
        </p:txBody>
      </p:sp>
      <p:sp>
        <p:nvSpPr>
          <p:cNvPr id="15" name="Content Placeholder 4">
            <a:extLst>
              <a:ext uri="{FF2B5EF4-FFF2-40B4-BE49-F238E27FC236}">
                <a16:creationId xmlns:a16="http://schemas.microsoft.com/office/drawing/2014/main" id="{8796E2FE-05B7-6ACE-0AAA-70C899B94B3B}"/>
              </a:ext>
            </a:extLst>
          </p:cNvPr>
          <p:cNvSpPr>
            <a:spLocks noGrp="1"/>
          </p:cNvSpPr>
          <p:nvPr>
            <p:ph sz="quarter" idx="27"/>
          </p:nvPr>
        </p:nvSpPr>
        <p:spPr>
          <a:xfrm>
            <a:off x="640081" y="4523368"/>
            <a:ext cx="2377440" cy="640080"/>
          </a:xfrm>
        </p:spPr>
        <p:txBody>
          <a:bodyPr/>
          <a:lstStyle/>
          <a:p>
            <a:pPr marL="0" lvl="2" indent="0">
              <a:spcAft>
                <a:spcPts val="1200"/>
              </a:spcAft>
              <a:buNone/>
            </a:pPr>
            <a:r>
              <a:rPr lang="en-US" sz="1800" b="1">
                <a:latin typeface="+mj-lt"/>
              </a:rPr>
              <a:t>Answer professionally</a:t>
            </a:r>
          </a:p>
        </p:txBody>
      </p:sp>
      <p:sp>
        <p:nvSpPr>
          <p:cNvPr id="16" name="TextBox 15">
            <a:extLst>
              <a:ext uri="{FF2B5EF4-FFF2-40B4-BE49-F238E27FC236}">
                <a16:creationId xmlns:a16="http://schemas.microsoft.com/office/drawing/2014/main" id="{1F1B76F8-FAC1-86D6-675A-F64ECD6E71F3}"/>
              </a:ext>
            </a:extLst>
          </p:cNvPr>
          <p:cNvSpPr txBox="1"/>
          <p:nvPr/>
        </p:nvSpPr>
        <p:spPr>
          <a:xfrm>
            <a:off x="2931795" y="5438185"/>
            <a:ext cx="2377440" cy="640080"/>
          </a:xfrm>
          <a:prstGeom prst="rect">
            <a:avLst/>
          </a:prstGeom>
          <a:noFill/>
        </p:spPr>
        <p:txBody>
          <a:bodyPr wrap="square">
            <a:spAutoFit/>
          </a:bodyPr>
          <a:lstStyle/>
          <a:p>
            <a:pPr>
              <a:spcAft>
                <a:spcPts val="1200"/>
              </a:spcAft>
            </a:pPr>
            <a:r>
              <a:rPr lang="en-US" b="1">
                <a:latin typeface="+mj-lt"/>
              </a:rPr>
              <a:t>Have a quiet background</a:t>
            </a:r>
          </a:p>
        </p:txBody>
      </p:sp>
      <p:sp>
        <p:nvSpPr>
          <p:cNvPr id="17" name="TextBox 16">
            <a:extLst>
              <a:ext uri="{FF2B5EF4-FFF2-40B4-BE49-F238E27FC236}">
                <a16:creationId xmlns:a16="http://schemas.microsoft.com/office/drawing/2014/main" id="{0DCE375B-8D12-7CDB-8476-0AA69B41DE2F}"/>
              </a:ext>
            </a:extLst>
          </p:cNvPr>
          <p:cNvSpPr txBox="1"/>
          <p:nvPr/>
        </p:nvSpPr>
        <p:spPr>
          <a:xfrm>
            <a:off x="6035041" y="4517117"/>
            <a:ext cx="2377440" cy="646331"/>
          </a:xfrm>
          <a:prstGeom prst="rect">
            <a:avLst/>
          </a:prstGeom>
          <a:noFill/>
        </p:spPr>
        <p:txBody>
          <a:bodyPr wrap="square">
            <a:spAutoFit/>
          </a:bodyPr>
          <a:lstStyle/>
          <a:p>
            <a:pPr>
              <a:spcAft>
                <a:spcPts val="1200"/>
              </a:spcAft>
            </a:pPr>
            <a:r>
              <a:rPr lang="en-US" b="1">
                <a:latin typeface="+mj-lt"/>
              </a:rPr>
              <a:t>Speak confidently and  clearly</a:t>
            </a:r>
          </a:p>
        </p:txBody>
      </p:sp>
      <p:sp>
        <p:nvSpPr>
          <p:cNvPr id="18" name="TextBox 17">
            <a:extLst>
              <a:ext uri="{FF2B5EF4-FFF2-40B4-BE49-F238E27FC236}">
                <a16:creationId xmlns:a16="http://schemas.microsoft.com/office/drawing/2014/main" id="{E8728F5E-DEB9-D593-4C68-B5212DF79824}"/>
              </a:ext>
            </a:extLst>
          </p:cNvPr>
          <p:cNvSpPr txBox="1"/>
          <p:nvPr/>
        </p:nvSpPr>
        <p:spPr>
          <a:xfrm>
            <a:off x="8778242" y="5438185"/>
            <a:ext cx="2377440" cy="640080"/>
          </a:xfrm>
          <a:prstGeom prst="rect">
            <a:avLst/>
          </a:prstGeom>
          <a:noFill/>
        </p:spPr>
        <p:txBody>
          <a:bodyPr wrap="square">
            <a:spAutoFit/>
          </a:bodyPr>
          <a:lstStyle/>
          <a:p>
            <a:pPr>
              <a:spcAft>
                <a:spcPts val="1200"/>
              </a:spcAft>
            </a:pPr>
            <a:r>
              <a:rPr lang="en-US" b="1">
                <a:latin typeface="+mj-lt"/>
              </a:rPr>
              <a:t>Know when to use </a:t>
            </a:r>
            <a:br>
              <a:rPr lang="en-US" b="1">
                <a:latin typeface="+mj-lt"/>
              </a:rPr>
            </a:br>
            <a:r>
              <a:rPr lang="en-US" b="1">
                <a:latin typeface="+mj-lt"/>
              </a:rPr>
              <a:t>your cell phone</a:t>
            </a:r>
          </a:p>
        </p:txBody>
      </p:sp>
    </p:spTree>
    <p:custDataLst>
      <p:tags r:id="rId1"/>
    </p:custDataLst>
    <p:extLst>
      <p:ext uri="{BB962C8B-B14F-4D97-AF65-F5344CB8AC3E}">
        <p14:creationId xmlns:p14="http://schemas.microsoft.com/office/powerpoint/2010/main" val="19379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E4F968-B884-E3A1-B03E-A31B6D0057B8}"/>
              </a:ext>
            </a:extLst>
          </p:cNvPr>
          <p:cNvGrpSpPr/>
          <p:nvPr/>
        </p:nvGrpSpPr>
        <p:grpSpPr>
          <a:xfrm>
            <a:off x="-18257" y="0"/>
            <a:ext cx="12207082" cy="6858000"/>
            <a:chOff x="-1" y="0"/>
            <a:chExt cx="12207082" cy="6858000"/>
          </a:xfrm>
        </p:grpSpPr>
        <p:pic>
          <p:nvPicPr>
            <p:cNvPr id="3" name="Picture 2" descr="A person holding a piece of paper&#10;&#10;Description automatically generated with medium confidence">
              <a:extLst>
                <a:ext uri="{FF2B5EF4-FFF2-40B4-BE49-F238E27FC236}">
                  <a16:creationId xmlns:a16="http://schemas.microsoft.com/office/drawing/2014/main" id="{43F3A0A0-136E-8B66-D92F-62514351874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9274" y="0"/>
              <a:ext cx="10287807" cy="6858000"/>
            </a:xfrm>
            <a:prstGeom prst="rect">
              <a:avLst/>
            </a:prstGeom>
          </p:spPr>
        </p:pic>
        <p:pic>
          <p:nvPicPr>
            <p:cNvPr id="5" name="Picture 4" descr="A person holding a piece of paper&#10;&#10;Description automatically generated with medium confidence">
              <a:extLst>
                <a:ext uri="{FF2B5EF4-FFF2-40B4-BE49-F238E27FC236}">
                  <a16:creationId xmlns:a16="http://schemas.microsoft.com/office/drawing/2014/main" id="{3A581BBA-A796-B230-9E17-D3E5BEDADE2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1" y="0"/>
              <a:ext cx="1937530" cy="6858000"/>
            </a:xfrm>
            <a:prstGeom prst="rect">
              <a:avLst/>
            </a:prstGeom>
          </p:spPr>
        </p:pic>
      </p:grpSp>
      <p:sp>
        <p:nvSpPr>
          <p:cNvPr id="4" name="Text Placeholder 3"/>
          <p:cNvSpPr>
            <a:spLocks noGrp="1"/>
          </p:cNvSpPr>
          <p:nvPr>
            <p:ph type="body" sz="quarter" idx="10"/>
          </p:nvPr>
        </p:nvSpPr>
        <p:spPr>
          <a:xfrm>
            <a:off x="442046" y="5884456"/>
            <a:ext cx="8686800" cy="523220"/>
          </a:xfrm>
        </p:spPr>
        <p:txBody>
          <a:bodyPr/>
          <a:lstStyle/>
          <a:p>
            <a:r>
              <a:rPr lang="en-US">
                <a:solidFill>
                  <a:schemeClr val="bg1"/>
                </a:solidFill>
              </a:rPr>
              <a:t>The firm’s ambassador of first impressions</a:t>
            </a:r>
          </a:p>
          <a:p>
            <a:endParaRPr lang="en-US">
              <a:solidFill>
                <a:schemeClr val="bg1"/>
              </a:solidFill>
            </a:endParaRPr>
          </a:p>
        </p:txBody>
      </p:sp>
      <p:sp>
        <p:nvSpPr>
          <p:cNvPr id="9"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Narrow" pitchFamily="34" charset="0"/>
                <a:ea typeface="ＭＳ Ｐゴシック" charset="0"/>
                <a:cs typeface="+mn-cs"/>
              </a:rPr>
              <a:t>For Financial Professional Use Only / Not for Distribution to the Public</a:t>
            </a:r>
          </a:p>
        </p:txBody>
      </p:sp>
      <p:sp>
        <p:nvSpPr>
          <p:cNvPr id="6" name="TextBox 5">
            <a:extLst>
              <a:ext uri="{FF2B5EF4-FFF2-40B4-BE49-F238E27FC236}">
                <a16:creationId xmlns:a16="http://schemas.microsoft.com/office/drawing/2014/main" id="{9E208EAE-C984-753D-6553-F11CDE6E0990}"/>
              </a:ext>
            </a:extLst>
          </p:cNvPr>
          <p:cNvSpPr txBox="1"/>
          <p:nvPr/>
        </p:nvSpPr>
        <p:spPr>
          <a:xfrm>
            <a:off x="457200" y="1339747"/>
            <a:ext cx="5033721" cy="892552"/>
          </a:xfrm>
          <a:prstGeom prst="rect">
            <a:avLst/>
          </a:prstGeom>
          <a:solidFill>
            <a:srgbClr val="E6E6E6">
              <a:alpha val="67000"/>
            </a:srgbClr>
          </a:solidFill>
          <a:ln>
            <a:noFill/>
          </a:ln>
        </p:spPr>
        <p:txBody>
          <a:bodyPr wrap="square" rtlCol="0">
            <a:spAutoFit/>
          </a:bodyPr>
          <a:lstStyle/>
          <a:p>
            <a:r>
              <a:rPr lang="en-US" sz="2600" b="1">
                <a:solidFill>
                  <a:srgbClr val="00A096"/>
                </a:solidFill>
              </a:rPr>
              <a:t>DO</a:t>
            </a:r>
            <a:r>
              <a:rPr lang="en-US" sz="2600"/>
              <a:t> put away personal items and</a:t>
            </a:r>
          </a:p>
          <a:p>
            <a:r>
              <a:rPr lang="en-US" sz="2600"/>
              <a:t>      greet clients with a smile</a:t>
            </a:r>
          </a:p>
        </p:txBody>
      </p:sp>
      <p:sp>
        <p:nvSpPr>
          <p:cNvPr id="8" name="TextBox 7">
            <a:extLst>
              <a:ext uri="{FF2B5EF4-FFF2-40B4-BE49-F238E27FC236}">
                <a16:creationId xmlns:a16="http://schemas.microsoft.com/office/drawing/2014/main" id="{EBFCC0C4-D535-F13D-9835-BB6025E553A6}"/>
              </a:ext>
            </a:extLst>
          </p:cNvPr>
          <p:cNvSpPr txBox="1"/>
          <p:nvPr/>
        </p:nvSpPr>
        <p:spPr>
          <a:xfrm>
            <a:off x="457200" y="2570169"/>
            <a:ext cx="5522819" cy="492443"/>
          </a:xfrm>
          <a:prstGeom prst="rect">
            <a:avLst/>
          </a:prstGeom>
          <a:solidFill>
            <a:srgbClr val="E6E6E6">
              <a:alpha val="67000"/>
            </a:srgbClr>
          </a:solidFill>
          <a:ln>
            <a:noFill/>
          </a:ln>
        </p:spPr>
        <p:txBody>
          <a:bodyPr wrap="square" rtlCol="0">
            <a:spAutoFit/>
          </a:bodyPr>
          <a:lstStyle>
            <a:defPPr>
              <a:defRPr lang="en-US"/>
            </a:defPPr>
            <a:lvl1pPr>
              <a:defRPr sz="2600" b="1">
                <a:solidFill>
                  <a:srgbClr val="00A096"/>
                </a:solidFill>
              </a:defRPr>
            </a:lvl1pPr>
          </a:lstStyle>
          <a:p>
            <a:r>
              <a:rPr lang="en-US"/>
              <a:t>DO </a:t>
            </a:r>
            <a:r>
              <a:rPr lang="en-US" b="0">
                <a:solidFill>
                  <a:schemeClr val="tx1"/>
                </a:solidFill>
              </a:rPr>
              <a:t>stand and greet clients by name</a:t>
            </a:r>
          </a:p>
        </p:txBody>
      </p:sp>
      <p:sp>
        <p:nvSpPr>
          <p:cNvPr id="13" name="TextBox 12">
            <a:extLst>
              <a:ext uri="{FF2B5EF4-FFF2-40B4-BE49-F238E27FC236}">
                <a16:creationId xmlns:a16="http://schemas.microsoft.com/office/drawing/2014/main" id="{9D38C4E7-6CCE-6FB6-7220-7BCFF7ABDC18}"/>
              </a:ext>
            </a:extLst>
          </p:cNvPr>
          <p:cNvSpPr txBox="1"/>
          <p:nvPr/>
        </p:nvSpPr>
        <p:spPr>
          <a:xfrm>
            <a:off x="442046" y="3422277"/>
            <a:ext cx="4682847" cy="492443"/>
          </a:xfrm>
          <a:prstGeom prst="rect">
            <a:avLst/>
          </a:prstGeom>
          <a:solidFill>
            <a:srgbClr val="E6E6E6">
              <a:alpha val="67000"/>
            </a:srgbClr>
          </a:solidFill>
          <a:ln>
            <a:noFill/>
          </a:ln>
        </p:spPr>
        <p:txBody>
          <a:bodyPr wrap="square" rtlCol="0">
            <a:spAutoFit/>
          </a:bodyPr>
          <a:lstStyle>
            <a:defPPr>
              <a:defRPr lang="en-US"/>
            </a:defPPr>
            <a:lvl1pPr>
              <a:defRPr sz="2600" b="1">
                <a:solidFill>
                  <a:srgbClr val="00A096"/>
                </a:solidFill>
              </a:defRPr>
            </a:lvl1pPr>
          </a:lstStyle>
          <a:p>
            <a:r>
              <a:rPr lang="en-US"/>
              <a:t>DO </a:t>
            </a:r>
            <a:r>
              <a:rPr lang="en-US" b="0">
                <a:solidFill>
                  <a:schemeClr val="tx1"/>
                </a:solidFill>
              </a:rPr>
              <a:t>dress in professional attire</a:t>
            </a:r>
          </a:p>
        </p:txBody>
      </p:sp>
      <p:sp>
        <p:nvSpPr>
          <p:cNvPr id="14" name="TextBox 13">
            <a:extLst>
              <a:ext uri="{FF2B5EF4-FFF2-40B4-BE49-F238E27FC236}">
                <a16:creationId xmlns:a16="http://schemas.microsoft.com/office/drawing/2014/main" id="{04968846-D12E-9B87-6E7C-7DFA3A16B659}"/>
              </a:ext>
            </a:extLst>
          </p:cNvPr>
          <p:cNvSpPr txBox="1"/>
          <p:nvPr/>
        </p:nvSpPr>
        <p:spPr>
          <a:xfrm>
            <a:off x="457200" y="4311896"/>
            <a:ext cx="4129954" cy="492443"/>
          </a:xfrm>
          <a:prstGeom prst="rect">
            <a:avLst/>
          </a:prstGeom>
          <a:solidFill>
            <a:srgbClr val="E6E6E6">
              <a:alpha val="67000"/>
            </a:srgbClr>
          </a:solidFill>
          <a:ln>
            <a:noFill/>
          </a:ln>
        </p:spPr>
        <p:txBody>
          <a:bodyPr wrap="square" rtlCol="0">
            <a:spAutoFit/>
          </a:bodyPr>
          <a:lstStyle>
            <a:defPPr>
              <a:defRPr lang="en-US"/>
            </a:defPPr>
            <a:lvl1pPr>
              <a:defRPr sz="2600" b="1">
                <a:solidFill>
                  <a:srgbClr val="00A096"/>
                </a:solidFill>
              </a:defRPr>
            </a:lvl1pPr>
          </a:lstStyle>
          <a:p>
            <a:r>
              <a:rPr lang="en-US"/>
              <a:t>DO </a:t>
            </a:r>
            <a:r>
              <a:rPr lang="en-US" b="0">
                <a:solidFill>
                  <a:schemeClr val="tx1"/>
                </a:solidFill>
              </a:rPr>
              <a:t>help clients get settled  </a:t>
            </a:r>
          </a:p>
        </p:txBody>
      </p:sp>
    </p:spTree>
    <p:extLst>
      <p:ext uri="{BB962C8B-B14F-4D97-AF65-F5344CB8AC3E}">
        <p14:creationId xmlns:p14="http://schemas.microsoft.com/office/powerpoint/2010/main" val="126817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0"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0-ppt_w/2"/>
                                          </p:val>
                                        </p:tav>
                                      </p:tavLst>
                                    </p:anim>
                                    <p:anim calcmode="lin" valueType="num">
                                      <p:cBhvr additive="base">
                                        <p:cTn id="13" dur="500"/>
                                        <p:tgtEl>
                                          <p:spTgt spid="6"/>
                                        </p:tgtEl>
                                        <p:attrNameLst>
                                          <p:attrName>ppt_y</p:attrName>
                                        </p:attrNameLst>
                                      </p:cBhvr>
                                      <p:tavLst>
                                        <p:tav tm="0">
                                          <p:val>
                                            <p:strVal val="ppt_y"/>
                                          </p:val>
                                        </p:tav>
                                        <p:tav tm="100000">
                                          <p:val>
                                            <p:strVal val="ppt_y"/>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ntr" presetSubtype="8" fill="hold" grpId="1" nodeType="withEffect">
                                  <p:stCondLst>
                                    <p:cond delay="5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grpId="0" nodeType="clickEffect">
                                  <p:stCondLst>
                                    <p:cond delay="0"/>
                                  </p:stCondLst>
                                  <p:childTnLst>
                                    <p:anim calcmode="lin" valueType="num">
                                      <p:cBhvr additive="base">
                                        <p:cTn id="22" dur="500"/>
                                        <p:tgtEl>
                                          <p:spTgt spid="8"/>
                                        </p:tgtEl>
                                        <p:attrNameLst>
                                          <p:attrName>ppt_x</p:attrName>
                                        </p:attrNameLst>
                                      </p:cBhvr>
                                      <p:tavLst>
                                        <p:tav tm="0">
                                          <p:val>
                                            <p:strVal val="ppt_x"/>
                                          </p:val>
                                        </p:tav>
                                        <p:tav tm="100000">
                                          <p:val>
                                            <p:strVal val="0-ppt_w/2"/>
                                          </p:val>
                                        </p:tav>
                                      </p:tavLst>
                                    </p:anim>
                                    <p:anim calcmode="lin" valueType="num">
                                      <p:cBhvr additive="base">
                                        <p:cTn id="23" dur="500"/>
                                        <p:tgtEl>
                                          <p:spTgt spid="8"/>
                                        </p:tgtEl>
                                        <p:attrNameLst>
                                          <p:attrName>ppt_y</p:attrName>
                                        </p:attrNameLst>
                                      </p:cBhvr>
                                      <p:tavLst>
                                        <p:tav tm="0">
                                          <p:val>
                                            <p:strVal val="ppt_y"/>
                                          </p:val>
                                        </p:tav>
                                        <p:tav tm="100000">
                                          <p:val>
                                            <p:strVal val="ppt_y"/>
                                          </p:val>
                                        </p:tav>
                                      </p:tavLst>
                                    </p:anim>
                                    <p:set>
                                      <p:cBhvr>
                                        <p:cTn id="24" dur="1" fill="hold">
                                          <p:stCondLst>
                                            <p:cond delay="499"/>
                                          </p:stCondLst>
                                        </p:cTn>
                                        <p:tgtEl>
                                          <p:spTgt spid="8"/>
                                        </p:tgtEl>
                                        <p:attrNameLst>
                                          <p:attrName>style.visibility</p:attrName>
                                        </p:attrNameLst>
                                      </p:cBhvr>
                                      <p:to>
                                        <p:strVal val="hidden"/>
                                      </p:to>
                                    </p:set>
                                  </p:childTnLst>
                                </p:cTn>
                              </p:par>
                              <p:par>
                                <p:cTn id="25" presetID="2" presetClass="entr" presetSubtype="8" fill="hold" grpId="1"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8" fill="hold" grpId="0"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0-ppt_w/2"/>
                                          </p:val>
                                        </p:tav>
                                      </p:tavLst>
                                    </p:anim>
                                    <p:anim calcmode="lin" valueType="num">
                                      <p:cBhvr additive="base">
                                        <p:cTn id="33" dur="500"/>
                                        <p:tgtEl>
                                          <p:spTgt spid="13"/>
                                        </p:tgtEl>
                                        <p:attrNameLst>
                                          <p:attrName>ppt_y</p:attrName>
                                        </p:attrNameLst>
                                      </p:cBhvr>
                                      <p:tavLst>
                                        <p:tav tm="0">
                                          <p:val>
                                            <p:strVal val="ppt_y"/>
                                          </p:val>
                                        </p:tav>
                                        <p:tav tm="100000">
                                          <p:val>
                                            <p:strVal val="ppt_y"/>
                                          </p:val>
                                        </p:tav>
                                      </p:tavLst>
                                    </p:anim>
                                    <p:set>
                                      <p:cBhvr>
                                        <p:cTn id="34" dur="1" fill="hold">
                                          <p:stCondLst>
                                            <p:cond delay="499"/>
                                          </p:stCondLst>
                                        </p:cTn>
                                        <p:tgtEl>
                                          <p:spTgt spid="13"/>
                                        </p:tgtEl>
                                        <p:attrNameLst>
                                          <p:attrName>style.visibility</p:attrName>
                                        </p:attrNameLst>
                                      </p:cBhvr>
                                      <p:to>
                                        <p:strVal val="hidden"/>
                                      </p:to>
                                    </p:set>
                                  </p:childTnLst>
                                </p:cTn>
                              </p:par>
                              <p:par>
                                <p:cTn id="35" presetID="2" presetClass="entr" presetSubtype="8" fill="hold" grpId="1" nodeType="withEffect">
                                  <p:stCondLst>
                                    <p:cond delay="5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grpId="0" nodeType="clickEffect">
                                  <p:stCondLst>
                                    <p:cond delay="0"/>
                                  </p:stCondLst>
                                  <p:childTnLst>
                                    <p:anim calcmode="lin" valueType="num">
                                      <p:cBhvr additive="base">
                                        <p:cTn id="42" dur="500"/>
                                        <p:tgtEl>
                                          <p:spTgt spid="14"/>
                                        </p:tgtEl>
                                        <p:attrNameLst>
                                          <p:attrName>ppt_x</p:attrName>
                                        </p:attrNameLst>
                                      </p:cBhvr>
                                      <p:tavLst>
                                        <p:tav tm="0">
                                          <p:val>
                                            <p:strVal val="ppt_x"/>
                                          </p:val>
                                        </p:tav>
                                        <p:tav tm="100000">
                                          <p:val>
                                            <p:strVal val="0-ppt_w/2"/>
                                          </p:val>
                                        </p:tav>
                                      </p:tavLst>
                                    </p:anim>
                                    <p:anim calcmode="lin" valueType="num">
                                      <p:cBhvr additive="base">
                                        <p:cTn id="43" dur="500"/>
                                        <p:tgtEl>
                                          <p:spTgt spid="14"/>
                                        </p:tgtEl>
                                        <p:attrNameLst>
                                          <p:attrName>ppt_y</p:attrName>
                                        </p:attrNameLst>
                                      </p:cBhvr>
                                      <p:tavLst>
                                        <p:tav tm="0">
                                          <p:val>
                                            <p:strVal val="ppt_y"/>
                                          </p:val>
                                        </p:tav>
                                        <p:tav tm="100000">
                                          <p:val>
                                            <p:strVal val="ppt_y"/>
                                          </p:val>
                                        </p:tav>
                                      </p:tavLst>
                                    </p:anim>
                                    <p:set>
                                      <p:cBhvr>
                                        <p:cTn id="4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13" grpId="0" animBg="1"/>
      <p:bldP spid="13" grpId="1"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B5BE228-FE06-0266-C00D-B809606B17A5}"/>
              </a:ext>
            </a:extLst>
          </p:cNvPr>
          <p:cNvSpPr>
            <a:spLocks noGrp="1"/>
          </p:cNvSpPr>
          <p:nvPr>
            <p:ph type="body" sz="quarter" idx="11"/>
          </p:nvPr>
        </p:nvSpPr>
        <p:spPr>
          <a:xfrm>
            <a:off x="913686" y="1070610"/>
            <a:ext cx="6703854" cy="615553"/>
          </a:xfrm>
        </p:spPr>
        <p:txBody>
          <a:bodyPr/>
          <a:lstStyle/>
          <a:p>
            <a:r>
              <a:rPr lang="en-US"/>
              <a:t>Polishing your presence</a:t>
            </a:r>
          </a:p>
        </p:txBody>
      </p:sp>
    </p:spTree>
    <p:custDataLst>
      <p:tags r:id="rId1"/>
    </p:custDataLst>
    <p:extLst>
      <p:ext uri="{BB962C8B-B14F-4D97-AF65-F5344CB8AC3E}">
        <p14:creationId xmlns:p14="http://schemas.microsoft.com/office/powerpoint/2010/main" val="34901432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46043" y="725773"/>
            <a:ext cx="2637658" cy="60210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7C8A334-DB4E-4FE1-9CFC-BED09EB30EC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618671" y="594296"/>
            <a:ext cx="1880488" cy="6021011"/>
          </a:xfrm>
          <a:prstGeom prst="rect">
            <a:avLst/>
          </a:prstGeom>
        </p:spPr>
      </p:pic>
      <p:sp>
        <p:nvSpPr>
          <p:cNvPr id="12" name="Rectangle 11"/>
          <p:cNvSpPr/>
          <p:nvPr/>
        </p:nvSpPr>
        <p:spPr>
          <a:xfrm>
            <a:off x="-15732" y="625202"/>
            <a:ext cx="9326628" cy="6014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a:ea typeface="+mn-ea"/>
              <a:cs typeface="+mn-cs"/>
            </a:endParaRPr>
          </a:p>
        </p:txBody>
      </p:sp>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99444" y="1134037"/>
            <a:ext cx="1550033" cy="5163670"/>
          </a:xfrm>
          <a:prstGeom prst="rect">
            <a:avLst/>
          </a:prstGeom>
        </p:spPr>
      </p:pic>
      <p:sp>
        <p:nvSpPr>
          <p:cNvPr id="3" name="Text Placeholder 2"/>
          <p:cNvSpPr>
            <a:spLocks noGrp="1"/>
          </p:cNvSpPr>
          <p:nvPr>
            <p:ph type="body" sz="quarter" idx="10"/>
          </p:nvPr>
        </p:nvSpPr>
        <p:spPr/>
        <p:txBody>
          <a:bodyPr/>
          <a:lstStyle/>
          <a:p>
            <a:r>
              <a:rPr lang="en-US">
                <a:solidFill>
                  <a:schemeClr val="tx1"/>
                </a:solidFill>
              </a:rPr>
              <a:t>Dress like a million bucks</a:t>
            </a:r>
          </a:p>
        </p:txBody>
      </p:sp>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51528" y="958851"/>
            <a:ext cx="1264703" cy="53921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65985" y="1023432"/>
            <a:ext cx="1630925" cy="5209366"/>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12852" y="1145730"/>
            <a:ext cx="1959077" cy="5117974"/>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647832" y="1031049"/>
            <a:ext cx="2162786" cy="5300758"/>
          </a:xfrm>
          <a:prstGeom prst="rect">
            <a:avLst/>
          </a:prstGeom>
        </p:spPr>
      </p:pic>
      <p:sp>
        <p:nvSpPr>
          <p:cNvPr id="15" name="Rectangle 14"/>
          <p:cNvSpPr/>
          <p:nvPr/>
        </p:nvSpPr>
        <p:spPr>
          <a:xfrm>
            <a:off x="424591" y="697436"/>
            <a:ext cx="9074568" cy="6014561"/>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FFFFFF"/>
              </a:solidFill>
              <a:effectLst/>
              <a:uLnTx/>
              <a:uFillTx/>
              <a:latin typeface="Arial"/>
              <a:ea typeface="+mn-ea"/>
              <a:cs typeface="+mn-cs"/>
            </a:endParaRPr>
          </a:p>
        </p:txBody>
      </p:sp>
      <p:pic>
        <p:nvPicPr>
          <p:cNvPr id="7" name="Picture 6"/>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816370" y="1076745"/>
            <a:ext cx="1662424" cy="5300758"/>
          </a:xfrm>
          <a:prstGeom prst="rect">
            <a:avLst/>
          </a:prstGeom>
        </p:spPr>
      </p:pic>
      <p:sp>
        <p:nvSpPr>
          <p:cNvPr id="18" name="Text Box 9">
            <a:extLst>
              <a:ext uri="{FF2B5EF4-FFF2-40B4-BE49-F238E27FC236}">
                <a16:creationId xmlns:a16="http://schemas.microsoft.com/office/drawing/2014/main" id="{37271376-2555-43F6-BB7F-BFC70681090A}"/>
              </a:ext>
            </a:extLst>
          </p:cNvPr>
          <p:cNvSpPr txBox="1">
            <a:spLocks noChangeArrowheads="1"/>
          </p:cNvSpPr>
          <p:nvPr/>
        </p:nvSpPr>
        <p:spPr bwMode="auto">
          <a:xfrm>
            <a:off x="448491" y="6520542"/>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pitchFamily="34" charset="0"/>
                <a:ea typeface="ＭＳ Ｐゴシック" charset="0"/>
                <a:cs typeface="+mn-cs"/>
              </a:rPr>
              <a:t>For Financial Professional Use Only / Not for Distribution to the Public</a:t>
            </a:r>
          </a:p>
        </p:txBody>
      </p:sp>
    </p:spTree>
    <p:extLst>
      <p:ext uri="{BB962C8B-B14F-4D97-AF65-F5344CB8AC3E}">
        <p14:creationId xmlns:p14="http://schemas.microsoft.com/office/powerpoint/2010/main" val="386892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400"/>
                                        <p:tgtEl>
                                          <p:spTgt spid="5"/>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400"/>
                                        <p:tgtEl>
                                          <p:spTgt spid="7"/>
                                        </p:tgtEl>
                                      </p:cBhvr>
                                    </p:animEffect>
                                  </p:childTnLst>
                                </p:cTn>
                              </p:par>
                              <p:par>
                                <p:cTn id="14" presetID="10" presetClass="entr" presetSubtype="0" fill="hold"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400"/>
                                        <p:tgtEl>
                                          <p:spTgt spid="8"/>
                                        </p:tgtEl>
                                      </p:cBhvr>
                                    </p:animEffect>
                                  </p:childTnLst>
                                </p:cTn>
                              </p:par>
                              <p:par>
                                <p:cTn id="17" presetID="10" presetClass="entr" presetSubtype="0" fill="hold" nodeType="withEffect">
                                  <p:stCondLst>
                                    <p:cond delay="1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400"/>
                                        <p:tgtEl>
                                          <p:spTgt spid="6"/>
                                        </p:tgtEl>
                                      </p:cBhvr>
                                    </p:animEffect>
                                  </p:childTnLst>
                                </p:cTn>
                              </p:par>
                              <p:par>
                                <p:cTn id="20" presetID="10" presetClass="entr" presetSubtype="0" fill="hold" nodeType="withEffect">
                                  <p:stCondLst>
                                    <p:cond delay="12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4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500" fill="hold"/>
                                        <p:tgtEl>
                                          <p:spTgt spid="7"/>
                                        </p:tgtEl>
                                      </p:cBhvr>
                                      <p:by x="118000" y="118000"/>
                                    </p:animScale>
                                  </p:childTnLst>
                                </p:cTn>
                              </p:par>
                              <p:par>
                                <p:cTn id="27" presetID="6" presetClass="emph" presetSubtype="0" fill="hold" nodeType="withEffect">
                                  <p:stCondLst>
                                    <p:cond delay="0"/>
                                  </p:stCondLst>
                                  <p:childTnLst>
                                    <p:animScale>
                                      <p:cBhvr>
                                        <p:cTn id="28" dur="500" fill="hold"/>
                                        <p:tgtEl>
                                          <p:spTgt spid="9"/>
                                        </p:tgtEl>
                                      </p:cBhvr>
                                      <p:by x="118000" y="118000"/>
                                    </p:animScale>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par>
                          <p:cTn id="49" fill="hold">
                            <p:stCondLst>
                              <p:cond delay="500"/>
                            </p:stCondLst>
                            <p:childTnLst>
                              <p:par>
                                <p:cTn id="50" presetID="1" presetClass="exit" presetSubtype="0" fill="hold" grpId="0" nodeType="afterEffect">
                                  <p:stCondLst>
                                    <p:cond delay="0"/>
                                  </p:stCondLst>
                                  <p:childTnLst>
                                    <p:set>
                                      <p:cBhvr>
                                        <p:cTn id="51" dur="1" fill="hold">
                                          <p:stCondLst>
                                            <p:cond delay="0"/>
                                          </p:stCondLst>
                                        </p:cTn>
                                        <p:tgtEl>
                                          <p:spTgt spid="12"/>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nodeType="clickEffect">
                                  <p:stCondLst>
                                    <p:cond delay="0"/>
                                  </p:stCondLst>
                                  <p:childTnLst>
                                    <p:set>
                                      <p:cBhvr rctx="PPT">
                                        <p:cTn id="61" dur="indefinite"/>
                                        <p:tgtEl>
                                          <p:spTgt spid="7"/>
                                        </p:tgtEl>
                                        <p:attrNameLst>
                                          <p:attrName>style.opacity</p:attrName>
                                        </p:attrNameLst>
                                      </p:cBhvr>
                                      <p:to>
                                        <p:strVal val="0.5"/>
                                      </p:to>
                                    </p:set>
                                    <p:animEffect filter="image" prLst="opacity: 0.5">
                                      <p:cBhvr rctx="IE">
                                        <p:cTn id="62" dur="indefinite"/>
                                        <p:tgtEl>
                                          <p:spTgt spid="7"/>
                                        </p:tgtEl>
                                      </p:cBhvr>
                                    </p:animEffect>
                                  </p:childTnLst>
                                </p:cTn>
                              </p:par>
                              <p:par>
                                <p:cTn id="63" presetID="9" presetClass="emph" presetSubtype="0" nodeType="withEffect">
                                  <p:stCondLst>
                                    <p:cond delay="0"/>
                                  </p:stCondLst>
                                  <p:childTnLst>
                                    <p:set>
                                      <p:cBhvr rctx="PPT">
                                        <p:cTn id="64" dur="indefinite"/>
                                        <p:tgtEl>
                                          <p:spTgt spid="11"/>
                                        </p:tgtEl>
                                        <p:attrNameLst>
                                          <p:attrName>style.opacity</p:attrName>
                                        </p:attrNameLst>
                                      </p:cBhvr>
                                      <p:to>
                                        <p:strVal val="0.5"/>
                                      </p:to>
                                    </p:set>
                                    <p:animEffect filter="image" prLst="opacity: 0.5">
                                      <p:cBhvr rctx="IE">
                                        <p:cTn id="65"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2C69B8-15DC-4226-A10C-EC96E74A9137}"/>
              </a:ext>
            </a:extLst>
          </p:cNvPr>
          <p:cNvSpPr>
            <a:spLocks noGrp="1"/>
          </p:cNvSpPr>
          <p:nvPr>
            <p:ph type="sldNum" sz="quarter" idx="4"/>
          </p:nvPr>
        </p:nvSpPr>
        <p:spPr/>
        <p:txBody>
          <a:bodyPr/>
          <a:lstStyle/>
          <a:p>
            <a:fld id="{8DEE4CCE-E124-4EEF-808B-DF88997C2318}" type="slidenum">
              <a:rPr lang="en-US" smtClean="0">
                <a:solidFill>
                  <a:srgbClr val="000000"/>
                </a:solidFill>
              </a:rPr>
              <a:pPr/>
              <a:t>23</a:t>
            </a:fld>
            <a:endParaRPr lang="en-US">
              <a:solidFill>
                <a:srgbClr val="000000"/>
              </a:solidFill>
            </a:endParaRPr>
          </a:p>
        </p:txBody>
      </p:sp>
      <p:pic>
        <p:nvPicPr>
          <p:cNvPr id="12" name="Picture 11" descr="A collage of a person&#10;&#10;Description automatically generated with low confidence">
            <a:extLst>
              <a:ext uri="{FF2B5EF4-FFF2-40B4-BE49-F238E27FC236}">
                <a16:creationId xmlns:a16="http://schemas.microsoft.com/office/drawing/2014/main" id="{5B1429B1-2584-4C08-A697-D7ADEFA97E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92076"/>
            <a:ext cx="12355094" cy="6950075"/>
          </a:xfrm>
          <a:prstGeom prst="rect">
            <a:avLst/>
          </a:prstGeom>
        </p:spPr>
      </p:pic>
      <p:sp>
        <p:nvSpPr>
          <p:cNvPr id="14" name="Text Box 9">
            <a:extLst>
              <a:ext uri="{FF2B5EF4-FFF2-40B4-BE49-F238E27FC236}">
                <a16:creationId xmlns:a16="http://schemas.microsoft.com/office/drawing/2014/main" id="{A873479D-97DD-4593-8A6E-C72B8EB29468}"/>
              </a:ext>
            </a:extLst>
          </p:cNvPr>
          <p:cNvSpPr txBox="1">
            <a:spLocks noChangeArrowheads="1"/>
          </p:cNvSpPr>
          <p:nvPr/>
        </p:nvSpPr>
        <p:spPr bwMode="auto">
          <a:xfrm>
            <a:off x="457073" y="6457750"/>
            <a:ext cx="5484972" cy="173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Narrow" pitchFamily="34" charset="0"/>
                <a:ea typeface="ＭＳ Ｐゴシック" charset="0"/>
                <a:cs typeface="+mn-cs"/>
              </a:rPr>
              <a:t>For Financial Professional Use Only / Not for Distribution to the Public</a:t>
            </a:r>
          </a:p>
        </p:txBody>
      </p:sp>
    </p:spTree>
    <p:custDataLst>
      <p:tags r:id="rId1"/>
    </p:custDataLst>
    <p:extLst>
      <p:ext uri="{BB962C8B-B14F-4D97-AF65-F5344CB8AC3E}">
        <p14:creationId xmlns:p14="http://schemas.microsoft.com/office/powerpoint/2010/main" val="38037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flat screen television&#10;&#10;Description automatically generated">
            <a:extLst>
              <a:ext uri="{FF2B5EF4-FFF2-40B4-BE49-F238E27FC236}">
                <a16:creationId xmlns:a16="http://schemas.microsoft.com/office/drawing/2014/main" id="{70ED64E5-425A-481F-8654-DC19FA865A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0422" y="847608"/>
            <a:ext cx="7487156" cy="5150646"/>
          </a:xfrm>
          <a:prstGeom prst="rect">
            <a:avLst/>
          </a:prstGeom>
        </p:spPr>
      </p:pic>
      <p:sp>
        <p:nvSpPr>
          <p:cNvPr id="25" name="Content Placeholder 4">
            <a:extLst>
              <a:ext uri="{FF2B5EF4-FFF2-40B4-BE49-F238E27FC236}">
                <a16:creationId xmlns:a16="http://schemas.microsoft.com/office/drawing/2014/main" id="{94103E62-B433-4F29-BE29-94CC9EDD3A2A}"/>
              </a:ext>
            </a:extLst>
          </p:cNvPr>
          <p:cNvSpPr>
            <a:spLocks noGrp="1"/>
          </p:cNvSpPr>
          <p:nvPr>
            <p:ph sz="quarter" idx="27"/>
          </p:nvPr>
        </p:nvSpPr>
        <p:spPr>
          <a:xfrm>
            <a:off x="457200" y="3125621"/>
            <a:ext cx="3388421" cy="2651605"/>
          </a:xfrm>
        </p:spPr>
        <p:txBody>
          <a:bodyPr wrap="square" lIns="0" tIns="0" rIns="0" bIns="0" anchor="t"/>
          <a:lstStyle/>
          <a:p>
            <a:pPr marL="288925" lvl="0" indent="-288925">
              <a:spcAft>
                <a:spcPts val="1200"/>
              </a:spcAft>
            </a:pPr>
            <a:r>
              <a:rPr lang="en-US" b="1">
                <a:solidFill>
                  <a:schemeClr val="bg1"/>
                </a:solidFill>
                <a:latin typeface="Arial Narrow" panose="020B0606020202030204" pitchFamily="34" charset="0"/>
                <a:cs typeface="Arial"/>
              </a:rPr>
              <a:t>A</a:t>
            </a:r>
            <a:r>
              <a:rPr lang="en-US" b="1">
                <a:solidFill>
                  <a:srgbClr val="FFFFFF"/>
                </a:solidFill>
                <a:latin typeface="Arial Narrow" panose="020B0606020202030204" pitchFamily="34" charset="0"/>
                <a:cs typeface="Arial"/>
              </a:rPr>
              <a:t>. Adjust lighting</a:t>
            </a:r>
          </a:p>
          <a:p>
            <a:pPr marL="350838" indent="-350838">
              <a:spcAft>
                <a:spcPts val="1200"/>
              </a:spcAft>
            </a:pPr>
            <a:r>
              <a:rPr lang="en-US" b="1">
                <a:solidFill>
                  <a:schemeClr val="bg1"/>
                </a:solidFill>
                <a:latin typeface="Arial Narrow" panose="020B0606020202030204" pitchFamily="34" charset="0"/>
                <a:cs typeface="Arial"/>
              </a:rPr>
              <a:t>B. Change camera angle </a:t>
            </a:r>
          </a:p>
          <a:p>
            <a:pPr marL="350838" indent="-350838">
              <a:spcAft>
                <a:spcPts val="1200"/>
              </a:spcAft>
            </a:pPr>
            <a:r>
              <a:rPr lang="en-US" b="1">
                <a:solidFill>
                  <a:schemeClr val="bg1"/>
                </a:solidFill>
                <a:latin typeface="Arial Narrow" panose="020B0606020202030204" pitchFamily="34" charset="0"/>
                <a:cs typeface="Arial"/>
              </a:rPr>
              <a:t>C. Look at camera</a:t>
            </a:r>
            <a:endParaRPr lang="en-US" b="1">
              <a:solidFill>
                <a:schemeClr val="bg1"/>
              </a:solidFill>
              <a:latin typeface="Arial Narrow" panose="020B0606020202030204" pitchFamily="34" charset="0"/>
            </a:endParaRPr>
          </a:p>
          <a:p>
            <a:pPr>
              <a:spcAft>
                <a:spcPts val="0"/>
              </a:spcAft>
            </a:pPr>
            <a:r>
              <a:rPr lang="en-US" b="1">
                <a:solidFill>
                  <a:schemeClr val="bg1"/>
                </a:solidFill>
                <a:latin typeface="Arial Narrow" panose="020B0606020202030204" pitchFamily="34" charset="0"/>
                <a:cs typeface="Arial"/>
              </a:rPr>
              <a:t>D. Other</a:t>
            </a:r>
          </a:p>
        </p:txBody>
      </p:sp>
      <p:sp>
        <p:nvSpPr>
          <p:cNvPr id="16" name="Rectangle 15">
            <a:extLst>
              <a:ext uri="{FF2B5EF4-FFF2-40B4-BE49-F238E27FC236}">
                <a16:creationId xmlns:a16="http://schemas.microsoft.com/office/drawing/2014/main" id="{CA0214EA-6B32-4BC8-A9E1-99953C8EFCDC}"/>
              </a:ext>
            </a:extLst>
          </p:cNvPr>
          <p:cNvSpPr/>
          <p:nvPr/>
        </p:nvSpPr>
        <p:spPr>
          <a:xfrm>
            <a:off x="-252155" y="1"/>
            <a:ext cx="4501934" cy="6938016"/>
          </a:xfrm>
          <a:prstGeom prst="rect">
            <a:avLst/>
          </a:prstGeom>
          <a:solidFill>
            <a:srgbClr val="3769F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2" name="Text Box 9">
            <a:extLst>
              <a:ext uri="{FF2B5EF4-FFF2-40B4-BE49-F238E27FC236}">
                <a16:creationId xmlns:a16="http://schemas.microsoft.com/office/drawing/2014/main" id="{EE8C0A67-93F8-4F4E-B1FF-02045D21EA54}"/>
              </a:ext>
            </a:extLst>
          </p:cNvPr>
          <p:cNvSpPr txBox="1">
            <a:spLocks noChangeArrowheads="1"/>
          </p:cNvSpPr>
          <p:nvPr/>
        </p:nvSpPr>
        <p:spPr bwMode="auto">
          <a:xfrm>
            <a:off x="457073" y="6511814"/>
            <a:ext cx="5484972" cy="173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Narrow" pitchFamily="34" charset="0"/>
                <a:ea typeface="ＭＳ Ｐゴシック" charset="0"/>
                <a:cs typeface="+mn-cs"/>
              </a:rPr>
              <a:t>For Financial Professional Use Only / Not for Distribution to the Public</a:t>
            </a:r>
          </a:p>
        </p:txBody>
      </p:sp>
      <p:pic>
        <p:nvPicPr>
          <p:cNvPr id="6" name="Picture 5" descr="A person sitting in front of a window&#10;&#10;Description automatically generated with low confidence">
            <a:extLst>
              <a:ext uri="{FF2B5EF4-FFF2-40B4-BE49-F238E27FC236}">
                <a16:creationId xmlns:a16="http://schemas.microsoft.com/office/drawing/2014/main" id="{57074304-5EA5-42E7-B3FB-E92F050F4B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81820" y="1361168"/>
            <a:ext cx="6284807" cy="4041745"/>
          </a:xfrm>
          <a:prstGeom prst="rect">
            <a:avLst/>
          </a:prstGeom>
        </p:spPr>
      </p:pic>
      <p:sp>
        <p:nvSpPr>
          <p:cNvPr id="30" name="Text Placeholder 5">
            <a:extLst>
              <a:ext uri="{FF2B5EF4-FFF2-40B4-BE49-F238E27FC236}">
                <a16:creationId xmlns:a16="http://schemas.microsoft.com/office/drawing/2014/main" id="{5E26A463-5581-4B5D-8FC0-D3E21F07733B}"/>
              </a:ext>
            </a:extLst>
          </p:cNvPr>
          <p:cNvSpPr txBox="1">
            <a:spLocks/>
          </p:cNvSpPr>
          <p:nvPr/>
        </p:nvSpPr>
        <p:spPr>
          <a:xfrm>
            <a:off x="457200" y="274320"/>
            <a:ext cx="3954378" cy="43942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0">
                <a:solidFill>
                  <a:schemeClr val="bg1"/>
                </a:solidFill>
              </a:rPr>
              <a:t>Setting the scene:</a:t>
            </a:r>
          </a:p>
          <a:p>
            <a:r>
              <a:rPr lang="en-US" sz="3200">
                <a:solidFill>
                  <a:schemeClr val="bg1"/>
                </a:solidFill>
              </a:rPr>
              <a:t>What could </a:t>
            </a:r>
            <a:br>
              <a:rPr lang="en-US" sz="3200">
                <a:solidFill>
                  <a:schemeClr val="bg1"/>
                </a:solidFill>
              </a:rPr>
            </a:br>
            <a:r>
              <a:rPr lang="en-US" sz="3200">
                <a:solidFill>
                  <a:schemeClr val="bg1"/>
                </a:solidFill>
              </a:rPr>
              <a:t>be improved </a:t>
            </a:r>
            <a:br>
              <a:rPr lang="en-US" sz="3200">
                <a:solidFill>
                  <a:schemeClr val="bg1"/>
                </a:solidFill>
              </a:rPr>
            </a:br>
            <a:r>
              <a:rPr lang="en-US" sz="3200">
                <a:solidFill>
                  <a:schemeClr val="bg1"/>
                </a:solidFill>
              </a:rPr>
              <a:t>in James’ environment?</a:t>
            </a:r>
            <a:endParaRPr lang="en-US">
              <a:solidFill>
                <a:schemeClr val="bg1"/>
              </a:solidFill>
            </a:endParaRPr>
          </a:p>
        </p:txBody>
      </p:sp>
    </p:spTree>
    <p:extLst>
      <p:ext uri="{BB962C8B-B14F-4D97-AF65-F5344CB8AC3E}">
        <p14:creationId xmlns:p14="http://schemas.microsoft.com/office/powerpoint/2010/main" val="2907145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flat screen television&#10;&#10;Description automatically generated">
            <a:extLst>
              <a:ext uri="{FF2B5EF4-FFF2-40B4-BE49-F238E27FC236}">
                <a16:creationId xmlns:a16="http://schemas.microsoft.com/office/drawing/2014/main" id="{AA6991FE-7457-4827-A2A4-F2D0C80CD04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80422" y="847608"/>
            <a:ext cx="7487156" cy="5150646"/>
          </a:xfrm>
          <a:prstGeom prst="rect">
            <a:avLst/>
          </a:prstGeom>
        </p:spPr>
      </p:pic>
      <p:pic>
        <p:nvPicPr>
          <p:cNvPr id="45" name="Picture 44" descr="A flat screen television&#10;&#10;Description automatically generated">
            <a:extLst>
              <a:ext uri="{FF2B5EF4-FFF2-40B4-BE49-F238E27FC236}">
                <a16:creationId xmlns:a16="http://schemas.microsoft.com/office/drawing/2014/main" id="{6653CE20-A1C9-4A4D-A86C-4F21B47984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71975" y="847607"/>
            <a:ext cx="7377046" cy="5130765"/>
          </a:xfrm>
          <a:prstGeom prst="rect">
            <a:avLst/>
          </a:prstGeom>
        </p:spPr>
      </p:pic>
      <p:pic>
        <p:nvPicPr>
          <p:cNvPr id="9" name="Picture 8" descr="A person wearing headphones&#10;&#10;Description automatically generated">
            <a:extLst>
              <a:ext uri="{FF2B5EF4-FFF2-40B4-BE49-F238E27FC236}">
                <a16:creationId xmlns:a16="http://schemas.microsoft.com/office/drawing/2014/main" id="{BD7EE973-4DD3-461D-A450-75F1DE403E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6796" y="1365946"/>
            <a:ext cx="6233178" cy="3972794"/>
          </a:xfrm>
          <a:prstGeom prst="rect">
            <a:avLst/>
          </a:prstGeom>
        </p:spPr>
      </p:pic>
      <p:sp>
        <p:nvSpPr>
          <p:cNvPr id="30" name="Text Placeholder 5">
            <a:extLst>
              <a:ext uri="{FF2B5EF4-FFF2-40B4-BE49-F238E27FC236}">
                <a16:creationId xmlns:a16="http://schemas.microsoft.com/office/drawing/2014/main" id="{5AEBF762-30DC-42B1-862B-3039854C0518}"/>
              </a:ext>
            </a:extLst>
          </p:cNvPr>
          <p:cNvSpPr txBox="1">
            <a:spLocks/>
          </p:cNvSpPr>
          <p:nvPr/>
        </p:nvSpPr>
        <p:spPr>
          <a:xfrm>
            <a:off x="590550" y="258471"/>
            <a:ext cx="5257800" cy="428614"/>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Setting the scene: Lighting</a:t>
            </a:r>
          </a:p>
        </p:txBody>
      </p:sp>
      <p:sp>
        <p:nvSpPr>
          <p:cNvPr id="31" name="TextBox 30">
            <a:extLst>
              <a:ext uri="{FF2B5EF4-FFF2-40B4-BE49-F238E27FC236}">
                <a16:creationId xmlns:a16="http://schemas.microsoft.com/office/drawing/2014/main" id="{8DFDC0C9-AF8D-47E7-8D6C-4D272B16169F}"/>
              </a:ext>
            </a:extLst>
          </p:cNvPr>
          <p:cNvSpPr txBox="1"/>
          <p:nvPr/>
        </p:nvSpPr>
        <p:spPr>
          <a:xfrm>
            <a:off x="467705" y="1400847"/>
            <a:ext cx="3822827" cy="1951496"/>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a:lnSpc>
                <a:spcPct val="150000"/>
              </a:lnSpc>
              <a:buClr>
                <a:srgbClr val="3769FF"/>
              </a:buClr>
            </a:pPr>
            <a:r>
              <a:rPr lang="en-US"/>
              <a:t>Natural</a:t>
            </a:r>
          </a:p>
          <a:p>
            <a:pPr>
              <a:lnSpc>
                <a:spcPct val="150000"/>
              </a:lnSpc>
              <a:buClr>
                <a:srgbClr val="3769FF"/>
              </a:buClr>
            </a:pPr>
            <a:r>
              <a:rPr lang="en-US"/>
              <a:t>Front-facing</a:t>
            </a:r>
          </a:p>
          <a:p>
            <a:pPr>
              <a:lnSpc>
                <a:spcPct val="150000"/>
              </a:lnSpc>
              <a:buClr>
                <a:srgbClr val="3769FF"/>
              </a:buClr>
            </a:pPr>
            <a:r>
              <a:rPr lang="en-US"/>
              <a:t>Sufficient, flattering</a:t>
            </a:r>
          </a:p>
        </p:txBody>
      </p:sp>
      <p:grpSp>
        <p:nvGrpSpPr>
          <p:cNvPr id="33" name="Group 32">
            <a:extLst>
              <a:ext uri="{FF2B5EF4-FFF2-40B4-BE49-F238E27FC236}">
                <a16:creationId xmlns:a16="http://schemas.microsoft.com/office/drawing/2014/main" id="{AE5B8A81-49C5-4BFA-ACB1-72C7B66D2AF9}"/>
              </a:ext>
            </a:extLst>
          </p:cNvPr>
          <p:cNvGrpSpPr/>
          <p:nvPr/>
        </p:nvGrpSpPr>
        <p:grpSpPr>
          <a:xfrm>
            <a:off x="7294978" y="5209847"/>
            <a:ext cx="4629509" cy="893319"/>
            <a:chOff x="6301237" y="668018"/>
            <a:chExt cx="7803459" cy="893319"/>
          </a:xfrm>
          <a:solidFill>
            <a:srgbClr val="FF6035"/>
          </a:solidFill>
        </p:grpSpPr>
        <p:sp>
          <p:nvSpPr>
            <p:cNvPr id="39" name="Rectangle: Rounded Corners 38">
              <a:extLst>
                <a:ext uri="{FF2B5EF4-FFF2-40B4-BE49-F238E27FC236}">
                  <a16:creationId xmlns:a16="http://schemas.microsoft.com/office/drawing/2014/main" id="{F7AC2E01-3270-42A6-843C-0E41E19BBB73}"/>
                </a:ext>
              </a:extLst>
            </p:cNvPr>
            <p:cNvSpPr/>
            <p:nvPr/>
          </p:nvSpPr>
          <p:spPr>
            <a:xfrm>
              <a:off x="6301237" y="668018"/>
              <a:ext cx="7803459" cy="8933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bIns="9144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endParaRPr>
            </a:p>
          </p:txBody>
        </p:sp>
        <p:sp>
          <p:nvSpPr>
            <p:cNvPr id="44" name="Rectangle 43">
              <a:extLst>
                <a:ext uri="{FF2B5EF4-FFF2-40B4-BE49-F238E27FC236}">
                  <a16:creationId xmlns:a16="http://schemas.microsoft.com/office/drawing/2014/main" id="{5875F199-DFED-47D2-A9A7-5A3E3091AFE2}"/>
                </a:ext>
              </a:extLst>
            </p:cNvPr>
            <p:cNvSpPr/>
            <p:nvPr/>
          </p:nvSpPr>
          <p:spPr>
            <a:xfrm>
              <a:off x="6908989" y="672107"/>
              <a:ext cx="6016240" cy="830997"/>
            </a:xfrm>
            <a:prstGeom prst="rect">
              <a:avLst/>
            </a:prstGeom>
            <a:grp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Adjust lighting by moving adjacent to window</a:t>
              </a:r>
              <a:endParaRPr kumimoji="0" lang="en-US" sz="1600"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endParaRPr>
            </a:p>
          </p:txBody>
        </p:sp>
      </p:grpSp>
    </p:spTree>
    <p:extLst>
      <p:ext uri="{BB962C8B-B14F-4D97-AF65-F5344CB8AC3E}">
        <p14:creationId xmlns:p14="http://schemas.microsoft.com/office/powerpoint/2010/main" val="326472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left)">
                                      <p:cBhvr>
                                        <p:cTn id="12" dur="500"/>
                                        <p:tgtEl>
                                          <p:spTgt spid="31">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1">
                                            <p:txEl>
                                              <p:pRg st="1" end="1"/>
                                            </p:txEl>
                                          </p:spTgt>
                                        </p:tgtEl>
                                        <p:attrNameLst>
                                          <p:attrName>style.visibility</p:attrName>
                                        </p:attrNameLst>
                                      </p:cBhvr>
                                      <p:to>
                                        <p:strVal val="visible"/>
                                      </p:to>
                                    </p:set>
                                    <p:animEffect transition="in" filter="wipe(left)">
                                      <p:cBhvr>
                                        <p:cTn id="16" dur="500"/>
                                        <p:tgtEl>
                                          <p:spTgt spid="31">
                                            <p:txEl>
                                              <p:pRg st="1" end="1"/>
                                            </p:txEl>
                                          </p:spTgt>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1">
                                            <p:txEl>
                                              <p:pRg st="2" end="2"/>
                                            </p:txEl>
                                          </p:spTgt>
                                        </p:tgtEl>
                                        <p:attrNameLst>
                                          <p:attrName>style.visibility</p:attrName>
                                        </p:attrNameLst>
                                      </p:cBhvr>
                                      <p:to>
                                        <p:strVal val="visible"/>
                                      </p:to>
                                    </p:set>
                                    <p:animEffect transition="in" filter="wipe(left)">
                                      <p:cBhvr>
                                        <p:cTn id="20"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flat screen television&#10;&#10;Description automatically generated">
            <a:extLst>
              <a:ext uri="{FF2B5EF4-FFF2-40B4-BE49-F238E27FC236}">
                <a16:creationId xmlns:a16="http://schemas.microsoft.com/office/drawing/2014/main" id="{D7718498-7F86-44D7-9C3B-DA9E147F212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1611" y="827727"/>
            <a:ext cx="7487156" cy="5150646"/>
          </a:xfrm>
          <a:prstGeom prst="rect">
            <a:avLst/>
          </a:prstGeom>
        </p:spPr>
      </p:pic>
      <p:sp>
        <p:nvSpPr>
          <p:cNvPr id="30" name="Text Placeholder 5">
            <a:extLst>
              <a:ext uri="{FF2B5EF4-FFF2-40B4-BE49-F238E27FC236}">
                <a16:creationId xmlns:a16="http://schemas.microsoft.com/office/drawing/2014/main" id="{90FB2E8C-ED26-44A2-9E74-44062170EA0C}"/>
              </a:ext>
            </a:extLst>
          </p:cNvPr>
          <p:cNvSpPr txBox="1">
            <a:spLocks/>
          </p:cNvSpPr>
          <p:nvPr/>
        </p:nvSpPr>
        <p:spPr>
          <a:xfrm>
            <a:off x="609600" y="274320"/>
            <a:ext cx="8191500" cy="605307"/>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Setting the scene: </a:t>
            </a:r>
            <a:r>
              <a:rPr lang="en-US">
                <a:solidFill>
                  <a:schemeClr val="tx1"/>
                </a:solidFill>
              </a:rPr>
              <a:t>Camera position </a:t>
            </a:r>
          </a:p>
        </p:txBody>
      </p:sp>
      <p:sp>
        <p:nvSpPr>
          <p:cNvPr id="31" name="TextBox 30">
            <a:extLst>
              <a:ext uri="{FF2B5EF4-FFF2-40B4-BE49-F238E27FC236}">
                <a16:creationId xmlns:a16="http://schemas.microsoft.com/office/drawing/2014/main" id="{1C7BE2C4-896B-42F4-997F-148214C5A8C4}"/>
              </a:ext>
            </a:extLst>
          </p:cNvPr>
          <p:cNvSpPr txBox="1"/>
          <p:nvPr/>
        </p:nvSpPr>
        <p:spPr>
          <a:xfrm>
            <a:off x="470058" y="1417073"/>
            <a:ext cx="3822827" cy="1951496"/>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marL="457200" marR="0" lvl="0" indent="-457200" algn="l" defTabSz="914400" rtl="0" eaLnBrk="1" fontAlgn="auto" latinLnBrk="0" hangingPunct="1">
              <a:lnSpc>
                <a:spcPct val="150000"/>
              </a:lnSpc>
              <a:spcBef>
                <a:spcPts val="0"/>
              </a:spcBef>
              <a:spcAft>
                <a:spcPts val="0"/>
              </a:spcAft>
              <a:buClr>
                <a:srgbClr val="3769FF"/>
              </a:buClr>
              <a:buSzPct val="110000"/>
              <a:buFont typeface="Arial" panose="020B0604020202020204" pitchFamily="34" charset="0"/>
              <a:buChar char="•"/>
              <a:tabLst/>
              <a:defRPr/>
            </a:pPr>
            <a:r>
              <a:rPr kumimoji="0" lang="en-US" sz="2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Eye level </a:t>
            </a:r>
          </a:p>
          <a:p>
            <a:pPr marL="457200" marR="0" lvl="0" indent="-457200" algn="l" defTabSz="914400" rtl="0" eaLnBrk="1" fontAlgn="auto" latinLnBrk="0" hangingPunct="1">
              <a:lnSpc>
                <a:spcPct val="150000"/>
              </a:lnSpc>
              <a:spcBef>
                <a:spcPts val="0"/>
              </a:spcBef>
              <a:spcAft>
                <a:spcPts val="0"/>
              </a:spcAft>
              <a:buClr>
                <a:srgbClr val="3769FF"/>
              </a:buClr>
              <a:buSzPct val="110000"/>
              <a:buFont typeface="Arial" panose="020B0604020202020204" pitchFamily="34" charset="0"/>
              <a:buChar char="•"/>
              <a:tabLst/>
              <a:defRPr/>
            </a:pPr>
            <a:r>
              <a:rPr kumimoji="0" lang="en-US" sz="2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Fill the frame</a:t>
            </a:r>
          </a:p>
          <a:p>
            <a:pPr marL="457200" marR="0" lvl="0" indent="-457200" algn="l" defTabSz="914400" rtl="0" eaLnBrk="1" fontAlgn="auto" latinLnBrk="0" hangingPunct="1">
              <a:lnSpc>
                <a:spcPct val="150000"/>
              </a:lnSpc>
              <a:spcBef>
                <a:spcPts val="0"/>
              </a:spcBef>
              <a:spcAft>
                <a:spcPts val="0"/>
              </a:spcAft>
              <a:buClr>
                <a:srgbClr val="3769FF"/>
              </a:buClr>
              <a:buSzPct val="110000"/>
              <a:buFont typeface="Arial" panose="020B0604020202020204" pitchFamily="34" charset="0"/>
              <a:buChar char="•"/>
              <a:tabLst/>
              <a:defRPr/>
            </a:pPr>
            <a:r>
              <a:rPr kumimoji="0" lang="en-US" sz="2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Centered</a:t>
            </a:r>
          </a:p>
        </p:txBody>
      </p:sp>
      <p:pic>
        <p:nvPicPr>
          <p:cNvPr id="9" name="Picture 8" descr="A person wearing headphones&#10;&#10;Description automatically generated">
            <a:extLst>
              <a:ext uri="{FF2B5EF4-FFF2-40B4-BE49-F238E27FC236}">
                <a16:creationId xmlns:a16="http://schemas.microsoft.com/office/drawing/2014/main" id="{E23E1772-9F02-42E9-AD82-19F6875464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3274" y="1371600"/>
            <a:ext cx="6273353" cy="3998401"/>
          </a:xfrm>
          <a:prstGeom prst="rect">
            <a:avLst/>
          </a:prstGeom>
        </p:spPr>
      </p:pic>
      <p:grpSp>
        <p:nvGrpSpPr>
          <p:cNvPr id="39" name="Group 38">
            <a:extLst>
              <a:ext uri="{FF2B5EF4-FFF2-40B4-BE49-F238E27FC236}">
                <a16:creationId xmlns:a16="http://schemas.microsoft.com/office/drawing/2014/main" id="{2357FFB5-C8F6-4EB0-9E3F-4C17FFCC541C}"/>
              </a:ext>
            </a:extLst>
          </p:cNvPr>
          <p:cNvGrpSpPr/>
          <p:nvPr/>
        </p:nvGrpSpPr>
        <p:grpSpPr>
          <a:xfrm>
            <a:off x="7294978" y="5209847"/>
            <a:ext cx="4629509" cy="893319"/>
            <a:chOff x="6301237" y="668018"/>
            <a:chExt cx="7803459" cy="893319"/>
          </a:xfrm>
          <a:solidFill>
            <a:srgbClr val="FF6035"/>
          </a:solidFill>
        </p:grpSpPr>
        <p:sp>
          <p:nvSpPr>
            <p:cNvPr id="44" name="Rectangle: Rounded Corners 43">
              <a:extLst>
                <a:ext uri="{FF2B5EF4-FFF2-40B4-BE49-F238E27FC236}">
                  <a16:creationId xmlns:a16="http://schemas.microsoft.com/office/drawing/2014/main" id="{07284B41-7162-48ED-A498-3DAA477C96E0}"/>
                </a:ext>
              </a:extLst>
            </p:cNvPr>
            <p:cNvSpPr/>
            <p:nvPr/>
          </p:nvSpPr>
          <p:spPr>
            <a:xfrm>
              <a:off x="6301237" y="668018"/>
              <a:ext cx="7803459" cy="8933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bIns="9144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5598"/>
                </a:solidFill>
                <a:effectLst/>
                <a:uLnTx/>
                <a:uFillTx/>
                <a:latin typeface="Arial Narrow" panose="020B060602020203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1B2FCF16-D010-462C-9436-90944E66A754}"/>
                </a:ext>
              </a:extLst>
            </p:cNvPr>
            <p:cNvSpPr/>
            <p:nvPr/>
          </p:nvSpPr>
          <p:spPr>
            <a:xfrm>
              <a:off x="6908989" y="857835"/>
              <a:ext cx="6016240" cy="461665"/>
            </a:xfrm>
            <a:prstGeom prst="rect">
              <a:avLst/>
            </a:prstGeom>
            <a:grp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Change camera angle</a:t>
              </a:r>
              <a:endParaRPr kumimoji="0" lang="en-US" sz="16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endParaRPr>
            </a:p>
          </p:txBody>
        </p:sp>
      </p:grpSp>
    </p:spTree>
    <p:extLst>
      <p:ext uri="{BB962C8B-B14F-4D97-AF65-F5344CB8AC3E}">
        <p14:creationId xmlns:p14="http://schemas.microsoft.com/office/powerpoint/2010/main" val="2910462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left)">
                                      <p:cBhvr>
                                        <p:cTn id="12" dur="500"/>
                                        <p:tgtEl>
                                          <p:spTgt spid="31">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wipe(left)">
                                      <p:cBhvr>
                                        <p:cTn id="15" dur="500"/>
                                        <p:tgtEl>
                                          <p:spTgt spid="31">
                                            <p:txEl>
                                              <p:pRg st="1" end="1"/>
                                            </p:txEl>
                                          </p:spTgt>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wipe(left)">
                                      <p:cBhvr>
                                        <p:cTn id="18"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flat screen television&#10;&#10;Description automatically generated">
            <a:extLst>
              <a:ext uri="{FF2B5EF4-FFF2-40B4-BE49-F238E27FC236}">
                <a16:creationId xmlns:a16="http://schemas.microsoft.com/office/drawing/2014/main" id="{04B98C5F-12B3-49DB-A3D8-32ECF651A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1611" y="827727"/>
            <a:ext cx="7487156" cy="5150646"/>
          </a:xfrm>
          <a:prstGeom prst="rect">
            <a:avLst/>
          </a:prstGeom>
        </p:spPr>
      </p:pic>
      <p:pic>
        <p:nvPicPr>
          <p:cNvPr id="11" name="Picture 10">
            <a:extLst>
              <a:ext uri="{FF2B5EF4-FFF2-40B4-BE49-F238E27FC236}">
                <a16:creationId xmlns:a16="http://schemas.microsoft.com/office/drawing/2014/main" id="{F3F7E455-5690-49A3-8CC9-F0E723CBF2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49263" y="1978153"/>
            <a:ext cx="4108364" cy="2827009"/>
          </a:xfrm>
          <a:prstGeom prst="rect">
            <a:avLst/>
          </a:prstGeom>
        </p:spPr>
      </p:pic>
      <p:pic>
        <p:nvPicPr>
          <p:cNvPr id="12" name="Picture 11">
            <a:extLst>
              <a:ext uri="{FF2B5EF4-FFF2-40B4-BE49-F238E27FC236}">
                <a16:creationId xmlns:a16="http://schemas.microsoft.com/office/drawing/2014/main" id="{F5B23A91-190A-442A-A411-2C11CDB86B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6457" y="1958624"/>
            <a:ext cx="3895962" cy="2678945"/>
          </a:xfrm>
          <a:prstGeom prst="rect">
            <a:avLst/>
          </a:prstGeom>
        </p:spPr>
      </p:pic>
      <p:pic>
        <p:nvPicPr>
          <p:cNvPr id="9" name="Picture 8" descr="A person wearing a blue shirt and headphones&#10;&#10;Description automatically generated with low confidence">
            <a:extLst>
              <a:ext uri="{FF2B5EF4-FFF2-40B4-BE49-F238E27FC236}">
                <a16:creationId xmlns:a16="http://schemas.microsoft.com/office/drawing/2014/main" id="{104FD94A-5F41-4803-BE84-7D7F92CC242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8411" y="1419224"/>
            <a:ext cx="6171421" cy="3944869"/>
          </a:xfrm>
          <a:prstGeom prst="rect">
            <a:avLst/>
          </a:prstGeom>
        </p:spPr>
      </p:pic>
      <p:sp>
        <p:nvSpPr>
          <p:cNvPr id="30" name="Text Placeholder 3">
            <a:extLst>
              <a:ext uri="{FF2B5EF4-FFF2-40B4-BE49-F238E27FC236}">
                <a16:creationId xmlns:a16="http://schemas.microsoft.com/office/drawing/2014/main" id="{4B8E21D9-F7F3-47B9-940A-C111086C7EB9}"/>
              </a:ext>
            </a:extLst>
          </p:cNvPr>
          <p:cNvSpPr txBox="1">
            <a:spLocks/>
          </p:cNvSpPr>
          <p:nvPr/>
        </p:nvSpPr>
        <p:spPr>
          <a:xfrm>
            <a:off x="619125" y="274320"/>
            <a:ext cx="8686800" cy="553407"/>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Setting the scene: Background </a:t>
            </a:r>
          </a:p>
        </p:txBody>
      </p:sp>
      <p:sp>
        <p:nvSpPr>
          <p:cNvPr id="31" name="TextBox 30">
            <a:extLst>
              <a:ext uri="{FF2B5EF4-FFF2-40B4-BE49-F238E27FC236}">
                <a16:creationId xmlns:a16="http://schemas.microsoft.com/office/drawing/2014/main" id="{2CC6F740-98D1-4F68-8618-121BFC889F7E}"/>
              </a:ext>
            </a:extLst>
          </p:cNvPr>
          <p:cNvSpPr txBox="1"/>
          <p:nvPr/>
        </p:nvSpPr>
        <p:spPr>
          <a:xfrm>
            <a:off x="477387" y="1381134"/>
            <a:ext cx="3822827" cy="1951496"/>
          </a:xfrm>
          <a:prstGeom prst="rect">
            <a:avLst/>
          </a:prstGeom>
          <a:noFill/>
        </p:spPr>
        <p:txBody>
          <a:bodyPr wrap="square" rtlCol="0">
            <a:spAutoFit/>
          </a:bodyPr>
          <a:lstStyle/>
          <a:p>
            <a:pPr marL="457200" indent="-457200">
              <a:lnSpc>
                <a:spcPct val="150000"/>
              </a:lnSpc>
              <a:buClr>
                <a:srgbClr val="3769FF"/>
              </a:buClr>
              <a:buSzPct val="110000"/>
              <a:buFont typeface="Arial" panose="020B0604020202020204" pitchFamily="34" charset="0"/>
              <a:buChar char="•"/>
            </a:pPr>
            <a:r>
              <a:rPr lang="en-US" sz="2800">
                <a:latin typeface="Arial" panose="020B0604020202020204" pitchFamily="34" charset="0"/>
                <a:cs typeface="Arial" panose="020B0604020202020204" pitchFamily="34" charset="0"/>
              </a:rPr>
              <a:t>Neutral </a:t>
            </a:r>
          </a:p>
          <a:p>
            <a:pPr marL="457200" indent="-457200">
              <a:lnSpc>
                <a:spcPct val="150000"/>
              </a:lnSpc>
              <a:buClr>
                <a:srgbClr val="3769FF"/>
              </a:buClr>
              <a:buFont typeface="Arial" panose="020B0604020202020204" pitchFamily="34" charset="0"/>
              <a:buChar char="•"/>
            </a:pPr>
            <a:r>
              <a:rPr lang="en-US" sz="2800">
                <a:latin typeface="Arial" panose="020B0604020202020204" pitchFamily="34" charset="0"/>
                <a:cs typeface="Arial" panose="020B0604020202020204" pitchFamily="34" charset="0"/>
              </a:rPr>
              <a:t>Professional</a:t>
            </a:r>
          </a:p>
          <a:p>
            <a:pPr marL="457200" indent="-457200">
              <a:lnSpc>
                <a:spcPct val="150000"/>
              </a:lnSpc>
              <a:buClr>
                <a:srgbClr val="3769FF"/>
              </a:buClr>
              <a:buFont typeface="Arial" panose="020B0604020202020204" pitchFamily="34" charset="0"/>
              <a:buChar char="•"/>
            </a:pPr>
            <a:r>
              <a:rPr lang="en-US" sz="2800">
                <a:latin typeface="Arial" panose="020B0604020202020204" pitchFamily="34" charset="0"/>
                <a:cs typeface="Arial" panose="020B0604020202020204" pitchFamily="34" charset="0"/>
              </a:rPr>
              <a:t>Blurred</a:t>
            </a:r>
          </a:p>
        </p:txBody>
      </p:sp>
      <p:grpSp>
        <p:nvGrpSpPr>
          <p:cNvPr id="39" name="Group 38">
            <a:extLst>
              <a:ext uri="{FF2B5EF4-FFF2-40B4-BE49-F238E27FC236}">
                <a16:creationId xmlns:a16="http://schemas.microsoft.com/office/drawing/2014/main" id="{B47B6F59-7C3B-4E6D-8E38-7886B0787280}"/>
              </a:ext>
            </a:extLst>
          </p:cNvPr>
          <p:cNvGrpSpPr/>
          <p:nvPr/>
        </p:nvGrpSpPr>
        <p:grpSpPr>
          <a:xfrm>
            <a:off x="7294978" y="5209847"/>
            <a:ext cx="4629509" cy="893319"/>
            <a:chOff x="6301237" y="668018"/>
            <a:chExt cx="7803459" cy="893319"/>
          </a:xfrm>
          <a:solidFill>
            <a:srgbClr val="FF6035"/>
          </a:solidFill>
        </p:grpSpPr>
        <p:sp>
          <p:nvSpPr>
            <p:cNvPr id="44" name="Rectangle: Rounded Corners 43">
              <a:extLst>
                <a:ext uri="{FF2B5EF4-FFF2-40B4-BE49-F238E27FC236}">
                  <a16:creationId xmlns:a16="http://schemas.microsoft.com/office/drawing/2014/main" id="{5BF8B4C8-3FFE-4DA6-B058-086895A74EAF}"/>
                </a:ext>
              </a:extLst>
            </p:cNvPr>
            <p:cNvSpPr/>
            <p:nvPr/>
          </p:nvSpPr>
          <p:spPr>
            <a:xfrm>
              <a:off x="6301237" y="668018"/>
              <a:ext cx="7803459" cy="89331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74320" tIns="91440" bIns="91440" rtlCol="0" anchor="ct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srgbClr val="005598"/>
                </a:solidFill>
                <a:effectLst/>
                <a:uLnTx/>
                <a:uFillTx/>
                <a:latin typeface="Arial Narrow" panose="020B0606020202030204" pitchFamily="34" charset="0"/>
                <a:ea typeface="+mn-ea"/>
                <a:cs typeface="Arial" panose="020B0604020202020204" pitchFamily="34" charset="0"/>
              </a:endParaRPr>
            </a:p>
          </p:txBody>
        </p:sp>
        <p:sp>
          <p:nvSpPr>
            <p:cNvPr id="45" name="Rectangle 44">
              <a:extLst>
                <a:ext uri="{FF2B5EF4-FFF2-40B4-BE49-F238E27FC236}">
                  <a16:creationId xmlns:a16="http://schemas.microsoft.com/office/drawing/2014/main" id="{7B07F687-24A3-4054-9BA0-5B63DD7809B3}"/>
                </a:ext>
              </a:extLst>
            </p:cNvPr>
            <p:cNvSpPr/>
            <p:nvPr/>
          </p:nvSpPr>
          <p:spPr>
            <a:xfrm>
              <a:off x="6908989" y="857835"/>
              <a:ext cx="6016240" cy="461665"/>
            </a:xfrm>
            <a:prstGeom prst="rect">
              <a:avLst/>
            </a:prstGeom>
            <a:grp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Tidy up and remove clutter</a:t>
              </a:r>
            </a:p>
          </p:txBody>
        </p:sp>
      </p:grpSp>
    </p:spTree>
    <p:extLst>
      <p:ext uri="{BB962C8B-B14F-4D97-AF65-F5344CB8AC3E}">
        <p14:creationId xmlns:p14="http://schemas.microsoft.com/office/powerpoint/2010/main" val="339547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righ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wipe(left)">
                                      <p:cBhvr>
                                        <p:cTn id="12" dur="500"/>
                                        <p:tgtEl>
                                          <p:spTgt spid="31">
                                            <p:txEl>
                                              <p:pRg st="0" end="0"/>
                                            </p:txEl>
                                          </p:spTgt>
                                        </p:tgtEl>
                                      </p:cBhvr>
                                    </p:animEffect>
                                  </p:childTnLst>
                                </p:cTn>
                              </p:par>
                              <p:par>
                                <p:cTn id="13" presetID="22" presetClass="entr" presetSubtype="8" fill="hold" nodeType="withEffect">
                                  <p:stCondLst>
                                    <p:cond delay="50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wipe(left)">
                                      <p:cBhvr>
                                        <p:cTn id="15" dur="500"/>
                                        <p:tgtEl>
                                          <p:spTgt spid="31">
                                            <p:txEl>
                                              <p:pRg st="1" end="1"/>
                                            </p:txEl>
                                          </p:spTgt>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wipe(left)">
                                      <p:cBhvr>
                                        <p:cTn id="18"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A936C9-B249-4D13-B8CB-0E2F7846DD9B}"/>
              </a:ext>
            </a:extLst>
          </p:cNvPr>
          <p:cNvSpPr txBox="1"/>
          <p:nvPr/>
        </p:nvSpPr>
        <p:spPr>
          <a:xfrm>
            <a:off x="457200" y="274320"/>
            <a:ext cx="463197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Your environment </a:t>
            </a:r>
            <a:r>
              <a:rPr lang="en-US" sz="2800" b="1">
                <a:latin typeface="Arial" panose="020B0604020202020204" pitchFamily="34" charset="0"/>
                <a:cs typeface="Arial" panose="020B0604020202020204" pitchFamily="34" charset="0"/>
              </a:rPr>
              <a:t>m</a:t>
            </a:r>
            <a:r>
              <a:rPr kumimoji="0" lang="en-US" sz="2800" b="1" i="0" u="none" strike="noStrike" kern="1200" cap="none" spc="0" normalizeH="0" baseline="0" noProof="0" err="1">
                <a:ln>
                  <a:noFill/>
                </a:ln>
                <a:effectLst/>
                <a:uLnTx/>
                <a:uFillTx/>
                <a:latin typeface="Arial" panose="020B0604020202020204" pitchFamily="34" charset="0"/>
                <a:ea typeface="+mn-ea"/>
                <a:cs typeface="Arial" panose="020B0604020202020204" pitchFamily="34" charset="0"/>
              </a:rPr>
              <a:t>atters</a:t>
            </a:r>
            <a:endParaRPr kumimoji="0" lang="en-US" sz="2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13" name="Picture 12">
            <a:extLst>
              <a:ext uri="{FF2B5EF4-FFF2-40B4-BE49-F238E27FC236}">
                <a16:creationId xmlns:a16="http://schemas.microsoft.com/office/drawing/2014/main" id="{D385CB14-312C-4E17-A002-FB92781B2D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31426" y="1399255"/>
            <a:ext cx="6300326" cy="4335321"/>
          </a:xfrm>
          <a:prstGeom prst="rect">
            <a:avLst/>
          </a:prstGeom>
        </p:spPr>
      </p:pic>
      <p:pic>
        <p:nvPicPr>
          <p:cNvPr id="16" name="Picture 15">
            <a:extLst>
              <a:ext uri="{FF2B5EF4-FFF2-40B4-BE49-F238E27FC236}">
                <a16:creationId xmlns:a16="http://schemas.microsoft.com/office/drawing/2014/main" id="{B84FA362-F8C5-4BB8-8C23-DDA05993FE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525" y="1399255"/>
            <a:ext cx="6303810" cy="4334632"/>
          </a:xfrm>
          <a:prstGeom prst="rect">
            <a:avLst/>
          </a:prstGeom>
        </p:spPr>
      </p:pic>
    </p:spTree>
    <p:extLst>
      <p:ext uri="{BB962C8B-B14F-4D97-AF65-F5344CB8AC3E}">
        <p14:creationId xmlns:p14="http://schemas.microsoft.com/office/powerpoint/2010/main" val="363702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6512" y="885825"/>
            <a:ext cx="4495800" cy="508635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6512" y="885825"/>
            <a:ext cx="4495800" cy="5086350"/>
          </a:xfrm>
          <a:prstGeom prst="rect">
            <a:avLst/>
          </a:prstGeom>
        </p:spPr>
      </p:pic>
    </p:spTree>
    <p:extLst>
      <p:ext uri="{BB962C8B-B14F-4D97-AF65-F5344CB8AC3E}">
        <p14:creationId xmlns:p14="http://schemas.microsoft.com/office/powerpoint/2010/main" val="190881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600" fill="hold"/>
                                        <p:tgtEl>
                                          <p:spTgt spid="2"/>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50"/>
                                        <p:tgtEl>
                                          <p:spTgt spid="3"/>
                                        </p:tgtEl>
                                      </p:cBhvr>
                                    </p:animEffect>
                                  </p:childTnLst>
                                </p:cTn>
                              </p:par>
                            </p:childTnLst>
                          </p:cTn>
                        </p:par>
                        <p:par>
                          <p:cTn id="12" fill="hold">
                            <p:stCondLst>
                              <p:cond delay="250"/>
                            </p:stCondLst>
                            <p:childTnLst>
                              <p:par>
                                <p:cTn id="13" presetID="1" presetClass="exit" presetSubtype="0" fill="hold" nodeType="after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white, building material, roof&#10;&#10;Description automatically generated">
            <a:extLst>
              <a:ext uri="{FF2B5EF4-FFF2-40B4-BE49-F238E27FC236}">
                <a16:creationId xmlns:a16="http://schemas.microsoft.com/office/drawing/2014/main" id="{71BED028-65EB-4031-9940-8AD066EA54F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12295"/>
            <a:ext cx="12188826" cy="7082589"/>
          </a:xfrm>
          <a:prstGeom prst="rect">
            <a:avLst/>
          </a:prstGeom>
        </p:spPr>
      </p:pic>
      <p:pic>
        <p:nvPicPr>
          <p:cNvPr id="23" name="Picture 22" descr="A picture containing person, outdoor&#10;&#10;Description automatically generated">
            <a:extLst>
              <a:ext uri="{FF2B5EF4-FFF2-40B4-BE49-F238E27FC236}">
                <a16:creationId xmlns:a16="http://schemas.microsoft.com/office/drawing/2014/main" id="{15E6E19B-AD68-4DFC-A35C-A3340FDC3DB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92"/>
          <a:stretch/>
        </p:blipFill>
        <p:spPr>
          <a:xfrm>
            <a:off x="0" y="-470229"/>
            <a:ext cx="12188825" cy="7364324"/>
          </a:xfrm>
          <a:prstGeom prst="rect">
            <a:avLst/>
          </a:prstGeom>
        </p:spPr>
      </p:pic>
      <p:pic>
        <p:nvPicPr>
          <p:cNvPr id="12" name="Picture 11" descr="A person in a suit&#10;&#10;Description automatically generated with low confidence">
            <a:extLst>
              <a:ext uri="{FF2B5EF4-FFF2-40B4-BE49-F238E27FC236}">
                <a16:creationId xmlns:a16="http://schemas.microsoft.com/office/drawing/2014/main" id="{BE8E5F36-AF8C-4728-B8F0-F6FD1915DFA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2000" y="-384003"/>
            <a:ext cx="12950826" cy="7354297"/>
          </a:xfrm>
          <a:prstGeom prst="rect">
            <a:avLst/>
          </a:prstGeom>
        </p:spPr>
      </p:pic>
      <p:sp>
        <p:nvSpPr>
          <p:cNvPr id="14" name="Rectangle: Rounded Corners 13">
            <a:extLst>
              <a:ext uri="{FF2B5EF4-FFF2-40B4-BE49-F238E27FC236}">
                <a16:creationId xmlns:a16="http://schemas.microsoft.com/office/drawing/2014/main" id="{EEC395DD-7B17-48E1-9BE2-977D5E662D8B}"/>
              </a:ext>
            </a:extLst>
          </p:cNvPr>
          <p:cNvSpPr/>
          <p:nvPr/>
        </p:nvSpPr>
        <p:spPr>
          <a:xfrm>
            <a:off x="481263" y="-352925"/>
            <a:ext cx="4523874" cy="4776644"/>
          </a:xfrm>
          <a:prstGeom prst="roundRect">
            <a:avLst>
              <a:gd name="adj" fmla="val 5910"/>
            </a:avLst>
          </a:prstGeom>
          <a:solidFill>
            <a:srgbClr val="00A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B6B8E174-2EAE-48AF-8DAB-6690DBE4648D}"/>
              </a:ext>
            </a:extLst>
          </p:cNvPr>
          <p:cNvSpPr>
            <a:spLocks noGrp="1"/>
          </p:cNvSpPr>
          <p:nvPr>
            <p:ph type="body" sz="quarter" idx="10"/>
          </p:nvPr>
        </p:nvSpPr>
        <p:spPr>
          <a:xfrm>
            <a:off x="677829" y="747873"/>
            <a:ext cx="4130739" cy="634903"/>
          </a:xfrm>
        </p:spPr>
        <p:txBody>
          <a:bodyPr/>
          <a:lstStyle/>
          <a:p>
            <a:r>
              <a:rPr lang="en-US">
                <a:solidFill>
                  <a:schemeClr val="bg1"/>
                </a:solidFill>
                <a:effectLst>
                  <a:outerShdw blurRad="38100" dist="38100" dir="2700000" algn="tl">
                    <a:srgbClr val="000000">
                      <a:alpha val="43137"/>
                    </a:srgbClr>
                  </a:outerShdw>
                </a:effectLst>
              </a:rPr>
              <a:t>Setting the scene: A</a:t>
            </a:r>
            <a:r>
              <a:rPr lang="en-US" sz="2800">
                <a:solidFill>
                  <a:schemeClr val="bg1"/>
                </a:solidFill>
                <a:effectLst>
                  <a:outerShdw blurRad="38100" dist="38100" dir="2700000" algn="tl">
                    <a:srgbClr val="000000">
                      <a:alpha val="43137"/>
                    </a:srgbClr>
                  </a:outerShdw>
                </a:effectLst>
              </a:rPr>
              <a:t>ttire</a:t>
            </a:r>
            <a:r>
              <a:rPr lang="en-US" sz="3600">
                <a:solidFill>
                  <a:schemeClr val="bg1"/>
                </a:solidFill>
                <a:effectLst>
                  <a:outerShdw blurRad="38100" dist="38100" dir="2700000" algn="tl">
                    <a:srgbClr val="000000">
                      <a:alpha val="43137"/>
                    </a:srgbClr>
                  </a:outerShdw>
                </a:effectLst>
              </a:rPr>
              <a:t> </a:t>
            </a:r>
            <a:endParaRPr lang="en-US">
              <a:solidFill>
                <a:schemeClr val="bg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1AED414F-8996-4D8F-961C-AD715931E4F7}"/>
              </a:ext>
            </a:extLst>
          </p:cNvPr>
          <p:cNvSpPr txBox="1"/>
          <p:nvPr/>
        </p:nvSpPr>
        <p:spPr>
          <a:xfrm>
            <a:off x="603186" y="1453387"/>
            <a:ext cx="4280027" cy="1951496"/>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a:lnSpc>
                <a:spcPct val="150000"/>
              </a:lnSpc>
              <a:buClrTx/>
            </a:pPr>
            <a:r>
              <a:rPr lang="en-US">
                <a:solidFill>
                  <a:schemeClr val="bg1"/>
                </a:solidFill>
                <a:effectLst>
                  <a:outerShdw blurRad="38100" dist="38100" dir="2700000" algn="tl">
                    <a:srgbClr val="000000">
                      <a:alpha val="43137"/>
                    </a:srgbClr>
                  </a:outerShdw>
                </a:effectLst>
              </a:rPr>
              <a:t>Professional</a:t>
            </a:r>
          </a:p>
          <a:p>
            <a:pPr>
              <a:lnSpc>
                <a:spcPct val="150000"/>
              </a:lnSpc>
              <a:buClrTx/>
            </a:pPr>
            <a:r>
              <a:rPr lang="en-US">
                <a:solidFill>
                  <a:schemeClr val="bg1"/>
                </a:solidFill>
                <a:effectLst>
                  <a:outerShdw blurRad="38100" dist="38100" dir="2700000" algn="tl">
                    <a:srgbClr val="000000">
                      <a:alpha val="43137"/>
                    </a:srgbClr>
                  </a:outerShdw>
                </a:effectLst>
              </a:rPr>
              <a:t>Camera-friendly colors</a:t>
            </a:r>
          </a:p>
          <a:p>
            <a:pPr>
              <a:lnSpc>
                <a:spcPct val="150000"/>
              </a:lnSpc>
              <a:buClrTx/>
            </a:pPr>
            <a:r>
              <a:rPr lang="en-US">
                <a:solidFill>
                  <a:schemeClr val="bg1"/>
                </a:solidFill>
                <a:effectLst>
                  <a:outerShdw blurRad="38100" dist="38100" dir="2700000" algn="tl">
                    <a:srgbClr val="000000">
                      <a:alpha val="43137"/>
                    </a:srgbClr>
                  </a:outerShdw>
                </a:effectLst>
              </a:rPr>
              <a:t>Avoid moiré</a:t>
            </a:r>
          </a:p>
        </p:txBody>
      </p:sp>
      <p:sp>
        <p:nvSpPr>
          <p:cNvPr id="19" name="Text Box 9">
            <a:extLst>
              <a:ext uri="{FF2B5EF4-FFF2-40B4-BE49-F238E27FC236}">
                <a16:creationId xmlns:a16="http://schemas.microsoft.com/office/drawing/2014/main" id="{7EF50707-7B83-474A-9D77-8DF2B65B358E}"/>
              </a:ext>
            </a:extLst>
          </p:cNvPr>
          <p:cNvSpPr txBox="1">
            <a:spLocks noChangeArrowheads="1"/>
          </p:cNvSpPr>
          <p:nvPr/>
        </p:nvSpPr>
        <p:spPr bwMode="auto">
          <a:xfrm>
            <a:off x="457073" y="6457750"/>
            <a:ext cx="5484972" cy="173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effectLst/>
                <a:uLnTx/>
                <a:uFillTx/>
                <a:latin typeface="Arial Narrow" pitchFamily="34" charset="0"/>
                <a:ea typeface="ＭＳ Ｐゴシック" charset="0"/>
                <a:cs typeface="+mn-cs"/>
              </a:rPr>
              <a:t>For Financial Professional Use Only / Not for Distribution to the Public</a:t>
            </a:r>
          </a:p>
        </p:txBody>
      </p:sp>
    </p:spTree>
    <p:custDataLst>
      <p:tags r:id="rId1"/>
    </p:custDataLst>
    <p:extLst>
      <p:ext uri="{BB962C8B-B14F-4D97-AF65-F5344CB8AC3E}">
        <p14:creationId xmlns:p14="http://schemas.microsoft.com/office/powerpoint/2010/main" val="395733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89197D-6591-4D65-9BF5-18E5DB49163B}"/>
              </a:ext>
            </a:extLst>
          </p:cNvPr>
          <p:cNvSpPr>
            <a:spLocks noGrp="1"/>
          </p:cNvSpPr>
          <p:nvPr>
            <p:ph type="body" sz="quarter" idx="10"/>
          </p:nvPr>
        </p:nvSpPr>
        <p:spPr>
          <a:xfrm>
            <a:off x="457201" y="274320"/>
            <a:ext cx="8686800" cy="640080"/>
          </a:xfrm>
        </p:spPr>
        <p:txBody>
          <a:bodyPr/>
          <a:lstStyle/>
          <a:p>
            <a:r>
              <a:rPr lang="en-US">
                <a:solidFill>
                  <a:schemeClr val="tx1"/>
                </a:solidFill>
              </a:rPr>
              <a:t>Delivery: Eye contact</a:t>
            </a:r>
            <a:r>
              <a:rPr lang="en-US" sz="3600">
                <a:solidFill>
                  <a:schemeClr val="tx1"/>
                </a:solidFill>
              </a:rPr>
              <a:t> </a:t>
            </a:r>
            <a:endParaRPr lang="en-US">
              <a:solidFill>
                <a:schemeClr val="tx1"/>
              </a:solidFill>
            </a:endParaRPr>
          </a:p>
        </p:txBody>
      </p:sp>
      <p:sp>
        <p:nvSpPr>
          <p:cNvPr id="10" name="TextBox 9">
            <a:extLst>
              <a:ext uri="{FF2B5EF4-FFF2-40B4-BE49-F238E27FC236}">
                <a16:creationId xmlns:a16="http://schemas.microsoft.com/office/drawing/2014/main" id="{35DC8BF9-5446-44D8-8CE7-18BD71AD7BAD}"/>
              </a:ext>
            </a:extLst>
          </p:cNvPr>
          <p:cNvSpPr txBox="1"/>
          <p:nvPr/>
        </p:nvSpPr>
        <p:spPr>
          <a:xfrm>
            <a:off x="412289" y="1549667"/>
            <a:ext cx="4388312" cy="2123658"/>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a:lnSpc>
                <a:spcPct val="100000"/>
              </a:lnSpc>
              <a:spcAft>
                <a:spcPts val="1200"/>
              </a:spcAft>
              <a:buClr>
                <a:srgbClr val="3769FF"/>
              </a:buClr>
            </a:pPr>
            <a:r>
              <a:rPr lang="en-US"/>
              <a:t>Look at the camera </a:t>
            </a:r>
          </a:p>
          <a:p>
            <a:pPr>
              <a:lnSpc>
                <a:spcPct val="100000"/>
              </a:lnSpc>
              <a:spcAft>
                <a:spcPts val="1200"/>
              </a:spcAft>
              <a:buClr>
                <a:srgbClr val="3769FF"/>
              </a:buClr>
            </a:pPr>
            <a:r>
              <a:rPr lang="en-US"/>
              <a:t>Stay focused</a:t>
            </a:r>
          </a:p>
          <a:p>
            <a:pPr>
              <a:lnSpc>
                <a:spcPct val="100000"/>
              </a:lnSpc>
              <a:spcAft>
                <a:spcPts val="1200"/>
              </a:spcAft>
              <a:buClr>
                <a:srgbClr val="3769FF"/>
              </a:buClr>
            </a:pPr>
            <a:r>
              <a:rPr lang="en-US"/>
              <a:t>Show you </a:t>
            </a:r>
            <a:br>
              <a:rPr lang="en-US"/>
            </a:br>
            <a:r>
              <a:rPr lang="en-US"/>
              <a:t>are listening</a:t>
            </a:r>
          </a:p>
        </p:txBody>
      </p:sp>
      <p:grpSp>
        <p:nvGrpSpPr>
          <p:cNvPr id="33" name="Group 32">
            <a:extLst>
              <a:ext uri="{FF2B5EF4-FFF2-40B4-BE49-F238E27FC236}">
                <a16:creationId xmlns:a16="http://schemas.microsoft.com/office/drawing/2014/main" id="{58454293-4E10-4425-019C-0CA20594B52E}"/>
              </a:ext>
            </a:extLst>
          </p:cNvPr>
          <p:cNvGrpSpPr/>
          <p:nvPr/>
        </p:nvGrpSpPr>
        <p:grpSpPr>
          <a:xfrm>
            <a:off x="4418012" y="1493520"/>
            <a:ext cx="7040880" cy="4754880"/>
            <a:chOff x="4690872" y="1325131"/>
            <a:chExt cx="7040880" cy="4754880"/>
          </a:xfrm>
        </p:grpSpPr>
        <p:pic>
          <p:nvPicPr>
            <p:cNvPr id="34" name="Picture 33" descr="A person looking at the camera&#10;&#10;Description automatically generated">
              <a:extLst>
                <a:ext uri="{FF2B5EF4-FFF2-40B4-BE49-F238E27FC236}">
                  <a16:creationId xmlns:a16="http://schemas.microsoft.com/office/drawing/2014/main" id="{CBC52F29-B24A-2A31-1F69-DFB8B730ED5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0317" y="1676400"/>
              <a:ext cx="6146310" cy="3814401"/>
            </a:xfrm>
            <a:prstGeom prst="rect">
              <a:avLst/>
            </a:prstGeom>
          </p:spPr>
        </p:pic>
        <p:pic>
          <p:nvPicPr>
            <p:cNvPr id="35" name="Picture 34" descr="A picture containing computer, table&#10;&#10;Description automatically generated">
              <a:extLst>
                <a:ext uri="{FF2B5EF4-FFF2-40B4-BE49-F238E27FC236}">
                  <a16:creationId xmlns:a16="http://schemas.microsoft.com/office/drawing/2014/main" id="{9E3CBB14-6680-4996-7C00-BD3A2C4021B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100000" l="0" r="100000">
                          <a14:foregroundMark x1="44082" y1="97271" x2="44082" y2="97271"/>
                          <a14:foregroundMark x1="9796" y1="4288" x2="94422" y2="6433"/>
                          <a14:foregroundMark x1="94422" y1="6433" x2="95238" y2="61014"/>
                          <a14:foregroundMark x1="95238" y1="61014" x2="95773" y2="63696"/>
                          <a14:foregroundMark x1="96208" y1="82289" x2="91837" y2="90448"/>
                          <a14:foregroundMark x1="91837" y1="90448" x2="85689" y2="94526"/>
                          <a14:foregroundMark x1="79277" y1="95072" x2="11429" y2="91813"/>
                          <a14:foregroundMark x1="11429" y1="91813" x2="6395" y2="71930"/>
                          <a14:foregroundMark x1="6395" y1="71930" x2="6395" y2="14035"/>
                          <a14:foregroundMark x1="6395" y1="14035" x2="10340" y2="5263"/>
                          <a14:foregroundMark x1="10340" y1="5263" x2="10340" y2="5263"/>
                          <a14:foregroundMark x1="6667" y1="73489" x2="7619" y2="84016"/>
                          <a14:foregroundMark x1="7619" y1="84016" x2="14286" y2="91618"/>
                          <a14:foregroundMark x1="14286" y1="91618" x2="54014" y2="88889"/>
                          <a14:foregroundMark x1="54014" y1="88889" x2="68844" y2="88889"/>
                          <a14:foregroundMark x1="68844" y1="88889" x2="83810" y2="87914"/>
                          <a14:foregroundMark x1="83810" y1="87914" x2="90884" y2="87914"/>
                          <a14:backgroundMark x1="96871" y1="63548" x2="97551" y2="73879"/>
                          <a14:backgroundMark x1="97551" y1="73879" x2="98095" y2="71540"/>
                          <a14:backgroundMark x1="96871" y1="74074" x2="97007" y2="82261"/>
                          <a14:backgroundMark x1="78912" y1="95906" x2="85170" y2="95712"/>
                        </a14:backgroundRemoval>
                      </a14:imgEffect>
                    </a14:imgLayer>
                  </a14:imgProps>
                </a:ext>
                <a:ext uri="{28A0092B-C50C-407E-A947-70E740481C1C}">
                  <a14:useLocalDpi xmlns:a14="http://schemas.microsoft.com/office/drawing/2010/main"/>
                </a:ext>
              </a:extLst>
            </a:blip>
            <a:srcRect/>
            <a:stretch/>
          </p:blipFill>
          <p:spPr>
            <a:xfrm>
              <a:off x="4690872" y="1325131"/>
              <a:ext cx="7040880" cy="4754880"/>
            </a:xfrm>
            <a:prstGeom prst="rect">
              <a:avLst/>
            </a:prstGeom>
          </p:spPr>
        </p:pic>
      </p:grpSp>
      <p:sp>
        <p:nvSpPr>
          <p:cNvPr id="36" name="Rectangle 35">
            <a:extLst>
              <a:ext uri="{FF2B5EF4-FFF2-40B4-BE49-F238E27FC236}">
                <a16:creationId xmlns:a16="http://schemas.microsoft.com/office/drawing/2014/main" id="{0E3DADC7-19CC-0082-325B-C902EA923B2A}"/>
              </a:ext>
            </a:extLst>
          </p:cNvPr>
          <p:cNvSpPr/>
          <p:nvPr/>
        </p:nvSpPr>
        <p:spPr>
          <a:xfrm>
            <a:off x="4947458" y="1807682"/>
            <a:ext cx="6146309" cy="3778148"/>
          </a:xfrm>
          <a:prstGeom prst="rect">
            <a:avLst/>
          </a:prstGeom>
          <a:solidFill>
            <a:srgbClr val="EBECF1"/>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BD65DC22-C650-AE5F-C727-A7657C5C1A2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471559" y="2176161"/>
            <a:ext cx="4384431" cy="2990088"/>
          </a:xfrm>
          <a:prstGeom prst="rect">
            <a:avLst/>
          </a:prstGeom>
        </p:spPr>
      </p:pic>
      <p:pic>
        <p:nvPicPr>
          <p:cNvPr id="38" name="Picture 37">
            <a:extLst>
              <a:ext uri="{FF2B5EF4-FFF2-40B4-BE49-F238E27FC236}">
                <a16:creationId xmlns:a16="http://schemas.microsoft.com/office/drawing/2014/main" id="{9498F4EE-552D-3CF7-CF8D-514A06DF18D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471559" y="2176161"/>
            <a:ext cx="4384431" cy="2990088"/>
          </a:xfrm>
          <a:prstGeom prst="rect">
            <a:avLst/>
          </a:prstGeom>
        </p:spPr>
      </p:pic>
      <p:pic>
        <p:nvPicPr>
          <p:cNvPr id="39" name="Picture 38">
            <a:extLst>
              <a:ext uri="{FF2B5EF4-FFF2-40B4-BE49-F238E27FC236}">
                <a16:creationId xmlns:a16="http://schemas.microsoft.com/office/drawing/2014/main" id="{3243712D-FBBE-C4A5-2FC2-2906B1E07DA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471559" y="2172092"/>
            <a:ext cx="4384431" cy="2994157"/>
          </a:xfrm>
          <a:prstGeom prst="rect">
            <a:avLst/>
          </a:prstGeom>
        </p:spPr>
      </p:pic>
      <p:grpSp>
        <p:nvGrpSpPr>
          <p:cNvPr id="40" name="Group 39">
            <a:extLst>
              <a:ext uri="{FF2B5EF4-FFF2-40B4-BE49-F238E27FC236}">
                <a16:creationId xmlns:a16="http://schemas.microsoft.com/office/drawing/2014/main" id="{67D796D5-3466-E452-4091-5869DF809646}"/>
              </a:ext>
            </a:extLst>
          </p:cNvPr>
          <p:cNvGrpSpPr/>
          <p:nvPr/>
        </p:nvGrpSpPr>
        <p:grpSpPr>
          <a:xfrm>
            <a:off x="5180412" y="2160636"/>
            <a:ext cx="918845" cy="3009404"/>
            <a:chOff x="5327967" y="1824145"/>
            <a:chExt cx="918845" cy="3009404"/>
          </a:xfrm>
        </p:grpSpPr>
        <p:grpSp>
          <p:nvGrpSpPr>
            <p:cNvPr id="41" name="Group 40">
              <a:extLst>
                <a:ext uri="{FF2B5EF4-FFF2-40B4-BE49-F238E27FC236}">
                  <a16:creationId xmlns:a16="http://schemas.microsoft.com/office/drawing/2014/main" id="{BC4014C7-4510-7D3D-BDE8-A65FD9F62988}"/>
                </a:ext>
              </a:extLst>
            </p:cNvPr>
            <p:cNvGrpSpPr/>
            <p:nvPr/>
          </p:nvGrpSpPr>
          <p:grpSpPr>
            <a:xfrm>
              <a:off x="5327967" y="3919149"/>
              <a:ext cx="918845" cy="914400"/>
              <a:chOff x="5867749" y="4655545"/>
              <a:chExt cx="918845" cy="914400"/>
            </a:xfrm>
          </p:grpSpPr>
          <p:sp>
            <p:nvSpPr>
              <p:cNvPr id="48" name="Rectangle 47">
                <a:extLst>
                  <a:ext uri="{FF2B5EF4-FFF2-40B4-BE49-F238E27FC236}">
                    <a16:creationId xmlns:a16="http://schemas.microsoft.com/office/drawing/2014/main" id="{BE8419DF-89EB-9F41-8C32-7DA90D9B3ECC}"/>
                  </a:ext>
                </a:extLst>
              </p:cNvPr>
              <p:cNvSpPr/>
              <p:nvPr/>
            </p:nvSpPr>
            <p:spPr>
              <a:xfrm>
                <a:off x="5867749" y="4655545"/>
                <a:ext cx="914400" cy="914400"/>
              </a:xfrm>
              <a:prstGeom prst="rect">
                <a:avLst/>
              </a:prstGeom>
              <a:solidFill>
                <a:srgbClr val="3769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49" name="Graphic 48" descr="Female Profile">
                <a:extLst>
                  <a:ext uri="{FF2B5EF4-FFF2-40B4-BE49-F238E27FC236}">
                    <a16:creationId xmlns:a16="http://schemas.microsoft.com/office/drawing/2014/main" id="{AD70B716-81EE-A947-E01D-5C3D56B7C678}"/>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872194" y="4655545"/>
                <a:ext cx="914400" cy="914400"/>
              </a:xfrm>
              <a:prstGeom prst="rect">
                <a:avLst/>
              </a:prstGeom>
            </p:spPr>
          </p:pic>
        </p:grpSp>
        <p:grpSp>
          <p:nvGrpSpPr>
            <p:cNvPr id="42" name="Group 41">
              <a:extLst>
                <a:ext uri="{FF2B5EF4-FFF2-40B4-BE49-F238E27FC236}">
                  <a16:creationId xmlns:a16="http://schemas.microsoft.com/office/drawing/2014/main" id="{32FEC53D-0624-D0B9-EA21-97EAB50BCC9A}"/>
                </a:ext>
              </a:extLst>
            </p:cNvPr>
            <p:cNvGrpSpPr/>
            <p:nvPr/>
          </p:nvGrpSpPr>
          <p:grpSpPr>
            <a:xfrm>
              <a:off x="5327967" y="1824145"/>
              <a:ext cx="914400" cy="914400"/>
              <a:chOff x="3016967" y="4639035"/>
              <a:chExt cx="914400" cy="914400"/>
            </a:xfrm>
          </p:grpSpPr>
          <p:sp>
            <p:nvSpPr>
              <p:cNvPr id="46" name="Rectangle 45">
                <a:extLst>
                  <a:ext uri="{FF2B5EF4-FFF2-40B4-BE49-F238E27FC236}">
                    <a16:creationId xmlns:a16="http://schemas.microsoft.com/office/drawing/2014/main" id="{480821E4-8E7C-146E-964E-D89B6A3B9ACF}"/>
                  </a:ext>
                </a:extLst>
              </p:cNvPr>
              <p:cNvSpPr/>
              <p:nvPr/>
            </p:nvSpPr>
            <p:spPr>
              <a:xfrm>
                <a:off x="3016967" y="4639035"/>
                <a:ext cx="914400" cy="914400"/>
              </a:xfrm>
              <a:prstGeom prst="rect">
                <a:avLst/>
              </a:prstGeom>
              <a:solidFill>
                <a:srgbClr val="3769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47" name="Graphic 46" descr="Male profile">
                <a:extLst>
                  <a:ext uri="{FF2B5EF4-FFF2-40B4-BE49-F238E27FC236}">
                    <a16:creationId xmlns:a16="http://schemas.microsoft.com/office/drawing/2014/main" id="{BD88FED9-48EC-C09C-C782-A35920CA511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016967" y="4639035"/>
                <a:ext cx="914400" cy="914400"/>
              </a:xfrm>
              <a:prstGeom prst="rect">
                <a:avLst/>
              </a:prstGeom>
            </p:spPr>
          </p:pic>
        </p:grpSp>
        <p:grpSp>
          <p:nvGrpSpPr>
            <p:cNvPr id="43" name="Group 42">
              <a:extLst>
                <a:ext uri="{FF2B5EF4-FFF2-40B4-BE49-F238E27FC236}">
                  <a16:creationId xmlns:a16="http://schemas.microsoft.com/office/drawing/2014/main" id="{B2E2D3B6-ACC1-51C3-94B6-04271988C9D9}"/>
                </a:ext>
              </a:extLst>
            </p:cNvPr>
            <p:cNvGrpSpPr/>
            <p:nvPr/>
          </p:nvGrpSpPr>
          <p:grpSpPr>
            <a:xfrm>
              <a:off x="5327967" y="2871647"/>
              <a:ext cx="918845" cy="914400"/>
              <a:chOff x="4437913" y="4625065"/>
              <a:chExt cx="918845" cy="914400"/>
            </a:xfrm>
          </p:grpSpPr>
          <p:sp>
            <p:nvSpPr>
              <p:cNvPr id="44" name="Rectangle 43">
                <a:extLst>
                  <a:ext uri="{FF2B5EF4-FFF2-40B4-BE49-F238E27FC236}">
                    <a16:creationId xmlns:a16="http://schemas.microsoft.com/office/drawing/2014/main" id="{2C901681-A64B-2354-6047-4EB4216DCC07}"/>
                  </a:ext>
                </a:extLst>
              </p:cNvPr>
              <p:cNvSpPr/>
              <p:nvPr/>
            </p:nvSpPr>
            <p:spPr>
              <a:xfrm>
                <a:off x="4437913" y="4625065"/>
                <a:ext cx="914400" cy="914400"/>
              </a:xfrm>
              <a:prstGeom prst="rect">
                <a:avLst/>
              </a:prstGeom>
              <a:solidFill>
                <a:srgbClr val="3769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45" name="Graphic 44" descr="Female Profile">
                <a:extLst>
                  <a:ext uri="{FF2B5EF4-FFF2-40B4-BE49-F238E27FC236}">
                    <a16:creationId xmlns:a16="http://schemas.microsoft.com/office/drawing/2014/main" id="{904E292B-9DD1-762C-E589-7D358CAF59C4}"/>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42358" y="4625065"/>
                <a:ext cx="914400" cy="914400"/>
              </a:xfrm>
              <a:prstGeom prst="rect">
                <a:avLst/>
              </a:prstGeom>
            </p:spPr>
          </p:pic>
        </p:grpSp>
      </p:grpSp>
      <p:sp>
        <p:nvSpPr>
          <p:cNvPr id="50" name="Rectangle 49">
            <a:extLst>
              <a:ext uri="{FF2B5EF4-FFF2-40B4-BE49-F238E27FC236}">
                <a16:creationId xmlns:a16="http://schemas.microsoft.com/office/drawing/2014/main" id="{C2AB1EF7-AA24-A293-F9E2-A19222D116BB}"/>
              </a:ext>
            </a:extLst>
          </p:cNvPr>
          <p:cNvSpPr/>
          <p:nvPr/>
        </p:nvSpPr>
        <p:spPr>
          <a:xfrm>
            <a:off x="7770812" y="1585112"/>
            <a:ext cx="335280" cy="283846"/>
          </a:xfrm>
          <a:prstGeom prst="rect">
            <a:avLst/>
          </a:prstGeom>
          <a:noFill/>
          <a:ln w="28575" cap="flat" cmpd="sng" algn="ctr">
            <a:solidFill>
              <a:srgbClr val="ED77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BA7EF730-C736-00A7-8F55-DC0B723D7038}"/>
              </a:ext>
            </a:extLst>
          </p:cNvPr>
          <p:cNvSpPr/>
          <p:nvPr/>
        </p:nvSpPr>
        <p:spPr>
          <a:xfrm rot="16200000">
            <a:off x="4007521" y="3097760"/>
            <a:ext cx="3264627" cy="1146891"/>
          </a:xfrm>
          <a:prstGeom prst="rect">
            <a:avLst/>
          </a:prstGeom>
          <a:noFill/>
          <a:ln w="28575" cap="flat" cmpd="sng" algn="ctr">
            <a:solidFill>
              <a:srgbClr val="3769FF"/>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0BA014B1-3E40-9E7F-78EB-17C5D657B956}"/>
              </a:ext>
            </a:extLst>
          </p:cNvPr>
          <p:cNvSpPr/>
          <p:nvPr/>
        </p:nvSpPr>
        <p:spPr>
          <a:xfrm>
            <a:off x="6356336" y="2038891"/>
            <a:ext cx="4614877" cy="3264628"/>
          </a:xfrm>
          <a:prstGeom prst="rect">
            <a:avLst/>
          </a:prstGeom>
          <a:noFill/>
          <a:ln w="28575" cap="flat" cmpd="sng" algn="ctr">
            <a:solidFill>
              <a:srgbClr val="3769FF"/>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nvGrpSpPr>
          <p:cNvPr id="53" name="Group 52">
            <a:extLst>
              <a:ext uri="{FF2B5EF4-FFF2-40B4-BE49-F238E27FC236}">
                <a16:creationId xmlns:a16="http://schemas.microsoft.com/office/drawing/2014/main" id="{5DAB3797-2877-376B-FB23-4A4ADEB7F2C1}"/>
              </a:ext>
            </a:extLst>
          </p:cNvPr>
          <p:cNvGrpSpPr/>
          <p:nvPr/>
        </p:nvGrpSpPr>
        <p:grpSpPr>
          <a:xfrm>
            <a:off x="7850475" y="1630102"/>
            <a:ext cx="175954" cy="177580"/>
            <a:chOff x="8109352" y="1278767"/>
            <a:chExt cx="175954" cy="177580"/>
          </a:xfrm>
        </p:grpSpPr>
        <p:sp>
          <p:nvSpPr>
            <p:cNvPr id="54" name="Freeform: Shape 53">
              <a:extLst>
                <a:ext uri="{FF2B5EF4-FFF2-40B4-BE49-F238E27FC236}">
                  <a16:creationId xmlns:a16="http://schemas.microsoft.com/office/drawing/2014/main" id="{E81464F7-46C1-6965-C36B-B971573F5BFD}"/>
                </a:ext>
              </a:extLst>
            </p:cNvPr>
            <p:cNvSpPr/>
            <p:nvPr/>
          </p:nvSpPr>
          <p:spPr>
            <a:xfrm>
              <a:off x="8109352" y="1278767"/>
              <a:ext cx="175954" cy="177580"/>
            </a:xfrm>
            <a:custGeom>
              <a:avLst/>
              <a:gdLst>
                <a:gd name="connsiteX0" fmla="*/ 57150 w 114300"/>
                <a:gd name="connsiteY0" fmla="*/ 85725 h 114300"/>
                <a:gd name="connsiteX1" fmla="*/ 28575 w 114300"/>
                <a:gd name="connsiteY1" fmla="*/ 57150 h 114300"/>
                <a:gd name="connsiteX2" fmla="*/ 57150 w 114300"/>
                <a:gd name="connsiteY2" fmla="*/ 28575 h 114300"/>
                <a:gd name="connsiteX3" fmla="*/ 85725 w 114300"/>
                <a:gd name="connsiteY3" fmla="*/ 57150 h 114300"/>
                <a:gd name="connsiteX4" fmla="*/ 57150 w 114300"/>
                <a:gd name="connsiteY4" fmla="*/ 85725 h 114300"/>
                <a:gd name="connsiteX5" fmla="*/ 57150 w 114300"/>
                <a:gd name="connsiteY5" fmla="*/ 0 h 114300"/>
                <a:gd name="connsiteX6" fmla="*/ 0 w 114300"/>
                <a:gd name="connsiteY6" fmla="*/ 57150 h 114300"/>
                <a:gd name="connsiteX7" fmla="*/ 57150 w 114300"/>
                <a:gd name="connsiteY7" fmla="*/ 114300 h 114300"/>
                <a:gd name="connsiteX8" fmla="*/ 114300 w 114300"/>
                <a:gd name="connsiteY8" fmla="*/ 57150 h 114300"/>
                <a:gd name="connsiteX9" fmla="*/ 57150 w 114300"/>
                <a:gd name="connsiteY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85725"/>
                  </a:moveTo>
                  <a:cubicBezTo>
                    <a:pt x="41434" y="85725"/>
                    <a:pt x="28575" y="72866"/>
                    <a:pt x="28575" y="57150"/>
                  </a:cubicBezTo>
                  <a:cubicBezTo>
                    <a:pt x="28575" y="41434"/>
                    <a:pt x="41434" y="28575"/>
                    <a:pt x="57150" y="28575"/>
                  </a:cubicBezTo>
                  <a:cubicBezTo>
                    <a:pt x="72866" y="28575"/>
                    <a:pt x="85725" y="41434"/>
                    <a:pt x="85725" y="57150"/>
                  </a:cubicBezTo>
                  <a:cubicBezTo>
                    <a:pt x="85725" y="72866"/>
                    <a:pt x="72866" y="85725"/>
                    <a:pt x="57150" y="85725"/>
                  </a:cubicBezTo>
                  <a:close/>
                  <a:moveTo>
                    <a:pt x="57150" y="0"/>
                  </a:moveTo>
                  <a:cubicBezTo>
                    <a:pt x="25718" y="0"/>
                    <a:pt x="0" y="25718"/>
                    <a:pt x="0" y="57150"/>
                  </a:cubicBezTo>
                  <a:cubicBezTo>
                    <a:pt x="0" y="88582"/>
                    <a:pt x="25718" y="114300"/>
                    <a:pt x="57150" y="114300"/>
                  </a:cubicBezTo>
                  <a:cubicBezTo>
                    <a:pt x="88582" y="114300"/>
                    <a:pt x="114300" y="88582"/>
                    <a:pt x="114300" y="57150"/>
                  </a:cubicBezTo>
                  <a:cubicBezTo>
                    <a:pt x="114300" y="25718"/>
                    <a:pt x="88582" y="0"/>
                    <a:pt x="57150" y="0"/>
                  </a:cubicBezTo>
                  <a:close/>
                </a:path>
              </a:pathLst>
            </a:custGeom>
            <a:solidFill>
              <a:srgbClr val="A7A7A7"/>
            </a:solidFill>
            <a:ln w="47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sp>
          <p:nvSpPr>
            <p:cNvPr id="55" name="Freeform: Shape 54">
              <a:extLst>
                <a:ext uri="{FF2B5EF4-FFF2-40B4-BE49-F238E27FC236}">
                  <a16:creationId xmlns:a16="http://schemas.microsoft.com/office/drawing/2014/main" id="{53771F31-118B-D967-2EB1-8CED569A86FF}"/>
                </a:ext>
              </a:extLst>
            </p:cNvPr>
            <p:cNvSpPr/>
            <p:nvPr/>
          </p:nvSpPr>
          <p:spPr>
            <a:xfrm>
              <a:off x="8140179" y="1310407"/>
              <a:ext cx="114300" cy="114300"/>
            </a:xfrm>
            <a:custGeom>
              <a:avLst/>
              <a:gdLst>
                <a:gd name="connsiteX0" fmla="*/ 57150 w 114300"/>
                <a:gd name="connsiteY0" fmla="*/ 85725 h 114300"/>
                <a:gd name="connsiteX1" fmla="*/ 28575 w 114300"/>
                <a:gd name="connsiteY1" fmla="*/ 57150 h 114300"/>
                <a:gd name="connsiteX2" fmla="*/ 57150 w 114300"/>
                <a:gd name="connsiteY2" fmla="*/ 28575 h 114300"/>
                <a:gd name="connsiteX3" fmla="*/ 85725 w 114300"/>
                <a:gd name="connsiteY3" fmla="*/ 57150 h 114300"/>
                <a:gd name="connsiteX4" fmla="*/ 57150 w 114300"/>
                <a:gd name="connsiteY4" fmla="*/ 85725 h 114300"/>
                <a:gd name="connsiteX5" fmla="*/ 57150 w 114300"/>
                <a:gd name="connsiteY5" fmla="*/ 0 h 114300"/>
                <a:gd name="connsiteX6" fmla="*/ 0 w 114300"/>
                <a:gd name="connsiteY6" fmla="*/ 57150 h 114300"/>
                <a:gd name="connsiteX7" fmla="*/ 57150 w 114300"/>
                <a:gd name="connsiteY7" fmla="*/ 114300 h 114300"/>
                <a:gd name="connsiteX8" fmla="*/ 114300 w 114300"/>
                <a:gd name="connsiteY8" fmla="*/ 57150 h 114300"/>
                <a:gd name="connsiteX9" fmla="*/ 57150 w 114300"/>
                <a:gd name="connsiteY9"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300" h="114300">
                  <a:moveTo>
                    <a:pt x="57150" y="85725"/>
                  </a:moveTo>
                  <a:cubicBezTo>
                    <a:pt x="41434" y="85725"/>
                    <a:pt x="28575" y="72866"/>
                    <a:pt x="28575" y="57150"/>
                  </a:cubicBezTo>
                  <a:cubicBezTo>
                    <a:pt x="28575" y="41434"/>
                    <a:pt x="41434" y="28575"/>
                    <a:pt x="57150" y="28575"/>
                  </a:cubicBezTo>
                  <a:cubicBezTo>
                    <a:pt x="72866" y="28575"/>
                    <a:pt x="85725" y="41434"/>
                    <a:pt x="85725" y="57150"/>
                  </a:cubicBezTo>
                  <a:cubicBezTo>
                    <a:pt x="85725" y="72866"/>
                    <a:pt x="72866" y="85725"/>
                    <a:pt x="57150" y="85725"/>
                  </a:cubicBezTo>
                  <a:close/>
                  <a:moveTo>
                    <a:pt x="57150" y="0"/>
                  </a:moveTo>
                  <a:cubicBezTo>
                    <a:pt x="25718" y="0"/>
                    <a:pt x="0" y="25718"/>
                    <a:pt x="0" y="57150"/>
                  </a:cubicBezTo>
                  <a:cubicBezTo>
                    <a:pt x="0" y="88582"/>
                    <a:pt x="25718" y="114300"/>
                    <a:pt x="57150" y="114300"/>
                  </a:cubicBezTo>
                  <a:cubicBezTo>
                    <a:pt x="88582" y="114300"/>
                    <a:pt x="114300" y="88582"/>
                    <a:pt x="114300" y="57150"/>
                  </a:cubicBezTo>
                  <a:cubicBezTo>
                    <a:pt x="114300" y="25718"/>
                    <a:pt x="88582" y="0"/>
                    <a:pt x="57150" y="0"/>
                  </a:cubicBezTo>
                  <a:close/>
                </a:path>
              </a:pathLst>
            </a:custGeom>
            <a:solidFill>
              <a:srgbClr val="FFFFFF"/>
            </a:solidFill>
            <a:ln w="476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a:endParaRPr>
            </a:p>
          </p:txBody>
        </p:sp>
      </p:grpSp>
    </p:spTree>
    <p:custDataLst>
      <p:tags r:id="rId1"/>
    </p:custDataLst>
    <p:extLst>
      <p:ext uri="{BB962C8B-B14F-4D97-AF65-F5344CB8AC3E}">
        <p14:creationId xmlns:p14="http://schemas.microsoft.com/office/powerpoint/2010/main" val="156485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1)">
                                      <p:cBhvr>
                                        <p:cTn id="7" dur="2000"/>
                                        <p:tgtEl>
                                          <p:spTgt spid="5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par>
                                <p:cTn id="12" presetID="1" presetClass="exit" presetSubtype="0" fill="hold" grpId="1" nodeType="withEffect">
                                  <p:stCondLst>
                                    <p:cond delay="0"/>
                                  </p:stCondLst>
                                  <p:childTnLst>
                                    <p:set>
                                      <p:cBhvr>
                                        <p:cTn id="13" dur="1" fill="hold">
                                          <p:stCondLst>
                                            <p:cond delay="0"/>
                                          </p:stCondLst>
                                        </p:cTn>
                                        <p:tgtEl>
                                          <p:spTgt spid="5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heel(1)">
                                      <p:cBhvr>
                                        <p:cTn id="19" dur="2000"/>
                                        <p:tgtEl>
                                          <p:spTgt spid="51"/>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heel(1)">
                                      <p:cBhvr>
                                        <p:cTn id="22" dur="2000"/>
                                        <p:tgtEl>
                                          <p:spTgt spid="50"/>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1" grpId="1" animBg="1"/>
      <p:bldP spid="52" grpId="0" animBg="1"/>
      <p:bldP spid="5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computer, computer, window, person&#10;&#10;Description automatically generated">
            <a:extLst>
              <a:ext uri="{FF2B5EF4-FFF2-40B4-BE49-F238E27FC236}">
                <a16:creationId xmlns:a16="http://schemas.microsoft.com/office/drawing/2014/main" id="{4FBE44E9-A36A-4B0F-92C4-48E5C745148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4314824" y="0"/>
            <a:ext cx="8083550" cy="6858000"/>
          </a:xfrm>
          <a:prstGeom prst="rect">
            <a:avLst/>
          </a:prstGeom>
        </p:spPr>
      </p:pic>
      <p:sp>
        <p:nvSpPr>
          <p:cNvPr id="2" name="Slide Number Placeholder 1">
            <a:extLst>
              <a:ext uri="{FF2B5EF4-FFF2-40B4-BE49-F238E27FC236}">
                <a16:creationId xmlns:a16="http://schemas.microsoft.com/office/drawing/2014/main" id="{1164BAE2-FEEA-4C7B-B1B2-A8E1AC2B855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B781D173-F57B-4078-9B9F-EE16316F3E7C}"/>
              </a:ext>
            </a:extLst>
          </p:cNvPr>
          <p:cNvSpPr>
            <a:spLocks noGrp="1"/>
          </p:cNvSpPr>
          <p:nvPr>
            <p:ph type="body" sz="quarter" idx="10"/>
          </p:nvPr>
        </p:nvSpPr>
        <p:spPr>
          <a:xfrm>
            <a:off x="457201" y="274320"/>
            <a:ext cx="8686800" cy="561184"/>
          </a:xfrm>
        </p:spPr>
        <p:txBody>
          <a:bodyPr/>
          <a:lstStyle/>
          <a:p>
            <a:r>
              <a:rPr lang="en-US">
                <a:solidFill>
                  <a:schemeClr val="tx1"/>
                </a:solidFill>
              </a:rPr>
              <a:t>Delivery: Vocal quality</a:t>
            </a:r>
          </a:p>
          <a:p>
            <a:endParaRPr lang="en-US">
              <a:solidFill>
                <a:schemeClr val="tx1"/>
              </a:solidFill>
            </a:endParaRPr>
          </a:p>
        </p:txBody>
      </p:sp>
      <p:sp>
        <p:nvSpPr>
          <p:cNvPr id="10" name="TextBox 9">
            <a:extLst>
              <a:ext uri="{FF2B5EF4-FFF2-40B4-BE49-F238E27FC236}">
                <a16:creationId xmlns:a16="http://schemas.microsoft.com/office/drawing/2014/main" id="{39246A68-C20B-4F6A-8207-C5E893B7AD20}"/>
              </a:ext>
            </a:extLst>
          </p:cNvPr>
          <p:cNvSpPr txBox="1"/>
          <p:nvPr/>
        </p:nvSpPr>
        <p:spPr>
          <a:xfrm>
            <a:off x="407924" y="1413085"/>
            <a:ext cx="3822827" cy="1951496"/>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a:lnSpc>
                <a:spcPct val="150000"/>
              </a:lnSpc>
              <a:buClr>
                <a:srgbClr val="3769FF"/>
              </a:buClr>
            </a:pPr>
            <a:r>
              <a:rPr lang="en-US"/>
              <a:t>Energy </a:t>
            </a:r>
          </a:p>
          <a:p>
            <a:pPr>
              <a:lnSpc>
                <a:spcPct val="150000"/>
              </a:lnSpc>
              <a:buClr>
                <a:srgbClr val="3769FF"/>
              </a:buClr>
            </a:pPr>
            <a:r>
              <a:rPr lang="en-US"/>
              <a:t>Inflection</a:t>
            </a:r>
          </a:p>
          <a:p>
            <a:pPr>
              <a:lnSpc>
                <a:spcPct val="150000"/>
              </a:lnSpc>
              <a:buClr>
                <a:srgbClr val="3769FF"/>
              </a:buClr>
            </a:pPr>
            <a:r>
              <a:rPr lang="en-US"/>
              <a:t>Microphone</a:t>
            </a:r>
          </a:p>
        </p:txBody>
      </p:sp>
    </p:spTree>
    <p:custDataLst>
      <p:tags r:id="rId1"/>
    </p:custDataLst>
    <p:extLst>
      <p:ext uri="{BB962C8B-B14F-4D97-AF65-F5344CB8AC3E}">
        <p14:creationId xmlns:p14="http://schemas.microsoft.com/office/powerpoint/2010/main" val="91647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2113A50E-68A3-40BB-B690-37BA0DA8EE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8337"/>
            <a:ext cx="12344400" cy="7122695"/>
          </a:xfrm>
          <a:prstGeom prst="rect">
            <a:avLst/>
          </a:prstGeom>
        </p:spPr>
      </p:pic>
      <p:sp>
        <p:nvSpPr>
          <p:cNvPr id="2" name="Slide Number Placeholder 1">
            <a:extLst>
              <a:ext uri="{FF2B5EF4-FFF2-40B4-BE49-F238E27FC236}">
                <a16:creationId xmlns:a16="http://schemas.microsoft.com/office/drawing/2014/main" id="{6BC6C483-3AC8-469B-B2DD-2AEE24482CC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 Placeholder 5">
            <a:extLst>
              <a:ext uri="{FF2B5EF4-FFF2-40B4-BE49-F238E27FC236}">
                <a16:creationId xmlns:a16="http://schemas.microsoft.com/office/drawing/2014/main" id="{48F168A9-CFED-4B75-8529-78DE5C9EE507}"/>
              </a:ext>
            </a:extLst>
          </p:cNvPr>
          <p:cNvSpPr>
            <a:spLocks noGrp="1"/>
          </p:cNvSpPr>
          <p:nvPr>
            <p:ph type="body" sz="quarter" idx="10"/>
          </p:nvPr>
        </p:nvSpPr>
        <p:spPr/>
        <p:txBody>
          <a:bodyPr/>
          <a:lstStyle/>
          <a:p>
            <a:r>
              <a:rPr lang="en-US">
                <a:solidFill>
                  <a:schemeClr val="bg1"/>
                </a:solidFill>
              </a:rPr>
              <a:t>Setting the scene: Sound</a:t>
            </a:r>
            <a:r>
              <a:rPr lang="en-US" sz="3600">
                <a:solidFill>
                  <a:schemeClr val="bg1"/>
                </a:solidFill>
              </a:rPr>
              <a:t> </a:t>
            </a:r>
            <a:endParaRPr lang="en-US">
              <a:solidFill>
                <a:schemeClr val="bg1"/>
              </a:solidFill>
            </a:endParaRPr>
          </a:p>
        </p:txBody>
      </p:sp>
      <p:sp>
        <p:nvSpPr>
          <p:cNvPr id="10" name="TextBox 9">
            <a:extLst>
              <a:ext uri="{FF2B5EF4-FFF2-40B4-BE49-F238E27FC236}">
                <a16:creationId xmlns:a16="http://schemas.microsoft.com/office/drawing/2014/main" id="{7066F377-1F22-4654-A9BB-E35B2C0361D3}"/>
              </a:ext>
            </a:extLst>
          </p:cNvPr>
          <p:cNvSpPr txBox="1"/>
          <p:nvPr/>
        </p:nvSpPr>
        <p:spPr>
          <a:xfrm>
            <a:off x="457201" y="1021430"/>
            <a:ext cx="3822827" cy="1951496"/>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a:lnSpc>
                <a:spcPct val="150000"/>
              </a:lnSpc>
              <a:buClr>
                <a:srgbClr val="00BFB3"/>
              </a:buClr>
            </a:pPr>
            <a:r>
              <a:rPr lang="en-US">
                <a:solidFill>
                  <a:schemeClr val="bg1"/>
                </a:solidFill>
              </a:rPr>
              <a:t>No ambient noise </a:t>
            </a:r>
          </a:p>
          <a:p>
            <a:pPr>
              <a:lnSpc>
                <a:spcPct val="150000"/>
              </a:lnSpc>
              <a:buClr>
                <a:srgbClr val="00BFB3"/>
              </a:buClr>
            </a:pPr>
            <a:r>
              <a:rPr lang="en-US">
                <a:solidFill>
                  <a:schemeClr val="bg1"/>
                </a:solidFill>
              </a:rPr>
              <a:t>Mute button</a:t>
            </a:r>
          </a:p>
          <a:p>
            <a:pPr>
              <a:lnSpc>
                <a:spcPct val="150000"/>
              </a:lnSpc>
              <a:buClr>
                <a:srgbClr val="00BFB3"/>
              </a:buClr>
            </a:pPr>
            <a:r>
              <a:rPr lang="en-US">
                <a:solidFill>
                  <a:schemeClr val="bg1"/>
                </a:solidFill>
              </a:rPr>
              <a:t>Headphones</a:t>
            </a:r>
          </a:p>
        </p:txBody>
      </p:sp>
      <p:sp>
        <p:nvSpPr>
          <p:cNvPr id="7" name="Text Box 9">
            <a:extLst>
              <a:ext uri="{FF2B5EF4-FFF2-40B4-BE49-F238E27FC236}">
                <a16:creationId xmlns:a16="http://schemas.microsoft.com/office/drawing/2014/main" id="{32030DFB-DD3B-4575-BDEA-F4188CB79B71}"/>
              </a:ext>
            </a:extLst>
          </p:cNvPr>
          <p:cNvSpPr txBox="1">
            <a:spLocks noChangeArrowheads="1"/>
          </p:cNvSpPr>
          <p:nvPr/>
        </p:nvSpPr>
        <p:spPr bwMode="auto">
          <a:xfrm>
            <a:off x="457073" y="6457750"/>
            <a:ext cx="5484972" cy="1730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solidFill>
                  <a:schemeClr val="bg1"/>
                </a:solidFill>
                <a:effectLst/>
                <a:uLnTx/>
                <a:uFillTx/>
                <a:latin typeface="Arial Narrow" pitchFamily="34" charset="0"/>
                <a:ea typeface="ＭＳ Ｐゴシック" charset="0"/>
                <a:cs typeface="+mn-cs"/>
              </a:rPr>
              <a:t>For Financial Professional Use Only / Not for Distribution to the Public</a:t>
            </a:r>
          </a:p>
        </p:txBody>
      </p:sp>
    </p:spTree>
    <p:custDataLst>
      <p:tags r:id="rId1"/>
    </p:custDataLst>
    <p:extLst>
      <p:ext uri="{BB962C8B-B14F-4D97-AF65-F5344CB8AC3E}">
        <p14:creationId xmlns:p14="http://schemas.microsoft.com/office/powerpoint/2010/main" val="302466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6" name="Picture 5" descr="A picture containing person, outdoor&#10;&#10;Description automatically generated">
            <a:extLst>
              <a:ext uri="{FF2B5EF4-FFF2-40B4-BE49-F238E27FC236}">
                <a16:creationId xmlns:a16="http://schemas.microsoft.com/office/drawing/2014/main" id="{B079D2BA-90DE-4627-A377-22BC2D73AE9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70"/>
          <a:stretch/>
        </p:blipFill>
        <p:spPr>
          <a:xfrm>
            <a:off x="-72196" y="0"/>
            <a:ext cx="12323159" cy="7065810"/>
          </a:xfrm>
          <a:prstGeom prst="rect">
            <a:avLst/>
          </a:prstGeom>
        </p:spPr>
      </p:pic>
      <p:pic>
        <p:nvPicPr>
          <p:cNvPr id="9" name="Picture 8" descr="Two people shaking hands&#10;&#10;Description automatically generated with medium confidence">
            <a:extLst>
              <a:ext uri="{FF2B5EF4-FFF2-40B4-BE49-F238E27FC236}">
                <a16:creationId xmlns:a16="http://schemas.microsoft.com/office/drawing/2014/main" id="{ACFFA8CB-5AB8-49B2-BF9E-888B2EADF9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313" y="0"/>
            <a:ext cx="12434309" cy="7101840"/>
          </a:xfrm>
          <a:prstGeom prst="rect">
            <a:avLst/>
          </a:prstGeom>
        </p:spPr>
      </p:pic>
      <p:pic>
        <p:nvPicPr>
          <p:cNvPr id="33" name="Picture 32" descr="A picture containing person, person, indoor&#10;&#10;Description automatically generated">
            <a:extLst>
              <a:ext uri="{FF2B5EF4-FFF2-40B4-BE49-F238E27FC236}">
                <a16:creationId xmlns:a16="http://schemas.microsoft.com/office/drawing/2014/main" id="{BB7BC71E-ACC7-4188-951C-6DB0C84D659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369"/>
          <a:stretch/>
        </p:blipFill>
        <p:spPr>
          <a:xfrm>
            <a:off x="-82254" y="-33419"/>
            <a:ext cx="12343275" cy="7065811"/>
          </a:xfrm>
          <a:prstGeom prst="rect">
            <a:avLst/>
          </a:prstGeom>
        </p:spPr>
      </p:pic>
      <p:pic>
        <p:nvPicPr>
          <p:cNvPr id="32" name="Picture 31">
            <a:extLst>
              <a:ext uri="{FF2B5EF4-FFF2-40B4-BE49-F238E27FC236}">
                <a16:creationId xmlns:a16="http://schemas.microsoft.com/office/drawing/2014/main" id="{9EFD4A72-F8D5-4BE9-BAA3-D3EA1FC559A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138" y="-33419"/>
            <a:ext cx="12313101" cy="7032394"/>
          </a:xfrm>
          <a:prstGeom prst="rect">
            <a:avLst/>
          </a:prstGeom>
        </p:spPr>
      </p:pic>
      <p:pic>
        <p:nvPicPr>
          <p:cNvPr id="20" name="Picture 19" descr="A person in a suit and tie&#10;&#10;Description automatically generated with low confidence">
            <a:extLst>
              <a:ext uri="{FF2B5EF4-FFF2-40B4-BE49-F238E27FC236}">
                <a16:creationId xmlns:a16="http://schemas.microsoft.com/office/drawing/2014/main" id="{FDEFE446-A395-46A4-ABDB-972307B47ED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2312" y="-2"/>
            <a:ext cx="12363391" cy="7032394"/>
          </a:xfrm>
          <a:prstGeom prst="rect">
            <a:avLst/>
          </a:prstGeom>
        </p:spPr>
      </p:pic>
      <p:sp>
        <p:nvSpPr>
          <p:cNvPr id="12" name="Text Placeholder 5">
            <a:extLst>
              <a:ext uri="{FF2B5EF4-FFF2-40B4-BE49-F238E27FC236}">
                <a16:creationId xmlns:a16="http://schemas.microsoft.com/office/drawing/2014/main" id="{038C23E1-E7B3-4FB7-BE9F-ED35E209DEF4}"/>
              </a:ext>
            </a:extLst>
          </p:cNvPr>
          <p:cNvSpPr txBox="1">
            <a:spLocks/>
          </p:cNvSpPr>
          <p:nvPr/>
        </p:nvSpPr>
        <p:spPr>
          <a:xfrm>
            <a:off x="457201" y="274320"/>
            <a:ext cx="8686800" cy="611505"/>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rgbClr val="767676"/>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799"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Body language: Handshake</a:t>
            </a:r>
          </a:p>
        </p:txBody>
      </p:sp>
      <p:sp>
        <p:nvSpPr>
          <p:cNvPr id="5"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effectLst/>
                <a:uLnTx/>
                <a:uFillTx/>
                <a:latin typeface="Arial Narrow" pitchFamily="34" charset="0"/>
                <a:ea typeface="ＭＳ Ｐゴシック" charset="0"/>
                <a:cs typeface="+mn-cs"/>
              </a:rPr>
              <a:t>For Financial Professional Use Only / Not for Distribution to the Public</a:t>
            </a:r>
          </a:p>
        </p:txBody>
      </p:sp>
      <p:sp>
        <p:nvSpPr>
          <p:cNvPr id="16" name="TextBox 15">
            <a:extLst>
              <a:ext uri="{FF2B5EF4-FFF2-40B4-BE49-F238E27FC236}">
                <a16:creationId xmlns:a16="http://schemas.microsoft.com/office/drawing/2014/main" id="{A22C5D1B-8C5B-4C49-8C74-A3F600ABCF33}"/>
              </a:ext>
            </a:extLst>
          </p:cNvPr>
          <p:cNvSpPr txBox="1"/>
          <p:nvPr/>
        </p:nvSpPr>
        <p:spPr>
          <a:xfrm>
            <a:off x="457201" y="1432143"/>
            <a:ext cx="4695391" cy="1538883"/>
          </a:xfrm>
          <a:prstGeom prst="rect">
            <a:avLst/>
          </a:prstGeom>
          <a:noFill/>
        </p:spPr>
        <p:txBody>
          <a:bodyPr wrap="square" rtlCol="0">
            <a:spAutoFit/>
          </a:bodyPr>
          <a:lstStyle>
            <a:defPPr>
              <a:defRPr lang="en-US"/>
            </a:defPPr>
            <a:lvl1pPr marL="457200" indent="-457200">
              <a:lnSpc>
                <a:spcPct val="200000"/>
              </a:lnSpc>
              <a:buClr>
                <a:schemeClr val="accent4"/>
              </a:buClr>
              <a:buSzPct val="110000"/>
              <a:buFont typeface="Arial" panose="020B0604020202020204" pitchFamily="34" charset="0"/>
              <a:buChar char="•"/>
              <a:defRPr sz="2800">
                <a:latin typeface="Arial" panose="020B0604020202020204" pitchFamily="34" charset="0"/>
                <a:cs typeface="Arial" panose="020B0604020202020204" pitchFamily="34" charset="0"/>
              </a:defRPr>
            </a:lvl1pPr>
          </a:lstStyle>
          <a:p>
            <a:pPr>
              <a:lnSpc>
                <a:spcPct val="100000"/>
              </a:lnSpc>
              <a:spcAft>
                <a:spcPts val="1200"/>
              </a:spcAft>
              <a:buClr>
                <a:srgbClr val="3769FF"/>
              </a:buClr>
            </a:pPr>
            <a:r>
              <a:rPr lang="en-US"/>
              <a:t>Shows trust and respect</a:t>
            </a:r>
          </a:p>
          <a:p>
            <a:pPr>
              <a:lnSpc>
                <a:spcPct val="100000"/>
              </a:lnSpc>
              <a:spcAft>
                <a:spcPts val="1200"/>
              </a:spcAft>
              <a:buClr>
                <a:srgbClr val="3769FF"/>
              </a:buClr>
            </a:pPr>
            <a:r>
              <a:rPr lang="en-US"/>
              <a:t>Helps the other person feel welcome</a:t>
            </a:r>
          </a:p>
        </p:txBody>
      </p:sp>
    </p:spTree>
    <p:custDataLst>
      <p:tags r:id="rId1"/>
    </p:custDataLst>
    <p:extLst>
      <p:ext uri="{BB962C8B-B14F-4D97-AF65-F5344CB8AC3E}">
        <p14:creationId xmlns:p14="http://schemas.microsoft.com/office/powerpoint/2010/main" val="34311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150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 presetClass="exit" presetSubtype="0" fill="hold" grpId="0" nodeType="withEffect">
                                  <p:stCondLst>
                                    <p:cond delay="150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1" nodeType="withEffect">
                                  <p:stCondLst>
                                    <p:cond delay="1500"/>
                                  </p:stCondLst>
                                  <p:childTnLst>
                                    <p:set>
                                      <p:cBhvr>
                                        <p:cTn id="14" dur="1" fill="hold">
                                          <p:stCondLst>
                                            <p:cond delay="0"/>
                                          </p:stCondLst>
                                        </p:cTn>
                                        <p:tgtEl>
                                          <p:spTgt spid="16">
                                            <p:txEl>
                                              <p:pRg st="0" end="0"/>
                                            </p:txEl>
                                          </p:spTgt>
                                        </p:tgtEl>
                                        <p:attrNameLst>
                                          <p:attrName>style.visibility</p:attrName>
                                        </p:attrNameLst>
                                      </p:cBhvr>
                                      <p:to>
                                        <p:strVal val="hidden"/>
                                      </p:to>
                                    </p:set>
                                  </p:childTnLst>
                                </p:cTn>
                              </p:par>
                              <p:par>
                                <p:cTn id="15" presetID="1" presetClass="exit" presetSubtype="0" fill="hold" grpId="1" nodeType="withEffect">
                                  <p:stCondLst>
                                    <p:cond delay="1500"/>
                                  </p:stCondLst>
                                  <p:childTnLst>
                                    <p:set>
                                      <p:cBhvr>
                                        <p:cTn id="16" dur="1" fill="hold">
                                          <p:stCondLst>
                                            <p:cond delay="0"/>
                                          </p:stCondLst>
                                        </p:cTn>
                                        <p:tgtEl>
                                          <p:spTgt spid="16">
                                            <p:txEl>
                                              <p:pRg st="1" end="1"/>
                                            </p:txEl>
                                          </p:spTgt>
                                        </p:tgtEl>
                                        <p:attrNameLst>
                                          <p:attrName>style.visibility</p:attrName>
                                        </p:attrNameLst>
                                      </p:cBhvr>
                                      <p:to>
                                        <p:strVal val="hidden"/>
                                      </p:to>
                                    </p:set>
                                  </p:childTnLst>
                                </p:cTn>
                              </p:par>
                              <p:par>
                                <p:cTn id="17" presetID="1" presetClass="exit" presetSubtype="0" fill="hold" grpId="0" nodeType="withEffect">
                                  <p:stCondLst>
                                    <p:cond delay="1500"/>
                                  </p:stCondLst>
                                  <p:childTnLst>
                                    <p:set>
                                      <p:cBhvr>
                                        <p:cTn id="18" dur="1" fill="hold">
                                          <p:stCondLst>
                                            <p:cond delay="0"/>
                                          </p:stCondLst>
                                        </p:cTn>
                                        <p:tgtEl>
                                          <p:spTgt spid="12"/>
                                        </p:tgtEl>
                                        <p:attrNameLst>
                                          <p:attrName>style.visibility</p:attrName>
                                        </p:attrNameLst>
                                      </p:cBhvr>
                                      <p:to>
                                        <p:strVal val="hidden"/>
                                      </p:to>
                                    </p:set>
                                  </p:childTnLst>
                                </p:cTn>
                              </p:par>
                            </p:childTnLst>
                          </p:cTn>
                        </p:par>
                        <p:par>
                          <p:cTn id="19" fill="hold">
                            <p:stCondLst>
                              <p:cond delay="2000"/>
                            </p:stCondLst>
                            <p:childTnLst>
                              <p:par>
                                <p:cTn id="20" presetID="10" presetClass="exit" presetSubtype="0" fill="hold" nodeType="afterEffect">
                                  <p:stCondLst>
                                    <p:cond delay="150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10" presetClass="entr" presetSubtype="0" fill="hold" nodeType="withEffect">
                                  <p:stCondLst>
                                    <p:cond delay="150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par>
                          <p:cTn id="26" fill="hold">
                            <p:stCondLst>
                              <p:cond delay="4000"/>
                            </p:stCondLst>
                            <p:childTnLst>
                              <p:par>
                                <p:cTn id="27" presetID="10" presetClass="exit" presetSubtype="0" fill="hold" nodeType="afterEffect">
                                  <p:stCondLst>
                                    <p:cond delay="150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10" presetClass="entr" presetSubtype="0" fill="hold" nodeType="withEffect">
                                  <p:stCondLst>
                                    <p:cond delay="1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par>
                          <p:cTn id="33" fill="hold">
                            <p:stCondLst>
                              <p:cond delay="6000"/>
                            </p:stCondLst>
                            <p:childTnLst>
                              <p:par>
                                <p:cTn id="34" presetID="10" presetClass="exit" presetSubtype="0" fill="hold" nodeType="afterEffect">
                                  <p:stCondLst>
                                    <p:cond delay="150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10" presetClass="entr" presetSubtype="0" fill="hold" nodeType="withEffect">
                                  <p:stCondLst>
                                    <p:cond delay="150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6" grpId="1" uiExpand="1"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person&#10;&#10;Description automatically generated">
            <a:extLst>
              <a:ext uri="{FF2B5EF4-FFF2-40B4-BE49-F238E27FC236}">
                <a16:creationId xmlns:a16="http://schemas.microsoft.com/office/drawing/2014/main" id="{B1D4DC95-0F98-4352-873A-96614D8CD2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59"/>
          <a:stretch/>
        </p:blipFill>
        <p:spPr>
          <a:xfrm>
            <a:off x="5170559" y="0"/>
            <a:ext cx="7018266" cy="6858000"/>
          </a:xfrm>
          <a:prstGeom prst="rect">
            <a:avLst/>
          </a:prstGeom>
        </p:spPr>
      </p:pic>
      <p:sp>
        <p:nvSpPr>
          <p:cNvPr id="6" name="Text Placeholder 5"/>
          <p:cNvSpPr>
            <a:spLocks noGrp="1"/>
          </p:cNvSpPr>
          <p:nvPr>
            <p:ph type="body" sz="quarter" idx="10"/>
          </p:nvPr>
        </p:nvSpPr>
        <p:spPr>
          <a:xfrm>
            <a:off x="457201" y="274320"/>
            <a:ext cx="4438649" cy="914400"/>
          </a:xfrm>
        </p:spPr>
        <p:txBody>
          <a:bodyPr/>
          <a:lstStyle/>
          <a:p>
            <a:r>
              <a:rPr lang="en-US">
                <a:solidFill>
                  <a:schemeClr val="tx1"/>
                </a:solidFill>
              </a:rPr>
              <a:t>Generate trust with your post-Covid greeting</a:t>
            </a:r>
          </a:p>
        </p:txBody>
      </p:sp>
      <p:sp>
        <p:nvSpPr>
          <p:cNvPr id="8" name="TextBox 7"/>
          <p:cNvSpPr txBox="1"/>
          <p:nvPr/>
        </p:nvSpPr>
        <p:spPr>
          <a:xfrm>
            <a:off x="793680" y="1649092"/>
            <a:ext cx="4572000" cy="428002"/>
          </a:xfrm>
          <a:prstGeom prst="rect">
            <a:avLst/>
          </a:prstGeom>
          <a:noFill/>
          <a:ln w="19050">
            <a:noFill/>
          </a:ln>
        </p:spPr>
        <p:txBody>
          <a:bodyPr wrap="square" lIns="0" tIns="0" rIns="0" bIns="0" rtlCol="0" anchor="ctr" anchorCtr="0">
            <a:spAutoFit/>
          </a:bodyPr>
          <a:lstStyle/>
          <a:p>
            <a:pPr lvl="0">
              <a:lnSpc>
                <a:spcPts val="3600"/>
              </a:lnSpc>
            </a:pPr>
            <a:r>
              <a:rPr lang="en-US" sz="2400">
                <a:solidFill>
                  <a:srgbClr val="3769FF"/>
                </a:solidFill>
                <a:latin typeface="Arial" panose="020B0604020202020204" pitchFamily="34" charset="0"/>
                <a:cs typeface="Arial" panose="020B0604020202020204" pitchFamily="34" charset="0"/>
              </a:rPr>
              <a:t>It’s individual</a:t>
            </a:r>
            <a:endParaRPr kumimoji="0" lang="en-US" sz="2400" i="0" u="none" strike="noStrike" kern="1200" cap="none" spc="0" normalizeH="0" baseline="0" noProof="0">
              <a:ln>
                <a:noFill/>
              </a:ln>
              <a:solidFill>
                <a:srgbClr val="3769FF"/>
              </a:solidFill>
              <a:effectLst/>
              <a:uLnTx/>
              <a:uFillTx/>
              <a:latin typeface="Arial" panose="020B0604020202020204" pitchFamily="34" charset="0"/>
              <a:cs typeface="Arial" panose="020B0604020202020204" pitchFamily="34" charset="0"/>
            </a:endParaRPr>
          </a:p>
        </p:txBody>
      </p:sp>
      <p:sp>
        <p:nvSpPr>
          <p:cNvPr id="10" name="TextBox 9"/>
          <p:cNvSpPr txBox="1"/>
          <p:nvPr/>
        </p:nvSpPr>
        <p:spPr>
          <a:xfrm>
            <a:off x="793680" y="2410563"/>
            <a:ext cx="5274240" cy="428002"/>
          </a:xfrm>
          <a:prstGeom prst="rect">
            <a:avLst/>
          </a:prstGeom>
          <a:noFill/>
          <a:ln w="19050">
            <a:noFill/>
          </a:ln>
        </p:spPr>
        <p:txBody>
          <a:bodyPr wrap="square" lIns="0" tIns="0" rIns="0" bIns="0" rtlCol="0" anchor="ctr" anchorCtr="0">
            <a:spAutoFit/>
          </a:bodyPr>
          <a:lstStyle/>
          <a:p>
            <a:pPr marL="0" marR="0" lvl="0" indent="0" algn="l" defTabSz="914400" rtl="0" eaLnBrk="1" fontAlgn="auto" latinLnBrk="0" hangingPunct="1">
              <a:lnSpc>
                <a:spcPts val="3600"/>
              </a:lnSpc>
              <a:spcBef>
                <a:spcPts val="0"/>
              </a:spcBef>
              <a:spcAft>
                <a:spcPts val="0"/>
              </a:spcAft>
              <a:buClrTx/>
              <a:buSzTx/>
              <a:buFontTx/>
              <a:buNone/>
              <a:tabLst/>
              <a:defRPr/>
            </a:pPr>
            <a:r>
              <a:rPr kumimoji="0" lang="en-US" sz="2400"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Gage their</a:t>
            </a:r>
            <a:r>
              <a:rPr kumimoji="0" lang="en-US" sz="2400" i="0" u="none" strike="noStrike" kern="1200" cap="none" spc="0" normalizeH="0" noProof="0">
                <a:ln>
                  <a:noFill/>
                </a:ln>
                <a:solidFill>
                  <a:srgbClr val="3769FF"/>
                </a:solidFill>
                <a:effectLst/>
                <a:uLnTx/>
                <a:uFillTx/>
                <a:latin typeface="Arial" panose="020B0604020202020204" pitchFamily="34" charset="0"/>
                <a:ea typeface="+mn-ea"/>
                <a:cs typeface="Arial" panose="020B0604020202020204" pitchFamily="34" charset="0"/>
              </a:rPr>
              <a:t> body language</a:t>
            </a:r>
            <a:endParaRPr kumimoji="0" lang="en-US" sz="2400"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793680" y="3237230"/>
            <a:ext cx="5577840" cy="369332"/>
          </a:xfrm>
          <a:prstGeom prst="rect">
            <a:avLst/>
          </a:prstGeom>
          <a:noFill/>
          <a:ln w="19050">
            <a:noFill/>
          </a:ln>
        </p:spPr>
        <p:txBody>
          <a:bodyPr wrap="square" lIns="0" tIns="0" rIns="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rPr>
              <a:t>Ask their</a:t>
            </a:r>
            <a:r>
              <a:rPr kumimoji="0" lang="en-US" sz="2400" i="0" u="none" strike="noStrike" kern="1200" cap="none" spc="0" normalizeH="0" noProof="0">
                <a:ln>
                  <a:noFill/>
                </a:ln>
                <a:solidFill>
                  <a:srgbClr val="3769FF"/>
                </a:solidFill>
                <a:effectLst/>
                <a:uLnTx/>
                <a:uFillTx/>
                <a:latin typeface="Arial" panose="020B0604020202020204" pitchFamily="34" charset="0"/>
                <a:ea typeface="+mn-ea"/>
                <a:cs typeface="Arial" panose="020B0604020202020204" pitchFamily="34" charset="0"/>
              </a:rPr>
              <a:t> comfort level</a:t>
            </a:r>
            <a:endParaRPr kumimoji="0" lang="en-US" sz="2400" i="0" u="none" strike="noStrike" kern="1200" cap="none" spc="0" normalizeH="0" baseline="0" noProof="0">
              <a:ln>
                <a:noFill/>
              </a:ln>
              <a:solidFill>
                <a:srgbClr val="3769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EC673DB4-0218-4DFD-8722-B515B2A01182}"/>
              </a:ext>
            </a:extLst>
          </p:cNvPr>
          <p:cNvSpPr txBox="1"/>
          <p:nvPr/>
        </p:nvSpPr>
        <p:spPr>
          <a:xfrm>
            <a:off x="793680" y="3998866"/>
            <a:ext cx="3934076" cy="1107996"/>
          </a:xfrm>
          <a:prstGeom prst="rect">
            <a:avLst/>
          </a:prstGeom>
          <a:noFill/>
          <a:ln w="19050">
            <a:noFill/>
          </a:ln>
        </p:spPr>
        <p:txBody>
          <a:bodyPr wrap="square" lIns="0" tIns="0" rIns="0" bIns="0" rtlCol="0" anchor="ctr" anchorCtr="0">
            <a:spAutoFit/>
          </a:bodyPr>
          <a:lstStyle/>
          <a:p>
            <a:pPr lvl="0"/>
            <a:r>
              <a:rPr lang="en-US" sz="2400">
                <a:solidFill>
                  <a:srgbClr val="3769FF"/>
                </a:solidFill>
                <a:latin typeface="Arial" panose="020B0604020202020204" pitchFamily="34" charset="0"/>
                <a:cs typeface="Arial" panose="020B0604020202020204" pitchFamily="34" charset="0"/>
              </a:rPr>
              <a:t>Greet with a smile, a slight up-and-down head nod and good eye contact </a:t>
            </a:r>
            <a:endParaRPr kumimoji="0" lang="en-US" sz="2400" i="0" u="none" strike="noStrike" kern="1200" cap="none" spc="0" normalizeH="0" baseline="0" noProof="0">
              <a:ln>
                <a:noFill/>
              </a:ln>
              <a:solidFill>
                <a:srgbClr val="3769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9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91"/>
            <a:ext cx="12192002" cy="6858000"/>
          </a:xfrm>
          <a:prstGeom prst="rect">
            <a:avLst/>
          </a:prstGeom>
        </p:spPr>
      </p:pic>
      <p:sp>
        <p:nvSpPr>
          <p:cNvPr id="6" name="Rectangle 5"/>
          <p:cNvSpPr/>
          <p:nvPr/>
        </p:nvSpPr>
        <p:spPr>
          <a:xfrm>
            <a:off x="-1" y="0"/>
            <a:ext cx="121888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69959" y="1188720"/>
            <a:ext cx="2089281" cy="5120640"/>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5042" y="1188720"/>
            <a:ext cx="1357916" cy="5120640"/>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99621" y="1121664"/>
            <a:ext cx="2225040" cy="5279136"/>
          </a:xfrm>
          <a:prstGeom prst="rect">
            <a:avLst/>
          </a:prstGeom>
        </p:spPr>
      </p:pic>
      <p:sp>
        <p:nvSpPr>
          <p:cNvPr id="19" name="Text Placeholder 2"/>
          <p:cNvSpPr txBox="1">
            <a:spLocks/>
          </p:cNvSpPr>
          <p:nvPr/>
        </p:nvSpPr>
        <p:spPr>
          <a:xfrm>
            <a:off x="457200" y="274320"/>
            <a:ext cx="8686800" cy="914400"/>
          </a:xfrm>
          <a:prstGeom prst="rect">
            <a:avLst/>
          </a:prstGeom>
        </p:spPr>
        <p:txBody>
          <a:bodyPr lIns="0" tIns="0" rIns="0" bIns="0"/>
          <a:lstStyle>
            <a:lvl1pPr marL="0" indent="0" algn="l" defTabSz="914400" rtl="0" eaLnBrk="1" latinLnBrk="0" hangingPunct="1">
              <a:lnSpc>
                <a:spcPts val="2800"/>
              </a:lnSpc>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Hand gestures</a:t>
            </a:r>
          </a:p>
        </p:txBody>
      </p:sp>
      <p:sp>
        <p:nvSpPr>
          <p:cNvPr id="20"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Narrow" pitchFamily="34" charset="0"/>
                <a:ea typeface="ＭＳ Ｐゴシック" charset="0"/>
                <a:cs typeface="+mn-cs"/>
              </a:rPr>
              <a:t>For Financial Professional Use Only / Not for Distribution to the Public</a:t>
            </a:r>
          </a:p>
        </p:txBody>
      </p:sp>
    </p:spTree>
    <p:custDataLst>
      <p:tags r:id="rId1"/>
    </p:custDataLst>
    <p:extLst>
      <p:ext uri="{BB962C8B-B14F-4D97-AF65-F5344CB8AC3E}">
        <p14:creationId xmlns:p14="http://schemas.microsoft.com/office/powerpoint/2010/main" val="1467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par>
                                <p:cTn id="11" presetID="10" presetClass="entr" presetSubtype="0" fill="hold" nodeType="withEffect">
                                  <p:stCondLst>
                                    <p:cond delay="15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5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childTnLst>
                                </p:cTn>
                              </p:par>
                              <p:par>
                                <p:cTn id="19" presetID="9" presetClass="emph" presetSubtype="0" nodeType="withEffect">
                                  <p:stCondLst>
                                    <p:cond delay="0"/>
                                  </p:stCondLst>
                                  <p:childTnLst>
                                    <p:set>
                                      <p:cBhvr rctx="PPT">
                                        <p:cTn id="20" dur="indefinite"/>
                                        <p:tgtEl>
                                          <p:spTgt spid="10"/>
                                        </p:tgtEl>
                                        <p:attrNameLst>
                                          <p:attrName>style.opacity</p:attrName>
                                        </p:attrNameLst>
                                      </p:cBhvr>
                                      <p:to>
                                        <p:strVal val="0.25"/>
                                      </p:to>
                                    </p:set>
                                    <p:animEffect filter="image" prLst="opacity: 0.25">
                                      <p:cBhvr rctx="IE">
                                        <p:cTn id="21" dur="indefinite"/>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250"/>
                                        <p:tgtEl>
                                          <p:spTgt spid="11"/>
                                        </p:tgtEl>
                                      </p:cBhvr>
                                    </p:animEffect>
                                  </p:childTnLst>
                                </p:cTn>
                              </p:par>
                              <p:par>
                                <p:cTn id="27" presetID="9" presetClass="emph" presetSubtype="0" nodeType="withEffect">
                                  <p:stCondLst>
                                    <p:cond delay="0"/>
                                  </p:stCondLst>
                                  <p:childTnLst>
                                    <p:set>
                                      <p:cBhvr rctx="PPT">
                                        <p:cTn id="28" dur="indefinite"/>
                                        <p:tgtEl>
                                          <p:spTgt spid="4"/>
                                        </p:tgtEl>
                                        <p:attrNameLst>
                                          <p:attrName>style.opacity</p:attrName>
                                        </p:attrNameLst>
                                      </p:cBhvr>
                                      <p:to>
                                        <p:strVal val="0.25"/>
                                      </p:to>
                                    </p:set>
                                    <p:animEffect filter="image" prLst="opacity: 0.25">
                                      <p:cBhvr rctx="IE">
                                        <p:cTn id="29" dur="indefinite"/>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solidFill>
                  <a:schemeClr val="tx1"/>
                </a:solidFill>
              </a:rPr>
              <a:t>Leg and foot gestures</a:t>
            </a: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796" y="1371600"/>
            <a:ext cx="2062418" cy="4846320"/>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20531" y="1950720"/>
            <a:ext cx="2069252" cy="429768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86100" y="2377440"/>
            <a:ext cx="3553438" cy="3749040"/>
          </a:xfrm>
          <a:prstGeom prst="rect">
            <a:avLst/>
          </a:prstGeom>
        </p:spPr>
      </p:pic>
    </p:spTree>
    <p:custDataLst>
      <p:tags r:id="rId1"/>
    </p:custDataLst>
    <p:extLst>
      <p:ext uri="{BB962C8B-B14F-4D97-AF65-F5344CB8AC3E}">
        <p14:creationId xmlns:p14="http://schemas.microsoft.com/office/powerpoint/2010/main" val="414952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par>
                                <p:cTn id="13" presetID="9" presetClass="emph" presetSubtype="0" nodeType="withEffect">
                                  <p:stCondLst>
                                    <p:cond delay="0"/>
                                  </p:stCondLst>
                                  <p:childTnLst>
                                    <p:set>
                                      <p:cBhvr rctx="PPT">
                                        <p:cTn id="14" dur="indefinite"/>
                                        <p:tgtEl>
                                          <p:spTgt spid="9"/>
                                        </p:tgtEl>
                                        <p:attrNameLst>
                                          <p:attrName>style.opacity</p:attrName>
                                        </p:attrNameLst>
                                      </p:cBhvr>
                                      <p:to>
                                        <p:strVal val="0.5"/>
                                      </p:to>
                                    </p:set>
                                    <p:animEffect filter="image" prLst="opacity: 0.5">
                                      <p:cBhvr rctx="IE">
                                        <p:cTn id="15" dur="indefinite"/>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par>
                                <p:cTn id="21" presetID="9" presetClass="emph" presetSubtype="0" nodeType="withEffect">
                                  <p:stCondLst>
                                    <p:cond delay="0"/>
                                  </p:stCondLst>
                                  <p:childTnLst>
                                    <p:set>
                                      <p:cBhvr rctx="PPT">
                                        <p:cTn id="22" dur="indefinite"/>
                                        <p:tgtEl>
                                          <p:spTgt spid="14"/>
                                        </p:tgtEl>
                                        <p:attrNameLst>
                                          <p:attrName>style.opacity</p:attrName>
                                        </p:attrNameLst>
                                      </p:cBhvr>
                                      <p:to>
                                        <p:strVal val="0.5"/>
                                      </p:to>
                                    </p:set>
                                    <p:animEffect filter="image" prLst="opacity: 0.5">
                                      <p:cBhvr rctx="IE">
                                        <p:cTn id="23" dur="indefinite"/>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197" y="731520"/>
            <a:ext cx="5695950" cy="57054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2197" y="725435"/>
            <a:ext cx="5695950" cy="5705475"/>
          </a:xfrm>
          <a:prstGeom prst="rect">
            <a:avLst/>
          </a:prstGeom>
        </p:spPr>
      </p:pic>
      <p:sp>
        <p:nvSpPr>
          <p:cNvPr id="16" name="Text Placeholder 2"/>
          <p:cNvSpPr txBox="1">
            <a:spLocks/>
          </p:cNvSpPr>
          <p:nvPr/>
        </p:nvSpPr>
        <p:spPr>
          <a:xfrm>
            <a:off x="457200" y="274320"/>
            <a:ext cx="8686800" cy="914400"/>
          </a:xfrm>
          <a:prstGeom prst="rect">
            <a:avLst/>
          </a:prstGeom>
        </p:spPr>
        <p:txBody>
          <a:bodyPr lIns="0" tIns="0" rIns="0" bIns="0"/>
          <a:lstStyle>
            <a:lvl1pPr marL="0" indent="0" algn="l" defTabSz="914400" rtl="0" eaLnBrk="1" latinLnBrk="0" hangingPunct="1">
              <a:lnSpc>
                <a:spcPts val="2800"/>
              </a:lnSpc>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solidFill>
                  <a:schemeClr val="tx1"/>
                </a:solidFill>
              </a:rPr>
              <a:t>Create lasting impressions through active listening</a:t>
            </a:r>
          </a:p>
        </p:txBody>
      </p:sp>
      <p:sp>
        <p:nvSpPr>
          <p:cNvPr id="3" name="Text Placeholder 2">
            <a:extLst>
              <a:ext uri="{FF2B5EF4-FFF2-40B4-BE49-F238E27FC236}">
                <a16:creationId xmlns:a16="http://schemas.microsoft.com/office/drawing/2014/main" id="{6130E8DE-FC4A-4EA0-DA1A-7557C079CC3D}"/>
              </a:ext>
            </a:extLst>
          </p:cNvPr>
          <p:cNvSpPr txBox="1">
            <a:spLocks/>
          </p:cNvSpPr>
          <p:nvPr/>
        </p:nvSpPr>
        <p:spPr>
          <a:xfrm>
            <a:off x="7414063" y="1686721"/>
            <a:ext cx="3952565" cy="914400"/>
          </a:xfrm>
          <a:prstGeom prst="rect">
            <a:avLst/>
          </a:prstGeom>
        </p:spPr>
        <p:txBody>
          <a:bodyPr lIns="0" tIns="0" rIns="0" bIns="0"/>
          <a:lstStyle>
            <a:lvl1pPr marL="0" indent="0" algn="l" defTabSz="1218895"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1218895" rtl="0" eaLnBrk="1" latinLnBrk="0" hangingPunct="1">
              <a:spcBef>
                <a:spcPts val="0"/>
              </a:spcBef>
              <a:buFont typeface="Arial" panose="020B0604020202020204" pitchFamily="34" charset="0"/>
              <a:buNone/>
              <a:defRPr sz="1999" kern="1200">
                <a:solidFill>
                  <a:srgbClr val="767676"/>
                </a:solidFill>
                <a:latin typeface="Arial" panose="020B0604020202020204" pitchFamily="34" charset="0"/>
                <a:ea typeface="+mn-ea"/>
                <a:cs typeface="Arial" panose="020B0604020202020204" pitchFamily="34" charset="0"/>
              </a:defRPr>
            </a:lvl2pPr>
            <a:lvl3pPr marL="1523619" indent="-304724" algn="l" defTabSz="1218895"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3pPr>
            <a:lvl4pPr marL="213306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4pPr>
            <a:lvl5pPr marL="2742514"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marR="0" lvl="0" indent="0" algn="l" defTabSz="1218895"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799" b="1" i="0" u="none" strike="noStrike" kern="1200" cap="none" spc="0" normalizeH="0" baseline="0" noProof="0">
                <a:ln>
                  <a:noFill/>
                </a:ln>
                <a:solidFill>
                  <a:srgbClr val="3769FF"/>
                </a:solidFill>
                <a:effectLst/>
                <a:uLnTx/>
                <a:uFillTx/>
                <a:latin typeface="Century Gothic" panose="020B0502020202020204" pitchFamily="34" charset="0"/>
                <a:ea typeface="+mn-ea"/>
                <a:cs typeface="Arial" panose="020B0604020202020204" pitchFamily="34" charset="0"/>
              </a:rPr>
              <a:t>Active listening </a:t>
            </a:r>
            <a:br>
              <a:rPr kumimoji="0" lang="en-US" sz="2799" b="1" i="0" u="none" strike="noStrike" kern="1200" cap="none" spc="0" normalizeH="0" baseline="0" noProof="0">
                <a:ln>
                  <a:noFill/>
                </a:ln>
                <a:solidFill>
                  <a:srgbClr val="3769FF"/>
                </a:solidFill>
                <a:effectLst/>
                <a:uLnTx/>
                <a:uFillTx/>
                <a:latin typeface="Century Gothic" panose="020B0502020202020204" pitchFamily="34" charset="0"/>
                <a:ea typeface="+mn-ea"/>
                <a:cs typeface="Arial" panose="020B0604020202020204" pitchFamily="34" charset="0"/>
              </a:rPr>
            </a:br>
            <a:r>
              <a:rPr kumimoji="0" lang="en-US" sz="2799" b="1" i="0" u="none" strike="noStrike" kern="1200" cap="none" spc="0" normalizeH="0" baseline="0" noProof="0">
                <a:ln>
                  <a:noFill/>
                </a:ln>
                <a:solidFill>
                  <a:srgbClr val="3769FF"/>
                </a:solidFill>
                <a:effectLst/>
                <a:uLnTx/>
                <a:uFillTx/>
                <a:latin typeface="Century Gothic" panose="020B0502020202020204" pitchFamily="34" charset="0"/>
                <a:ea typeface="+mn-ea"/>
                <a:cs typeface="Arial" panose="020B0604020202020204" pitchFamily="34" charset="0"/>
              </a:rPr>
              <a:t>means EYE CONTACT</a:t>
            </a:r>
          </a:p>
        </p:txBody>
      </p:sp>
      <p:sp>
        <p:nvSpPr>
          <p:cNvPr id="4" name="Text Placeholder 2">
            <a:extLst>
              <a:ext uri="{FF2B5EF4-FFF2-40B4-BE49-F238E27FC236}">
                <a16:creationId xmlns:a16="http://schemas.microsoft.com/office/drawing/2014/main" id="{064F291C-FC18-997C-FCF8-C26147AFCD45}"/>
              </a:ext>
            </a:extLst>
          </p:cNvPr>
          <p:cNvSpPr txBox="1">
            <a:spLocks/>
          </p:cNvSpPr>
          <p:nvPr/>
        </p:nvSpPr>
        <p:spPr>
          <a:xfrm>
            <a:off x="7512772" y="3303589"/>
            <a:ext cx="4331367" cy="914400"/>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rgbClr val="767676"/>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r>
              <a:rPr lang="en-US" sz="2400">
                <a:solidFill>
                  <a:srgbClr val="3769FF"/>
                </a:solidFill>
                <a:latin typeface="Century Gothic" panose="020B0502020202020204" pitchFamily="34" charset="0"/>
              </a:rPr>
              <a:t>Focus on area between </a:t>
            </a:r>
            <a:br>
              <a:rPr lang="en-US" sz="2400">
                <a:solidFill>
                  <a:srgbClr val="3769FF"/>
                </a:solidFill>
                <a:latin typeface="Century Gothic" panose="020B0502020202020204" pitchFamily="34" charset="0"/>
              </a:rPr>
            </a:br>
            <a:r>
              <a:rPr lang="en-US" sz="2400">
                <a:solidFill>
                  <a:srgbClr val="3769FF"/>
                </a:solidFill>
                <a:latin typeface="Century Gothic" panose="020B0502020202020204" pitchFamily="34" charset="0"/>
              </a:rPr>
              <a:t>eyes to upper chin</a:t>
            </a:r>
          </a:p>
        </p:txBody>
      </p:sp>
    </p:spTree>
    <p:extLst>
      <p:ext uri="{BB962C8B-B14F-4D97-AF65-F5344CB8AC3E}">
        <p14:creationId xmlns:p14="http://schemas.microsoft.com/office/powerpoint/2010/main" val="193416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collar"/>
          <p:cNvPicPr>
            <a:picLocks noChangeAspect="1"/>
          </p:cNvPicPr>
          <p:nvPr/>
        </p:nvPicPr>
        <p:blipFill rotWithShape="1">
          <a:blip r:embed="rId4" cstate="email">
            <a:extLst>
              <a:ext uri="{28A0092B-C50C-407E-A947-70E740481C1C}">
                <a14:useLocalDpi xmlns:a14="http://schemas.microsoft.com/office/drawing/2010/main"/>
              </a:ext>
            </a:extLst>
          </a:blip>
          <a:srcRect b="-68"/>
          <a:stretch/>
        </p:blipFill>
        <p:spPr>
          <a:xfrm>
            <a:off x="-2969" y="830711"/>
            <a:ext cx="4196984" cy="6039164"/>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2"/>
          <a:stretch/>
        </p:blipFill>
        <p:spPr>
          <a:xfrm>
            <a:off x="8778240" y="1343025"/>
            <a:ext cx="3410712" cy="5514975"/>
          </a:xfrm>
          <a:prstGeom prst="rect">
            <a:avLst/>
          </a:prstGeom>
        </p:spPr>
      </p:pic>
      <p:sp>
        <p:nvSpPr>
          <p:cNvPr id="19" name="TextBox 18"/>
          <p:cNvSpPr txBox="1"/>
          <p:nvPr/>
        </p:nvSpPr>
        <p:spPr>
          <a:xfrm>
            <a:off x="3808413" y="2103120"/>
            <a:ext cx="4572000" cy="553998"/>
          </a:xfrm>
          <a:prstGeom prst="rect">
            <a:avLst/>
          </a:prstGeom>
          <a:noFill/>
        </p:spPr>
        <p:txBody>
          <a:bodyPr wrap="square" lIns="0" tIns="0" rIns="0" bIns="0" rtlCol="0">
            <a:spAutoFit/>
          </a:bodyPr>
          <a:lstStyle/>
          <a:p>
            <a:pPr algn="ctr"/>
            <a:r>
              <a:rPr lang="en-US" sz="3600" b="1">
                <a:solidFill>
                  <a:srgbClr val="00A096"/>
                </a:solidFill>
                <a:latin typeface="Arial" panose="020B0604020202020204" pitchFamily="34" charset="0"/>
                <a:cs typeface="Arial" panose="020B0604020202020204" pitchFamily="34" charset="0"/>
              </a:rPr>
              <a:t>I would like…</a:t>
            </a:r>
          </a:p>
        </p:txBody>
      </p:sp>
      <p:sp>
        <p:nvSpPr>
          <p:cNvPr id="18" name="TextBox 17"/>
          <p:cNvSpPr txBox="1"/>
          <p:nvPr/>
        </p:nvSpPr>
        <p:spPr>
          <a:xfrm>
            <a:off x="3305493" y="2743200"/>
            <a:ext cx="5577840" cy="646331"/>
          </a:xfrm>
          <a:prstGeom prst="rect">
            <a:avLst/>
          </a:prstGeom>
          <a:noFill/>
        </p:spPr>
        <p:txBody>
          <a:bodyPr wrap="square" rtlCol="0">
            <a:spAutoFit/>
          </a:bodyPr>
          <a:lstStyle/>
          <a:p>
            <a:pPr algn="ctr"/>
            <a:r>
              <a:rPr lang="en-US" sz="3600" b="1">
                <a:solidFill>
                  <a:srgbClr val="3769FF"/>
                </a:solidFill>
                <a:latin typeface="Arial" panose="020B0604020202020204" pitchFamily="34" charset="0"/>
                <a:cs typeface="Arial" panose="020B0604020202020204" pitchFamily="34" charset="0"/>
              </a:rPr>
              <a:t>So, I’m hearing that…</a:t>
            </a:r>
          </a:p>
        </p:txBody>
      </p:sp>
      <p:sp>
        <p:nvSpPr>
          <p:cNvPr id="15" name="TextBox 14"/>
          <p:cNvSpPr txBox="1"/>
          <p:nvPr/>
        </p:nvSpPr>
        <p:spPr>
          <a:xfrm>
            <a:off x="3808413" y="4023360"/>
            <a:ext cx="4572000" cy="553998"/>
          </a:xfrm>
          <a:prstGeom prst="rect">
            <a:avLst/>
          </a:prstGeom>
          <a:noFill/>
        </p:spPr>
        <p:txBody>
          <a:bodyPr wrap="square" lIns="0" tIns="0" rIns="0" bIns="0" rtlCol="0">
            <a:spAutoFit/>
          </a:bodyPr>
          <a:lstStyle/>
          <a:p>
            <a:pPr algn="ctr"/>
            <a:r>
              <a:rPr lang="en-US" sz="3600" b="1">
                <a:solidFill>
                  <a:srgbClr val="00A096"/>
                </a:solidFill>
                <a:latin typeface="Arial" panose="020B0604020202020204" pitchFamily="34" charset="0"/>
                <a:cs typeface="Arial" panose="020B0604020202020204" pitchFamily="34" charset="0"/>
              </a:rPr>
              <a:t>I am nervous…</a:t>
            </a:r>
          </a:p>
        </p:txBody>
      </p:sp>
      <p:sp>
        <p:nvSpPr>
          <p:cNvPr id="16" name="TextBox 15"/>
          <p:cNvSpPr txBox="1"/>
          <p:nvPr/>
        </p:nvSpPr>
        <p:spPr>
          <a:xfrm>
            <a:off x="3305493" y="4663440"/>
            <a:ext cx="5577840" cy="646331"/>
          </a:xfrm>
          <a:prstGeom prst="rect">
            <a:avLst/>
          </a:prstGeom>
          <a:noFill/>
        </p:spPr>
        <p:txBody>
          <a:bodyPr wrap="square" rtlCol="0">
            <a:spAutoFit/>
          </a:bodyPr>
          <a:lstStyle/>
          <a:p>
            <a:pPr algn="ctr"/>
            <a:r>
              <a:rPr lang="en-US" sz="3600" b="1">
                <a:solidFill>
                  <a:srgbClr val="3769FF"/>
                </a:solidFill>
                <a:latin typeface="Arial" panose="020B0604020202020204" pitchFamily="34" charset="0"/>
                <a:cs typeface="Arial" panose="020B0604020202020204" pitchFamily="34" charset="0"/>
              </a:rPr>
              <a:t>So, your concern is…</a:t>
            </a:r>
          </a:p>
        </p:txBody>
      </p:sp>
      <p:sp>
        <p:nvSpPr>
          <p:cNvPr id="22" name="Text Box 9"/>
          <p:cNvSpPr txBox="1">
            <a:spLocks noChangeArrowheads="1"/>
          </p:cNvSpPr>
          <p:nvPr/>
        </p:nvSpPr>
        <p:spPr bwMode="auto">
          <a:xfrm>
            <a:off x="447152" y="6524395"/>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chemeClr val="tx1">
                    <a:lumMod val="50000"/>
                    <a:lumOff val="50000"/>
                  </a:schemeClr>
                </a:solidFill>
                <a:latin typeface="Arial Narrow" pitchFamily="34" charset="0"/>
                <a:ea typeface="ＭＳ Ｐゴシック" charset="0"/>
              </a:rPr>
              <a:t>For Financial Professional Use Only / Not for Distribution to the Public</a:t>
            </a:r>
          </a:p>
        </p:txBody>
      </p:sp>
      <p:sp>
        <p:nvSpPr>
          <p:cNvPr id="24" name="Text Placeholder 2"/>
          <p:cNvSpPr txBox="1">
            <a:spLocks/>
          </p:cNvSpPr>
          <p:nvPr/>
        </p:nvSpPr>
        <p:spPr>
          <a:xfrm>
            <a:off x="457200" y="274320"/>
            <a:ext cx="8686800" cy="914400"/>
          </a:xfrm>
          <a:prstGeom prst="rect">
            <a:avLst/>
          </a:prstGeom>
        </p:spPr>
        <p:txBody>
          <a:bodyPr lIns="0" tIns="0" rIns="0" bIns="0"/>
          <a:lstStyle>
            <a:lvl1pPr marL="0" indent="0" algn="l" defTabSz="914400" rtl="0" eaLnBrk="1" latinLnBrk="0" hangingPunct="1">
              <a:lnSpc>
                <a:spcPts val="2800"/>
              </a:lnSpc>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Create lasting impressions through active listening</a:t>
            </a:r>
          </a:p>
        </p:txBody>
      </p:sp>
    </p:spTree>
    <p:custDataLst>
      <p:tags r:id="rId1"/>
    </p:custDataLst>
    <p:extLst>
      <p:ext uri="{BB962C8B-B14F-4D97-AF65-F5344CB8AC3E}">
        <p14:creationId xmlns:p14="http://schemas.microsoft.com/office/powerpoint/2010/main" val="2084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0" presetClass="path" presetSubtype="0" fill="hold" grpId="1" nodeType="withEffect">
                                  <p:stCondLst>
                                    <p:cond delay="0"/>
                                  </p:stCondLst>
                                  <p:childTnLst>
                                    <p:animMotion origin="layout" path="M 0.24397 0.26381 L 4.1822E-6 4.04624E-7 " pathEditMode="relative" rAng="0" ptsTypes="AA">
                                      <p:cBhvr>
                                        <p:cTn id="11" dur="500" fill="hold"/>
                                        <p:tgtEl>
                                          <p:spTgt spid="19"/>
                                        </p:tgtEl>
                                        <p:attrNameLst>
                                          <p:attrName>ppt_x</p:attrName>
                                          <p:attrName>ppt_y</p:attrName>
                                        </p:attrNameLst>
                                      </p:cBhvr>
                                      <p:rCtr x="-12199" y="-13202"/>
                                    </p:animMotion>
                                  </p:childTnLst>
                                </p:cTn>
                              </p:par>
                            </p:childTnLst>
                          </p:cTn>
                        </p:par>
                        <p:par>
                          <p:cTn id="12" fill="hold">
                            <p:stCondLst>
                              <p:cond delay="500"/>
                            </p:stCondLst>
                            <p:childTnLst>
                              <p:par>
                                <p:cTn id="13" presetID="26" presetClass="emph" presetSubtype="0" fill="hold" grpId="2" nodeType="afterEffect">
                                  <p:stCondLst>
                                    <p:cond delay="0"/>
                                  </p:stCondLst>
                                  <p:childTnLst>
                                    <p:animEffect transition="out" filter="fade">
                                      <p:cBhvr>
                                        <p:cTn id="14" dur="150" tmFilter="0, 0; .2, .5; .8, .5; 1, 0"/>
                                        <p:tgtEl>
                                          <p:spTgt spid="19"/>
                                        </p:tgtEl>
                                      </p:cBhvr>
                                    </p:animEffect>
                                    <p:animScale>
                                      <p:cBhvr>
                                        <p:cTn id="15" dur="75" autoRev="1" fill="hold"/>
                                        <p:tgtEl>
                                          <p:spTgt spid="19"/>
                                        </p:tgtEl>
                                      </p:cBhvr>
                                      <p:by x="105000" y="105000"/>
                                    </p:animScale>
                                  </p:childTnLst>
                                </p:cTn>
                              </p:par>
                            </p:childTnLst>
                          </p:cTn>
                        </p:par>
                        <p:par>
                          <p:cTn id="16" fill="hold">
                            <p:stCondLst>
                              <p:cond delay="650"/>
                            </p:stCondLst>
                            <p:childTnLst>
                              <p:par>
                                <p:cTn id="17" presetID="53" presetClass="entr" presetSubtype="16" fill="hold" grpId="0" nodeType="after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0" presetClass="path" presetSubtype="0" fill="hold" grpId="1" nodeType="withEffect">
                                  <p:stCondLst>
                                    <p:cond delay="500"/>
                                  </p:stCondLst>
                                  <p:childTnLst>
                                    <p:animMotion origin="layout" path="M -0.25023 0.13064 L 4.1822E-6 -3.98844E-6 " pathEditMode="relative" rAng="0" ptsTypes="AA">
                                      <p:cBhvr>
                                        <p:cTn id="23" dur="500" fill="hold"/>
                                        <p:tgtEl>
                                          <p:spTgt spid="18"/>
                                        </p:tgtEl>
                                        <p:attrNameLst>
                                          <p:attrName>ppt_x</p:attrName>
                                          <p:attrName>ppt_y</p:attrName>
                                        </p:attrNameLst>
                                      </p:cBhvr>
                                      <p:rCtr x="12511" y="-6543"/>
                                    </p:animMotion>
                                  </p:childTnLst>
                                </p:cTn>
                              </p:par>
                            </p:childTnLst>
                          </p:cTn>
                        </p:par>
                        <p:par>
                          <p:cTn id="24" fill="hold">
                            <p:stCondLst>
                              <p:cond delay="1650"/>
                            </p:stCondLst>
                            <p:childTnLst>
                              <p:par>
                                <p:cTn id="25" presetID="26" presetClass="emph" presetSubtype="0" fill="hold" grpId="2" nodeType="afterEffect">
                                  <p:stCondLst>
                                    <p:cond delay="0"/>
                                  </p:stCondLst>
                                  <p:childTnLst>
                                    <p:animEffect transition="out" filter="fade">
                                      <p:cBhvr>
                                        <p:cTn id="26" dur="150" tmFilter="0, 0; .2, .5; .8, .5; 1, 0"/>
                                        <p:tgtEl>
                                          <p:spTgt spid="18"/>
                                        </p:tgtEl>
                                      </p:cBhvr>
                                    </p:animEffect>
                                    <p:animScale>
                                      <p:cBhvr>
                                        <p:cTn id="27" dur="75" autoRev="1" fill="hold"/>
                                        <p:tgtEl>
                                          <p:spTgt spid="18"/>
                                        </p:tgtEl>
                                      </p:cBhvr>
                                      <p:by x="105000" y="105000"/>
                                    </p:animScale>
                                  </p:childTnLst>
                                </p:cTn>
                              </p:par>
                            </p:childTnLst>
                          </p:cTn>
                        </p:par>
                        <p:par>
                          <p:cTn id="28" fill="hold">
                            <p:stCondLst>
                              <p:cond delay="1800"/>
                            </p:stCondLst>
                            <p:childTnLst>
                              <p:par>
                                <p:cTn id="29" presetID="53" presetClass="entr" presetSubtype="16" fill="hold" grpId="0" nodeType="afterEffect">
                                  <p:stCondLst>
                                    <p:cond delay="50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0" presetClass="path" presetSubtype="0" fill="hold" grpId="1" nodeType="withEffect">
                                  <p:stCondLst>
                                    <p:cond delay="500"/>
                                  </p:stCondLst>
                                  <p:childTnLst>
                                    <p:animMotion origin="layout" path="M 0.24397 -0.01573 L 4.1822E-6 2.83237E-6 " pathEditMode="relative" rAng="0" ptsTypes="AA">
                                      <p:cBhvr>
                                        <p:cTn id="35" dur="500" fill="hold"/>
                                        <p:tgtEl>
                                          <p:spTgt spid="15"/>
                                        </p:tgtEl>
                                        <p:attrNameLst>
                                          <p:attrName>ppt_x</p:attrName>
                                          <p:attrName>ppt_y</p:attrName>
                                        </p:attrNameLst>
                                      </p:cBhvr>
                                      <p:rCtr x="-12199" y="786"/>
                                    </p:animMotion>
                                  </p:childTnLst>
                                </p:cTn>
                              </p:par>
                            </p:childTnLst>
                          </p:cTn>
                        </p:par>
                        <p:par>
                          <p:cTn id="36" fill="hold">
                            <p:stCondLst>
                              <p:cond delay="2800"/>
                            </p:stCondLst>
                            <p:childTnLst>
                              <p:par>
                                <p:cTn id="37" presetID="26" presetClass="emph" presetSubtype="0" fill="hold" grpId="2" nodeType="afterEffect">
                                  <p:stCondLst>
                                    <p:cond delay="0"/>
                                  </p:stCondLst>
                                  <p:childTnLst>
                                    <p:animEffect transition="out" filter="fade">
                                      <p:cBhvr>
                                        <p:cTn id="38" dur="150" tmFilter="0, 0; .2, .5; .8, .5; 1, 0"/>
                                        <p:tgtEl>
                                          <p:spTgt spid="15"/>
                                        </p:tgtEl>
                                      </p:cBhvr>
                                    </p:animEffect>
                                    <p:animScale>
                                      <p:cBhvr>
                                        <p:cTn id="39" dur="75" autoRev="1" fill="hold"/>
                                        <p:tgtEl>
                                          <p:spTgt spid="15"/>
                                        </p:tgtEl>
                                      </p:cBhvr>
                                      <p:by x="105000" y="105000"/>
                                    </p:animScale>
                                  </p:childTnLst>
                                </p:cTn>
                              </p:par>
                            </p:childTnLst>
                          </p:cTn>
                        </p:par>
                        <p:par>
                          <p:cTn id="40" fill="hold">
                            <p:stCondLst>
                              <p:cond delay="2950"/>
                            </p:stCondLst>
                            <p:childTnLst>
                              <p:par>
                                <p:cTn id="41" presetID="53" presetClass="entr" presetSubtype="16" fill="hold" grpId="0" nodeType="afterEffect">
                                  <p:stCondLst>
                                    <p:cond delay="5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0" presetClass="path" presetSubtype="0" fill="hold" grpId="1" nodeType="withEffect">
                                  <p:stCondLst>
                                    <p:cond delay="500"/>
                                  </p:stCondLst>
                                  <p:childTnLst>
                                    <p:animMotion origin="layout" path="M -0.25023 -0.14913 L 4.1822E-6 -2.77457E-6 " pathEditMode="relative" rAng="0" ptsTypes="AA">
                                      <p:cBhvr>
                                        <p:cTn id="47" dur="500" fill="hold"/>
                                        <p:tgtEl>
                                          <p:spTgt spid="16"/>
                                        </p:tgtEl>
                                        <p:attrNameLst>
                                          <p:attrName>ppt_x</p:attrName>
                                          <p:attrName>ppt_y</p:attrName>
                                        </p:attrNameLst>
                                      </p:cBhvr>
                                      <p:rCtr x="12511" y="7445"/>
                                    </p:animMotion>
                                  </p:childTnLst>
                                </p:cTn>
                              </p:par>
                            </p:childTnLst>
                          </p:cTn>
                        </p:par>
                        <p:par>
                          <p:cTn id="48" fill="hold">
                            <p:stCondLst>
                              <p:cond delay="3950"/>
                            </p:stCondLst>
                            <p:childTnLst>
                              <p:par>
                                <p:cTn id="49" presetID="26" presetClass="emph" presetSubtype="0" fill="hold" grpId="2" nodeType="afterEffect">
                                  <p:stCondLst>
                                    <p:cond delay="0"/>
                                  </p:stCondLst>
                                  <p:childTnLst>
                                    <p:animEffect transition="out" filter="fade">
                                      <p:cBhvr>
                                        <p:cTn id="50" dur="150" tmFilter="0, 0; .2, .5; .8, .5; 1, 0"/>
                                        <p:tgtEl>
                                          <p:spTgt spid="16"/>
                                        </p:tgtEl>
                                      </p:cBhvr>
                                    </p:animEffect>
                                    <p:animScale>
                                      <p:cBhvr>
                                        <p:cTn id="51" dur="75"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19" grpId="2"/>
      <p:bldP spid="18" grpId="0"/>
      <p:bldP spid="18" grpId="1"/>
      <p:bldP spid="18" grpId="2"/>
      <p:bldP spid="15" grpId="0"/>
      <p:bldP spid="15" grpId="1"/>
      <p:bldP spid="15" grpId="2"/>
      <p:bldP spid="16" grpId="0"/>
      <p:bldP spid="16" grpId="1"/>
      <p:bldP spid="1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2"/>
            <a:ext cx="12192002" cy="6858000"/>
          </a:xfrm>
          <a:prstGeom prst="rect">
            <a:avLst/>
          </a:prstGeom>
        </p:spPr>
      </p:pic>
      <p:sp>
        <p:nvSpPr>
          <p:cNvPr id="6"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chemeClr val="tx1"/>
                </a:solidFill>
                <a:latin typeface="Arial Narrow" pitchFamily="34" charset="0"/>
                <a:ea typeface="ＭＳ Ｐゴシック" charset="0"/>
              </a:rPr>
              <a:t>For Financial Professional Use Only / Not for Distribution to the Public</a:t>
            </a:r>
          </a:p>
        </p:txBody>
      </p:sp>
      <p:pic>
        <p:nvPicPr>
          <p:cNvPr id="7" name="Picture 2" descr="C:\Users\drhyase\Desktop\0.1s.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1" y="2129864"/>
            <a:ext cx="25908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00601" y="2129864"/>
            <a:ext cx="2590800" cy="1905000"/>
          </a:xfrm>
          <a:prstGeom prst="rect">
            <a:avLst/>
          </a:prstGeom>
        </p:spPr>
      </p:pic>
    </p:spTree>
    <p:extLst>
      <p:ext uri="{BB962C8B-B14F-4D97-AF65-F5344CB8AC3E}">
        <p14:creationId xmlns:p14="http://schemas.microsoft.com/office/powerpoint/2010/main" val="188153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llar"/>
          <p:cNvPicPr>
            <a:picLocks noChangeAspect="1"/>
          </p:cNvPicPr>
          <p:nvPr/>
        </p:nvPicPr>
        <p:blipFill rotWithShape="1">
          <a:blip r:embed="rId4" cstate="email">
            <a:extLst>
              <a:ext uri="{28A0092B-C50C-407E-A947-70E740481C1C}">
                <a14:useLocalDpi xmlns:a14="http://schemas.microsoft.com/office/drawing/2010/main"/>
              </a:ext>
            </a:extLst>
          </a:blip>
          <a:srcRect b="-68"/>
          <a:stretch/>
        </p:blipFill>
        <p:spPr>
          <a:xfrm>
            <a:off x="-2969" y="830711"/>
            <a:ext cx="4196984" cy="6039164"/>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l="-2"/>
          <a:stretch/>
        </p:blipFill>
        <p:spPr>
          <a:xfrm>
            <a:off x="8778240" y="1343025"/>
            <a:ext cx="3410712" cy="5514975"/>
          </a:xfrm>
          <a:prstGeom prst="rect">
            <a:avLst/>
          </a:prstGeom>
        </p:spPr>
      </p:pic>
      <p:sp>
        <p:nvSpPr>
          <p:cNvPr id="15" name="TextBox 14"/>
          <p:cNvSpPr txBox="1"/>
          <p:nvPr/>
        </p:nvSpPr>
        <p:spPr>
          <a:xfrm>
            <a:off x="3305493" y="1828800"/>
            <a:ext cx="5577840" cy="1077218"/>
          </a:xfrm>
          <a:prstGeom prst="rect">
            <a:avLst/>
          </a:prstGeom>
          <a:noFill/>
        </p:spPr>
        <p:txBody>
          <a:bodyPr wrap="square" rtlCol="0">
            <a:spAutoFit/>
          </a:bodyPr>
          <a:lstStyle/>
          <a:p>
            <a:pPr algn="ctr"/>
            <a:r>
              <a:rPr lang="en-US" sz="3200" b="1">
                <a:solidFill>
                  <a:srgbClr val="00A096"/>
                </a:solidFill>
                <a:latin typeface="Arial" panose="020B0604020202020204" pitchFamily="34" charset="0"/>
                <a:cs typeface="Arial" panose="020B0604020202020204" pitchFamily="34" charset="0"/>
              </a:rPr>
              <a:t>Can you tell me more</a:t>
            </a:r>
            <a:br>
              <a:rPr lang="en-US" sz="3200" b="1">
                <a:solidFill>
                  <a:srgbClr val="00A096"/>
                </a:solidFill>
                <a:latin typeface="Arial" panose="020B0604020202020204" pitchFamily="34" charset="0"/>
                <a:cs typeface="Arial" panose="020B0604020202020204" pitchFamily="34" charset="0"/>
              </a:rPr>
            </a:br>
            <a:r>
              <a:rPr lang="en-US" sz="3200" b="1">
                <a:solidFill>
                  <a:srgbClr val="00A096"/>
                </a:solidFill>
                <a:latin typeface="Arial" panose="020B0604020202020204" pitchFamily="34" charset="0"/>
                <a:cs typeface="Arial" panose="020B0604020202020204" pitchFamily="34" charset="0"/>
              </a:rPr>
              <a:t>about that?</a:t>
            </a:r>
          </a:p>
        </p:txBody>
      </p:sp>
      <p:sp>
        <p:nvSpPr>
          <p:cNvPr id="16" name="TextBox 15"/>
          <p:cNvSpPr txBox="1"/>
          <p:nvPr/>
        </p:nvSpPr>
        <p:spPr>
          <a:xfrm>
            <a:off x="3305493" y="3400902"/>
            <a:ext cx="5577840" cy="584775"/>
          </a:xfrm>
          <a:prstGeom prst="rect">
            <a:avLst/>
          </a:prstGeom>
          <a:noFill/>
        </p:spPr>
        <p:txBody>
          <a:bodyPr wrap="square" rtlCol="0">
            <a:spAutoFit/>
          </a:bodyPr>
          <a:lstStyle/>
          <a:p>
            <a:pPr algn="ctr"/>
            <a:r>
              <a:rPr lang="en-US" sz="3200" b="1">
                <a:solidFill>
                  <a:srgbClr val="00A096"/>
                </a:solidFill>
                <a:latin typeface="Arial" panose="020B0604020202020204" pitchFamily="34" charset="0"/>
                <a:cs typeface="Arial" panose="020B0604020202020204" pitchFamily="34" charset="0"/>
              </a:rPr>
              <a:t>What might happen if…?</a:t>
            </a:r>
          </a:p>
        </p:txBody>
      </p:sp>
      <p:sp>
        <p:nvSpPr>
          <p:cNvPr id="17" name="TextBox 16"/>
          <p:cNvSpPr txBox="1"/>
          <p:nvPr/>
        </p:nvSpPr>
        <p:spPr>
          <a:xfrm>
            <a:off x="3294062" y="4480560"/>
            <a:ext cx="5577840" cy="1077218"/>
          </a:xfrm>
          <a:prstGeom prst="rect">
            <a:avLst/>
          </a:prstGeom>
          <a:noFill/>
        </p:spPr>
        <p:txBody>
          <a:bodyPr wrap="square" rtlCol="0">
            <a:spAutoFit/>
          </a:bodyPr>
          <a:lstStyle/>
          <a:p>
            <a:pPr algn="ctr"/>
            <a:r>
              <a:rPr lang="en-US" sz="3200" b="1">
                <a:solidFill>
                  <a:srgbClr val="00A096"/>
                </a:solidFill>
                <a:latin typeface="Arial" panose="020B0604020202020204" pitchFamily="34" charset="0"/>
                <a:cs typeface="Arial" panose="020B0604020202020204" pitchFamily="34" charset="0"/>
              </a:rPr>
              <a:t>Is there anything else </a:t>
            </a:r>
            <a:br>
              <a:rPr lang="en-US" sz="3200" b="1">
                <a:solidFill>
                  <a:srgbClr val="00A096"/>
                </a:solidFill>
                <a:latin typeface="Arial" panose="020B0604020202020204" pitchFamily="34" charset="0"/>
                <a:cs typeface="Arial" panose="020B0604020202020204" pitchFamily="34" charset="0"/>
              </a:rPr>
            </a:br>
            <a:r>
              <a:rPr lang="en-US" sz="3200" b="1">
                <a:solidFill>
                  <a:srgbClr val="00A096"/>
                </a:solidFill>
                <a:latin typeface="Arial" panose="020B0604020202020204" pitchFamily="34" charset="0"/>
                <a:cs typeface="Arial" panose="020B0604020202020204" pitchFamily="34" charset="0"/>
              </a:rPr>
              <a:t>to include?</a:t>
            </a:r>
          </a:p>
        </p:txBody>
      </p:sp>
      <p:sp>
        <p:nvSpPr>
          <p:cNvPr id="21" name="Text Box 9"/>
          <p:cNvSpPr txBox="1">
            <a:spLocks noChangeArrowheads="1"/>
          </p:cNvSpPr>
          <p:nvPr/>
        </p:nvSpPr>
        <p:spPr bwMode="auto">
          <a:xfrm>
            <a:off x="447152" y="6517864"/>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chemeClr val="tx1">
                    <a:lumMod val="50000"/>
                    <a:lumOff val="50000"/>
                  </a:schemeClr>
                </a:solidFill>
                <a:latin typeface="Arial Narrow" pitchFamily="34" charset="0"/>
                <a:ea typeface="ＭＳ Ｐゴシック" charset="0"/>
              </a:rPr>
              <a:t>For Financial Professional Use Only / Not for Distribution to the Public</a:t>
            </a:r>
          </a:p>
        </p:txBody>
      </p:sp>
      <p:sp>
        <p:nvSpPr>
          <p:cNvPr id="23" name="Text Placeholder 2"/>
          <p:cNvSpPr txBox="1">
            <a:spLocks/>
          </p:cNvSpPr>
          <p:nvPr/>
        </p:nvSpPr>
        <p:spPr>
          <a:xfrm>
            <a:off x="457200" y="274320"/>
            <a:ext cx="8686800" cy="914400"/>
          </a:xfrm>
          <a:prstGeom prst="rect">
            <a:avLst/>
          </a:prstGeom>
        </p:spPr>
        <p:txBody>
          <a:bodyPr lIns="0" tIns="0" rIns="0" bIns="0"/>
          <a:lstStyle>
            <a:lvl1pPr marL="0" indent="0" algn="l" defTabSz="914400" rtl="0" eaLnBrk="1" latinLnBrk="0" hangingPunct="1">
              <a:lnSpc>
                <a:spcPts val="2800"/>
              </a:lnSpc>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Create lasting impressions through active listening</a:t>
            </a:r>
          </a:p>
        </p:txBody>
      </p:sp>
    </p:spTree>
    <p:custDataLst>
      <p:tags r:id="rId1"/>
    </p:custDataLst>
    <p:extLst>
      <p:ext uri="{BB962C8B-B14F-4D97-AF65-F5344CB8AC3E}">
        <p14:creationId xmlns:p14="http://schemas.microsoft.com/office/powerpoint/2010/main" val="112908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0" presetClass="path" presetSubtype="0" fill="hold" grpId="1" nodeType="withEffect">
                                  <p:stCondLst>
                                    <p:cond delay="500"/>
                                  </p:stCondLst>
                                  <p:childTnLst>
                                    <p:animMotion origin="layout" path="M -0.25 0.23264 L 2.08333E-7 1.11111E-6 " pathEditMode="relative" rAng="0" ptsTypes="AA">
                                      <p:cBhvr>
                                        <p:cTn id="11" dur="500" fill="hold"/>
                                        <p:tgtEl>
                                          <p:spTgt spid="15"/>
                                        </p:tgtEl>
                                        <p:attrNameLst>
                                          <p:attrName>ppt_x</p:attrName>
                                          <p:attrName>ppt_y</p:attrName>
                                        </p:attrNameLst>
                                      </p:cBhvr>
                                      <p:rCtr x="12500" y="-11644"/>
                                    </p:animMotion>
                                  </p:childTnLst>
                                </p:cTn>
                              </p:par>
                            </p:childTnLst>
                          </p:cTn>
                        </p:par>
                        <p:par>
                          <p:cTn id="12" fill="hold">
                            <p:stCondLst>
                              <p:cond delay="1000"/>
                            </p:stCondLst>
                            <p:childTnLst>
                              <p:par>
                                <p:cTn id="13" presetID="26" presetClass="emph" presetSubtype="0" fill="hold" grpId="2" nodeType="afterEffect">
                                  <p:stCondLst>
                                    <p:cond delay="0"/>
                                  </p:stCondLst>
                                  <p:childTnLst>
                                    <p:animEffect transition="out" filter="fade">
                                      <p:cBhvr>
                                        <p:cTn id="14" dur="150" tmFilter="0, 0; .2, .5; .8, .5; 1, 0"/>
                                        <p:tgtEl>
                                          <p:spTgt spid="15"/>
                                        </p:tgtEl>
                                      </p:cBhvr>
                                    </p:animEffect>
                                    <p:animScale>
                                      <p:cBhvr>
                                        <p:cTn id="15" dur="75" autoRev="1" fill="hold"/>
                                        <p:tgtEl>
                                          <p:spTgt spid="15"/>
                                        </p:tgtEl>
                                      </p:cBhvr>
                                      <p:by x="105000" y="105000"/>
                                    </p:animScale>
                                  </p:childTnLst>
                                </p:cTn>
                              </p:par>
                            </p:childTnLst>
                          </p:cTn>
                        </p:par>
                        <p:par>
                          <p:cTn id="16" fill="hold">
                            <p:stCondLst>
                              <p:cond delay="1150"/>
                            </p:stCondLst>
                            <p:childTnLst>
                              <p:par>
                                <p:cTn id="17" presetID="53" presetClass="entr" presetSubtype="16" fill="hold" grpId="0" nodeType="afterEffect">
                                  <p:stCondLst>
                                    <p:cond delay="5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0" presetClass="path" presetSubtype="0" fill="hold" grpId="1" nodeType="withEffect">
                                  <p:stCondLst>
                                    <p:cond delay="500"/>
                                  </p:stCondLst>
                                  <p:childTnLst>
                                    <p:animMotion origin="layout" path="M -0.25 0.03935 L 2.08333E-7 4.07407E-6 " pathEditMode="relative" rAng="0" ptsTypes="AA">
                                      <p:cBhvr>
                                        <p:cTn id="23" dur="500" fill="hold"/>
                                        <p:tgtEl>
                                          <p:spTgt spid="16"/>
                                        </p:tgtEl>
                                        <p:attrNameLst>
                                          <p:attrName>ppt_x</p:attrName>
                                          <p:attrName>ppt_y</p:attrName>
                                        </p:attrNameLst>
                                      </p:cBhvr>
                                      <p:rCtr x="12500" y="-1968"/>
                                    </p:animMotion>
                                  </p:childTnLst>
                                </p:cTn>
                              </p:par>
                            </p:childTnLst>
                          </p:cTn>
                        </p:par>
                        <p:par>
                          <p:cTn id="24" fill="hold">
                            <p:stCondLst>
                              <p:cond delay="2150"/>
                            </p:stCondLst>
                            <p:childTnLst>
                              <p:par>
                                <p:cTn id="25" presetID="26" presetClass="emph" presetSubtype="0" fill="hold" grpId="2" nodeType="afterEffect">
                                  <p:stCondLst>
                                    <p:cond delay="0"/>
                                  </p:stCondLst>
                                  <p:childTnLst>
                                    <p:animEffect transition="out" filter="fade">
                                      <p:cBhvr>
                                        <p:cTn id="26" dur="150" tmFilter="0, 0; .2, .5; .8, .5; 1, 0"/>
                                        <p:tgtEl>
                                          <p:spTgt spid="16"/>
                                        </p:tgtEl>
                                      </p:cBhvr>
                                    </p:animEffect>
                                    <p:animScale>
                                      <p:cBhvr>
                                        <p:cTn id="27" dur="75" autoRev="1" fill="hold"/>
                                        <p:tgtEl>
                                          <p:spTgt spid="16"/>
                                        </p:tgtEl>
                                      </p:cBhvr>
                                      <p:by x="105000" y="105000"/>
                                    </p:animScale>
                                  </p:childTnLst>
                                </p:cTn>
                              </p:par>
                            </p:childTnLst>
                          </p:cTn>
                        </p:par>
                        <p:par>
                          <p:cTn id="28" fill="hold">
                            <p:stCondLst>
                              <p:cond delay="2300"/>
                            </p:stCondLst>
                            <p:childTnLst>
                              <p:par>
                                <p:cTn id="29" presetID="53" presetClass="entr" presetSubtype="16"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par>
                                <p:cTn id="34" presetID="0" presetClass="path" presetSubtype="0" fill="hold" grpId="1" nodeType="withEffect">
                                  <p:stCondLst>
                                    <p:cond delay="500"/>
                                  </p:stCondLst>
                                  <p:childTnLst>
                                    <p:animMotion origin="layout" path="M -0.24909 -0.15393 L 1.66667E-6 -2.96296E-6 " pathEditMode="relative" rAng="0" ptsTypes="AA">
                                      <p:cBhvr>
                                        <p:cTn id="35" dur="500" fill="hold"/>
                                        <p:tgtEl>
                                          <p:spTgt spid="17"/>
                                        </p:tgtEl>
                                        <p:attrNameLst>
                                          <p:attrName>ppt_x</p:attrName>
                                          <p:attrName>ppt_y</p:attrName>
                                        </p:attrNameLst>
                                      </p:cBhvr>
                                      <p:rCtr x="12448" y="7685"/>
                                    </p:animMotion>
                                  </p:childTnLst>
                                </p:cTn>
                              </p:par>
                            </p:childTnLst>
                          </p:cTn>
                        </p:par>
                        <p:par>
                          <p:cTn id="36" fill="hold">
                            <p:stCondLst>
                              <p:cond delay="3300"/>
                            </p:stCondLst>
                            <p:childTnLst>
                              <p:par>
                                <p:cTn id="37" presetID="26" presetClass="emph" presetSubtype="0" fill="hold" grpId="2" nodeType="afterEffect">
                                  <p:stCondLst>
                                    <p:cond delay="0"/>
                                  </p:stCondLst>
                                  <p:childTnLst>
                                    <p:animEffect transition="out" filter="fade">
                                      <p:cBhvr>
                                        <p:cTn id="38" dur="150" tmFilter="0, 0; .2, .5; .8, .5; 1, 0"/>
                                        <p:tgtEl>
                                          <p:spTgt spid="17"/>
                                        </p:tgtEl>
                                      </p:cBhvr>
                                    </p:animEffect>
                                    <p:animScale>
                                      <p:cBhvr>
                                        <p:cTn id="39" dur="75"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P spid="16" grpId="0"/>
      <p:bldP spid="16" grpId="1"/>
      <p:bldP spid="16" grpId="2"/>
      <p:bldP spid="17" grpId="0"/>
      <p:bldP spid="17" grpId="1"/>
      <p:bldP spid="17" grpId="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4456176" y="1636395"/>
            <a:ext cx="2743200" cy="3638061"/>
            <a:chOff x="4425633" y="1636395"/>
            <a:chExt cx="2743200" cy="3638061"/>
          </a:xfrm>
        </p:grpSpPr>
        <p:sp>
          <p:nvSpPr>
            <p:cNvPr id="15" name="TextBox 14"/>
            <p:cNvSpPr txBox="1"/>
            <p:nvPr/>
          </p:nvSpPr>
          <p:spPr>
            <a:xfrm>
              <a:off x="4425633" y="4166460"/>
              <a:ext cx="2743200" cy="1107996"/>
            </a:xfrm>
            <a:prstGeom prst="rect">
              <a:avLst/>
            </a:prstGeom>
            <a:noFill/>
          </p:spPr>
          <p:txBody>
            <a:bodyPr wrap="square" lIns="0" tIns="0" rIns="0" bIns="0" rtlCol="0">
              <a:spAutoFit/>
            </a:bodyPr>
            <a:lstStyle/>
            <a:p>
              <a:pPr algn="ctr"/>
              <a:r>
                <a:rPr lang="fr-FR" sz="2400" b="1">
                  <a:latin typeface="Arial" panose="020B0604020202020204" pitchFamily="34" charset="0"/>
                  <a:cs typeface="Arial" panose="020B0604020202020204" pitchFamily="34" charset="0"/>
                </a:rPr>
                <a:t>Managing</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zero-second</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impressions</a:t>
              </a:r>
            </a:p>
          </p:txBody>
        </p:sp>
        <p:pic>
          <p:nvPicPr>
            <p:cNvPr id="18" name="Picture 17"/>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644708" y="1636395"/>
              <a:ext cx="2305050" cy="2305050"/>
            </a:xfrm>
            <a:prstGeom prst="rect">
              <a:avLst/>
            </a:prstGeom>
          </p:spPr>
        </p:pic>
      </p:grpSp>
      <p:sp>
        <p:nvSpPr>
          <p:cNvPr id="3" name="Text Placeholder 2"/>
          <p:cNvSpPr>
            <a:spLocks noGrp="1"/>
          </p:cNvSpPr>
          <p:nvPr>
            <p:ph type="body" sz="quarter" idx="10"/>
          </p:nvPr>
        </p:nvSpPr>
        <p:spPr/>
        <p:txBody>
          <a:bodyPr/>
          <a:lstStyle/>
          <a:p>
            <a:r>
              <a:rPr lang="en-US">
                <a:solidFill>
                  <a:schemeClr val="tx1"/>
                </a:solidFill>
              </a:rPr>
              <a:t>For review</a:t>
            </a:r>
          </a:p>
        </p:txBody>
      </p:sp>
      <p:grpSp>
        <p:nvGrpSpPr>
          <p:cNvPr id="20" name="Group 19"/>
          <p:cNvGrpSpPr/>
          <p:nvPr/>
        </p:nvGrpSpPr>
        <p:grpSpPr>
          <a:xfrm>
            <a:off x="832104" y="1645920"/>
            <a:ext cx="2743200" cy="3628536"/>
            <a:chOff x="524192" y="1645920"/>
            <a:chExt cx="2743200" cy="3628536"/>
          </a:xfrm>
        </p:grpSpPr>
        <p:sp>
          <p:nvSpPr>
            <p:cNvPr id="14" name="TextBox 13"/>
            <p:cNvSpPr txBox="1"/>
            <p:nvPr/>
          </p:nvSpPr>
          <p:spPr>
            <a:xfrm>
              <a:off x="524192" y="4166460"/>
              <a:ext cx="2743200" cy="1107996"/>
            </a:xfrm>
            <a:prstGeom prst="rect">
              <a:avLst/>
            </a:prstGeom>
            <a:noFill/>
          </p:spPr>
          <p:txBody>
            <a:bodyPr wrap="square" lIns="0" tIns="0" rIns="0" bIns="0" rtlCol="0">
              <a:spAutoFit/>
            </a:bodyPr>
            <a:lstStyle/>
            <a:p>
              <a:pPr algn="ctr"/>
              <a:r>
                <a:rPr lang="fr-FR" sz="2400" b="1">
                  <a:latin typeface="Arial" panose="020B0604020202020204" pitchFamily="34" charset="0"/>
                  <a:cs typeface="Arial" panose="020B0604020202020204" pitchFamily="34" charset="0"/>
                </a:rPr>
                <a:t>The science</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of first </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impressions</a:t>
              </a:r>
            </a:p>
          </p:txBody>
        </p:sp>
        <p:pic>
          <p:nvPicPr>
            <p:cNvPr id="17" name="Picture 16"/>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43267" y="1645920"/>
              <a:ext cx="2305050" cy="2305050"/>
            </a:xfrm>
            <a:prstGeom prst="rect">
              <a:avLst/>
            </a:prstGeom>
          </p:spPr>
        </p:pic>
      </p:grpSp>
      <p:grpSp>
        <p:nvGrpSpPr>
          <p:cNvPr id="22" name="Group 21"/>
          <p:cNvGrpSpPr/>
          <p:nvPr/>
        </p:nvGrpSpPr>
        <p:grpSpPr>
          <a:xfrm>
            <a:off x="8080248" y="1645920"/>
            <a:ext cx="2743200" cy="3628536"/>
            <a:chOff x="7930832" y="1645920"/>
            <a:chExt cx="2743200" cy="3628536"/>
          </a:xfrm>
        </p:grpSpPr>
        <p:sp>
          <p:nvSpPr>
            <p:cNvPr id="16" name="TextBox 15"/>
            <p:cNvSpPr txBox="1"/>
            <p:nvPr/>
          </p:nvSpPr>
          <p:spPr>
            <a:xfrm>
              <a:off x="7930832" y="4166460"/>
              <a:ext cx="2743200" cy="1107996"/>
            </a:xfrm>
            <a:prstGeom prst="rect">
              <a:avLst/>
            </a:prstGeom>
            <a:noFill/>
          </p:spPr>
          <p:txBody>
            <a:bodyPr wrap="square" lIns="0" tIns="0" rIns="0" bIns="0" rtlCol="0">
              <a:spAutoFit/>
            </a:bodyPr>
            <a:lstStyle/>
            <a:p>
              <a:pPr algn="ctr"/>
              <a:r>
                <a:rPr lang="fr-FR" sz="2400" b="1">
                  <a:latin typeface="Arial" panose="020B0604020202020204" pitchFamily="34" charset="0"/>
                  <a:cs typeface="Arial" panose="020B0604020202020204" pitchFamily="34" charset="0"/>
                </a:rPr>
                <a:t>Polishing</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your</a:t>
              </a:r>
              <a:br>
                <a:rPr lang="fr-FR" sz="2400" b="1">
                  <a:latin typeface="Arial" panose="020B0604020202020204" pitchFamily="34" charset="0"/>
                  <a:cs typeface="Arial" panose="020B0604020202020204" pitchFamily="34" charset="0"/>
                </a:rPr>
              </a:br>
              <a:r>
                <a:rPr lang="fr-FR" sz="2400" b="1">
                  <a:latin typeface="Arial" panose="020B0604020202020204" pitchFamily="34" charset="0"/>
                  <a:cs typeface="Arial" panose="020B0604020202020204" pitchFamily="34" charset="0"/>
                </a:rPr>
                <a:t>presence</a:t>
              </a:r>
            </a:p>
          </p:txBody>
        </p:sp>
        <p:pic>
          <p:nvPicPr>
            <p:cNvPr id="19" name="Picture 18"/>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149907" y="1645920"/>
              <a:ext cx="2305050" cy="2305050"/>
            </a:xfrm>
            <a:prstGeom prst="rect">
              <a:avLst/>
            </a:prstGeom>
          </p:spPr>
        </p:pic>
      </p:grpSp>
    </p:spTree>
    <p:custDataLst>
      <p:tags r:id="rId1"/>
    </p:custDataLst>
    <p:extLst>
      <p:ext uri="{BB962C8B-B14F-4D97-AF65-F5344CB8AC3E}">
        <p14:creationId xmlns:p14="http://schemas.microsoft.com/office/powerpoint/2010/main" val="86038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400"/>
                                        <p:tgtEl>
                                          <p:spTgt spid="20"/>
                                        </p:tgtEl>
                                      </p:cBhvr>
                                    </p:animEffect>
                                  </p:childTnLst>
                                </p:cTn>
                              </p:par>
                            </p:childTnLst>
                          </p:cTn>
                        </p:par>
                        <p:par>
                          <p:cTn id="8" fill="hold">
                            <p:stCondLst>
                              <p:cond delay="400"/>
                            </p:stCondLst>
                            <p:childTnLst>
                              <p:par>
                                <p:cTn id="9" presetID="10" presetClass="entr" presetSubtype="0"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400"/>
                                        <p:tgtEl>
                                          <p:spTgt spid="21"/>
                                        </p:tgtEl>
                                      </p:cBhvr>
                                    </p:animEffect>
                                  </p:childTnLst>
                                </p:cTn>
                              </p:par>
                            </p:childTnLst>
                          </p:cTn>
                        </p:par>
                        <p:par>
                          <p:cTn id="12" fill="hold">
                            <p:stCondLst>
                              <p:cond delay="1050"/>
                            </p:stCondLst>
                            <p:childTnLst>
                              <p:par>
                                <p:cTn id="13" presetID="10" presetClass="entr" presetSubtype="0" fill="hold" nodeType="afterEffect">
                                  <p:stCondLst>
                                    <p:cond delay="25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4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solidFill>
                  <a:schemeClr val="tx1"/>
                </a:solidFill>
              </a:rPr>
              <a:t>Putting ideas into action</a:t>
            </a:r>
          </a:p>
          <a:p>
            <a:endParaRPr lang="en-US">
              <a:solidFill>
                <a:schemeClr val="tx1"/>
              </a:solidFill>
            </a:endParaRPr>
          </a:p>
        </p:txBody>
      </p:sp>
      <p:grpSp>
        <p:nvGrpSpPr>
          <p:cNvPr id="8" name="Group 7"/>
          <p:cNvGrpSpPr/>
          <p:nvPr/>
        </p:nvGrpSpPr>
        <p:grpSpPr>
          <a:xfrm>
            <a:off x="1951578" y="761429"/>
            <a:ext cx="8285669" cy="5339625"/>
            <a:chOff x="2109355" y="1118553"/>
            <a:chExt cx="8283511" cy="5338231"/>
          </a:xfrm>
        </p:grpSpPr>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09355" y="5579707"/>
              <a:ext cx="8283511" cy="877077"/>
            </a:xfrm>
            <a:prstGeom prst="rect">
              <a:avLst/>
            </a:prstGeom>
            <a:noFill/>
            <a:ln>
              <a:noFill/>
            </a:ln>
          </p:spPr>
        </p:pic>
        <p:pic>
          <p:nvPicPr>
            <p:cNvPr id="1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848148" y="1118553"/>
              <a:ext cx="4006616" cy="5185029"/>
            </a:xfrm>
            <a:prstGeom prst="rect">
              <a:avLst/>
            </a:prstGeom>
            <a:noFill/>
            <a:ln w="6350">
              <a:solidFill>
                <a:srgbClr val="BBBBBB"/>
              </a:solidFill>
              <a:miter lim="800000"/>
              <a:headEnd/>
              <a:tailEnd/>
            </a:ln>
            <a:extLst>
              <a:ext uri="{909E8E84-426E-40DD-AFC4-6F175D3DCCD1}">
                <a14:hiddenFill xmlns:a14="http://schemas.microsoft.com/office/drawing/2010/main">
                  <a:solidFill>
                    <a:schemeClr val="accent1"/>
                  </a:solidFill>
                </a14:hiddenFill>
              </a:ext>
            </a:extLst>
          </p:spPr>
        </p:pic>
      </p:grpSp>
      <p:sp>
        <p:nvSpPr>
          <p:cNvPr id="11" name="TextBox 20"/>
          <p:cNvSpPr txBox="1"/>
          <p:nvPr/>
        </p:nvSpPr>
        <p:spPr>
          <a:xfrm>
            <a:off x="8304649" y="1453481"/>
            <a:ext cx="2756181" cy="10415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5598"/>
              </a:buClr>
            </a:pPr>
            <a:r>
              <a:rPr lang="en-US" sz="2001">
                <a:solidFill>
                  <a:srgbClr val="3769FF"/>
                </a:solidFill>
                <a:cs typeface="Arial" panose="020B0604020202020204" pitchFamily="34" charset="0"/>
              </a:rPr>
              <a:t>Mastering first impressions checklist</a:t>
            </a:r>
          </a:p>
          <a:p>
            <a:pPr>
              <a:lnSpc>
                <a:spcPts val="2601"/>
              </a:lnSpc>
              <a:buClr>
                <a:srgbClr val="005598"/>
              </a:buClr>
            </a:pPr>
            <a:r>
              <a:rPr lang="en-US" sz="1600">
                <a:solidFill>
                  <a:prstClr val="white">
                    <a:lumMod val="50000"/>
                  </a:prstClr>
                </a:solidFill>
                <a:cs typeface="Arial" panose="020B0604020202020204" pitchFamily="34" charset="0"/>
              </a:rPr>
              <a:t>MFIMP LIST</a:t>
            </a:r>
          </a:p>
        </p:txBody>
      </p:sp>
    </p:spTree>
    <p:custDataLst>
      <p:tags r:id="rId1"/>
    </p:custDataLst>
    <p:extLst>
      <p:ext uri="{BB962C8B-B14F-4D97-AF65-F5344CB8AC3E}">
        <p14:creationId xmlns:p14="http://schemas.microsoft.com/office/powerpoint/2010/main" val="507115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300"/>
            <a:ext cx="12190933" cy="68574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 y="892"/>
            <a:ext cx="12192000" cy="6858000"/>
          </a:xfrm>
          <a:prstGeom prst="rect">
            <a:avLst/>
          </a:prstGeom>
        </p:spPr>
      </p:pic>
      <p:sp>
        <p:nvSpPr>
          <p:cNvPr id="10" name="Rectangle 9"/>
          <p:cNvSpPr/>
          <p:nvPr/>
        </p:nvSpPr>
        <p:spPr>
          <a:xfrm>
            <a:off x="133350"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69FF"/>
              </a:solidFill>
            </a:endParaRPr>
          </a:p>
        </p:txBody>
      </p:sp>
      <p:sp>
        <p:nvSpPr>
          <p:cNvPr id="12" name="choose"/>
          <p:cNvSpPr txBox="1"/>
          <p:nvPr/>
        </p:nvSpPr>
        <p:spPr>
          <a:xfrm>
            <a:off x="5047488" y="3509963"/>
            <a:ext cx="4114800" cy="1154162"/>
          </a:xfrm>
          <a:prstGeom prst="rect">
            <a:avLst/>
          </a:prstGeom>
          <a:noFill/>
          <a:ln w="19050">
            <a:noFill/>
          </a:ln>
        </p:spPr>
        <p:txBody>
          <a:bodyPr wrap="square" lIns="0" tIns="0" rIns="0" bIns="0" rtlCol="0" anchor="t" anchorCtr="0">
            <a:spAutoFit/>
          </a:bodyPr>
          <a:lstStyle/>
          <a:p>
            <a:pPr>
              <a:lnSpc>
                <a:spcPts val="9000"/>
              </a:lnSpc>
              <a:spcAft>
                <a:spcPts val="1800"/>
              </a:spcAft>
            </a:pPr>
            <a:r>
              <a:rPr lang="en-US" sz="9000" b="1" spc="-20">
                <a:solidFill>
                  <a:srgbClr val="3769FF"/>
                </a:solidFill>
                <a:latin typeface="Arial" panose="020B0604020202020204" pitchFamily="34" charset="0"/>
                <a:cs typeface="Arial" panose="020B0604020202020204" pitchFamily="34" charset="0"/>
              </a:rPr>
              <a:t>choose</a:t>
            </a:r>
          </a:p>
        </p:txBody>
      </p:sp>
      <p:sp>
        <p:nvSpPr>
          <p:cNvPr id="13" name="y2"/>
          <p:cNvSpPr txBox="1"/>
          <p:nvPr/>
        </p:nvSpPr>
        <p:spPr>
          <a:xfrm>
            <a:off x="7021316" y="3507396"/>
            <a:ext cx="2103120" cy="1188720"/>
          </a:xfrm>
          <a:prstGeom prst="rect">
            <a:avLst/>
          </a:prstGeom>
          <a:noFill/>
          <a:ln w="19050">
            <a:noFill/>
          </a:ln>
        </p:spPr>
        <p:txBody>
          <a:bodyPr wrap="square" lIns="0" tIns="0" rIns="0" bIns="0" rtlCol="0" anchor="t" anchorCtr="0">
            <a:spAutoFit/>
          </a:bodyPr>
          <a:lstStyle/>
          <a:p>
            <a:pPr>
              <a:lnSpc>
                <a:spcPts val="9000"/>
              </a:lnSpc>
              <a:spcAft>
                <a:spcPts val="1800"/>
              </a:spcAft>
            </a:pPr>
            <a:r>
              <a:rPr lang="en-US" sz="9000" b="1" spc="-20">
                <a:solidFill>
                  <a:srgbClr val="3769FF"/>
                </a:solidFill>
                <a:latin typeface="Arial" panose="020B0604020202020204" pitchFamily="34" charset="0"/>
                <a:cs typeface="Arial" panose="020B0604020202020204" pitchFamily="34" charset="0"/>
              </a:rPr>
              <a:t>you</a:t>
            </a:r>
          </a:p>
        </p:txBody>
      </p:sp>
      <p:sp>
        <p:nvSpPr>
          <p:cNvPr id="17" name="y1"/>
          <p:cNvSpPr txBox="1"/>
          <p:nvPr/>
        </p:nvSpPr>
        <p:spPr>
          <a:xfrm>
            <a:off x="2741661" y="3509970"/>
            <a:ext cx="2103120" cy="1188720"/>
          </a:xfrm>
          <a:prstGeom prst="rect">
            <a:avLst/>
          </a:prstGeom>
          <a:noFill/>
          <a:ln w="19050">
            <a:noFill/>
          </a:ln>
        </p:spPr>
        <p:txBody>
          <a:bodyPr wrap="square" lIns="0" tIns="0" rIns="0" bIns="0" rtlCol="0" anchor="t" anchorCtr="0">
            <a:spAutoFit/>
          </a:bodyPr>
          <a:lstStyle/>
          <a:p>
            <a:pPr>
              <a:lnSpc>
                <a:spcPts val="9000"/>
              </a:lnSpc>
              <a:spcAft>
                <a:spcPts val="1800"/>
              </a:spcAft>
            </a:pPr>
            <a:r>
              <a:rPr lang="en-US" sz="9000" b="1" spc="-20">
                <a:solidFill>
                  <a:srgbClr val="3769FF"/>
                </a:solidFill>
                <a:latin typeface="Arial" panose="020B0604020202020204" pitchFamily="34" charset="0"/>
                <a:cs typeface="Arial" panose="020B0604020202020204" pitchFamily="34" charset="0"/>
              </a:rPr>
              <a:t>you</a:t>
            </a:r>
          </a:p>
        </p:txBody>
      </p:sp>
      <p:sp>
        <p:nvSpPr>
          <p:cNvPr id="16" name="Rectangle 15"/>
          <p:cNvSpPr/>
          <p:nvPr/>
        </p:nvSpPr>
        <p:spPr>
          <a:xfrm>
            <a:off x="-127" y="4685606"/>
            <a:ext cx="12188952" cy="219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114911" y="1650927"/>
            <a:ext cx="7854744" cy="3530673"/>
            <a:chOff x="1406682" y="1141268"/>
            <a:chExt cx="7854744" cy="3530673"/>
          </a:xfrm>
        </p:grpSpPr>
        <p:sp>
          <p:nvSpPr>
            <p:cNvPr id="6" name="TextBox 5"/>
            <p:cNvSpPr txBox="1"/>
            <p:nvPr/>
          </p:nvSpPr>
          <p:spPr>
            <a:xfrm>
              <a:off x="1714936" y="1141268"/>
              <a:ext cx="7546490" cy="3231654"/>
            </a:xfrm>
            <a:prstGeom prst="rect">
              <a:avLst/>
            </a:prstGeom>
            <a:noFill/>
            <a:ln w="19050">
              <a:solidFill>
                <a:srgbClr val="3769FF"/>
              </a:solidFill>
            </a:ln>
          </p:spPr>
          <p:txBody>
            <a:bodyPr wrap="square" lIns="301752" tIns="228600" rIns="228600" bIns="228600" rtlCol="0" anchor="b" anchorCtr="0">
              <a:spAutoFit/>
            </a:bodyPr>
            <a:lstStyle/>
            <a:p>
              <a:pPr>
                <a:spcAft>
                  <a:spcPts val="1800"/>
                </a:spcAft>
              </a:pPr>
              <a:r>
                <a:rPr lang="en-US" sz="9000" b="1" spc="-20">
                  <a:solidFill>
                    <a:srgbClr val="3769FF"/>
                  </a:solidFill>
                  <a:latin typeface="Arial" panose="020B0604020202020204" pitchFamily="34" charset="0"/>
                  <a:cs typeface="Arial" panose="020B0604020202020204" pitchFamily="34" charset="0"/>
                </a:rPr>
                <a:t>Who would</a:t>
              </a:r>
              <a:br>
                <a:rPr lang="en-US" sz="9000" b="1" spc="-20">
                  <a:solidFill>
                    <a:srgbClr val="3769FF"/>
                  </a:solidFill>
                  <a:latin typeface="Arial" panose="020B0604020202020204" pitchFamily="34" charset="0"/>
                  <a:cs typeface="Arial" panose="020B0604020202020204" pitchFamily="34" charset="0"/>
                </a:rPr>
              </a:br>
              <a:endParaRPr lang="en-US" sz="9000" b="1" spc="-20">
                <a:solidFill>
                  <a:srgbClr val="3769FF"/>
                </a:solidFill>
                <a:latin typeface="Arial" panose="020B0604020202020204" pitchFamily="34" charset="0"/>
                <a:cs typeface="Arial" panose="020B0604020202020204" pitchFamily="34" charset="0"/>
              </a:endParaRPr>
            </a:p>
          </p:txBody>
        </p:sp>
        <p:grpSp>
          <p:nvGrpSpPr>
            <p:cNvPr id="7" name="Group 6"/>
            <p:cNvGrpSpPr/>
            <p:nvPr/>
          </p:nvGrpSpPr>
          <p:grpSpPr>
            <a:xfrm>
              <a:off x="1406682" y="4370189"/>
              <a:ext cx="301752" cy="301752"/>
              <a:chOff x="1293875" y="4370189"/>
              <a:chExt cx="301752" cy="301752"/>
            </a:xfrm>
          </p:grpSpPr>
          <p:sp>
            <p:nvSpPr>
              <p:cNvPr id="8" name="Rectangle 7"/>
              <p:cNvSpPr/>
              <p:nvPr/>
            </p:nvSpPr>
            <p:spPr>
              <a:xfrm>
                <a:off x="1495043" y="4370189"/>
                <a:ext cx="100584" cy="301752"/>
              </a:xfrm>
              <a:prstGeom prst="rect">
                <a:avLst/>
              </a:prstGeom>
              <a:solidFill>
                <a:srgbClr val="3769FF"/>
              </a:solidFill>
              <a:ln>
                <a:solidFill>
                  <a:srgbClr val="376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69FF"/>
                  </a:solidFill>
                </a:endParaRPr>
              </a:p>
            </p:txBody>
          </p:sp>
          <p:sp>
            <p:nvSpPr>
              <p:cNvPr id="9" name="Rectangle 8"/>
              <p:cNvSpPr/>
              <p:nvPr/>
            </p:nvSpPr>
            <p:spPr>
              <a:xfrm rot="16200000">
                <a:off x="1394459" y="4269606"/>
                <a:ext cx="100584" cy="301752"/>
              </a:xfrm>
              <a:prstGeom prst="rect">
                <a:avLst/>
              </a:prstGeom>
              <a:solidFill>
                <a:srgbClr val="3769FF"/>
              </a:solidFill>
              <a:ln>
                <a:solidFill>
                  <a:srgbClr val="376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769FF"/>
                  </a:solidFill>
                </a:endParaRPr>
              </a:p>
            </p:txBody>
          </p:sp>
        </p:grpSp>
      </p:grpSp>
      <p:sp>
        <p:nvSpPr>
          <p:cNvPr id="20" name="choose you"/>
          <p:cNvSpPr txBox="1"/>
          <p:nvPr/>
        </p:nvSpPr>
        <p:spPr>
          <a:xfrm>
            <a:off x="2741661" y="3534641"/>
            <a:ext cx="6583680" cy="1154162"/>
          </a:xfrm>
          <a:prstGeom prst="rect">
            <a:avLst/>
          </a:prstGeom>
          <a:solidFill>
            <a:schemeClr val="bg1"/>
          </a:solidFill>
          <a:ln w="19050">
            <a:noFill/>
          </a:ln>
        </p:spPr>
        <p:txBody>
          <a:bodyPr wrap="square" lIns="0" tIns="0" rIns="0" bIns="0" rtlCol="0" anchor="t" anchorCtr="0">
            <a:spAutoFit/>
          </a:bodyPr>
          <a:lstStyle/>
          <a:p>
            <a:pPr>
              <a:lnSpc>
                <a:spcPts val="9000"/>
              </a:lnSpc>
              <a:spcAft>
                <a:spcPts val="1800"/>
              </a:spcAft>
            </a:pPr>
            <a:r>
              <a:rPr lang="en-US" sz="9000" b="1" spc="-20">
                <a:solidFill>
                  <a:srgbClr val="3769FF"/>
                </a:solidFill>
                <a:latin typeface="Arial" panose="020B0604020202020204" pitchFamily="34" charset="0"/>
                <a:cs typeface="Arial" panose="020B0604020202020204" pitchFamily="34" charset="0"/>
              </a:rPr>
              <a:t>choose you</a:t>
            </a:r>
          </a:p>
        </p:txBody>
      </p:sp>
      <p:sp>
        <p:nvSpPr>
          <p:cNvPr id="11" name="?"/>
          <p:cNvSpPr txBox="1"/>
          <p:nvPr/>
        </p:nvSpPr>
        <p:spPr>
          <a:xfrm>
            <a:off x="9034140" y="3513160"/>
            <a:ext cx="731520" cy="1154162"/>
          </a:xfrm>
          <a:prstGeom prst="rect">
            <a:avLst/>
          </a:prstGeom>
          <a:noFill/>
          <a:ln w="19050">
            <a:noFill/>
          </a:ln>
        </p:spPr>
        <p:txBody>
          <a:bodyPr wrap="square" lIns="0" tIns="0" rIns="0" bIns="0" rtlCol="0" anchor="t" anchorCtr="0">
            <a:spAutoFit/>
          </a:bodyPr>
          <a:lstStyle/>
          <a:p>
            <a:pPr>
              <a:lnSpc>
                <a:spcPts val="9000"/>
              </a:lnSpc>
              <a:spcAft>
                <a:spcPts val="1800"/>
              </a:spcAft>
            </a:pPr>
            <a:r>
              <a:rPr lang="en-US" sz="9000" b="1" spc="-20">
                <a:solidFill>
                  <a:srgbClr val="3769FF"/>
                </a:solidFill>
                <a:latin typeface="Arial" panose="020B0604020202020204" pitchFamily="34" charset="0"/>
                <a:cs typeface="Arial" panose="020B0604020202020204" pitchFamily="34" charset="0"/>
              </a:rPr>
              <a:t>?</a:t>
            </a:r>
          </a:p>
        </p:txBody>
      </p:sp>
      <p:sp>
        <p:nvSpPr>
          <p:cNvPr id="19" name="Text Box 9"/>
          <p:cNvSpPr txBox="1">
            <a:spLocks noChangeArrowheads="1"/>
          </p:cNvSpPr>
          <p:nvPr/>
        </p:nvSpPr>
        <p:spPr bwMode="auto">
          <a:xfrm>
            <a:off x="457200" y="6537960"/>
            <a:ext cx="4114800"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latin typeface="Arial Narrow" pitchFamily="34" charset="0"/>
                <a:ea typeface="ＭＳ Ｐゴシック" charset="0"/>
              </a:rPr>
              <a:t>For Financial Professional Use Only / Not for Distribution to the Public</a:t>
            </a:r>
          </a:p>
        </p:txBody>
      </p:sp>
    </p:spTree>
    <p:custDataLst>
      <p:tags r:id="rId1"/>
    </p:custDataLst>
    <p:extLst>
      <p:ext uri="{BB962C8B-B14F-4D97-AF65-F5344CB8AC3E}">
        <p14:creationId xmlns:p14="http://schemas.microsoft.com/office/powerpoint/2010/main" val="308179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
                                        <p:tgtEl>
                                          <p:spTgt spid="4"/>
                                        </p:tgtEl>
                                      </p:cBhvr>
                                    </p:animEffect>
                                  </p:childTnLst>
                                </p:cTn>
                              </p:par>
                            </p:childTnLst>
                          </p:cTn>
                        </p:par>
                        <p:par>
                          <p:cTn id="11" fill="hold">
                            <p:stCondLst>
                              <p:cond delay="350"/>
                            </p:stCondLst>
                            <p:childTnLst>
                              <p:par>
                                <p:cTn id="12" presetID="10" presetClass="exit" presetSubtype="0" fill="hold" nodeType="afterEffect">
                                  <p:stCondLst>
                                    <p:cond delay="0"/>
                                  </p:stCondLst>
                                  <p:childTnLst>
                                    <p:animEffect transition="out" filter="fade">
                                      <p:cBhvr>
                                        <p:cTn id="13" dur="200"/>
                                        <p:tgtEl>
                                          <p:spTgt spid="4"/>
                                        </p:tgtEl>
                                      </p:cBhvr>
                                    </p:animEffect>
                                    <p:set>
                                      <p:cBhvr>
                                        <p:cTn id="14" dur="1" fill="hold">
                                          <p:stCondLst>
                                            <p:cond delay="1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25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childTnLst>
                          </p:cTn>
                        </p:par>
                        <p:par>
                          <p:cTn id="20" fill="hold">
                            <p:stCondLst>
                              <p:cond delay="350"/>
                            </p:stCondLst>
                            <p:childTnLst>
                              <p:par>
                                <p:cTn id="21" presetID="10" presetClass="exit" presetSubtype="0" fill="hold" nodeType="afterEffect">
                                  <p:stCondLst>
                                    <p:cond delay="0"/>
                                  </p:stCondLst>
                                  <p:childTnLst>
                                    <p:animEffect transition="out" filter="fade">
                                      <p:cBhvr>
                                        <p:cTn id="22" dur="250"/>
                                        <p:tgtEl>
                                          <p:spTgt spid="4"/>
                                        </p:tgtEl>
                                      </p:cBhvr>
                                    </p:animEffect>
                                    <p:set>
                                      <p:cBhvr>
                                        <p:cTn id="23" dur="1" fill="hold">
                                          <p:stCondLst>
                                            <p:cond delay="24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25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5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400"/>
                                        <p:tgtEl>
                                          <p:spTgt spid="5"/>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4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40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4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xit" presetSubtype="4" fill="hold" grpId="1" nodeType="clickEffect">
                                  <p:stCondLst>
                                    <p:cond delay="0"/>
                                  </p:stCondLst>
                                  <p:childTnLst>
                                    <p:anim calcmode="lin" valueType="num">
                                      <p:cBhvr additive="base">
                                        <p:cTn id="47" dur="200"/>
                                        <p:tgtEl>
                                          <p:spTgt spid="17"/>
                                        </p:tgtEl>
                                        <p:attrNameLst>
                                          <p:attrName>ppt_x</p:attrName>
                                        </p:attrNameLst>
                                      </p:cBhvr>
                                      <p:tavLst>
                                        <p:tav tm="0">
                                          <p:val>
                                            <p:strVal val="ppt_x"/>
                                          </p:val>
                                        </p:tav>
                                        <p:tav tm="100000">
                                          <p:val>
                                            <p:strVal val="ppt_x"/>
                                          </p:val>
                                        </p:tav>
                                      </p:tavLst>
                                    </p:anim>
                                    <p:anim calcmode="lin" valueType="num">
                                      <p:cBhvr additive="base">
                                        <p:cTn id="48" dur="200"/>
                                        <p:tgtEl>
                                          <p:spTgt spid="17"/>
                                        </p:tgtEl>
                                        <p:attrNameLst>
                                          <p:attrName>ppt_y</p:attrName>
                                        </p:attrNameLst>
                                      </p:cBhvr>
                                      <p:tavLst>
                                        <p:tav tm="0">
                                          <p:val>
                                            <p:strVal val="ppt_y"/>
                                          </p:val>
                                        </p:tav>
                                        <p:tav tm="100000">
                                          <p:val>
                                            <p:strVal val="1+ppt_h/2"/>
                                          </p:val>
                                        </p:tav>
                                      </p:tavLst>
                                    </p:anim>
                                    <p:set>
                                      <p:cBhvr>
                                        <p:cTn id="49" dur="1" fill="hold">
                                          <p:stCondLst>
                                            <p:cond delay="199"/>
                                          </p:stCondLst>
                                        </p:cTn>
                                        <p:tgtEl>
                                          <p:spTgt spid="17"/>
                                        </p:tgtEl>
                                        <p:attrNameLst>
                                          <p:attrName>style.visibility</p:attrName>
                                        </p:attrNameLst>
                                      </p:cBhvr>
                                      <p:to>
                                        <p:strVal val="hidden"/>
                                      </p:to>
                                    </p:set>
                                  </p:childTnLst>
                                </p:cTn>
                              </p:par>
                            </p:childTnLst>
                          </p:cTn>
                        </p:par>
                        <p:par>
                          <p:cTn id="50" fill="hold">
                            <p:stCondLst>
                              <p:cond delay="200"/>
                            </p:stCondLst>
                            <p:childTnLst>
                              <p:par>
                                <p:cTn id="51" presetID="35" presetClass="path" presetSubtype="0" accel="50000" decel="50000" fill="hold" grpId="0" nodeType="afterEffect">
                                  <p:stCondLst>
                                    <p:cond delay="0"/>
                                  </p:stCondLst>
                                  <p:childTnLst>
                                    <p:animMotion origin="layout" path="M -4.31362E-6 -3.33333E-6 L -0.18924 0.00371 " pathEditMode="relative" rAng="0" ptsTypes="AA">
                                      <p:cBhvr>
                                        <p:cTn id="52" dur="250" fill="hold"/>
                                        <p:tgtEl>
                                          <p:spTgt spid="12"/>
                                        </p:tgtEl>
                                        <p:attrNameLst>
                                          <p:attrName>ppt_x</p:attrName>
                                          <p:attrName>ppt_y</p:attrName>
                                        </p:attrNameLst>
                                      </p:cBhvr>
                                      <p:rCtr x="-9469" y="185"/>
                                    </p:animMotion>
                                  </p:childTnLst>
                                </p:cTn>
                              </p:par>
                            </p:childTnLst>
                          </p:cTn>
                        </p:par>
                        <p:par>
                          <p:cTn id="53" fill="hold">
                            <p:stCondLst>
                              <p:cond delay="450"/>
                            </p:stCondLst>
                            <p:childTnLst>
                              <p:par>
                                <p:cTn id="54" presetID="2" presetClass="entr" presetSubtype="4"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200" fill="hold"/>
                                        <p:tgtEl>
                                          <p:spTgt spid="13"/>
                                        </p:tgtEl>
                                        <p:attrNameLst>
                                          <p:attrName>ppt_x</p:attrName>
                                        </p:attrNameLst>
                                      </p:cBhvr>
                                      <p:tavLst>
                                        <p:tav tm="0">
                                          <p:val>
                                            <p:strVal val="#ppt_x"/>
                                          </p:val>
                                        </p:tav>
                                        <p:tav tm="100000">
                                          <p:val>
                                            <p:strVal val="#ppt_x"/>
                                          </p:val>
                                        </p:tav>
                                      </p:tavLst>
                                    </p:anim>
                                    <p:anim calcmode="lin" valueType="num">
                                      <p:cBhvr additive="base">
                                        <p:cTn id="57" dur="200" fill="hold"/>
                                        <p:tgtEl>
                                          <p:spTgt spid="13"/>
                                        </p:tgtEl>
                                        <p:attrNameLst>
                                          <p:attrName>ppt_y</p:attrName>
                                        </p:attrNameLst>
                                      </p:cBhvr>
                                      <p:tavLst>
                                        <p:tav tm="0">
                                          <p:val>
                                            <p:strVal val="1+#ppt_h/2"/>
                                          </p:val>
                                        </p:tav>
                                        <p:tav tm="100000">
                                          <p:val>
                                            <p:strVal val="#ppt_y"/>
                                          </p:val>
                                        </p:tav>
                                      </p:tavLst>
                                    </p:anim>
                                  </p:childTnLst>
                                </p:cTn>
                              </p:par>
                            </p:childTnLst>
                          </p:cTn>
                        </p:par>
                        <p:par>
                          <p:cTn id="58" fill="hold">
                            <p:stCondLst>
                              <p:cond delay="650"/>
                            </p:stCondLst>
                            <p:childTnLst>
                              <p:par>
                                <p:cTn id="59" presetID="1" presetClass="entr" presetSubtype="0" fill="hold" grpId="0" nodeType="after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2" grpId="1"/>
      <p:bldP spid="13" grpId="0"/>
      <p:bldP spid="17" grpId="0"/>
      <p:bldP spid="17" grpId="1"/>
      <p:bldP spid="16" grpId="0" animBg="1"/>
      <p:bldP spid="20" grpId="0" animBg="1"/>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48800" y="5751873"/>
            <a:ext cx="2272066" cy="939472"/>
          </a:xfrm>
        </p:spPr>
        <p:txBody>
          <a:bodyPr/>
          <a:lstStyle/>
          <a:p>
            <a:r>
              <a:rPr lang="en-US" dirty="0"/>
              <a:t>Franklin Distributors, LLC. Member FINRA/SIPC</a:t>
            </a:r>
          </a:p>
          <a:p>
            <a:r>
              <a:rPr lang="en-US" dirty="0"/>
              <a:t>One Franklin Parkway</a:t>
            </a:r>
          </a:p>
          <a:p>
            <a:r>
              <a:rPr lang="en-US" dirty="0"/>
              <a:t>San Mateo, CA 94403-1906</a:t>
            </a:r>
          </a:p>
          <a:p>
            <a:r>
              <a:rPr lang="en-US" dirty="0"/>
              <a:t>franklintempleton.com</a:t>
            </a:r>
          </a:p>
          <a:p>
            <a:endParaRPr lang="en-US" dirty="0"/>
          </a:p>
          <a:p>
            <a:r>
              <a:rPr lang="en-US" dirty="0"/>
              <a:t>MFIMP PPT 08/</a:t>
            </a:r>
            <a:r>
              <a:rPr lang="pl-PL" dirty="0"/>
              <a:t>2</a:t>
            </a:r>
            <a:r>
              <a:rPr lang="en-US" dirty="0"/>
              <a:t>3</a:t>
            </a:r>
          </a:p>
        </p:txBody>
      </p:sp>
      <p:sp>
        <p:nvSpPr>
          <p:cNvPr id="3" name="TextBox 2">
            <a:extLst>
              <a:ext uri="{FF2B5EF4-FFF2-40B4-BE49-F238E27FC236}">
                <a16:creationId xmlns:a16="http://schemas.microsoft.com/office/drawing/2014/main" id="{4F59E2FD-5E2C-5289-C3A1-82BA7E31FAD2}"/>
              </a:ext>
            </a:extLst>
          </p:cNvPr>
          <p:cNvSpPr txBox="1"/>
          <p:nvPr/>
        </p:nvSpPr>
        <p:spPr>
          <a:xfrm>
            <a:off x="345294" y="839431"/>
            <a:ext cx="11375572" cy="43396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material is intended to be of general interest only and should not be construed as individual investment advice or a recommendation or solicitation to buy, sell or hold any security or to adopt any investment strategy. It does not constitute legal or tax advice. This material may not be reproduced, distributed or published without prior written permission from Franklin Templeton.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 investments involve risks, including possible loss of principal.  </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Any research and analysis contained in this material has been procured by Franklin Templeton for its own purposes and may be acted upon in that connection and, as such, is provided to you incidentally. Data from third party sources may have been used in the preparation of this material and Franklin Templeton ("FT") has not independently verified, validated or audited such data.  Although information has been obtained from sources that Franklin Templeton believes to be reliable, no guarantee can be given as to its accuracy and such information may be incomplete or condensed and may be subject to change at any time without notice. The mention of any individual securities should neither constitute nor be construed as a recommendation to purchase, hold or sell any securities, and the information provided regarding such individual securities (if any) is not a sufficient basis upon which to make an investment decision. FT accepts no liability whatsoever for any loss arising from use of this information and reliance upon the comments, opinions and analyses in the material is at the sole discretion of the user.</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Products, services and information may not be available in all jurisdictions and are offered outside the U.S. by other FT affiliates and/or their distributors as local laws and regulation permits. Please consult your own financial professional or Franklin Templeton institutional contact for further information on availability of products and services in your jurisdiction.</a:t>
            </a:r>
          </a:p>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Issued in the U.S</a:t>
            </a: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by Franklin Distributors, LLC, One Franklin Parkway, San Mateo, California 94403-1906, (800) DIAL BEN/342-5236, franklintempleton.com - Franklin Distributors, LLC, member FINRA/SIPC, is the principal distributor of Franklin Templeton U.S. registered products, which are not FDIC insured; may lose value; and are not bank guaranteed and are available only in jurisdictions where an offer or solicitation of such products is permitted under applicable laws and regulation. </a:t>
            </a:r>
          </a:p>
        </p:txBody>
      </p:sp>
    </p:spTree>
    <p:extLst>
      <p:ext uri="{BB962C8B-B14F-4D97-AF65-F5344CB8AC3E}">
        <p14:creationId xmlns:p14="http://schemas.microsoft.com/office/powerpoint/2010/main" val="1095388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2E2EA8-796E-40B1-A19F-2A5BD9E85C7B}"/>
              </a:ext>
            </a:extLst>
          </p:cNvPr>
          <p:cNvSpPr>
            <a:spLocks noGrp="1"/>
          </p:cNvSpPr>
          <p:nvPr>
            <p:ph type="sldNum" sz="quarter" idx="4"/>
          </p:nvPr>
        </p:nvSpPr>
        <p:spPr/>
        <p:txBody>
          <a:bodyPr/>
          <a:lstStyle/>
          <a:p>
            <a:fld id="{8DEE4CCE-E124-4EEF-808B-DF88997C2318}" type="slidenum">
              <a:rPr lang="en-US" smtClean="0">
                <a:solidFill>
                  <a:srgbClr val="000000"/>
                </a:solidFill>
              </a:rPr>
              <a:pPr/>
              <a:t>44</a:t>
            </a:fld>
            <a:endParaRPr lang="en-US">
              <a:solidFill>
                <a:srgbClr val="000000"/>
              </a:solidFill>
            </a:endParaRPr>
          </a:p>
        </p:txBody>
      </p:sp>
      <p:sp>
        <p:nvSpPr>
          <p:cNvPr id="5" name="Text Placeholder 4">
            <a:extLst>
              <a:ext uri="{FF2B5EF4-FFF2-40B4-BE49-F238E27FC236}">
                <a16:creationId xmlns:a16="http://schemas.microsoft.com/office/drawing/2014/main" id="{C5AD6841-F2FD-43B4-B10D-EAF50251CDBE}"/>
              </a:ext>
            </a:extLst>
          </p:cNvPr>
          <p:cNvSpPr>
            <a:spLocks noGrp="1"/>
          </p:cNvSpPr>
          <p:nvPr>
            <p:ph type="body" sz="quarter" idx="10"/>
          </p:nvPr>
        </p:nvSpPr>
        <p:spPr/>
        <p:txBody>
          <a:bodyPr/>
          <a:lstStyle/>
          <a:p>
            <a:r>
              <a:rPr lang="en-US">
                <a:solidFill>
                  <a:schemeClr val="tx1"/>
                </a:solidFill>
              </a:rPr>
              <a:t>Source List</a:t>
            </a:r>
          </a:p>
        </p:txBody>
      </p:sp>
      <p:sp>
        <p:nvSpPr>
          <p:cNvPr id="7" name="TextBox 6">
            <a:extLst>
              <a:ext uri="{FF2B5EF4-FFF2-40B4-BE49-F238E27FC236}">
                <a16:creationId xmlns:a16="http://schemas.microsoft.com/office/drawing/2014/main" id="{B37EA992-2249-4C91-ADAE-D0140DE42098}"/>
              </a:ext>
            </a:extLst>
          </p:cNvPr>
          <p:cNvSpPr txBox="1"/>
          <p:nvPr/>
        </p:nvSpPr>
        <p:spPr>
          <a:xfrm>
            <a:off x="348420" y="731520"/>
            <a:ext cx="11088477" cy="6683946"/>
          </a:xfrm>
          <a:prstGeom prst="rect">
            <a:avLst/>
          </a:prstGeom>
          <a:noFill/>
        </p:spPr>
        <p:txBody>
          <a:bodyPr wrap="square">
            <a:spAutoFit/>
          </a:bodyPr>
          <a:lstStyle/>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Princeton research:</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3"/>
              </a:rPr>
              <a:t>http://einstein-blog-live.s3.amazonaws.com/public/uploads/documents/603/first_impressions.pdf</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Amy Cuddy, Harvard research:</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4"/>
              </a:rPr>
              <a:t>http://www.businessinsider.com/harvard-psychologist-amy-cuddy-how-people-judge-you-2016-1</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5"/>
              </a:rPr>
              <a:t>http://www.telegraph.co.uk/news/newstopics/howaboutthat/12107680/The-two-key-things-people-judge-you-on-when-they-first-meet-you.html</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Albert Mehrabian 55/38/7 Research:</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6"/>
              </a:rPr>
              <a:t>https://www.psychologytoday.com/blog/beyond-words/201109/is-nonverbal-communication-numbers-game</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These two research studies combined to make the determination of 55/38/7</a:t>
            </a:r>
          </a:p>
          <a:p>
            <a:pPr marL="0" marR="0">
              <a:lnSpc>
                <a:spcPct val="107000"/>
              </a:lnSpc>
              <a:spcBef>
                <a:spcPts val="0"/>
              </a:spcBef>
              <a:spcAft>
                <a:spcPts val="300"/>
              </a:spcAft>
            </a:pPr>
            <a:r>
              <a:rPr lang="en-US" sz="1400">
                <a:solidFill>
                  <a:srgbClr val="000000"/>
                </a:solidFill>
                <a:effectLst/>
                <a:latin typeface="Arial Narrow" panose="020B0606020202030204" pitchFamily="34" charset="0"/>
                <a:ea typeface="Calibri" panose="020F0502020204030204" pitchFamily="34" charset="0"/>
                <a:cs typeface="Arial" panose="020B0604020202020204" pitchFamily="34" charset="0"/>
              </a:rPr>
              <a:t>Mehrabian &amp; Wiener, 1967 and Mehrabian &amp; Ferris, 1967</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solidFill>
                  <a:srgbClr val="000000"/>
                </a:solidFill>
                <a:effectLst/>
                <a:latin typeface="Arial Narrow" panose="020B0606020202030204" pitchFamily="34" charset="0"/>
                <a:ea typeface="Calibri" panose="020F0502020204030204" pitchFamily="34" charset="0"/>
                <a:cs typeface="Arial" panose="020B0604020202020204" pitchFamily="34" charset="0"/>
              </a:rPr>
              <a:t>Mehrabian, A. (1972). </a:t>
            </a:r>
            <a:r>
              <a:rPr lang="en-US" sz="1400" i="1">
                <a:solidFill>
                  <a:srgbClr val="000000"/>
                </a:solidFill>
                <a:effectLst/>
                <a:latin typeface="Arial Narrow" panose="020B0606020202030204" pitchFamily="34" charset="0"/>
                <a:ea typeface="Calibri" panose="020F0502020204030204" pitchFamily="34" charset="0"/>
                <a:cs typeface="Arial" panose="020B0604020202020204" pitchFamily="34" charset="0"/>
              </a:rPr>
              <a:t>Nonverbal Communication</a:t>
            </a:r>
            <a:r>
              <a:rPr lang="en-US" sz="1400">
                <a:solidFill>
                  <a:srgbClr val="000000"/>
                </a:solidFill>
                <a:effectLst/>
                <a:latin typeface="Arial Narrow" panose="020B0606020202030204" pitchFamily="34" charset="0"/>
                <a:ea typeface="Calibri" panose="020F0502020204030204" pitchFamily="34" charset="0"/>
                <a:cs typeface="Arial" panose="020B0604020202020204" pitchFamily="34" charset="0"/>
              </a:rPr>
              <a:t>. New Brunswick: Aldine Transaction.</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Stay up-to-date on technology [75% internet users judge a company’s credibility based on website design]:</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Stanford Web Credibility Project: </a:t>
            </a: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7"/>
              </a:rPr>
              <a:t>http://credibility.stanford.edu/</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Link to article with stat: </a:t>
            </a: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8"/>
              </a:rPr>
              <a:t>http://www.kinesisinc.com/the-truth-about-web-design/</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Manage your online listing [92% of customers have read reviews to determine the quality of a local business and 2/3 say positive reviews make them trust a local business more]:</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BrightLocal Local Consumer Review Survey 2015: </a:t>
            </a:r>
            <a:r>
              <a:rPr lang="en-US" sz="1400" u="sng">
                <a:solidFill>
                  <a:srgbClr val="0563C1"/>
                </a:solidFill>
                <a:effectLst/>
                <a:latin typeface="Arial Narrow" panose="020B0606020202030204" pitchFamily="34" charset="0"/>
                <a:ea typeface="Calibri" panose="020F0502020204030204" pitchFamily="34" charset="0"/>
                <a:cs typeface="Times New Roman" panose="02020603050405020304" pitchFamily="18" charset="0"/>
                <a:hlinkClick r:id="rId9"/>
              </a:rPr>
              <a:t>https://www.brightlocal.com/learn/local-consumer-review-survey/</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Embrace social media:</a:t>
            </a: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Source: Communication Evolution: Financial Professionals and the Future of Thought Leadership and Social Media; March 2015 FPA® research report</a:t>
            </a: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Source: Market Strategies International. Cogent ReportsTM. Media ConsumptionTM Advisor, Web. Q1 2015.</a:t>
            </a:r>
          </a:p>
          <a:p>
            <a:pPr marL="0" marR="0">
              <a:lnSpc>
                <a:spcPct val="107000"/>
              </a:lnSpc>
              <a:spcBef>
                <a:spcPts val="0"/>
              </a:spcBef>
              <a:spcAft>
                <a:spcPts val="300"/>
              </a:spcAft>
            </a:pPr>
            <a:r>
              <a:rPr lang="en-US" sz="1400" b="1">
                <a:effectLst/>
                <a:latin typeface="Arial Narrow" panose="020B0606020202030204" pitchFamily="34" charset="0"/>
                <a:ea typeface="Calibri" panose="020F0502020204030204" pitchFamily="34" charset="0"/>
                <a:cs typeface="Times New Roman" panose="02020603050405020304" pitchFamily="18" charset="0"/>
              </a:rPr>
              <a:t>Tenth of a Second:</a:t>
            </a:r>
          </a:p>
          <a:p>
            <a:pPr>
              <a:lnSpc>
                <a:spcPct val="107000"/>
              </a:lnSpc>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Source: Willis, Janine and Todorov, Alexander. “</a:t>
            </a:r>
            <a:r>
              <a:rPr lang="en-US" sz="1400" i="0">
                <a:effectLst/>
                <a:latin typeface="Arial Narrow" panose="020B0606020202030204" pitchFamily="34" charset="0"/>
              </a:rPr>
              <a:t>First Impressions: Making Up Your Mind After a 100-Ms Exposure to a Face.” Psychological Science, vol. 17, Issue 7. July 1, 2006. </a:t>
            </a:r>
          </a:p>
          <a:p>
            <a:pPr marL="0" marR="0">
              <a:lnSpc>
                <a:spcPct val="107000"/>
              </a:lnSpc>
              <a:spcBef>
                <a:spcPts val="0"/>
              </a:spcBef>
              <a:spcAft>
                <a:spcPts val="300"/>
              </a:spcAft>
            </a:pP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endParaRPr lang="en-US" sz="140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300"/>
              </a:spcAft>
            </a:pPr>
            <a:r>
              <a:rPr lang="en-US" sz="1400">
                <a:effectLst/>
                <a:latin typeface="Arial Narrow" panose="020B0606020202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65943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6940" y="2762595"/>
            <a:ext cx="5211672" cy="2834640"/>
          </a:xfrm>
          <a:prstGeom prst="rect">
            <a:avLst/>
          </a:prstGeom>
        </p:spPr>
      </p:pic>
      <p:grpSp>
        <p:nvGrpSpPr>
          <p:cNvPr id="14" name="Group 13"/>
          <p:cNvGrpSpPr>
            <a:grpSpLocks noChangeAspect="1"/>
          </p:cNvGrpSpPr>
          <p:nvPr/>
        </p:nvGrpSpPr>
        <p:grpSpPr>
          <a:xfrm>
            <a:off x="6063932" y="2133600"/>
            <a:ext cx="5669280" cy="3603028"/>
            <a:chOff x="5235537" y="1697402"/>
            <a:chExt cx="6649688" cy="4226115"/>
          </a:xfrm>
        </p:grpSpPr>
        <p:grpSp>
          <p:nvGrpSpPr>
            <p:cNvPr id="13" name="Group 12"/>
            <p:cNvGrpSpPr>
              <a:grpSpLocks noChangeAspect="1"/>
            </p:cNvGrpSpPr>
            <p:nvPr/>
          </p:nvGrpSpPr>
          <p:grpSpPr>
            <a:xfrm>
              <a:off x="8785889" y="1697402"/>
              <a:ext cx="3099336" cy="3852157"/>
              <a:chOff x="485917" y="1252459"/>
              <a:chExt cx="3837273" cy="4769337"/>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4296" y="1449795"/>
                <a:ext cx="1188894" cy="4572001"/>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5917" y="1359139"/>
                <a:ext cx="1469892" cy="4572000"/>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1158" y="1252459"/>
                <a:ext cx="1685391" cy="4754880"/>
              </a:xfrm>
              <a:prstGeom prst="rect">
                <a:avLst/>
              </a:prstGeom>
            </p:spPr>
          </p:pic>
        </p:grpSp>
        <p:grpSp>
          <p:nvGrpSpPr>
            <p:cNvPr id="3" name="Group 2"/>
            <p:cNvGrpSpPr>
              <a:grpSpLocks noChangeAspect="1"/>
            </p:cNvGrpSpPr>
            <p:nvPr/>
          </p:nvGrpSpPr>
          <p:grpSpPr>
            <a:xfrm>
              <a:off x="5235537" y="1781200"/>
              <a:ext cx="3805295" cy="4142317"/>
              <a:chOff x="294519" y="1267830"/>
              <a:chExt cx="4408166" cy="4798586"/>
            </a:xfrm>
          </p:grpSpPr>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88207" y="1267830"/>
                <a:ext cx="1314478" cy="4582165"/>
              </a:xfrm>
              <a:prstGeom prst="rect">
                <a:avLst/>
              </a:prstGeom>
            </p:spPr>
          </p:pic>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4519" y="1359608"/>
                <a:ext cx="2024206" cy="4532465"/>
              </a:xfrm>
              <a:prstGeom prst="rect">
                <a:avLst/>
              </a:prstGeom>
            </p:spPr>
          </p:pic>
          <p:pic>
            <p:nvPicPr>
              <p:cNvPr id="9" name="Picture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04718" y="1295400"/>
                <a:ext cx="1397568" cy="4771016"/>
              </a:xfrm>
              <a:prstGeom prst="rect">
                <a:avLst/>
              </a:prstGeom>
            </p:spPr>
          </p:pic>
        </p:grpSp>
      </p:grpSp>
      <p:pic>
        <p:nvPicPr>
          <p:cNvPr id="16" name="Picture 15"/>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185257" y="1280163"/>
            <a:ext cx="2793075" cy="5120637"/>
          </a:xfrm>
          <a:prstGeom prst="rect">
            <a:avLst/>
          </a:prstGeom>
        </p:spPr>
      </p:pic>
    </p:spTree>
    <p:extLst>
      <p:ext uri="{BB962C8B-B14F-4D97-AF65-F5344CB8AC3E}">
        <p14:creationId xmlns:p14="http://schemas.microsoft.com/office/powerpoint/2010/main" val="317530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2A21A3-F91C-7718-19EF-1FED2EED8F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8094" y="0"/>
            <a:ext cx="6560732" cy="5848350"/>
          </a:xfrm>
          <a:prstGeom prst="rect">
            <a:avLst/>
          </a:prstGeom>
        </p:spPr>
      </p:pic>
      <p:sp>
        <p:nvSpPr>
          <p:cNvPr id="13" name="Text Placeholder 1">
            <a:extLst>
              <a:ext uri="{FF2B5EF4-FFF2-40B4-BE49-F238E27FC236}">
                <a16:creationId xmlns:a16="http://schemas.microsoft.com/office/drawing/2014/main" id="{B90E2E29-0C94-F3D6-E38C-AB0D90F68299}"/>
              </a:ext>
            </a:extLst>
          </p:cNvPr>
          <p:cNvSpPr txBox="1">
            <a:spLocks/>
          </p:cNvSpPr>
          <p:nvPr/>
        </p:nvSpPr>
        <p:spPr>
          <a:xfrm>
            <a:off x="457200" y="1966913"/>
            <a:ext cx="8172450" cy="2332037"/>
          </a:xfrm>
          <a:prstGeom prst="rect">
            <a:avLst/>
          </a:prstGeom>
        </p:spPr>
        <p:txBody>
          <a:bodyPr lIns="0" rIns="0"/>
          <a:lstStyle>
            <a:lvl1pPr marL="0" indent="0" algn="l" defTabSz="1218895" rtl="0" eaLnBrk="1" latinLnBrk="0" hangingPunct="1">
              <a:spcBef>
                <a:spcPts val="0"/>
              </a:spcBef>
              <a:spcAft>
                <a:spcPts val="2400"/>
              </a:spcAft>
              <a:buFont typeface="Arial" panose="020B0604020202020204" pitchFamily="34" charset="0"/>
              <a:buNone/>
              <a:defRPr lang="en-US" sz="3600" b="1" kern="1200" dirty="0" smtClean="0">
                <a:solidFill>
                  <a:schemeClr val="tx1"/>
                </a:solidFill>
                <a:latin typeface="Century Gothic" panose="020B0502020202020204" pitchFamily="34" charset="0"/>
                <a:ea typeface="+mn-ea"/>
                <a:cs typeface="+mn-cs"/>
              </a:defRPr>
            </a:lvl1pPr>
            <a:lvl2pPr marL="0" indent="0" algn="l" defTabSz="914400" rtl="0" eaLnBrk="1" latinLnBrk="0" hangingPunct="1">
              <a:spcBef>
                <a:spcPct val="20000"/>
              </a:spcBef>
              <a:spcAft>
                <a:spcPts val="300"/>
              </a:spcAft>
              <a:buFont typeface="Arial" panose="020B0604020202020204" pitchFamily="34" charset="0"/>
              <a:buNone/>
              <a:defRPr lang="en-US" sz="2000" b="1" kern="1200" dirty="0" smtClean="0">
                <a:solidFill>
                  <a:srgbClr val="3769FF"/>
                </a:solidFill>
                <a:latin typeface="Century Gothic" panose="020B0502020202020204" pitchFamily="34" charset="0"/>
                <a:ea typeface="+mn-ea"/>
                <a:cs typeface="+mn-cs"/>
              </a:defRPr>
            </a:lvl2pPr>
            <a:lvl3pPr marL="0" indent="0" algn="l" defTabSz="1218895" rtl="0" eaLnBrk="1" latinLnBrk="0" hangingPunct="1">
              <a:spcBef>
                <a:spcPct val="20000"/>
              </a:spcBef>
              <a:buFont typeface="Arial" panose="020B0604020202020204" pitchFamily="34" charset="0"/>
              <a:buNone/>
              <a:defRPr lang="en-US" sz="1200" kern="1200" dirty="0" smtClean="0">
                <a:solidFill>
                  <a:schemeClr val="tx1"/>
                </a:solidFill>
                <a:latin typeface="Century Gothic" panose="020B0502020202020204" pitchFamily="34" charset="0"/>
                <a:ea typeface="+mn-ea"/>
                <a:cs typeface="+mn-cs"/>
              </a:defRPr>
            </a:lvl3pPr>
            <a:lvl4pPr marL="0" indent="0" algn="l" defTabSz="1218895" rtl="0" eaLnBrk="1" latinLnBrk="0" hangingPunct="1">
              <a:spcBef>
                <a:spcPct val="20000"/>
              </a:spcBef>
              <a:buFont typeface="Arial" panose="020B0604020202020204" pitchFamily="34" charset="0"/>
              <a:buNone/>
              <a:defRPr lang="en-US" sz="1200" kern="1200" dirty="0" smtClean="0">
                <a:solidFill>
                  <a:schemeClr val="tx1"/>
                </a:solidFill>
                <a:latin typeface="Century Gothic" panose="020B0502020202020204" pitchFamily="34" charset="0"/>
                <a:ea typeface="+mn-ea"/>
                <a:cs typeface="+mn-cs"/>
              </a:defRPr>
            </a:lvl4pPr>
            <a:lvl5pPr marL="0" indent="0" algn="l" defTabSz="1218895" rtl="0" eaLnBrk="1" latinLnBrk="0" hangingPunct="1">
              <a:spcBef>
                <a:spcPct val="20000"/>
              </a:spcBef>
              <a:buFont typeface="Arial" panose="020B0604020202020204" pitchFamily="34" charset="0"/>
              <a:buNone/>
              <a:defRPr lang="en-US" sz="1200" kern="1200" dirty="0">
                <a:solidFill>
                  <a:schemeClr val="tx1"/>
                </a:solidFill>
                <a:latin typeface="Century Gothic" panose="020B0502020202020204" pitchFamily="34" charset="0"/>
                <a:ea typeface="+mn-ea"/>
                <a:cs typeface="+mn-cs"/>
              </a:defRPr>
            </a:lvl5pPr>
            <a:lvl6pPr marL="3351962"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1409"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0857"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0305" indent="-304724" algn="l" defTabSz="1218895"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marR="0" lvl="0" indent="0" algn="l" defTabSz="1218895" rtl="0" eaLnBrk="1" fontAlgn="auto" latinLnBrk="0" hangingPunct="1">
              <a:lnSpc>
                <a:spcPct val="100000"/>
              </a:lnSpc>
              <a:spcBef>
                <a:spcPts val="0"/>
              </a:spcBef>
              <a:spcAft>
                <a:spcPts val="24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Mastering first impressions</a:t>
            </a:r>
          </a:p>
          <a:p>
            <a:pPr marL="0" marR="0" lvl="0" indent="0" algn="l" defTabSz="1218895" rtl="0" eaLnBrk="1" fontAlgn="auto" latinLnBrk="0" hangingPunct="1">
              <a:lnSpc>
                <a:spcPct val="100000"/>
              </a:lnSpc>
              <a:spcBef>
                <a:spcPts val="0"/>
              </a:spcBef>
              <a:spcAft>
                <a:spcPts val="2400"/>
              </a:spcAft>
              <a:buClrTx/>
              <a:buSzTx/>
              <a:buFont typeface="Arial" panose="020B0604020202020204" pitchFamily="34" charset="0"/>
              <a:buNone/>
              <a:tabLst/>
              <a:defRPr/>
            </a:pPr>
            <a:r>
              <a:rPr kumimoji="0" lang="en-US" sz="3200" b="1" i="0" u="none" strike="noStrike" kern="1200" cap="none" spc="0" normalizeH="0" baseline="0" noProof="0">
                <a:ln>
                  <a:noFill/>
                </a:ln>
                <a:solidFill>
                  <a:srgbClr val="3769FF"/>
                </a:solidFill>
                <a:effectLst/>
                <a:uLnTx/>
                <a:uFillTx/>
                <a:latin typeface="Century Gothic" panose="020B0502020202020204" pitchFamily="34" charset="0"/>
                <a:ea typeface="+mn-ea"/>
                <a:cs typeface="+mn-cs"/>
              </a:rPr>
              <a:t>Understanding what </a:t>
            </a:r>
            <a:br>
              <a:rPr kumimoji="0" lang="en-US" sz="3200" b="1" i="0" u="none" strike="noStrike" kern="1200" cap="none" spc="0" normalizeH="0" baseline="0" noProof="0">
                <a:ln>
                  <a:noFill/>
                </a:ln>
                <a:solidFill>
                  <a:srgbClr val="3769FF"/>
                </a:solidFill>
                <a:effectLst/>
                <a:uLnTx/>
                <a:uFillTx/>
                <a:latin typeface="Century Gothic" panose="020B0502020202020204" pitchFamily="34" charset="0"/>
                <a:ea typeface="+mn-ea"/>
                <a:cs typeface="+mn-cs"/>
              </a:rPr>
            </a:br>
            <a:r>
              <a:rPr kumimoji="0" lang="en-US" sz="3200" b="1" i="0" u="none" strike="noStrike" kern="1200" cap="none" spc="0" normalizeH="0" baseline="0" noProof="0">
                <a:ln>
                  <a:noFill/>
                </a:ln>
                <a:solidFill>
                  <a:srgbClr val="3769FF"/>
                </a:solidFill>
                <a:effectLst/>
                <a:uLnTx/>
                <a:uFillTx/>
                <a:latin typeface="Century Gothic" panose="020B0502020202020204" pitchFamily="34" charset="0"/>
                <a:ea typeface="+mn-ea"/>
                <a:cs typeface="+mn-cs"/>
              </a:rPr>
              <a:t>the client sees in you</a:t>
            </a:r>
          </a:p>
        </p:txBody>
      </p:sp>
      <p:sp>
        <p:nvSpPr>
          <p:cNvPr id="17" name="Text Placeholder 16">
            <a:extLst>
              <a:ext uri="{FF2B5EF4-FFF2-40B4-BE49-F238E27FC236}">
                <a16:creationId xmlns:a16="http://schemas.microsoft.com/office/drawing/2014/main" id="{345ADFC4-B76F-4A84-5709-3647BC115D83}"/>
              </a:ext>
            </a:extLst>
          </p:cNvPr>
          <p:cNvSpPr>
            <a:spLocks noGrp="1"/>
          </p:cNvSpPr>
          <p:nvPr>
            <p:ph type="body" sz="quarter" idx="26"/>
          </p:nvPr>
        </p:nvSpPr>
        <p:spPr/>
        <p:txBody>
          <a:bodyPr/>
          <a:lstStyle/>
          <a:p>
            <a:endParaRPr lang="en-US"/>
          </a:p>
        </p:txBody>
      </p:sp>
    </p:spTree>
    <p:extLst>
      <p:ext uri="{BB962C8B-B14F-4D97-AF65-F5344CB8AC3E}">
        <p14:creationId xmlns:p14="http://schemas.microsoft.com/office/powerpoint/2010/main" val="81922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a:solidFill>
                  <a:srgbClr val="3769FF"/>
                </a:solidFill>
              </a:rPr>
              <a:t>Agenda</a:t>
            </a:r>
          </a:p>
        </p:txBody>
      </p:sp>
      <p:sp>
        <p:nvSpPr>
          <p:cNvPr id="5" name="Text Placeholder 4"/>
          <p:cNvSpPr>
            <a:spLocks noGrp="1"/>
          </p:cNvSpPr>
          <p:nvPr>
            <p:ph type="body" sz="quarter" idx="14"/>
          </p:nvPr>
        </p:nvSpPr>
        <p:spPr/>
        <p:txBody>
          <a:bodyPr/>
          <a:lstStyle/>
          <a:p>
            <a:pPr>
              <a:lnSpc>
                <a:spcPct val="150000"/>
              </a:lnSpc>
              <a:buClr>
                <a:srgbClr val="3769FF"/>
              </a:buClr>
            </a:pPr>
            <a:r>
              <a:rPr lang="en-US" sz="3200"/>
              <a:t>The science of first impressions</a:t>
            </a:r>
          </a:p>
          <a:p>
            <a:pPr>
              <a:lnSpc>
                <a:spcPct val="150000"/>
              </a:lnSpc>
              <a:buClr>
                <a:srgbClr val="3769FF"/>
              </a:buClr>
            </a:pPr>
            <a:r>
              <a:rPr lang="en-US" sz="3200"/>
              <a:t>Managing zero-second impressions</a:t>
            </a:r>
          </a:p>
          <a:p>
            <a:pPr>
              <a:lnSpc>
                <a:spcPct val="150000"/>
              </a:lnSpc>
              <a:buClr>
                <a:srgbClr val="3769FF"/>
              </a:buClr>
            </a:pPr>
            <a:r>
              <a:rPr lang="en-US" sz="3200"/>
              <a:t>Polishing your presence</a:t>
            </a:r>
          </a:p>
          <a:p>
            <a:pPr>
              <a:lnSpc>
                <a:spcPct val="150000"/>
              </a:lnSpc>
              <a:buClr>
                <a:srgbClr val="3769FF"/>
              </a:buClr>
            </a:pPr>
            <a:endParaRPr lang="en-US" sz="3200"/>
          </a:p>
        </p:txBody>
      </p:sp>
    </p:spTree>
    <p:extLst>
      <p:ext uri="{BB962C8B-B14F-4D97-AF65-F5344CB8AC3E}">
        <p14:creationId xmlns:p14="http://schemas.microsoft.com/office/powerpoint/2010/main" val="241031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3A8A70F-5439-F324-F0F0-0E3F27849B54}"/>
              </a:ext>
            </a:extLst>
          </p:cNvPr>
          <p:cNvSpPr>
            <a:spLocks noGrp="1"/>
          </p:cNvSpPr>
          <p:nvPr>
            <p:ph type="body" sz="quarter" idx="11"/>
          </p:nvPr>
        </p:nvSpPr>
        <p:spPr>
          <a:xfrm>
            <a:off x="913686" y="1070610"/>
            <a:ext cx="6703854" cy="1231106"/>
          </a:xfrm>
        </p:spPr>
        <p:txBody>
          <a:bodyPr/>
          <a:lstStyle/>
          <a:p>
            <a:r>
              <a:rPr lang="en-US"/>
              <a:t>The science of first impressions</a:t>
            </a:r>
          </a:p>
        </p:txBody>
      </p:sp>
    </p:spTree>
    <p:extLst>
      <p:ext uri="{BB962C8B-B14F-4D97-AF65-F5344CB8AC3E}">
        <p14:creationId xmlns:p14="http://schemas.microsoft.com/office/powerpoint/2010/main" val="221354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hidden="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7169" y="2265138"/>
            <a:ext cx="1943114" cy="1943114"/>
          </a:xfrm>
          <a:prstGeom prst="rect">
            <a:avLst/>
          </a:prstGeom>
        </p:spPr>
      </p:pic>
      <p:sp>
        <p:nvSpPr>
          <p:cNvPr id="6" name="Text Placeholder 5"/>
          <p:cNvSpPr>
            <a:spLocks noGrp="1"/>
          </p:cNvSpPr>
          <p:nvPr>
            <p:ph type="body" sz="quarter" idx="10"/>
          </p:nvPr>
        </p:nvSpPr>
        <p:spPr/>
        <p:txBody>
          <a:bodyPr/>
          <a:lstStyle/>
          <a:p>
            <a:r>
              <a:rPr lang="en-US">
                <a:solidFill>
                  <a:schemeClr val="tx1"/>
                </a:solidFill>
              </a:rPr>
              <a:t>Judgments are fueled by instinct</a:t>
            </a:r>
          </a:p>
          <a:p>
            <a:endParaRPr lang="en-US">
              <a:solidFill>
                <a:schemeClr val="tx1"/>
              </a:solidFill>
            </a:endParaRPr>
          </a:p>
        </p:txBody>
      </p:sp>
      <p:sp>
        <p:nvSpPr>
          <p:cNvPr id="23" name="TextBox 22">
            <a:extLst>
              <a:ext uri="{FF2B5EF4-FFF2-40B4-BE49-F238E27FC236}">
                <a16:creationId xmlns:a16="http://schemas.microsoft.com/office/drawing/2014/main" id="{E3EAAFD0-39E7-4CB5-9F72-49F1803DB8C8}"/>
              </a:ext>
            </a:extLst>
          </p:cNvPr>
          <p:cNvSpPr txBox="1"/>
          <p:nvPr/>
        </p:nvSpPr>
        <p:spPr>
          <a:xfrm>
            <a:off x="457201" y="6161297"/>
            <a:ext cx="7056840" cy="425758"/>
          </a:xfrm>
          <a:prstGeom prst="rect">
            <a:avLst/>
          </a:prstGeom>
          <a:noFill/>
        </p:spPr>
        <p:txBody>
          <a:bodyPr wrap="square" lIns="0">
            <a:spAutoFit/>
          </a:bodyPr>
          <a:lstStyle/>
          <a:p>
            <a:pPr indent="-137160">
              <a:lnSpc>
                <a:spcPct val="100000"/>
              </a:lnSpc>
              <a:spcAft>
                <a:spcPts val="150"/>
              </a:spcAft>
            </a:pPr>
            <a:r>
              <a:rPr lang="en-US" sz="1000">
                <a:latin typeface="Arial Narrow" panose="020B0606020202030204" pitchFamily="34" charset="0"/>
              </a:rPr>
              <a:t>Source: Todorov, A. and Willis, J. First Impressions: Making Up Your Mind After a 100-Ms Exposure to a Face, </a:t>
            </a:r>
            <a:r>
              <a:rPr lang="en-US" sz="1000" i="1">
                <a:latin typeface="Arial Narrow" panose="020B0606020202030204" pitchFamily="34" charset="0"/>
              </a:rPr>
              <a:t>Psychological Science</a:t>
            </a:r>
            <a:r>
              <a:rPr lang="en-US" sz="1000">
                <a:latin typeface="Arial Narrow" panose="020B0606020202030204" pitchFamily="34" charset="0"/>
              </a:rPr>
              <a:t>, 2006.</a:t>
            </a:r>
          </a:p>
          <a:p>
            <a:pPr indent="-137160">
              <a:lnSpc>
                <a:spcPct val="100000"/>
              </a:lnSpc>
              <a:spcAft>
                <a:spcPts val="150"/>
              </a:spcAft>
            </a:pPr>
            <a:r>
              <a:rPr lang="en-US" sz="1000">
                <a:latin typeface="Arial Narrow" panose="020B0606020202030204" pitchFamily="34" charset="0"/>
              </a:rPr>
              <a:t>Source: Cuddy, Amy. </a:t>
            </a:r>
            <a:r>
              <a:rPr lang="en-US" sz="1000" i="1">
                <a:latin typeface="Arial Narrow" panose="020B0606020202030204" pitchFamily="34" charset="0"/>
              </a:rPr>
              <a:t>Presence: Bringing Your Boldest Self to Your Biggest Challenges</a:t>
            </a:r>
            <a:r>
              <a:rPr lang="en-US" sz="1000">
                <a:latin typeface="Arial Narrow" panose="020B0606020202030204" pitchFamily="34" charset="0"/>
              </a:rPr>
              <a:t>, 2015.</a:t>
            </a:r>
          </a:p>
        </p:txBody>
      </p:sp>
      <p:pic>
        <p:nvPicPr>
          <p:cNvPr id="15" name="Picture 14">
            <a:extLst>
              <a:ext uri="{FF2B5EF4-FFF2-40B4-BE49-F238E27FC236}">
                <a16:creationId xmlns:a16="http://schemas.microsoft.com/office/drawing/2014/main" id="{977ABFE4-A12D-C7EB-BC76-01B852603D2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302481" y="2186799"/>
            <a:ext cx="1843200" cy="1843200"/>
          </a:xfrm>
          <a:prstGeom prst="rect">
            <a:avLst/>
          </a:prstGeom>
        </p:spPr>
      </p:pic>
      <p:pic>
        <p:nvPicPr>
          <p:cNvPr id="17" name="Picture 16">
            <a:extLst>
              <a:ext uri="{FF2B5EF4-FFF2-40B4-BE49-F238E27FC236}">
                <a16:creationId xmlns:a16="http://schemas.microsoft.com/office/drawing/2014/main" id="{292F7EBA-1DB7-5612-DCCC-A8CBEF3CD850}"/>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56" r="156"/>
          <a:stretch/>
        </p:blipFill>
        <p:spPr>
          <a:xfrm>
            <a:off x="2973102" y="2193164"/>
            <a:ext cx="1843200" cy="1843200"/>
          </a:xfrm>
          <a:prstGeom prst="rect">
            <a:avLst/>
          </a:prstGeom>
        </p:spPr>
      </p:pic>
      <p:pic>
        <p:nvPicPr>
          <p:cNvPr id="18" name="Picture 17">
            <a:extLst>
              <a:ext uri="{FF2B5EF4-FFF2-40B4-BE49-F238E27FC236}">
                <a16:creationId xmlns:a16="http://schemas.microsoft.com/office/drawing/2014/main" id="{F0413778-842A-08D1-CE42-BE120FD2FDC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518879" y="2396459"/>
            <a:ext cx="1423452" cy="1423452"/>
          </a:xfrm>
          <a:prstGeom prst="rect">
            <a:avLst/>
          </a:prstGeom>
        </p:spPr>
      </p:pic>
      <p:sp>
        <p:nvSpPr>
          <p:cNvPr id="22" name="TextBox 21">
            <a:extLst>
              <a:ext uri="{FF2B5EF4-FFF2-40B4-BE49-F238E27FC236}">
                <a16:creationId xmlns:a16="http://schemas.microsoft.com/office/drawing/2014/main" id="{D931DC3D-C56D-3431-ADA0-8541E72145DA}"/>
              </a:ext>
            </a:extLst>
          </p:cNvPr>
          <p:cNvSpPr txBox="1"/>
          <p:nvPr/>
        </p:nvSpPr>
        <p:spPr>
          <a:xfrm>
            <a:off x="5400957" y="4334193"/>
            <a:ext cx="183038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6730E3"/>
                </a:solidFill>
                <a:effectLst/>
                <a:uLnTx/>
                <a:uFillTx/>
                <a:latin typeface="+mj-lt"/>
                <a:ea typeface="+mn-ea"/>
                <a:cs typeface="Arial" panose="020B0604020202020204" pitchFamily="34" charset="0"/>
              </a:rPr>
              <a:t>Competence</a:t>
            </a:r>
          </a:p>
        </p:txBody>
      </p:sp>
      <p:pic>
        <p:nvPicPr>
          <p:cNvPr id="24" name="Picture 23">
            <a:extLst>
              <a:ext uri="{FF2B5EF4-FFF2-40B4-BE49-F238E27FC236}">
                <a16:creationId xmlns:a16="http://schemas.microsoft.com/office/drawing/2014/main" id="{AF29246A-3922-ECF6-3B70-B943E1BC4516}"/>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19753" y="2343363"/>
            <a:ext cx="1530072" cy="1530072"/>
          </a:xfrm>
          <a:prstGeom prst="rect">
            <a:avLst/>
          </a:prstGeom>
        </p:spPr>
      </p:pic>
      <p:pic>
        <p:nvPicPr>
          <p:cNvPr id="25" name="Picture 24">
            <a:extLst>
              <a:ext uri="{FF2B5EF4-FFF2-40B4-BE49-F238E27FC236}">
                <a16:creationId xmlns:a16="http://schemas.microsoft.com/office/drawing/2014/main" id="{501804A0-67EF-B821-C064-7C6552F0069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3242349" y="2204048"/>
            <a:ext cx="1413321" cy="1413321"/>
          </a:xfrm>
          <a:prstGeom prst="rect">
            <a:avLst/>
          </a:prstGeom>
        </p:spPr>
      </p:pic>
      <p:pic>
        <p:nvPicPr>
          <p:cNvPr id="26" name="Picture 25">
            <a:extLst>
              <a:ext uri="{FF2B5EF4-FFF2-40B4-BE49-F238E27FC236}">
                <a16:creationId xmlns:a16="http://schemas.microsoft.com/office/drawing/2014/main" id="{63259AF9-317C-AA4D-732D-77988E4070A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37627" y="2257441"/>
            <a:ext cx="1614810" cy="1614810"/>
          </a:xfrm>
          <a:prstGeom prst="rect">
            <a:avLst/>
          </a:prstGeom>
        </p:spPr>
      </p:pic>
      <p:pic>
        <p:nvPicPr>
          <p:cNvPr id="27" name="Picture 26">
            <a:extLst>
              <a:ext uri="{FF2B5EF4-FFF2-40B4-BE49-F238E27FC236}">
                <a16:creationId xmlns:a16="http://schemas.microsoft.com/office/drawing/2014/main" id="{213763AD-00D7-40EF-60C5-B138A490F676}"/>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7784249" y="2307359"/>
            <a:ext cx="1614810" cy="1614810"/>
          </a:xfrm>
          <a:prstGeom prst="rect">
            <a:avLst/>
          </a:prstGeom>
        </p:spPr>
      </p:pic>
      <p:sp>
        <p:nvSpPr>
          <p:cNvPr id="28" name="TextBox 27">
            <a:extLst>
              <a:ext uri="{FF2B5EF4-FFF2-40B4-BE49-F238E27FC236}">
                <a16:creationId xmlns:a16="http://schemas.microsoft.com/office/drawing/2014/main" id="{15B88C8B-143C-DC0C-5CF7-257C0495CA01}"/>
              </a:ext>
            </a:extLst>
          </p:cNvPr>
          <p:cNvSpPr txBox="1"/>
          <p:nvPr/>
        </p:nvSpPr>
        <p:spPr>
          <a:xfrm>
            <a:off x="586630" y="4334195"/>
            <a:ext cx="197344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6730E3"/>
                </a:solidFill>
                <a:effectLst/>
                <a:uLnTx/>
                <a:uFillTx/>
                <a:latin typeface="+mj-lt"/>
                <a:ea typeface="+mn-ea"/>
                <a:cs typeface="Arial" panose="020B0604020202020204" pitchFamily="34" charset="0"/>
              </a:rPr>
              <a:t>Attractiveness</a:t>
            </a:r>
          </a:p>
        </p:txBody>
      </p:sp>
      <p:sp>
        <p:nvSpPr>
          <p:cNvPr id="29" name="TextBox 28">
            <a:extLst>
              <a:ext uri="{FF2B5EF4-FFF2-40B4-BE49-F238E27FC236}">
                <a16:creationId xmlns:a16="http://schemas.microsoft.com/office/drawing/2014/main" id="{DBD2CB26-C86F-DA58-8473-A48BDD267825}"/>
              </a:ext>
            </a:extLst>
          </p:cNvPr>
          <p:cNvSpPr txBox="1"/>
          <p:nvPr/>
        </p:nvSpPr>
        <p:spPr>
          <a:xfrm>
            <a:off x="2807169" y="4334194"/>
            <a:ext cx="2286013"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6730E3"/>
                </a:solidFill>
                <a:effectLst/>
                <a:uLnTx/>
                <a:uFillTx/>
                <a:latin typeface="+mj-lt"/>
                <a:ea typeface="+mn-ea"/>
                <a:cs typeface="Arial" panose="020B0604020202020204" pitchFamily="34" charset="0"/>
              </a:rPr>
              <a:t>Trustworthiness</a:t>
            </a:r>
          </a:p>
        </p:txBody>
      </p:sp>
      <p:sp>
        <p:nvSpPr>
          <p:cNvPr id="30" name="TextBox 29">
            <a:extLst>
              <a:ext uri="{FF2B5EF4-FFF2-40B4-BE49-F238E27FC236}">
                <a16:creationId xmlns:a16="http://schemas.microsoft.com/office/drawing/2014/main" id="{292E4DA4-FA41-D84A-EF75-28256B43CDAE}"/>
              </a:ext>
            </a:extLst>
          </p:cNvPr>
          <p:cNvSpPr txBox="1"/>
          <p:nvPr/>
        </p:nvSpPr>
        <p:spPr>
          <a:xfrm>
            <a:off x="7843735" y="4336906"/>
            <a:ext cx="1495838"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6730E3"/>
                </a:solidFill>
                <a:effectLst/>
                <a:uLnTx/>
                <a:uFillTx/>
                <a:latin typeface="+mj-lt"/>
                <a:ea typeface="+mn-ea"/>
                <a:cs typeface="Arial" panose="020B0604020202020204" pitchFamily="34" charset="0"/>
              </a:rPr>
              <a:t>Likability</a:t>
            </a:r>
          </a:p>
        </p:txBody>
      </p:sp>
      <p:sp>
        <p:nvSpPr>
          <p:cNvPr id="31" name="TextBox 30">
            <a:extLst>
              <a:ext uri="{FF2B5EF4-FFF2-40B4-BE49-F238E27FC236}">
                <a16:creationId xmlns:a16="http://schemas.microsoft.com/office/drawing/2014/main" id="{29217B42-F3D6-EE58-2B77-535CBA5D65CF}"/>
              </a:ext>
            </a:extLst>
          </p:cNvPr>
          <p:cNvSpPr txBox="1"/>
          <p:nvPr/>
        </p:nvSpPr>
        <p:spPr>
          <a:xfrm>
            <a:off x="9728658" y="4336906"/>
            <a:ext cx="2028852"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rgbClr val="6730E3"/>
                </a:solidFill>
                <a:effectLst/>
                <a:uLnTx/>
                <a:uFillTx/>
                <a:latin typeface="+mj-lt"/>
                <a:ea typeface="+mn-ea"/>
                <a:cs typeface="Arial" panose="020B0604020202020204" pitchFamily="34" charset="0"/>
              </a:rPr>
              <a:t>Aggressiveness</a:t>
            </a:r>
          </a:p>
        </p:txBody>
      </p:sp>
    </p:spTree>
    <p:extLst>
      <p:ext uri="{BB962C8B-B14F-4D97-AF65-F5344CB8AC3E}">
        <p14:creationId xmlns:p14="http://schemas.microsoft.com/office/powerpoint/2010/main" val="32086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400" fill="hold"/>
                                        <p:tgtEl>
                                          <p:spTgt spid="24"/>
                                        </p:tgtEl>
                                        <p:attrNameLst>
                                          <p:attrName>ppt_x</p:attrName>
                                        </p:attrNameLst>
                                      </p:cBhvr>
                                      <p:tavLst>
                                        <p:tav tm="0">
                                          <p:val>
                                            <p:strVal val="1+#ppt_w/2"/>
                                          </p:val>
                                        </p:tav>
                                        <p:tav tm="100000">
                                          <p:val>
                                            <p:strVal val="#ppt_x"/>
                                          </p:val>
                                        </p:tav>
                                      </p:tavLst>
                                    </p:anim>
                                    <p:anim calcmode="lin" valueType="num">
                                      <p:cBhvr additive="base">
                                        <p:cTn id="14" dur="4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10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400" fill="hold"/>
                                        <p:tgtEl>
                                          <p:spTgt spid="25"/>
                                        </p:tgtEl>
                                        <p:attrNameLst>
                                          <p:attrName>ppt_x</p:attrName>
                                        </p:attrNameLst>
                                      </p:cBhvr>
                                      <p:tavLst>
                                        <p:tav tm="0">
                                          <p:val>
                                            <p:strVal val="1+#ppt_w/2"/>
                                          </p:val>
                                        </p:tav>
                                        <p:tav tm="100000">
                                          <p:val>
                                            <p:strVal val="#ppt_x"/>
                                          </p:val>
                                        </p:tav>
                                      </p:tavLst>
                                    </p:anim>
                                    <p:anim calcmode="lin" valueType="num">
                                      <p:cBhvr additive="base">
                                        <p:cTn id="18" dur="4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400" fill="hold"/>
                                        <p:tgtEl>
                                          <p:spTgt spid="18"/>
                                        </p:tgtEl>
                                        <p:attrNameLst>
                                          <p:attrName>ppt_x</p:attrName>
                                        </p:attrNameLst>
                                      </p:cBhvr>
                                      <p:tavLst>
                                        <p:tav tm="0">
                                          <p:val>
                                            <p:strVal val="1+#ppt_w/2"/>
                                          </p:val>
                                        </p:tav>
                                        <p:tav tm="100000">
                                          <p:val>
                                            <p:strVal val="#ppt_x"/>
                                          </p:val>
                                        </p:tav>
                                      </p:tavLst>
                                    </p:anim>
                                    <p:anim calcmode="lin" valueType="num">
                                      <p:cBhvr additive="base">
                                        <p:cTn id="22" dur="400" fill="hold"/>
                                        <p:tgtEl>
                                          <p:spTgt spid="1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40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300" fill="hold"/>
                                        <p:tgtEl>
                                          <p:spTgt spid="27"/>
                                        </p:tgtEl>
                                        <p:attrNameLst>
                                          <p:attrName>ppt_x</p:attrName>
                                        </p:attrNameLst>
                                      </p:cBhvr>
                                      <p:tavLst>
                                        <p:tav tm="0">
                                          <p:val>
                                            <p:strVal val="1+#ppt_w/2"/>
                                          </p:val>
                                        </p:tav>
                                        <p:tav tm="100000">
                                          <p:val>
                                            <p:strVal val="#ppt_x"/>
                                          </p:val>
                                        </p:tav>
                                      </p:tavLst>
                                    </p:anim>
                                    <p:anim calcmode="lin" valueType="num">
                                      <p:cBhvr additive="base">
                                        <p:cTn id="26" dur="300" fill="hold"/>
                                        <p:tgtEl>
                                          <p:spTgt spid="27"/>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60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250" fill="hold"/>
                                        <p:tgtEl>
                                          <p:spTgt spid="26"/>
                                        </p:tgtEl>
                                        <p:attrNameLst>
                                          <p:attrName>ppt_x</p:attrName>
                                        </p:attrNameLst>
                                      </p:cBhvr>
                                      <p:tavLst>
                                        <p:tav tm="0">
                                          <p:val>
                                            <p:strVal val="1+#ppt_w/2"/>
                                          </p:val>
                                        </p:tav>
                                        <p:tav tm="100000">
                                          <p:val>
                                            <p:strVal val="#ppt_x"/>
                                          </p:val>
                                        </p:tav>
                                      </p:tavLst>
                                    </p:anim>
                                    <p:anim calcmode="lin" valueType="num">
                                      <p:cBhvr additive="base">
                                        <p:cTn id="30" dur="250" fill="hold"/>
                                        <p:tgtEl>
                                          <p:spTgt spid="26"/>
                                        </p:tgtEl>
                                        <p:attrNameLst>
                                          <p:attrName>ppt_y</p:attrName>
                                        </p:attrNameLst>
                                      </p:cBhvr>
                                      <p:tavLst>
                                        <p:tav tm="0">
                                          <p:val>
                                            <p:strVal val="#ppt_y"/>
                                          </p:val>
                                        </p:tav>
                                        <p:tav tm="100000">
                                          <p:val>
                                            <p:strVal val="#ppt_y"/>
                                          </p:val>
                                        </p:tav>
                                      </p:tavLst>
                                    </p:anim>
                                  </p:childTnLst>
                                </p:cTn>
                              </p:par>
                            </p:childTnLst>
                          </p:cTn>
                        </p:par>
                        <p:par>
                          <p:cTn id="31" fill="hold">
                            <p:stCondLst>
                              <p:cond delay="1350"/>
                            </p:stCondLst>
                            <p:childTnLst>
                              <p:par>
                                <p:cTn id="32" presetID="10"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25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250"/>
                                        <p:tgtEl>
                                          <p:spTgt spid="3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25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250" fill="hold"/>
                                        <p:tgtEl>
                                          <p:spTgt spid="15"/>
                                        </p:tgtEl>
                                        <p:attrNameLst>
                                          <p:attrName>ppt_w</p:attrName>
                                        </p:attrNameLst>
                                      </p:cBhvr>
                                      <p:tavLst>
                                        <p:tav tm="0">
                                          <p:val>
                                            <p:fltVal val="0"/>
                                          </p:val>
                                        </p:tav>
                                        <p:tav tm="100000">
                                          <p:val>
                                            <p:strVal val="#ppt_w"/>
                                          </p:val>
                                        </p:tav>
                                      </p:tavLst>
                                    </p:anim>
                                    <p:anim calcmode="lin" valueType="num">
                                      <p:cBhvr>
                                        <p:cTn id="52" dur="250" fill="hold"/>
                                        <p:tgtEl>
                                          <p:spTgt spid="15"/>
                                        </p:tgtEl>
                                        <p:attrNameLst>
                                          <p:attrName>ppt_h</p:attrName>
                                        </p:attrNameLst>
                                      </p:cBhvr>
                                      <p:tavLst>
                                        <p:tav tm="0">
                                          <p:val>
                                            <p:fltVal val="0"/>
                                          </p:val>
                                        </p:tav>
                                        <p:tav tm="100000">
                                          <p:val>
                                            <p:strVal val="#ppt_h"/>
                                          </p:val>
                                        </p:tav>
                                      </p:tavLst>
                                    </p:anim>
                                    <p:animEffect transition="in" filter="fade">
                                      <p:cBhvr>
                                        <p:cTn id="53" dur="25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250" fill="hold"/>
                                        <p:tgtEl>
                                          <p:spTgt spid="17"/>
                                        </p:tgtEl>
                                        <p:attrNameLst>
                                          <p:attrName>ppt_w</p:attrName>
                                        </p:attrNameLst>
                                      </p:cBhvr>
                                      <p:tavLst>
                                        <p:tav tm="0">
                                          <p:val>
                                            <p:fltVal val="0"/>
                                          </p:val>
                                        </p:tav>
                                        <p:tav tm="100000">
                                          <p:val>
                                            <p:strVal val="#ppt_w"/>
                                          </p:val>
                                        </p:tav>
                                      </p:tavLst>
                                    </p:anim>
                                    <p:anim calcmode="lin" valueType="num">
                                      <p:cBhvr>
                                        <p:cTn id="59" dur="250" fill="hold"/>
                                        <p:tgtEl>
                                          <p:spTgt spid="17"/>
                                        </p:tgtEl>
                                        <p:attrNameLst>
                                          <p:attrName>ppt_h</p:attrName>
                                        </p:attrNameLst>
                                      </p:cBhvr>
                                      <p:tavLst>
                                        <p:tav tm="0">
                                          <p:val>
                                            <p:fltVal val="0"/>
                                          </p:val>
                                        </p:tav>
                                        <p:tav tm="100000">
                                          <p:val>
                                            <p:strVal val="#ppt_h"/>
                                          </p:val>
                                        </p:tav>
                                      </p:tavLst>
                                    </p:anim>
                                    <p:animEffect transition="in" filter="fade">
                                      <p:cBhvr>
                                        <p:cTn id="60" dur="250"/>
                                        <p:tgtEl>
                                          <p:spTgt spid="17"/>
                                        </p:tgtEl>
                                      </p:cBhvr>
                                    </p:animEffect>
                                  </p:childTnLst>
                                </p:cTn>
                              </p:par>
                              <p:par>
                                <p:cTn id="61" presetID="1" presetClass="entr" presetSubtype="0"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53" presetClass="exit" presetSubtype="32" fill="hold" nodeType="withEffect">
                                  <p:stCondLst>
                                    <p:cond delay="0"/>
                                  </p:stCondLst>
                                  <p:childTnLst>
                                    <p:anim calcmode="lin" valueType="num">
                                      <p:cBhvr>
                                        <p:cTn id="64" dur="250"/>
                                        <p:tgtEl>
                                          <p:spTgt spid="15"/>
                                        </p:tgtEl>
                                        <p:attrNameLst>
                                          <p:attrName>ppt_w</p:attrName>
                                        </p:attrNameLst>
                                      </p:cBhvr>
                                      <p:tavLst>
                                        <p:tav tm="0">
                                          <p:val>
                                            <p:strVal val="ppt_w"/>
                                          </p:val>
                                        </p:tav>
                                        <p:tav tm="100000">
                                          <p:val>
                                            <p:fltVal val="0"/>
                                          </p:val>
                                        </p:tav>
                                      </p:tavLst>
                                    </p:anim>
                                    <p:anim calcmode="lin" valueType="num">
                                      <p:cBhvr>
                                        <p:cTn id="65" dur="250"/>
                                        <p:tgtEl>
                                          <p:spTgt spid="15"/>
                                        </p:tgtEl>
                                        <p:attrNameLst>
                                          <p:attrName>ppt_h</p:attrName>
                                        </p:attrNameLst>
                                      </p:cBhvr>
                                      <p:tavLst>
                                        <p:tav tm="0">
                                          <p:val>
                                            <p:strVal val="ppt_h"/>
                                          </p:val>
                                        </p:tav>
                                        <p:tav tm="100000">
                                          <p:val>
                                            <p:fltVal val="0"/>
                                          </p:val>
                                        </p:tav>
                                      </p:tavLst>
                                    </p:anim>
                                    <p:animEffect transition="out" filter="fade">
                                      <p:cBhvr>
                                        <p:cTn id="66" dur="250"/>
                                        <p:tgtEl>
                                          <p:spTgt spid="15"/>
                                        </p:tgtEl>
                                      </p:cBhvr>
                                    </p:animEffect>
                                    <p:set>
                                      <p:cBhvr>
                                        <p:cTn id="67"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4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SELTIME" val="8/31/2020 12:17:37 PM"/>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Content Slide_new logo">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_reduced" id="{B0129406-D3B0-49EC-8F94-7E78C8F47FE9}" vid="{261218B5-35AD-484F-B261-B86C8D538FB5}"/>
    </a:ext>
  </a:extLst>
</a:theme>
</file>

<file path=ppt/theme/theme2.xml><?xml version="1.0" encoding="utf-8"?>
<a:theme xmlns:a="http://schemas.openxmlformats.org/drawingml/2006/main" name="FT_Design_Theme">
  <a:themeElements>
    <a:clrScheme name="VI Color Palette">
      <a:dk1>
        <a:srgbClr val="000000"/>
      </a:dk1>
      <a:lt1>
        <a:srgbClr val="FFFFFF"/>
      </a:lt1>
      <a:dk2>
        <a:srgbClr val="DBEFFB"/>
      </a:dk2>
      <a:lt2>
        <a:srgbClr val="FFFFFF"/>
      </a:lt2>
      <a:accent1>
        <a:srgbClr val="00BFB3"/>
      </a:accent1>
      <a:accent2>
        <a:srgbClr val="6730E3"/>
      </a:accent2>
      <a:accent3>
        <a:srgbClr val="FF6035"/>
      </a:accent3>
      <a:accent4>
        <a:srgbClr val="5291FF"/>
      </a:accent4>
      <a:accent5>
        <a:srgbClr val="BFBFBF"/>
      </a:accent5>
      <a:accent6>
        <a:srgbClr val="C042EA"/>
      </a:accent6>
      <a:hlink>
        <a:srgbClr val="3769FF"/>
      </a:hlink>
      <a:folHlink>
        <a:srgbClr val="212121"/>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769F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FT SKY BLUE">
      <a:srgbClr val="3769FF"/>
    </a:custClr>
    <a:custClr name="FT PURPLE">
      <a:srgbClr val="6730E3"/>
    </a:custClr>
    <a:custClr name="FT TEAL">
      <a:srgbClr val="00BFB3"/>
    </a:custClr>
    <a:custClr name="FT ORANGE">
      <a:srgbClr val="E24100"/>
    </a:custClr>
    <a:custClr name="FT FUCHSIA">
      <a:srgbClr val="C042EA"/>
    </a:custClr>
    <a:custClr name="FT BERRY">
      <a:srgbClr val="FF0F52"/>
    </a:custClr>
    <a:custClr name="FT SKY BLUE1">
      <a:srgbClr val="DDEAFF"/>
    </a:custClr>
    <a:custClr name=" FT TEAL1">
      <a:srgbClr val="D3FBF7"/>
    </a:custClr>
    <a:custClr name=" FT TEAL2">
      <a:srgbClr val="72DBD5"/>
    </a:custClr>
    <a:custClr name="FT TEAL3">
      <a:srgbClr val="00A096"/>
    </a:custClr>
    <a:custClr name="FT ORANGE3">
      <a:srgbClr val="FF6035"/>
    </a:custClr>
    <a:custClr name="Black">
      <a:srgbClr val="000000"/>
    </a:custClr>
    <a:custClr name="FT GRAY4">
      <a:srgbClr val="595959"/>
    </a:custClr>
    <a:custClr name="FT GRAY3">
      <a:srgbClr val="8C8C8C"/>
    </a:custClr>
    <a:custClr name="FT GRAY2">
      <a:srgbClr val="BFBFBF"/>
    </a:custClr>
    <a:custClr name="FT GRAY1">
      <a:srgbClr val="E6E6E6"/>
    </a:custClr>
  </a:custClrLst>
  <a:extLst>
    <a:ext uri="{05A4C25C-085E-4340-85A3-A5531E510DB2}">
      <thm15:themeFamily xmlns:thm15="http://schemas.microsoft.com/office/thememl/2012/main" name="FT_Design_Theme" id="{F8C41555-22AF-4938-B6AF-2B2E5672D228}" vid="{90CAA07F-43A5-42A7-B3C9-C628FFE8FC6F}"/>
    </a:ext>
  </a:extLst>
</a:theme>
</file>

<file path=ppt/theme/theme3.xml><?xml version="1.0" encoding="utf-8"?>
<a:theme xmlns:a="http://schemas.openxmlformats.org/drawingml/2006/main" name="Office Them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85853ab2-2ee6-4758-963a-52f63dae8bc9">4SPE5PTTAYEA-178638068-26010</_dlc_DocId>
    <_dlc_DocIdUrl xmlns="85853ab2-2ee6-4758-963a-52f63dae8bc9">
      <Url>https://franklintempleton.sharepoint.com/teams/fta/_layouts/15/DocIdRedir.aspx?ID=4SPE5PTTAYEA-178638068-26010</Url>
      <Description>4SPE5PTTAYEA-178638068-26010</Description>
    </_dlc_DocIdUrl>
    <lcf76f155ced4ddcb4097134ff3c332f xmlns="f1d33b47-e5a9-42e6-9254-f286bce233b1">
      <Terms xmlns="http://schemas.microsoft.com/office/infopath/2007/PartnerControls"/>
    </lcf76f155ced4ddcb4097134ff3c332f>
    <TaxCatchAll xmlns="76163d23-911e-4572-89f2-340399df4805">
      <Value>458</Value>
      <Value>502</Value>
      <Value>4</Value>
      <Value>190</Value>
      <Value>3</Value>
      <Value>188</Value>
    </TaxCatchAll>
    <Creator xmlns="f1d33b47-e5a9-42e6-9254-f286bce233b1">
      <UserInfo>
        <DisplayName>Decker, Christine</DisplayName>
        <AccountId>864</AccountId>
        <AccountType/>
      </UserInfo>
    </Creator>
    <f695e03b98eb4645b55ebb972f71d583 xmlns="f1d33b47-e5a9-42e6-9254-f286bce233b1">
      <Terms xmlns="http://schemas.microsoft.com/office/infopath/2007/PartnerControls">
        <TermInfo xmlns="http://schemas.microsoft.com/office/infopath/2007/PartnerControls">
          <TermName xmlns="http://schemas.microsoft.com/office/infopath/2007/PartnerControls">Advisor</TermName>
          <TermId xmlns="http://schemas.microsoft.com/office/infopath/2007/PartnerControls">18c68cd3-cfdc-5a72-8a08-d332afbd323e</TermId>
        </TermInfo>
      </Terms>
    </f695e03b98eb4645b55ebb972f71d583>
    <GIP_x0020_Content_x0020_Grouping xmlns="f1d33b47-e5a9-42e6-9254-f286bce233b1">
      <Value>FTA - Professional Development</Value>
      <Value>Mastering First Impressions</Value>
      <Value>VAC – Business Building</Value>
    </GIP_x0020_Content_x0020_Grouping>
    <Description0 xmlns="f1d33b47-e5a9-42e6-9254-f286bce233b1" xsi:nil="true"/>
    <FeaturedUpdate xmlns="f1d33b47-e5a9-42e6-9254-f286bce233b1">false</FeaturedUpdate>
    <ad3f43f49f6a4806838eb12af4e4b1a8 xmlns="f1d33b47-e5a9-42e6-9254-f286bce233b1">
      <Terms xmlns="http://schemas.microsoft.com/office/infopath/2007/PartnerControls"/>
    </ad3f43f49f6a4806838eb12af4e4b1a8>
    <cda3102a4ff54c47a7124c5ef2fab3da xmlns="f1d33b47-e5a9-42e6-9254-f286bce233b1">
      <Terms xmlns="http://schemas.microsoft.com/office/infopath/2007/PartnerControls">
        <TermInfo xmlns="http://schemas.microsoft.com/office/infopath/2007/PartnerControls">
          <TermName xmlns="http://schemas.microsoft.com/office/infopath/2007/PartnerControls">United States</TermName>
          <TermId xmlns="http://schemas.microsoft.com/office/infopath/2007/PartnerControls">a700680d-163f-5148-9072-cec78a0e1eda</TermId>
        </TermInfo>
      </Terms>
    </cda3102a4ff54c47a7124c5ef2fab3da>
    <i62f703016c74b8596cd8aba5ff85f38 xmlns="f1d33b47-e5a9-42e6-9254-f286bce233b1">
      <Terms xmlns="http://schemas.microsoft.com/office/infopath/2007/PartnerControls">
        <TermInfo xmlns="http://schemas.microsoft.com/office/infopath/2007/PartnerControls">
          <TermName xmlns="http://schemas.microsoft.com/office/infopath/2007/PartnerControls">en-US [English-US]</TermName>
          <TermId xmlns="http://schemas.microsoft.com/office/infopath/2007/PartnerControls">3f5dc2ad-25e3-586a-976f-d9ccc7653b11</TermId>
        </TermInfo>
      </Terms>
    </i62f703016c74b8596cd8aba5ff85f38>
    <i0cfe28d51cb4dcea141108b33d8c4dd xmlns="f1d33b47-e5a9-42e6-9254-f286bce233b1">
      <Terms xmlns="http://schemas.microsoft.com/office/infopath/2007/PartnerControls">
        <TermInfo xmlns="http://schemas.microsoft.com/office/infopath/2007/PartnerControls">
          <TermName xmlns="http://schemas.microsoft.com/office/infopath/2007/PartnerControls">Educational Material</TermName>
          <TermId xmlns="http://schemas.microsoft.com/office/infopath/2007/PartnerControls">e5a9ef8f-6bcb-4c71-8abb-72730c6a2c3d</TermId>
        </TermInfo>
      </Terms>
    </i0cfe28d51cb4dcea141108b33d8c4dd>
    <ja4c57fe917b47f5b9b2ff8ff36e1d1e xmlns="f1d33b47-e5a9-42e6-9254-f286bce233b1">
      <Terms xmlns="http://schemas.microsoft.com/office/infopath/2007/PartnerControls"/>
    </ja4c57fe917b47f5b9b2ff8ff36e1d1e>
    <FT_x0020_Digital_x0020_Briefcase xmlns="f1d33b47-e5a9-42e6-9254-f286bce233b1">false</FT_x0020_Digital_x0020_Briefcase>
    <g1be6e9485ee4208bd8a5d889cbbc2a5 xmlns="f1d33b47-e5a9-42e6-9254-f286bce233b1">
      <Terms xmlns="http://schemas.microsoft.com/office/infopath/2007/PartnerControls">
        <TermInfo xmlns="http://schemas.microsoft.com/office/infopath/2007/PartnerControls">
          <TermName xmlns="http://schemas.microsoft.com/office/infopath/2007/PartnerControls">Retail</TermName>
          <TermId xmlns="http://schemas.microsoft.com/office/infopath/2007/PartnerControls">41c9cab5-37f3-4084-aad2-da5cc7fd48b4</TermId>
        </TermInfo>
      </Terms>
    </g1be6e9485ee4208bd8a5d889cbbc2a5>
    <AsOfDate xmlns="f1d33b47-e5a9-42e6-9254-f286bce233b1">2023-08-27T07:00:00+00:00</AsOfDate>
    <hee322d4134b49ba82eb56c431eab6b0 xmlns="f1d33b47-e5a9-42e6-9254-f286bce233b1">
      <Terms xmlns="http://schemas.microsoft.com/office/infopath/2007/PartnerControls">
        <TermInfo xmlns="http://schemas.microsoft.com/office/infopath/2007/PartnerControls">
          <TermName xmlns="http://schemas.microsoft.com/office/infopath/2007/PartnerControls">Financial Professional</TermName>
          <TermId xmlns="http://schemas.microsoft.com/office/infopath/2007/PartnerControls">35c47f4c-de04-5c34-900b-1f476e3a42cb</TermId>
        </TermInfo>
      </Terms>
    </hee322d4134b49ba82eb56c431eab6b0>
    <cdb09e5d0aa044c0bd2abfdf70fe87ee xmlns="f1d33b47-e5a9-42e6-9254-f286bce233b1">
      <Terms xmlns="http://schemas.microsoft.com/office/infopath/2007/PartnerControls"/>
    </cdb09e5d0aa044c0bd2abfdf70fe87ee>
    <g2582bbdf60d4b338621fd7bd88085b4 xmlns="f1d33b47-e5a9-42e6-9254-f286bce233b1">
      <Terms xmlns="http://schemas.microsoft.com/office/infopath/2007/PartnerControls"/>
    </g2582bbdf60d4b338621fd7bd88085b4>
    <LiteratureCode xmlns="f1d33b47-e5a9-42e6-9254-f286bce233b1" xsi:nil="true"/>
    <g6ae8cf17ed54c6c8e85f05aa66ecbdf xmlns="f1d33b47-e5a9-42e6-9254-f286bce233b1">
      <Terms xmlns="http://schemas.microsoft.com/office/infopath/2007/PartnerControls"/>
    </g6ae8cf17ed54c6c8e85f05aa66ecbdf>
    <c77efc88f83b47a9b34d41814c507101 xmlns="f1d33b47-e5a9-42e6-9254-f286bce233b1">
      <Terms xmlns="http://schemas.microsoft.com/office/infopath/2007/PartnerControls"/>
    </c77efc88f83b47a9b34d41814c507101>
  </documentManagement>
</p:properties>
</file>

<file path=customXml/item10.xml><?xml version="1.0" encoding="utf-8"?>
<VariableList UniqueId="1d8b54a5-5239-4746-88d5-0d61d7c2920c" Name="Computed" ContentType="XML" MajorVersion="0" MinorVersion="1" isLocalCopy="False" IsBaseObject="False" DataSourceId="27eba91d-5125-444d-a67c-f405af32b5c6" DataSourceMajorVersion="0" DataSourceMinorVersion="1"/>
</file>

<file path=customXml/item11.xml><?xml version="1.0" encoding="utf-8"?>
<VariableListDefinition name="AD_HOC" displayName="AD_HOC" id="c5613ff4-095c-459d-a49a-e2e20da5a5ae" isdomainofvalue="False" dataSourceId="6eabdf4a-95ae-4ac5-a1ec-afcbb36830e4"/>
</file>

<file path=customXml/item2.xml><?xml version="1.0" encoding="utf-8"?>
<ct:contentTypeSchema xmlns:ct="http://schemas.microsoft.com/office/2006/metadata/contentType" xmlns:ma="http://schemas.microsoft.com/office/2006/metadata/properties/metaAttributes" ct:_="" ma:_="" ma:contentTypeName="Document" ma:contentTypeID="0x0101006A904D52758F424B80CD8AC0D7E37CC9" ma:contentTypeVersion="94" ma:contentTypeDescription="Create a new document." ma:contentTypeScope="" ma:versionID="43da054f1ba6ae964f6ade8b8858bdd5">
  <xsd:schema xmlns:xsd="http://www.w3.org/2001/XMLSchema" xmlns:xs="http://www.w3.org/2001/XMLSchema" xmlns:p="http://schemas.microsoft.com/office/2006/metadata/properties" xmlns:ns2="f1d33b47-e5a9-42e6-9254-f286bce233b1" xmlns:ns3="76163d23-911e-4572-89f2-340399df4805" xmlns:ns4="85853ab2-2ee6-4758-963a-52f63dae8bc9" targetNamespace="http://schemas.microsoft.com/office/2006/metadata/properties" ma:root="true" ma:fieldsID="de6316a8a382779aafb31d2899a3cac9" ns2:_="" ns3:_="" ns4:_="">
    <xsd:import namespace="f1d33b47-e5a9-42e6-9254-f286bce233b1"/>
    <xsd:import namespace="76163d23-911e-4572-89f2-340399df4805"/>
    <xsd:import namespace="85853ab2-2ee6-4758-963a-52f63dae8bc9"/>
    <xsd:element name="properties">
      <xsd:complexType>
        <xsd:sequence>
          <xsd:element name="documentManagement">
            <xsd:complexType>
              <xsd:all>
                <xsd:element ref="ns2:Description0" minOccurs="0"/>
                <xsd:element ref="ns2:Creator" minOccurs="0"/>
                <xsd:element ref="ns2:AsOfDate"/>
                <xsd:element ref="ns2:LiteratureCode" minOccurs="0"/>
                <xsd:element ref="ns2:GIP_x0020_Content_x0020_Grouping" minOccurs="0"/>
                <xsd:element ref="ns2:FeaturedUpdate" minOccurs="0"/>
                <xsd:element ref="ns2:FT_x0020_Digital_x0020_Briefcase" minOccurs="0"/>
                <xsd:element ref="ns2:g2582bbdf60d4b338621fd7bd88085b4" minOccurs="0"/>
                <xsd:element ref="ns3:TaxCatchAll" minOccurs="0"/>
                <xsd:element ref="ns2:ad3f43f49f6a4806838eb12af4e4b1a8" minOccurs="0"/>
                <xsd:element ref="ns2:i0cfe28d51cb4dcea141108b33d8c4dd" minOccurs="0"/>
                <xsd:element ref="ns2:g6ae8cf17ed54c6c8e85f05aa66ecbdf" minOccurs="0"/>
                <xsd:element ref="ns2:hee322d4134b49ba82eb56c431eab6b0" minOccurs="0"/>
                <xsd:element ref="ns2:cda3102a4ff54c47a7124c5ef2fab3da" minOccurs="0"/>
                <xsd:element ref="ns4:_dlc_DocIdUrl" minOccurs="0"/>
                <xsd:element ref="ns2:g1be6e9485ee4208bd8a5d889cbbc2a5" minOccurs="0"/>
                <xsd:element ref="ns2:cdb09e5d0aa044c0bd2abfdf70fe87ee" minOccurs="0"/>
                <xsd:element ref="ns2:f695e03b98eb4645b55ebb972f71d583" minOccurs="0"/>
                <xsd:element ref="ns2:ja4c57fe917b47f5b9b2ff8ff36e1d1e" minOccurs="0"/>
                <xsd:element ref="ns2:c77efc88f83b47a9b34d41814c507101"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i62f703016c74b8596cd8aba5ff85f38" minOccurs="0"/>
                <xsd:element ref="ns4:_dlc_DocId" minOccurs="0"/>
                <xsd:element ref="ns4:_dlc_DocIdPersistId"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33b47-e5a9-42e6-9254-f286bce233b1"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ma:readOnly="false">
      <xsd:simpleType>
        <xsd:restriction base="dms:Note">
          <xsd:maxLength value="255"/>
        </xsd:restriction>
      </xsd:simpleType>
    </xsd:element>
    <xsd:element name="Creator" ma:index="9" nillable="true" ma:displayName="Owner" ma:list="UserInfo" ma:SearchPeopleOnly="false" ma:SharePointGroup="0" ma:internalName="Creator" ma:readOnly="false"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sOfDate" ma:index="10" ma:displayName="As of Date" ma:default="[today]" ma:format="DateOnly" ma:indexed="true" ma:internalName="AsOfDate">
      <xsd:simpleType>
        <xsd:restriction base="dms:DateTime"/>
      </xsd:simpleType>
    </xsd:element>
    <xsd:element name="LiteratureCode" ma:index="11" nillable="true" ma:displayName="Literature Code" ma:internalName="LiteratureCode" ma:readOnly="false">
      <xsd:simpleType>
        <xsd:restriction base="dms:Text"/>
      </xsd:simpleType>
    </xsd:element>
    <xsd:element name="GIP_x0020_Content_x0020_Grouping" ma:index="16" nillable="true" ma:displayName="GIP Content Grouping" ma:format="Dropdown" ma:internalName="GIP_x0020_Content_x0020_Grouping">
      <xsd:complexType>
        <xsd:complexContent>
          <xsd:extension base="dms:MultiChoice">
            <xsd:sequence>
              <xsd:element name="Value" maxOccurs="unbounded" minOccurs="0" nillable="true">
                <xsd:simpleType>
                  <xsd:restriction base="dms:Choice">
                    <xsd:enumeration value="403(b) Account"/>
                    <xsd:enumeration value="5 Things You Need to Know to Ride Out a Volatile Stock Market"/>
                    <xsd:enumeration value="529 Value Add"/>
                    <xsd:enumeration value="A Smarter Way to Invest for College"/>
                    <xsd:enumeration value="ACES"/>
                    <xsd:enumeration value="Advisor Directed Trust Account (ADT)"/>
                    <xsd:enumeration value="Alternative Investments"/>
                    <xsd:enumeration value="Alternatives: Capabilities"/>
                    <xsd:enumeration value="Alternatives: FRAA"/>
                    <xsd:enumeration value="Alternatives: K2 Advisors: Asia (Singapore, Hong Kong, Malaysia, Korea)"/>
                    <xsd:enumeration value="Alternatives: K2 Advisors: World ex-Asia"/>
                    <xsd:enumeration value="Anatomy of a Recession"/>
                    <xsd:enumeration value="Asia Marketing Material Center"/>
                    <xsd:enumeration value="At the Forefront of SMAS"/>
                    <xsd:enumeration value="Australia Marketing Material Center"/>
                    <xsd:enumeration value="Battle Of Bulls and Bears"/>
                    <xsd:enumeration value="Benchmarking Reports"/>
                    <xsd:enumeration value="Best Practices of High-Performing Teams"/>
                    <xsd:enumeration value="Beyond Bond Basics"/>
                    <xsd:enumeration value="Brandywine Global Marketing Material"/>
                    <xsd:enumeration value="Brazil Marketing Material Center"/>
                    <xsd:enumeration value="Building a Virtual Experience"/>
                    <xsd:enumeration value="Canada Marketing Material Center"/>
                    <xsd:enumeration value="CAT Analyst Notes"/>
                    <xsd:enumeration value="CAT Capital Gains Estimate"/>
                    <xsd:enumeration value="CAT Competitive Decks Institutional"/>
                    <xsd:enumeration value="CAT Competitive Decks Retail"/>
                    <xsd:enumeration value="CAT Field Notes RBI"/>
                    <xsd:enumeration value="CAT Field Notes Wire"/>
                    <xsd:enumeration value="CAT Models"/>
                    <xsd:enumeration value="CAT Product Comparison Grids"/>
                    <xsd:enumeration value="CFOW"/>
                    <xsd:enumeration value="Charitable Giving Fund"/>
                    <xsd:enumeration value="CITs"/>
                    <xsd:enumeration value="Client Events"/>
                    <xsd:enumeration value="Client Insights"/>
                    <xsd:enumeration value="Client Value Proposition"/>
                    <xsd:enumeration value="Collective Investment Trust at the Tipping Point"/>
                    <xsd:enumeration value="Convertible Securities"/>
                    <xsd:enumeration value="Corporate Marketing"/>
                    <xsd:enumeration value="Cost of Timing in the Market"/>
                    <xsd:enumeration value="Coverdell Education Savings Account (ESA)"/>
                    <xsd:enumeration value="Custodial Funds (UGMA, UTMA)"/>
                    <xsd:enumeration value="Defined Contribution Investment Only (DCIO) (401K) (DC)"/>
                    <xsd:enumeration value="Demystifying Derivatives"/>
                    <xsd:enumeration value="Distribution-CDS"/>
                    <xsd:enumeration value="Dividends 101"/>
                    <xsd:enumeration value="Email Marketing"/>
                    <xsd:enumeration value="Emerging Markets - Equity"/>
                    <xsd:enumeration value="Emerging Markets - Fixed Income"/>
                    <xsd:enumeration value="Emotions Expectations and Economics"/>
                    <xsd:enumeration value="Emotional Intelligence"/>
                    <xsd:enumeration value="Equities 101"/>
                    <xsd:enumeration value="ESG – Environmental, Social &amp; Governance"/>
                    <xsd:enumeration value="ESG Video – Environmental, Social &amp; Governance"/>
                    <xsd:enumeration value="ETF Essentials"/>
                    <xsd:enumeration value="Fighting Elder Financial Abuse"/>
                    <xsd:enumeration value="Fixed Income Focus"/>
                    <xsd:enumeration value="Franklin LibertyShares - Canada"/>
                    <xsd:enumeration value="Franklin LibertyShares – EMEA"/>
                    <xsd:enumeration value="Franklin LibertyShares - U.S."/>
                    <xsd:enumeration value="Franklin Templeton 529 Savings Plan"/>
                    <xsd:enumeration value="FTA - Alternatives Education"/>
                    <xsd:enumeration value="FTA - Building Portfolios with Alts"/>
                    <xsd:enumeration value="FTA - Hedge Strategies"/>
                    <xsd:enumeration value="FTA - Infrastructure"/>
                    <xsd:enumeration value="FTA - Investment Concepts"/>
                    <xsd:enumeration value="FTA - Overviews and Bios"/>
                    <xsd:enumeration value="FTA - Private Credit"/>
                    <xsd:enumeration value="FTA - Private Equity"/>
                    <xsd:enumeration value="FTA - Professional Development"/>
                    <xsd:enumeration value="FTA - Real Estate"/>
                    <xsd:enumeration value="FTA - Why Consider Alts"/>
                    <xsd:enumeration value="FTI Videos"/>
                    <xsd:enumeration value="FTIS"/>
                    <xsd:enumeration value="FTIS - Capabilities"/>
                    <xsd:enumeration value="FTIS - Non-US Models"/>
                    <xsd:enumeration value="FTMAS Capabilities"/>
                    <xsd:enumeration value="FTMAS Institutional Solutions"/>
                    <xsd:enumeration value="FTMAS Model Portfolios"/>
                    <xsd:enumeration value="FTMAS New &amp; Noteworthy"/>
                    <xsd:enumeration value="FTMAS Registered Funds"/>
                    <xsd:enumeration value="FTMAS Strategy &amp; Commentary"/>
                    <xsd:enumeration value="Global Marketing Material Center"/>
                    <xsd:enumeration value="Global PM Broadcast - Dr. Mark Mobius"/>
                    <xsd:enumeration value="Global PM Broadcast - Dr. Michael Hasenstab"/>
                    <xsd:enumeration value="Global PM Broadcast - Templeton Global Equity Group"/>
                    <xsd:enumeration value="Global RFP/DDQ Services"/>
                    <xsd:enumeration value="Health Savings Accounts"/>
                    <xsd:enumeration value="How to be a Sharp Senior"/>
                    <xsd:enumeration value="IAS Program Calls"/>
                    <xsd:enumeration value="IDR - 401k - DCIO"/>
                    <xsd:enumeration value="IDR - Article - FT Thinks"/>
                    <xsd:enumeration value="IDR - Broker Dealer Publications"/>
                    <xsd:enumeration value="IDR - Campaign"/>
                    <xsd:enumeration value="IDR - CITs"/>
                    <xsd:enumeration value="IDR - Franklin Templeton Academy"/>
                    <xsd:enumeration value="IDR - FT Outcomes Model Portfolio"/>
                    <xsd:enumeration value="IDR - FT Outcomes Model Portfolio - Hypo Reports"/>
                    <xsd:enumeration value="IDR - Insurance"/>
                    <xsd:enumeration value="IDR - Jackson National Partnership"/>
                    <xsd:enumeration value="IDR - K2 Advisors"/>
                    <xsd:enumeration value="IDR - Liberty Shares"/>
                    <xsd:enumeration value="IDR - Literature to Help FAs With Volatility"/>
                    <xsd:enumeration value="IDR - Performance"/>
                    <xsd:enumeration value="IDR - Portfolio Construction"/>
                    <xsd:enumeration value="IDR - Portfolio Construction - Marketing Content"/>
                    <xsd:enumeration value="IDR - Portfolio Construction - Sample Reports"/>
                    <xsd:enumeration value="IDR - Presentation Library"/>
                    <xsd:enumeration value="IDR - Presentation Library - Firm Specific - Edward Jones"/>
                    <xsd:enumeration value="IDR - PWD"/>
                    <xsd:enumeration value="IDR - PWD - Real Asset Advisors"/>
                    <xsd:enumeration value="IDR - SMA - External Peer Comparisons"/>
                    <xsd:enumeration value="IDR - SMA - Master Presentations"/>
                    <xsd:enumeration value="India Marketing Material Center"/>
                    <xsd:enumeration value="Insurance &amp; Subadvisory"/>
                    <xsd:enumeration value="International Web Campaigns"/>
                    <xsd:enumeration value="Introduction to Bonds"/>
                    <xsd:enumeration value="Introduction to Mutual Funds"/>
                    <xsd:enumeration value="Investing for Income - The Search for Yield"/>
                    <xsd:enumeration value="Investment Capabilities"/>
                    <xsd:enumeration value="Investment Management"/>
                    <xsd:enumeration value="Investor Behavior - Videos"/>
                    <xsd:enumeration value="Keeping More of What You Earn - Intro to Tax-Free Investing"/>
                    <xsd:enumeration value="Korea Marketing Material Center"/>
                    <xsd:enumeration value="Learning from the Lessons of Time"/>
                    <xsd:enumeration value="Local Investment Capability Resource Center"/>
                    <xsd:enumeration value="Low-Cost Tax Advantaged Retirement Savings"/>
                    <xsd:enumeration value="Macroeconomics"/>
                    <xsd:enumeration value="Making a Community Impact"/>
                    <xsd:enumeration value="Making It Last"/>
                    <xsd:enumeration value="Making It Last - Retirement Income for Everyday Investors"/>
                    <xsd:enumeration value="Managing Investment Company Risks"/>
                    <xsd:enumeration value="Marketing Data &amp; Analytics"/>
                    <xsd:enumeration value="Martin Currie Marketing Material"/>
                    <xsd:enumeration value="Mastering First Impressions"/>
                    <xsd:enumeration value="Mastering On Camera Presence"/>
                    <xsd:enumeration value="Mastering the Client Review"/>
                    <xsd:enumeration value="Mastering Your On-Camera Presence"/>
                    <xsd:enumeration value="MENA Marketing Material Center"/>
                    <xsd:enumeration value="Merrill Lynch NextGen 529 Program"/>
                    <xsd:enumeration value="Minutes Matter"/>
                    <xsd:enumeration value="MStar Asia Pacific"/>
                    <xsd:enumeration value="MStar Australia Trust"/>
                    <xsd:enumeration value="MStar Canada"/>
                    <xsd:enumeration value="MStar Distribution Intelligence"/>
                    <xsd:enumeration value="MStar ESG"/>
                    <xsd:enumeration value="MStar Manager Research"/>
                    <xsd:enumeration value="MStar UCITS"/>
                    <xsd:enumeration value="MStar UK OEIC, CEF"/>
                    <xsd:enumeration value="MStar US"/>
                    <xsd:enumeration value="Myers-Briggs Type Indicator Workshops"/>
                    <xsd:enumeration value="NJBEST 529 Program"/>
                    <xsd:enumeration value="Opportunities in Objections"/>
                    <xsd:enumeration value="Personalization"/>
                    <xsd:enumeration value="Planning for What's Next"/>
                    <xsd:enumeration value="Planning for What’s Next: Approaching Retirement"/>
                    <xsd:enumeration value="Planning for What’s Next: Entering the Workforce"/>
                    <xsd:enumeration value="Planning for What’s Next: Getting Married"/>
                    <xsd:enumeration value="Planning for What’s Next: Preparing for College"/>
                    <xsd:enumeration value="Planning for What’s Next: Starting a Family"/>
                    <xsd:enumeration value="Power Up Your Brand"/>
                    <xsd:enumeration value="Preferred Shareholder Credit Line and Loan"/>
                    <xsd:enumeration value="Product Insights"/>
                    <xsd:enumeration value="Psychology of Investing"/>
                    <xsd:enumeration value="Quantitative Concepts"/>
                    <xsd:enumeration value="Quantitative Science in Fixed  Income - Man vs Machine"/>
                    <xsd:enumeration value="Rapid Response - Russia - Ukraine"/>
                    <xsd:enumeration value="Rapid Response - Russia - Ukraine - Compliance Approved Content"/>
                    <xsd:enumeration value="Rapid Response - Russia - Ukraine - Fund Exposures"/>
                    <xsd:enumeration value="Rapid Response - Russia - Ukraine - Internal Talking Points"/>
                    <xsd:enumeration value="Rapid Response - Banking System Updates - Compliance Approved Content"/>
                    <xsd:enumeration value="Rapid Response - Banking System Updates - Internal Talking Points"/>
                    <xsd:enumeration value="Rapid Response - US Debt Ceiling - Internal Talking Points"/>
                    <xsd:enumeration value="RR - K2 Alternative Strategies"/>
                    <xsd:enumeration value="Rethink Referrals"/>
                    <xsd:enumeration value="Retirement"/>
                    <xsd:enumeration value="Retirement &amp; Workplace (DC)"/>
                    <xsd:enumeration value="Retirement Legislation and Regulation"/>
                    <xsd:enumeration value="Retirement Reimagined"/>
                    <xsd:enumeration value="Retirement Whitepapers"/>
                    <xsd:enumeration value="Returns are Random, is Risk More Predictable?"/>
                    <xsd:enumeration value="RIA"/>
                    <xsd:enumeration value="RISE"/>
                    <xsd:enumeration value="Sales Ideas"/>
                    <xsd:enumeration value="Sales Tools"/>
                    <xsd:enumeration value="Securing Social Security"/>
                    <xsd:enumeration value="Seminars Made Easy"/>
                    <xsd:enumeration value="SEP IRA, SIMPLE IRA ＆ Small Business Plans"/>
                    <xsd:enumeration value="Separate Accounts"/>
                    <xsd:enumeration value="Separate Accounts - Fixed Income"/>
                    <xsd:enumeration value="Separate Accounts - Growth"/>
                    <xsd:enumeration value="Separate Accounts - International"/>
                    <xsd:enumeration value="Sir John Templeton's 16 Rules to Investment Success"/>
                    <xsd:enumeration value="Six Barriers to Investment Success"/>
                    <xsd:enumeration value="Smart Beta"/>
                    <xsd:enumeration value="Social Savvy Advisor"/>
                    <xsd:enumeration value="Social Security"/>
                    <xsd:enumeration value="Social Security - Key Concepts and Sophisticated Strategies"/>
                    <xsd:enumeration value="Sustainable Investing"/>
                    <xsd:enumeration value="Take Control Of Your Financial Future - Five Things Every Woman Should Know About Investing"/>
                    <xsd:enumeration value="Tax Wise: the Power of Tax-Deferred Investing"/>
                    <xsd:enumeration value="The Benefits of Dollar-Cost Averaging"/>
                    <xsd:enumeration value="The Evolution of Index Investing"/>
                    <xsd:enumeration value="The Future is Now - Investing for a Brighter Tomorrow"/>
                    <xsd:enumeration value="The Great Debate - Active vs Passive"/>
                    <xsd:enumeration value="The Hidden Costs of Aging"/>
                    <xsd:enumeration value="The Home Stretch - Seven Things To Do In The Decade Before You Retire"/>
                    <xsd:enumeration value="The Intergenerational Divide"/>
                    <xsd:enumeration value="The Municipal Advantage—the Benefits of Municipal Bonds"/>
                    <xsd:enumeration value="The Power of Perseverance"/>
                    <xsd:enumeration value="The Psychology of Referrals"/>
                    <xsd:enumeration value="The Rewards of Long-Term Investing"/>
                    <xsd:enumeration value="The Trusted Advisor"/>
                    <xsd:enumeration value="The Virtual Connection"/>
                    <xsd:enumeration value="Thematic Investing"/>
                    <xsd:enumeration value="Topic Papers"/>
                    <xsd:enumeration value="Traditional ＆ Roth IRA"/>
                    <xsd:enumeration value="Uncharted Waters - Navigating Market Volatility in a Coronavirus World"/>
                    <xsd:enumeration value="Uncharted Waters - The Path to Recovery"/>
                    <xsd:enumeration value="Understanding Collective Investment Trusts"/>
                    <xsd:enumeration value="Understanding Hedge Strategies"/>
                    <xsd:enumeration value="Understanding the Financial Aid Process and College Savings Solutions"/>
                    <xsd:enumeration value="United Kingdom Marketing Material Center"/>
                    <xsd:enumeration value="US Sales Coverage Map"/>
                    <xsd:enumeration value="VAC – Business Building"/>
                    <xsd:enumeration value="VAC – Financial Planning"/>
                    <xsd:enumeration value="VAC – Investment Concepts"/>
                    <xsd:enumeration value="VAC – Investment Inspiration"/>
                    <xsd:enumeration value="VAC – Investor Education"/>
                    <xsd:enumeration value="VAC – Market Perspectives"/>
                    <xsd:enumeration value="VAC – Practice Management"/>
                    <xsd:enumeration value="Variable Annuity Investment Only (VAIO) (VA)"/>
                    <xsd:enumeration value="VOAW"/>
                    <xsd:enumeration value="What a Difference a Year Makes"/>
                    <xsd:enumeration value="What Franklin Templeton Thinks"/>
                    <xsd:enumeration value="What the Client Sees"/>
                    <xsd:enumeration value="Why Diversify? Because Winners Rotate"/>
                    <xsd:enumeration value="“Why Now” Content"/>
                    <xsd:enumeration value="Why Should I Invest in the Stock Market"/>
                    <xsd:enumeration value="Your Value Proposition"/>
                  </xsd:restriction>
                </xsd:simpleType>
              </xsd:element>
            </xsd:sequence>
          </xsd:extension>
        </xsd:complexContent>
      </xsd:complexType>
    </xsd:element>
    <xsd:element name="FeaturedUpdate" ma:index="18" nillable="true" ma:displayName="Featured Update" ma:default="0" ma:format="Dropdown" ma:internalName="FeaturedUpdate" ma:readOnly="false">
      <xsd:simpleType>
        <xsd:restriction base="dms:Boolean"/>
      </xsd:simpleType>
    </xsd:element>
    <xsd:element name="FT_x0020_Digital_x0020_Briefcase" ma:index="19" nillable="true" ma:displayName="FT Digital Briefcase" ma:default="0" ma:internalName="FT_x0020_Digital_x0020_Briefcase" ma:readOnly="false">
      <xsd:simpleType>
        <xsd:restriction base="dms:Boolean"/>
      </xsd:simpleType>
    </xsd:element>
    <xsd:element name="g2582bbdf60d4b338621fd7bd88085b4" ma:index="21" nillable="true" ma:taxonomy="true" ma:internalName="g2582bbdf60d4b338621fd7bd88085b4" ma:taxonomyFieldName="Fund_x0020_Number_x0020_Investar" ma:displayName="Fund Number Investar" ma:readOnly="false" ma:default="" ma:fieldId="{02582bbd-f60d-4b33-8621-fd7bd88085b4}" ma:taxonomyMulti="true" ma:sspId="5a2cf999-78fc-4b4f-9c94-c21be84841be" ma:termSetId="d90c0466-5642-48f6-81dc-a48e8fdbf7be" ma:anchorId="00000000-0000-0000-0000-000000000000" ma:open="true" ma:isKeyword="false">
      <xsd:complexType>
        <xsd:sequence>
          <xsd:element ref="pc:Terms" minOccurs="0" maxOccurs="1"/>
        </xsd:sequence>
      </xsd:complexType>
    </xsd:element>
    <xsd:element name="ad3f43f49f6a4806838eb12af4e4b1a8" ma:index="23" nillable="true" ma:taxonomy="true" ma:internalName="ad3f43f49f6a4806838eb12af4e4b1a8" ma:taxonomyFieldName="Firm" ma:displayName="Firm" ma:readOnly="false" ma:fieldId="{ad3f43f4-9f6a-4806-838e-b12af4e4b1a8}" ma:taxonomyMulti="true" ma:sspId="5a2cf999-78fc-4b4f-9c94-c21be84841be" ma:termSetId="6cac8371-1269-435c-8752-1d3cd2c140ce" ma:anchorId="00000000-0000-0000-0000-000000000000" ma:open="false" ma:isKeyword="false">
      <xsd:complexType>
        <xsd:sequence>
          <xsd:element ref="pc:Terms" minOccurs="0" maxOccurs="1"/>
        </xsd:sequence>
      </xsd:complexType>
    </xsd:element>
    <xsd:element name="i0cfe28d51cb4dcea141108b33d8c4dd" ma:index="24" ma:taxonomy="true" ma:internalName="i0cfe28d51cb4dcea141108b33d8c4dd" ma:taxonomyFieldName="Content_x0020_Type" ma:displayName="Content Type" ma:readOnly="false" ma:default="" ma:fieldId="{20cfe28d-51cb-4dce-a141-108b33d8c4dd}" ma:sspId="5a2cf999-78fc-4b4f-9c94-c21be84841be" ma:termSetId="3423ef8b-f78d-4341-99c7-0bd5f5f71fbb" ma:anchorId="00000000-0000-0000-0000-000000000000" ma:open="false" ma:isKeyword="false">
      <xsd:complexType>
        <xsd:sequence>
          <xsd:element ref="pc:Terms" minOccurs="0" maxOccurs="1"/>
        </xsd:sequence>
      </xsd:complexType>
    </xsd:element>
    <xsd:element name="g6ae8cf17ed54c6c8e85f05aa66ecbdf" ma:index="25" nillable="true" ma:taxonomy="true" ma:internalName="g6ae8cf17ed54c6c8e85f05aa66ecbdf" ma:taxonomyFieldName="Product" ma:displayName="Product" ma:readOnly="false" ma:fieldId="{06ae8cf1-7ed5-4c6c-8e85-f05aa66ecbdf}" ma:taxonomyMulti="true" ma:sspId="5a2cf999-78fc-4b4f-9c94-c21be84841be" ma:termSetId="16970703-0133-4969-9200-e8520f25a975" ma:anchorId="00000000-0000-0000-0000-000000000000" ma:open="false" ma:isKeyword="false">
      <xsd:complexType>
        <xsd:sequence>
          <xsd:element ref="pc:Terms" minOccurs="0" maxOccurs="1"/>
        </xsd:sequence>
      </xsd:complexType>
    </xsd:element>
    <xsd:element name="hee322d4134b49ba82eb56c431eab6b0" ma:index="27" nillable="true" ma:taxonomy="true" ma:internalName="hee322d4134b49ba82eb56c431eab6b0" ma:taxonomyFieldName="Approved_x0020_For" ma:displayName="Approved For" ma:readOnly="false" ma:fieldId="{1ee322d4-134b-49ba-82eb-56c431eab6b0}" ma:taxonomyMulti="true" ma:sspId="5a2cf999-78fc-4b4f-9c94-c21be84841be" ma:termSetId="fbe7ee46-f6b6-544a-8a62-2d28c677c7ef" ma:anchorId="00000000-0000-0000-0000-000000000000" ma:open="false" ma:isKeyword="false">
      <xsd:complexType>
        <xsd:sequence>
          <xsd:element ref="pc:Terms" minOccurs="0" maxOccurs="1"/>
        </xsd:sequence>
      </xsd:complexType>
    </xsd:element>
    <xsd:element name="cda3102a4ff54c47a7124c5ef2fab3da" ma:index="29" ma:taxonomy="true" ma:internalName="cda3102a4ff54c47a7124c5ef2fab3da" ma:taxonomyFieldName="Coverage" ma:displayName="Coverage" ma:readOnly="false" ma:default="" ma:fieldId="{cda3102a-4ff5-4c47-a712-4c5ef2fab3da}" ma:sspId="5a2cf999-78fc-4b4f-9c94-c21be84841be" ma:termSetId="e9528c06-c30f-53f9-8844-2083439e5ed6" ma:anchorId="00000000-0000-0000-0000-000000000000" ma:open="false" ma:isKeyword="false">
      <xsd:complexType>
        <xsd:sequence>
          <xsd:element ref="pc:Terms" minOccurs="0" maxOccurs="1"/>
        </xsd:sequence>
      </xsd:complexType>
    </xsd:element>
    <xsd:element name="g1be6e9485ee4208bd8a5d889cbbc2a5" ma:index="32" ma:taxonomy="true" ma:internalName="g1be6e9485ee4208bd8a5d889cbbc2a5" ma:taxonomyFieldName="Distribution_x0020_Channel" ma:displayName="Distribution Channel" ma:readOnly="false" ma:default="" ma:fieldId="{01be6e94-85ee-4208-bd8a-5d889cbbc2a5}" ma:taxonomyMulti="true" ma:sspId="5a2cf999-78fc-4b4f-9c94-c21be84841be" ma:termSetId="614b95cb-82ef-42a9-9390-95fa3bc2cd73" ma:anchorId="00000000-0000-0000-0000-000000000000" ma:open="false" ma:isKeyword="false">
      <xsd:complexType>
        <xsd:sequence>
          <xsd:element ref="pc:Terms" minOccurs="0" maxOccurs="1"/>
        </xsd:sequence>
      </xsd:complexType>
    </xsd:element>
    <xsd:element name="cdb09e5d0aa044c0bd2abfdf70fe87ee" ma:index="34" nillable="true" ma:taxonomy="true" ma:internalName="cdb09e5d0aa044c0bd2abfdf70fe87ee" ma:taxonomyFieldName="Source" ma:displayName="Source" ma:readOnly="false" ma:fieldId="{cdb09e5d-0aa0-44c0-bd2a-bfdf70fe87ee}" ma:sspId="5a2cf999-78fc-4b4f-9c94-c21be84841be" ma:termSetId="a9f0a77c-9ac7-4f43-a2a6-20d2f01f5a58" ma:anchorId="00000000-0000-0000-0000-000000000000" ma:open="false" ma:isKeyword="false">
      <xsd:complexType>
        <xsd:sequence>
          <xsd:element ref="pc:Terms" minOccurs="0" maxOccurs="1"/>
        </xsd:sequence>
      </xsd:complexType>
    </xsd:element>
    <xsd:element name="f695e03b98eb4645b55ebb972f71d583" ma:index="35" nillable="true" ma:taxonomy="true" ma:internalName="f695e03b98eb4645b55ebb972f71d583" ma:taxonomyFieldName="Audience" ma:displayName="Audience" ma:readOnly="false" ma:fieldId="{f695e03b-98eb-4645-b55e-bb972f71d583}" ma:taxonomyMulti="true" ma:sspId="5a2cf999-78fc-4b4f-9c94-c21be84841be" ma:termSetId="d133047d-e0a7-5eae-a47a-59bbc0498776" ma:anchorId="00000000-0000-0000-0000-000000000000" ma:open="false" ma:isKeyword="false">
      <xsd:complexType>
        <xsd:sequence>
          <xsd:element ref="pc:Terms" minOccurs="0" maxOccurs="1"/>
        </xsd:sequence>
      </xsd:complexType>
    </xsd:element>
    <xsd:element name="ja4c57fe917b47f5b9b2ff8ff36e1d1e" ma:index="36" nillable="true" ma:taxonomy="true" ma:internalName="ja4c57fe917b47f5b9b2ff8ff36e1d1e" ma:taxonomyFieldName="OneTIS_x0020_Number" ma:displayName="OneTIS Number" ma:readOnly="false" ma:default="" ma:fieldId="{3a4c57fe-917b-47f5-b9b2-ff8ff36e1d1e}" ma:taxonomyMulti="true" ma:sspId="5a2cf999-78fc-4b4f-9c94-c21be84841be" ma:termSetId="649eece0-7d24-4e8d-baae-0e3d87b5a0fd" ma:anchorId="00000000-0000-0000-0000-000000000000" ma:open="true" ma:isKeyword="false">
      <xsd:complexType>
        <xsd:sequence>
          <xsd:element ref="pc:Terms" minOccurs="0" maxOccurs="1"/>
        </xsd:sequence>
      </xsd:complexType>
    </xsd:element>
    <xsd:element name="c77efc88f83b47a9b34d41814c507101" ma:index="38" nillable="true" ma:taxonomy="true" ma:internalName="c77efc88f83b47a9b34d41814c507101" ma:taxonomyFieldName="Share_x0020_Class" ma:displayName="Share Class" ma:readOnly="false" ma:default="" ma:fieldId="{c77efc88-f83b-47a9-b34d-41814c507101}" ma:taxonomyMulti="true" ma:sspId="5a2cf999-78fc-4b4f-9c94-c21be84841be" ma:termSetId="013bd031-d0a2-59e6-bcff-d671faddb9ff" ma:anchorId="00000000-0000-0000-0000-000000000000" ma:open="false" ma:isKeyword="false">
      <xsd:complexType>
        <xsd:sequence>
          <xsd:element ref="pc:Terms" minOccurs="0" maxOccurs="1"/>
        </xsd:sequence>
      </xsd:complexType>
    </xsd:element>
    <xsd:element name="MediaServiceMetadata" ma:index="39" nillable="true" ma:displayName="MediaServiceMetadata" ma:hidden="true" ma:internalName="MediaServiceMetadata" ma:readOnly="true">
      <xsd:simpleType>
        <xsd:restriction base="dms:Note"/>
      </xsd:simpleType>
    </xsd:element>
    <xsd:element name="MediaServiceFastMetadata" ma:index="40" nillable="true" ma:displayName="MediaServiceFastMetadata" ma:hidden="true" ma:internalName="MediaServiceFastMetadata" ma:readOnly="true">
      <xsd:simpleType>
        <xsd:restriction base="dms:Note"/>
      </xsd:simpleType>
    </xsd:element>
    <xsd:element name="MediaServiceAutoKeyPoints" ma:index="41" nillable="true" ma:displayName="MediaServiceAutoKeyPoints" ma:hidden="true" ma:internalName="MediaServiceAutoKeyPoints" ma:readOnly="true">
      <xsd:simpleType>
        <xsd:restriction base="dms:Note"/>
      </xsd:simpleType>
    </xsd:element>
    <xsd:element name="MediaServiceKeyPoints" ma:index="42" nillable="true" ma:displayName="KeyPoints" ma:hidden="true" ma:internalName="MediaServiceKeyPoints" ma:readOnly="true">
      <xsd:simpleType>
        <xsd:restriction base="dms:Note"/>
      </xsd:simpleType>
    </xsd:element>
    <xsd:element name="MediaServiceAutoTags" ma:index="43" nillable="true" ma:displayName="Tags" ma:hidden="true" ma:internalName="MediaServiceAutoTags" ma:readOnly="true">
      <xsd:simpleType>
        <xsd:restriction base="dms:Text"/>
      </xsd:simpleType>
    </xsd:element>
    <xsd:element name="MediaServiceOCR" ma:index="44" nillable="true" ma:displayName="Extracted Text" ma:hidden="true" ma:internalName="MediaServiceOCR" ma:readOnly="true">
      <xsd:simpleType>
        <xsd:restriction base="dms:Note"/>
      </xsd:simpleType>
    </xsd:element>
    <xsd:element name="MediaServiceGenerationTime" ma:index="45" nillable="true" ma:displayName="MediaServiceGenerationTime" ma:hidden="true" ma:internalName="MediaServiceGenerationTime" ma:readOnly="true">
      <xsd:simpleType>
        <xsd:restriction base="dms:Text"/>
      </xsd:simpleType>
    </xsd:element>
    <xsd:element name="MediaServiceEventHashCode" ma:index="46" nillable="true" ma:displayName="MediaServiceEventHashCode" ma:hidden="true" ma:internalName="MediaServiceEventHashCode" ma:readOnly="true">
      <xsd:simpleType>
        <xsd:restriction base="dms:Text"/>
      </xsd:simpleType>
    </xsd:element>
    <xsd:element name="MediaServiceDateTaken" ma:index="50" nillable="true" ma:displayName="MediaServiceDateTaken" ma:hidden="true" ma:internalName="MediaServiceDateTaken" ma:readOnly="true">
      <xsd:simpleType>
        <xsd:restriction base="dms:Text"/>
      </xsd:simpleType>
    </xsd:element>
    <xsd:element name="MediaLengthInSeconds" ma:index="51" nillable="true" ma:displayName="Length (seconds)" ma:hidden="true" ma:internalName="MediaLengthInSeconds" ma:readOnly="true">
      <xsd:simpleType>
        <xsd:restriction base="dms:Unknown"/>
      </xsd:simpleType>
    </xsd:element>
    <xsd:element name="i62f703016c74b8596cd8aba5ff85f38" ma:index="52" ma:taxonomy="true" ma:internalName="i62f703016c74b8596cd8aba5ff85f38" ma:taxonomyFieldName="Language" ma:displayName="Language" ma:readOnly="false" ma:default="" ma:fieldId="{262f7030-16c7-4b85-96cd-8aba5ff85f38}" ma:taxonomyMulti="true" ma:sspId="5a2cf999-78fc-4b4f-9c94-c21be84841be" ma:termSetId="bf3219da-b759-5e9e-921a-0d61de70e56d" ma:anchorId="00000000-0000-0000-0000-000000000000" ma:open="false" ma:isKeyword="false">
      <xsd:complexType>
        <xsd:sequence>
          <xsd:element ref="pc:Terms" minOccurs="0" maxOccurs="1"/>
        </xsd:sequence>
      </xsd:complexType>
    </xsd:element>
    <xsd:element name="lcf76f155ced4ddcb4097134ff3c332f" ma:index="56" nillable="true" ma:taxonomy="true" ma:internalName="lcf76f155ced4ddcb4097134ff3c332f" ma:taxonomyFieldName="MediaServiceImageTags" ma:displayName="Image Tags" ma:readOnly="false" ma:fieldId="{5cf76f15-5ced-4ddc-b409-7134ff3c332f}" ma:taxonomyMulti="true" ma:sspId="5a2cf999-78fc-4b4f-9c94-c21be84841b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5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163d23-911e-4572-89f2-340399df480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ba7b4d1-84e1-40b1-8449-8ffcd21c0559}" ma:internalName="TaxCatchAll" ma:readOnly="false" ma:showField="CatchAllData" ma:web="76163d23-911e-4572-89f2-340399df4805">
      <xsd:complexType>
        <xsd:complexContent>
          <xsd:extension base="dms:MultiChoiceLookup">
            <xsd:sequence>
              <xsd:element name="Value" type="dms:Lookup" maxOccurs="unbounded" minOccurs="0" nillable="true"/>
            </xsd:sequence>
          </xsd:extension>
        </xsd:complexContent>
      </xsd:complexType>
    </xsd:element>
    <xsd:element name="SharedWithUsers" ma:index="4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9"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853ab2-2ee6-4758-963a-52f63dae8bc9" elementFormDefault="qualified">
    <xsd:import namespace="http://schemas.microsoft.com/office/2006/documentManagement/types"/>
    <xsd:import namespace="http://schemas.microsoft.com/office/infopath/2007/PartnerControls"/>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53" nillable="true" ma:displayName="Document ID Value" ma:description="The value of the document ID assigned to this item." ma:hidden="true" ma:internalName="_dlc_DocId" ma:readOnly="true">
      <xsd:simpleType>
        <xsd:restriction base="dms:Text"/>
      </xsd:simpleType>
    </xsd:element>
    <xsd:element name="_dlc_DocIdPersistId" ma:index="5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xmlns="">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AllExternalAdhocVariableMappings/>
</file>

<file path=customXml/item6.xml><?xml version="1.0" encoding="utf-8"?>
<VariableList UniqueId="69d6a253-4710-4ff1-bc4c-f7d3868c8293" Name="System" ContentType="XML" MajorVersion="0" MinorVersion="1" isLocalCopy="False" IsBaseObject="False" DataSourceId="149dbf00-fe83-4cf2-8fef-a6a61af4ac53" DataSourceMajorVersion="0" DataSourceMinorVersion="1"/>
</file>

<file path=customXml/item7.xml><?xml version="1.0" encoding="utf-8"?>
<VariableListDefinition name="Computed" displayName="Computed" id="1d8b54a5-5239-4746-88d5-0d61d7c2920c" isdomainofvalue="False" dataSourceId="27eba91d-5125-444d-a67c-f405af32b5c6"/>
</file>

<file path=customXml/item8.xml><?xml version="1.0" encoding="utf-8"?>
<VariableListDefinition name="System" displayName="System" id="69d6a253-4710-4ff1-bc4c-f7d3868c8293" isdomainofvalue="False" dataSourceId="149dbf00-fe83-4cf2-8fef-a6a61af4ac53"/>
</file>

<file path=customXml/item9.xml><?xml version="1.0" encoding="utf-8"?>
<VariableList UniqueId="c5613ff4-095c-459d-a49a-e2e20da5a5ae" Name="AD_HOC" ContentType="XML" MajorVersion="0" MinorVersion="1" isLocalCopy="False" IsBaseObject="False" DataSourceId="6eabdf4a-95ae-4ac5-a1ec-afcbb36830e4" DataSourceMajorVersion="0" DataSourceMinorVersion="1"/>
</file>

<file path=customXml/itemProps1.xml><?xml version="1.0" encoding="utf-8"?>
<ds:datastoreItem xmlns:ds="http://schemas.openxmlformats.org/officeDocument/2006/customXml" ds:itemID="{A25C9B75-E3FD-42EE-B76A-28BF62419AF3}">
  <ds:schemaRefs>
    <ds:schemaRef ds:uri="2c2c0c96-09f7-4f3c-8361-63454be69b59"/>
    <ds:schemaRef ds:uri="3887ee5d-3c32-4a4b-9faa-45cff5d6d1e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85853ab2-2ee6-4758-963a-52f63dae8bc9"/>
    <ds:schemaRef ds:uri="f1d33b47-e5a9-42e6-9254-f286bce233b1"/>
    <ds:schemaRef ds:uri="76163d23-911e-4572-89f2-340399df4805"/>
  </ds:schemaRefs>
</ds:datastoreItem>
</file>

<file path=customXml/itemProps10.xml><?xml version="1.0" encoding="utf-8"?>
<ds:datastoreItem xmlns:ds="http://schemas.openxmlformats.org/officeDocument/2006/customXml" ds:itemID="{89EE8A4A-D6E2-48A4-89BC-E453D86E4C31}">
  <ds:schemaRefs/>
</ds:datastoreItem>
</file>

<file path=customXml/itemProps11.xml><?xml version="1.0" encoding="utf-8"?>
<ds:datastoreItem xmlns:ds="http://schemas.openxmlformats.org/officeDocument/2006/customXml" ds:itemID="{97F0C2D0-1FEA-4D02-9435-14D86E462594}">
  <ds:schemaRefs/>
</ds:datastoreItem>
</file>

<file path=customXml/itemProps2.xml><?xml version="1.0" encoding="utf-8"?>
<ds:datastoreItem xmlns:ds="http://schemas.openxmlformats.org/officeDocument/2006/customXml" ds:itemID="{50085AA7-4CF1-40C9-B3E4-ACD2533C48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33b47-e5a9-42e6-9254-f286bce233b1"/>
    <ds:schemaRef ds:uri="76163d23-911e-4572-89f2-340399df4805"/>
    <ds:schemaRef ds:uri="85853ab2-2ee6-4758-963a-52f63dae8b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20E862-C8C8-47DD-BDA1-725C79B124DE}">
  <ds:schemaRefs>
    <ds:schemaRef ds:uri="http://schemas.microsoft.com/sharepoint/v3/contenttype/forms"/>
  </ds:schemaRefs>
</ds:datastoreItem>
</file>

<file path=customXml/itemProps4.xml><?xml version="1.0" encoding="utf-8"?>
<ds:datastoreItem xmlns:ds="http://schemas.openxmlformats.org/officeDocument/2006/customXml" ds:itemID="{FCC4E9F5-7AEF-462C-BAC0-7E9DEFAABC54}">
  <ds:schemaRefs>
    <ds:schemaRef ds:uri="http://schemas.microsoft.com/sharepoint/events"/>
    <ds:schemaRef ds:uri=""/>
  </ds:schemaRefs>
</ds:datastoreItem>
</file>

<file path=customXml/itemProps5.xml><?xml version="1.0" encoding="utf-8"?>
<ds:datastoreItem xmlns:ds="http://schemas.openxmlformats.org/officeDocument/2006/customXml" ds:itemID="{14EFBB9F-731B-4F14-BCE8-2E3A8494B966}">
  <ds:schemaRefs/>
</ds:datastoreItem>
</file>

<file path=customXml/itemProps6.xml><?xml version="1.0" encoding="utf-8"?>
<ds:datastoreItem xmlns:ds="http://schemas.openxmlformats.org/officeDocument/2006/customXml" ds:itemID="{79728E0B-511B-4755-A413-D965F9C33207}">
  <ds:schemaRefs/>
</ds:datastoreItem>
</file>

<file path=customXml/itemProps7.xml><?xml version="1.0" encoding="utf-8"?>
<ds:datastoreItem xmlns:ds="http://schemas.openxmlformats.org/officeDocument/2006/customXml" ds:itemID="{917492D6-97DA-492D-9C93-07CC43F97E94}">
  <ds:schemaRefs/>
</ds:datastoreItem>
</file>

<file path=customXml/itemProps8.xml><?xml version="1.0" encoding="utf-8"?>
<ds:datastoreItem xmlns:ds="http://schemas.openxmlformats.org/officeDocument/2006/customXml" ds:itemID="{B77E0A8C-2F77-4C1F-93B1-8C02212B655E}">
  <ds:schemaRefs/>
</ds:datastoreItem>
</file>

<file path=customXml/itemProps9.xml><?xml version="1.0" encoding="utf-8"?>
<ds:datastoreItem xmlns:ds="http://schemas.openxmlformats.org/officeDocument/2006/customXml" ds:itemID="{AEC832A1-1361-454F-93F7-E6186448A697}">
  <ds:schemaRefs/>
</ds:datastoreItem>
</file>

<file path=docProps/app.xml><?xml version="1.0" encoding="utf-8"?>
<Properties xmlns="http://schemas.openxmlformats.org/officeDocument/2006/extended-properties" xmlns:vt="http://schemas.openxmlformats.org/officeDocument/2006/docPropsVTypes">
  <Template/>
  <TotalTime>0</TotalTime>
  <Words>9731</Words>
  <Application>Microsoft Office PowerPoint</Application>
  <PresentationFormat>Custom</PresentationFormat>
  <Paragraphs>692</Paragraphs>
  <Slides>45</Slides>
  <Notes>45</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45</vt:i4>
      </vt:variant>
    </vt:vector>
  </HeadingPairs>
  <TitlesOfParts>
    <vt:vector size="52" baseType="lpstr">
      <vt:lpstr>Arial</vt:lpstr>
      <vt:lpstr>Arial Narrow</vt:lpstr>
      <vt:lpstr>Calibri</vt:lpstr>
      <vt:lpstr>Century Gothic</vt:lpstr>
      <vt:lpstr>Georgia</vt:lpstr>
      <vt:lpstr>2_Content Slide_new logo</vt:lpstr>
      <vt:lpstr>FT_Design_Theme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Franklin Templeton Investments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 First Impressions - presentation US</dc:title>
  <dc:creator>Imming, Katie</dc:creator>
  <cp:lastModifiedBy>Enright, Kevin</cp:lastModifiedBy>
  <cp:revision>2</cp:revision>
  <cp:lastPrinted>2020-07-20T06:30:11Z</cp:lastPrinted>
  <dcterms:created xsi:type="dcterms:W3CDTF">2017-03-14T21:45:44Z</dcterms:created>
  <dcterms:modified xsi:type="dcterms:W3CDTF">2023-10-27T15:27:24Z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0x0101006A904D52758F424B80CD8AC0D7E37CC9</vt:lpwstr>
  </property>
  <property fmtid="{D5CDD505-2E9C-101B-9397-08002B2CF9AE}" pid="3" name="ArticulateGUID">
    <vt:lpwstr>8516EBED-47D8-4D46-9AC0-3C6B9BC94654</vt:lpwstr>
  </property>
  <property fmtid="{D5CDD505-2E9C-101B-9397-08002B2CF9AE}" pid="4" name="ArticulatePath">
    <vt:lpwstr>MFIMP_PPT_1020_FTA_AO</vt:lpwstr>
  </property>
  <property fmtid="{D5CDD505-2E9C-101B-9397-08002B2CF9AE}" pid="5" name="_dlc_DocIdItemGuid">
    <vt:lpwstr>f6ac10e6-e77e-46d3-8765-b1c50364a200</vt:lpwstr>
  </property>
  <property fmtid="{D5CDD505-2E9C-101B-9397-08002B2CF9AE}" pid="6" name="MediaServiceImageTags">
    <vt:lpwstr/>
  </property>
  <property fmtid="{D5CDD505-2E9C-101B-9397-08002B2CF9AE}" pid="7" name="Coverage">
    <vt:lpwstr>4;#United States|a700680d-163f-5148-9072-cec78a0e1eda</vt:lpwstr>
  </property>
  <property fmtid="{D5CDD505-2E9C-101B-9397-08002B2CF9AE}" pid="8" name="Share_x0020_Class">
    <vt:lpwstr/>
  </property>
  <property fmtid="{D5CDD505-2E9C-101B-9397-08002B2CF9AE}" pid="9" name="OneTIS Number">
    <vt:lpwstr/>
  </property>
  <property fmtid="{D5CDD505-2E9C-101B-9397-08002B2CF9AE}" pid="10" name="Content_x0020_Type">
    <vt:lpwstr/>
  </property>
  <property fmtid="{D5CDD505-2E9C-101B-9397-08002B2CF9AE}" pid="11" name="Approved_x0020_For">
    <vt:lpwstr/>
  </property>
  <property fmtid="{D5CDD505-2E9C-101B-9397-08002B2CF9AE}" pid="12" name="Audience">
    <vt:lpwstr>458;#Advisor|18c68cd3-cfdc-5a72-8a08-d332afbd323e</vt:lpwstr>
  </property>
  <property fmtid="{D5CDD505-2E9C-101B-9397-08002B2CF9AE}" pid="13" name="Content Type">
    <vt:lpwstr>188;#Educational Material|e5a9ef8f-6bcb-4c71-8abb-72730c6a2c3d</vt:lpwstr>
  </property>
  <property fmtid="{D5CDD505-2E9C-101B-9397-08002B2CF9AE}" pid="14" name="Fund Number Investar">
    <vt:lpwstr/>
  </property>
  <property fmtid="{D5CDD505-2E9C-101B-9397-08002B2CF9AE}" pid="15" name="Distribution_x0020_Channel">
    <vt:lpwstr/>
  </property>
  <property fmtid="{D5CDD505-2E9C-101B-9397-08002B2CF9AE}" pid="16" name="Source">
    <vt:lpwstr/>
  </property>
  <property fmtid="{D5CDD505-2E9C-101B-9397-08002B2CF9AE}" pid="17" name="Language">
    <vt:lpwstr>502;#en-US [English-US]|3f5dc2ad-25e3-586a-976f-d9ccc7653b11</vt:lpwstr>
  </property>
  <property fmtid="{D5CDD505-2E9C-101B-9397-08002B2CF9AE}" pid="18" name="OneTIS_x0020_Number">
    <vt:lpwstr/>
  </property>
  <property fmtid="{D5CDD505-2E9C-101B-9397-08002B2CF9AE}" pid="19" name="Approved For">
    <vt:lpwstr>190;#Financial Professional|35c47f4c-de04-5c34-900b-1f476e3a42cb</vt:lpwstr>
  </property>
  <property fmtid="{D5CDD505-2E9C-101B-9397-08002B2CF9AE}" pid="20" name="Fund_x0020_Number_x0020_Investar">
    <vt:lpwstr/>
  </property>
  <property fmtid="{D5CDD505-2E9C-101B-9397-08002B2CF9AE}" pid="21" name="Product">
    <vt:lpwstr/>
  </property>
  <property fmtid="{D5CDD505-2E9C-101B-9397-08002B2CF9AE}" pid="22" name="Firm">
    <vt:lpwstr/>
  </property>
  <property fmtid="{D5CDD505-2E9C-101B-9397-08002B2CF9AE}" pid="23" name="Share Class">
    <vt:lpwstr/>
  </property>
  <property fmtid="{D5CDD505-2E9C-101B-9397-08002B2CF9AE}" pid="24" name="Distribution Channel">
    <vt:lpwstr>3;#Retail|41c9cab5-37f3-4084-aad2-da5cc7fd48b4</vt:lpwstr>
  </property>
</Properties>
</file>