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5779" y="2140077"/>
            <a:ext cx="41148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4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9739" y="6199630"/>
            <a:ext cx="1895855" cy="6202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208" y="1505711"/>
            <a:ext cx="11289792" cy="4242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714880" y="1751203"/>
            <a:ext cx="3083560" cy="378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4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9739" y="6199630"/>
            <a:ext cx="1895855" cy="620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534" y="399493"/>
            <a:ext cx="10904931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837" y="1693482"/>
            <a:ext cx="10323830" cy="3167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9513" y="6249815"/>
            <a:ext cx="5970092" cy="23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96802" y="6520302"/>
            <a:ext cx="298196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EF6C00"/>
                </a:solidFill>
              </a:rPr>
              <a:t>Modern</a:t>
            </a:r>
            <a:r>
              <a:rPr dirty="0" sz="3600" spc="-40">
                <a:solidFill>
                  <a:srgbClr val="EF6C00"/>
                </a:solidFill>
              </a:rPr>
              <a:t> </a:t>
            </a:r>
            <a:r>
              <a:rPr dirty="0" sz="3600" spc="-10">
                <a:solidFill>
                  <a:srgbClr val="EF6C00"/>
                </a:solidFill>
              </a:rPr>
              <a:t>Prospecting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25779" y="2956051"/>
            <a:ext cx="53517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Building</a:t>
            </a:r>
            <a:r>
              <a:rPr dirty="0" sz="22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2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strategic</a:t>
            </a:r>
            <a:r>
              <a:rPr dirty="0" sz="2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2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focused</a:t>
            </a:r>
            <a:r>
              <a:rPr dirty="0" sz="2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2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38580" y="6355181"/>
            <a:ext cx="5661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000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PROFESSIONAL</a:t>
            </a:r>
            <a:r>
              <a:rPr dirty="0" sz="1000" spc="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PUBLIC</a:t>
            </a:r>
            <a:r>
              <a:rPr dirty="0" sz="10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VIEWING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DISTRIBUTION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2231" y="-1524"/>
            <a:ext cx="274320" cy="6858000"/>
            <a:chOff x="332231" y="-1524"/>
            <a:chExt cx="274320" cy="6858000"/>
          </a:xfrm>
        </p:grpSpPr>
        <p:sp>
          <p:nvSpPr>
            <p:cNvPr id="6" name="object 6" descr=""/>
            <p:cNvSpPr/>
            <p:nvPr/>
          </p:nvSpPr>
          <p:spPr>
            <a:xfrm>
              <a:off x="332231" y="-1524"/>
              <a:ext cx="274320" cy="6858000"/>
            </a:xfrm>
            <a:custGeom>
              <a:avLst/>
              <a:gdLst/>
              <a:ahLst/>
              <a:cxnLst/>
              <a:rect l="l" t="t" r="r" b="b"/>
              <a:pathLst>
                <a:path w="274320" h="6858000">
                  <a:moveTo>
                    <a:pt x="2743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20" y="68580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2232" y="3180587"/>
              <a:ext cx="274320" cy="3205480"/>
            </a:xfrm>
            <a:custGeom>
              <a:avLst/>
              <a:gdLst/>
              <a:ahLst/>
              <a:cxnLst/>
              <a:rect l="l" t="t" r="r" b="b"/>
              <a:pathLst>
                <a:path w="274320" h="3205479">
                  <a:moveTo>
                    <a:pt x="274320" y="0"/>
                  </a:moveTo>
                  <a:lnTo>
                    <a:pt x="0" y="0"/>
                  </a:lnTo>
                  <a:lnTo>
                    <a:pt x="0" y="109740"/>
                  </a:lnTo>
                  <a:lnTo>
                    <a:pt x="0" y="409968"/>
                  </a:lnTo>
                  <a:lnTo>
                    <a:pt x="0" y="3204972"/>
                  </a:lnTo>
                  <a:lnTo>
                    <a:pt x="274320" y="3204972"/>
                  </a:lnTo>
                  <a:lnTo>
                    <a:pt x="274320" y="409968"/>
                  </a:lnTo>
                  <a:lnTo>
                    <a:pt x="274320" y="10974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716" y="2804236"/>
            <a:ext cx="239966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Arial"/>
                <a:cs typeface="Arial"/>
              </a:rPr>
              <a:t>Clarity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55928" y="4150344"/>
            <a:ext cx="1668145" cy="16256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Identify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Analyze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55091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02208" y="6199630"/>
            <a:ext cx="10343515" cy="620395"/>
            <a:chOff x="902208" y="6199630"/>
            <a:chExt cx="10343515" cy="620395"/>
          </a:xfrm>
        </p:grpSpPr>
        <p:sp>
          <p:nvSpPr>
            <p:cNvPr id="4" name="object 4" descr=""/>
            <p:cNvSpPr/>
            <p:nvPr/>
          </p:nvSpPr>
          <p:spPr>
            <a:xfrm>
              <a:off x="902208" y="6207252"/>
              <a:ext cx="10234930" cy="0"/>
            </a:xfrm>
            <a:custGeom>
              <a:avLst/>
              <a:gdLst/>
              <a:ahLst/>
              <a:cxnLst/>
              <a:rect l="l" t="t" r="r" b="b"/>
              <a:pathLst>
                <a:path w="10234930" h="0">
                  <a:moveTo>
                    <a:pt x="0" y="0"/>
                  </a:moveTo>
                  <a:lnTo>
                    <a:pt x="10234549" y="0"/>
                  </a:lnTo>
                </a:path>
              </a:pathLst>
            </a:custGeom>
            <a:ln w="6350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739" y="6199630"/>
              <a:ext cx="1895855" cy="62026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90117" y="437959"/>
            <a:ext cx="9955530" cy="13538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 spc="-95">
                <a:solidFill>
                  <a:srgbClr val="393C46"/>
                </a:solidFill>
                <a:latin typeface="Arial"/>
                <a:cs typeface="Arial"/>
              </a:rPr>
              <a:t>Top</a:t>
            </a:r>
            <a:r>
              <a:rPr dirty="0" sz="36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393C46"/>
                </a:solidFill>
                <a:latin typeface="Arial"/>
                <a:cs typeface="Arial"/>
              </a:rPr>
              <a:t>30</a:t>
            </a:r>
            <a:r>
              <a:rPr dirty="0" sz="3600" spc="-8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Who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is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ideal</a:t>
            </a:r>
            <a:r>
              <a:rPr dirty="0" sz="24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client</a:t>
            </a:r>
            <a:r>
              <a:rPr dirty="0" sz="24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what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attributes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make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them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special</a:t>
            </a:r>
            <a:r>
              <a:rPr dirty="0" sz="24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EF6C00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EF6C00"/>
                </a:solidFill>
                <a:latin typeface="Arial"/>
                <a:cs typeface="Arial"/>
              </a:rPr>
              <a:t>team?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9764" y="2423921"/>
            <a:ext cx="6402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2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team,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identify</a:t>
            </a:r>
            <a:r>
              <a:rPr dirty="0" sz="24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firm’s</a:t>
            </a:r>
            <a:r>
              <a:rPr dirty="0" sz="2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top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30</a:t>
            </a:r>
            <a:r>
              <a:rPr dirty="0" sz="2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1557" y="1777167"/>
            <a:ext cx="449580" cy="3782060"/>
          </a:xfrm>
          <a:prstGeom prst="rect">
            <a:avLst/>
          </a:prstGeom>
        </p:spPr>
        <p:txBody>
          <a:bodyPr wrap="square" lIns="0" tIns="342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95"/>
              </a:spcBef>
            </a:pPr>
            <a:r>
              <a:rPr dirty="0" sz="6000" spc="-50" b="1">
                <a:solidFill>
                  <a:srgbClr val="393C46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5"/>
              </a:spcBef>
            </a:pPr>
            <a:r>
              <a:rPr dirty="0" sz="6000" spc="-50" b="1">
                <a:solidFill>
                  <a:srgbClr val="393C46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80"/>
              </a:spcBef>
            </a:pPr>
            <a:r>
              <a:rPr dirty="0" sz="6000" spc="-50" b="1">
                <a:solidFill>
                  <a:srgbClr val="393C46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29764" y="3512057"/>
            <a:ext cx="673862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Analyze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quantitative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400" spc="-9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qualitative</a:t>
            </a:r>
            <a:r>
              <a:rPr dirty="0" sz="2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attributes</a:t>
            </a:r>
            <a:r>
              <a:rPr dirty="0" sz="2400" spc="-9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93C46"/>
                </a:solidFill>
                <a:latin typeface="Arial"/>
                <a:cs typeface="Arial"/>
              </a:rPr>
              <a:t>that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relative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client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29764" y="4885690"/>
            <a:ext cx="8110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characteristics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ideal</a:t>
            </a:r>
            <a:r>
              <a:rPr dirty="0" sz="24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prospect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620011" y="2226564"/>
            <a:ext cx="0" cy="782320"/>
          </a:xfrm>
          <a:custGeom>
            <a:avLst/>
            <a:gdLst/>
            <a:ahLst/>
            <a:cxnLst/>
            <a:rect l="l" t="t" r="r" b="b"/>
            <a:pathLst>
              <a:path w="0" h="782319">
                <a:moveTo>
                  <a:pt x="0" y="782320"/>
                </a:moveTo>
                <a:lnTo>
                  <a:pt x="0" y="0"/>
                </a:lnTo>
              </a:path>
            </a:pathLst>
          </a:custGeom>
          <a:ln w="57150">
            <a:solidFill>
              <a:srgbClr val="EF6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620011" y="3480815"/>
            <a:ext cx="0" cy="782320"/>
          </a:xfrm>
          <a:custGeom>
            <a:avLst/>
            <a:gdLst/>
            <a:ahLst/>
            <a:cxnLst/>
            <a:rect l="l" t="t" r="r" b="b"/>
            <a:pathLst>
              <a:path w="0" h="782320">
                <a:moveTo>
                  <a:pt x="0" y="782320"/>
                </a:moveTo>
                <a:lnTo>
                  <a:pt x="0" y="0"/>
                </a:lnTo>
              </a:path>
            </a:pathLst>
          </a:custGeom>
          <a:ln w="57150">
            <a:solidFill>
              <a:srgbClr val="EF6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620011" y="4724400"/>
            <a:ext cx="0" cy="782320"/>
          </a:xfrm>
          <a:custGeom>
            <a:avLst/>
            <a:gdLst/>
            <a:ahLst/>
            <a:cxnLst/>
            <a:rect l="l" t="t" r="r" b="b"/>
            <a:pathLst>
              <a:path w="0" h="782320">
                <a:moveTo>
                  <a:pt x="0" y="782319"/>
                </a:moveTo>
                <a:lnTo>
                  <a:pt x="0" y="0"/>
                </a:lnTo>
              </a:path>
            </a:pathLst>
          </a:custGeom>
          <a:ln w="57150">
            <a:solidFill>
              <a:srgbClr val="EF6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87295"/>
            <a:ext cx="12192000" cy="1179830"/>
            <a:chOff x="0" y="1987295"/>
            <a:chExt cx="12192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7295"/>
              <a:ext cx="12191999" cy="117957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82624" y="2295143"/>
              <a:ext cx="516890" cy="53340"/>
            </a:xfrm>
            <a:custGeom>
              <a:avLst/>
              <a:gdLst/>
              <a:ahLst/>
              <a:cxnLst/>
              <a:rect l="l" t="t" r="r" b="b"/>
              <a:pathLst>
                <a:path w="516889" h="53339">
                  <a:moveTo>
                    <a:pt x="516636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516636" y="53339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0117" y="437959"/>
            <a:ext cx="9276715" cy="1353820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Meaningful</a:t>
            </a:r>
            <a:r>
              <a:rPr dirty="0" sz="3600" spc="-55"/>
              <a:t> </a:t>
            </a:r>
            <a:r>
              <a:rPr dirty="0" sz="3600" spc="-10"/>
              <a:t>attributes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attributes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does</a:t>
            </a:r>
            <a:r>
              <a:rPr dirty="0" sz="2400" spc="-4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team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value</a:t>
            </a:r>
            <a:r>
              <a:rPr dirty="0" sz="2400" spc="-3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in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4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top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30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clients</a:t>
            </a:r>
            <a:r>
              <a:rPr dirty="0" sz="2400" spc="-3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ideal prospects?</a:t>
            </a:r>
            <a:endParaRPr sz="2400"/>
          </a:p>
        </p:txBody>
      </p:sp>
      <p:sp>
        <p:nvSpPr>
          <p:cNvPr id="6" name="object 6" descr=""/>
          <p:cNvSpPr/>
          <p:nvPr/>
        </p:nvSpPr>
        <p:spPr>
          <a:xfrm>
            <a:off x="902208" y="6248400"/>
            <a:ext cx="1586865" cy="218440"/>
          </a:xfrm>
          <a:custGeom>
            <a:avLst/>
            <a:gdLst/>
            <a:ahLst/>
            <a:cxnLst/>
            <a:rect l="l" t="t" r="r" b="b"/>
            <a:pathLst>
              <a:path w="1586864" h="218439">
                <a:moveTo>
                  <a:pt x="1586484" y="0"/>
                </a:moveTo>
                <a:lnTo>
                  <a:pt x="0" y="0"/>
                </a:lnTo>
                <a:lnTo>
                  <a:pt x="0" y="217932"/>
                </a:lnTo>
                <a:lnTo>
                  <a:pt x="1586484" y="217932"/>
                </a:lnTo>
                <a:lnTo>
                  <a:pt x="1586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02208" y="2321814"/>
            <a:ext cx="4922520" cy="30899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59079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2039"/>
              </a:spcBef>
            </a:pPr>
            <a:r>
              <a:rPr dirty="0" sz="1800" spc="-10" b="1">
                <a:solidFill>
                  <a:srgbClr val="007397"/>
                </a:solidFill>
                <a:latin typeface="Arial"/>
                <a:cs typeface="Arial"/>
              </a:rPr>
              <a:t>Quantitative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1845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AUM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Revenue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5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Advisory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Referral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source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95288" y="2287523"/>
            <a:ext cx="516890" cy="52069"/>
          </a:xfrm>
          <a:custGeom>
            <a:avLst/>
            <a:gdLst/>
            <a:ahLst/>
            <a:cxnLst/>
            <a:rect l="l" t="t" r="r" b="b"/>
            <a:pathLst>
              <a:path w="516890" h="52069">
                <a:moveTo>
                  <a:pt x="516636" y="0"/>
                </a:moveTo>
                <a:lnTo>
                  <a:pt x="0" y="0"/>
                </a:lnTo>
                <a:lnTo>
                  <a:pt x="0" y="51815"/>
                </a:lnTo>
                <a:lnTo>
                  <a:pt x="516636" y="51815"/>
                </a:lnTo>
                <a:lnTo>
                  <a:pt x="516636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14871" y="2313432"/>
            <a:ext cx="4922520" cy="30911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59715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2045"/>
              </a:spcBef>
            </a:pPr>
            <a:r>
              <a:rPr dirty="0" sz="1800" spc="-10" b="1">
                <a:solidFill>
                  <a:srgbClr val="007397"/>
                </a:solidFill>
                <a:latin typeface="Arial"/>
                <a:cs typeface="Arial"/>
              </a:rPr>
              <a:t>Qualitative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1845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Trusting</a:t>
            </a:r>
            <a:r>
              <a:rPr dirty="0" sz="1800" spc="-1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relationship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Appreciate</a:t>
            </a:r>
            <a:r>
              <a:rPr dirty="0" sz="18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knowledge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556895">
              <a:lnSpc>
                <a:spcPct val="100000"/>
              </a:lnSpc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expertise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Introduced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2nd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generation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wealth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act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brand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ambassadors</a:t>
            </a:r>
            <a:endParaRPr sz="1800">
              <a:latin typeface="Arial"/>
              <a:cs typeface="Arial"/>
            </a:endParaRPr>
          </a:p>
          <a:p>
            <a:pPr marL="556895" indent="-267970">
              <a:lnSpc>
                <a:spcPct val="100000"/>
              </a:lnSpc>
              <a:spcBef>
                <a:spcPts val="600"/>
              </a:spcBef>
              <a:buSzPct val="108333"/>
              <a:buFont typeface="Wingdings"/>
              <a:buChar char=""/>
              <a:tabLst>
                <a:tab pos="55689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Enjoy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working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together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5009" y="6260205"/>
            <a:ext cx="10280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internal</a:t>
            </a:r>
            <a:r>
              <a:rPr dirty="0" sz="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only.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7047" y="1682495"/>
            <a:ext cx="5948171" cy="3970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0117" y="466725"/>
            <a:ext cx="25901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Clarity</a:t>
            </a:r>
            <a:r>
              <a:rPr dirty="0" sz="3600" spc="-70"/>
              <a:t> </a:t>
            </a:r>
            <a:r>
              <a:rPr dirty="0" sz="3600" spc="-10"/>
              <a:t>recap</a:t>
            </a:r>
            <a:endParaRPr sz="36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767587" y="1034541"/>
            <a:ext cx="4088765" cy="299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Affinity</a:t>
            </a:r>
            <a:r>
              <a:rPr dirty="0" sz="2400" spc="-1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Audit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Discuss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during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together: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Identify</a:t>
            </a:r>
            <a:r>
              <a:rPr dirty="0" sz="2000" spc="-114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“ideal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prospect”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fits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practice.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Analyze</a:t>
            </a:r>
            <a:r>
              <a:rPr dirty="0" sz="2000" spc="-8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attributes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both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quantitative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qualitative.</a:t>
            </a:r>
            <a:endParaRPr sz="1800">
              <a:latin typeface="Arial"/>
              <a:cs typeface="Arial"/>
            </a:endParaRPr>
          </a:p>
          <a:p>
            <a:pPr marL="355600" marR="9652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Design</a:t>
            </a:r>
            <a:r>
              <a:rPr dirty="0" sz="2000" spc="-9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who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want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onboard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future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commit.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716" y="2804236"/>
            <a:ext cx="227012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Arial"/>
                <a:cs typeface="Arial"/>
              </a:rPr>
              <a:t>Focus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55928" y="4150344"/>
            <a:ext cx="2026285" cy="16256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00371" y="2169985"/>
            <a:ext cx="3041650" cy="3700779"/>
            <a:chOff x="4500371" y="2169985"/>
            <a:chExt cx="3041650" cy="37007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3874643"/>
              <a:ext cx="3003804" cy="199580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18659" y="2174748"/>
              <a:ext cx="3002280" cy="1704339"/>
            </a:xfrm>
            <a:custGeom>
              <a:avLst/>
              <a:gdLst/>
              <a:ahLst/>
              <a:cxnLst/>
              <a:rect l="l" t="t" r="r" b="b"/>
              <a:pathLst>
                <a:path w="3002279" h="1704339">
                  <a:moveTo>
                    <a:pt x="0" y="1703832"/>
                  </a:moveTo>
                  <a:lnTo>
                    <a:pt x="3002280" y="1703832"/>
                  </a:lnTo>
                  <a:lnTo>
                    <a:pt x="3002280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19421" y="3879342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381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8115300" y="2169985"/>
            <a:ext cx="3041650" cy="3714750"/>
            <a:chOff x="8115300" y="2169985"/>
            <a:chExt cx="3041650" cy="3714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8" y="3878580"/>
              <a:ext cx="3003804" cy="20055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133588" y="2174748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4" h="1704339">
                  <a:moveTo>
                    <a:pt x="0" y="1703832"/>
                  </a:moveTo>
                  <a:lnTo>
                    <a:pt x="3003804" y="1703832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34350" y="3879342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381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883919" y="2154745"/>
            <a:ext cx="3041650" cy="3711575"/>
            <a:chOff x="883919" y="2154745"/>
            <a:chExt cx="3041650" cy="37115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7" y="3863339"/>
              <a:ext cx="3003804" cy="200253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02207" y="2159507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5" h="1704339">
                  <a:moveTo>
                    <a:pt x="0" y="1703832"/>
                  </a:moveTo>
                  <a:lnTo>
                    <a:pt x="3003804" y="1703832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2969" y="3864101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381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90117" y="437959"/>
            <a:ext cx="9633585" cy="1353820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Centers of</a:t>
            </a:r>
            <a:r>
              <a:rPr dirty="0" sz="3600" spc="-10"/>
              <a:t> influence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is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definition</a:t>
            </a:r>
            <a:r>
              <a:rPr dirty="0" sz="2400" spc="-4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strategy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for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acquiring</a:t>
            </a:r>
            <a:r>
              <a:rPr dirty="0" sz="2400" spc="-3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COI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partnership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 spc="-20">
                <a:solidFill>
                  <a:srgbClr val="EF6C00"/>
                </a:solidFill>
              </a:rPr>
              <a:t>that </a:t>
            </a:r>
            <a:r>
              <a:rPr dirty="0" sz="2400">
                <a:solidFill>
                  <a:srgbClr val="EF6C00"/>
                </a:solidFill>
              </a:rPr>
              <a:t>leads</a:t>
            </a:r>
            <a:r>
              <a:rPr dirty="0" sz="2400" spc="-3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growth?</a:t>
            </a:r>
            <a:endParaRPr sz="2400"/>
          </a:p>
        </p:txBody>
      </p:sp>
      <p:sp>
        <p:nvSpPr>
          <p:cNvPr id="15" name="object 15" descr=""/>
          <p:cNvSpPr txBox="1"/>
          <p:nvPr/>
        </p:nvSpPr>
        <p:spPr>
          <a:xfrm>
            <a:off x="906970" y="2389420"/>
            <a:ext cx="2994660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  <a:p>
            <a:pPr marL="225425" marR="85598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Define</a:t>
            </a:r>
            <a:r>
              <a:rPr dirty="0" sz="1800" spc="-3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COI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23422" y="2405464"/>
            <a:ext cx="2992755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 marL="224790" marR="994410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Strategize</a:t>
            </a:r>
            <a:r>
              <a:rPr dirty="0" sz="1800" spc="-6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your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structure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38350" y="2405464"/>
            <a:ext cx="2994660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  <a:p>
            <a:pPr marL="226060" marR="56451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Commit</a:t>
            </a:r>
            <a:r>
              <a:rPr dirty="0" sz="1800" spc="-2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consistent engagement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902969" y="5868161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042" y="0"/>
                </a:lnTo>
              </a:path>
            </a:pathLst>
          </a:custGeom>
          <a:ln w="38100">
            <a:solidFill>
              <a:srgbClr val="EF6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517897" y="5884926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042" y="0"/>
                </a:lnTo>
              </a:path>
            </a:pathLst>
          </a:custGeom>
          <a:ln w="38100">
            <a:solidFill>
              <a:srgbClr val="EF6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134350" y="5884926"/>
            <a:ext cx="3003550" cy="0"/>
          </a:xfrm>
          <a:custGeom>
            <a:avLst/>
            <a:gdLst/>
            <a:ahLst/>
            <a:cxnLst/>
            <a:rect l="l" t="t" r="r" b="b"/>
            <a:pathLst>
              <a:path w="3003550" h="0">
                <a:moveTo>
                  <a:pt x="0" y="0"/>
                </a:moveTo>
                <a:lnTo>
                  <a:pt x="3003042" y="0"/>
                </a:lnTo>
              </a:path>
            </a:pathLst>
          </a:custGeom>
          <a:ln w="38100">
            <a:solidFill>
              <a:srgbClr val="EF6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2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200"/>
              <a:t>Centers</a:t>
            </a:r>
            <a:r>
              <a:rPr dirty="0" sz="3200" spc="-30"/>
              <a:t> </a:t>
            </a:r>
            <a:r>
              <a:rPr dirty="0" sz="3200"/>
              <a:t>of</a:t>
            </a:r>
            <a:r>
              <a:rPr dirty="0" sz="3200" spc="-15"/>
              <a:t> </a:t>
            </a:r>
            <a:r>
              <a:rPr dirty="0" sz="3200" spc="-10"/>
              <a:t>influence</a:t>
            </a:r>
            <a:endParaRPr sz="3200"/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2400">
                <a:solidFill>
                  <a:srgbClr val="EF6C00"/>
                </a:solidFill>
              </a:rPr>
              <a:t>Build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consistent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strategy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5024628" y="1851660"/>
            <a:ext cx="6659880" cy="1065530"/>
          </a:xfrm>
          <a:custGeom>
            <a:avLst/>
            <a:gdLst/>
            <a:ahLst/>
            <a:cxnLst/>
            <a:rect l="l" t="t" r="r" b="b"/>
            <a:pathLst>
              <a:path w="6659880" h="1065530">
                <a:moveTo>
                  <a:pt x="0" y="1065276"/>
                </a:moveTo>
                <a:lnTo>
                  <a:pt x="6659880" y="1065276"/>
                </a:lnTo>
                <a:lnTo>
                  <a:pt x="6659880" y="0"/>
                </a:lnTo>
                <a:lnTo>
                  <a:pt x="0" y="0"/>
                </a:lnTo>
                <a:lnTo>
                  <a:pt x="0" y="106527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660263" y="2181225"/>
            <a:ext cx="2536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Discovery</a:t>
            </a:r>
            <a:r>
              <a:rPr dirty="0" sz="2400" spc="-10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687823" y="1851660"/>
            <a:ext cx="7056120" cy="1065530"/>
            <a:chOff x="4687823" y="1851660"/>
            <a:chExt cx="7056120" cy="1065530"/>
          </a:xfrm>
        </p:grpSpPr>
        <p:sp>
          <p:nvSpPr>
            <p:cNvPr id="6" name="object 6" descr=""/>
            <p:cNvSpPr/>
            <p:nvPr/>
          </p:nvSpPr>
          <p:spPr>
            <a:xfrm>
              <a:off x="11684507" y="1851660"/>
              <a:ext cx="59690" cy="1065530"/>
            </a:xfrm>
            <a:custGeom>
              <a:avLst/>
              <a:gdLst/>
              <a:ahLst/>
              <a:cxnLst/>
              <a:rect l="l" t="t" r="r" b="b"/>
              <a:pathLst>
                <a:path w="59690" h="1065530">
                  <a:moveTo>
                    <a:pt x="59435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59435" y="1065276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87823" y="2020824"/>
              <a:ext cx="673735" cy="673735"/>
            </a:xfrm>
            <a:custGeom>
              <a:avLst/>
              <a:gdLst/>
              <a:ahLst/>
              <a:cxnLst/>
              <a:rect l="l" t="t" r="r" b="b"/>
              <a:pathLst>
                <a:path w="673735" h="673735">
                  <a:moveTo>
                    <a:pt x="673608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673608" y="673608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3835" y="2118360"/>
              <a:ext cx="481584" cy="480060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5024628" y="3236976"/>
            <a:ext cx="6659880" cy="1064260"/>
          </a:xfrm>
          <a:custGeom>
            <a:avLst/>
            <a:gdLst/>
            <a:ahLst/>
            <a:cxnLst/>
            <a:rect l="l" t="t" r="r" b="b"/>
            <a:pathLst>
              <a:path w="6659880" h="1064260">
                <a:moveTo>
                  <a:pt x="0" y="1063752"/>
                </a:moveTo>
                <a:lnTo>
                  <a:pt x="6659880" y="1063752"/>
                </a:lnTo>
                <a:lnTo>
                  <a:pt x="6659880" y="0"/>
                </a:lnTo>
                <a:lnTo>
                  <a:pt x="0" y="0"/>
                </a:lnTo>
                <a:lnTo>
                  <a:pt x="0" y="10637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660263" y="3566236"/>
            <a:ext cx="23863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2400" spc="-10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698491" y="3236976"/>
            <a:ext cx="7045959" cy="1064260"/>
            <a:chOff x="4698491" y="3236976"/>
            <a:chExt cx="7045959" cy="1064260"/>
          </a:xfrm>
        </p:grpSpPr>
        <p:sp>
          <p:nvSpPr>
            <p:cNvPr id="12" name="object 12" descr=""/>
            <p:cNvSpPr/>
            <p:nvPr/>
          </p:nvSpPr>
          <p:spPr>
            <a:xfrm>
              <a:off x="11684508" y="3236976"/>
              <a:ext cx="59690" cy="1064260"/>
            </a:xfrm>
            <a:custGeom>
              <a:avLst/>
              <a:gdLst/>
              <a:ahLst/>
              <a:cxnLst/>
              <a:rect l="l" t="t" r="r" b="b"/>
              <a:pathLst>
                <a:path w="59690" h="1064260">
                  <a:moveTo>
                    <a:pt x="59435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59435" y="1063752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98491" y="3429000"/>
              <a:ext cx="673735" cy="673735"/>
            </a:xfrm>
            <a:custGeom>
              <a:avLst/>
              <a:gdLst/>
              <a:ahLst/>
              <a:cxnLst/>
              <a:rect l="l" t="t" r="r" b="b"/>
              <a:pathLst>
                <a:path w="673735" h="673735">
                  <a:moveTo>
                    <a:pt x="673608" y="0"/>
                  </a:moveTo>
                  <a:lnTo>
                    <a:pt x="0" y="0"/>
                  </a:lnTo>
                  <a:lnTo>
                    <a:pt x="0" y="673607"/>
                  </a:lnTo>
                  <a:lnTo>
                    <a:pt x="673608" y="673607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027" y="3526536"/>
              <a:ext cx="480060" cy="480059"/>
            </a:xfrm>
            <a:prstGeom prst="rect">
              <a:avLst/>
            </a:prstGeom>
          </p:spPr>
        </p:pic>
      </p:grpSp>
      <p:sp>
        <p:nvSpPr>
          <p:cNvPr id="15" name="object 15" descr=""/>
          <p:cNvSpPr/>
          <p:nvPr/>
        </p:nvSpPr>
        <p:spPr>
          <a:xfrm>
            <a:off x="5024628" y="4622291"/>
            <a:ext cx="6659880" cy="1064260"/>
          </a:xfrm>
          <a:custGeom>
            <a:avLst/>
            <a:gdLst/>
            <a:ahLst/>
            <a:cxnLst/>
            <a:rect l="l" t="t" r="r" b="b"/>
            <a:pathLst>
              <a:path w="6659880" h="1064260">
                <a:moveTo>
                  <a:pt x="0" y="1063752"/>
                </a:moveTo>
                <a:lnTo>
                  <a:pt x="6659880" y="1063752"/>
                </a:lnTo>
                <a:lnTo>
                  <a:pt x="6659880" y="0"/>
                </a:lnTo>
                <a:lnTo>
                  <a:pt x="0" y="0"/>
                </a:lnTo>
                <a:lnTo>
                  <a:pt x="0" y="10637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660263" y="4952238"/>
            <a:ext cx="2614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393C46"/>
                </a:solidFill>
                <a:latin typeface="Arial"/>
                <a:cs typeface="Arial"/>
              </a:rPr>
              <a:t>Value-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add</a:t>
            </a:r>
            <a:r>
              <a:rPr dirty="0" sz="24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contacts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687823" y="4622291"/>
            <a:ext cx="7056120" cy="1064260"/>
            <a:chOff x="4687823" y="4622291"/>
            <a:chExt cx="7056120" cy="1064260"/>
          </a:xfrm>
        </p:grpSpPr>
        <p:sp>
          <p:nvSpPr>
            <p:cNvPr id="18" name="object 18" descr=""/>
            <p:cNvSpPr/>
            <p:nvPr/>
          </p:nvSpPr>
          <p:spPr>
            <a:xfrm>
              <a:off x="11684507" y="4622291"/>
              <a:ext cx="59690" cy="1064260"/>
            </a:xfrm>
            <a:custGeom>
              <a:avLst/>
              <a:gdLst/>
              <a:ahLst/>
              <a:cxnLst/>
              <a:rect l="l" t="t" r="r" b="b"/>
              <a:pathLst>
                <a:path w="59690" h="1064260">
                  <a:moveTo>
                    <a:pt x="59435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59435" y="1063752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87823" y="4811267"/>
              <a:ext cx="673735" cy="673735"/>
            </a:xfrm>
            <a:custGeom>
              <a:avLst/>
              <a:gdLst/>
              <a:ahLst/>
              <a:cxnLst/>
              <a:rect l="l" t="t" r="r" b="b"/>
              <a:pathLst>
                <a:path w="673735" h="673735">
                  <a:moveTo>
                    <a:pt x="673608" y="0"/>
                  </a:moveTo>
                  <a:lnTo>
                    <a:pt x="0" y="0"/>
                  </a:lnTo>
                  <a:lnTo>
                    <a:pt x="0" y="673607"/>
                  </a:lnTo>
                  <a:lnTo>
                    <a:pt x="673608" y="673607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5" y="4908803"/>
              <a:ext cx="481584" cy="4800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844" y="1866900"/>
            <a:ext cx="3794759" cy="3819144"/>
          </a:xfrm>
          <a:prstGeom prst="rect">
            <a:avLst/>
          </a:prstGeom>
        </p:spPr>
      </p:pic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0269" y="1876298"/>
            <a:ext cx="10400030" cy="1029969"/>
            <a:chOff x="890269" y="1876298"/>
            <a:chExt cx="10400030" cy="1029969"/>
          </a:xfrm>
        </p:grpSpPr>
        <p:sp>
          <p:nvSpPr>
            <p:cNvPr id="3" name="object 3" descr=""/>
            <p:cNvSpPr/>
            <p:nvPr/>
          </p:nvSpPr>
          <p:spPr>
            <a:xfrm>
              <a:off x="1405127" y="1965960"/>
              <a:ext cx="9885045" cy="850900"/>
            </a:xfrm>
            <a:custGeom>
              <a:avLst/>
              <a:gdLst/>
              <a:ahLst/>
              <a:cxnLst/>
              <a:rect l="l" t="t" r="r" b="b"/>
              <a:pathLst>
                <a:path w="9885045" h="850900">
                  <a:moveTo>
                    <a:pt x="9884664" y="0"/>
                  </a:moveTo>
                  <a:lnTo>
                    <a:pt x="0" y="0"/>
                  </a:lnTo>
                  <a:lnTo>
                    <a:pt x="0" y="850391"/>
                  </a:lnTo>
                  <a:lnTo>
                    <a:pt x="9884664" y="850391"/>
                  </a:lnTo>
                  <a:lnTo>
                    <a:pt x="98846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02969" y="1888998"/>
              <a:ext cx="1005840" cy="1004569"/>
            </a:xfrm>
            <a:custGeom>
              <a:avLst/>
              <a:gdLst/>
              <a:ahLst/>
              <a:cxnLst/>
              <a:rect l="l" t="t" r="r" b="b"/>
              <a:pathLst>
                <a:path w="1005839" h="1004569">
                  <a:moveTo>
                    <a:pt x="502920" y="0"/>
                  </a:moveTo>
                  <a:lnTo>
                    <a:pt x="454486" y="2298"/>
                  </a:lnTo>
                  <a:lnTo>
                    <a:pt x="407355" y="9053"/>
                  </a:lnTo>
                  <a:lnTo>
                    <a:pt x="361737" y="20054"/>
                  </a:lnTo>
                  <a:lnTo>
                    <a:pt x="317842" y="35092"/>
                  </a:lnTo>
                  <a:lnTo>
                    <a:pt x="275883" y="53954"/>
                  </a:lnTo>
                  <a:lnTo>
                    <a:pt x="236069" y="76433"/>
                  </a:lnTo>
                  <a:lnTo>
                    <a:pt x="198611" y="102316"/>
                  </a:lnTo>
                  <a:lnTo>
                    <a:pt x="163720" y="131394"/>
                  </a:lnTo>
                  <a:lnTo>
                    <a:pt x="131608" y="163457"/>
                  </a:lnTo>
                  <a:lnTo>
                    <a:pt x="102483" y="198293"/>
                  </a:lnTo>
                  <a:lnTo>
                    <a:pt x="76558" y="235694"/>
                  </a:lnTo>
                  <a:lnTo>
                    <a:pt x="54044" y="275447"/>
                  </a:lnTo>
                  <a:lnTo>
                    <a:pt x="35150" y="317344"/>
                  </a:lnTo>
                  <a:lnTo>
                    <a:pt x="20088" y="361174"/>
                  </a:lnTo>
                  <a:lnTo>
                    <a:pt x="9068" y="406726"/>
                  </a:lnTo>
                  <a:lnTo>
                    <a:pt x="2302" y="453791"/>
                  </a:lnTo>
                  <a:lnTo>
                    <a:pt x="0" y="502157"/>
                  </a:lnTo>
                  <a:lnTo>
                    <a:pt x="2302" y="550524"/>
                  </a:lnTo>
                  <a:lnTo>
                    <a:pt x="9068" y="597589"/>
                  </a:lnTo>
                  <a:lnTo>
                    <a:pt x="20088" y="643141"/>
                  </a:lnTo>
                  <a:lnTo>
                    <a:pt x="35150" y="686971"/>
                  </a:lnTo>
                  <a:lnTo>
                    <a:pt x="54044" y="728868"/>
                  </a:lnTo>
                  <a:lnTo>
                    <a:pt x="76558" y="768621"/>
                  </a:lnTo>
                  <a:lnTo>
                    <a:pt x="102483" y="806022"/>
                  </a:lnTo>
                  <a:lnTo>
                    <a:pt x="131608" y="840858"/>
                  </a:lnTo>
                  <a:lnTo>
                    <a:pt x="163720" y="872921"/>
                  </a:lnTo>
                  <a:lnTo>
                    <a:pt x="198611" y="901999"/>
                  </a:lnTo>
                  <a:lnTo>
                    <a:pt x="236069" y="927882"/>
                  </a:lnTo>
                  <a:lnTo>
                    <a:pt x="275883" y="950361"/>
                  </a:lnTo>
                  <a:lnTo>
                    <a:pt x="317842" y="969223"/>
                  </a:lnTo>
                  <a:lnTo>
                    <a:pt x="361737" y="984261"/>
                  </a:lnTo>
                  <a:lnTo>
                    <a:pt x="407355" y="995262"/>
                  </a:lnTo>
                  <a:lnTo>
                    <a:pt x="454486" y="1002017"/>
                  </a:lnTo>
                  <a:lnTo>
                    <a:pt x="502920" y="1004315"/>
                  </a:lnTo>
                  <a:lnTo>
                    <a:pt x="551353" y="1002017"/>
                  </a:lnTo>
                  <a:lnTo>
                    <a:pt x="598484" y="995262"/>
                  </a:lnTo>
                  <a:lnTo>
                    <a:pt x="644102" y="984261"/>
                  </a:lnTo>
                  <a:lnTo>
                    <a:pt x="687997" y="969223"/>
                  </a:lnTo>
                  <a:lnTo>
                    <a:pt x="729956" y="950361"/>
                  </a:lnTo>
                  <a:lnTo>
                    <a:pt x="769770" y="927882"/>
                  </a:lnTo>
                  <a:lnTo>
                    <a:pt x="807228" y="901999"/>
                  </a:lnTo>
                  <a:lnTo>
                    <a:pt x="842119" y="872921"/>
                  </a:lnTo>
                  <a:lnTo>
                    <a:pt x="874231" y="840858"/>
                  </a:lnTo>
                  <a:lnTo>
                    <a:pt x="903356" y="806022"/>
                  </a:lnTo>
                  <a:lnTo>
                    <a:pt x="929281" y="768621"/>
                  </a:lnTo>
                  <a:lnTo>
                    <a:pt x="951795" y="728868"/>
                  </a:lnTo>
                  <a:lnTo>
                    <a:pt x="970689" y="686971"/>
                  </a:lnTo>
                  <a:lnTo>
                    <a:pt x="985751" y="643141"/>
                  </a:lnTo>
                  <a:lnTo>
                    <a:pt x="996771" y="597589"/>
                  </a:lnTo>
                  <a:lnTo>
                    <a:pt x="1003537" y="550524"/>
                  </a:lnTo>
                  <a:lnTo>
                    <a:pt x="1005840" y="502157"/>
                  </a:lnTo>
                  <a:lnTo>
                    <a:pt x="1003537" y="453791"/>
                  </a:lnTo>
                  <a:lnTo>
                    <a:pt x="996771" y="406726"/>
                  </a:lnTo>
                  <a:lnTo>
                    <a:pt x="985751" y="361174"/>
                  </a:lnTo>
                  <a:lnTo>
                    <a:pt x="970689" y="317344"/>
                  </a:lnTo>
                  <a:lnTo>
                    <a:pt x="951795" y="275447"/>
                  </a:lnTo>
                  <a:lnTo>
                    <a:pt x="929281" y="235694"/>
                  </a:lnTo>
                  <a:lnTo>
                    <a:pt x="903356" y="198293"/>
                  </a:lnTo>
                  <a:lnTo>
                    <a:pt x="874231" y="163457"/>
                  </a:lnTo>
                  <a:lnTo>
                    <a:pt x="842119" y="131394"/>
                  </a:lnTo>
                  <a:lnTo>
                    <a:pt x="807228" y="102316"/>
                  </a:lnTo>
                  <a:lnTo>
                    <a:pt x="769770" y="76433"/>
                  </a:lnTo>
                  <a:lnTo>
                    <a:pt x="729956" y="53954"/>
                  </a:lnTo>
                  <a:lnTo>
                    <a:pt x="687997" y="35092"/>
                  </a:lnTo>
                  <a:lnTo>
                    <a:pt x="644102" y="20054"/>
                  </a:lnTo>
                  <a:lnTo>
                    <a:pt x="598484" y="9053"/>
                  </a:lnTo>
                  <a:lnTo>
                    <a:pt x="551353" y="229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2969" y="1888998"/>
              <a:ext cx="1005840" cy="1004569"/>
            </a:xfrm>
            <a:custGeom>
              <a:avLst/>
              <a:gdLst/>
              <a:ahLst/>
              <a:cxnLst/>
              <a:rect l="l" t="t" r="r" b="b"/>
              <a:pathLst>
                <a:path w="1005839" h="1004569">
                  <a:moveTo>
                    <a:pt x="0" y="502157"/>
                  </a:moveTo>
                  <a:lnTo>
                    <a:pt x="2302" y="453791"/>
                  </a:lnTo>
                  <a:lnTo>
                    <a:pt x="9068" y="406726"/>
                  </a:lnTo>
                  <a:lnTo>
                    <a:pt x="20088" y="361174"/>
                  </a:lnTo>
                  <a:lnTo>
                    <a:pt x="35150" y="317344"/>
                  </a:lnTo>
                  <a:lnTo>
                    <a:pt x="54044" y="275447"/>
                  </a:lnTo>
                  <a:lnTo>
                    <a:pt x="76558" y="235694"/>
                  </a:lnTo>
                  <a:lnTo>
                    <a:pt x="102483" y="198293"/>
                  </a:lnTo>
                  <a:lnTo>
                    <a:pt x="131608" y="163457"/>
                  </a:lnTo>
                  <a:lnTo>
                    <a:pt x="163720" y="131394"/>
                  </a:lnTo>
                  <a:lnTo>
                    <a:pt x="198611" y="102316"/>
                  </a:lnTo>
                  <a:lnTo>
                    <a:pt x="236069" y="76433"/>
                  </a:lnTo>
                  <a:lnTo>
                    <a:pt x="275883" y="53954"/>
                  </a:lnTo>
                  <a:lnTo>
                    <a:pt x="317842" y="35092"/>
                  </a:lnTo>
                  <a:lnTo>
                    <a:pt x="361737" y="20054"/>
                  </a:lnTo>
                  <a:lnTo>
                    <a:pt x="407355" y="9053"/>
                  </a:lnTo>
                  <a:lnTo>
                    <a:pt x="454486" y="2298"/>
                  </a:lnTo>
                  <a:lnTo>
                    <a:pt x="502920" y="0"/>
                  </a:lnTo>
                  <a:lnTo>
                    <a:pt x="551353" y="2298"/>
                  </a:lnTo>
                  <a:lnTo>
                    <a:pt x="598484" y="9053"/>
                  </a:lnTo>
                  <a:lnTo>
                    <a:pt x="644102" y="20054"/>
                  </a:lnTo>
                  <a:lnTo>
                    <a:pt x="687997" y="35092"/>
                  </a:lnTo>
                  <a:lnTo>
                    <a:pt x="729956" y="53954"/>
                  </a:lnTo>
                  <a:lnTo>
                    <a:pt x="769770" y="76433"/>
                  </a:lnTo>
                  <a:lnTo>
                    <a:pt x="807228" y="102316"/>
                  </a:lnTo>
                  <a:lnTo>
                    <a:pt x="842119" y="131394"/>
                  </a:lnTo>
                  <a:lnTo>
                    <a:pt x="874231" y="163457"/>
                  </a:lnTo>
                  <a:lnTo>
                    <a:pt x="903356" y="198293"/>
                  </a:lnTo>
                  <a:lnTo>
                    <a:pt x="929281" y="235694"/>
                  </a:lnTo>
                  <a:lnTo>
                    <a:pt x="951795" y="275447"/>
                  </a:lnTo>
                  <a:lnTo>
                    <a:pt x="970689" y="317344"/>
                  </a:lnTo>
                  <a:lnTo>
                    <a:pt x="985751" y="361174"/>
                  </a:lnTo>
                  <a:lnTo>
                    <a:pt x="996771" y="406726"/>
                  </a:lnTo>
                  <a:lnTo>
                    <a:pt x="1003537" y="453791"/>
                  </a:lnTo>
                  <a:lnTo>
                    <a:pt x="1005840" y="502157"/>
                  </a:lnTo>
                  <a:lnTo>
                    <a:pt x="1003537" y="550524"/>
                  </a:lnTo>
                  <a:lnTo>
                    <a:pt x="996771" y="597589"/>
                  </a:lnTo>
                  <a:lnTo>
                    <a:pt x="985751" y="643141"/>
                  </a:lnTo>
                  <a:lnTo>
                    <a:pt x="970689" y="686971"/>
                  </a:lnTo>
                  <a:lnTo>
                    <a:pt x="951795" y="728868"/>
                  </a:lnTo>
                  <a:lnTo>
                    <a:pt x="929281" y="768621"/>
                  </a:lnTo>
                  <a:lnTo>
                    <a:pt x="903356" y="806022"/>
                  </a:lnTo>
                  <a:lnTo>
                    <a:pt x="874231" y="840858"/>
                  </a:lnTo>
                  <a:lnTo>
                    <a:pt x="842119" y="872921"/>
                  </a:lnTo>
                  <a:lnTo>
                    <a:pt x="807228" y="901999"/>
                  </a:lnTo>
                  <a:lnTo>
                    <a:pt x="769770" y="927882"/>
                  </a:lnTo>
                  <a:lnTo>
                    <a:pt x="729956" y="950361"/>
                  </a:lnTo>
                  <a:lnTo>
                    <a:pt x="687997" y="969223"/>
                  </a:lnTo>
                  <a:lnTo>
                    <a:pt x="644102" y="984261"/>
                  </a:lnTo>
                  <a:lnTo>
                    <a:pt x="598484" y="995262"/>
                  </a:lnTo>
                  <a:lnTo>
                    <a:pt x="551353" y="1002017"/>
                  </a:lnTo>
                  <a:lnTo>
                    <a:pt x="502920" y="1004315"/>
                  </a:lnTo>
                  <a:lnTo>
                    <a:pt x="454486" y="1002017"/>
                  </a:lnTo>
                  <a:lnTo>
                    <a:pt x="407355" y="995262"/>
                  </a:lnTo>
                  <a:lnTo>
                    <a:pt x="361737" y="984261"/>
                  </a:lnTo>
                  <a:lnTo>
                    <a:pt x="317842" y="969223"/>
                  </a:lnTo>
                  <a:lnTo>
                    <a:pt x="275883" y="950361"/>
                  </a:lnTo>
                  <a:lnTo>
                    <a:pt x="236069" y="927882"/>
                  </a:lnTo>
                  <a:lnTo>
                    <a:pt x="198611" y="901999"/>
                  </a:lnTo>
                  <a:lnTo>
                    <a:pt x="163720" y="872921"/>
                  </a:lnTo>
                  <a:lnTo>
                    <a:pt x="131608" y="840858"/>
                  </a:lnTo>
                  <a:lnTo>
                    <a:pt x="102483" y="806022"/>
                  </a:lnTo>
                  <a:lnTo>
                    <a:pt x="76558" y="768621"/>
                  </a:lnTo>
                  <a:lnTo>
                    <a:pt x="54044" y="728868"/>
                  </a:lnTo>
                  <a:lnTo>
                    <a:pt x="35150" y="686971"/>
                  </a:lnTo>
                  <a:lnTo>
                    <a:pt x="20088" y="643141"/>
                  </a:lnTo>
                  <a:lnTo>
                    <a:pt x="9068" y="597589"/>
                  </a:lnTo>
                  <a:lnTo>
                    <a:pt x="2302" y="550524"/>
                  </a:lnTo>
                  <a:lnTo>
                    <a:pt x="0" y="502157"/>
                  </a:lnTo>
                  <a:close/>
                </a:path>
              </a:pathLst>
            </a:custGeom>
            <a:ln w="2540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Centers of</a:t>
            </a:r>
            <a:r>
              <a:rPr dirty="0" sz="3600" spc="-10"/>
              <a:t> influence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Commit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consistent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engagement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890269" y="3199129"/>
            <a:ext cx="10400030" cy="1031240"/>
            <a:chOff x="890269" y="3199129"/>
            <a:chExt cx="10400030" cy="1031240"/>
          </a:xfrm>
        </p:grpSpPr>
        <p:sp>
          <p:nvSpPr>
            <p:cNvPr id="8" name="object 8" descr=""/>
            <p:cNvSpPr/>
            <p:nvPr/>
          </p:nvSpPr>
          <p:spPr>
            <a:xfrm>
              <a:off x="1405127" y="3288791"/>
              <a:ext cx="9885045" cy="850900"/>
            </a:xfrm>
            <a:custGeom>
              <a:avLst/>
              <a:gdLst/>
              <a:ahLst/>
              <a:cxnLst/>
              <a:rect l="l" t="t" r="r" b="b"/>
              <a:pathLst>
                <a:path w="9885045" h="850900">
                  <a:moveTo>
                    <a:pt x="9884664" y="0"/>
                  </a:moveTo>
                  <a:lnTo>
                    <a:pt x="0" y="0"/>
                  </a:lnTo>
                  <a:lnTo>
                    <a:pt x="0" y="850392"/>
                  </a:lnTo>
                  <a:lnTo>
                    <a:pt x="9884664" y="850392"/>
                  </a:lnTo>
                  <a:lnTo>
                    <a:pt x="98846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2969" y="3211829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20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20" y="1005840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40" y="502920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2969" y="3211829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20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40" y="502920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20" y="1005840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20"/>
                  </a:lnTo>
                  <a:close/>
                </a:path>
              </a:pathLst>
            </a:custGeom>
            <a:ln w="2540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405127" y="4611623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1"/>
                </a:lnTo>
                <a:lnTo>
                  <a:pt x="9884664" y="850391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108961" y="2062683"/>
            <a:ext cx="7952105" cy="328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Reach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out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proactively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with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questions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they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can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address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keep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you</a:t>
            </a:r>
            <a:r>
              <a:rPr dirty="0" sz="2000" spc="-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top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mind.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Establish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consistent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cadence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your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follow-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up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meetings,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preferably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with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an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agenda.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000">
              <a:latin typeface="Arial"/>
              <a:cs typeface="Arial"/>
            </a:endParaRPr>
          </a:p>
          <a:p>
            <a:pPr marL="12700" marR="78422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Pivot</a:t>
            </a:r>
            <a:r>
              <a:rPr dirty="0" sz="2000" spc="-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on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monthly</a:t>
            </a:r>
            <a:r>
              <a:rPr dirty="0" sz="20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or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quarterly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basis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if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COI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partnerships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not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meeting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your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criteria.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24" y="2148839"/>
            <a:ext cx="597407" cy="533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716" y="3398520"/>
            <a:ext cx="495299" cy="571499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890269" y="4521961"/>
            <a:ext cx="1031240" cy="1031240"/>
            <a:chOff x="890269" y="4521961"/>
            <a:chExt cx="1031240" cy="1031240"/>
          </a:xfrm>
        </p:grpSpPr>
        <p:sp>
          <p:nvSpPr>
            <p:cNvPr id="16" name="object 16" descr=""/>
            <p:cNvSpPr/>
            <p:nvPr/>
          </p:nvSpPr>
          <p:spPr>
            <a:xfrm>
              <a:off x="902969" y="453466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502920" y="0"/>
                  </a:move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19"/>
                  </a:lnTo>
                  <a:lnTo>
                    <a:pt x="2302" y="551353"/>
                  </a:lnTo>
                  <a:lnTo>
                    <a:pt x="9068" y="598484"/>
                  </a:lnTo>
                  <a:lnTo>
                    <a:pt x="20088" y="644102"/>
                  </a:lnTo>
                  <a:lnTo>
                    <a:pt x="35150" y="687997"/>
                  </a:lnTo>
                  <a:lnTo>
                    <a:pt x="54044" y="729956"/>
                  </a:lnTo>
                  <a:lnTo>
                    <a:pt x="76558" y="769770"/>
                  </a:lnTo>
                  <a:lnTo>
                    <a:pt x="102483" y="807228"/>
                  </a:lnTo>
                  <a:lnTo>
                    <a:pt x="131608" y="842119"/>
                  </a:lnTo>
                  <a:lnTo>
                    <a:pt x="163720" y="874231"/>
                  </a:lnTo>
                  <a:lnTo>
                    <a:pt x="198611" y="903356"/>
                  </a:lnTo>
                  <a:lnTo>
                    <a:pt x="236069" y="929281"/>
                  </a:lnTo>
                  <a:lnTo>
                    <a:pt x="275883" y="951795"/>
                  </a:lnTo>
                  <a:lnTo>
                    <a:pt x="317842" y="970689"/>
                  </a:lnTo>
                  <a:lnTo>
                    <a:pt x="361737" y="985751"/>
                  </a:lnTo>
                  <a:lnTo>
                    <a:pt x="407355" y="996771"/>
                  </a:lnTo>
                  <a:lnTo>
                    <a:pt x="454486" y="1003537"/>
                  </a:lnTo>
                  <a:lnTo>
                    <a:pt x="502920" y="1005840"/>
                  </a:lnTo>
                  <a:lnTo>
                    <a:pt x="551353" y="1003537"/>
                  </a:lnTo>
                  <a:lnTo>
                    <a:pt x="598484" y="996771"/>
                  </a:lnTo>
                  <a:lnTo>
                    <a:pt x="644102" y="985751"/>
                  </a:lnTo>
                  <a:lnTo>
                    <a:pt x="687997" y="970689"/>
                  </a:lnTo>
                  <a:lnTo>
                    <a:pt x="729956" y="951795"/>
                  </a:lnTo>
                  <a:lnTo>
                    <a:pt x="769770" y="929281"/>
                  </a:lnTo>
                  <a:lnTo>
                    <a:pt x="807228" y="903356"/>
                  </a:lnTo>
                  <a:lnTo>
                    <a:pt x="842119" y="874231"/>
                  </a:lnTo>
                  <a:lnTo>
                    <a:pt x="874231" y="842119"/>
                  </a:lnTo>
                  <a:lnTo>
                    <a:pt x="903356" y="807228"/>
                  </a:lnTo>
                  <a:lnTo>
                    <a:pt x="929281" y="769770"/>
                  </a:lnTo>
                  <a:lnTo>
                    <a:pt x="951795" y="729956"/>
                  </a:lnTo>
                  <a:lnTo>
                    <a:pt x="970689" y="687997"/>
                  </a:lnTo>
                  <a:lnTo>
                    <a:pt x="985751" y="644102"/>
                  </a:lnTo>
                  <a:lnTo>
                    <a:pt x="996771" y="598484"/>
                  </a:lnTo>
                  <a:lnTo>
                    <a:pt x="1003537" y="551353"/>
                  </a:lnTo>
                  <a:lnTo>
                    <a:pt x="1005840" y="502919"/>
                  </a:lnTo>
                  <a:lnTo>
                    <a:pt x="1003537" y="454486"/>
                  </a:lnTo>
                  <a:lnTo>
                    <a:pt x="996771" y="407355"/>
                  </a:lnTo>
                  <a:lnTo>
                    <a:pt x="985751" y="361737"/>
                  </a:lnTo>
                  <a:lnTo>
                    <a:pt x="970689" y="317842"/>
                  </a:lnTo>
                  <a:lnTo>
                    <a:pt x="951795" y="275883"/>
                  </a:lnTo>
                  <a:lnTo>
                    <a:pt x="929281" y="236069"/>
                  </a:lnTo>
                  <a:lnTo>
                    <a:pt x="903356" y="198611"/>
                  </a:lnTo>
                  <a:lnTo>
                    <a:pt x="874231" y="163720"/>
                  </a:lnTo>
                  <a:lnTo>
                    <a:pt x="842119" y="131608"/>
                  </a:lnTo>
                  <a:lnTo>
                    <a:pt x="807228" y="102483"/>
                  </a:lnTo>
                  <a:lnTo>
                    <a:pt x="769770" y="76558"/>
                  </a:lnTo>
                  <a:lnTo>
                    <a:pt x="729956" y="54044"/>
                  </a:lnTo>
                  <a:lnTo>
                    <a:pt x="687997" y="35150"/>
                  </a:lnTo>
                  <a:lnTo>
                    <a:pt x="644102" y="20088"/>
                  </a:lnTo>
                  <a:lnTo>
                    <a:pt x="598484" y="9068"/>
                  </a:lnTo>
                  <a:lnTo>
                    <a:pt x="551353" y="2302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2969" y="4534661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0" y="502919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20" y="0"/>
                  </a:lnTo>
                  <a:lnTo>
                    <a:pt x="551353" y="2302"/>
                  </a:lnTo>
                  <a:lnTo>
                    <a:pt x="598484" y="9068"/>
                  </a:lnTo>
                  <a:lnTo>
                    <a:pt x="644102" y="20088"/>
                  </a:lnTo>
                  <a:lnTo>
                    <a:pt x="687997" y="35150"/>
                  </a:lnTo>
                  <a:lnTo>
                    <a:pt x="729956" y="54044"/>
                  </a:lnTo>
                  <a:lnTo>
                    <a:pt x="769770" y="76558"/>
                  </a:lnTo>
                  <a:lnTo>
                    <a:pt x="807228" y="102483"/>
                  </a:lnTo>
                  <a:lnTo>
                    <a:pt x="842119" y="131608"/>
                  </a:lnTo>
                  <a:lnTo>
                    <a:pt x="874231" y="163720"/>
                  </a:lnTo>
                  <a:lnTo>
                    <a:pt x="903356" y="198611"/>
                  </a:lnTo>
                  <a:lnTo>
                    <a:pt x="929281" y="236069"/>
                  </a:lnTo>
                  <a:lnTo>
                    <a:pt x="951795" y="275883"/>
                  </a:lnTo>
                  <a:lnTo>
                    <a:pt x="970689" y="317842"/>
                  </a:lnTo>
                  <a:lnTo>
                    <a:pt x="985751" y="361737"/>
                  </a:lnTo>
                  <a:lnTo>
                    <a:pt x="996771" y="407355"/>
                  </a:lnTo>
                  <a:lnTo>
                    <a:pt x="1003537" y="454486"/>
                  </a:lnTo>
                  <a:lnTo>
                    <a:pt x="1005840" y="502919"/>
                  </a:lnTo>
                  <a:lnTo>
                    <a:pt x="1003537" y="551353"/>
                  </a:lnTo>
                  <a:lnTo>
                    <a:pt x="996771" y="598484"/>
                  </a:lnTo>
                  <a:lnTo>
                    <a:pt x="985751" y="644102"/>
                  </a:lnTo>
                  <a:lnTo>
                    <a:pt x="970689" y="687997"/>
                  </a:lnTo>
                  <a:lnTo>
                    <a:pt x="951795" y="729956"/>
                  </a:lnTo>
                  <a:lnTo>
                    <a:pt x="929281" y="769770"/>
                  </a:lnTo>
                  <a:lnTo>
                    <a:pt x="903356" y="807228"/>
                  </a:lnTo>
                  <a:lnTo>
                    <a:pt x="874231" y="842119"/>
                  </a:lnTo>
                  <a:lnTo>
                    <a:pt x="842119" y="874231"/>
                  </a:lnTo>
                  <a:lnTo>
                    <a:pt x="807228" y="903356"/>
                  </a:lnTo>
                  <a:lnTo>
                    <a:pt x="769770" y="929281"/>
                  </a:lnTo>
                  <a:lnTo>
                    <a:pt x="729956" y="951795"/>
                  </a:lnTo>
                  <a:lnTo>
                    <a:pt x="687997" y="970689"/>
                  </a:lnTo>
                  <a:lnTo>
                    <a:pt x="644102" y="985751"/>
                  </a:lnTo>
                  <a:lnTo>
                    <a:pt x="598484" y="996771"/>
                  </a:lnTo>
                  <a:lnTo>
                    <a:pt x="551353" y="1003537"/>
                  </a:lnTo>
                  <a:lnTo>
                    <a:pt x="502920" y="1005840"/>
                  </a:lnTo>
                  <a:lnTo>
                    <a:pt x="454486" y="1003537"/>
                  </a:lnTo>
                  <a:lnTo>
                    <a:pt x="407355" y="996771"/>
                  </a:lnTo>
                  <a:lnTo>
                    <a:pt x="361737" y="985751"/>
                  </a:lnTo>
                  <a:lnTo>
                    <a:pt x="317842" y="970689"/>
                  </a:lnTo>
                  <a:lnTo>
                    <a:pt x="275883" y="951795"/>
                  </a:lnTo>
                  <a:lnTo>
                    <a:pt x="236069" y="929281"/>
                  </a:lnTo>
                  <a:lnTo>
                    <a:pt x="198611" y="903356"/>
                  </a:lnTo>
                  <a:lnTo>
                    <a:pt x="163720" y="874231"/>
                  </a:lnTo>
                  <a:lnTo>
                    <a:pt x="131608" y="842119"/>
                  </a:lnTo>
                  <a:lnTo>
                    <a:pt x="102483" y="807228"/>
                  </a:lnTo>
                  <a:lnTo>
                    <a:pt x="76558" y="769770"/>
                  </a:lnTo>
                  <a:lnTo>
                    <a:pt x="54044" y="729956"/>
                  </a:lnTo>
                  <a:lnTo>
                    <a:pt x="35150" y="687997"/>
                  </a:lnTo>
                  <a:lnTo>
                    <a:pt x="20088" y="644102"/>
                  </a:lnTo>
                  <a:lnTo>
                    <a:pt x="9068" y="598484"/>
                  </a:lnTo>
                  <a:lnTo>
                    <a:pt x="2302" y="551353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2331" y="4835651"/>
              <a:ext cx="545592" cy="49530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117" y="437959"/>
            <a:ext cx="9554210" cy="1353820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Digital</a:t>
            </a:r>
            <a:r>
              <a:rPr dirty="0" sz="3600" spc="-20"/>
              <a:t> </a:t>
            </a:r>
            <a:r>
              <a:rPr dirty="0" sz="3600" spc="-10"/>
              <a:t>presence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How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are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consistently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building</a:t>
            </a:r>
            <a:r>
              <a:rPr dirty="0" sz="2400" spc="-4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8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digital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presence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measuring success?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902208" y="2145792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5" h="1704339">
                <a:moveTo>
                  <a:pt x="0" y="1703831"/>
                </a:moveTo>
                <a:lnTo>
                  <a:pt x="3003804" y="1703831"/>
                </a:lnTo>
                <a:lnTo>
                  <a:pt x="3003804" y="0"/>
                </a:lnTo>
                <a:lnTo>
                  <a:pt x="0" y="0"/>
                </a:lnTo>
                <a:lnTo>
                  <a:pt x="0" y="1703831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06970" y="2375704"/>
            <a:ext cx="2994660" cy="10344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  <a:p>
            <a:pPr marL="225425" marR="823594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7397"/>
                </a:solidFill>
                <a:latin typeface="Arial"/>
                <a:cs typeface="Arial"/>
              </a:rPr>
              <a:t>Define</a:t>
            </a:r>
            <a:r>
              <a:rPr dirty="0" sz="1800" spc="-40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team’s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digital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presence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518659" y="2161032"/>
            <a:ext cx="3002280" cy="1704339"/>
          </a:xfrm>
          <a:custGeom>
            <a:avLst/>
            <a:gdLst/>
            <a:ahLst/>
            <a:cxnLst/>
            <a:rect l="l" t="t" r="r" b="b"/>
            <a:pathLst>
              <a:path w="3002279" h="1704339">
                <a:moveTo>
                  <a:pt x="0" y="1703832"/>
                </a:moveTo>
                <a:lnTo>
                  <a:pt x="3002280" y="1703832"/>
                </a:lnTo>
                <a:lnTo>
                  <a:pt x="3002280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523422" y="2391748"/>
            <a:ext cx="2992755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 marL="224790" marR="29654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007397"/>
                </a:solidFill>
                <a:latin typeface="Arial"/>
                <a:cs typeface="Arial"/>
              </a:rPr>
              <a:t>Strategize</a:t>
            </a:r>
            <a:r>
              <a:rPr dirty="0" sz="1800" spc="-30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share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unique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voice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133588" y="2161032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4" h="1704339">
                <a:moveTo>
                  <a:pt x="0" y="1703832"/>
                </a:moveTo>
                <a:lnTo>
                  <a:pt x="3003804" y="1703832"/>
                </a:lnTo>
                <a:lnTo>
                  <a:pt x="3003804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38350" y="2391748"/>
            <a:ext cx="2994660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  <a:p>
            <a:pPr marL="226060" marR="525780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007397"/>
                </a:solidFill>
                <a:latin typeface="Arial"/>
                <a:cs typeface="Arial"/>
              </a:rPr>
              <a:t>Commit</a:t>
            </a:r>
            <a:r>
              <a:rPr dirty="0" sz="1800" spc="-20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measuring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7135" y="3860291"/>
            <a:ext cx="3005455" cy="2044064"/>
            <a:chOff x="4517135" y="3860291"/>
            <a:chExt cx="3005455" cy="20440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3874642"/>
              <a:ext cx="3003804" cy="199580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17897" y="3879341"/>
              <a:ext cx="3004820" cy="2005964"/>
            </a:xfrm>
            <a:custGeom>
              <a:avLst/>
              <a:gdLst/>
              <a:ahLst/>
              <a:cxnLst/>
              <a:rect l="l" t="t" r="r" b="b"/>
              <a:pathLst>
                <a:path w="3004820" h="2005964">
                  <a:moveTo>
                    <a:pt x="1524" y="0"/>
                  </a:moveTo>
                  <a:lnTo>
                    <a:pt x="3004566" y="0"/>
                  </a:lnTo>
                </a:path>
                <a:path w="300482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133588" y="3860291"/>
            <a:ext cx="3004185" cy="2044064"/>
            <a:chOff x="8133588" y="3860291"/>
            <a:chExt cx="3004185" cy="204406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8" y="3878579"/>
              <a:ext cx="3003804" cy="20055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134350" y="3879341"/>
              <a:ext cx="3003550" cy="2005964"/>
            </a:xfrm>
            <a:custGeom>
              <a:avLst/>
              <a:gdLst/>
              <a:ahLst/>
              <a:cxnLst/>
              <a:rect l="l" t="t" r="r" b="b"/>
              <a:pathLst>
                <a:path w="3003550" h="2005964">
                  <a:moveTo>
                    <a:pt x="0" y="0"/>
                  </a:moveTo>
                  <a:lnTo>
                    <a:pt x="3003042" y="0"/>
                  </a:lnTo>
                </a:path>
                <a:path w="300355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02208" y="3845052"/>
            <a:ext cx="3004185" cy="2042160"/>
            <a:chOff x="902208" y="3845052"/>
            <a:chExt cx="3004185" cy="2042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3863340"/>
              <a:ext cx="3003804" cy="200253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02970" y="3864102"/>
              <a:ext cx="3003550" cy="2004060"/>
            </a:xfrm>
            <a:custGeom>
              <a:avLst/>
              <a:gdLst/>
              <a:ahLst/>
              <a:cxnLst/>
              <a:rect l="l" t="t" r="r" b="b"/>
              <a:pathLst>
                <a:path w="3003550" h="2004060">
                  <a:moveTo>
                    <a:pt x="0" y="0"/>
                  </a:moveTo>
                  <a:lnTo>
                    <a:pt x="3003042" y="0"/>
                  </a:lnTo>
                </a:path>
                <a:path w="3003550" h="2004060">
                  <a:moveTo>
                    <a:pt x="0" y="2004060"/>
                  </a:moveTo>
                  <a:lnTo>
                    <a:pt x="3003042" y="2004060"/>
                  </a:lnTo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117" y="466725"/>
            <a:ext cx="33039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Digital</a:t>
            </a:r>
            <a:r>
              <a:rPr dirty="0" sz="3600" spc="-20"/>
              <a:t> </a:t>
            </a:r>
            <a:r>
              <a:rPr dirty="0" sz="3600" spc="-10"/>
              <a:t>presence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4196" y="1046226"/>
            <a:ext cx="9179560" cy="988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Define</a:t>
            </a:r>
            <a:r>
              <a:rPr dirty="0" sz="2400" spc="-8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400" spc="-8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team's</a:t>
            </a:r>
            <a:r>
              <a:rPr dirty="0" sz="2400" spc="-9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digital</a:t>
            </a:r>
            <a:r>
              <a:rPr dirty="0" sz="2400" spc="-7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presence</a:t>
            </a:r>
            <a:r>
              <a:rPr dirty="0" sz="2400" spc="-8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Nominate</a:t>
            </a:r>
            <a:r>
              <a:rPr dirty="0" sz="20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individual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and/or</a:t>
            </a:r>
            <a:r>
              <a:rPr dirty="0" sz="2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committee</a:t>
            </a:r>
            <a:r>
              <a:rPr dirty="0" sz="2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build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20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2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fits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practice.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20392" y="4979670"/>
            <a:ext cx="846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Website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90950" y="5018023"/>
            <a:ext cx="18649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Thought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leadership</a:t>
            </a:r>
            <a:r>
              <a:rPr dirty="0" sz="18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articles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94068" y="4979670"/>
            <a:ext cx="10013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27489" y="4979670"/>
            <a:ext cx="889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LinkedIn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08947" y="2667000"/>
            <a:ext cx="1922145" cy="1922145"/>
            <a:chOff x="9108947" y="2667000"/>
            <a:chExt cx="1922145" cy="19221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7047" y="2705100"/>
              <a:ext cx="1845563" cy="184556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127997" y="2686050"/>
              <a:ext cx="1884045" cy="1884045"/>
            </a:xfrm>
            <a:custGeom>
              <a:avLst/>
              <a:gdLst/>
              <a:ahLst/>
              <a:cxnLst/>
              <a:rect l="l" t="t" r="r" b="b"/>
              <a:pathLst>
                <a:path w="1884045" h="1884045">
                  <a:moveTo>
                    <a:pt x="941831" y="0"/>
                  </a:moveTo>
                  <a:lnTo>
                    <a:pt x="990219" y="1270"/>
                  </a:lnTo>
                  <a:lnTo>
                    <a:pt x="1038351" y="4825"/>
                  </a:lnTo>
                  <a:lnTo>
                    <a:pt x="1131570" y="19050"/>
                  </a:lnTo>
                  <a:lnTo>
                    <a:pt x="1221867" y="42290"/>
                  </a:lnTo>
                  <a:lnTo>
                    <a:pt x="1308480" y="74040"/>
                  </a:lnTo>
                  <a:lnTo>
                    <a:pt x="1390777" y="113664"/>
                  </a:lnTo>
                  <a:lnTo>
                    <a:pt x="1468501" y="160782"/>
                  </a:lnTo>
                  <a:lnTo>
                    <a:pt x="1540891" y="215011"/>
                  </a:lnTo>
                  <a:lnTo>
                    <a:pt x="1607820" y="275844"/>
                  </a:lnTo>
                  <a:lnTo>
                    <a:pt x="1668652" y="342773"/>
                  </a:lnTo>
                  <a:lnTo>
                    <a:pt x="1722881" y="415163"/>
                  </a:lnTo>
                  <a:lnTo>
                    <a:pt x="1769999" y="492887"/>
                  </a:lnTo>
                  <a:lnTo>
                    <a:pt x="1809623" y="575183"/>
                  </a:lnTo>
                  <a:lnTo>
                    <a:pt x="1841373" y="661797"/>
                  </a:lnTo>
                  <a:lnTo>
                    <a:pt x="1864613" y="752094"/>
                  </a:lnTo>
                  <a:lnTo>
                    <a:pt x="1878837" y="845312"/>
                  </a:lnTo>
                  <a:lnTo>
                    <a:pt x="1882394" y="893445"/>
                  </a:lnTo>
                  <a:lnTo>
                    <a:pt x="1883663" y="941832"/>
                  </a:lnTo>
                  <a:lnTo>
                    <a:pt x="1882394" y="990219"/>
                  </a:lnTo>
                  <a:lnTo>
                    <a:pt x="1878837" y="1038351"/>
                  </a:lnTo>
                  <a:lnTo>
                    <a:pt x="1864613" y="1131570"/>
                  </a:lnTo>
                  <a:lnTo>
                    <a:pt x="1841373" y="1221867"/>
                  </a:lnTo>
                  <a:lnTo>
                    <a:pt x="1809623" y="1308481"/>
                  </a:lnTo>
                  <a:lnTo>
                    <a:pt x="1769999" y="1390777"/>
                  </a:lnTo>
                  <a:lnTo>
                    <a:pt x="1722881" y="1468501"/>
                  </a:lnTo>
                  <a:lnTo>
                    <a:pt x="1668652" y="1540891"/>
                  </a:lnTo>
                  <a:lnTo>
                    <a:pt x="1607820" y="1607820"/>
                  </a:lnTo>
                  <a:lnTo>
                    <a:pt x="1540891" y="1668652"/>
                  </a:lnTo>
                  <a:lnTo>
                    <a:pt x="1468501" y="1722882"/>
                  </a:lnTo>
                  <a:lnTo>
                    <a:pt x="1390777" y="1769999"/>
                  </a:lnTo>
                  <a:lnTo>
                    <a:pt x="1308480" y="1809623"/>
                  </a:lnTo>
                  <a:lnTo>
                    <a:pt x="1221867" y="1841373"/>
                  </a:lnTo>
                  <a:lnTo>
                    <a:pt x="1131570" y="1864614"/>
                  </a:lnTo>
                  <a:lnTo>
                    <a:pt x="1038351" y="1878838"/>
                  </a:lnTo>
                  <a:lnTo>
                    <a:pt x="990219" y="1882394"/>
                  </a:lnTo>
                  <a:lnTo>
                    <a:pt x="941831" y="1883664"/>
                  </a:lnTo>
                  <a:lnTo>
                    <a:pt x="893318" y="1882394"/>
                  </a:lnTo>
                  <a:lnTo>
                    <a:pt x="845311" y="1878838"/>
                  </a:lnTo>
                  <a:lnTo>
                    <a:pt x="752094" y="1864614"/>
                  </a:lnTo>
                  <a:lnTo>
                    <a:pt x="661797" y="1841373"/>
                  </a:lnTo>
                  <a:lnTo>
                    <a:pt x="575182" y="1809623"/>
                  </a:lnTo>
                  <a:lnTo>
                    <a:pt x="492886" y="1769999"/>
                  </a:lnTo>
                  <a:lnTo>
                    <a:pt x="415162" y="1722882"/>
                  </a:lnTo>
                  <a:lnTo>
                    <a:pt x="342773" y="1668652"/>
                  </a:lnTo>
                  <a:lnTo>
                    <a:pt x="275844" y="1607820"/>
                  </a:lnTo>
                  <a:lnTo>
                    <a:pt x="215010" y="1540891"/>
                  </a:lnTo>
                  <a:lnTo>
                    <a:pt x="160781" y="1468501"/>
                  </a:lnTo>
                  <a:lnTo>
                    <a:pt x="113665" y="1390777"/>
                  </a:lnTo>
                  <a:lnTo>
                    <a:pt x="74041" y="1308481"/>
                  </a:lnTo>
                  <a:lnTo>
                    <a:pt x="42291" y="1221867"/>
                  </a:lnTo>
                  <a:lnTo>
                    <a:pt x="19050" y="1131570"/>
                  </a:lnTo>
                  <a:lnTo>
                    <a:pt x="4825" y="1038351"/>
                  </a:lnTo>
                  <a:lnTo>
                    <a:pt x="1270" y="990219"/>
                  </a:lnTo>
                  <a:lnTo>
                    <a:pt x="0" y="941832"/>
                  </a:lnTo>
                  <a:lnTo>
                    <a:pt x="1270" y="893445"/>
                  </a:lnTo>
                  <a:lnTo>
                    <a:pt x="4825" y="845312"/>
                  </a:lnTo>
                  <a:lnTo>
                    <a:pt x="19050" y="752094"/>
                  </a:lnTo>
                  <a:lnTo>
                    <a:pt x="42291" y="661797"/>
                  </a:lnTo>
                  <a:lnTo>
                    <a:pt x="74041" y="575183"/>
                  </a:lnTo>
                  <a:lnTo>
                    <a:pt x="113665" y="492887"/>
                  </a:lnTo>
                  <a:lnTo>
                    <a:pt x="160781" y="415163"/>
                  </a:lnTo>
                  <a:lnTo>
                    <a:pt x="215010" y="342773"/>
                  </a:lnTo>
                  <a:lnTo>
                    <a:pt x="275844" y="275844"/>
                  </a:lnTo>
                  <a:lnTo>
                    <a:pt x="342773" y="215011"/>
                  </a:lnTo>
                  <a:lnTo>
                    <a:pt x="415162" y="160782"/>
                  </a:lnTo>
                  <a:lnTo>
                    <a:pt x="492886" y="113664"/>
                  </a:lnTo>
                  <a:lnTo>
                    <a:pt x="575182" y="74040"/>
                  </a:lnTo>
                  <a:lnTo>
                    <a:pt x="661797" y="42290"/>
                  </a:lnTo>
                  <a:lnTo>
                    <a:pt x="752094" y="19050"/>
                  </a:lnTo>
                  <a:lnTo>
                    <a:pt x="845311" y="4825"/>
                  </a:lnTo>
                  <a:lnTo>
                    <a:pt x="893445" y="1270"/>
                  </a:lnTo>
                  <a:lnTo>
                    <a:pt x="941831" y="0"/>
                  </a:lnTo>
                  <a:close/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434328" y="2677667"/>
            <a:ext cx="1920239" cy="1922145"/>
            <a:chOff x="6434328" y="2677667"/>
            <a:chExt cx="1920239" cy="19221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428" y="2715767"/>
              <a:ext cx="1844039" cy="18455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453378" y="2696717"/>
              <a:ext cx="1882139" cy="1884045"/>
            </a:xfrm>
            <a:custGeom>
              <a:avLst/>
              <a:gdLst/>
              <a:ahLst/>
              <a:cxnLst/>
              <a:rect l="l" t="t" r="r" b="b"/>
              <a:pathLst>
                <a:path w="1882140" h="1884045">
                  <a:moveTo>
                    <a:pt x="941070" y="0"/>
                  </a:moveTo>
                  <a:lnTo>
                    <a:pt x="989456" y="1270"/>
                  </a:lnTo>
                  <a:lnTo>
                    <a:pt x="1037463" y="4826"/>
                  </a:lnTo>
                  <a:lnTo>
                    <a:pt x="1130680" y="19050"/>
                  </a:lnTo>
                  <a:lnTo>
                    <a:pt x="1220851" y="42291"/>
                  </a:lnTo>
                  <a:lnTo>
                    <a:pt x="1307338" y="74041"/>
                  </a:lnTo>
                  <a:lnTo>
                    <a:pt x="1389633" y="113665"/>
                  </a:lnTo>
                  <a:lnTo>
                    <a:pt x="1467230" y="160782"/>
                  </a:lnTo>
                  <a:lnTo>
                    <a:pt x="1539748" y="215011"/>
                  </a:lnTo>
                  <a:lnTo>
                    <a:pt x="1606550" y="275844"/>
                  </a:lnTo>
                  <a:lnTo>
                    <a:pt x="1667255" y="342773"/>
                  </a:lnTo>
                  <a:lnTo>
                    <a:pt x="1721485" y="415290"/>
                  </a:lnTo>
                  <a:lnTo>
                    <a:pt x="1768602" y="492887"/>
                  </a:lnTo>
                  <a:lnTo>
                    <a:pt x="1808226" y="575183"/>
                  </a:lnTo>
                  <a:lnTo>
                    <a:pt x="1839849" y="661797"/>
                  </a:lnTo>
                  <a:lnTo>
                    <a:pt x="1863090" y="752094"/>
                  </a:lnTo>
                  <a:lnTo>
                    <a:pt x="1877314" y="845312"/>
                  </a:lnTo>
                  <a:lnTo>
                    <a:pt x="1880870" y="893445"/>
                  </a:lnTo>
                  <a:lnTo>
                    <a:pt x="1882140" y="941832"/>
                  </a:lnTo>
                  <a:lnTo>
                    <a:pt x="1880870" y="990219"/>
                  </a:lnTo>
                  <a:lnTo>
                    <a:pt x="1877314" y="1038352"/>
                  </a:lnTo>
                  <a:lnTo>
                    <a:pt x="1863090" y="1131570"/>
                  </a:lnTo>
                  <a:lnTo>
                    <a:pt x="1839849" y="1221867"/>
                  </a:lnTo>
                  <a:lnTo>
                    <a:pt x="1808226" y="1308481"/>
                  </a:lnTo>
                  <a:lnTo>
                    <a:pt x="1768602" y="1390777"/>
                  </a:lnTo>
                  <a:lnTo>
                    <a:pt x="1721485" y="1468374"/>
                  </a:lnTo>
                  <a:lnTo>
                    <a:pt x="1667255" y="1540891"/>
                  </a:lnTo>
                  <a:lnTo>
                    <a:pt x="1606550" y="1607820"/>
                  </a:lnTo>
                  <a:lnTo>
                    <a:pt x="1539748" y="1668653"/>
                  </a:lnTo>
                  <a:lnTo>
                    <a:pt x="1467230" y="1722755"/>
                  </a:lnTo>
                  <a:lnTo>
                    <a:pt x="1389633" y="1769999"/>
                  </a:lnTo>
                  <a:lnTo>
                    <a:pt x="1307338" y="1809623"/>
                  </a:lnTo>
                  <a:lnTo>
                    <a:pt x="1220851" y="1841373"/>
                  </a:lnTo>
                  <a:lnTo>
                    <a:pt x="1130680" y="1864614"/>
                  </a:lnTo>
                  <a:lnTo>
                    <a:pt x="1037463" y="1878838"/>
                  </a:lnTo>
                  <a:lnTo>
                    <a:pt x="989456" y="1882394"/>
                  </a:lnTo>
                  <a:lnTo>
                    <a:pt x="941070" y="1883664"/>
                  </a:lnTo>
                  <a:lnTo>
                    <a:pt x="892682" y="1882394"/>
                  </a:lnTo>
                  <a:lnTo>
                    <a:pt x="844676" y="1878838"/>
                  </a:lnTo>
                  <a:lnTo>
                    <a:pt x="751458" y="1864614"/>
                  </a:lnTo>
                  <a:lnTo>
                    <a:pt x="661162" y="1841373"/>
                  </a:lnTo>
                  <a:lnTo>
                    <a:pt x="574801" y="1809623"/>
                  </a:lnTo>
                  <a:lnTo>
                    <a:pt x="492505" y="1769999"/>
                  </a:lnTo>
                  <a:lnTo>
                    <a:pt x="414908" y="1722755"/>
                  </a:lnTo>
                  <a:lnTo>
                    <a:pt x="342392" y="1668653"/>
                  </a:lnTo>
                  <a:lnTo>
                    <a:pt x="275590" y="1607820"/>
                  </a:lnTo>
                  <a:lnTo>
                    <a:pt x="214883" y="1540891"/>
                  </a:lnTo>
                  <a:lnTo>
                    <a:pt x="160654" y="1468374"/>
                  </a:lnTo>
                  <a:lnTo>
                    <a:pt x="113538" y="1390777"/>
                  </a:lnTo>
                  <a:lnTo>
                    <a:pt x="73914" y="1308481"/>
                  </a:lnTo>
                  <a:lnTo>
                    <a:pt x="42291" y="1221867"/>
                  </a:lnTo>
                  <a:lnTo>
                    <a:pt x="19050" y="1131570"/>
                  </a:lnTo>
                  <a:lnTo>
                    <a:pt x="4825" y="1038352"/>
                  </a:lnTo>
                  <a:lnTo>
                    <a:pt x="1270" y="990219"/>
                  </a:lnTo>
                  <a:lnTo>
                    <a:pt x="0" y="941832"/>
                  </a:lnTo>
                  <a:lnTo>
                    <a:pt x="1270" y="893445"/>
                  </a:lnTo>
                  <a:lnTo>
                    <a:pt x="4825" y="845312"/>
                  </a:lnTo>
                  <a:lnTo>
                    <a:pt x="19050" y="752094"/>
                  </a:lnTo>
                  <a:lnTo>
                    <a:pt x="42291" y="661797"/>
                  </a:lnTo>
                  <a:lnTo>
                    <a:pt x="73914" y="575183"/>
                  </a:lnTo>
                  <a:lnTo>
                    <a:pt x="113538" y="492887"/>
                  </a:lnTo>
                  <a:lnTo>
                    <a:pt x="160654" y="415290"/>
                  </a:lnTo>
                  <a:lnTo>
                    <a:pt x="214883" y="342773"/>
                  </a:lnTo>
                  <a:lnTo>
                    <a:pt x="275590" y="275844"/>
                  </a:lnTo>
                  <a:lnTo>
                    <a:pt x="342392" y="215011"/>
                  </a:lnTo>
                  <a:lnTo>
                    <a:pt x="414908" y="160782"/>
                  </a:lnTo>
                  <a:lnTo>
                    <a:pt x="492505" y="113665"/>
                  </a:lnTo>
                  <a:lnTo>
                    <a:pt x="574801" y="74041"/>
                  </a:lnTo>
                  <a:lnTo>
                    <a:pt x="661289" y="42291"/>
                  </a:lnTo>
                  <a:lnTo>
                    <a:pt x="751458" y="19050"/>
                  </a:lnTo>
                  <a:lnTo>
                    <a:pt x="844676" y="4826"/>
                  </a:lnTo>
                  <a:lnTo>
                    <a:pt x="892682" y="1270"/>
                  </a:lnTo>
                  <a:lnTo>
                    <a:pt x="941070" y="0"/>
                  </a:lnTo>
                  <a:close/>
                </a:path>
              </a:pathLst>
            </a:custGeom>
            <a:ln w="38099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3758184" y="2667000"/>
            <a:ext cx="1922145" cy="1922145"/>
            <a:chOff x="3758184" y="2667000"/>
            <a:chExt cx="1922145" cy="1922145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4" y="2705100"/>
              <a:ext cx="1845564" cy="184556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777234" y="2686050"/>
              <a:ext cx="1884045" cy="1884045"/>
            </a:xfrm>
            <a:custGeom>
              <a:avLst/>
              <a:gdLst/>
              <a:ahLst/>
              <a:cxnLst/>
              <a:rect l="l" t="t" r="r" b="b"/>
              <a:pathLst>
                <a:path w="1884045" h="1884045">
                  <a:moveTo>
                    <a:pt x="941831" y="0"/>
                  </a:moveTo>
                  <a:lnTo>
                    <a:pt x="990218" y="1270"/>
                  </a:lnTo>
                  <a:lnTo>
                    <a:pt x="1038351" y="4825"/>
                  </a:lnTo>
                  <a:lnTo>
                    <a:pt x="1131569" y="19050"/>
                  </a:lnTo>
                  <a:lnTo>
                    <a:pt x="1221866" y="42290"/>
                  </a:lnTo>
                  <a:lnTo>
                    <a:pt x="1308480" y="74040"/>
                  </a:lnTo>
                  <a:lnTo>
                    <a:pt x="1390777" y="113664"/>
                  </a:lnTo>
                  <a:lnTo>
                    <a:pt x="1468501" y="160782"/>
                  </a:lnTo>
                  <a:lnTo>
                    <a:pt x="1540890" y="215011"/>
                  </a:lnTo>
                  <a:lnTo>
                    <a:pt x="1607819" y="275844"/>
                  </a:lnTo>
                  <a:lnTo>
                    <a:pt x="1668652" y="342773"/>
                  </a:lnTo>
                  <a:lnTo>
                    <a:pt x="1722881" y="415163"/>
                  </a:lnTo>
                  <a:lnTo>
                    <a:pt x="1769999" y="492887"/>
                  </a:lnTo>
                  <a:lnTo>
                    <a:pt x="1809623" y="575183"/>
                  </a:lnTo>
                  <a:lnTo>
                    <a:pt x="1841373" y="661797"/>
                  </a:lnTo>
                  <a:lnTo>
                    <a:pt x="1864614" y="752094"/>
                  </a:lnTo>
                  <a:lnTo>
                    <a:pt x="1878838" y="845312"/>
                  </a:lnTo>
                  <a:lnTo>
                    <a:pt x="1882393" y="893445"/>
                  </a:lnTo>
                  <a:lnTo>
                    <a:pt x="1883664" y="941832"/>
                  </a:lnTo>
                  <a:lnTo>
                    <a:pt x="1882393" y="990219"/>
                  </a:lnTo>
                  <a:lnTo>
                    <a:pt x="1878838" y="1038351"/>
                  </a:lnTo>
                  <a:lnTo>
                    <a:pt x="1864614" y="1131570"/>
                  </a:lnTo>
                  <a:lnTo>
                    <a:pt x="1841373" y="1221867"/>
                  </a:lnTo>
                  <a:lnTo>
                    <a:pt x="1809623" y="1308481"/>
                  </a:lnTo>
                  <a:lnTo>
                    <a:pt x="1769999" y="1390777"/>
                  </a:lnTo>
                  <a:lnTo>
                    <a:pt x="1722881" y="1468501"/>
                  </a:lnTo>
                  <a:lnTo>
                    <a:pt x="1668652" y="1540891"/>
                  </a:lnTo>
                  <a:lnTo>
                    <a:pt x="1607819" y="1607820"/>
                  </a:lnTo>
                  <a:lnTo>
                    <a:pt x="1540890" y="1668652"/>
                  </a:lnTo>
                  <a:lnTo>
                    <a:pt x="1468501" y="1722882"/>
                  </a:lnTo>
                  <a:lnTo>
                    <a:pt x="1390777" y="1769999"/>
                  </a:lnTo>
                  <a:lnTo>
                    <a:pt x="1308480" y="1809623"/>
                  </a:lnTo>
                  <a:lnTo>
                    <a:pt x="1221866" y="1841373"/>
                  </a:lnTo>
                  <a:lnTo>
                    <a:pt x="1131569" y="1864614"/>
                  </a:lnTo>
                  <a:lnTo>
                    <a:pt x="1038351" y="1878838"/>
                  </a:lnTo>
                  <a:lnTo>
                    <a:pt x="990218" y="1882394"/>
                  </a:lnTo>
                  <a:lnTo>
                    <a:pt x="941831" y="1883664"/>
                  </a:lnTo>
                  <a:lnTo>
                    <a:pt x="893444" y="1882394"/>
                  </a:lnTo>
                  <a:lnTo>
                    <a:pt x="845312" y="1878838"/>
                  </a:lnTo>
                  <a:lnTo>
                    <a:pt x="752093" y="1864614"/>
                  </a:lnTo>
                  <a:lnTo>
                    <a:pt x="661796" y="1841373"/>
                  </a:lnTo>
                  <a:lnTo>
                    <a:pt x="575182" y="1809623"/>
                  </a:lnTo>
                  <a:lnTo>
                    <a:pt x="492887" y="1769999"/>
                  </a:lnTo>
                  <a:lnTo>
                    <a:pt x="415163" y="1722882"/>
                  </a:lnTo>
                  <a:lnTo>
                    <a:pt x="342773" y="1668652"/>
                  </a:lnTo>
                  <a:lnTo>
                    <a:pt x="275843" y="1607820"/>
                  </a:lnTo>
                  <a:lnTo>
                    <a:pt x="215011" y="1540891"/>
                  </a:lnTo>
                  <a:lnTo>
                    <a:pt x="160781" y="1468501"/>
                  </a:lnTo>
                  <a:lnTo>
                    <a:pt x="113664" y="1390777"/>
                  </a:lnTo>
                  <a:lnTo>
                    <a:pt x="74040" y="1308481"/>
                  </a:lnTo>
                  <a:lnTo>
                    <a:pt x="42290" y="1221867"/>
                  </a:lnTo>
                  <a:lnTo>
                    <a:pt x="19050" y="1131570"/>
                  </a:lnTo>
                  <a:lnTo>
                    <a:pt x="4825" y="1038351"/>
                  </a:lnTo>
                  <a:lnTo>
                    <a:pt x="1269" y="990219"/>
                  </a:lnTo>
                  <a:lnTo>
                    <a:pt x="0" y="941832"/>
                  </a:lnTo>
                  <a:lnTo>
                    <a:pt x="1269" y="893445"/>
                  </a:lnTo>
                  <a:lnTo>
                    <a:pt x="4825" y="845312"/>
                  </a:lnTo>
                  <a:lnTo>
                    <a:pt x="19050" y="752094"/>
                  </a:lnTo>
                  <a:lnTo>
                    <a:pt x="42290" y="661797"/>
                  </a:lnTo>
                  <a:lnTo>
                    <a:pt x="74040" y="575183"/>
                  </a:lnTo>
                  <a:lnTo>
                    <a:pt x="113664" y="492887"/>
                  </a:lnTo>
                  <a:lnTo>
                    <a:pt x="160781" y="415163"/>
                  </a:lnTo>
                  <a:lnTo>
                    <a:pt x="215011" y="342773"/>
                  </a:lnTo>
                  <a:lnTo>
                    <a:pt x="275843" y="275844"/>
                  </a:lnTo>
                  <a:lnTo>
                    <a:pt x="342773" y="215011"/>
                  </a:lnTo>
                  <a:lnTo>
                    <a:pt x="415163" y="160782"/>
                  </a:lnTo>
                  <a:lnTo>
                    <a:pt x="492887" y="113664"/>
                  </a:lnTo>
                  <a:lnTo>
                    <a:pt x="575182" y="74040"/>
                  </a:lnTo>
                  <a:lnTo>
                    <a:pt x="661796" y="42290"/>
                  </a:lnTo>
                  <a:lnTo>
                    <a:pt x="752093" y="19050"/>
                  </a:lnTo>
                  <a:lnTo>
                    <a:pt x="845312" y="4825"/>
                  </a:lnTo>
                  <a:lnTo>
                    <a:pt x="893444" y="1270"/>
                  </a:lnTo>
                  <a:lnTo>
                    <a:pt x="941831" y="0"/>
                  </a:lnTo>
                  <a:close/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082039" y="2677667"/>
            <a:ext cx="1922145" cy="1922145"/>
            <a:chOff x="1082039" y="2677667"/>
            <a:chExt cx="1922145" cy="192214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39" y="2715767"/>
              <a:ext cx="1845564" cy="184556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01089" y="2696717"/>
              <a:ext cx="1884045" cy="1884045"/>
            </a:xfrm>
            <a:custGeom>
              <a:avLst/>
              <a:gdLst/>
              <a:ahLst/>
              <a:cxnLst/>
              <a:rect l="l" t="t" r="r" b="b"/>
              <a:pathLst>
                <a:path w="1884045" h="1884045">
                  <a:moveTo>
                    <a:pt x="941832" y="0"/>
                  </a:moveTo>
                  <a:lnTo>
                    <a:pt x="990218" y="1270"/>
                  </a:lnTo>
                  <a:lnTo>
                    <a:pt x="1038352" y="4826"/>
                  </a:lnTo>
                  <a:lnTo>
                    <a:pt x="1131570" y="19050"/>
                  </a:lnTo>
                  <a:lnTo>
                    <a:pt x="1221867" y="42291"/>
                  </a:lnTo>
                  <a:lnTo>
                    <a:pt x="1308480" y="74041"/>
                  </a:lnTo>
                  <a:lnTo>
                    <a:pt x="1390777" y="113665"/>
                  </a:lnTo>
                  <a:lnTo>
                    <a:pt x="1468501" y="160782"/>
                  </a:lnTo>
                  <a:lnTo>
                    <a:pt x="1540891" y="215011"/>
                  </a:lnTo>
                  <a:lnTo>
                    <a:pt x="1607820" y="275844"/>
                  </a:lnTo>
                  <a:lnTo>
                    <a:pt x="1668652" y="342773"/>
                  </a:lnTo>
                  <a:lnTo>
                    <a:pt x="1722882" y="415163"/>
                  </a:lnTo>
                  <a:lnTo>
                    <a:pt x="1769999" y="492887"/>
                  </a:lnTo>
                  <a:lnTo>
                    <a:pt x="1809623" y="575183"/>
                  </a:lnTo>
                  <a:lnTo>
                    <a:pt x="1841373" y="661797"/>
                  </a:lnTo>
                  <a:lnTo>
                    <a:pt x="1864614" y="752094"/>
                  </a:lnTo>
                  <a:lnTo>
                    <a:pt x="1878838" y="845312"/>
                  </a:lnTo>
                  <a:lnTo>
                    <a:pt x="1882393" y="893445"/>
                  </a:lnTo>
                  <a:lnTo>
                    <a:pt x="1883664" y="941832"/>
                  </a:lnTo>
                  <a:lnTo>
                    <a:pt x="1882393" y="990219"/>
                  </a:lnTo>
                  <a:lnTo>
                    <a:pt x="1878838" y="1038352"/>
                  </a:lnTo>
                  <a:lnTo>
                    <a:pt x="1864614" y="1131570"/>
                  </a:lnTo>
                  <a:lnTo>
                    <a:pt x="1841373" y="1221867"/>
                  </a:lnTo>
                  <a:lnTo>
                    <a:pt x="1809623" y="1308481"/>
                  </a:lnTo>
                  <a:lnTo>
                    <a:pt x="1769999" y="1390777"/>
                  </a:lnTo>
                  <a:lnTo>
                    <a:pt x="1722882" y="1468501"/>
                  </a:lnTo>
                  <a:lnTo>
                    <a:pt x="1668652" y="1540891"/>
                  </a:lnTo>
                  <a:lnTo>
                    <a:pt x="1607820" y="1607820"/>
                  </a:lnTo>
                  <a:lnTo>
                    <a:pt x="1540891" y="1668653"/>
                  </a:lnTo>
                  <a:lnTo>
                    <a:pt x="1468501" y="1722882"/>
                  </a:lnTo>
                  <a:lnTo>
                    <a:pt x="1390777" y="1769999"/>
                  </a:lnTo>
                  <a:lnTo>
                    <a:pt x="1308480" y="1809623"/>
                  </a:lnTo>
                  <a:lnTo>
                    <a:pt x="1221867" y="1841373"/>
                  </a:lnTo>
                  <a:lnTo>
                    <a:pt x="1131570" y="1864614"/>
                  </a:lnTo>
                  <a:lnTo>
                    <a:pt x="1038352" y="1878838"/>
                  </a:lnTo>
                  <a:lnTo>
                    <a:pt x="990218" y="1882394"/>
                  </a:lnTo>
                  <a:lnTo>
                    <a:pt x="941832" y="1883664"/>
                  </a:lnTo>
                  <a:lnTo>
                    <a:pt x="893445" y="1882394"/>
                  </a:lnTo>
                  <a:lnTo>
                    <a:pt x="845311" y="1878838"/>
                  </a:lnTo>
                  <a:lnTo>
                    <a:pt x="752093" y="1864614"/>
                  </a:lnTo>
                  <a:lnTo>
                    <a:pt x="661797" y="1841373"/>
                  </a:lnTo>
                  <a:lnTo>
                    <a:pt x="575183" y="1809623"/>
                  </a:lnTo>
                  <a:lnTo>
                    <a:pt x="492887" y="1769999"/>
                  </a:lnTo>
                  <a:lnTo>
                    <a:pt x="415163" y="1722882"/>
                  </a:lnTo>
                  <a:lnTo>
                    <a:pt x="342772" y="1668653"/>
                  </a:lnTo>
                  <a:lnTo>
                    <a:pt x="275844" y="1607820"/>
                  </a:lnTo>
                  <a:lnTo>
                    <a:pt x="215010" y="1540891"/>
                  </a:lnTo>
                  <a:lnTo>
                    <a:pt x="160845" y="1468501"/>
                  </a:lnTo>
                  <a:lnTo>
                    <a:pt x="113665" y="1390777"/>
                  </a:lnTo>
                  <a:lnTo>
                    <a:pt x="74002" y="1308481"/>
                  </a:lnTo>
                  <a:lnTo>
                    <a:pt x="42316" y="1221867"/>
                  </a:lnTo>
                  <a:lnTo>
                    <a:pt x="19113" y="1131570"/>
                  </a:lnTo>
                  <a:lnTo>
                    <a:pt x="4876" y="1038352"/>
                  </a:lnTo>
                  <a:lnTo>
                    <a:pt x="1219" y="990219"/>
                  </a:lnTo>
                  <a:lnTo>
                    <a:pt x="0" y="941832"/>
                  </a:lnTo>
                  <a:lnTo>
                    <a:pt x="1219" y="893445"/>
                  </a:lnTo>
                  <a:lnTo>
                    <a:pt x="4876" y="845312"/>
                  </a:lnTo>
                  <a:lnTo>
                    <a:pt x="19113" y="752094"/>
                  </a:lnTo>
                  <a:lnTo>
                    <a:pt x="42316" y="661797"/>
                  </a:lnTo>
                  <a:lnTo>
                    <a:pt x="74002" y="575183"/>
                  </a:lnTo>
                  <a:lnTo>
                    <a:pt x="113665" y="492887"/>
                  </a:lnTo>
                  <a:lnTo>
                    <a:pt x="160845" y="415163"/>
                  </a:lnTo>
                  <a:lnTo>
                    <a:pt x="215010" y="342773"/>
                  </a:lnTo>
                  <a:lnTo>
                    <a:pt x="275844" y="275844"/>
                  </a:lnTo>
                  <a:lnTo>
                    <a:pt x="342772" y="215011"/>
                  </a:lnTo>
                  <a:lnTo>
                    <a:pt x="415163" y="160782"/>
                  </a:lnTo>
                  <a:lnTo>
                    <a:pt x="492887" y="113665"/>
                  </a:lnTo>
                  <a:lnTo>
                    <a:pt x="575183" y="74041"/>
                  </a:lnTo>
                  <a:lnTo>
                    <a:pt x="661797" y="42291"/>
                  </a:lnTo>
                  <a:lnTo>
                    <a:pt x="752093" y="19050"/>
                  </a:lnTo>
                  <a:lnTo>
                    <a:pt x="845311" y="4826"/>
                  </a:lnTo>
                  <a:lnTo>
                    <a:pt x="893445" y="1270"/>
                  </a:lnTo>
                  <a:lnTo>
                    <a:pt x="941832" y="0"/>
                  </a:lnTo>
                  <a:close/>
                </a:path>
              </a:pathLst>
            </a:custGeom>
            <a:ln w="3810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6844" y="1757172"/>
            <a:ext cx="11525885" cy="5062855"/>
            <a:chOff x="656844" y="1757172"/>
            <a:chExt cx="11525885" cy="5062855"/>
          </a:xfrm>
        </p:grpSpPr>
        <p:sp>
          <p:nvSpPr>
            <p:cNvPr id="3" name="object 3" descr=""/>
            <p:cNvSpPr/>
            <p:nvPr/>
          </p:nvSpPr>
          <p:spPr>
            <a:xfrm>
              <a:off x="5405628" y="4593336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969263" y="0"/>
                  </a:moveTo>
                  <a:lnTo>
                    <a:pt x="920888" y="1186"/>
                  </a:lnTo>
                  <a:lnTo>
                    <a:pt x="873126" y="4707"/>
                  </a:lnTo>
                  <a:lnTo>
                    <a:pt x="826034" y="10509"/>
                  </a:lnTo>
                  <a:lnTo>
                    <a:pt x="779667" y="18535"/>
                  </a:lnTo>
                  <a:lnTo>
                    <a:pt x="734080" y="28730"/>
                  </a:lnTo>
                  <a:lnTo>
                    <a:pt x="689329" y="41038"/>
                  </a:lnTo>
                  <a:lnTo>
                    <a:pt x="645470" y="55403"/>
                  </a:lnTo>
                  <a:lnTo>
                    <a:pt x="602558" y="71771"/>
                  </a:lnTo>
                  <a:lnTo>
                    <a:pt x="560648" y="90086"/>
                  </a:lnTo>
                  <a:lnTo>
                    <a:pt x="519797" y="110292"/>
                  </a:lnTo>
                  <a:lnTo>
                    <a:pt x="480059" y="132333"/>
                  </a:lnTo>
                  <a:lnTo>
                    <a:pt x="441491" y="156155"/>
                  </a:lnTo>
                  <a:lnTo>
                    <a:pt x="404148" y="181701"/>
                  </a:lnTo>
                  <a:lnTo>
                    <a:pt x="368084" y="208917"/>
                  </a:lnTo>
                  <a:lnTo>
                    <a:pt x="333357" y="237745"/>
                  </a:lnTo>
                  <a:lnTo>
                    <a:pt x="300021" y="268132"/>
                  </a:lnTo>
                  <a:lnTo>
                    <a:pt x="268132" y="300021"/>
                  </a:lnTo>
                  <a:lnTo>
                    <a:pt x="237745" y="333357"/>
                  </a:lnTo>
                  <a:lnTo>
                    <a:pt x="208917" y="368084"/>
                  </a:lnTo>
                  <a:lnTo>
                    <a:pt x="181701" y="404148"/>
                  </a:lnTo>
                  <a:lnTo>
                    <a:pt x="156155" y="441491"/>
                  </a:lnTo>
                  <a:lnTo>
                    <a:pt x="132334" y="480059"/>
                  </a:lnTo>
                  <a:lnTo>
                    <a:pt x="110292" y="519797"/>
                  </a:lnTo>
                  <a:lnTo>
                    <a:pt x="90086" y="560648"/>
                  </a:lnTo>
                  <a:lnTo>
                    <a:pt x="71771" y="602558"/>
                  </a:lnTo>
                  <a:lnTo>
                    <a:pt x="55403" y="645470"/>
                  </a:lnTo>
                  <a:lnTo>
                    <a:pt x="41038" y="689329"/>
                  </a:lnTo>
                  <a:lnTo>
                    <a:pt x="28730" y="734080"/>
                  </a:lnTo>
                  <a:lnTo>
                    <a:pt x="18535" y="779667"/>
                  </a:lnTo>
                  <a:lnTo>
                    <a:pt x="10509" y="826034"/>
                  </a:lnTo>
                  <a:lnTo>
                    <a:pt x="4707" y="873126"/>
                  </a:lnTo>
                  <a:lnTo>
                    <a:pt x="1186" y="920888"/>
                  </a:lnTo>
                  <a:lnTo>
                    <a:pt x="0" y="969263"/>
                  </a:lnTo>
                  <a:lnTo>
                    <a:pt x="1186" y="1017639"/>
                  </a:lnTo>
                  <a:lnTo>
                    <a:pt x="4707" y="1065401"/>
                  </a:lnTo>
                  <a:lnTo>
                    <a:pt x="10509" y="1112493"/>
                  </a:lnTo>
                  <a:lnTo>
                    <a:pt x="18535" y="1158860"/>
                  </a:lnTo>
                  <a:lnTo>
                    <a:pt x="28730" y="1204447"/>
                  </a:lnTo>
                  <a:lnTo>
                    <a:pt x="41038" y="1249198"/>
                  </a:lnTo>
                  <a:lnTo>
                    <a:pt x="55403" y="1293057"/>
                  </a:lnTo>
                  <a:lnTo>
                    <a:pt x="71771" y="1335969"/>
                  </a:lnTo>
                  <a:lnTo>
                    <a:pt x="90086" y="1377879"/>
                  </a:lnTo>
                  <a:lnTo>
                    <a:pt x="110292" y="1418730"/>
                  </a:lnTo>
                  <a:lnTo>
                    <a:pt x="132333" y="1458468"/>
                  </a:lnTo>
                  <a:lnTo>
                    <a:pt x="156155" y="1497036"/>
                  </a:lnTo>
                  <a:lnTo>
                    <a:pt x="181701" y="1534379"/>
                  </a:lnTo>
                  <a:lnTo>
                    <a:pt x="208917" y="1570443"/>
                  </a:lnTo>
                  <a:lnTo>
                    <a:pt x="237745" y="1605170"/>
                  </a:lnTo>
                  <a:lnTo>
                    <a:pt x="268132" y="1638506"/>
                  </a:lnTo>
                  <a:lnTo>
                    <a:pt x="300021" y="1670395"/>
                  </a:lnTo>
                  <a:lnTo>
                    <a:pt x="333357" y="1700782"/>
                  </a:lnTo>
                  <a:lnTo>
                    <a:pt x="368084" y="1729610"/>
                  </a:lnTo>
                  <a:lnTo>
                    <a:pt x="404148" y="1756826"/>
                  </a:lnTo>
                  <a:lnTo>
                    <a:pt x="441491" y="1782372"/>
                  </a:lnTo>
                  <a:lnTo>
                    <a:pt x="480060" y="1806194"/>
                  </a:lnTo>
                  <a:lnTo>
                    <a:pt x="519797" y="1828235"/>
                  </a:lnTo>
                  <a:lnTo>
                    <a:pt x="560648" y="1848441"/>
                  </a:lnTo>
                  <a:lnTo>
                    <a:pt x="602558" y="1866756"/>
                  </a:lnTo>
                  <a:lnTo>
                    <a:pt x="645470" y="1883124"/>
                  </a:lnTo>
                  <a:lnTo>
                    <a:pt x="689329" y="1897489"/>
                  </a:lnTo>
                  <a:lnTo>
                    <a:pt x="734080" y="1909797"/>
                  </a:lnTo>
                  <a:lnTo>
                    <a:pt x="779667" y="1919992"/>
                  </a:lnTo>
                  <a:lnTo>
                    <a:pt x="826034" y="1928018"/>
                  </a:lnTo>
                  <a:lnTo>
                    <a:pt x="873126" y="1933820"/>
                  </a:lnTo>
                  <a:lnTo>
                    <a:pt x="920888" y="1937341"/>
                  </a:lnTo>
                  <a:lnTo>
                    <a:pt x="969263" y="1938527"/>
                  </a:lnTo>
                  <a:lnTo>
                    <a:pt x="1017639" y="1937341"/>
                  </a:lnTo>
                  <a:lnTo>
                    <a:pt x="1065401" y="1933820"/>
                  </a:lnTo>
                  <a:lnTo>
                    <a:pt x="1112493" y="1928018"/>
                  </a:lnTo>
                  <a:lnTo>
                    <a:pt x="1158860" y="1919992"/>
                  </a:lnTo>
                  <a:lnTo>
                    <a:pt x="1204447" y="1909797"/>
                  </a:lnTo>
                  <a:lnTo>
                    <a:pt x="1249198" y="1897489"/>
                  </a:lnTo>
                  <a:lnTo>
                    <a:pt x="1293057" y="1883124"/>
                  </a:lnTo>
                  <a:lnTo>
                    <a:pt x="1335969" y="1866756"/>
                  </a:lnTo>
                  <a:lnTo>
                    <a:pt x="1377879" y="1848441"/>
                  </a:lnTo>
                  <a:lnTo>
                    <a:pt x="1418730" y="1828235"/>
                  </a:lnTo>
                  <a:lnTo>
                    <a:pt x="1458468" y="1806194"/>
                  </a:lnTo>
                  <a:lnTo>
                    <a:pt x="1497036" y="1782372"/>
                  </a:lnTo>
                  <a:lnTo>
                    <a:pt x="1534379" y="1756826"/>
                  </a:lnTo>
                  <a:lnTo>
                    <a:pt x="1570443" y="1729610"/>
                  </a:lnTo>
                  <a:lnTo>
                    <a:pt x="1605170" y="1700782"/>
                  </a:lnTo>
                  <a:lnTo>
                    <a:pt x="1638506" y="1670395"/>
                  </a:lnTo>
                  <a:lnTo>
                    <a:pt x="1670395" y="1638506"/>
                  </a:lnTo>
                  <a:lnTo>
                    <a:pt x="1700782" y="1605170"/>
                  </a:lnTo>
                  <a:lnTo>
                    <a:pt x="1729610" y="1570443"/>
                  </a:lnTo>
                  <a:lnTo>
                    <a:pt x="1756826" y="1534379"/>
                  </a:lnTo>
                  <a:lnTo>
                    <a:pt x="1782372" y="1497036"/>
                  </a:lnTo>
                  <a:lnTo>
                    <a:pt x="1806194" y="1458468"/>
                  </a:lnTo>
                  <a:lnTo>
                    <a:pt x="1828235" y="1418730"/>
                  </a:lnTo>
                  <a:lnTo>
                    <a:pt x="1848441" y="1377879"/>
                  </a:lnTo>
                  <a:lnTo>
                    <a:pt x="1866756" y="1335969"/>
                  </a:lnTo>
                  <a:lnTo>
                    <a:pt x="1883124" y="1293057"/>
                  </a:lnTo>
                  <a:lnTo>
                    <a:pt x="1897489" y="1249198"/>
                  </a:lnTo>
                  <a:lnTo>
                    <a:pt x="1909797" y="1204447"/>
                  </a:lnTo>
                  <a:lnTo>
                    <a:pt x="1919992" y="1158860"/>
                  </a:lnTo>
                  <a:lnTo>
                    <a:pt x="1928018" y="1112493"/>
                  </a:lnTo>
                  <a:lnTo>
                    <a:pt x="1933820" y="1065401"/>
                  </a:lnTo>
                  <a:lnTo>
                    <a:pt x="1937341" y="1017639"/>
                  </a:lnTo>
                  <a:lnTo>
                    <a:pt x="1938527" y="969263"/>
                  </a:lnTo>
                  <a:lnTo>
                    <a:pt x="1937341" y="920888"/>
                  </a:lnTo>
                  <a:lnTo>
                    <a:pt x="1933820" y="873126"/>
                  </a:lnTo>
                  <a:lnTo>
                    <a:pt x="1928018" y="826034"/>
                  </a:lnTo>
                  <a:lnTo>
                    <a:pt x="1919992" y="779667"/>
                  </a:lnTo>
                  <a:lnTo>
                    <a:pt x="1909797" y="734080"/>
                  </a:lnTo>
                  <a:lnTo>
                    <a:pt x="1897489" y="689329"/>
                  </a:lnTo>
                  <a:lnTo>
                    <a:pt x="1883124" y="645470"/>
                  </a:lnTo>
                  <a:lnTo>
                    <a:pt x="1866756" y="602558"/>
                  </a:lnTo>
                  <a:lnTo>
                    <a:pt x="1848441" y="560648"/>
                  </a:lnTo>
                  <a:lnTo>
                    <a:pt x="1828235" y="519797"/>
                  </a:lnTo>
                  <a:lnTo>
                    <a:pt x="1806194" y="480059"/>
                  </a:lnTo>
                  <a:lnTo>
                    <a:pt x="1782372" y="441491"/>
                  </a:lnTo>
                  <a:lnTo>
                    <a:pt x="1756826" y="404148"/>
                  </a:lnTo>
                  <a:lnTo>
                    <a:pt x="1729610" y="368084"/>
                  </a:lnTo>
                  <a:lnTo>
                    <a:pt x="1700782" y="333357"/>
                  </a:lnTo>
                  <a:lnTo>
                    <a:pt x="1670395" y="300021"/>
                  </a:lnTo>
                  <a:lnTo>
                    <a:pt x="1638506" y="268132"/>
                  </a:lnTo>
                  <a:lnTo>
                    <a:pt x="1605170" y="237745"/>
                  </a:lnTo>
                  <a:lnTo>
                    <a:pt x="1570443" y="208917"/>
                  </a:lnTo>
                  <a:lnTo>
                    <a:pt x="1534379" y="181701"/>
                  </a:lnTo>
                  <a:lnTo>
                    <a:pt x="1497036" y="156155"/>
                  </a:lnTo>
                  <a:lnTo>
                    <a:pt x="1458468" y="132333"/>
                  </a:lnTo>
                  <a:lnTo>
                    <a:pt x="1418730" y="110292"/>
                  </a:lnTo>
                  <a:lnTo>
                    <a:pt x="1377879" y="90086"/>
                  </a:lnTo>
                  <a:lnTo>
                    <a:pt x="1335969" y="71771"/>
                  </a:lnTo>
                  <a:lnTo>
                    <a:pt x="1293057" y="55403"/>
                  </a:lnTo>
                  <a:lnTo>
                    <a:pt x="1249198" y="41038"/>
                  </a:lnTo>
                  <a:lnTo>
                    <a:pt x="1204447" y="28730"/>
                  </a:lnTo>
                  <a:lnTo>
                    <a:pt x="1158860" y="18535"/>
                  </a:lnTo>
                  <a:lnTo>
                    <a:pt x="1112493" y="10509"/>
                  </a:lnTo>
                  <a:lnTo>
                    <a:pt x="1065401" y="4707"/>
                  </a:lnTo>
                  <a:lnTo>
                    <a:pt x="1017639" y="1186"/>
                  </a:lnTo>
                  <a:lnTo>
                    <a:pt x="969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0135" y="2759963"/>
              <a:ext cx="6522084" cy="34518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56844" y="1757172"/>
              <a:ext cx="10878820" cy="944880"/>
            </a:xfrm>
            <a:custGeom>
              <a:avLst/>
              <a:gdLst/>
              <a:ahLst/>
              <a:cxnLst/>
              <a:rect l="l" t="t" r="r" b="b"/>
              <a:pathLst>
                <a:path w="10878820" h="944880">
                  <a:moveTo>
                    <a:pt x="10878312" y="0"/>
                  </a:moveTo>
                  <a:lnTo>
                    <a:pt x="0" y="0"/>
                  </a:lnTo>
                  <a:lnTo>
                    <a:pt x="0" y="944879"/>
                  </a:lnTo>
                  <a:lnTo>
                    <a:pt x="10878312" y="944879"/>
                  </a:lnTo>
                  <a:lnTo>
                    <a:pt x="1087831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3600"/>
              <a:t>Specialist</a:t>
            </a:r>
            <a:r>
              <a:rPr dirty="0" sz="3600" spc="-70"/>
              <a:t> </a:t>
            </a:r>
            <a:r>
              <a:rPr dirty="0" sz="3600"/>
              <a:t>Consulting</a:t>
            </a:r>
            <a:r>
              <a:rPr dirty="0" sz="3600" spc="-70"/>
              <a:t> </a:t>
            </a:r>
            <a:r>
              <a:rPr dirty="0" sz="3600" spc="-10"/>
              <a:t>Group</a:t>
            </a:r>
            <a:endParaRPr sz="3600"/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2400">
                <a:solidFill>
                  <a:srgbClr val="EF6C00"/>
                </a:solidFill>
              </a:rPr>
              <a:t>Advisors</a:t>
            </a:r>
            <a:r>
              <a:rPr dirty="0" sz="2400" spc="-4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at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the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center</a:t>
            </a:r>
            <a:endParaRPr sz="2400"/>
          </a:p>
        </p:txBody>
      </p:sp>
      <p:sp>
        <p:nvSpPr>
          <p:cNvPr id="7" name="object 7" descr=""/>
          <p:cNvSpPr txBox="1"/>
          <p:nvPr/>
        </p:nvSpPr>
        <p:spPr>
          <a:xfrm>
            <a:off x="656844" y="1924939"/>
            <a:ext cx="108788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005" marR="635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specialists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consultants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strive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tackle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areas.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52272" y="2702051"/>
            <a:ext cx="10883265" cy="2856230"/>
            <a:chOff x="652272" y="2702051"/>
            <a:chExt cx="10883265" cy="2856230"/>
          </a:xfrm>
        </p:grpSpPr>
        <p:sp>
          <p:nvSpPr>
            <p:cNvPr id="9" name="object 9" descr=""/>
            <p:cNvSpPr/>
            <p:nvPr/>
          </p:nvSpPr>
          <p:spPr>
            <a:xfrm>
              <a:off x="656844" y="2702051"/>
              <a:ext cx="10878820" cy="70485"/>
            </a:xfrm>
            <a:custGeom>
              <a:avLst/>
              <a:gdLst/>
              <a:ahLst/>
              <a:cxnLst/>
              <a:rect l="l" t="t" r="r" b="b"/>
              <a:pathLst>
                <a:path w="10878820" h="70485">
                  <a:moveTo>
                    <a:pt x="10878312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10878312" y="70103"/>
                  </a:lnTo>
                  <a:lnTo>
                    <a:pt x="10878312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2272" y="3299459"/>
              <a:ext cx="4224655" cy="2258695"/>
            </a:xfrm>
            <a:custGeom>
              <a:avLst/>
              <a:gdLst/>
              <a:ahLst/>
              <a:cxnLst/>
              <a:rect l="l" t="t" r="r" b="b"/>
              <a:pathLst>
                <a:path w="4224655" h="2258695">
                  <a:moveTo>
                    <a:pt x="4224528" y="0"/>
                  </a:moveTo>
                  <a:lnTo>
                    <a:pt x="0" y="0"/>
                  </a:lnTo>
                  <a:lnTo>
                    <a:pt x="0" y="2258567"/>
                  </a:lnTo>
                  <a:lnTo>
                    <a:pt x="4224528" y="2258567"/>
                  </a:lnTo>
                  <a:lnTo>
                    <a:pt x="42245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97076" y="3680840"/>
            <a:ext cx="333629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At</a:t>
            </a:r>
            <a:r>
              <a:rPr dirty="0" sz="1600" spc="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16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Henderson,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“world-class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service” is</a:t>
            </a:r>
            <a:r>
              <a:rPr dirty="0" sz="16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6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6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buzzword.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central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our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mission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firm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our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growing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experts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focused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helping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build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manage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practice.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81583" y="4256532"/>
            <a:ext cx="342900" cy="344805"/>
          </a:xfrm>
          <a:custGeom>
            <a:avLst/>
            <a:gdLst/>
            <a:ahLst/>
            <a:cxnLst/>
            <a:rect l="l" t="t" r="r" b="b"/>
            <a:pathLst>
              <a:path w="342900" h="344804">
                <a:moveTo>
                  <a:pt x="171450" y="0"/>
                </a:moveTo>
                <a:lnTo>
                  <a:pt x="125884" y="6150"/>
                </a:lnTo>
                <a:lnTo>
                  <a:pt x="84931" y="23509"/>
                </a:lnTo>
                <a:lnTo>
                  <a:pt x="50230" y="50434"/>
                </a:lnTo>
                <a:lnTo>
                  <a:pt x="23415" y="85287"/>
                </a:lnTo>
                <a:lnTo>
                  <a:pt x="6126" y="126426"/>
                </a:lnTo>
                <a:lnTo>
                  <a:pt x="0" y="172212"/>
                </a:lnTo>
                <a:lnTo>
                  <a:pt x="6126" y="217997"/>
                </a:lnTo>
                <a:lnTo>
                  <a:pt x="23415" y="259136"/>
                </a:lnTo>
                <a:lnTo>
                  <a:pt x="50230" y="293989"/>
                </a:lnTo>
                <a:lnTo>
                  <a:pt x="84931" y="320914"/>
                </a:lnTo>
                <a:lnTo>
                  <a:pt x="125884" y="338273"/>
                </a:lnTo>
                <a:lnTo>
                  <a:pt x="171450" y="344424"/>
                </a:lnTo>
                <a:lnTo>
                  <a:pt x="217015" y="338273"/>
                </a:lnTo>
                <a:lnTo>
                  <a:pt x="257968" y="320914"/>
                </a:lnTo>
                <a:lnTo>
                  <a:pt x="292669" y="293989"/>
                </a:lnTo>
                <a:lnTo>
                  <a:pt x="319484" y="259136"/>
                </a:lnTo>
                <a:lnTo>
                  <a:pt x="321055" y="255397"/>
                </a:lnTo>
                <a:lnTo>
                  <a:pt x="141084" y="255397"/>
                </a:lnTo>
                <a:lnTo>
                  <a:pt x="137159" y="253619"/>
                </a:lnTo>
                <a:lnTo>
                  <a:pt x="133946" y="250825"/>
                </a:lnTo>
                <a:lnTo>
                  <a:pt x="130532" y="245411"/>
                </a:lnTo>
                <a:lnTo>
                  <a:pt x="129393" y="239331"/>
                </a:lnTo>
                <a:lnTo>
                  <a:pt x="130532" y="233251"/>
                </a:lnTo>
                <a:lnTo>
                  <a:pt x="133946" y="227838"/>
                </a:lnTo>
                <a:lnTo>
                  <a:pt x="189306" y="172212"/>
                </a:lnTo>
                <a:lnTo>
                  <a:pt x="134302" y="116967"/>
                </a:lnTo>
                <a:lnTo>
                  <a:pt x="130687" y="111553"/>
                </a:lnTo>
                <a:lnTo>
                  <a:pt x="129482" y="105473"/>
                </a:lnTo>
                <a:lnTo>
                  <a:pt x="130687" y="99393"/>
                </a:lnTo>
                <a:lnTo>
                  <a:pt x="134302" y="93980"/>
                </a:lnTo>
                <a:lnTo>
                  <a:pt x="139526" y="90551"/>
                </a:lnTo>
                <a:lnTo>
                  <a:pt x="145554" y="89408"/>
                </a:lnTo>
                <a:lnTo>
                  <a:pt x="321215" y="89408"/>
                </a:lnTo>
                <a:lnTo>
                  <a:pt x="319484" y="85287"/>
                </a:lnTo>
                <a:lnTo>
                  <a:pt x="292669" y="50434"/>
                </a:lnTo>
                <a:lnTo>
                  <a:pt x="257968" y="23509"/>
                </a:lnTo>
                <a:lnTo>
                  <a:pt x="217015" y="6150"/>
                </a:lnTo>
                <a:lnTo>
                  <a:pt x="171450" y="0"/>
                </a:lnTo>
                <a:close/>
              </a:path>
              <a:path w="342900" h="344804">
                <a:moveTo>
                  <a:pt x="321215" y="89408"/>
                </a:moveTo>
                <a:lnTo>
                  <a:pt x="145554" y="89408"/>
                </a:lnTo>
                <a:lnTo>
                  <a:pt x="151583" y="90551"/>
                </a:lnTo>
                <a:lnTo>
                  <a:pt x="156806" y="93980"/>
                </a:lnTo>
                <a:lnTo>
                  <a:pt x="221094" y="158623"/>
                </a:lnTo>
                <a:lnTo>
                  <a:pt x="221818" y="158877"/>
                </a:lnTo>
                <a:lnTo>
                  <a:pt x="222884" y="159639"/>
                </a:lnTo>
                <a:lnTo>
                  <a:pt x="223596" y="160782"/>
                </a:lnTo>
                <a:lnTo>
                  <a:pt x="226809" y="163957"/>
                </a:lnTo>
                <a:lnTo>
                  <a:pt x="228600" y="167894"/>
                </a:lnTo>
                <a:lnTo>
                  <a:pt x="228244" y="172212"/>
                </a:lnTo>
                <a:lnTo>
                  <a:pt x="228600" y="176530"/>
                </a:lnTo>
                <a:lnTo>
                  <a:pt x="226809" y="180848"/>
                </a:lnTo>
                <a:lnTo>
                  <a:pt x="223596" y="184023"/>
                </a:lnTo>
                <a:lnTo>
                  <a:pt x="222884" y="184785"/>
                </a:lnTo>
                <a:lnTo>
                  <a:pt x="221818" y="185547"/>
                </a:lnTo>
                <a:lnTo>
                  <a:pt x="221094" y="186182"/>
                </a:lnTo>
                <a:lnTo>
                  <a:pt x="156806" y="250825"/>
                </a:lnTo>
                <a:lnTo>
                  <a:pt x="153593" y="253619"/>
                </a:lnTo>
                <a:lnTo>
                  <a:pt x="149301" y="255397"/>
                </a:lnTo>
                <a:lnTo>
                  <a:pt x="321055" y="255397"/>
                </a:lnTo>
                <a:lnTo>
                  <a:pt x="336773" y="217997"/>
                </a:lnTo>
                <a:lnTo>
                  <a:pt x="342900" y="172212"/>
                </a:lnTo>
                <a:lnTo>
                  <a:pt x="336773" y="126426"/>
                </a:lnTo>
                <a:lnTo>
                  <a:pt x="321215" y="89408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11578590" y="6520302"/>
            <a:ext cx="8255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Digital</a:t>
            </a:r>
            <a:r>
              <a:rPr dirty="0" sz="3600" spc="-20"/>
              <a:t> </a:t>
            </a:r>
            <a:r>
              <a:rPr dirty="0" sz="3600" spc="-10"/>
              <a:t>presence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Strategize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how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share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unique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voice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7125334" y="5757468"/>
            <a:ext cx="37395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1000" spc="-4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4</a:t>
            </a:r>
            <a:r>
              <a:rPr dirty="0" baseline="25641" sz="975" i="1">
                <a:solidFill>
                  <a:srgbClr val="393C46"/>
                </a:solidFill>
                <a:latin typeface="Arial"/>
                <a:cs typeface="Arial"/>
              </a:rPr>
              <a:t>th</a:t>
            </a:r>
            <a:r>
              <a:rPr dirty="0" baseline="25641" sz="975" spc="97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annual</a:t>
            </a:r>
            <a:r>
              <a:rPr dirty="0" sz="1000" spc="-3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Algorithm</a:t>
            </a:r>
            <a:r>
              <a:rPr dirty="0" sz="1000" spc="-1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Research</a:t>
            </a:r>
            <a:r>
              <a:rPr dirty="0" sz="1000" spc="-4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(2022)</a:t>
            </a:r>
            <a:r>
              <a:rPr dirty="0" sz="1000" spc="-4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0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Richard</a:t>
            </a:r>
            <a:r>
              <a:rPr dirty="0" sz="10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van</a:t>
            </a:r>
            <a:r>
              <a:rPr dirty="0" sz="1000" spc="-4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393C46"/>
                </a:solidFill>
                <a:latin typeface="Arial"/>
                <a:cs typeface="Arial"/>
              </a:rPr>
              <a:t>der</a:t>
            </a:r>
            <a:r>
              <a:rPr dirty="0" sz="10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Blom</a:t>
            </a:r>
            <a:r>
              <a:rPr dirty="0" sz="1000" spc="-1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000" spc="-2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C46"/>
                </a:solidFill>
                <a:latin typeface="Arial"/>
                <a:cs typeface="Arial"/>
              </a:rPr>
              <a:t>Just</a:t>
            </a:r>
            <a:r>
              <a:rPr dirty="0" sz="1000" spc="-3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393C46"/>
                </a:solidFill>
                <a:latin typeface="Arial"/>
                <a:cs typeface="Arial"/>
              </a:rPr>
              <a:t>Connecting.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147306" y="1684527"/>
          <a:ext cx="4066540" cy="403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730"/>
                <a:gridCol w="1958974"/>
              </a:tblGrid>
              <a:tr h="435609">
                <a:tc gridSpan="2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publish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00739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308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9:30am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1:00pm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8:00am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11:30am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8:45am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11:45am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8:00am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11:30am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1:00pm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3:30pm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Saturday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9:00am</a:t>
                      </a:r>
                      <a:r>
                        <a:rPr dirty="0" sz="12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1:30pm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Sunday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12:00pm</a:t>
                      </a:r>
                      <a:r>
                        <a:rPr dirty="0" sz="1200" spc="-4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2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1:45pm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6350">
                      <a:solidFill>
                        <a:srgbClr val="D9D9D9"/>
                      </a:solidFill>
                      <a:prstDash val="solid"/>
                    </a:lnL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240" y="1694688"/>
            <a:ext cx="4983091" cy="436282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3600"/>
              <a:t>Digital</a:t>
            </a:r>
            <a:r>
              <a:rPr dirty="0" sz="3600" spc="-20"/>
              <a:t> </a:t>
            </a:r>
            <a:r>
              <a:rPr dirty="0" sz="3600" spc="-10"/>
              <a:t>Presence</a:t>
            </a:r>
            <a:endParaRPr sz="3600"/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2400">
                <a:solidFill>
                  <a:srgbClr val="EF6C00"/>
                </a:solidFill>
              </a:rPr>
              <a:t>Commit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measuring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the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impact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of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digital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presence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strategy.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937253" y="1973326"/>
            <a:ext cx="7285355" cy="339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gaining</a:t>
            </a:r>
            <a:r>
              <a:rPr dirty="0" sz="18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connections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followers</a:t>
            </a:r>
            <a:r>
              <a:rPr dirty="0" sz="18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organically?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many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prospective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reached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out?</a:t>
            </a:r>
            <a:endParaRPr sz="1800">
              <a:latin typeface="Arial"/>
              <a:cs typeface="Arial"/>
            </a:endParaRPr>
          </a:p>
          <a:p>
            <a:pPr marL="12700" marR="1207135">
              <a:lnSpc>
                <a:spcPct val="284800"/>
              </a:lnSpc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sz="1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articles</a:t>
            </a: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get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shared</a:t>
            </a: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8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prospects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clients?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many</a:t>
            </a: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new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found</a:t>
            </a:r>
            <a:r>
              <a:rPr dirty="0" sz="18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unique</a:t>
            </a:r>
            <a:r>
              <a:rPr dirty="0" sz="18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posts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online?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gaining</a:t>
            </a:r>
            <a:r>
              <a:rPr dirty="0" sz="18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800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through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sharing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experience?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950208" y="2451798"/>
            <a:ext cx="7793355" cy="53975"/>
            <a:chOff x="3950208" y="2451798"/>
            <a:chExt cx="7793355" cy="53975"/>
          </a:xfrm>
        </p:grpSpPr>
        <p:sp>
          <p:nvSpPr>
            <p:cNvPr id="5" name="object 5" descr=""/>
            <p:cNvSpPr/>
            <p:nvPr/>
          </p:nvSpPr>
          <p:spPr>
            <a:xfrm>
              <a:off x="3950208" y="2478023"/>
              <a:ext cx="7543165" cy="0"/>
            </a:xfrm>
            <a:custGeom>
              <a:avLst/>
              <a:gdLst/>
              <a:ahLst/>
              <a:cxnLst/>
              <a:rect l="l" t="t" r="r" b="b"/>
              <a:pathLst>
                <a:path w="7543165" h="0">
                  <a:moveTo>
                    <a:pt x="0" y="0"/>
                  </a:moveTo>
                  <a:lnTo>
                    <a:pt x="75430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743309" y="247326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93246" y="247878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249935" y="0"/>
                  </a:moveTo>
                  <a:lnTo>
                    <a:pt x="0" y="0"/>
                  </a:lnTo>
                </a:path>
              </a:pathLst>
            </a:custGeom>
            <a:ln w="53975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950208" y="3236658"/>
            <a:ext cx="7793355" cy="53975"/>
            <a:chOff x="3950208" y="3236658"/>
            <a:chExt cx="7793355" cy="53975"/>
          </a:xfrm>
        </p:grpSpPr>
        <p:sp>
          <p:nvSpPr>
            <p:cNvPr id="9" name="object 9" descr=""/>
            <p:cNvSpPr/>
            <p:nvPr/>
          </p:nvSpPr>
          <p:spPr>
            <a:xfrm>
              <a:off x="3950208" y="3262883"/>
              <a:ext cx="7543165" cy="0"/>
            </a:xfrm>
            <a:custGeom>
              <a:avLst/>
              <a:gdLst/>
              <a:ahLst/>
              <a:cxnLst/>
              <a:rect l="l" t="t" r="r" b="b"/>
              <a:pathLst>
                <a:path w="7543165" h="0">
                  <a:moveTo>
                    <a:pt x="0" y="0"/>
                  </a:moveTo>
                  <a:lnTo>
                    <a:pt x="75430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743309" y="325812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493246" y="326364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249935" y="0"/>
                  </a:moveTo>
                  <a:lnTo>
                    <a:pt x="0" y="0"/>
                  </a:lnTo>
                </a:path>
              </a:pathLst>
            </a:custGeom>
            <a:ln w="53975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950208" y="4021518"/>
            <a:ext cx="7793355" cy="53975"/>
            <a:chOff x="3950208" y="4021518"/>
            <a:chExt cx="7793355" cy="53975"/>
          </a:xfrm>
        </p:grpSpPr>
        <p:sp>
          <p:nvSpPr>
            <p:cNvPr id="13" name="object 13" descr=""/>
            <p:cNvSpPr/>
            <p:nvPr/>
          </p:nvSpPr>
          <p:spPr>
            <a:xfrm>
              <a:off x="3950208" y="4047743"/>
              <a:ext cx="7543165" cy="0"/>
            </a:xfrm>
            <a:custGeom>
              <a:avLst/>
              <a:gdLst/>
              <a:ahLst/>
              <a:cxnLst/>
              <a:rect l="l" t="t" r="r" b="b"/>
              <a:pathLst>
                <a:path w="7543165" h="0">
                  <a:moveTo>
                    <a:pt x="0" y="0"/>
                  </a:moveTo>
                  <a:lnTo>
                    <a:pt x="75430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743309" y="404298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0"/>
                  </a:moveTo>
                  <a:lnTo>
                    <a:pt x="0" y="9524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493246" y="404850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249935" y="0"/>
                  </a:moveTo>
                  <a:lnTo>
                    <a:pt x="0" y="0"/>
                  </a:lnTo>
                </a:path>
              </a:pathLst>
            </a:custGeom>
            <a:ln w="53975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950208" y="4806378"/>
            <a:ext cx="7793355" cy="53975"/>
            <a:chOff x="3950208" y="4806378"/>
            <a:chExt cx="7793355" cy="53975"/>
          </a:xfrm>
        </p:grpSpPr>
        <p:sp>
          <p:nvSpPr>
            <p:cNvPr id="17" name="object 17" descr=""/>
            <p:cNvSpPr/>
            <p:nvPr/>
          </p:nvSpPr>
          <p:spPr>
            <a:xfrm>
              <a:off x="3950208" y="4832603"/>
              <a:ext cx="7543165" cy="0"/>
            </a:xfrm>
            <a:custGeom>
              <a:avLst/>
              <a:gdLst/>
              <a:ahLst/>
              <a:cxnLst/>
              <a:rect l="l" t="t" r="r" b="b"/>
              <a:pathLst>
                <a:path w="7543165" h="0">
                  <a:moveTo>
                    <a:pt x="0" y="0"/>
                  </a:moveTo>
                  <a:lnTo>
                    <a:pt x="754303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743309" y="482784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93246" y="483336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249935" y="0"/>
                  </a:moveTo>
                  <a:lnTo>
                    <a:pt x="0" y="0"/>
                  </a:lnTo>
                </a:path>
              </a:pathLst>
            </a:custGeom>
            <a:ln w="53975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938580" y="5990335"/>
            <a:ext cx="60610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Four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goal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setting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increase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employee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reduce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attrition.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BI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Worldwide.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Maryam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Tajmirriyahi,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Ph.D</a:t>
            </a:r>
            <a:r>
              <a:rPr dirty="0" sz="800" spc="-10" i="1">
                <a:solidFill>
                  <a:srgbClr val="393C46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1937004"/>
            <a:ext cx="3176016" cy="3817620"/>
          </a:xfrm>
          <a:prstGeom prst="rect">
            <a:avLst/>
          </a:prstGeom>
        </p:spPr>
      </p:pic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117" y="437959"/>
            <a:ext cx="8231505" cy="1353820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Investor </a:t>
            </a:r>
            <a:r>
              <a:rPr dirty="0" sz="3600" spc="-10"/>
              <a:t>education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educational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topics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does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audience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expect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 spc="-25">
                <a:solidFill>
                  <a:srgbClr val="EF6C00"/>
                </a:solidFill>
              </a:rPr>
              <a:t>how </a:t>
            </a:r>
            <a:r>
              <a:rPr dirty="0" sz="2400">
                <a:solidFill>
                  <a:srgbClr val="EF6C00"/>
                </a:solidFill>
              </a:rPr>
              <a:t>will</a:t>
            </a:r>
            <a:r>
              <a:rPr dirty="0" sz="2400" spc="-4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deliver?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902208" y="2145792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5" h="1704339">
                <a:moveTo>
                  <a:pt x="0" y="1703831"/>
                </a:moveTo>
                <a:lnTo>
                  <a:pt x="3003804" y="1703831"/>
                </a:lnTo>
                <a:lnTo>
                  <a:pt x="3003804" y="0"/>
                </a:lnTo>
                <a:lnTo>
                  <a:pt x="0" y="0"/>
                </a:lnTo>
                <a:lnTo>
                  <a:pt x="0" y="1703831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06970" y="2279057"/>
            <a:ext cx="2994660" cy="13081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B8E3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  <a:p>
            <a:pPr marL="225425" marR="75438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B8E3"/>
                </a:solidFill>
                <a:latin typeface="Arial"/>
                <a:cs typeface="Arial"/>
              </a:rPr>
              <a:t>Define</a:t>
            </a:r>
            <a:r>
              <a:rPr dirty="0" sz="1800" spc="-45" b="1">
                <a:solidFill>
                  <a:srgbClr val="00B8E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your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prospects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need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and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want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518659" y="2161032"/>
            <a:ext cx="3002280" cy="1704339"/>
          </a:xfrm>
          <a:custGeom>
            <a:avLst/>
            <a:gdLst/>
            <a:ahLst/>
            <a:cxnLst/>
            <a:rect l="l" t="t" r="r" b="b"/>
            <a:pathLst>
              <a:path w="3002279" h="1704339">
                <a:moveTo>
                  <a:pt x="0" y="1703832"/>
                </a:moveTo>
                <a:lnTo>
                  <a:pt x="3002280" y="1703832"/>
                </a:lnTo>
                <a:lnTo>
                  <a:pt x="3002280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523422" y="2279057"/>
            <a:ext cx="2992755" cy="13081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B8E3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 algn="just" marL="224790" marR="29718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B8E3"/>
                </a:solidFill>
                <a:latin typeface="Arial"/>
                <a:cs typeface="Arial"/>
              </a:rPr>
              <a:t>Strategize</a:t>
            </a:r>
            <a:r>
              <a:rPr dirty="0" sz="1800" spc="-50" b="1">
                <a:solidFill>
                  <a:srgbClr val="00B8E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partners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provide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materials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presenters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133588" y="2161032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4" h="1704339">
                <a:moveTo>
                  <a:pt x="0" y="1703832"/>
                </a:moveTo>
                <a:lnTo>
                  <a:pt x="3003804" y="1703832"/>
                </a:lnTo>
                <a:lnTo>
                  <a:pt x="3003804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38350" y="2279057"/>
            <a:ext cx="2994660" cy="10337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B8E3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  <a:p>
            <a:pPr marL="226060" marR="1336675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B8E3"/>
                </a:solidFill>
                <a:latin typeface="Arial"/>
                <a:cs typeface="Arial"/>
              </a:rPr>
              <a:t>Commit</a:t>
            </a:r>
            <a:r>
              <a:rPr dirty="0" sz="1800" spc="-20" b="1">
                <a:solidFill>
                  <a:srgbClr val="00B8E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expected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ROI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7135" y="3860291"/>
            <a:ext cx="3005455" cy="2044064"/>
            <a:chOff x="4517135" y="3860291"/>
            <a:chExt cx="3005455" cy="20440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3874642"/>
              <a:ext cx="3003804" cy="199580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17897" y="3879341"/>
              <a:ext cx="3004820" cy="2005964"/>
            </a:xfrm>
            <a:custGeom>
              <a:avLst/>
              <a:gdLst/>
              <a:ahLst/>
              <a:cxnLst/>
              <a:rect l="l" t="t" r="r" b="b"/>
              <a:pathLst>
                <a:path w="3004820" h="2005964">
                  <a:moveTo>
                    <a:pt x="1524" y="0"/>
                  </a:moveTo>
                  <a:lnTo>
                    <a:pt x="3004566" y="0"/>
                  </a:lnTo>
                </a:path>
                <a:path w="300482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133588" y="3860291"/>
            <a:ext cx="3004185" cy="2044064"/>
            <a:chOff x="8133588" y="3860291"/>
            <a:chExt cx="3004185" cy="204406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8" y="3878579"/>
              <a:ext cx="3003804" cy="20055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134350" y="3879341"/>
              <a:ext cx="3003550" cy="2005964"/>
            </a:xfrm>
            <a:custGeom>
              <a:avLst/>
              <a:gdLst/>
              <a:ahLst/>
              <a:cxnLst/>
              <a:rect l="l" t="t" r="r" b="b"/>
              <a:pathLst>
                <a:path w="3003550" h="2005964">
                  <a:moveTo>
                    <a:pt x="0" y="0"/>
                  </a:moveTo>
                  <a:lnTo>
                    <a:pt x="3003042" y="0"/>
                  </a:lnTo>
                </a:path>
                <a:path w="300355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02208" y="3845052"/>
            <a:ext cx="3004185" cy="2042160"/>
            <a:chOff x="902208" y="3845052"/>
            <a:chExt cx="3004185" cy="2042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3863340"/>
              <a:ext cx="3003804" cy="200253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02970" y="3864102"/>
              <a:ext cx="3003550" cy="2004060"/>
            </a:xfrm>
            <a:custGeom>
              <a:avLst/>
              <a:gdLst/>
              <a:ahLst/>
              <a:cxnLst/>
              <a:rect l="l" t="t" r="r" b="b"/>
              <a:pathLst>
                <a:path w="3003550" h="2004060">
                  <a:moveTo>
                    <a:pt x="0" y="0"/>
                  </a:moveTo>
                  <a:lnTo>
                    <a:pt x="3003042" y="0"/>
                  </a:lnTo>
                </a:path>
                <a:path w="3003550" h="2004060">
                  <a:moveTo>
                    <a:pt x="0" y="2004060"/>
                  </a:moveTo>
                  <a:lnTo>
                    <a:pt x="3003042" y="2004060"/>
                  </a:lnTo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Investor </a:t>
            </a:r>
            <a:r>
              <a:rPr dirty="0" sz="3600" spc="-10"/>
              <a:t>education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Define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would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be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valuable</a:t>
            </a:r>
            <a:r>
              <a:rPr dirty="0" sz="2400" spc="-4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prospects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1405127" y="1965960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1"/>
                </a:lnTo>
                <a:lnTo>
                  <a:pt x="9884664" y="850391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108961" y="2216607"/>
            <a:ext cx="458597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Create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an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investor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education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committee.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405127" y="3288791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2"/>
                </a:lnTo>
                <a:lnTo>
                  <a:pt x="9884664" y="850392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108961" y="3540378"/>
            <a:ext cx="78536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Determine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cadence</a:t>
            </a:r>
            <a:r>
              <a:rPr dirty="0" sz="2000" spc="-5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topics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ideal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prospects</a:t>
            </a:r>
            <a:r>
              <a:rPr dirty="0" sz="2000" spc="-5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are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likely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attend.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05127" y="4611623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1"/>
                </a:lnTo>
                <a:lnTo>
                  <a:pt x="9884664" y="850391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08961" y="4863846"/>
            <a:ext cx="59518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Schedule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placeholder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events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for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next</a:t>
            </a:r>
            <a:r>
              <a:rPr dirty="0" sz="20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12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months.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64082" y="1856232"/>
            <a:ext cx="1082675" cy="1082040"/>
            <a:chOff x="864082" y="1856232"/>
            <a:chExt cx="1082675" cy="108204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8" y="1894332"/>
              <a:ext cx="1005840" cy="10058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83132" y="1875282"/>
              <a:ext cx="1044575" cy="1043940"/>
            </a:xfrm>
            <a:custGeom>
              <a:avLst/>
              <a:gdLst/>
              <a:ahLst/>
              <a:cxnLst/>
              <a:rect l="l" t="t" r="r" b="b"/>
              <a:pathLst>
                <a:path w="1044575" h="1043939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494"/>
                  </a:lnTo>
                  <a:lnTo>
                    <a:pt x="725195" y="41020"/>
                  </a:lnTo>
                  <a:lnTo>
                    <a:pt x="770788" y="62991"/>
                  </a:lnTo>
                  <a:lnTo>
                    <a:pt x="813841" y="89153"/>
                  </a:lnTo>
                  <a:lnTo>
                    <a:pt x="854100" y="119125"/>
                  </a:lnTo>
                  <a:lnTo>
                    <a:pt x="891057" y="152907"/>
                  </a:lnTo>
                  <a:lnTo>
                    <a:pt x="924839" y="189864"/>
                  </a:lnTo>
                  <a:lnTo>
                    <a:pt x="954811" y="230123"/>
                  </a:lnTo>
                  <a:lnTo>
                    <a:pt x="980973" y="273176"/>
                  </a:lnTo>
                  <a:lnTo>
                    <a:pt x="1002944" y="318769"/>
                  </a:lnTo>
                  <a:lnTo>
                    <a:pt x="1020470" y="366775"/>
                  </a:lnTo>
                  <a:lnTo>
                    <a:pt x="1033424" y="416813"/>
                  </a:lnTo>
                  <a:lnTo>
                    <a:pt x="1041298" y="468629"/>
                  </a:lnTo>
                  <a:lnTo>
                    <a:pt x="1043965" y="521969"/>
                  </a:lnTo>
                  <a:lnTo>
                    <a:pt x="1041298" y="575309"/>
                  </a:lnTo>
                  <a:lnTo>
                    <a:pt x="1033424" y="627126"/>
                  </a:lnTo>
                  <a:lnTo>
                    <a:pt x="1020470" y="677163"/>
                  </a:lnTo>
                  <a:lnTo>
                    <a:pt x="1002944" y="725169"/>
                  </a:lnTo>
                  <a:lnTo>
                    <a:pt x="980973" y="770763"/>
                  </a:lnTo>
                  <a:lnTo>
                    <a:pt x="954811" y="813815"/>
                  </a:lnTo>
                  <a:lnTo>
                    <a:pt x="924839" y="854075"/>
                  </a:lnTo>
                  <a:lnTo>
                    <a:pt x="891057" y="891031"/>
                  </a:lnTo>
                  <a:lnTo>
                    <a:pt x="854100" y="924813"/>
                  </a:lnTo>
                  <a:lnTo>
                    <a:pt x="813841" y="954785"/>
                  </a:lnTo>
                  <a:lnTo>
                    <a:pt x="770788" y="980947"/>
                  </a:lnTo>
                  <a:lnTo>
                    <a:pt x="725195" y="1002918"/>
                  </a:lnTo>
                  <a:lnTo>
                    <a:pt x="677189" y="1020444"/>
                  </a:lnTo>
                  <a:lnTo>
                    <a:pt x="627151" y="1033398"/>
                  </a:lnTo>
                  <a:lnTo>
                    <a:pt x="575335" y="1041272"/>
                  </a:lnTo>
                  <a:lnTo>
                    <a:pt x="521995" y="1043939"/>
                  </a:lnTo>
                  <a:lnTo>
                    <a:pt x="468655" y="1041272"/>
                  </a:lnTo>
                  <a:lnTo>
                    <a:pt x="416839" y="1033398"/>
                  </a:lnTo>
                  <a:lnTo>
                    <a:pt x="366788" y="1020444"/>
                  </a:lnTo>
                  <a:lnTo>
                    <a:pt x="318808" y="1002918"/>
                  </a:lnTo>
                  <a:lnTo>
                    <a:pt x="273177" y="980947"/>
                  </a:lnTo>
                  <a:lnTo>
                    <a:pt x="230136" y="954785"/>
                  </a:lnTo>
                  <a:lnTo>
                    <a:pt x="189953" y="924813"/>
                  </a:lnTo>
                  <a:lnTo>
                    <a:pt x="152895" y="891031"/>
                  </a:lnTo>
                  <a:lnTo>
                    <a:pt x="119202" y="854075"/>
                  </a:lnTo>
                  <a:lnTo>
                    <a:pt x="89166" y="813815"/>
                  </a:lnTo>
                  <a:lnTo>
                    <a:pt x="63017" y="770763"/>
                  </a:lnTo>
                  <a:lnTo>
                    <a:pt x="41033" y="725169"/>
                  </a:lnTo>
                  <a:lnTo>
                    <a:pt x="23469" y="677163"/>
                  </a:lnTo>
                  <a:lnTo>
                    <a:pt x="10604" y="627126"/>
                  </a:lnTo>
                  <a:lnTo>
                    <a:pt x="2692" y="575309"/>
                  </a:lnTo>
                  <a:lnTo>
                    <a:pt x="0" y="521969"/>
                  </a:lnTo>
                  <a:lnTo>
                    <a:pt x="2692" y="468629"/>
                  </a:lnTo>
                  <a:lnTo>
                    <a:pt x="10604" y="416813"/>
                  </a:lnTo>
                  <a:lnTo>
                    <a:pt x="23469" y="366775"/>
                  </a:lnTo>
                  <a:lnTo>
                    <a:pt x="41033" y="318769"/>
                  </a:lnTo>
                  <a:lnTo>
                    <a:pt x="63017" y="273176"/>
                  </a:lnTo>
                  <a:lnTo>
                    <a:pt x="89166" y="230123"/>
                  </a:lnTo>
                  <a:lnTo>
                    <a:pt x="119202" y="189864"/>
                  </a:lnTo>
                  <a:lnTo>
                    <a:pt x="152895" y="152907"/>
                  </a:lnTo>
                  <a:lnTo>
                    <a:pt x="189953" y="119125"/>
                  </a:lnTo>
                  <a:lnTo>
                    <a:pt x="230136" y="89153"/>
                  </a:lnTo>
                  <a:lnTo>
                    <a:pt x="273177" y="62991"/>
                  </a:lnTo>
                  <a:lnTo>
                    <a:pt x="318808" y="41020"/>
                  </a:lnTo>
                  <a:lnTo>
                    <a:pt x="366788" y="23494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864082" y="3179064"/>
            <a:ext cx="1082675" cy="1082040"/>
            <a:chOff x="864082" y="3179064"/>
            <a:chExt cx="1082675" cy="108204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3217164"/>
              <a:ext cx="1005840" cy="100584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83132" y="3198114"/>
              <a:ext cx="1044575" cy="1043940"/>
            </a:xfrm>
            <a:custGeom>
              <a:avLst/>
              <a:gdLst/>
              <a:ahLst/>
              <a:cxnLst/>
              <a:rect l="l" t="t" r="r" b="b"/>
              <a:pathLst>
                <a:path w="1044575" h="1043939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495"/>
                  </a:lnTo>
                  <a:lnTo>
                    <a:pt x="725195" y="41021"/>
                  </a:lnTo>
                  <a:lnTo>
                    <a:pt x="770788" y="62991"/>
                  </a:lnTo>
                  <a:lnTo>
                    <a:pt x="813841" y="89153"/>
                  </a:lnTo>
                  <a:lnTo>
                    <a:pt x="854100" y="119125"/>
                  </a:lnTo>
                  <a:lnTo>
                    <a:pt x="891057" y="152908"/>
                  </a:lnTo>
                  <a:lnTo>
                    <a:pt x="924839" y="189864"/>
                  </a:lnTo>
                  <a:lnTo>
                    <a:pt x="954811" y="230124"/>
                  </a:lnTo>
                  <a:lnTo>
                    <a:pt x="980973" y="273176"/>
                  </a:lnTo>
                  <a:lnTo>
                    <a:pt x="1002944" y="318770"/>
                  </a:lnTo>
                  <a:lnTo>
                    <a:pt x="1020470" y="366775"/>
                  </a:lnTo>
                  <a:lnTo>
                    <a:pt x="1033424" y="416813"/>
                  </a:lnTo>
                  <a:lnTo>
                    <a:pt x="1041298" y="468630"/>
                  </a:lnTo>
                  <a:lnTo>
                    <a:pt x="1043965" y="521969"/>
                  </a:lnTo>
                  <a:lnTo>
                    <a:pt x="1041298" y="575310"/>
                  </a:lnTo>
                  <a:lnTo>
                    <a:pt x="1033424" y="627126"/>
                  </a:lnTo>
                  <a:lnTo>
                    <a:pt x="1020470" y="677163"/>
                  </a:lnTo>
                  <a:lnTo>
                    <a:pt x="1002944" y="725169"/>
                  </a:lnTo>
                  <a:lnTo>
                    <a:pt x="980973" y="770763"/>
                  </a:lnTo>
                  <a:lnTo>
                    <a:pt x="954811" y="813816"/>
                  </a:lnTo>
                  <a:lnTo>
                    <a:pt x="924839" y="854075"/>
                  </a:lnTo>
                  <a:lnTo>
                    <a:pt x="891057" y="891032"/>
                  </a:lnTo>
                  <a:lnTo>
                    <a:pt x="854100" y="924813"/>
                  </a:lnTo>
                  <a:lnTo>
                    <a:pt x="813841" y="954786"/>
                  </a:lnTo>
                  <a:lnTo>
                    <a:pt x="770788" y="980948"/>
                  </a:lnTo>
                  <a:lnTo>
                    <a:pt x="725195" y="1002919"/>
                  </a:lnTo>
                  <a:lnTo>
                    <a:pt x="677189" y="1020444"/>
                  </a:lnTo>
                  <a:lnTo>
                    <a:pt x="627151" y="1033399"/>
                  </a:lnTo>
                  <a:lnTo>
                    <a:pt x="575335" y="1041273"/>
                  </a:lnTo>
                  <a:lnTo>
                    <a:pt x="521995" y="1043940"/>
                  </a:lnTo>
                  <a:lnTo>
                    <a:pt x="468655" y="1041273"/>
                  </a:lnTo>
                  <a:lnTo>
                    <a:pt x="416839" y="1033399"/>
                  </a:lnTo>
                  <a:lnTo>
                    <a:pt x="366788" y="1020444"/>
                  </a:lnTo>
                  <a:lnTo>
                    <a:pt x="318808" y="1002919"/>
                  </a:lnTo>
                  <a:lnTo>
                    <a:pt x="273177" y="980948"/>
                  </a:lnTo>
                  <a:lnTo>
                    <a:pt x="230136" y="954786"/>
                  </a:lnTo>
                  <a:lnTo>
                    <a:pt x="189953" y="924813"/>
                  </a:lnTo>
                  <a:lnTo>
                    <a:pt x="152895" y="891032"/>
                  </a:lnTo>
                  <a:lnTo>
                    <a:pt x="119202" y="854075"/>
                  </a:lnTo>
                  <a:lnTo>
                    <a:pt x="89166" y="813816"/>
                  </a:lnTo>
                  <a:lnTo>
                    <a:pt x="63017" y="770763"/>
                  </a:lnTo>
                  <a:lnTo>
                    <a:pt x="41033" y="725169"/>
                  </a:lnTo>
                  <a:lnTo>
                    <a:pt x="23469" y="677163"/>
                  </a:lnTo>
                  <a:lnTo>
                    <a:pt x="10604" y="627126"/>
                  </a:lnTo>
                  <a:lnTo>
                    <a:pt x="2692" y="575310"/>
                  </a:lnTo>
                  <a:lnTo>
                    <a:pt x="0" y="521969"/>
                  </a:lnTo>
                  <a:lnTo>
                    <a:pt x="2692" y="468630"/>
                  </a:lnTo>
                  <a:lnTo>
                    <a:pt x="10604" y="416813"/>
                  </a:lnTo>
                  <a:lnTo>
                    <a:pt x="23469" y="366775"/>
                  </a:lnTo>
                  <a:lnTo>
                    <a:pt x="41033" y="318770"/>
                  </a:lnTo>
                  <a:lnTo>
                    <a:pt x="63017" y="273176"/>
                  </a:lnTo>
                  <a:lnTo>
                    <a:pt x="89166" y="230124"/>
                  </a:lnTo>
                  <a:lnTo>
                    <a:pt x="119202" y="189864"/>
                  </a:lnTo>
                  <a:lnTo>
                    <a:pt x="152895" y="152908"/>
                  </a:lnTo>
                  <a:lnTo>
                    <a:pt x="189953" y="119125"/>
                  </a:lnTo>
                  <a:lnTo>
                    <a:pt x="230136" y="89153"/>
                  </a:lnTo>
                  <a:lnTo>
                    <a:pt x="273177" y="62991"/>
                  </a:lnTo>
                  <a:lnTo>
                    <a:pt x="318808" y="41021"/>
                  </a:lnTo>
                  <a:lnTo>
                    <a:pt x="366788" y="23495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864082" y="4503420"/>
            <a:ext cx="1082675" cy="1080770"/>
            <a:chOff x="864082" y="4503420"/>
            <a:chExt cx="1082675" cy="1080770"/>
          </a:xfrm>
        </p:grpSpPr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4541520"/>
              <a:ext cx="1005840" cy="100431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83132" y="4522470"/>
              <a:ext cx="1044575" cy="1042669"/>
            </a:xfrm>
            <a:custGeom>
              <a:avLst/>
              <a:gdLst/>
              <a:ahLst/>
              <a:cxnLst/>
              <a:rect l="l" t="t" r="r" b="b"/>
              <a:pathLst>
                <a:path w="1044575" h="1042670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367"/>
                  </a:lnTo>
                  <a:lnTo>
                    <a:pt x="725195" y="40893"/>
                  </a:lnTo>
                  <a:lnTo>
                    <a:pt x="770788" y="62864"/>
                  </a:lnTo>
                  <a:lnTo>
                    <a:pt x="813841" y="89026"/>
                  </a:lnTo>
                  <a:lnTo>
                    <a:pt x="853973" y="118998"/>
                  </a:lnTo>
                  <a:lnTo>
                    <a:pt x="891057" y="152653"/>
                  </a:lnTo>
                  <a:lnTo>
                    <a:pt x="924712" y="189610"/>
                  </a:lnTo>
                  <a:lnTo>
                    <a:pt x="954811" y="229742"/>
                  </a:lnTo>
                  <a:lnTo>
                    <a:pt x="980973" y="272795"/>
                  </a:lnTo>
                  <a:lnTo>
                    <a:pt x="1002944" y="318261"/>
                  </a:lnTo>
                  <a:lnTo>
                    <a:pt x="1020470" y="366267"/>
                  </a:lnTo>
                  <a:lnTo>
                    <a:pt x="1033424" y="416178"/>
                  </a:lnTo>
                  <a:lnTo>
                    <a:pt x="1041298" y="467994"/>
                  </a:lnTo>
                  <a:lnTo>
                    <a:pt x="1043965" y="521207"/>
                  </a:lnTo>
                  <a:lnTo>
                    <a:pt x="1041298" y="574420"/>
                  </a:lnTo>
                  <a:lnTo>
                    <a:pt x="1033424" y="626236"/>
                  </a:lnTo>
                  <a:lnTo>
                    <a:pt x="1020470" y="676147"/>
                  </a:lnTo>
                  <a:lnTo>
                    <a:pt x="1002944" y="724153"/>
                  </a:lnTo>
                  <a:lnTo>
                    <a:pt x="980973" y="769619"/>
                  </a:lnTo>
                  <a:lnTo>
                    <a:pt x="954811" y="812672"/>
                  </a:lnTo>
                  <a:lnTo>
                    <a:pt x="924712" y="852804"/>
                  </a:lnTo>
                  <a:lnTo>
                    <a:pt x="891057" y="889761"/>
                  </a:lnTo>
                  <a:lnTo>
                    <a:pt x="853973" y="923416"/>
                  </a:lnTo>
                  <a:lnTo>
                    <a:pt x="813841" y="953388"/>
                  </a:lnTo>
                  <a:lnTo>
                    <a:pt x="770788" y="979550"/>
                  </a:lnTo>
                  <a:lnTo>
                    <a:pt x="725195" y="1001521"/>
                  </a:lnTo>
                  <a:lnTo>
                    <a:pt x="677189" y="1019047"/>
                  </a:lnTo>
                  <a:lnTo>
                    <a:pt x="627151" y="1031874"/>
                  </a:lnTo>
                  <a:lnTo>
                    <a:pt x="575335" y="1039748"/>
                  </a:lnTo>
                  <a:lnTo>
                    <a:pt x="521995" y="1042415"/>
                  </a:lnTo>
                  <a:lnTo>
                    <a:pt x="468655" y="1039748"/>
                  </a:lnTo>
                  <a:lnTo>
                    <a:pt x="416839" y="1031874"/>
                  </a:lnTo>
                  <a:lnTo>
                    <a:pt x="366788" y="1019047"/>
                  </a:lnTo>
                  <a:lnTo>
                    <a:pt x="318820" y="1001521"/>
                  </a:lnTo>
                  <a:lnTo>
                    <a:pt x="273189" y="979550"/>
                  </a:lnTo>
                  <a:lnTo>
                    <a:pt x="230149" y="953388"/>
                  </a:lnTo>
                  <a:lnTo>
                    <a:pt x="189966" y="923416"/>
                  </a:lnTo>
                  <a:lnTo>
                    <a:pt x="152908" y="889761"/>
                  </a:lnTo>
                  <a:lnTo>
                    <a:pt x="119214" y="852804"/>
                  </a:lnTo>
                  <a:lnTo>
                    <a:pt x="89166" y="812672"/>
                  </a:lnTo>
                  <a:lnTo>
                    <a:pt x="63017" y="769619"/>
                  </a:lnTo>
                  <a:lnTo>
                    <a:pt x="41033" y="724153"/>
                  </a:lnTo>
                  <a:lnTo>
                    <a:pt x="23469" y="676147"/>
                  </a:lnTo>
                  <a:lnTo>
                    <a:pt x="10604" y="626236"/>
                  </a:lnTo>
                  <a:lnTo>
                    <a:pt x="2692" y="574420"/>
                  </a:lnTo>
                  <a:lnTo>
                    <a:pt x="0" y="521207"/>
                  </a:lnTo>
                  <a:lnTo>
                    <a:pt x="2692" y="467994"/>
                  </a:lnTo>
                  <a:lnTo>
                    <a:pt x="10604" y="416178"/>
                  </a:lnTo>
                  <a:lnTo>
                    <a:pt x="23469" y="366267"/>
                  </a:lnTo>
                  <a:lnTo>
                    <a:pt x="41033" y="318261"/>
                  </a:lnTo>
                  <a:lnTo>
                    <a:pt x="63017" y="272795"/>
                  </a:lnTo>
                  <a:lnTo>
                    <a:pt x="89166" y="229742"/>
                  </a:lnTo>
                  <a:lnTo>
                    <a:pt x="119214" y="189610"/>
                  </a:lnTo>
                  <a:lnTo>
                    <a:pt x="152908" y="152653"/>
                  </a:lnTo>
                  <a:lnTo>
                    <a:pt x="189966" y="118998"/>
                  </a:lnTo>
                  <a:lnTo>
                    <a:pt x="230149" y="89026"/>
                  </a:lnTo>
                  <a:lnTo>
                    <a:pt x="273189" y="62864"/>
                  </a:lnTo>
                  <a:lnTo>
                    <a:pt x="318820" y="40893"/>
                  </a:lnTo>
                  <a:lnTo>
                    <a:pt x="366788" y="23367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B8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7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Investor </a:t>
            </a:r>
            <a:r>
              <a:rPr dirty="0" sz="3600" spc="-10"/>
              <a:t>education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7315200" y="1638300"/>
            <a:ext cx="4876800" cy="4284345"/>
            <a:chOff x="7315200" y="1638300"/>
            <a:chExt cx="4876800" cy="4284345"/>
          </a:xfrm>
        </p:grpSpPr>
        <p:sp>
          <p:nvSpPr>
            <p:cNvPr id="4" name="object 4" descr=""/>
            <p:cNvSpPr/>
            <p:nvPr/>
          </p:nvSpPr>
          <p:spPr>
            <a:xfrm>
              <a:off x="7315200" y="1638300"/>
              <a:ext cx="4876800" cy="4229100"/>
            </a:xfrm>
            <a:custGeom>
              <a:avLst/>
              <a:gdLst/>
              <a:ahLst/>
              <a:cxnLst/>
              <a:rect l="l" t="t" r="r" b="b"/>
              <a:pathLst>
                <a:path w="4876800" h="4229100">
                  <a:moveTo>
                    <a:pt x="0" y="4229100"/>
                  </a:moveTo>
                  <a:lnTo>
                    <a:pt x="4876800" y="4229100"/>
                  </a:lnTo>
                  <a:lnTo>
                    <a:pt x="4876800" y="0"/>
                  </a:lnTo>
                  <a:lnTo>
                    <a:pt x="0" y="0"/>
                  </a:lnTo>
                  <a:lnTo>
                    <a:pt x="0" y="422910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315200" y="5867400"/>
              <a:ext cx="4876800" cy="55244"/>
            </a:xfrm>
            <a:custGeom>
              <a:avLst/>
              <a:gdLst/>
              <a:ahLst/>
              <a:cxnLst/>
              <a:rect l="l" t="t" r="r" b="b"/>
              <a:pathLst>
                <a:path w="4876800" h="55245">
                  <a:moveTo>
                    <a:pt x="4876800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4876800" y="54863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315200" y="2476626"/>
            <a:ext cx="4876800" cy="2166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1345" marR="36131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Roboto"/>
                <a:cs typeface="Roboto"/>
              </a:rPr>
              <a:t>An</a:t>
            </a:r>
            <a:r>
              <a:rPr dirty="0" sz="2800" spc="-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800">
                <a:solidFill>
                  <a:srgbClr val="FFFFFF"/>
                </a:solidFill>
                <a:latin typeface="Roboto"/>
                <a:cs typeface="Roboto"/>
              </a:rPr>
              <a:t>investment</a:t>
            </a:r>
            <a:r>
              <a:rPr dirty="0" sz="28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dirty="0" sz="2800">
                <a:solidFill>
                  <a:srgbClr val="FFFFFF"/>
                </a:solidFill>
                <a:latin typeface="Roboto"/>
                <a:cs typeface="Roboto"/>
              </a:rPr>
              <a:t>knowledge</a:t>
            </a:r>
            <a:r>
              <a:rPr dirty="0" sz="28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800">
                <a:solidFill>
                  <a:srgbClr val="FFFFFF"/>
                </a:solidFill>
                <a:latin typeface="Roboto"/>
                <a:cs typeface="Roboto"/>
              </a:rPr>
              <a:t>pays</a:t>
            </a:r>
            <a:r>
              <a:rPr dirty="0" sz="28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80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Roboto"/>
                <a:cs typeface="Roboto"/>
              </a:rPr>
              <a:t>best </a:t>
            </a:r>
            <a:r>
              <a:rPr dirty="0" sz="2800" spc="-10">
                <a:solidFill>
                  <a:srgbClr val="FFFFFF"/>
                </a:solidFill>
                <a:latin typeface="Roboto"/>
                <a:cs typeface="Roboto"/>
              </a:rPr>
              <a:t>interest.”</a:t>
            </a:r>
            <a:endParaRPr sz="2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Roboto"/>
              <a:cs typeface="Roboto"/>
            </a:endParaRPr>
          </a:p>
          <a:p>
            <a:pPr marL="148717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Benjamin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Franklin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549895" y="1554480"/>
            <a:ext cx="731520" cy="605155"/>
          </a:xfrm>
          <a:custGeom>
            <a:avLst/>
            <a:gdLst/>
            <a:ahLst/>
            <a:cxnLst/>
            <a:rect l="l" t="t" r="r" b="b"/>
            <a:pathLst>
              <a:path w="731520" h="605155">
                <a:moveTo>
                  <a:pt x="270890" y="0"/>
                </a:moveTo>
                <a:lnTo>
                  <a:pt x="0" y="0"/>
                </a:lnTo>
                <a:lnTo>
                  <a:pt x="0" y="207010"/>
                </a:lnTo>
                <a:lnTo>
                  <a:pt x="1812" y="270964"/>
                </a:lnTo>
                <a:lnTo>
                  <a:pt x="7246" y="327280"/>
                </a:lnTo>
                <a:lnTo>
                  <a:pt x="16294" y="376091"/>
                </a:lnTo>
                <a:lnTo>
                  <a:pt x="28951" y="417533"/>
                </a:lnTo>
                <a:lnTo>
                  <a:pt x="71259" y="490126"/>
                </a:lnTo>
                <a:lnTo>
                  <a:pt x="102652" y="524661"/>
                </a:lnTo>
                <a:lnTo>
                  <a:pt x="139678" y="555331"/>
                </a:lnTo>
                <a:lnTo>
                  <a:pt x="182623" y="582124"/>
                </a:lnTo>
                <a:lnTo>
                  <a:pt x="231775" y="605028"/>
                </a:lnTo>
                <a:lnTo>
                  <a:pt x="295021" y="516255"/>
                </a:lnTo>
                <a:lnTo>
                  <a:pt x="257657" y="500177"/>
                </a:lnTo>
                <a:lnTo>
                  <a:pt x="226520" y="480314"/>
                </a:lnTo>
                <a:lnTo>
                  <a:pt x="180594" y="430275"/>
                </a:lnTo>
                <a:lnTo>
                  <a:pt x="150510" y="358997"/>
                </a:lnTo>
                <a:lnTo>
                  <a:pt x="142499" y="314547"/>
                </a:lnTo>
                <a:lnTo>
                  <a:pt x="138429" y="263525"/>
                </a:lnTo>
                <a:lnTo>
                  <a:pt x="270890" y="263525"/>
                </a:lnTo>
                <a:lnTo>
                  <a:pt x="270890" y="0"/>
                </a:lnTo>
                <a:close/>
              </a:path>
              <a:path w="731520" h="605155">
                <a:moveTo>
                  <a:pt x="707389" y="0"/>
                </a:moveTo>
                <a:lnTo>
                  <a:pt x="436499" y="0"/>
                </a:lnTo>
                <a:lnTo>
                  <a:pt x="436499" y="207010"/>
                </a:lnTo>
                <a:lnTo>
                  <a:pt x="438311" y="270964"/>
                </a:lnTo>
                <a:lnTo>
                  <a:pt x="443745" y="327280"/>
                </a:lnTo>
                <a:lnTo>
                  <a:pt x="452793" y="376091"/>
                </a:lnTo>
                <a:lnTo>
                  <a:pt x="465450" y="417533"/>
                </a:lnTo>
                <a:lnTo>
                  <a:pt x="508050" y="490126"/>
                </a:lnTo>
                <a:lnTo>
                  <a:pt x="540029" y="524661"/>
                </a:lnTo>
                <a:lnTo>
                  <a:pt x="577494" y="555331"/>
                </a:lnTo>
                <a:lnTo>
                  <a:pt x="620293" y="582124"/>
                </a:lnTo>
                <a:lnTo>
                  <a:pt x="668274" y="605028"/>
                </a:lnTo>
                <a:lnTo>
                  <a:pt x="731520" y="516255"/>
                </a:lnTo>
                <a:lnTo>
                  <a:pt x="695442" y="500177"/>
                </a:lnTo>
                <a:lnTo>
                  <a:pt x="664162" y="480314"/>
                </a:lnTo>
                <a:lnTo>
                  <a:pt x="617093" y="430275"/>
                </a:lnTo>
                <a:lnTo>
                  <a:pt x="588152" y="358997"/>
                </a:lnTo>
                <a:lnTo>
                  <a:pt x="579427" y="314547"/>
                </a:lnTo>
                <a:lnTo>
                  <a:pt x="574928" y="263525"/>
                </a:lnTo>
                <a:lnTo>
                  <a:pt x="707389" y="263525"/>
                </a:lnTo>
                <a:lnTo>
                  <a:pt x="707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49223" y="1661160"/>
            <a:ext cx="6440805" cy="11861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12395" rIns="0" bIns="0" rtlCol="0" vert="horz">
            <a:spAutoFit/>
          </a:bodyPr>
          <a:lstStyle/>
          <a:p>
            <a:pPr marL="307340" marR="635000">
              <a:lnSpc>
                <a:spcPct val="100000"/>
              </a:lnSpc>
              <a:spcBef>
                <a:spcPts val="885"/>
              </a:spcBef>
            </a:pPr>
            <a:r>
              <a:rPr dirty="0" sz="2000" b="1">
                <a:solidFill>
                  <a:srgbClr val="EF6C00"/>
                </a:solidFill>
                <a:latin typeface="Arial"/>
                <a:cs typeface="Arial"/>
              </a:rPr>
              <a:t>Strategize</a:t>
            </a:r>
            <a:r>
              <a:rPr dirty="0" sz="2000" spc="-5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20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partners</a:t>
            </a:r>
            <a:r>
              <a:rPr dirty="0" sz="20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20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materials</a:t>
            </a:r>
            <a:r>
              <a:rPr dirty="0" sz="200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93C46"/>
                </a:solidFill>
                <a:latin typeface="Arial"/>
                <a:cs typeface="Arial"/>
              </a:rPr>
              <a:t>and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presenters</a:t>
            </a:r>
            <a:r>
              <a:rPr dirty="0" sz="20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so</a:t>
            </a:r>
            <a:r>
              <a:rPr dirty="0" sz="20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20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20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20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provide</a:t>
            </a:r>
            <a:r>
              <a:rPr dirty="0" sz="20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education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events</a:t>
            </a:r>
            <a:r>
              <a:rPr dirty="0" sz="2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0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0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20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0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prospects.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79704" y="3189732"/>
            <a:ext cx="706120" cy="706120"/>
          </a:xfrm>
          <a:custGeom>
            <a:avLst/>
            <a:gdLst/>
            <a:ahLst/>
            <a:cxnLst/>
            <a:rect l="l" t="t" r="r" b="b"/>
            <a:pathLst>
              <a:path w="706119" h="706120">
                <a:moveTo>
                  <a:pt x="352805" y="0"/>
                </a:moveTo>
                <a:lnTo>
                  <a:pt x="304933" y="3221"/>
                </a:lnTo>
                <a:lnTo>
                  <a:pt x="259018" y="12604"/>
                </a:lnTo>
                <a:lnTo>
                  <a:pt x="215480" y="27729"/>
                </a:lnTo>
                <a:lnTo>
                  <a:pt x="174740" y="48175"/>
                </a:lnTo>
                <a:lnTo>
                  <a:pt x="137219" y="73521"/>
                </a:lnTo>
                <a:lnTo>
                  <a:pt x="103336" y="103346"/>
                </a:lnTo>
                <a:lnTo>
                  <a:pt x="73513" y="137230"/>
                </a:lnTo>
                <a:lnTo>
                  <a:pt x="48169" y="174751"/>
                </a:lnTo>
                <a:lnTo>
                  <a:pt x="27726" y="215491"/>
                </a:lnTo>
                <a:lnTo>
                  <a:pt x="12602" y="259027"/>
                </a:lnTo>
                <a:lnTo>
                  <a:pt x="3220" y="304938"/>
                </a:lnTo>
                <a:lnTo>
                  <a:pt x="0" y="352805"/>
                </a:lnTo>
                <a:lnTo>
                  <a:pt x="3220" y="400673"/>
                </a:lnTo>
                <a:lnTo>
                  <a:pt x="12602" y="446584"/>
                </a:lnTo>
                <a:lnTo>
                  <a:pt x="27726" y="490120"/>
                </a:lnTo>
                <a:lnTo>
                  <a:pt x="48169" y="530859"/>
                </a:lnTo>
                <a:lnTo>
                  <a:pt x="73513" y="568381"/>
                </a:lnTo>
                <a:lnTo>
                  <a:pt x="103336" y="602265"/>
                </a:lnTo>
                <a:lnTo>
                  <a:pt x="137219" y="632090"/>
                </a:lnTo>
                <a:lnTo>
                  <a:pt x="174740" y="657436"/>
                </a:lnTo>
                <a:lnTo>
                  <a:pt x="215480" y="677882"/>
                </a:lnTo>
                <a:lnTo>
                  <a:pt x="259018" y="693007"/>
                </a:lnTo>
                <a:lnTo>
                  <a:pt x="304933" y="702390"/>
                </a:lnTo>
                <a:lnTo>
                  <a:pt x="352805" y="705611"/>
                </a:lnTo>
                <a:lnTo>
                  <a:pt x="400678" y="702390"/>
                </a:lnTo>
                <a:lnTo>
                  <a:pt x="446593" y="693007"/>
                </a:lnTo>
                <a:lnTo>
                  <a:pt x="490131" y="677882"/>
                </a:lnTo>
                <a:lnTo>
                  <a:pt x="530871" y="657436"/>
                </a:lnTo>
                <a:lnTo>
                  <a:pt x="568392" y="632090"/>
                </a:lnTo>
                <a:lnTo>
                  <a:pt x="602275" y="602265"/>
                </a:lnTo>
                <a:lnTo>
                  <a:pt x="632098" y="568381"/>
                </a:lnTo>
                <a:lnTo>
                  <a:pt x="657442" y="530859"/>
                </a:lnTo>
                <a:lnTo>
                  <a:pt x="677885" y="490120"/>
                </a:lnTo>
                <a:lnTo>
                  <a:pt x="693009" y="446584"/>
                </a:lnTo>
                <a:lnTo>
                  <a:pt x="702391" y="400673"/>
                </a:lnTo>
                <a:lnTo>
                  <a:pt x="705611" y="352805"/>
                </a:lnTo>
                <a:lnTo>
                  <a:pt x="702391" y="304938"/>
                </a:lnTo>
                <a:lnTo>
                  <a:pt x="693009" y="259027"/>
                </a:lnTo>
                <a:lnTo>
                  <a:pt x="677885" y="215491"/>
                </a:lnTo>
                <a:lnTo>
                  <a:pt x="657442" y="174751"/>
                </a:lnTo>
                <a:lnTo>
                  <a:pt x="632098" y="137230"/>
                </a:lnTo>
                <a:lnTo>
                  <a:pt x="602275" y="103346"/>
                </a:lnTo>
                <a:lnTo>
                  <a:pt x="568392" y="73521"/>
                </a:lnTo>
                <a:lnTo>
                  <a:pt x="530871" y="48175"/>
                </a:lnTo>
                <a:lnTo>
                  <a:pt x="490131" y="27729"/>
                </a:lnTo>
                <a:lnTo>
                  <a:pt x="446593" y="12604"/>
                </a:lnTo>
                <a:lnTo>
                  <a:pt x="400678" y="3221"/>
                </a:lnTo>
                <a:lnTo>
                  <a:pt x="352805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93470" y="3386708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24330" y="3279140"/>
            <a:ext cx="48907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Schedule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business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partners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provide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impactful</a:t>
            </a:r>
            <a:r>
              <a:rPr dirty="0" sz="1600" spc="-9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resources.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72083" y="4216908"/>
            <a:ext cx="706120" cy="706120"/>
          </a:xfrm>
          <a:custGeom>
            <a:avLst/>
            <a:gdLst/>
            <a:ahLst/>
            <a:cxnLst/>
            <a:rect l="l" t="t" r="r" b="b"/>
            <a:pathLst>
              <a:path w="706119" h="706120">
                <a:moveTo>
                  <a:pt x="352806" y="0"/>
                </a:moveTo>
                <a:lnTo>
                  <a:pt x="304933" y="3221"/>
                </a:lnTo>
                <a:lnTo>
                  <a:pt x="259018" y="12604"/>
                </a:lnTo>
                <a:lnTo>
                  <a:pt x="215480" y="27729"/>
                </a:lnTo>
                <a:lnTo>
                  <a:pt x="174740" y="48175"/>
                </a:lnTo>
                <a:lnTo>
                  <a:pt x="137219" y="73521"/>
                </a:lnTo>
                <a:lnTo>
                  <a:pt x="103336" y="103346"/>
                </a:lnTo>
                <a:lnTo>
                  <a:pt x="73513" y="137230"/>
                </a:lnTo>
                <a:lnTo>
                  <a:pt x="48169" y="174752"/>
                </a:lnTo>
                <a:lnTo>
                  <a:pt x="27726" y="215491"/>
                </a:lnTo>
                <a:lnTo>
                  <a:pt x="12602" y="259027"/>
                </a:lnTo>
                <a:lnTo>
                  <a:pt x="3220" y="304938"/>
                </a:lnTo>
                <a:lnTo>
                  <a:pt x="0" y="352806"/>
                </a:lnTo>
                <a:lnTo>
                  <a:pt x="3220" y="400673"/>
                </a:lnTo>
                <a:lnTo>
                  <a:pt x="12602" y="446584"/>
                </a:lnTo>
                <a:lnTo>
                  <a:pt x="27726" y="490120"/>
                </a:lnTo>
                <a:lnTo>
                  <a:pt x="48169" y="530860"/>
                </a:lnTo>
                <a:lnTo>
                  <a:pt x="73513" y="568381"/>
                </a:lnTo>
                <a:lnTo>
                  <a:pt x="103336" y="602265"/>
                </a:lnTo>
                <a:lnTo>
                  <a:pt x="137219" y="632090"/>
                </a:lnTo>
                <a:lnTo>
                  <a:pt x="174740" y="657436"/>
                </a:lnTo>
                <a:lnTo>
                  <a:pt x="215480" y="677882"/>
                </a:lnTo>
                <a:lnTo>
                  <a:pt x="259018" y="693007"/>
                </a:lnTo>
                <a:lnTo>
                  <a:pt x="304933" y="702390"/>
                </a:lnTo>
                <a:lnTo>
                  <a:pt x="352806" y="705612"/>
                </a:lnTo>
                <a:lnTo>
                  <a:pt x="400678" y="702390"/>
                </a:lnTo>
                <a:lnTo>
                  <a:pt x="446593" y="693007"/>
                </a:lnTo>
                <a:lnTo>
                  <a:pt x="490131" y="677882"/>
                </a:lnTo>
                <a:lnTo>
                  <a:pt x="530871" y="657436"/>
                </a:lnTo>
                <a:lnTo>
                  <a:pt x="568392" y="632090"/>
                </a:lnTo>
                <a:lnTo>
                  <a:pt x="602275" y="602265"/>
                </a:lnTo>
                <a:lnTo>
                  <a:pt x="632098" y="568381"/>
                </a:lnTo>
                <a:lnTo>
                  <a:pt x="657442" y="530860"/>
                </a:lnTo>
                <a:lnTo>
                  <a:pt x="677885" y="490120"/>
                </a:lnTo>
                <a:lnTo>
                  <a:pt x="693009" y="446584"/>
                </a:lnTo>
                <a:lnTo>
                  <a:pt x="702391" y="400673"/>
                </a:lnTo>
                <a:lnTo>
                  <a:pt x="705612" y="352806"/>
                </a:lnTo>
                <a:lnTo>
                  <a:pt x="702391" y="304938"/>
                </a:lnTo>
                <a:lnTo>
                  <a:pt x="693009" y="259027"/>
                </a:lnTo>
                <a:lnTo>
                  <a:pt x="677885" y="215491"/>
                </a:lnTo>
                <a:lnTo>
                  <a:pt x="657442" y="174752"/>
                </a:lnTo>
                <a:lnTo>
                  <a:pt x="632098" y="137230"/>
                </a:lnTo>
                <a:lnTo>
                  <a:pt x="602275" y="103346"/>
                </a:lnTo>
                <a:lnTo>
                  <a:pt x="568392" y="73521"/>
                </a:lnTo>
                <a:lnTo>
                  <a:pt x="530871" y="48175"/>
                </a:lnTo>
                <a:lnTo>
                  <a:pt x="490131" y="27729"/>
                </a:lnTo>
                <a:lnTo>
                  <a:pt x="446593" y="12604"/>
                </a:lnTo>
                <a:lnTo>
                  <a:pt x="400678" y="3221"/>
                </a:lnTo>
                <a:lnTo>
                  <a:pt x="352806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85545" y="4415154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79704" y="5245608"/>
            <a:ext cx="706120" cy="704215"/>
          </a:xfrm>
          <a:custGeom>
            <a:avLst/>
            <a:gdLst/>
            <a:ahLst/>
            <a:cxnLst/>
            <a:rect l="l" t="t" r="r" b="b"/>
            <a:pathLst>
              <a:path w="706119" h="704214">
                <a:moveTo>
                  <a:pt x="352805" y="0"/>
                </a:moveTo>
                <a:lnTo>
                  <a:pt x="304933" y="3213"/>
                </a:lnTo>
                <a:lnTo>
                  <a:pt x="259018" y="12574"/>
                </a:lnTo>
                <a:lnTo>
                  <a:pt x="215480" y="27664"/>
                </a:lnTo>
                <a:lnTo>
                  <a:pt x="174740" y="48062"/>
                </a:lnTo>
                <a:lnTo>
                  <a:pt x="137219" y="73350"/>
                </a:lnTo>
                <a:lnTo>
                  <a:pt x="103336" y="103108"/>
                </a:lnTo>
                <a:lnTo>
                  <a:pt x="73513" y="136916"/>
                </a:lnTo>
                <a:lnTo>
                  <a:pt x="48169" y="174356"/>
                </a:lnTo>
                <a:lnTo>
                  <a:pt x="27726" y="215009"/>
                </a:lnTo>
                <a:lnTo>
                  <a:pt x="12602" y="258453"/>
                </a:lnTo>
                <a:lnTo>
                  <a:pt x="3220" y="304271"/>
                </a:lnTo>
                <a:lnTo>
                  <a:pt x="0" y="352043"/>
                </a:lnTo>
                <a:lnTo>
                  <a:pt x="3220" y="399813"/>
                </a:lnTo>
                <a:lnTo>
                  <a:pt x="12602" y="445629"/>
                </a:lnTo>
                <a:lnTo>
                  <a:pt x="27726" y="489073"/>
                </a:lnTo>
                <a:lnTo>
                  <a:pt x="48169" y="529725"/>
                </a:lnTo>
                <a:lnTo>
                  <a:pt x="73513" y="567165"/>
                </a:lnTo>
                <a:lnTo>
                  <a:pt x="103336" y="600975"/>
                </a:lnTo>
                <a:lnTo>
                  <a:pt x="137219" y="630733"/>
                </a:lnTo>
                <a:lnTo>
                  <a:pt x="174740" y="656022"/>
                </a:lnTo>
                <a:lnTo>
                  <a:pt x="215480" y="676422"/>
                </a:lnTo>
                <a:lnTo>
                  <a:pt x="259018" y="691512"/>
                </a:lnTo>
                <a:lnTo>
                  <a:pt x="304933" y="700874"/>
                </a:lnTo>
                <a:lnTo>
                  <a:pt x="352805" y="704087"/>
                </a:lnTo>
                <a:lnTo>
                  <a:pt x="400678" y="700874"/>
                </a:lnTo>
                <a:lnTo>
                  <a:pt x="446593" y="691512"/>
                </a:lnTo>
                <a:lnTo>
                  <a:pt x="490131" y="676422"/>
                </a:lnTo>
                <a:lnTo>
                  <a:pt x="530871" y="656022"/>
                </a:lnTo>
                <a:lnTo>
                  <a:pt x="568392" y="630733"/>
                </a:lnTo>
                <a:lnTo>
                  <a:pt x="602275" y="600975"/>
                </a:lnTo>
                <a:lnTo>
                  <a:pt x="632098" y="567165"/>
                </a:lnTo>
                <a:lnTo>
                  <a:pt x="657442" y="529725"/>
                </a:lnTo>
                <a:lnTo>
                  <a:pt x="677885" y="489073"/>
                </a:lnTo>
                <a:lnTo>
                  <a:pt x="693009" y="445629"/>
                </a:lnTo>
                <a:lnTo>
                  <a:pt x="702391" y="399813"/>
                </a:lnTo>
                <a:lnTo>
                  <a:pt x="705611" y="352043"/>
                </a:lnTo>
                <a:lnTo>
                  <a:pt x="702391" y="304271"/>
                </a:lnTo>
                <a:lnTo>
                  <a:pt x="693009" y="258453"/>
                </a:lnTo>
                <a:lnTo>
                  <a:pt x="677885" y="215009"/>
                </a:lnTo>
                <a:lnTo>
                  <a:pt x="657442" y="174356"/>
                </a:lnTo>
                <a:lnTo>
                  <a:pt x="632098" y="136916"/>
                </a:lnTo>
                <a:lnTo>
                  <a:pt x="602275" y="103108"/>
                </a:lnTo>
                <a:lnTo>
                  <a:pt x="568392" y="73350"/>
                </a:lnTo>
                <a:lnTo>
                  <a:pt x="530871" y="48062"/>
                </a:lnTo>
                <a:lnTo>
                  <a:pt x="490131" y="27664"/>
                </a:lnTo>
                <a:lnTo>
                  <a:pt x="446593" y="12574"/>
                </a:lnTo>
                <a:lnTo>
                  <a:pt x="400678" y="3213"/>
                </a:lnTo>
                <a:lnTo>
                  <a:pt x="352805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93470" y="5442915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24330" y="5458459"/>
            <a:ext cx="5281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Gain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commitment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specific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date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event.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648967" y="3973067"/>
            <a:ext cx="5264150" cy="0"/>
          </a:xfrm>
          <a:custGeom>
            <a:avLst/>
            <a:gdLst/>
            <a:ahLst/>
            <a:cxnLst/>
            <a:rect l="l" t="t" r="r" b="b"/>
            <a:pathLst>
              <a:path w="5264150" h="0">
                <a:moveTo>
                  <a:pt x="0" y="0"/>
                </a:moveTo>
                <a:lnTo>
                  <a:pt x="5263641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636776" y="5157215"/>
            <a:ext cx="5264150" cy="0"/>
          </a:xfrm>
          <a:custGeom>
            <a:avLst/>
            <a:gdLst/>
            <a:ahLst/>
            <a:cxnLst/>
            <a:rect l="l" t="t" r="r" b="b"/>
            <a:pathLst>
              <a:path w="5264150" h="0">
                <a:moveTo>
                  <a:pt x="0" y="0"/>
                </a:moveTo>
                <a:lnTo>
                  <a:pt x="5263642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624330" y="4307585"/>
            <a:ext cx="51644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them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submit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proposal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topic,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materials,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and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takeaways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audience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expect.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45"/>
              </a:spcBef>
            </a:pPr>
            <a:r>
              <a:rPr dirty="0" sz="3600"/>
              <a:t>Investor </a:t>
            </a:r>
            <a:r>
              <a:rPr dirty="0" sz="3600" spc="-10"/>
              <a:t>education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200">
                <a:solidFill>
                  <a:srgbClr val="EF6C00"/>
                </a:solidFill>
              </a:rPr>
              <a:t>Commit</a:t>
            </a:r>
            <a:r>
              <a:rPr dirty="0" sz="2200" spc="-3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to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Expected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 spc="-25">
                <a:solidFill>
                  <a:srgbClr val="EF6C00"/>
                </a:solidFill>
              </a:rPr>
              <a:t>ROI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890269" y="3887533"/>
            <a:ext cx="3028950" cy="1722120"/>
            <a:chOff x="890269" y="3887533"/>
            <a:chExt cx="3028950" cy="1722120"/>
          </a:xfrm>
        </p:grpSpPr>
        <p:sp>
          <p:nvSpPr>
            <p:cNvPr id="4" name="object 4" descr=""/>
            <p:cNvSpPr/>
            <p:nvPr/>
          </p:nvSpPr>
          <p:spPr>
            <a:xfrm>
              <a:off x="902207" y="3892296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5" h="1704339">
                  <a:moveTo>
                    <a:pt x="0" y="1703831"/>
                  </a:moveTo>
                  <a:lnTo>
                    <a:pt x="3003804" y="1703831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1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2969" y="5596890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890269" y="1930717"/>
            <a:ext cx="3028950" cy="1722120"/>
            <a:chOff x="890269" y="1930717"/>
            <a:chExt cx="3028950" cy="1722120"/>
          </a:xfrm>
        </p:grpSpPr>
        <p:sp>
          <p:nvSpPr>
            <p:cNvPr id="7" name="object 7" descr=""/>
            <p:cNvSpPr/>
            <p:nvPr/>
          </p:nvSpPr>
          <p:spPr>
            <a:xfrm>
              <a:off x="902207" y="1935479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5" h="1704339">
                  <a:moveTo>
                    <a:pt x="0" y="1703832"/>
                  </a:moveTo>
                  <a:lnTo>
                    <a:pt x="3003804" y="1703832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2969" y="3640073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06970" y="2218385"/>
            <a:ext cx="299466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0" marR="25209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Number</a:t>
            </a:r>
            <a:r>
              <a:rPr dirty="0" sz="24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of </a:t>
            </a: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introductory meetings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06721" y="3902773"/>
            <a:ext cx="3028950" cy="1722120"/>
            <a:chOff x="4506721" y="3902773"/>
            <a:chExt cx="3028950" cy="1722120"/>
          </a:xfrm>
        </p:grpSpPr>
        <p:sp>
          <p:nvSpPr>
            <p:cNvPr id="11" name="object 11" descr=""/>
            <p:cNvSpPr/>
            <p:nvPr/>
          </p:nvSpPr>
          <p:spPr>
            <a:xfrm>
              <a:off x="4518659" y="3907535"/>
              <a:ext cx="3002280" cy="1704339"/>
            </a:xfrm>
            <a:custGeom>
              <a:avLst/>
              <a:gdLst/>
              <a:ahLst/>
              <a:cxnLst/>
              <a:rect l="l" t="t" r="r" b="b"/>
              <a:pathLst>
                <a:path w="3002279" h="1704339">
                  <a:moveTo>
                    <a:pt x="0" y="1703832"/>
                  </a:moveTo>
                  <a:lnTo>
                    <a:pt x="3002280" y="1703832"/>
                  </a:lnTo>
                  <a:lnTo>
                    <a:pt x="3002280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19421" y="5612129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4506721" y="1945957"/>
            <a:ext cx="3028950" cy="1722120"/>
            <a:chOff x="4506721" y="1945957"/>
            <a:chExt cx="3028950" cy="1722120"/>
          </a:xfrm>
        </p:grpSpPr>
        <p:sp>
          <p:nvSpPr>
            <p:cNvPr id="14" name="object 14" descr=""/>
            <p:cNvSpPr/>
            <p:nvPr/>
          </p:nvSpPr>
          <p:spPr>
            <a:xfrm>
              <a:off x="4518659" y="1950720"/>
              <a:ext cx="3002280" cy="1704339"/>
            </a:xfrm>
            <a:custGeom>
              <a:avLst/>
              <a:gdLst/>
              <a:ahLst/>
              <a:cxnLst/>
              <a:rect l="l" t="t" r="r" b="b"/>
              <a:pathLst>
                <a:path w="3002279" h="1704339">
                  <a:moveTo>
                    <a:pt x="0" y="1703831"/>
                  </a:moveTo>
                  <a:lnTo>
                    <a:pt x="3002280" y="1703831"/>
                  </a:lnTo>
                  <a:lnTo>
                    <a:pt x="3002280" y="0"/>
                  </a:lnTo>
                  <a:lnTo>
                    <a:pt x="0" y="0"/>
                  </a:lnTo>
                  <a:lnTo>
                    <a:pt x="0" y="1703831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19421" y="3655314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8121650" y="3902773"/>
            <a:ext cx="3028950" cy="1722120"/>
            <a:chOff x="8121650" y="3902773"/>
            <a:chExt cx="3028950" cy="1722120"/>
          </a:xfrm>
        </p:grpSpPr>
        <p:sp>
          <p:nvSpPr>
            <p:cNvPr id="17" name="object 17" descr=""/>
            <p:cNvSpPr/>
            <p:nvPr/>
          </p:nvSpPr>
          <p:spPr>
            <a:xfrm>
              <a:off x="8133587" y="3907535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4" h="1704339">
                  <a:moveTo>
                    <a:pt x="0" y="1703832"/>
                  </a:moveTo>
                  <a:lnTo>
                    <a:pt x="3003804" y="1703832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34350" y="5612129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8121650" y="1945957"/>
            <a:ext cx="3028950" cy="1722120"/>
            <a:chOff x="8121650" y="1945957"/>
            <a:chExt cx="3028950" cy="1722120"/>
          </a:xfrm>
        </p:grpSpPr>
        <p:sp>
          <p:nvSpPr>
            <p:cNvPr id="20" name="object 20" descr=""/>
            <p:cNvSpPr/>
            <p:nvPr/>
          </p:nvSpPr>
          <p:spPr>
            <a:xfrm>
              <a:off x="8133587" y="1950720"/>
              <a:ext cx="3004185" cy="1704339"/>
            </a:xfrm>
            <a:custGeom>
              <a:avLst/>
              <a:gdLst/>
              <a:ahLst/>
              <a:cxnLst/>
              <a:rect l="l" t="t" r="r" b="b"/>
              <a:pathLst>
                <a:path w="3004184" h="1704339">
                  <a:moveTo>
                    <a:pt x="0" y="1703831"/>
                  </a:moveTo>
                  <a:lnTo>
                    <a:pt x="3003804" y="1703831"/>
                  </a:lnTo>
                  <a:lnTo>
                    <a:pt x="3003804" y="0"/>
                  </a:lnTo>
                  <a:lnTo>
                    <a:pt x="0" y="0"/>
                  </a:lnTo>
                  <a:lnTo>
                    <a:pt x="0" y="1703831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134350" y="3655314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042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523422" y="2598546"/>
            <a:ext cx="2992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6896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AUM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38350" y="2598546"/>
            <a:ext cx="2994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346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6970" y="4535804"/>
            <a:ext cx="2994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712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Referrals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23422" y="4372432"/>
            <a:ext cx="299275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377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Conversion</a:t>
            </a:r>
            <a:endParaRPr sz="2400">
              <a:latin typeface="Arial"/>
              <a:cs typeface="Arial"/>
            </a:endParaRPr>
          </a:p>
          <a:p>
            <a:pPr marL="99377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38350" y="4170933"/>
            <a:ext cx="29946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015" marR="1193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Proactive </a:t>
            </a: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outreach</a:t>
            </a:r>
            <a:r>
              <a:rPr dirty="0" sz="2400" spc="-10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93C46"/>
                </a:solidFill>
                <a:latin typeface="Arial"/>
                <a:cs typeface="Arial"/>
              </a:rPr>
              <a:t>with </a:t>
            </a:r>
            <a:r>
              <a:rPr dirty="0" sz="2400" spc="-10" b="1">
                <a:solidFill>
                  <a:srgbClr val="393C46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211" y="4616196"/>
            <a:ext cx="571500" cy="21640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4544567"/>
            <a:ext cx="533400" cy="48158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2376" y="4555235"/>
            <a:ext cx="469392" cy="4312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952" y="2442972"/>
            <a:ext cx="557784" cy="59740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00871" y="2574035"/>
            <a:ext cx="495300" cy="48158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14188" y="2554223"/>
            <a:ext cx="519684" cy="521208"/>
          </a:xfrm>
          <a:prstGeom prst="rect">
            <a:avLst/>
          </a:prstGeom>
        </p:spPr>
      </p:pic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45"/>
              </a:spcBef>
            </a:pPr>
            <a:r>
              <a:rPr dirty="0" sz="3600"/>
              <a:t>Networking</a:t>
            </a:r>
            <a:r>
              <a:rPr dirty="0" sz="3600" spc="-40"/>
              <a:t> </a:t>
            </a:r>
            <a:r>
              <a:rPr dirty="0" sz="3600" spc="-10"/>
              <a:t>events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200">
                <a:solidFill>
                  <a:srgbClr val="EF6C00"/>
                </a:solidFill>
              </a:rPr>
              <a:t>How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will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you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measure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success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in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attending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networking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events?</a:t>
            </a:r>
            <a:endParaRPr sz="2200"/>
          </a:p>
        </p:txBody>
      </p:sp>
      <p:sp>
        <p:nvSpPr>
          <p:cNvPr id="3" name="object 3" descr=""/>
          <p:cNvSpPr/>
          <p:nvPr/>
        </p:nvSpPr>
        <p:spPr>
          <a:xfrm>
            <a:off x="902208" y="2159507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5" h="1704339">
                <a:moveTo>
                  <a:pt x="0" y="1703832"/>
                </a:moveTo>
                <a:lnTo>
                  <a:pt x="3003804" y="1703832"/>
                </a:lnTo>
                <a:lnTo>
                  <a:pt x="3003804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06970" y="2323253"/>
            <a:ext cx="2994660" cy="13087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A84F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  <a:p>
            <a:pPr marL="225425" marR="65913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Define</a:t>
            </a:r>
            <a:r>
              <a:rPr dirty="0" sz="1800" spc="-3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attending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networking events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518659" y="2174748"/>
            <a:ext cx="3002280" cy="1704339"/>
          </a:xfrm>
          <a:custGeom>
            <a:avLst/>
            <a:gdLst/>
            <a:ahLst/>
            <a:cxnLst/>
            <a:rect l="l" t="t" r="r" b="b"/>
            <a:pathLst>
              <a:path w="3002279" h="1704339">
                <a:moveTo>
                  <a:pt x="0" y="1703832"/>
                </a:moveTo>
                <a:lnTo>
                  <a:pt x="3002280" y="1703832"/>
                </a:lnTo>
                <a:lnTo>
                  <a:pt x="3002280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523422" y="2330715"/>
            <a:ext cx="2992755" cy="103378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515"/>
              </a:spcBef>
            </a:pPr>
            <a:r>
              <a:rPr dirty="0" sz="2400" spc="-25" b="1">
                <a:solidFill>
                  <a:srgbClr val="00A84F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Strategize</a:t>
            </a:r>
            <a:r>
              <a:rPr dirty="0" sz="1800" spc="-40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measure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progress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133588" y="2174748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4" h="1704339">
                <a:moveTo>
                  <a:pt x="0" y="1703832"/>
                </a:moveTo>
                <a:lnTo>
                  <a:pt x="3003804" y="1703832"/>
                </a:lnTo>
                <a:lnTo>
                  <a:pt x="3003804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38350" y="2320205"/>
            <a:ext cx="2994660" cy="13081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00A84F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  <a:p>
            <a:pPr marL="226060" marR="63119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Commit</a:t>
            </a:r>
            <a:r>
              <a:rPr dirty="0" sz="1800" spc="-3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accountability</a:t>
            </a:r>
            <a:r>
              <a:rPr dirty="0" sz="18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toward results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7135" y="3860291"/>
            <a:ext cx="3005455" cy="2044064"/>
            <a:chOff x="4517135" y="3860291"/>
            <a:chExt cx="3005455" cy="20440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3874642"/>
              <a:ext cx="3003804" cy="199580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17897" y="3879341"/>
              <a:ext cx="3004820" cy="2005964"/>
            </a:xfrm>
            <a:custGeom>
              <a:avLst/>
              <a:gdLst/>
              <a:ahLst/>
              <a:cxnLst/>
              <a:rect l="l" t="t" r="r" b="b"/>
              <a:pathLst>
                <a:path w="3004820" h="2005964">
                  <a:moveTo>
                    <a:pt x="1524" y="0"/>
                  </a:moveTo>
                  <a:lnTo>
                    <a:pt x="3004566" y="0"/>
                  </a:lnTo>
                </a:path>
                <a:path w="300482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133588" y="3860291"/>
            <a:ext cx="3004185" cy="2044064"/>
            <a:chOff x="8133588" y="3860291"/>
            <a:chExt cx="3004185" cy="204406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8" y="3878579"/>
              <a:ext cx="3003804" cy="20055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134350" y="3879341"/>
              <a:ext cx="3003550" cy="2005964"/>
            </a:xfrm>
            <a:custGeom>
              <a:avLst/>
              <a:gdLst/>
              <a:ahLst/>
              <a:cxnLst/>
              <a:rect l="l" t="t" r="r" b="b"/>
              <a:pathLst>
                <a:path w="3003550" h="2005964">
                  <a:moveTo>
                    <a:pt x="0" y="0"/>
                  </a:moveTo>
                  <a:lnTo>
                    <a:pt x="3003042" y="0"/>
                  </a:lnTo>
                </a:path>
                <a:path w="300355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02208" y="3845052"/>
            <a:ext cx="3004185" cy="2042160"/>
            <a:chOff x="902208" y="3845052"/>
            <a:chExt cx="3004185" cy="2042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3863340"/>
              <a:ext cx="3003804" cy="200253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02970" y="3864102"/>
              <a:ext cx="3003550" cy="2004060"/>
            </a:xfrm>
            <a:custGeom>
              <a:avLst/>
              <a:gdLst/>
              <a:ahLst/>
              <a:cxnLst/>
              <a:rect l="l" t="t" r="r" b="b"/>
              <a:pathLst>
                <a:path w="3003550" h="2004060">
                  <a:moveTo>
                    <a:pt x="0" y="0"/>
                  </a:moveTo>
                  <a:lnTo>
                    <a:pt x="3003042" y="0"/>
                  </a:lnTo>
                </a:path>
                <a:path w="3003550" h="2004060">
                  <a:moveTo>
                    <a:pt x="0" y="2004060"/>
                  </a:moveTo>
                  <a:lnTo>
                    <a:pt x="3003042" y="2004060"/>
                  </a:lnTo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Networking</a:t>
            </a:r>
            <a:r>
              <a:rPr dirty="0" sz="3600" spc="-40"/>
              <a:t> </a:t>
            </a:r>
            <a:r>
              <a:rPr dirty="0" sz="3600" spc="-10"/>
              <a:t>events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Define</a:t>
            </a:r>
            <a:r>
              <a:rPr dirty="0" sz="2400" spc="-9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success</a:t>
            </a:r>
            <a:r>
              <a:rPr dirty="0" sz="2400" spc="-8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in</a:t>
            </a:r>
            <a:r>
              <a:rPr dirty="0" sz="2400" spc="-10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attending</a:t>
            </a:r>
            <a:r>
              <a:rPr dirty="0" sz="2400" spc="-9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networking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events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1405127" y="1965960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1"/>
                </a:lnTo>
                <a:lnTo>
                  <a:pt x="9884664" y="850391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108961" y="2216607"/>
            <a:ext cx="27241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Number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introductions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405127" y="3288791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2"/>
                </a:lnTo>
                <a:lnTo>
                  <a:pt x="9884664" y="850392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108961" y="3540378"/>
            <a:ext cx="48926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Qualified</a:t>
            </a:r>
            <a:r>
              <a:rPr dirty="0" sz="20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prospects</a:t>
            </a:r>
            <a:r>
              <a:rPr dirty="0" sz="2000" spc="-5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discovery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meeting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05127" y="4611623"/>
            <a:ext cx="9885045" cy="850900"/>
          </a:xfrm>
          <a:custGeom>
            <a:avLst/>
            <a:gdLst/>
            <a:ahLst/>
            <a:cxnLst/>
            <a:rect l="l" t="t" r="r" b="b"/>
            <a:pathLst>
              <a:path w="9885045" h="850900">
                <a:moveTo>
                  <a:pt x="9884664" y="0"/>
                </a:moveTo>
                <a:lnTo>
                  <a:pt x="0" y="0"/>
                </a:lnTo>
                <a:lnTo>
                  <a:pt x="0" y="850391"/>
                </a:lnTo>
                <a:lnTo>
                  <a:pt x="9884664" y="850391"/>
                </a:lnTo>
                <a:lnTo>
                  <a:pt x="98846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08961" y="4863846"/>
            <a:ext cx="59207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New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clients</a:t>
            </a:r>
            <a:r>
              <a:rPr dirty="0" sz="20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onboarded</a:t>
            </a:r>
            <a:r>
              <a:rPr dirty="0" sz="20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each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quarter</a:t>
            </a:r>
            <a:r>
              <a:rPr dirty="0" sz="2000" spc="-6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from</a:t>
            </a:r>
            <a:r>
              <a:rPr dirty="0" sz="20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42A36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42A36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64082" y="1856232"/>
            <a:ext cx="1082675" cy="1082040"/>
            <a:chOff x="864082" y="1856232"/>
            <a:chExt cx="1082675" cy="108204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8" y="1894332"/>
              <a:ext cx="1005840" cy="100583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83132" y="1875282"/>
              <a:ext cx="1044575" cy="1043940"/>
            </a:xfrm>
            <a:custGeom>
              <a:avLst/>
              <a:gdLst/>
              <a:ahLst/>
              <a:cxnLst/>
              <a:rect l="l" t="t" r="r" b="b"/>
              <a:pathLst>
                <a:path w="1044575" h="1043939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494"/>
                  </a:lnTo>
                  <a:lnTo>
                    <a:pt x="725195" y="41020"/>
                  </a:lnTo>
                  <a:lnTo>
                    <a:pt x="770788" y="62991"/>
                  </a:lnTo>
                  <a:lnTo>
                    <a:pt x="813841" y="89153"/>
                  </a:lnTo>
                  <a:lnTo>
                    <a:pt x="854100" y="119125"/>
                  </a:lnTo>
                  <a:lnTo>
                    <a:pt x="891057" y="152907"/>
                  </a:lnTo>
                  <a:lnTo>
                    <a:pt x="924839" y="189864"/>
                  </a:lnTo>
                  <a:lnTo>
                    <a:pt x="954811" y="230123"/>
                  </a:lnTo>
                  <a:lnTo>
                    <a:pt x="980973" y="273176"/>
                  </a:lnTo>
                  <a:lnTo>
                    <a:pt x="1002944" y="318769"/>
                  </a:lnTo>
                  <a:lnTo>
                    <a:pt x="1020470" y="366775"/>
                  </a:lnTo>
                  <a:lnTo>
                    <a:pt x="1033424" y="416813"/>
                  </a:lnTo>
                  <a:lnTo>
                    <a:pt x="1041298" y="468629"/>
                  </a:lnTo>
                  <a:lnTo>
                    <a:pt x="1043965" y="521969"/>
                  </a:lnTo>
                  <a:lnTo>
                    <a:pt x="1041298" y="575309"/>
                  </a:lnTo>
                  <a:lnTo>
                    <a:pt x="1033424" y="627126"/>
                  </a:lnTo>
                  <a:lnTo>
                    <a:pt x="1020470" y="677163"/>
                  </a:lnTo>
                  <a:lnTo>
                    <a:pt x="1002944" y="725169"/>
                  </a:lnTo>
                  <a:lnTo>
                    <a:pt x="980973" y="770763"/>
                  </a:lnTo>
                  <a:lnTo>
                    <a:pt x="954811" y="813815"/>
                  </a:lnTo>
                  <a:lnTo>
                    <a:pt x="924839" y="854075"/>
                  </a:lnTo>
                  <a:lnTo>
                    <a:pt x="891057" y="891031"/>
                  </a:lnTo>
                  <a:lnTo>
                    <a:pt x="854100" y="924813"/>
                  </a:lnTo>
                  <a:lnTo>
                    <a:pt x="813841" y="954785"/>
                  </a:lnTo>
                  <a:lnTo>
                    <a:pt x="770788" y="980947"/>
                  </a:lnTo>
                  <a:lnTo>
                    <a:pt x="725195" y="1002918"/>
                  </a:lnTo>
                  <a:lnTo>
                    <a:pt x="677189" y="1020444"/>
                  </a:lnTo>
                  <a:lnTo>
                    <a:pt x="627151" y="1033398"/>
                  </a:lnTo>
                  <a:lnTo>
                    <a:pt x="575335" y="1041272"/>
                  </a:lnTo>
                  <a:lnTo>
                    <a:pt x="521995" y="1043939"/>
                  </a:lnTo>
                  <a:lnTo>
                    <a:pt x="468655" y="1041272"/>
                  </a:lnTo>
                  <a:lnTo>
                    <a:pt x="416839" y="1033398"/>
                  </a:lnTo>
                  <a:lnTo>
                    <a:pt x="366788" y="1020444"/>
                  </a:lnTo>
                  <a:lnTo>
                    <a:pt x="318808" y="1002918"/>
                  </a:lnTo>
                  <a:lnTo>
                    <a:pt x="273177" y="980947"/>
                  </a:lnTo>
                  <a:lnTo>
                    <a:pt x="230136" y="954785"/>
                  </a:lnTo>
                  <a:lnTo>
                    <a:pt x="189953" y="924813"/>
                  </a:lnTo>
                  <a:lnTo>
                    <a:pt x="152895" y="891031"/>
                  </a:lnTo>
                  <a:lnTo>
                    <a:pt x="119202" y="854075"/>
                  </a:lnTo>
                  <a:lnTo>
                    <a:pt x="89166" y="813815"/>
                  </a:lnTo>
                  <a:lnTo>
                    <a:pt x="63017" y="770763"/>
                  </a:lnTo>
                  <a:lnTo>
                    <a:pt x="41033" y="725169"/>
                  </a:lnTo>
                  <a:lnTo>
                    <a:pt x="23469" y="677163"/>
                  </a:lnTo>
                  <a:lnTo>
                    <a:pt x="10604" y="627126"/>
                  </a:lnTo>
                  <a:lnTo>
                    <a:pt x="2692" y="575309"/>
                  </a:lnTo>
                  <a:lnTo>
                    <a:pt x="0" y="521969"/>
                  </a:lnTo>
                  <a:lnTo>
                    <a:pt x="2692" y="468629"/>
                  </a:lnTo>
                  <a:lnTo>
                    <a:pt x="10604" y="416813"/>
                  </a:lnTo>
                  <a:lnTo>
                    <a:pt x="23469" y="366775"/>
                  </a:lnTo>
                  <a:lnTo>
                    <a:pt x="41033" y="318769"/>
                  </a:lnTo>
                  <a:lnTo>
                    <a:pt x="63017" y="273176"/>
                  </a:lnTo>
                  <a:lnTo>
                    <a:pt x="89166" y="230123"/>
                  </a:lnTo>
                  <a:lnTo>
                    <a:pt x="119202" y="189864"/>
                  </a:lnTo>
                  <a:lnTo>
                    <a:pt x="152895" y="152907"/>
                  </a:lnTo>
                  <a:lnTo>
                    <a:pt x="189953" y="119125"/>
                  </a:lnTo>
                  <a:lnTo>
                    <a:pt x="230136" y="89153"/>
                  </a:lnTo>
                  <a:lnTo>
                    <a:pt x="273177" y="62991"/>
                  </a:lnTo>
                  <a:lnTo>
                    <a:pt x="318808" y="41020"/>
                  </a:lnTo>
                  <a:lnTo>
                    <a:pt x="366788" y="23494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864082" y="3179064"/>
            <a:ext cx="1082675" cy="1082040"/>
            <a:chOff x="864082" y="3179064"/>
            <a:chExt cx="1082675" cy="108204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3217164"/>
              <a:ext cx="1005840" cy="100584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83132" y="3198114"/>
              <a:ext cx="1044575" cy="1043940"/>
            </a:xfrm>
            <a:custGeom>
              <a:avLst/>
              <a:gdLst/>
              <a:ahLst/>
              <a:cxnLst/>
              <a:rect l="l" t="t" r="r" b="b"/>
              <a:pathLst>
                <a:path w="1044575" h="1043939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495"/>
                  </a:lnTo>
                  <a:lnTo>
                    <a:pt x="725195" y="41021"/>
                  </a:lnTo>
                  <a:lnTo>
                    <a:pt x="770788" y="62991"/>
                  </a:lnTo>
                  <a:lnTo>
                    <a:pt x="813841" y="89153"/>
                  </a:lnTo>
                  <a:lnTo>
                    <a:pt x="854100" y="119125"/>
                  </a:lnTo>
                  <a:lnTo>
                    <a:pt x="891057" y="152908"/>
                  </a:lnTo>
                  <a:lnTo>
                    <a:pt x="924839" y="189864"/>
                  </a:lnTo>
                  <a:lnTo>
                    <a:pt x="954811" y="230124"/>
                  </a:lnTo>
                  <a:lnTo>
                    <a:pt x="980973" y="273176"/>
                  </a:lnTo>
                  <a:lnTo>
                    <a:pt x="1002944" y="318770"/>
                  </a:lnTo>
                  <a:lnTo>
                    <a:pt x="1020470" y="366775"/>
                  </a:lnTo>
                  <a:lnTo>
                    <a:pt x="1033424" y="416813"/>
                  </a:lnTo>
                  <a:lnTo>
                    <a:pt x="1041298" y="468630"/>
                  </a:lnTo>
                  <a:lnTo>
                    <a:pt x="1043965" y="521969"/>
                  </a:lnTo>
                  <a:lnTo>
                    <a:pt x="1041298" y="575310"/>
                  </a:lnTo>
                  <a:lnTo>
                    <a:pt x="1033424" y="627126"/>
                  </a:lnTo>
                  <a:lnTo>
                    <a:pt x="1020470" y="677163"/>
                  </a:lnTo>
                  <a:lnTo>
                    <a:pt x="1002944" y="725169"/>
                  </a:lnTo>
                  <a:lnTo>
                    <a:pt x="980973" y="770763"/>
                  </a:lnTo>
                  <a:lnTo>
                    <a:pt x="954811" y="813816"/>
                  </a:lnTo>
                  <a:lnTo>
                    <a:pt x="924839" y="854075"/>
                  </a:lnTo>
                  <a:lnTo>
                    <a:pt x="891057" y="891032"/>
                  </a:lnTo>
                  <a:lnTo>
                    <a:pt x="854100" y="924813"/>
                  </a:lnTo>
                  <a:lnTo>
                    <a:pt x="813841" y="954786"/>
                  </a:lnTo>
                  <a:lnTo>
                    <a:pt x="770788" y="980948"/>
                  </a:lnTo>
                  <a:lnTo>
                    <a:pt x="725195" y="1002919"/>
                  </a:lnTo>
                  <a:lnTo>
                    <a:pt x="677189" y="1020444"/>
                  </a:lnTo>
                  <a:lnTo>
                    <a:pt x="627151" y="1033399"/>
                  </a:lnTo>
                  <a:lnTo>
                    <a:pt x="575335" y="1041273"/>
                  </a:lnTo>
                  <a:lnTo>
                    <a:pt x="521995" y="1043940"/>
                  </a:lnTo>
                  <a:lnTo>
                    <a:pt x="468655" y="1041273"/>
                  </a:lnTo>
                  <a:lnTo>
                    <a:pt x="416839" y="1033399"/>
                  </a:lnTo>
                  <a:lnTo>
                    <a:pt x="366788" y="1020444"/>
                  </a:lnTo>
                  <a:lnTo>
                    <a:pt x="318808" y="1002919"/>
                  </a:lnTo>
                  <a:lnTo>
                    <a:pt x="273177" y="980948"/>
                  </a:lnTo>
                  <a:lnTo>
                    <a:pt x="230136" y="954786"/>
                  </a:lnTo>
                  <a:lnTo>
                    <a:pt x="189953" y="924813"/>
                  </a:lnTo>
                  <a:lnTo>
                    <a:pt x="152895" y="891032"/>
                  </a:lnTo>
                  <a:lnTo>
                    <a:pt x="119202" y="854075"/>
                  </a:lnTo>
                  <a:lnTo>
                    <a:pt x="89166" y="813816"/>
                  </a:lnTo>
                  <a:lnTo>
                    <a:pt x="63017" y="770763"/>
                  </a:lnTo>
                  <a:lnTo>
                    <a:pt x="41033" y="725169"/>
                  </a:lnTo>
                  <a:lnTo>
                    <a:pt x="23469" y="677163"/>
                  </a:lnTo>
                  <a:lnTo>
                    <a:pt x="10604" y="627126"/>
                  </a:lnTo>
                  <a:lnTo>
                    <a:pt x="2692" y="575310"/>
                  </a:lnTo>
                  <a:lnTo>
                    <a:pt x="0" y="521969"/>
                  </a:lnTo>
                  <a:lnTo>
                    <a:pt x="2692" y="468630"/>
                  </a:lnTo>
                  <a:lnTo>
                    <a:pt x="10604" y="416813"/>
                  </a:lnTo>
                  <a:lnTo>
                    <a:pt x="23469" y="366775"/>
                  </a:lnTo>
                  <a:lnTo>
                    <a:pt x="41033" y="318770"/>
                  </a:lnTo>
                  <a:lnTo>
                    <a:pt x="63017" y="273176"/>
                  </a:lnTo>
                  <a:lnTo>
                    <a:pt x="89166" y="230124"/>
                  </a:lnTo>
                  <a:lnTo>
                    <a:pt x="119202" y="189864"/>
                  </a:lnTo>
                  <a:lnTo>
                    <a:pt x="152895" y="152908"/>
                  </a:lnTo>
                  <a:lnTo>
                    <a:pt x="189953" y="119125"/>
                  </a:lnTo>
                  <a:lnTo>
                    <a:pt x="230136" y="89153"/>
                  </a:lnTo>
                  <a:lnTo>
                    <a:pt x="273177" y="62991"/>
                  </a:lnTo>
                  <a:lnTo>
                    <a:pt x="318808" y="41021"/>
                  </a:lnTo>
                  <a:lnTo>
                    <a:pt x="366788" y="23495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864082" y="4503420"/>
            <a:ext cx="1082675" cy="1080770"/>
            <a:chOff x="864082" y="4503420"/>
            <a:chExt cx="1082675" cy="1080770"/>
          </a:xfrm>
        </p:grpSpPr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4541520"/>
              <a:ext cx="1005840" cy="100431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83132" y="4522470"/>
              <a:ext cx="1044575" cy="1042669"/>
            </a:xfrm>
            <a:custGeom>
              <a:avLst/>
              <a:gdLst/>
              <a:ahLst/>
              <a:cxnLst/>
              <a:rect l="l" t="t" r="r" b="b"/>
              <a:pathLst>
                <a:path w="1044575" h="1042670">
                  <a:moveTo>
                    <a:pt x="521995" y="0"/>
                  </a:moveTo>
                  <a:lnTo>
                    <a:pt x="575335" y="2666"/>
                  </a:lnTo>
                  <a:lnTo>
                    <a:pt x="627151" y="10540"/>
                  </a:lnTo>
                  <a:lnTo>
                    <a:pt x="677189" y="23367"/>
                  </a:lnTo>
                  <a:lnTo>
                    <a:pt x="725195" y="40893"/>
                  </a:lnTo>
                  <a:lnTo>
                    <a:pt x="770788" y="62864"/>
                  </a:lnTo>
                  <a:lnTo>
                    <a:pt x="813841" y="89026"/>
                  </a:lnTo>
                  <a:lnTo>
                    <a:pt x="853973" y="118998"/>
                  </a:lnTo>
                  <a:lnTo>
                    <a:pt x="891057" y="152653"/>
                  </a:lnTo>
                  <a:lnTo>
                    <a:pt x="924712" y="189610"/>
                  </a:lnTo>
                  <a:lnTo>
                    <a:pt x="954811" y="229742"/>
                  </a:lnTo>
                  <a:lnTo>
                    <a:pt x="980973" y="272795"/>
                  </a:lnTo>
                  <a:lnTo>
                    <a:pt x="1002944" y="318261"/>
                  </a:lnTo>
                  <a:lnTo>
                    <a:pt x="1020470" y="366267"/>
                  </a:lnTo>
                  <a:lnTo>
                    <a:pt x="1033424" y="416178"/>
                  </a:lnTo>
                  <a:lnTo>
                    <a:pt x="1041298" y="467994"/>
                  </a:lnTo>
                  <a:lnTo>
                    <a:pt x="1043965" y="521207"/>
                  </a:lnTo>
                  <a:lnTo>
                    <a:pt x="1041298" y="574420"/>
                  </a:lnTo>
                  <a:lnTo>
                    <a:pt x="1033424" y="626236"/>
                  </a:lnTo>
                  <a:lnTo>
                    <a:pt x="1020470" y="676147"/>
                  </a:lnTo>
                  <a:lnTo>
                    <a:pt x="1002944" y="724153"/>
                  </a:lnTo>
                  <a:lnTo>
                    <a:pt x="980973" y="769619"/>
                  </a:lnTo>
                  <a:lnTo>
                    <a:pt x="954811" y="812672"/>
                  </a:lnTo>
                  <a:lnTo>
                    <a:pt x="924712" y="852804"/>
                  </a:lnTo>
                  <a:lnTo>
                    <a:pt x="891057" y="889761"/>
                  </a:lnTo>
                  <a:lnTo>
                    <a:pt x="853973" y="923416"/>
                  </a:lnTo>
                  <a:lnTo>
                    <a:pt x="813841" y="953388"/>
                  </a:lnTo>
                  <a:lnTo>
                    <a:pt x="770788" y="979550"/>
                  </a:lnTo>
                  <a:lnTo>
                    <a:pt x="725195" y="1001521"/>
                  </a:lnTo>
                  <a:lnTo>
                    <a:pt x="677189" y="1019047"/>
                  </a:lnTo>
                  <a:lnTo>
                    <a:pt x="627151" y="1031874"/>
                  </a:lnTo>
                  <a:lnTo>
                    <a:pt x="575335" y="1039748"/>
                  </a:lnTo>
                  <a:lnTo>
                    <a:pt x="521995" y="1042415"/>
                  </a:lnTo>
                  <a:lnTo>
                    <a:pt x="468655" y="1039748"/>
                  </a:lnTo>
                  <a:lnTo>
                    <a:pt x="416839" y="1031874"/>
                  </a:lnTo>
                  <a:lnTo>
                    <a:pt x="366788" y="1019047"/>
                  </a:lnTo>
                  <a:lnTo>
                    <a:pt x="318820" y="1001521"/>
                  </a:lnTo>
                  <a:lnTo>
                    <a:pt x="273189" y="979550"/>
                  </a:lnTo>
                  <a:lnTo>
                    <a:pt x="230149" y="953388"/>
                  </a:lnTo>
                  <a:lnTo>
                    <a:pt x="189966" y="923416"/>
                  </a:lnTo>
                  <a:lnTo>
                    <a:pt x="152908" y="889761"/>
                  </a:lnTo>
                  <a:lnTo>
                    <a:pt x="119214" y="852804"/>
                  </a:lnTo>
                  <a:lnTo>
                    <a:pt x="89166" y="812672"/>
                  </a:lnTo>
                  <a:lnTo>
                    <a:pt x="63017" y="769619"/>
                  </a:lnTo>
                  <a:lnTo>
                    <a:pt x="41033" y="724153"/>
                  </a:lnTo>
                  <a:lnTo>
                    <a:pt x="23469" y="676147"/>
                  </a:lnTo>
                  <a:lnTo>
                    <a:pt x="10604" y="626236"/>
                  </a:lnTo>
                  <a:lnTo>
                    <a:pt x="2692" y="574420"/>
                  </a:lnTo>
                  <a:lnTo>
                    <a:pt x="0" y="521207"/>
                  </a:lnTo>
                  <a:lnTo>
                    <a:pt x="2692" y="467994"/>
                  </a:lnTo>
                  <a:lnTo>
                    <a:pt x="10604" y="416178"/>
                  </a:lnTo>
                  <a:lnTo>
                    <a:pt x="23469" y="366267"/>
                  </a:lnTo>
                  <a:lnTo>
                    <a:pt x="41033" y="318261"/>
                  </a:lnTo>
                  <a:lnTo>
                    <a:pt x="63017" y="272795"/>
                  </a:lnTo>
                  <a:lnTo>
                    <a:pt x="89166" y="229742"/>
                  </a:lnTo>
                  <a:lnTo>
                    <a:pt x="119214" y="189610"/>
                  </a:lnTo>
                  <a:lnTo>
                    <a:pt x="152908" y="152653"/>
                  </a:lnTo>
                  <a:lnTo>
                    <a:pt x="189966" y="118998"/>
                  </a:lnTo>
                  <a:lnTo>
                    <a:pt x="230149" y="89026"/>
                  </a:lnTo>
                  <a:lnTo>
                    <a:pt x="273189" y="62864"/>
                  </a:lnTo>
                  <a:lnTo>
                    <a:pt x="318820" y="40893"/>
                  </a:lnTo>
                  <a:lnTo>
                    <a:pt x="366788" y="23367"/>
                  </a:lnTo>
                  <a:lnTo>
                    <a:pt x="416839" y="10540"/>
                  </a:lnTo>
                  <a:lnTo>
                    <a:pt x="468655" y="2666"/>
                  </a:lnTo>
                  <a:lnTo>
                    <a:pt x="521995" y="0"/>
                  </a:lnTo>
                  <a:close/>
                </a:path>
              </a:pathLst>
            </a:custGeom>
            <a:ln w="38100">
              <a:solidFill>
                <a:srgbClr val="00A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Networking</a:t>
            </a:r>
            <a:r>
              <a:rPr dirty="0" sz="3600" spc="-40"/>
              <a:t> </a:t>
            </a:r>
            <a:r>
              <a:rPr dirty="0" sz="3600" spc="-10"/>
              <a:t>events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Strategize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how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measure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progress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890269" y="1760029"/>
            <a:ext cx="4677410" cy="4074160"/>
            <a:chOff x="890269" y="1760029"/>
            <a:chExt cx="4677410" cy="4074160"/>
          </a:xfrm>
        </p:grpSpPr>
        <p:sp>
          <p:nvSpPr>
            <p:cNvPr id="4" name="object 4" descr=""/>
            <p:cNvSpPr/>
            <p:nvPr/>
          </p:nvSpPr>
          <p:spPr>
            <a:xfrm>
              <a:off x="902207" y="1764792"/>
              <a:ext cx="4653280" cy="4053840"/>
            </a:xfrm>
            <a:custGeom>
              <a:avLst/>
              <a:gdLst/>
              <a:ahLst/>
              <a:cxnLst/>
              <a:rect l="l" t="t" r="r" b="b"/>
              <a:pathLst>
                <a:path w="4653280" h="4053840">
                  <a:moveTo>
                    <a:pt x="0" y="4053839"/>
                  </a:moveTo>
                  <a:lnTo>
                    <a:pt x="4652772" y="4053839"/>
                  </a:lnTo>
                  <a:lnTo>
                    <a:pt x="4652772" y="0"/>
                  </a:lnTo>
                  <a:lnTo>
                    <a:pt x="0" y="0"/>
                  </a:lnTo>
                  <a:lnTo>
                    <a:pt x="0" y="4053839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2969" y="5820918"/>
              <a:ext cx="4652010" cy="0"/>
            </a:xfrm>
            <a:custGeom>
              <a:avLst/>
              <a:gdLst/>
              <a:ahLst/>
              <a:cxnLst/>
              <a:rect l="l" t="t" r="r" b="b"/>
              <a:pathLst>
                <a:path w="4652010" h="0">
                  <a:moveTo>
                    <a:pt x="0" y="0"/>
                  </a:moveTo>
                  <a:lnTo>
                    <a:pt x="4651756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6970" y="3298393"/>
            <a:ext cx="4643755" cy="219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Monthly</a:t>
            </a:r>
            <a:r>
              <a:rPr dirty="0" sz="1800" spc="-1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A84F"/>
                </a:solidFill>
                <a:latin typeface="Arial"/>
                <a:cs typeface="Arial"/>
              </a:rPr>
              <a:t>reflection</a:t>
            </a:r>
            <a:endParaRPr sz="1800">
              <a:latin typeface="Arial"/>
              <a:cs typeface="Arial"/>
            </a:endParaRPr>
          </a:p>
          <a:p>
            <a:pPr marL="286385" marR="550545">
              <a:lnSpc>
                <a:spcPct val="100000"/>
              </a:lnSpc>
              <a:spcBef>
                <a:spcPts val="1470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achieving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metrics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at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each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event?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If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not,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what needs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shift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you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personally?</a:t>
            </a:r>
            <a:endParaRPr sz="1600">
              <a:latin typeface="Arial"/>
              <a:cs typeface="Arial"/>
            </a:endParaRPr>
          </a:p>
          <a:p>
            <a:pPr marL="57340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573405" algn="l"/>
              </a:tabLst>
            </a:pP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Confidence</a:t>
            </a:r>
            <a:endParaRPr sz="1600">
              <a:latin typeface="Arial"/>
              <a:cs typeface="Arial"/>
            </a:endParaRPr>
          </a:p>
          <a:p>
            <a:pPr marL="573405" indent="-287020">
              <a:lnSpc>
                <a:spcPct val="100000"/>
              </a:lnSpc>
              <a:buFont typeface="Wingdings"/>
              <a:buChar char=""/>
              <a:tabLst>
                <a:tab pos="573405" algn="l"/>
              </a:tabLst>
            </a:pP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Messaging</a:t>
            </a:r>
            <a:endParaRPr sz="1600">
              <a:latin typeface="Arial"/>
              <a:cs typeface="Arial"/>
            </a:endParaRPr>
          </a:p>
          <a:p>
            <a:pPr marL="573405" indent="-287020">
              <a:lnSpc>
                <a:spcPct val="100000"/>
              </a:lnSpc>
              <a:buFont typeface="Wingdings"/>
              <a:buChar char=""/>
              <a:tabLst>
                <a:tab pos="573405" algn="l"/>
              </a:tabLst>
            </a:pP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Mindset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904229" y="1760029"/>
            <a:ext cx="5198745" cy="4074160"/>
            <a:chOff x="5904229" y="1760029"/>
            <a:chExt cx="5198745" cy="4074160"/>
          </a:xfrm>
        </p:grpSpPr>
        <p:sp>
          <p:nvSpPr>
            <p:cNvPr id="8" name="object 8" descr=""/>
            <p:cNvSpPr/>
            <p:nvPr/>
          </p:nvSpPr>
          <p:spPr>
            <a:xfrm>
              <a:off x="5916167" y="1764792"/>
              <a:ext cx="5173980" cy="4053840"/>
            </a:xfrm>
            <a:custGeom>
              <a:avLst/>
              <a:gdLst/>
              <a:ahLst/>
              <a:cxnLst/>
              <a:rect l="l" t="t" r="r" b="b"/>
              <a:pathLst>
                <a:path w="5173980" h="4053840">
                  <a:moveTo>
                    <a:pt x="0" y="4053839"/>
                  </a:moveTo>
                  <a:lnTo>
                    <a:pt x="5173980" y="4053839"/>
                  </a:lnTo>
                  <a:lnTo>
                    <a:pt x="5173980" y="0"/>
                  </a:lnTo>
                  <a:lnTo>
                    <a:pt x="0" y="0"/>
                  </a:lnTo>
                  <a:lnTo>
                    <a:pt x="0" y="4053839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16929" y="5820918"/>
              <a:ext cx="5173345" cy="0"/>
            </a:xfrm>
            <a:custGeom>
              <a:avLst/>
              <a:gdLst/>
              <a:ahLst/>
              <a:cxnLst/>
              <a:rect l="l" t="t" r="r" b="b"/>
              <a:pathLst>
                <a:path w="5173345" h="0">
                  <a:moveTo>
                    <a:pt x="0" y="0"/>
                  </a:moveTo>
                  <a:lnTo>
                    <a:pt x="5173345" y="0"/>
                  </a:lnTo>
                </a:path>
              </a:pathLst>
            </a:custGeom>
            <a:ln w="25400">
              <a:solidFill>
                <a:srgbClr val="EF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920930" y="3298393"/>
            <a:ext cx="5164455" cy="2157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"Assess</a:t>
            </a:r>
            <a:r>
              <a:rPr dirty="0" sz="1800" spc="10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the</a:t>
            </a:r>
            <a:r>
              <a:rPr dirty="0" sz="1800" spc="-2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value of</a:t>
            </a:r>
            <a:r>
              <a:rPr dirty="0" sz="1800" spc="-2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the</a:t>
            </a:r>
            <a:r>
              <a:rPr dirty="0" sz="1800" spc="-40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event</a:t>
            </a:r>
            <a:r>
              <a:rPr dirty="0" sz="1800" spc="-15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84F"/>
                </a:solidFill>
                <a:latin typeface="Arial"/>
                <a:cs typeface="Arial"/>
              </a:rPr>
              <a:t>with</a:t>
            </a:r>
            <a:r>
              <a:rPr dirty="0" sz="1800" spc="-50" b="1">
                <a:solidFill>
                  <a:srgbClr val="00A84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A84F"/>
                </a:solidFill>
                <a:latin typeface="Arial"/>
                <a:cs typeface="Arial"/>
              </a:rPr>
              <a:t>your</a:t>
            </a:r>
            <a:endParaRPr sz="1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0A84F"/>
                </a:solidFill>
                <a:latin typeface="Arial"/>
                <a:cs typeface="Arial"/>
              </a:rPr>
              <a:t>team"</a:t>
            </a:r>
            <a:endParaRPr sz="1800">
              <a:latin typeface="Arial"/>
              <a:cs typeface="Arial"/>
            </a:endParaRPr>
          </a:p>
          <a:p>
            <a:pPr marL="283210" marR="1089025">
              <a:lnSpc>
                <a:spcPct val="100000"/>
              </a:lnSpc>
              <a:spcBef>
                <a:spcPts val="940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good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our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that will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lead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growth?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83210" marR="1171575">
              <a:lnSpc>
                <a:spcPct val="100000"/>
              </a:lnSpc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Where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else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could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we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spend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that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would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allow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us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meet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exceed expectations?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0967" y="2176272"/>
            <a:ext cx="982980" cy="8305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0055" y="2199132"/>
            <a:ext cx="874776" cy="806196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7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Networking</a:t>
            </a:r>
            <a:r>
              <a:rPr dirty="0" sz="3600" spc="-40"/>
              <a:t> </a:t>
            </a:r>
            <a:r>
              <a:rPr dirty="0" sz="3600" spc="-10"/>
              <a:t>Events</a:t>
            </a:r>
            <a:endParaRPr sz="360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>
                <a:solidFill>
                  <a:srgbClr val="EF6C00"/>
                </a:solidFill>
              </a:rPr>
              <a:t>Commit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9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accountability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towards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8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progress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9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results.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646582" y="3649217"/>
            <a:ext cx="3249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Present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them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during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team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share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progress.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43754" y="3649217"/>
            <a:ext cx="30867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Discuss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where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seeing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results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solicit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on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areas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improve.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521065" y="3649217"/>
            <a:ext cx="32124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Declare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specific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action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steps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will</a:t>
            </a:r>
            <a:r>
              <a:rPr dirty="0" sz="1800" spc="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take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next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quarter.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236720" y="2278379"/>
            <a:ext cx="0" cy="3085465"/>
          </a:xfrm>
          <a:custGeom>
            <a:avLst/>
            <a:gdLst/>
            <a:ahLst/>
            <a:cxnLst/>
            <a:rect l="l" t="t" r="r" b="b"/>
            <a:pathLst>
              <a:path w="0" h="3085465">
                <a:moveTo>
                  <a:pt x="0" y="0"/>
                </a:moveTo>
                <a:lnTo>
                  <a:pt x="0" y="30850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62543" y="2278379"/>
            <a:ext cx="0" cy="3085465"/>
          </a:xfrm>
          <a:custGeom>
            <a:avLst/>
            <a:gdLst/>
            <a:ahLst/>
            <a:cxnLst/>
            <a:rect l="l" t="t" r="r" b="b"/>
            <a:pathLst>
              <a:path w="0" h="3085465">
                <a:moveTo>
                  <a:pt x="0" y="0"/>
                </a:moveTo>
                <a:lnTo>
                  <a:pt x="0" y="308508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56844" y="2278379"/>
            <a:ext cx="3232785" cy="807720"/>
            <a:chOff x="656844" y="2278379"/>
            <a:chExt cx="3232785" cy="807720"/>
          </a:xfrm>
        </p:grpSpPr>
        <p:sp>
          <p:nvSpPr>
            <p:cNvPr id="9" name="object 9" descr=""/>
            <p:cNvSpPr/>
            <p:nvPr/>
          </p:nvSpPr>
          <p:spPr>
            <a:xfrm>
              <a:off x="656844" y="2278379"/>
              <a:ext cx="3232785" cy="807720"/>
            </a:xfrm>
            <a:custGeom>
              <a:avLst/>
              <a:gdLst/>
              <a:ahLst/>
              <a:cxnLst/>
              <a:rect l="l" t="t" r="r" b="b"/>
              <a:pathLst>
                <a:path w="3232785" h="807719">
                  <a:moveTo>
                    <a:pt x="3232404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3232404" y="807720"/>
                  </a:lnTo>
                  <a:lnTo>
                    <a:pt x="3232404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23288" y="3029711"/>
              <a:ext cx="699770" cy="56515"/>
            </a:xfrm>
            <a:custGeom>
              <a:avLst/>
              <a:gdLst/>
              <a:ahLst/>
              <a:cxnLst/>
              <a:rect l="l" t="t" r="r" b="b"/>
              <a:pathLst>
                <a:path w="699769" h="56514">
                  <a:moveTo>
                    <a:pt x="69951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699515" y="56387"/>
                  </a:lnTo>
                  <a:lnTo>
                    <a:pt x="699515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582667" y="2278379"/>
            <a:ext cx="3234055" cy="807720"/>
            <a:chOff x="4582667" y="2278379"/>
            <a:chExt cx="3234055" cy="807720"/>
          </a:xfrm>
        </p:grpSpPr>
        <p:sp>
          <p:nvSpPr>
            <p:cNvPr id="12" name="object 12" descr=""/>
            <p:cNvSpPr/>
            <p:nvPr/>
          </p:nvSpPr>
          <p:spPr>
            <a:xfrm>
              <a:off x="4582667" y="2278379"/>
              <a:ext cx="3234055" cy="807720"/>
            </a:xfrm>
            <a:custGeom>
              <a:avLst/>
              <a:gdLst/>
              <a:ahLst/>
              <a:cxnLst/>
              <a:rect l="l" t="t" r="r" b="b"/>
              <a:pathLst>
                <a:path w="3234054" h="807719">
                  <a:moveTo>
                    <a:pt x="3233928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3233928" y="807720"/>
                  </a:lnTo>
                  <a:lnTo>
                    <a:pt x="323392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850635" y="3029711"/>
              <a:ext cx="698500" cy="56515"/>
            </a:xfrm>
            <a:custGeom>
              <a:avLst/>
              <a:gdLst/>
              <a:ahLst/>
              <a:cxnLst/>
              <a:rect l="l" t="t" r="r" b="b"/>
              <a:pathLst>
                <a:path w="698500" h="56514">
                  <a:moveTo>
                    <a:pt x="697991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697991" y="56387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8510016" y="2278379"/>
            <a:ext cx="3232785" cy="807720"/>
            <a:chOff x="8510016" y="2278379"/>
            <a:chExt cx="3232785" cy="807720"/>
          </a:xfrm>
        </p:grpSpPr>
        <p:sp>
          <p:nvSpPr>
            <p:cNvPr id="15" name="object 15" descr=""/>
            <p:cNvSpPr/>
            <p:nvPr/>
          </p:nvSpPr>
          <p:spPr>
            <a:xfrm>
              <a:off x="8510016" y="2278379"/>
              <a:ext cx="3232785" cy="807720"/>
            </a:xfrm>
            <a:custGeom>
              <a:avLst/>
              <a:gdLst/>
              <a:ahLst/>
              <a:cxnLst/>
              <a:rect l="l" t="t" r="r" b="b"/>
              <a:pathLst>
                <a:path w="3232784" h="807719">
                  <a:moveTo>
                    <a:pt x="3232404" y="0"/>
                  </a:moveTo>
                  <a:lnTo>
                    <a:pt x="0" y="0"/>
                  </a:lnTo>
                  <a:lnTo>
                    <a:pt x="0" y="807720"/>
                  </a:lnTo>
                  <a:lnTo>
                    <a:pt x="3232404" y="807720"/>
                  </a:lnTo>
                  <a:lnTo>
                    <a:pt x="3232404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776460" y="3029711"/>
              <a:ext cx="699770" cy="56515"/>
            </a:xfrm>
            <a:custGeom>
              <a:avLst/>
              <a:gdLst/>
              <a:ahLst/>
              <a:cxnLst/>
              <a:rect l="l" t="t" r="r" b="b"/>
              <a:pathLst>
                <a:path w="699770" h="56514">
                  <a:moveTo>
                    <a:pt x="699516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699516" y="56387"/>
                  </a:lnTo>
                  <a:lnTo>
                    <a:pt x="699516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56844" y="2411348"/>
            <a:ext cx="32327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0744" marR="368300" indent="-47434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Prepare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quarterly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basis.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  <p:sp>
        <p:nvSpPr>
          <p:cNvPr id="18" name="object 18" descr=""/>
          <p:cNvSpPr txBox="1"/>
          <p:nvPr/>
        </p:nvSpPr>
        <p:spPr>
          <a:xfrm>
            <a:off x="4582667" y="2559176"/>
            <a:ext cx="32340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101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objective.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510016" y="2559176"/>
            <a:ext cx="3232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165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Commit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steps.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7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Agenda</a:t>
            </a:r>
            <a:endParaRPr sz="3600"/>
          </a:p>
        </p:txBody>
      </p:sp>
      <p:grpSp>
        <p:nvGrpSpPr>
          <p:cNvPr id="6" name="object 6" descr=""/>
          <p:cNvGrpSpPr/>
          <p:nvPr/>
        </p:nvGrpSpPr>
        <p:grpSpPr>
          <a:xfrm>
            <a:off x="1290827" y="2609214"/>
            <a:ext cx="10457180" cy="31750"/>
            <a:chOff x="1290827" y="2609214"/>
            <a:chExt cx="10457180" cy="31750"/>
          </a:xfrm>
        </p:grpSpPr>
        <p:sp>
          <p:nvSpPr>
            <p:cNvPr id="7" name="object 7" descr=""/>
            <p:cNvSpPr/>
            <p:nvPr/>
          </p:nvSpPr>
          <p:spPr>
            <a:xfrm>
              <a:off x="1290827" y="2624327"/>
              <a:ext cx="10456545" cy="0"/>
            </a:xfrm>
            <a:custGeom>
              <a:avLst/>
              <a:gdLst/>
              <a:ahLst/>
              <a:cxnLst/>
              <a:rect l="l" t="t" r="r" b="b"/>
              <a:pathLst>
                <a:path w="10456545" h="0">
                  <a:moveTo>
                    <a:pt x="0" y="0"/>
                  </a:moveTo>
                  <a:lnTo>
                    <a:pt x="104560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567921" y="2625089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 h="0">
                  <a:moveTo>
                    <a:pt x="0" y="0"/>
                  </a:moveTo>
                  <a:lnTo>
                    <a:pt x="179958" y="0"/>
                  </a:lnTo>
                </a:path>
              </a:pathLst>
            </a:custGeom>
            <a:ln w="3175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290827" y="3743071"/>
            <a:ext cx="10457180" cy="31750"/>
            <a:chOff x="1290827" y="3743071"/>
            <a:chExt cx="10457180" cy="31750"/>
          </a:xfrm>
        </p:grpSpPr>
        <p:sp>
          <p:nvSpPr>
            <p:cNvPr id="10" name="object 10" descr=""/>
            <p:cNvSpPr/>
            <p:nvPr/>
          </p:nvSpPr>
          <p:spPr>
            <a:xfrm>
              <a:off x="1290827" y="3758184"/>
              <a:ext cx="10456545" cy="0"/>
            </a:xfrm>
            <a:custGeom>
              <a:avLst/>
              <a:gdLst/>
              <a:ahLst/>
              <a:cxnLst/>
              <a:rect l="l" t="t" r="r" b="b"/>
              <a:pathLst>
                <a:path w="10456545" h="0">
                  <a:moveTo>
                    <a:pt x="0" y="0"/>
                  </a:moveTo>
                  <a:lnTo>
                    <a:pt x="104560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567921" y="3758946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 h="0">
                  <a:moveTo>
                    <a:pt x="0" y="0"/>
                  </a:moveTo>
                  <a:lnTo>
                    <a:pt x="179958" y="0"/>
                  </a:lnTo>
                </a:path>
              </a:pathLst>
            </a:custGeom>
            <a:ln w="3175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290827" y="4879975"/>
            <a:ext cx="10457180" cy="31750"/>
            <a:chOff x="1290827" y="4879975"/>
            <a:chExt cx="10457180" cy="31750"/>
          </a:xfrm>
        </p:grpSpPr>
        <p:sp>
          <p:nvSpPr>
            <p:cNvPr id="13" name="object 13" descr=""/>
            <p:cNvSpPr/>
            <p:nvPr/>
          </p:nvSpPr>
          <p:spPr>
            <a:xfrm>
              <a:off x="1290827" y="4895088"/>
              <a:ext cx="10456545" cy="0"/>
            </a:xfrm>
            <a:custGeom>
              <a:avLst/>
              <a:gdLst/>
              <a:ahLst/>
              <a:cxnLst/>
              <a:rect l="l" t="t" r="r" b="b"/>
              <a:pathLst>
                <a:path w="10456545" h="0">
                  <a:moveTo>
                    <a:pt x="0" y="0"/>
                  </a:moveTo>
                  <a:lnTo>
                    <a:pt x="104560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567921" y="4895850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 h="0">
                  <a:moveTo>
                    <a:pt x="0" y="0"/>
                  </a:moveTo>
                  <a:lnTo>
                    <a:pt x="179958" y="0"/>
                  </a:lnTo>
                </a:path>
              </a:pathLst>
            </a:custGeom>
            <a:ln w="31750">
              <a:solidFill>
                <a:srgbClr val="0073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58368" y="4040123"/>
            <a:ext cx="361315" cy="58420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80340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42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1278127" y="4060697"/>
            <a:ext cx="1825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Next</a:t>
            </a:r>
            <a:r>
              <a:rPr dirty="0" sz="28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393C46"/>
                </a:solidFill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58368" y="2906267"/>
            <a:ext cx="361315" cy="65405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07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4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78127" y="2917698"/>
            <a:ext cx="59944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Three</a:t>
            </a:r>
            <a:r>
              <a:rPr dirty="0" sz="28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steps</a:t>
            </a:r>
            <a:r>
              <a:rPr dirty="0" sz="28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8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Modern</a:t>
            </a:r>
            <a:r>
              <a:rPr dirty="0" sz="28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393C46"/>
                </a:solidFill>
                <a:latin typeface="Arial"/>
                <a:cs typeface="Arial"/>
              </a:rPr>
              <a:t>Prospecting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6091" y="1938908"/>
            <a:ext cx="198120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56844" y="1731264"/>
            <a:ext cx="363220" cy="60706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9113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50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78127" y="1762760"/>
            <a:ext cx="86887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Key</a:t>
            </a:r>
            <a:r>
              <a:rPr dirty="0" sz="2800" spc="-1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findings</a:t>
            </a:r>
            <a:r>
              <a:rPr dirty="0" sz="28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2800" spc="-8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spc="-90" b="1">
                <a:solidFill>
                  <a:srgbClr val="393C46"/>
                </a:solidFill>
                <a:latin typeface="Arial"/>
                <a:cs typeface="Arial"/>
              </a:rPr>
              <a:t>FPA</a:t>
            </a:r>
            <a:r>
              <a:rPr dirty="0" sz="2800" spc="-10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800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28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2800" spc="-10" b="1">
                <a:solidFill>
                  <a:srgbClr val="393C46"/>
                </a:solidFill>
                <a:latin typeface="Arial"/>
                <a:cs typeface="Arial"/>
              </a:rPr>
              <a:t> study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45"/>
              </a:spcBef>
            </a:pPr>
            <a:r>
              <a:rPr dirty="0" sz="3600"/>
              <a:t>Referral</a:t>
            </a:r>
            <a:r>
              <a:rPr dirty="0" sz="3600" spc="-45"/>
              <a:t> </a:t>
            </a:r>
            <a:r>
              <a:rPr dirty="0" sz="3600" spc="-10"/>
              <a:t>process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200">
                <a:solidFill>
                  <a:srgbClr val="EF6C00"/>
                </a:solidFill>
              </a:rPr>
              <a:t>What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is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your</a:t>
            </a:r>
            <a:r>
              <a:rPr dirty="0" sz="2200" spc="-3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referral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process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how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does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it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lead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to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consistent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growth?</a:t>
            </a:r>
            <a:endParaRPr sz="2200"/>
          </a:p>
        </p:txBody>
      </p:sp>
      <p:sp>
        <p:nvSpPr>
          <p:cNvPr id="3" name="object 3" descr=""/>
          <p:cNvSpPr/>
          <p:nvPr/>
        </p:nvSpPr>
        <p:spPr>
          <a:xfrm>
            <a:off x="902208" y="2144267"/>
            <a:ext cx="3004185" cy="1702435"/>
          </a:xfrm>
          <a:custGeom>
            <a:avLst/>
            <a:gdLst/>
            <a:ahLst/>
            <a:cxnLst/>
            <a:rect l="l" t="t" r="r" b="b"/>
            <a:pathLst>
              <a:path w="3004185" h="1702435">
                <a:moveTo>
                  <a:pt x="0" y="1702307"/>
                </a:moveTo>
                <a:lnTo>
                  <a:pt x="3003804" y="1702307"/>
                </a:lnTo>
                <a:lnTo>
                  <a:pt x="3003804" y="0"/>
                </a:lnTo>
                <a:lnTo>
                  <a:pt x="0" y="0"/>
                </a:lnTo>
                <a:lnTo>
                  <a:pt x="0" y="1702307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06970" y="2307378"/>
            <a:ext cx="2994660" cy="13087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522C6C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  <a:p>
            <a:pPr marL="225425" marR="69596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522C6C"/>
                </a:solidFill>
                <a:latin typeface="Arial"/>
                <a:cs typeface="Arial"/>
              </a:rPr>
              <a:t>Define</a:t>
            </a:r>
            <a:r>
              <a:rPr dirty="0" sz="1800" spc="-20" b="1">
                <a:solidFill>
                  <a:srgbClr val="522C6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consistent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referral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518659" y="2159507"/>
            <a:ext cx="3002280" cy="1704339"/>
          </a:xfrm>
          <a:custGeom>
            <a:avLst/>
            <a:gdLst/>
            <a:ahLst/>
            <a:cxnLst/>
            <a:rect l="l" t="t" r="r" b="b"/>
            <a:pathLst>
              <a:path w="3002279" h="1704339">
                <a:moveTo>
                  <a:pt x="0" y="1703832"/>
                </a:moveTo>
                <a:lnTo>
                  <a:pt x="3002280" y="1703832"/>
                </a:lnTo>
                <a:lnTo>
                  <a:pt x="3002280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523422" y="2314744"/>
            <a:ext cx="2992755" cy="13081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522C6C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 marL="224790" marR="65405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522C6C"/>
                </a:solidFill>
                <a:latin typeface="Arial"/>
                <a:cs typeface="Arial"/>
              </a:rPr>
              <a:t>Strategize</a:t>
            </a:r>
            <a:r>
              <a:rPr dirty="0" sz="1800" spc="-40" b="1">
                <a:solidFill>
                  <a:srgbClr val="522C6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incorporate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into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daily interactions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133588" y="2159507"/>
            <a:ext cx="3004185" cy="1704339"/>
          </a:xfrm>
          <a:custGeom>
            <a:avLst/>
            <a:gdLst/>
            <a:ahLst/>
            <a:cxnLst/>
            <a:rect l="l" t="t" r="r" b="b"/>
            <a:pathLst>
              <a:path w="3004184" h="1704339">
                <a:moveTo>
                  <a:pt x="0" y="1703832"/>
                </a:moveTo>
                <a:lnTo>
                  <a:pt x="3003804" y="1703832"/>
                </a:lnTo>
                <a:lnTo>
                  <a:pt x="3003804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38350" y="2304330"/>
            <a:ext cx="2994660" cy="13087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2400" spc="-25" b="1">
                <a:solidFill>
                  <a:srgbClr val="522C6C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  <a:p>
            <a:pPr marL="226060" marR="691515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522C6C"/>
                </a:solidFill>
                <a:latin typeface="Arial"/>
                <a:cs typeface="Arial"/>
              </a:rPr>
              <a:t>Commit</a:t>
            </a:r>
            <a:r>
              <a:rPr dirty="0" sz="1800" spc="-20" b="1">
                <a:solidFill>
                  <a:srgbClr val="522C6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reporting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progress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team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meetings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7135" y="3860291"/>
            <a:ext cx="3005455" cy="2044064"/>
            <a:chOff x="4517135" y="3860291"/>
            <a:chExt cx="3005455" cy="20440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7135" y="3874642"/>
              <a:ext cx="3003804" cy="199580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17897" y="3879341"/>
              <a:ext cx="3004820" cy="2005964"/>
            </a:xfrm>
            <a:custGeom>
              <a:avLst/>
              <a:gdLst/>
              <a:ahLst/>
              <a:cxnLst/>
              <a:rect l="l" t="t" r="r" b="b"/>
              <a:pathLst>
                <a:path w="3004820" h="2005964">
                  <a:moveTo>
                    <a:pt x="1524" y="0"/>
                  </a:moveTo>
                  <a:lnTo>
                    <a:pt x="3004566" y="0"/>
                  </a:lnTo>
                </a:path>
                <a:path w="300482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133588" y="3860291"/>
            <a:ext cx="3004185" cy="2044064"/>
            <a:chOff x="8133588" y="3860291"/>
            <a:chExt cx="3004185" cy="204406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8" y="3878579"/>
              <a:ext cx="3003804" cy="200558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134350" y="3879341"/>
              <a:ext cx="3003550" cy="2005964"/>
            </a:xfrm>
            <a:custGeom>
              <a:avLst/>
              <a:gdLst/>
              <a:ahLst/>
              <a:cxnLst/>
              <a:rect l="l" t="t" r="r" b="b"/>
              <a:pathLst>
                <a:path w="3003550" h="2005964">
                  <a:moveTo>
                    <a:pt x="0" y="0"/>
                  </a:moveTo>
                  <a:lnTo>
                    <a:pt x="3003042" y="0"/>
                  </a:lnTo>
                </a:path>
                <a:path w="3003550" h="2005964">
                  <a:moveTo>
                    <a:pt x="0" y="2005583"/>
                  </a:moveTo>
                  <a:lnTo>
                    <a:pt x="3003042" y="2005583"/>
                  </a:lnTo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02208" y="3845052"/>
            <a:ext cx="3004185" cy="2042160"/>
            <a:chOff x="902208" y="3845052"/>
            <a:chExt cx="3004185" cy="2042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3863340"/>
              <a:ext cx="3003804" cy="200253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02970" y="3864102"/>
              <a:ext cx="3003550" cy="2004060"/>
            </a:xfrm>
            <a:custGeom>
              <a:avLst/>
              <a:gdLst/>
              <a:ahLst/>
              <a:cxnLst/>
              <a:rect l="l" t="t" r="r" b="b"/>
              <a:pathLst>
                <a:path w="3003550" h="2004060">
                  <a:moveTo>
                    <a:pt x="0" y="0"/>
                  </a:moveTo>
                  <a:lnTo>
                    <a:pt x="3003042" y="0"/>
                  </a:lnTo>
                </a:path>
                <a:path w="3003550" h="2004060">
                  <a:moveTo>
                    <a:pt x="0" y="2004060"/>
                  </a:moveTo>
                  <a:lnTo>
                    <a:pt x="3003042" y="2004060"/>
                  </a:lnTo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218944"/>
            <a:ext cx="12192000" cy="1932939"/>
            <a:chOff x="0" y="2218944"/>
            <a:chExt cx="12192000" cy="1932939"/>
          </a:xfrm>
        </p:grpSpPr>
        <p:sp>
          <p:nvSpPr>
            <p:cNvPr id="3" name="object 3" descr=""/>
            <p:cNvSpPr/>
            <p:nvPr/>
          </p:nvSpPr>
          <p:spPr>
            <a:xfrm>
              <a:off x="0" y="2961131"/>
              <a:ext cx="12192000" cy="649605"/>
            </a:xfrm>
            <a:custGeom>
              <a:avLst/>
              <a:gdLst/>
              <a:ahLst/>
              <a:cxnLst/>
              <a:rect l="l" t="t" r="r" b="b"/>
              <a:pathLst>
                <a:path w="12192000" h="649604">
                  <a:moveTo>
                    <a:pt x="12192000" y="0"/>
                  </a:moveTo>
                  <a:lnTo>
                    <a:pt x="0" y="0"/>
                  </a:lnTo>
                  <a:lnTo>
                    <a:pt x="0" y="649223"/>
                  </a:lnTo>
                  <a:lnTo>
                    <a:pt x="12192000" y="64922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1143" y="2269236"/>
              <a:ext cx="1845563" cy="1844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372093" y="2250186"/>
              <a:ext cx="1884045" cy="1882139"/>
            </a:xfrm>
            <a:custGeom>
              <a:avLst/>
              <a:gdLst/>
              <a:ahLst/>
              <a:cxnLst/>
              <a:rect l="l" t="t" r="r" b="b"/>
              <a:pathLst>
                <a:path w="1884045" h="1882139">
                  <a:moveTo>
                    <a:pt x="941831" y="0"/>
                  </a:moveTo>
                  <a:lnTo>
                    <a:pt x="990219" y="1269"/>
                  </a:lnTo>
                  <a:lnTo>
                    <a:pt x="1038351" y="4825"/>
                  </a:lnTo>
                  <a:lnTo>
                    <a:pt x="1131570" y="19050"/>
                  </a:lnTo>
                  <a:lnTo>
                    <a:pt x="1221866" y="42290"/>
                  </a:lnTo>
                  <a:lnTo>
                    <a:pt x="1308480" y="73913"/>
                  </a:lnTo>
                  <a:lnTo>
                    <a:pt x="1390777" y="113537"/>
                  </a:lnTo>
                  <a:lnTo>
                    <a:pt x="1468374" y="160654"/>
                  </a:lnTo>
                  <a:lnTo>
                    <a:pt x="1540890" y="214884"/>
                  </a:lnTo>
                  <a:lnTo>
                    <a:pt x="1607820" y="275589"/>
                  </a:lnTo>
                  <a:lnTo>
                    <a:pt x="1668652" y="342391"/>
                  </a:lnTo>
                  <a:lnTo>
                    <a:pt x="1722881" y="414909"/>
                  </a:lnTo>
                  <a:lnTo>
                    <a:pt x="1769999" y="492505"/>
                  </a:lnTo>
                  <a:lnTo>
                    <a:pt x="1809623" y="574801"/>
                  </a:lnTo>
                  <a:lnTo>
                    <a:pt x="1841373" y="661288"/>
                  </a:lnTo>
                  <a:lnTo>
                    <a:pt x="1864613" y="751459"/>
                  </a:lnTo>
                  <a:lnTo>
                    <a:pt x="1878837" y="844676"/>
                  </a:lnTo>
                  <a:lnTo>
                    <a:pt x="1882394" y="892683"/>
                  </a:lnTo>
                  <a:lnTo>
                    <a:pt x="1883663" y="941069"/>
                  </a:lnTo>
                  <a:lnTo>
                    <a:pt x="1882394" y="989456"/>
                  </a:lnTo>
                  <a:lnTo>
                    <a:pt x="1878837" y="1037463"/>
                  </a:lnTo>
                  <a:lnTo>
                    <a:pt x="1864613" y="1130680"/>
                  </a:lnTo>
                  <a:lnTo>
                    <a:pt x="1841373" y="1220851"/>
                  </a:lnTo>
                  <a:lnTo>
                    <a:pt x="1809623" y="1307338"/>
                  </a:lnTo>
                  <a:lnTo>
                    <a:pt x="1769999" y="1389633"/>
                  </a:lnTo>
                  <a:lnTo>
                    <a:pt x="1722754" y="1467231"/>
                  </a:lnTo>
                  <a:lnTo>
                    <a:pt x="1668652" y="1539747"/>
                  </a:lnTo>
                  <a:lnTo>
                    <a:pt x="1607820" y="1606550"/>
                  </a:lnTo>
                  <a:lnTo>
                    <a:pt x="1540890" y="1667256"/>
                  </a:lnTo>
                  <a:lnTo>
                    <a:pt x="1468374" y="1721484"/>
                  </a:lnTo>
                  <a:lnTo>
                    <a:pt x="1390777" y="1768602"/>
                  </a:lnTo>
                  <a:lnTo>
                    <a:pt x="1308480" y="1808226"/>
                  </a:lnTo>
                  <a:lnTo>
                    <a:pt x="1221866" y="1839849"/>
                  </a:lnTo>
                  <a:lnTo>
                    <a:pt x="1131570" y="1863089"/>
                  </a:lnTo>
                  <a:lnTo>
                    <a:pt x="1038351" y="1877314"/>
                  </a:lnTo>
                  <a:lnTo>
                    <a:pt x="990219" y="1880870"/>
                  </a:lnTo>
                  <a:lnTo>
                    <a:pt x="941831" y="1882139"/>
                  </a:lnTo>
                  <a:lnTo>
                    <a:pt x="893445" y="1880870"/>
                  </a:lnTo>
                  <a:lnTo>
                    <a:pt x="845311" y="1877314"/>
                  </a:lnTo>
                  <a:lnTo>
                    <a:pt x="752094" y="1863089"/>
                  </a:lnTo>
                  <a:lnTo>
                    <a:pt x="661797" y="1839849"/>
                  </a:lnTo>
                  <a:lnTo>
                    <a:pt x="575182" y="1808226"/>
                  </a:lnTo>
                  <a:lnTo>
                    <a:pt x="492886" y="1768602"/>
                  </a:lnTo>
                  <a:lnTo>
                    <a:pt x="415289" y="1721484"/>
                  </a:lnTo>
                  <a:lnTo>
                    <a:pt x="342773" y="1667256"/>
                  </a:lnTo>
                  <a:lnTo>
                    <a:pt x="275844" y="1606550"/>
                  </a:lnTo>
                  <a:lnTo>
                    <a:pt x="215010" y="1539747"/>
                  </a:lnTo>
                  <a:lnTo>
                    <a:pt x="160781" y="1467231"/>
                  </a:lnTo>
                  <a:lnTo>
                    <a:pt x="113664" y="1389633"/>
                  </a:lnTo>
                  <a:lnTo>
                    <a:pt x="74040" y="1307338"/>
                  </a:lnTo>
                  <a:lnTo>
                    <a:pt x="42290" y="1220851"/>
                  </a:lnTo>
                  <a:lnTo>
                    <a:pt x="19050" y="1130680"/>
                  </a:lnTo>
                  <a:lnTo>
                    <a:pt x="4825" y="1037463"/>
                  </a:lnTo>
                  <a:lnTo>
                    <a:pt x="1270" y="989456"/>
                  </a:lnTo>
                  <a:lnTo>
                    <a:pt x="0" y="941069"/>
                  </a:lnTo>
                  <a:lnTo>
                    <a:pt x="1270" y="892683"/>
                  </a:lnTo>
                  <a:lnTo>
                    <a:pt x="4825" y="844676"/>
                  </a:lnTo>
                  <a:lnTo>
                    <a:pt x="19050" y="751459"/>
                  </a:lnTo>
                  <a:lnTo>
                    <a:pt x="42290" y="661162"/>
                  </a:lnTo>
                  <a:lnTo>
                    <a:pt x="74040" y="574801"/>
                  </a:lnTo>
                  <a:lnTo>
                    <a:pt x="113664" y="492505"/>
                  </a:lnTo>
                  <a:lnTo>
                    <a:pt x="160908" y="414909"/>
                  </a:lnTo>
                  <a:lnTo>
                    <a:pt x="215010" y="342391"/>
                  </a:lnTo>
                  <a:lnTo>
                    <a:pt x="275844" y="275589"/>
                  </a:lnTo>
                  <a:lnTo>
                    <a:pt x="342773" y="214884"/>
                  </a:lnTo>
                  <a:lnTo>
                    <a:pt x="415289" y="160654"/>
                  </a:lnTo>
                  <a:lnTo>
                    <a:pt x="492886" y="113537"/>
                  </a:lnTo>
                  <a:lnTo>
                    <a:pt x="575182" y="73913"/>
                  </a:lnTo>
                  <a:lnTo>
                    <a:pt x="661797" y="42290"/>
                  </a:lnTo>
                  <a:lnTo>
                    <a:pt x="752094" y="19050"/>
                  </a:lnTo>
                  <a:lnTo>
                    <a:pt x="845311" y="4825"/>
                  </a:lnTo>
                  <a:lnTo>
                    <a:pt x="893445" y="1269"/>
                  </a:lnTo>
                  <a:lnTo>
                    <a:pt x="941831" y="0"/>
                  </a:lnTo>
                  <a:close/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1288" y="2257044"/>
              <a:ext cx="1845564" cy="184556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52238" y="2237994"/>
              <a:ext cx="1884045" cy="1884045"/>
            </a:xfrm>
            <a:custGeom>
              <a:avLst/>
              <a:gdLst/>
              <a:ahLst/>
              <a:cxnLst/>
              <a:rect l="l" t="t" r="r" b="b"/>
              <a:pathLst>
                <a:path w="1884045" h="1884045">
                  <a:moveTo>
                    <a:pt x="941832" y="0"/>
                  </a:moveTo>
                  <a:lnTo>
                    <a:pt x="990219" y="1269"/>
                  </a:lnTo>
                  <a:lnTo>
                    <a:pt x="1038351" y="4825"/>
                  </a:lnTo>
                  <a:lnTo>
                    <a:pt x="1131570" y="19050"/>
                  </a:lnTo>
                  <a:lnTo>
                    <a:pt x="1221866" y="42290"/>
                  </a:lnTo>
                  <a:lnTo>
                    <a:pt x="1308481" y="74040"/>
                  </a:lnTo>
                  <a:lnTo>
                    <a:pt x="1390777" y="113664"/>
                  </a:lnTo>
                  <a:lnTo>
                    <a:pt x="1468501" y="160781"/>
                  </a:lnTo>
                  <a:lnTo>
                    <a:pt x="1540890" y="215010"/>
                  </a:lnTo>
                  <a:lnTo>
                    <a:pt x="1607819" y="275843"/>
                  </a:lnTo>
                  <a:lnTo>
                    <a:pt x="1668653" y="342772"/>
                  </a:lnTo>
                  <a:lnTo>
                    <a:pt x="1722882" y="415163"/>
                  </a:lnTo>
                  <a:lnTo>
                    <a:pt x="1769998" y="492886"/>
                  </a:lnTo>
                  <a:lnTo>
                    <a:pt x="1809622" y="575182"/>
                  </a:lnTo>
                  <a:lnTo>
                    <a:pt x="1841372" y="661796"/>
                  </a:lnTo>
                  <a:lnTo>
                    <a:pt x="1864614" y="752093"/>
                  </a:lnTo>
                  <a:lnTo>
                    <a:pt x="1878838" y="845311"/>
                  </a:lnTo>
                  <a:lnTo>
                    <a:pt x="1882393" y="893444"/>
                  </a:lnTo>
                  <a:lnTo>
                    <a:pt x="1883664" y="941831"/>
                  </a:lnTo>
                  <a:lnTo>
                    <a:pt x="1882393" y="990218"/>
                  </a:lnTo>
                  <a:lnTo>
                    <a:pt x="1878838" y="1038351"/>
                  </a:lnTo>
                  <a:lnTo>
                    <a:pt x="1864614" y="1131569"/>
                  </a:lnTo>
                  <a:lnTo>
                    <a:pt x="1841372" y="1221866"/>
                  </a:lnTo>
                  <a:lnTo>
                    <a:pt x="1809622" y="1308480"/>
                  </a:lnTo>
                  <a:lnTo>
                    <a:pt x="1769998" y="1390776"/>
                  </a:lnTo>
                  <a:lnTo>
                    <a:pt x="1722882" y="1468500"/>
                  </a:lnTo>
                  <a:lnTo>
                    <a:pt x="1668653" y="1540890"/>
                  </a:lnTo>
                  <a:lnTo>
                    <a:pt x="1607819" y="1607819"/>
                  </a:lnTo>
                  <a:lnTo>
                    <a:pt x="1540890" y="1668652"/>
                  </a:lnTo>
                  <a:lnTo>
                    <a:pt x="1468501" y="1722881"/>
                  </a:lnTo>
                  <a:lnTo>
                    <a:pt x="1390777" y="1769998"/>
                  </a:lnTo>
                  <a:lnTo>
                    <a:pt x="1308481" y="1809622"/>
                  </a:lnTo>
                  <a:lnTo>
                    <a:pt x="1221866" y="1841372"/>
                  </a:lnTo>
                  <a:lnTo>
                    <a:pt x="1131570" y="1864613"/>
                  </a:lnTo>
                  <a:lnTo>
                    <a:pt x="1038351" y="1878837"/>
                  </a:lnTo>
                  <a:lnTo>
                    <a:pt x="990219" y="1882393"/>
                  </a:lnTo>
                  <a:lnTo>
                    <a:pt x="941832" y="1883663"/>
                  </a:lnTo>
                  <a:lnTo>
                    <a:pt x="893445" y="1882393"/>
                  </a:lnTo>
                  <a:lnTo>
                    <a:pt x="845312" y="1878837"/>
                  </a:lnTo>
                  <a:lnTo>
                    <a:pt x="752094" y="1864613"/>
                  </a:lnTo>
                  <a:lnTo>
                    <a:pt x="661797" y="1841372"/>
                  </a:lnTo>
                  <a:lnTo>
                    <a:pt x="575183" y="1809622"/>
                  </a:lnTo>
                  <a:lnTo>
                    <a:pt x="492887" y="1769998"/>
                  </a:lnTo>
                  <a:lnTo>
                    <a:pt x="415163" y="1722881"/>
                  </a:lnTo>
                  <a:lnTo>
                    <a:pt x="342773" y="1668652"/>
                  </a:lnTo>
                  <a:lnTo>
                    <a:pt x="275844" y="1607819"/>
                  </a:lnTo>
                  <a:lnTo>
                    <a:pt x="215011" y="1540890"/>
                  </a:lnTo>
                  <a:lnTo>
                    <a:pt x="160782" y="1468500"/>
                  </a:lnTo>
                  <a:lnTo>
                    <a:pt x="113664" y="1390776"/>
                  </a:lnTo>
                  <a:lnTo>
                    <a:pt x="74040" y="1308480"/>
                  </a:lnTo>
                  <a:lnTo>
                    <a:pt x="42290" y="1221866"/>
                  </a:lnTo>
                  <a:lnTo>
                    <a:pt x="19050" y="1131569"/>
                  </a:lnTo>
                  <a:lnTo>
                    <a:pt x="4825" y="1038351"/>
                  </a:lnTo>
                  <a:lnTo>
                    <a:pt x="1270" y="990218"/>
                  </a:lnTo>
                  <a:lnTo>
                    <a:pt x="0" y="941831"/>
                  </a:lnTo>
                  <a:lnTo>
                    <a:pt x="1270" y="893444"/>
                  </a:lnTo>
                  <a:lnTo>
                    <a:pt x="4825" y="845311"/>
                  </a:lnTo>
                  <a:lnTo>
                    <a:pt x="19050" y="752093"/>
                  </a:lnTo>
                  <a:lnTo>
                    <a:pt x="42290" y="661796"/>
                  </a:lnTo>
                  <a:lnTo>
                    <a:pt x="74040" y="575182"/>
                  </a:lnTo>
                  <a:lnTo>
                    <a:pt x="113664" y="492886"/>
                  </a:lnTo>
                  <a:lnTo>
                    <a:pt x="160782" y="415163"/>
                  </a:lnTo>
                  <a:lnTo>
                    <a:pt x="215011" y="342772"/>
                  </a:lnTo>
                  <a:lnTo>
                    <a:pt x="275844" y="275843"/>
                  </a:lnTo>
                  <a:lnTo>
                    <a:pt x="342773" y="215010"/>
                  </a:lnTo>
                  <a:lnTo>
                    <a:pt x="415163" y="160781"/>
                  </a:lnTo>
                  <a:lnTo>
                    <a:pt x="492887" y="113664"/>
                  </a:lnTo>
                  <a:lnTo>
                    <a:pt x="575183" y="74040"/>
                  </a:lnTo>
                  <a:lnTo>
                    <a:pt x="661797" y="42290"/>
                  </a:lnTo>
                  <a:lnTo>
                    <a:pt x="752094" y="19050"/>
                  </a:lnTo>
                  <a:lnTo>
                    <a:pt x="845312" y="4825"/>
                  </a:lnTo>
                  <a:lnTo>
                    <a:pt x="893445" y="1269"/>
                  </a:lnTo>
                  <a:lnTo>
                    <a:pt x="941832" y="0"/>
                  </a:lnTo>
                  <a:close/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6983" y="2269236"/>
              <a:ext cx="1845564" cy="184403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757933" y="2250186"/>
              <a:ext cx="1884045" cy="1882139"/>
            </a:xfrm>
            <a:custGeom>
              <a:avLst/>
              <a:gdLst/>
              <a:ahLst/>
              <a:cxnLst/>
              <a:rect l="l" t="t" r="r" b="b"/>
              <a:pathLst>
                <a:path w="1884045" h="1882139">
                  <a:moveTo>
                    <a:pt x="941832" y="0"/>
                  </a:moveTo>
                  <a:lnTo>
                    <a:pt x="990219" y="1269"/>
                  </a:lnTo>
                  <a:lnTo>
                    <a:pt x="1038352" y="4825"/>
                  </a:lnTo>
                  <a:lnTo>
                    <a:pt x="1131570" y="19050"/>
                  </a:lnTo>
                  <a:lnTo>
                    <a:pt x="1221867" y="42290"/>
                  </a:lnTo>
                  <a:lnTo>
                    <a:pt x="1308481" y="73913"/>
                  </a:lnTo>
                  <a:lnTo>
                    <a:pt x="1390777" y="113537"/>
                  </a:lnTo>
                  <a:lnTo>
                    <a:pt x="1468374" y="160654"/>
                  </a:lnTo>
                  <a:lnTo>
                    <a:pt x="1540891" y="214884"/>
                  </a:lnTo>
                  <a:lnTo>
                    <a:pt x="1607820" y="275589"/>
                  </a:lnTo>
                  <a:lnTo>
                    <a:pt x="1668653" y="342391"/>
                  </a:lnTo>
                  <a:lnTo>
                    <a:pt x="1722755" y="414909"/>
                  </a:lnTo>
                  <a:lnTo>
                    <a:pt x="1769999" y="492505"/>
                  </a:lnTo>
                  <a:lnTo>
                    <a:pt x="1809623" y="574801"/>
                  </a:lnTo>
                  <a:lnTo>
                    <a:pt x="1841373" y="661288"/>
                  </a:lnTo>
                  <a:lnTo>
                    <a:pt x="1864614" y="751459"/>
                  </a:lnTo>
                  <a:lnTo>
                    <a:pt x="1878838" y="844676"/>
                  </a:lnTo>
                  <a:lnTo>
                    <a:pt x="1882394" y="892683"/>
                  </a:lnTo>
                  <a:lnTo>
                    <a:pt x="1883664" y="941069"/>
                  </a:lnTo>
                  <a:lnTo>
                    <a:pt x="1882394" y="989456"/>
                  </a:lnTo>
                  <a:lnTo>
                    <a:pt x="1878838" y="1037463"/>
                  </a:lnTo>
                  <a:lnTo>
                    <a:pt x="1864614" y="1130680"/>
                  </a:lnTo>
                  <a:lnTo>
                    <a:pt x="1841373" y="1220851"/>
                  </a:lnTo>
                  <a:lnTo>
                    <a:pt x="1809623" y="1307338"/>
                  </a:lnTo>
                  <a:lnTo>
                    <a:pt x="1769999" y="1389633"/>
                  </a:lnTo>
                  <a:lnTo>
                    <a:pt x="1722755" y="1467231"/>
                  </a:lnTo>
                  <a:lnTo>
                    <a:pt x="1668653" y="1539747"/>
                  </a:lnTo>
                  <a:lnTo>
                    <a:pt x="1607820" y="1606550"/>
                  </a:lnTo>
                  <a:lnTo>
                    <a:pt x="1540891" y="1667256"/>
                  </a:lnTo>
                  <a:lnTo>
                    <a:pt x="1468374" y="1721484"/>
                  </a:lnTo>
                  <a:lnTo>
                    <a:pt x="1390777" y="1768602"/>
                  </a:lnTo>
                  <a:lnTo>
                    <a:pt x="1308481" y="1808226"/>
                  </a:lnTo>
                  <a:lnTo>
                    <a:pt x="1221867" y="1839849"/>
                  </a:lnTo>
                  <a:lnTo>
                    <a:pt x="1131570" y="1863089"/>
                  </a:lnTo>
                  <a:lnTo>
                    <a:pt x="1038352" y="1877314"/>
                  </a:lnTo>
                  <a:lnTo>
                    <a:pt x="990219" y="1880870"/>
                  </a:lnTo>
                  <a:lnTo>
                    <a:pt x="941832" y="1882139"/>
                  </a:lnTo>
                  <a:lnTo>
                    <a:pt x="893445" y="1880870"/>
                  </a:lnTo>
                  <a:lnTo>
                    <a:pt x="845312" y="1877314"/>
                  </a:lnTo>
                  <a:lnTo>
                    <a:pt x="752094" y="1863089"/>
                  </a:lnTo>
                  <a:lnTo>
                    <a:pt x="661797" y="1839849"/>
                  </a:lnTo>
                  <a:lnTo>
                    <a:pt x="575183" y="1808226"/>
                  </a:lnTo>
                  <a:lnTo>
                    <a:pt x="492887" y="1768602"/>
                  </a:lnTo>
                  <a:lnTo>
                    <a:pt x="415290" y="1721484"/>
                  </a:lnTo>
                  <a:lnTo>
                    <a:pt x="342773" y="1667256"/>
                  </a:lnTo>
                  <a:lnTo>
                    <a:pt x="275844" y="1606550"/>
                  </a:lnTo>
                  <a:lnTo>
                    <a:pt x="215011" y="1539747"/>
                  </a:lnTo>
                  <a:lnTo>
                    <a:pt x="160782" y="1467231"/>
                  </a:lnTo>
                  <a:lnTo>
                    <a:pt x="113665" y="1389633"/>
                  </a:lnTo>
                  <a:lnTo>
                    <a:pt x="74041" y="1307338"/>
                  </a:lnTo>
                  <a:lnTo>
                    <a:pt x="42291" y="1220851"/>
                  </a:lnTo>
                  <a:lnTo>
                    <a:pt x="19050" y="1130680"/>
                  </a:lnTo>
                  <a:lnTo>
                    <a:pt x="4826" y="1037463"/>
                  </a:lnTo>
                  <a:lnTo>
                    <a:pt x="1270" y="989456"/>
                  </a:lnTo>
                  <a:lnTo>
                    <a:pt x="0" y="941069"/>
                  </a:lnTo>
                  <a:lnTo>
                    <a:pt x="1270" y="892683"/>
                  </a:lnTo>
                  <a:lnTo>
                    <a:pt x="4826" y="844676"/>
                  </a:lnTo>
                  <a:lnTo>
                    <a:pt x="19050" y="751459"/>
                  </a:lnTo>
                  <a:lnTo>
                    <a:pt x="42291" y="661162"/>
                  </a:lnTo>
                  <a:lnTo>
                    <a:pt x="74041" y="574801"/>
                  </a:lnTo>
                  <a:lnTo>
                    <a:pt x="113665" y="492505"/>
                  </a:lnTo>
                  <a:lnTo>
                    <a:pt x="160782" y="414909"/>
                  </a:lnTo>
                  <a:lnTo>
                    <a:pt x="215011" y="342391"/>
                  </a:lnTo>
                  <a:lnTo>
                    <a:pt x="275844" y="275589"/>
                  </a:lnTo>
                  <a:lnTo>
                    <a:pt x="342773" y="214884"/>
                  </a:lnTo>
                  <a:lnTo>
                    <a:pt x="415290" y="160654"/>
                  </a:lnTo>
                  <a:lnTo>
                    <a:pt x="492887" y="113537"/>
                  </a:lnTo>
                  <a:lnTo>
                    <a:pt x="575183" y="73913"/>
                  </a:lnTo>
                  <a:lnTo>
                    <a:pt x="661797" y="42290"/>
                  </a:lnTo>
                  <a:lnTo>
                    <a:pt x="752094" y="19050"/>
                  </a:lnTo>
                  <a:lnTo>
                    <a:pt x="845312" y="4825"/>
                  </a:lnTo>
                  <a:lnTo>
                    <a:pt x="893445" y="1269"/>
                  </a:lnTo>
                  <a:lnTo>
                    <a:pt x="941832" y="0"/>
                  </a:lnTo>
                  <a:close/>
                </a:path>
              </a:pathLst>
            </a:custGeom>
            <a:ln w="38100">
              <a:solidFill>
                <a:srgbClr val="522C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Referral</a:t>
            </a:r>
            <a:r>
              <a:rPr dirty="0" sz="3600" spc="-45"/>
              <a:t> </a:t>
            </a:r>
            <a:r>
              <a:rPr dirty="0" sz="3600" spc="-10"/>
              <a:t>process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Define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and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build</a:t>
            </a:r>
            <a:r>
              <a:rPr dirty="0" sz="2400" spc="-4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consistent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strategy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with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the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 spc="-20">
                <a:solidFill>
                  <a:srgbClr val="EF6C00"/>
                </a:solidFill>
              </a:rPr>
              <a:t>team</a:t>
            </a:r>
            <a:endParaRPr sz="2400"/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1018" rIns="0" bIns="0" rtlCol="0" vert="horz">
            <a:spAutoFit/>
          </a:bodyPr>
          <a:lstStyle/>
          <a:p>
            <a:pPr marL="32131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1759711" y="4309364"/>
            <a:ext cx="187896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what 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successful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referral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looks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like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your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31207" y="4347717"/>
            <a:ext cx="21329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Discuss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will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ask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referral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that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feels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right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your 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70850" y="4309364"/>
            <a:ext cx="24879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Form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focus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referrals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meet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criteria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ideal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client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600"/>
              <a:t>Referral</a:t>
            </a:r>
            <a:r>
              <a:rPr dirty="0" sz="3600" spc="-45"/>
              <a:t> </a:t>
            </a:r>
            <a:r>
              <a:rPr dirty="0" sz="3600" spc="-10"/>
              <a:t>Process</a:t>
            </a:r>
            <a:endParaRPr sz="3600"/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2000">
                <a:solidFill>
                  <a:srgbClr val="EF6C00"/>
                </a:solidFill>
              </a:rPr>
              <a:t>Strategize</a:t>
            </a:r>
            <a:r>
              <a:rPr dirty="0" sz="2000" spc="-45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on</a:t>
            </a:r>
            <a:r>
              <a:rPr dirty="0" sz="2000" spc="-30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how</a:t>
            </a:r>
            <a:r>
              <a:rPr dirty="0" sz="2000" spc="-30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to</a:t>
            </a:r>
            <a:r>
              <a:rPr dirty="0" sz="2000" spc="-30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incorporate</a:t>
            </a:r>
            <a:r>
              <a:rPr dirty="0" sz="2000" spc="-60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into</a:t>
            </a:r>
            <a:r>
              <a:rPr dirty="0" sz="2000" spc="-35">
                <a:solidFill>
                  <a:srgbClr val="EF6C00"/>
                </a:solidFill>
              </a:rPr>
              <a:t> </a:t>
            </a:r>
            <a:r>
              <a:rPr dirty="0" sz="2000">
                <a:solidFill>
                  <a:srgbClr val="EF6C00"/>
                </a:solidFill>
              </a:rPr>
              <a:t>our</a:t>
            </a:r>
            <a:r>
              <a:rPr dirty="0" sz="2000" spc="-35">
                <a:solidFill>
                  <a:srgbClr val="EF6C00"/>
                </a:solidFill>
              </a:rPr>
              <a:t> </a:t>
            </a:r>
            <a:r>
              <a:rPr dirty="0" sz="2000" spc="-10">
                <a:solidFill>
                  <a:srgbClr val="EF6C00"/>
                </a:solidFill>
              </a:rPr>
              <a:t>interactions</a:t>
            </a:r>
            <a:endParaRPr sz="2000"/>
          </a:p>
        </p:txBody>
      </p:sp>
      <p:grpSp>
        <p:nvGrpSpPr>
          <p:cNvPr id="6" name="object 6" descr=""/>
          <p:cNvGrpSpPr/>
          <p:nvPr/>
        </p:nvGrpSpPr>
        <p:grpSpPr>
          <a:xfrm>
            <a:off x="644905" y="1626361"/>
            <a:ext cx="3533775" cy="3818890"/>
            <a:chOff x="644905" y="1626361"/>
            <a:chExt cx="3533775" cy="3818890"/>
          </a:xfrm>
        </p:grpSpPr>
        <p:sp>
          <p:nvSpPr>
            <p:cNvPr id="7" name="object 7" descr=""/>
            <p:cNvSpPr/>
            <p:nvPr/>
          </p:nvSpPr>
          <p:spPr>
            <a:xfrm>
              <a:off x="657605" y="1639061"/>
              <a:ext cx="3508375" cy="3793490"/>
            </a:xfrm>
            <a:custGeom>
              <a:avLst/>
              <a:gdLst/>
              <a:ahLst/>
              <a:cxnLst/>
              <a:rect l="l" t="t" r="r" b="b"/>
              <a:pathLst>
                <a:path w="3508375" h="3793490">
                  <a:moveTo>
                    <a:pt x="3508248" y="0"/>
                  </a:moveTo>
                  <a:lnTo>
                    <a:pt x="0" y="0"/>
                  </a:lnTo>
                  <a:lnTo>
                    <a:pt x="0" y="3793236"/>
                  </a:lnTo>
                  <a:lnTo>
                    <a:pt x="3508248" y="3793236"/>
                  </a:lnTo>
                  <a:lnTo>
                    <a:pt x="350824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7605" y="1639061"/>
              <a:ext cx="3508375" cy="3793490"/>
            </a:xfrm>
            <a:custGeom>
              <a:avLst/>
              <a:gdLst/>
              <a:ahLst/>
              <a:cxnLst/>
              <a:rect l="l" t="t" r="r" b="b"/>
              <a:pathLst>
                <a:path w="3508375" h="3793490">
                  <a:moveTo>
                    <a:pt x="0" y="3793236"/>
                  </a:moveTo>
                  <a:lnTo>
                    <a:pt x="3508248" y="3793236"/>
                  </a:lnTo>
                  <a:lnTo>
                    <a:pt x="3508248" y="0"/>
                  </a:lnTo>
                  <a:lnTo>
                    <a:pt x="0" y="0"/>
                  </a:lnTo>
                  <a:lnTo>
                    <a:pt x="0" y="3793236"/>
                  </a:lnTo>
                  <a:close/>
                </a:path>
              </a:pathLst>
            </a:custGeom>
            <a:ln w="25400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0305" y="1803019"/>
            <a:ext cx="3482975" cy="2729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100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6600">
              <a:latin typeface="Arial"/>
              <a:cs typeface="Arial"/>
            </a:endParaRPr>
          </a:p>
          <a:p>
            <a:pPr marL="333375" marR="572135">
              <a:lnSpc>
                <a:spcPct val="86300"/>
              </a:lnSpc>
              <a:spcBef>
                <a:spcPts val="259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2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referral.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433570" y="1626361"/>
            <a:ext cx="3533775" cy="3818890"/>
            <a:chOff x="4433570" y="1626361"/>
            <a:chExt cx="3533775" cy="3818890"/>
          </a:xfrm>
        </p:grpSpPr>
        <p:sp>
          <p:nvSpPr>
            <p:cNvPr id="11" name="object 11" descr=""/>
            <p:cNvSpPr/>
            <p:nvPr/>
          </p:nvSpPr>
          <p:spPr>
            <a:xfrm>
              <a:off x="4446270" y="1639061"/>
              <a:ext cx="3508375" cy="3793490"/>
            </a:xfrm>
            <a:custGeom>
              <a:avLst/>
              <a:gdLst/>
              <a:ahLst/>
              <a:cxnLst/>
              <a:rect l="l" t="t" r="r" b="b"/>
              <a:pathLst>
                <a:path w="3508375" h="3793490">
                  <a:moveTo>
                    <a:pt x="3508248" y="0"/>
                  </a:moveTo>
                  <a:lnTo>
                    <a:pt x="0" y="0"/>
                  </a:lnTo>
                  <a:lnTo>
                    <a:pt x="0" y="3793236"/>
                  </a:lnTo>
                  <a:lnTo>
                    <a:pt x="3508248" y="3793236"/>
                  </a:lnTo>
                  <a:lnTo>
                    <a:pt x="350824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46270" y="1639061"/>
              <a:ext cx="3508375" cy="3793490"/>
            </a:xfrm>
            <a:custGeom>
              <a:avLst/>
              <a:gdLst/>
              <a:ahLst/>
              <a:cxnLst/>
              <a:rect l="l" t="t" r="r" b="b"/>
              <a:pathLst>
                <a:path w="3508375" h="3793490">
                  <a:moveTo>
                    <a:pt x="0" y="3793236"/>
                  </a:moveTo>
                  <a:lnTo>
                    <a:pt x="3508248" y="3793236"/>
                  </a:lnTo>
                  <a:lnTo>
                    <a:pt x="3508248" y="0"/>
                  </a:lnTo>
                  <a:lnTo>
                    <a:pt x="0" y="0"/>
                  </a:lnTo>
                  <a:lnTo>
                    <a:pt x="0" y="3793236"/>
                  </a:lnTo>
                  <a:close/>
                </a:path>
              </a:pathLst>
            </a:custGeom>
            <a:ln w="25400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458970" y="1803019"/>
            <a:ext cx="3482975" cy="2729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100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6600">
              <a:latin typeface="Arial"/>
              <a:cs typeface="Arial"/>
            </a:endParaRPr>
          </a:p>
          <a:p>
            <a:pPr marL="333375" marR="387985">
              <a:lnSpc>
                <a:spcPct val="86300"/>
              </a:lnSpc>
              <a:spcBef>
                <a:spcPts val="2595"/>
              </a:spcBef>
            </a:pP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messaging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fits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firm.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222233" y="1626361"/>
            <a:ext cx="3535679" cy="3818890"/>
            <a:chOff x="8222233" y="1626361"/>
            <a:chExt cx="3535679" cy="3818890"/>
          </a:xfrm>
        </p:grpSpPr>
        <p:sp>
          <p:nvSpPr>
            <p:cNvPr id="15" name="object 15" descr=""/>
            <p:cNvSpPr/>
            <p:nvPr/>
          </p:nvSpPr>
          <p:spPr>
            <a:xfrm>
              <a:off x="8234933" y="1639061"/>
              <a:ext cx="3510279" cy="3793490"/>
            </a:xfrm>
            <a:custGeom>
              <a:avLst/>
              <a:gdLst/>
              <a:ahLst/>
              <a:cxnLst/>
              <a:rect l="l" t="t" r="r" b="b"/>
              <a:pathLst>
                <a:path w="3510279" h="3793490">
                  <a:moveTo>
                    <a:pt x="3509772" y="0"/>
                  </a:moveTo>
                  <a:lnTo>
                    <a:pt x="0" y="0"/>
                  </a:lnTo>
                  <a:lnTo>
                    <a:pt x="0" y="3793236"/>
                  </a:lnTo>
                  <a:lnTo>
                    <a:pt x="3509772" y="3793236"/>
                  </a:lnTo>
                  <a:lnTo>
                    <a:pt x="350977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234933" y="1639061"/>
              <a:ext cx="3510279" cy="3793490"/>
            </a:xfrm>
            <a:custGeom>
              <a:avLst/>
              <a:gdLst/>
              <a:ahLst/>
              <a:cxnLst/>
              <a:rect l="l" t="t" r="r" b="b"/>
              <a:pathLst>
                <a:path w="3510279" h="3793490">
                  <a:moveTo>
                    <a:pt x="0" y="3793236"/>
                  </a:moveTo>
                  <a:lnTo>
                    <a:pt x="3509772" y="3793236"/>
                  </a:lnTo>
                  <a:lnTo>
                    <a:pt x="3509772" y="0"/>
                  </a:lnTo>
                  <a:lnTo>
                    <a:pt x="0" y="0"/>
                  </a:lnTo>
                  <a:lnTo>
                    <a:pt x="0" y="3793236"/>
                  </a:lnTo>
                  <a:close/>
                </a:path>
              </a:pathLst>
            </a:custGeom>
            <a:ln w="25400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247633" y="1803019"/>
            <a:ext cx="3484879" cy="2729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6600">
              <a:latin typeface="Arial"/>
              <a:cs typeface="Arial"/>
            </a:endParaRPr>
          </a:p>
          <a:p>
            <a:pPr marL="334645" marR="424815">
              <a:lnSpc>
                <a:spcPct val="86300"/>
              </a:lnSpc>
              <a:spcBef>
                <a:spcPts val="2595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Commit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follow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consistent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technology.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Referral</a:t>
            </a:r>
            <a:r>
              <a:rPr dirty="0" sz="3600" spc="-45"/>
              <a:t> </a:t>
            </a:r>
            <a:r>
              <a:rPr dirty="0" sz="3600" spc="-10"/>
              <a:t>process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Commit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to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reporting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progress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1146302" y="2217673"/>
            <a:ext cx="1871345" cy="1869439"/>
            <a:chOff x="1146302" y="2217673"/>
            <a:chExt cx="1871345" cy="1869439"/>
          </a:xfrm>
        </p:grpSpPr>
        <p:sp>
          <p:nvSpPr>
            <p:cNvPr id="7" name="object 7" descr=""/>
            <p:cNvSpPr/>
            <p:nvPr/>
          </p:nvSpPr>
          <p:spPr>
            <a:xfrm>
              <a:off x="1159002" y="2230373"/>
              <a:ext cx="1845945" cy="1844039"/>
            </a:xfrm>
            <a:custGeom>
              <a:avLst/>
              <a:gdLst/>
              <a:ahLst/>
              <a:cxnLst/>
              <a:rect l="l" t="t" r="r" b="b"/>
              <a:pathLst>
                <a:path w="1845945" h="1844039">
                  <a:moveTo>
                    <a:pt x="0" y="922020"/>
                  </a:moveTo>
                  <a:lnTo>
                    <a:pt x="1200" y="874568"/>
                  </a:lnTo>
                  <a:lnTo>
                    <a:pt x="4764" y="827740"/>
                  </a:lnTo>
                  <a:lnTo>
                    <a:pt x="10632" y="781593"/>
                  </a:lnTo>
                  <a:lnTo>
                    <a:pt x="18747" y="736185"/>
                  </a:lnTo>
                  <a:lnTo>
                    <a:pt x="29050" y="691575"/>
                  </a:lnTo>
                  <a:lnTo>
                    <a:pt x="41485" y="647819"/>
                  </a:lnTo>
                  <a:lnTo>
                    <a:pt x="55992" y="604977"/>
                  </a:lnTo>
                  <a:lnTo>
                    <a:pt x="72515" y="563106"/>
                  </a:lnTo>
                  <a:lnTo>
                    <a:pt x="90994" y="522263"/>
                  </a:lnTo>
                  <a:lnTo>
                    <a:pt x="111372" y="482507"/>
                  </a:lnTo>
                  <a:lnTo>
                    <a:pt x="133591" y="443895"/>
                  </a:lnTo>
                  <a:lnTo>
                    <a:pt x="157593" y="406486"/>
                  </a:lnTo>
                  <a:lnTo>
                    <a:pt x="183320" y="370338"/>
                  </a:lnTo>
                  <a:lnTo>
                    <a:pt x="210714" y="335507"/>
                  </a:lnTo>
                  <a:lnTo>
                    <a:pt x="239717" y="302053"/>
                  </a:lnTo>
                  <a:lnTo>
                    <a:pt x="270271" y="270033"/>
                  </a:lnTo>
                  <a:lnTo>
                    <a:pt x="302319" y="239505"/>
                  </a:lnTo>
                  <a:lnTo>
                    <a:pt x="335801" y="210527"/>
                  </a:lnTo>
                  <a:lnTo>
                    <a:pt x="370661" y="183157"/>
                  </a:lnTo>
                  <a:lnTo>
                    <a:pt x="406840" y="157452"/>
                  </a:lnTo>
                  <a:lnTo>
                    <a:pt x="444280" y="133471"/>
                  </a:lnTo>
                  <a:lnTo>
                    <a:pt x="482923" y="111272"/>
                  </a:lnTo>
                  <a:lnTo>
                    <a:pt x="522712" y="90912"/>
                  </a:lnTo>
                  <a:lnTo>
                    <a:pt x="563588" y="72449"/>
                  </a:lnTo>
                  <a:lnTo>
                    <a:pt x="605493" y="55942"/>
                  </a:lnTo>
                  <a:lnTo>
                    <a:pt x="648370" y="41447"/>
                  </a:lnTo>
                  <a:lnTo>
                    <a:pt x="692160" y="29024"/>
                  </a:lnTo>
                  <a:lnTo>
                    <a:pt x="736805" y="18730"/>
                  </a:lnTo>
                  <a:lnTo>
                    <a:pt x="782248" y="10622"/>
                  </a:lnTo>
                  <a:lnTo>
                    <a:pt x="828430" y="4759"/>
                  </a:lnTo>
                  <a:lnTo>
                    <a:pt x="875294" y="1199"/>
                  </a:lnTo>
                  <a:lnTo>
                    <a:pt x="922781" y="0"/>
                  </a:lnTo>
                  <a:lnTo>
                    <a:pt x="970269" y="1199"/>
                  </a:lnTo>
                  <a:lnTo>
                    <a:pt x="1017133" y="4759"/>
                  </a:lnTo>
                  <a:lnTo>
                    <a:pt x="1063315" y="10622"/>
                  </a:lnTo>
                  <a:lnTo>
                    <a:pt x="1108758" y="18730"/>
                  </a:lnTo>
                  <a:lnTo>
                    <a:pt x="1153403" y="29024"/>
                  </a:lnTo>
                  <a:lnTo>
                    <a:pt x="1197193" y="41447"/>
                  </a:lnTo>
                  <a:lnTo>
                    <a:pt x="1240070" y="55942"/>
                  </a:lnTo>
                  <a:lnTo>
                    <a:pt x="1281975" y="72449"/>
                  </a:lnTo>
                  <a:lnTo>
                    <a:pt x="1322851" y="90912"/>
                  </a:lnTo>
                  <a:lnTo>
                    <a:pt x="1362640" y="111272"/>
                  </a:lnTo>
                  <a:lnTo>
                    <a:pt x="1401283" y="133471"/>
                  </a:lnTo>
                  <a:lnTo>
                    <a:pt x="1438723" y="157452"/>
                  </a:lnTo>
                  <a:lnTo>
                    <a:pt x="1474902" y="183157"/>
                  </a:lnTo>
                  <a:lnTo>
                    <a:pt x="1509762" y="210527"/>
                  </a:lnTo>
                  <a:lnTo>
                    <a:pt x="1543244" y="239505"/>
                  </a:lnTo>
                  <a:lnTo>
                    <a:pt x="1575292" y="270033"/>
                  </a:lnTo>
                  <a:lnTo>
                    <a:pt x="1605846" y="302053"/>
                  </a:lnTo>
                  <a:lnTo>
                    <a:pt x="1634849" y="335507"/>
                  </a:lnTo>
                  <a:lnTo>
                    <a:pt x="1662243" y="370338"/>
                  </a:lnTo>
                  <a:lnTo>
                    <a:pt x="1687970" y="406486"/>
                  </a:lnTo>
                  <a:lnTo>
                    <a:pt x="1711972" y="443895"/>
                  </a:lnTo>
                  <a:lnTo>
                    <a:pt x="1734191" y="482507"/>
                  </a:lnTo>
                  <a:lnTo>
                    <a:pt x="1754569" y="522263"/>
                  </a:lnTo>
                  <a:lnTo>
                    <a:pt x="1773048" y="563106"/>
                  </a:lnTo>
                  <a:lnTo>
                    <a:pt x="1789571" y="604977"/>
                  </a:lnTo>
                  <a:lnTo>
                    <a:pt x="1804078" y="647819"/>
                  </a:lnTo>
                  <a:lnTo>
                    <a:pt x="1816513" y="691575"/>
                  </a:lnTo>
                  <a:lnTo>
                    <a:pt x="1826816" y="736185"/>
                  </a:lnTo>
                  <a:lnTo>
                    <a:pt x="1834931" y="781593"/>
                  </a:lnTo>
                  <a:lnTo>
                    <a:pt x="1840799" y="827740"/>
                  </a:lnTo>
                  <a:lnTo>
                    <a:pt x="1844363" y="874568"/>
                  </a:lnTo>
                  <a:lnTo>
                    <a:pt x="1845564" y="922020"/>
                  </a:lnTo>
                  <a:lnTo>
                    <a:pt x="1844363" y="969471"/>
                  </a:lnTo>
                  <a:lnTo>
                    <a:pt x="1840799" y="1016299"/>
                  </a:lnTo>
                  <a:lnTo>
                    <a:pt x="1834931" y="1062446"/>
                  </a:lnTo>
                  <a:lnTo>
                    <a:pt x="1826816" y="1107854"/>
                  </a:lnTo>
                  <a:lnTo>
                    <a:pt x="1816513" y="1152464"/>
                  </a:lnTo>
                  <a:lnTo>
                    <a:pt x="1804078" y="1196220"/>
                  </a:lnTo>
                  <a:lnTo>
                    <a:pt x="1789571" y="1239062"/>
                  </a:lnTo>
                  <a:lnTo>
                    <a:pt x="1773048" y="1280933"/>
                  </a:lnTo>
                  <a:lnTo>
                    <a:pt x="1754569" y="1321776"/>
                  </a:lnTo>
                  <a:lnTo>
                    <a:pt x="1734191" y="1361532"/>
                  </a:lnTo>
                  <a:lnTo>
                    <a:pt x="1711972" y="1400144"/>
                  </a:lnTo>
                  <a:lnTo>
                    <a:pt x="1687970" y="1437553"/>
                  </a:lnTo>
                  <a:lnTo>
                    <a:pt x="1662243" y="1473701"/>
                  </a:lnTo>
                  <a:lnTo>
                    <a:pt x="1634849" y="1508532"/>
                  </a:lnTo>
                  <a:lnTo>
                    <a:pt x="1605846" y="1541986"/>
                  </a:lnTo>
                  <a:lnTo>
                    <a:pt x="1575292" y="1574006"/>
                  </a:lnTo>
                  <a:lnTo>
                    <a:pt x="1543244" y="1604534"/>
                  </a:lnTo>
                  <a:lnTo>
                    <a:pt x="1509762" y="1633512"/>
                  </a:lnTo>
                  <a:lnTo>
                    <a:pt x="1474902" y="1660882"/>
                  </a:lnTo>
                  <a:lnTo>
                    <a:pt x="1438723" y="1686587"/>
                  </a:lnTo>
                  <a:lnTo>
                    <a:pt x="1401283" y="1710568"/>
                  </a:lnTo>
                  <a:lnTo>
                    <a:pt x="1362640" y="1732767"/>
                  </a:lnTo>
                  <a:lnTo>
                    <a:pt x="1322851" y="1753127"/>
                  </a:lnTo>
                  <a:lnTo>
                    <a:pt x="1281975" y="1771590"/>
                  </a:lnTo>
                  <a:lnTo>
                    <a:pt x="1240070" y="1788097"/>
                  </a:lnTo>
                  <a:lnTo>
                    <a:pt x="1197193" y="1802592"/>
                  </a:lnTo>
                  <a:lnTo>
                    <a:pt x="1153403" y="1815015"/>
                  </a:lnTo>
                  <a:lnTo>
                    <a:pt x="1108758" y="1825309"/>
                  </a:lnTo>
                  <a:lnTo>
                    <a:pt x="1063315" y="1833417"/>
                  </a:lnTo>
                  <a:lnTo>
                    <a:pt x="1017133" y="1839280"/>
                  </a:lnTo>
                  <a:lnTo>
                    <a:pt x="970269" y="1842840"/>
                  </a:lnTo>
                  <a:lnTo>
                    <a:pt x="922781" y="1844039"/>
                  </a:lnTo>
                  <a:lnTo>
                    <a:pt x="875294" y="1842840"/>
                  </a:lnTo>
                  <a:lnTo>
                    <a:pt x="828430" y="1839280"/>
                  </a:lnTo>
                  <a:lnTo>
                    <a:pt x="782248" y="1833417"/>
                  </a:lnTo>
                  <a:lnTo>
                    <a:pt x="736805" y="1825309"/>
                  </a:lnTo>
                  <a:lnTo>
                    <a:pt x="692160" y="1815015"/>
                  </a:lnTo>
                  <a:lnTo>
                    <a:pt x="648370" y="1802592"/>
                  </a:lnTo>
                  <a:lnTo>
                    <a:pt x="605493" y="1788097"/>
                  </a:lnTo>
                  <a:lnTo>
                    <a:pt x="563588" y="1771590"/>
                  </a:lnTo>
                  <a:lnTo>
                    <a:pt x="522712" y="1753127"/>
                  </a:lnTo>
                  <a:lnTo>
                    <a:pt x="482923" y="1732767"/>
                  </a:lnTo>
                  <a:lnTo>
                    <a:pt x="444280" y="1710568"/>
                  </a:lnTo>
                  <a:lnTo>
                    <a:pt x="406840" y="1686587"/>
                  </a:lnTo>
                  <a:lnTo>
                    <a:pt x="370661" y="1660882"/>
                  </a:lnTo>
                  <a:lnTo>
                    <a:pt x="335801" y="1633512"/>
                  </a:lnTo>
                  <a:lnTo>
                    <a:pt x="302319" y="1604534"/>
                  </a:lnTo>
                  <a:lnTo>
                    <a:pt x="270271" y="1574006"/>
                  </a:lnTo>
                  <a:lnTo>
                    <a:pt x="239717" y="1541986"/>
                  </a:lnTo>
                  <a:lnTo>
                    <a:pt x="210714" y="1508532"/>
                  </a:lnTo>
                  <a:lnTo>
                    <a:pt x="183320" y="1473701"/>
                  </a:lnTo>
                  <a:lnTo>
                    <a:pt x="157593" y="1437553"/>
                  </a:lnTo>
                  <a:lnTo>
                    <a:pt x="133591" y="1400144"/>
                  </a:lnTo>
                  <a:lnTo>
                    <a:pt x="111372" y="1361532"/>
                  </a:lnTo>
                  <a:lnTo>
                    <a:pt x="90994" y="1321776"/>
                  </a:lnTo>
                  <a:lnTo>
                    <a:pt x="72515" y="1280933"/>
                  </a:lnTo>
                  <a:lnTo>
                    <a:pt x="55992" y="1239062"/>
                  </a:lnTo>
                  <a:lnTo>
                    <a:pt x="41485" y="1196220"/>
                  </a:lnTo>
                  <a:lnTo>
                    <a:pt x="29050" y="1152464"/>
                  </a:lnTo>
                  <a:lnTo>
                    <a:pt x="18747" y="1107854"/>
                  </a:lnTo>
                  <a:lnTo>
                    <a:pt x="10632" y="1062446"/>
                  </a:lnTo>
                  <a:lnTo>
                    <a:pt x="4764" y="1016299"/>
                  </a:lnTo>
                  <a:lnTo>
                    <a:pt x="1200" y="969471"/>
                  </a:lnTo>
                  <a:lnTo>
                    <a:pt x="0" y="922020"/>
                  </a:lnTo>
                  <a:close/>
                </a:path>
              </a:pathLst>
            </a:custGeom>
            <a:ln w="25399">
              <a:solidFill>
                <a:srgbClr val="AA1E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052" y="2787395"/>
              <a:ext cx="969263" cy="86715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009294" y="4423994"/>
            <a:ext cx="20681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Report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results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during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monthly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Modern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Prospecting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10302" y="4448302"/>
            <a:ext cx="182816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Identify</a:t>
            </a:r>
            <a:r>
              <a:rPr dirty="0" sz="18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specific opportunities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where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finding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23503" y="4443221"/>
            <a:ext cx="19558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specific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action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steps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over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next 30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days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956302" y="2220722"/>
            <a:ext cx="1871345" cy="1871345"/>
            <a:chOff x="4956302" y="2220722"/>
            <a:chExt cx="1871345" cy="1871345"/>
          </a:xfrm>
        </p:grpSpPr>
        <p:sp>
          <p:nvSpPr>
            <p:cNvPr id="13" name="object 13" descr=""/>
            <p:cNvSpPr/>
            <p:nvPr/>
          </p:nvSpPr>
          <p:spPr>
            <a:xfrm>
              <a:off x="4969002" y="2233422"/>
              <a:ext cx="1845945" cy="1845945"/>
            </a:xfrm>
            <a:custGeom>
              <a:avLst/>
              <a:gdLst/>
              <a:ahLst/>
              <a:cxnLst/>
              <a:rect l="l" t="t" r="r" b="b"/>
              <a:pathLst>
                <a:path w="1845945" h="1845945">
                  <a:moveTo>
                    <a:pt x="0" y="922781"/>
                  </a:moveTo>
                  <a:lnTo>
                    <a:pt x="1200" y="875294"/>
                  </a:lnTo>
                  <a:lnTo>
                    <a:pt x="4764" y="828430"/>
                  </a:lnTo>
                  <a:lnTo>
                    <a:pt x="10632" y="782248"/>
                  </a:lnTo>
                  <a:lnTo>
                    <a:pt x="18747" y="736805"/>
                  </a:lnTo>
                  <a:lnTo>
                    <a:pt x="29050" y="692160"/>
                  </a:lnTo>
                  <a:lnTo>
                    <a:pt x="41485" y="648370"/>
                  </a:lnTo>
                  <a:lnTo>
                    <a:pt x="55992" y="605493"/>
                  </a:lnTo>
                  <a:lnTo>
                    <a:pt x="72515" y="563588"/>
                  </a:lnTo>
                  <a:lnTo>
                    <a:pt x="90994" y="522712"/>
                  </a:lnTo>
                  <a:lnTo>
                    <a:pt x="111372" y="482923"/>
                  </a:lnTo>
                  <a:lnTo>
                    <a:pt x="133591" y="444280"/>
                  </a:lnTo>
                  <a:lnTo>
                    <a:pt x="157593" y="406840"/>
                  </a:lnTo>
                  <a:lnTo>
                    <a:pt x="183320" y="370661"/>
                  </a:lnTo>
                  <a:lnTo>
                    <a:pt x="210714" y="335801"/>
                  </a:lnTo>
                  <a:lnTo>
                    <a:pt x="239717" y="302319"/>
                  </a:lnTo>
                  <a:lnTo>
                    <a:pt x="270271" y="270271"/>
                  </a:lnTo>
                  <a:lnTo>
                    <a:pt x="302319" y="239717"/>
                  </a:lnTo>
                  <a:lnTo>
                    <a:pt x="335801" y="210714"/>
                  </a:lnTo>
                  <a:lnTo>
                    <a:pt x="370661" y="183320"/>
                  </a:lnTo>
                  <a:lnTo>
                    <a:pt x="406840" y="157593"/>
                  </a:lnTo>
                  <a:lnTo>
                    <a:pt x="444280" y="133591"/>
                  </a:lnTo>
                  <a:lnTo>
                    <a:pt x="482923" y="111372"/>
                  </a:lnTo>
                  <a:lnTo>
                    <a:pt x="522712" y="90994"/>
                  </a:lnTo>
                  <a:lnTo>
                    <a:pt x="563588" y="72515"/>
                  </a:lnTo>
                  <a:lnTo>
                    <a:pt x="605493" y="55992"/>
                  </a:lnTo>
                  <a:lnTo>
                    <a:pt x="648370" y="41485"/>
                  </a:lnTo>
                  <a:lnTo>
                    <a:pt x="692160" y="29050"/>
                  </a:lnTo>
                  <a:lnTo>
                    <a:pt x="736805" y="18747"/>
                  </a:lnTo>
                  <a:lnTo>
                    <a:pt x="782248" y="10632"/>
                  </a:lnTo>
                  <a:lnTo>
                    <a:pt x="828430" y="4764"/>
                  </a:lnTo>
                  <a:lnTo>
                    <a:pt x="875294" y="1200"/>
                  </a:lnTo>
                  <a:lnTo>
                    <a:pt x="922782" y="0"/>
                  </a:lnTo>
                  <a:lnTo>
                    <a:pt x="970269" y="1200"/>
                  </a:lnTo>
                  <a:lnTo>
                    <a:pt x="1017133" y="4764"/>
                  </a:lnTo>
                  <a:lnTo>
                    <a:pt x="1063315" y="10632"/>
                  </a:lnTo>
                  <a:lnTo>
                    <a:pt x="1108758" y="18747"/>
                  </a:lnTo>
                  <a:lnTo>
                    <a:pt x="1153403" y="29050"/>
                  </a:lnTo>
                  <a:lnTo>
                    <a:pt x="1197193" y="41485"/>
                  </a:lnTo>
                  <a:lnTo>
                    <a:pt x="1240070" y="55992"/>
                  </a:lnTo>
                  <a:lnTo>
                    <a:pt x="1281975" y="72515"/>
                  </a:lnTo>
                  <a:lnTo>
                    <a:pt x="1322851" y="90994"/>
                  </a:lnTo>
                  <a:lnTo>
                    <a:pt x="1362640" y="111372"/>
                  </a:lnTo>
                  <a:lnTo>
                    <a:pt x="1401283" y="133591"/>
                  </a:lnTo>
                  <a:lnTo>
                    <a:pt x="1438723" y="157593"/>
                  </a:lnTo>
                  <a:lnTo>
                    <a:pt x="1474902" y="183320"/>
                  </a:lnTo>
                  <a:lnTo>
                    <a:pt x="1509762" y="210714"/>
                  </a:lnTo>
                  <a:lnTo>
                    <a:pt x="1543244" y="239717"/>
                  </a:lnTo>
                  <a:lnTo>
                    <a:pt x="1575292" y="270271"/>
                  </a:lnTo>
                  <a:lnTo>
                    <a:pt x="1605846" y="302319"/>
                  </a:lnTo>
                  <a:lnTo>
                    <a:pt x="1634849" y="335801"/>
                  </a:lnTo>
                  <a:lnTo>
                    <a:pt x="1662243" y="370661"/>
                  </a:lnTo>
                  <a:lnTo>
                    <a:pt x="1687970" y="406840"/>
                  </a:lnTo>
                  <a:lnTo>
                    <a:pt x="1711972" y="444280"/>
                  </a:lnTo>
                  <a:lnTo>
                    <a:pt x="1734191" y="482923"/>
                  </a:lnTo>
                  <a:lnTo>
                    <a:pt x="1754569" y="522712"/>
                  </a:lnTo>
                  <a:lnTo>
                    <a:pt x="1773048" y="563588"/>
                  </a:lnTo>
                  <a:lnTo>
                    <a:pt x="1789571" y="605493"/>
                  </a:lnTo>
                  <a:lnTo>
                    <a:pt x="1804078" y="648370"/>
                  </a:lnTo>
                  <a:lnTo>
                    <a:pt x="1816513" y="692160"/>
                  </a:lnTo>
                  <a:lnTo>
                    <a:pt x="1826816" y="736805"/>
                  </a:lnTo>
                  <a:lnTo>
                    <a:pt x="1834931" y="782248"/>
                  </a:lnTo>
                  <a:lnTo>
                    <a:pt x="1840799" y="828430"/>
                  </a:lnTo>
                  <a:lnTo>
                    <a:pt x="1844363" y="875294"/>
                  </a:lnTo>
                  <a:lnTo>
                    <a:pt x="1845564" y="922781"/>
                  </a:lnTo>
                  <a:lnTo>
                    <a:pt x="1844363" y="970269"/>
                  </a:lnTo>
                  <a:lnTo>
                    <a:pt x="1840799" y="1017133"/>
                  </a:lnTo>
                  <a:lnTo>
                    <a:pt x="1834931" y="1063315"/>
                  </a:lnTo>
                  <a:lnTo>
                    <a:pt x="1826816" y="1108758"/>
                  </a:lnTo>
                  <a:lnTo>
                    <a:pt x="1816513" y="1153403"/>
                  </a:lnTo>
                  <a:lnTo>
                    <a:pt x="1804078" y="1197193"/>
                  </a:lnTo>
                  <a:lnTo>
                    <a:pt x="1789571" y="1240070"/>
                  </a:lnTo>
                  <a:lnTo>
                    <a:pt x="1773048" y="1281975"/>
                  </a:lnTo>
                  <a:lnTo>
                    <a:pt x="1754569" y="1322851"/>
                  </a:lnTo>
                  <a:lnTo>
                    <a:pt x="1734191" y="1362640"/>
                  </a:lnTo>
                  <a:lnTo>
                    <a:pt x="1711972" y="1401283"/>
                  </a:lnTo>
                  <a:lnTo>
                    <a:pt x="1687970" y="1438723"/>
                  </a:lnTo>
                  <a:lnTo>
                    <a:pt x="1662243" y="1474902"/>
                  </a:lnTo>
                  <a:lnTo>
                    <a:pt x="1634849" y="1509762"/>
                  </a:lnTo>
                  <a:lnTo>
                    <a:pt x="1605846" y="1543244"/>
                  </a:lnTo>
                  <a:lnTo>
                    <a:pt x="1575292" y="1575292"/>
                  </a:lnTo>
                  <a:lnTo>
                    <a:pt x="1543244" y="1605846"/>
                  </a:lnTo>
                  <a:lnTo>
                    <a:pt x="1509762" y="1634849"/>
                  </a:lnTo>
                  <a:lnTo>
                    <a:pt x="1474902" y="1662243"/>
                  </a:lnTo>
                  <a:lnTo>
                    <a:pt x="1438723" y="1687970"/>
                  </a:lnTo>
                  <a:lnTo>
                    <a:pt x="1401283" y="1711972"/>
                  </a:lnTo>
                  <a:lnTo>
                    <a:pt x="1362640" y="1734191"/>
                  </a:lnTo>
                  <a:lnTo>
                    <a:pt x="1322851" y="1754569"/>
                  </a:lnTo>
                  <a:lnTo>
                    <a:pt x="1281975" y="1773048"/>
                  </a:lnTo>
                  <a:lnTo>
                    <a:pt x="1240070" y="1789571"/>
                  </a:lnTo>
                  <a:lnTo>
                    <a:pt x="1197193" y="1804078"/>
                  </a:lnTo>
                  <a:lnTo>
                    <a:pt x="1153403" y="1816513"/>
                  </a:lnTo>
                  <a:lnTo>
                    <a:pt x="1108758" y="1826816"/>
                  </a:lnTo>
                  <a:lnTo>
                    <a:pt x="1063315" y="1834931"/>
                  </a:lnTo>
                  <a:lnTo>
                    <a:pt x="1017133" y="1840799"/>
                  </a:lnTo>
                  <a:lnTo>
                    <a:pt x="970269" y="1844363"/>
                  </a:lnTo>
                  <a:lnTo>
                    <a:pt x="922782" y="1845564"/>
                  </a:lnTo>
                  <a:lnTo>
                    <a:pt x="875294" y="1844363"/>
                  </a:lnTo>
                  <a:lnTo>
                    <a:pt x="828430" y="1840799"/>
                  </a:lnTo>
                  <a:lnTo>
                    <a:pt x="782248" y="1834931"/>
                  </a:lnTo>
                  <a:lnTo>
                    <a:pt x="736805" y="1826816"/>
                  </a:lnTo>
                  <a:lnTo>
                    <a:pt x="692160" y="1816513"/>
                  </a:lnTo>
                  <a:lnTo>
                    <a:pt x="648370" y="1804078"/>
                  </a:lnTo>
                  <a:lnTo>
                    <a:pt x="605493" y="1789571"/>
                  </a:lnTo>
                  <a:lnTo>
                    <a:pt x="563588" y="1773048"/>
                  </a:lnTo>
                  <a:lnTo>
                    <a:pt x="522712" y="1754569"/>
                  </a:lnTo>
                  <a:lnTo>
                    <a:pt x="482923" y="1734191"/>
                  </a:lnTo>
                  <a:lnTo>
                    <a:pt x="444280" y="1711972"/>
                  </a:lnTo>
                  <a:lnTo>
                    <a:pt x="406840" y="1687970"/>
                  </a:lnTo>
                  <a:lnTo>
                    <a:pt x="370661" y="1662243"/>
                  </a:lnTo>
                  <a:lnTo>
                    <a:pt x="335801" y="1634849"/>
                  </a:lnTo>
                  <a:lnTo>
                    <a:pt x="302319" y="1605846"/>
                  </a:lnTo>
                  <a:lnTo>
                    <a:pt x="270271" y="1575292"/>
                  </a:lnTo>
                  <a:lnTo>
                    <a:pt x="239717" y="1543244"/>
                  </a:lnTo>
                  <a:lnTo>
                    <a:pt x="210714" y="1509762"/>
                  </a:lnTo>
                  <a:lnTo>
                    <a:pt x="183320" y="1474902"/>
                  </a:lnTo>
                  <a:lnTo>
                    <a:pt x="157593" y="1438723"/>
                  </a:lnTo>
                  <a:lnTo>
                    <a:pt x="133591" y="1401283"/>
                  </a:lnTo>
                  <a:lnTo>
                    <a:pt x="111372" y="1362640"/>
                  </a:lnTo>
                  <a:lnTo>
                    <a:pt x="90994" y="1322851"/>
                  </a:lnTo>
                  <a:lnTo>
                    <a:pt x="72515" y="1281975"/>
                  </a:lnTo>
                  <a:lnTo>
                    <a:pt x="55992" y="1240070"/>
                  </a:lnTo>
                  <a:lnTo>
                    <a:pt x="41485" y="1197193"/>
                  </a:lnTo>
                  <a:lnTo>
                    <a:pt x="29050" y="1153403"/>
                  </a:lnTo>
                  <a:lnTo>
                    <a:pt x="18747" y="1108758"/>
                  </a:lnTo>
                  <a:lnTo>
                    <a:pt x="10632" y="1063315"/>
                  </a:lnTo>
                  <a:lnTo>
                    <a:pt x="4764" y="1017133"/>
                  </a:lnTo>
                  <a:lnTo>
                    <a:pt x="1200" y="970269"/>
                  </a:lnTo>
                  <a:lnTo>
                    <a:pt x="0" y="922781"/>
                  </a:lnTo>
                  <a:close/>
                </a:path>
              </a:pathLst>
            </a:custGeom>
            <a:ln w="25400">
              <a:solidFill>
                <a:srgbClr val="AA1E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1452" y="2693247"/>
              <a:ext cx="739139" cy="888152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8766302" y="2202433"/>
            <a:ext cx="1871345" cy="1871345"/>
            <a:chOff x="8766302" y="2202433"/>
            <a:chExt cx="1871345" cy="1871345"/>
          </a:xfrm>
        </p:grpSpPr>
        <p:sp>
          <p:nvSpPr>
            <p:cNvPr id="16" name="object 16" descr=""/>
            <p:cNvSpPr/>
            <p:nvPr/>
          </p:nvSpPr>
          <p:spPr>
            <a:xfrm>
              <a:off x="8779002" y="2215133"/>
              <a:ext cx="1845945" cy="1845945"/>
            </a:xfrm>
            <a:custGeom>
              <a:avLst/>
              <a:gdLst/>
              <a:ahLst/>
              <a:cxnLst/>
              <a:rect l="l" t="t" r="r" b="b"/>
              <a:pathLst>
                <a:path w="1845945" h="1845945">
                  <a:moveTo>
                    <a:pt x="0" y="922781"/>
                  </a:moveTo>
                  <a:lnTo>
                    <a:pt x="1200" y="875294"/>
                  </a:lnTo>
                  <a:lnTo>
                    <a:pt x="4764" y="828430"/>
                  </a:lnTo>
                  <a:lnTo>
                    <a:pt x="10632" y="782248"/>
                  </a:lnTo>
                  <a:lnTo>
                    <a:pt x="18747" y="736805"/>
                  </a:lnTo>
                  <a:lnTo>
                    <a:pt x="29050" y="692160"/>
                  </a:lnTo>
                  <a:lnTo>
                    <a:pt x="41485" y="648370"/>
                  </a:lnTo>
                  <a:lnTo>
                    <a:pt x="55992" y="605493"/>
                  </a:lnTo>
                  <a:lnTo>
                    <a:pt x="72515" y="563588"/>
                  </a:lnTo>
                  <a:lnTo>
                    <a:pt x="90994" y="522712"/>
                  </a:lnTo>
                  <a:lnTo>
                    <a:pt x="111372" y="482923"/>
                  </a:lnTo>
                  <a:lnTo>
                    <a:pt x="133591" y="444280"/>
                  </a:lnTo>
                  <a:lnTo>
                    <a:pt x="157593" y="406840"/>
                  </a:lnTo>
                  <a:lnTo>
                    <a:pt x="183320" y="370661"/>
                  </a:lnTo>
                  <a:lnTo>
                    <a:pt x="210714" y="335801"/>
                  </a:lnTo>
                  <a:lnTo>
                    <a:pt x="239717" y="302319"/>
                  </a:lnTo>
                  <a:lnTo>
                    <a:pt x="270271" y="270271"/>
                  </a:lnTo>
                  <a:lnTo>
                    <a:pt x="302319" y="239717"/>
                  </a:lnTo>
                  <a:lnTo>
                    <a:pt x="335801" y="210714"/>
                  </a:lnTo>
                  <a:lnTo>
                    <a:pt x="370661" y="183320"/>
                  </a:lnTo>
                  <a:lnTo>
                    <a:pt x="406840" y="157593"/>
                  </a:lnTo>
                  <a:lnTo>
                    <a:pt x="444280" y="133591"/>
                  </a:lnTo>
                  <a:lnTo>
                    <a:pt x="482923" y="111372"/>
                  </a:lnTo>
                  <a:lnTo>
                    <a:pt x="522712" y="90994"/>
                  </a:lnTo>
                  <a:lnTo>
                    <a:pt x="563588" y="72515"/>
                  </a:lnTo>
                  <a:lnTo>
                    <a:pt x="605493" y="55992"/>
                  </a:lnTo>
                  <a:lnTo>
                    <a:pt x="648370" y="41485"/>
                  </a:lnTo>
                  <a:lnTo>
                    <a:pt x="692160" y="29050"/>
                  </a:lnTo>
                  <a:lnTo>
                    <a:pt x="736805" y="18747"/>
                  </a:lnTo>
                  <a:lnTo>
                    <a:pt x="782248" y="10632"/>
                  </a:lnTo>
                  <a:lnTo>
                    <a:pt x="828430" y="4764"/>
                  </a:lnTo>
                  <a:lnTo>
                    <a:pt x="875294" y="1200"/>
                  </a:lnTo>
                  <a:lnTo>
                    <a:pt x="922781" y="0"/>
                  </a:lnTo>
                  <a:lnTo>
                    <a:pt x="970269" y="1200"/>
                  </a:lnTo>
                  <a:lnTo>
                    <a:pt x="1017133" y="4764"/>
                  </a:lnTo>
                  <a:lnTo>
                    <a:pt x="1063315" y="10632"/>
                  </a:lnTo>
                  <a:lnTo>
                    <a:pt x="1108758" y="18747"/>
                  </a:lnTo>
                  <a:lnTo>
                    <a:pt x="1153403" y="29050"/>
                  </a:lnTo>
                  <a:lnTo>
                    <a:pt x="1197193" y="41485"/>
                  </a:lnTo>
                  <a:lnTo>
                    <a:pt x="1240070" y="55992"/>
                  </a:lnTo>
                  <a:lnTo>
                    <a:pt x="1281975" y="72515"/>
                  </a:lnTo>
                  <a:lnTo>
                    <a:pt x="1322851" y="90994"/>
                  </a:lnTo>
                  <a:lnTo>
                    <a:pt x="1362640" y="111372"/>
                  </a:lnTo>
                  <a:lnTo>
                    <a:pt x="1401283" y="133591"/>
                  </a:lnTo>
                  <a:lnTo>
                    <a:pt x="1438723" y="157593"/>
                  </a:lnTo>
                  <a:lnTo>
                    <a:pt x="1474902" y="183320"/>
                  </a:lnTo>
                  <a:lnTo>
                    <a:pt x="1509762" y="210714"/>
                  </a:lnTo>
                  <a:lnTo>
                    <a:pt x="1543244" y="239717"/>
                  </a:lnTo>
                  <a:lnTo>
                    <a:pt x="1575292" y="270271"/>
                  </a:lnTo>
                  <a:lnTo>
                    <a:pt x="1605846" y="302319"/>
                  </a:lnTo>
                  <a:lnTo>
                    <a:pt x="1634849" y="335801"/>
                  </a:lnTo>
                  <a:lnTo>
                    <a:pt x="1662243" y="370661"/>
                  </a:lnTo>
                  <a:lnTo>
                    <a:pt x="1687970" y="406840"/>
                  </a:lnTo>
                  <a:lnTo>
                    <a:pt x="1711972" y="444280"/>
                  </a:lnTo>
                  <a:lnTo>
                    <a:pt x="1734191" y="482923"/>
                  </a:lnTo>
                  <a:lnTo>
                    <a:pt x="1754569" y="522712"/>
                  </a:lnTo>
                  <a:lnTo>
                    <a:pt x="1773048" y="563588"/>
                  </a:lnTo>
                  <a:lnTo>
                    <a:pt x="1789571" y="605493"/>
                  </a:lnTo>
                  <a:lnTo>
                    <a:pt x="1804078" y="648370"/>
                  </a:lnTo>
                  <a:lnTo>
                    <a:pt x="1816513" y="692160"/>
                  </a:lnTo>
                  <a:lnTo>
                    <a:pt x="1826816" y="736805"/>
                  </a:lnTo>
                  <a:lnTo>
                    <a:pt x="1834931" y="782248"/>
                  </a:lnTo>
                  <a:lnTo>
                    <a:pt x="1840799" y="828430"/>
                  </a:lnTo>
                  <a:lnTo>
                    <a:pt x="1844363" y="875294"/>
                  </a:lnTo>
                  <a:lnTo>
                    <a:pt x="1845564" y="922781"/>
                  </a:lnTo>
                  <a:lnTo>
                    <a:pt x="1844363" y="970269"/>
                  </a:lnTo>
                  <a:lnTo>
                    <a:pt x="1840799" y="1017133"/>
                  </a:lnTo>
                  <a:lnTo>
                    <a:pt x="1834931" y="1063315"/>
                  </a:lnTo>
                  <a:lnTo>
                    <a:pt x="1826816" y="1108758"/>
                  </a:lnTo>
                  <a:lnTo>
                    <a:pt x="1816513" y="1153403"/>
                  </a:lnTo>
                  <a:lnTo>
                    <a:pt x="1804078" y="1197193"/>
                  </a:lnTo>
                  <a:lnTo>
                    <a:pt x="1789571" y="1240070"/>
                  </a:lnTo>
                  <a:lnTo>
                    <a:pt x="1773048" y="1281975"/>
                  </a:lnTo>
                  <a:lnTo>
                    <a:pt x="1754569" y="1322851"/>
                  </a:lnTo>
                  <a:lnTo>
                    <a:pt x="1734191" y="1362640"/>
                  </a:lnTo>
                  <a:lnTo>
                    <a:pt x="1711972" y="1401283"/>
                  </a:lnTo>
                  <a:lnTo>
                    <a:pt x="1687970" y="1438723"/>
                  </a:lnTo>
                  <a:lnTo>
                    <a:pt x="1662243" y="1474902"/>
                  </a:lnTo>
                  <a:lnTo>
                    <a:pt x="1634849" y="1509762"/>
                  </a:lnTo>
                  <a:lnTo>
                    <a:pt x="1605846" y="1543244"/>
                  </a:lnTo>
                  <a:lnTo>
                    <a:pt x="1575292" y="1575292"/>
                  </a:lnTo>
                  <a:lnTo>
                    <a:pt x="1543244" y="1605846"/>
                  </a:lnTo>
                  <a:lnTo>
                    <a:pt x="1509762" y="1634849"/>
                  </a:lnTo>
                  <a:lnTo>
                    <a:pt x="1474902" y="1662243"/>
                  </a:lnTo>
                  <a:lnTo>
                    <a:pt x="1438723" y="1687970"/>
                  </a:lnTo>
                  <a:lnTo>
                    <a:pt x="1401283" y="1711972"/>
                  </a:lnTo>
                  <a:lnTo>
                    <a:pt x="1362640" y="1734191"/>
                  </a:lnTo>
                  <a:lnTo>
                    <a:pt x="1322851" y="1754569"/>
                  </a:lnTo>
                  <a:lnTo>
                    <a:pt x="1281975" y="1773048"/>
                  </a:lnTo>
                  <a:lnTo>
                    <a:pt x="1240070" y="1789571"/>
                  </a:lnTo>
                  <a:lnTo>
                    <a:pt x="1197193" y="1804078"/>
                  </a:lnTo>
                  <a:lnTo>
                    <a:pt x="1153403" y="1816513"/>
                  </a:lnTo>
                  <a:lnTo>
                    <a:pt x="1108758" y="1826816"/>
                  </a:lnTo>
                  <a:lnTo>
                    <a:pt x="1063315" y="1834931"/>
                  </a:lnTo>
                  <a:lnTo>
                    <a:pt x="1017133" y="1840799"/>
                  </a:lnTo>
                  <a:lnTo>
                    <a:pt x="970269" y="1844363"/>
                  </a:lnTo>
                  <a:lnTo>
                    <a:pt x="922781" y="1845564"/>
                  </a:lnTo>
                  <a:lnTo>
                    <a:pt x="875294" y="1844363"/>
                  </a:lnTo>
                  <a:lnTo>
                    <a:pt x="828430" y="1840799"/>
                  </a:lnTo>
                  <a:lnTo>
                    <a:pt x="782248" y="1834931"/>
                  </a:lnTo>
                  <a:lnTo>
                    <a:pt x="736805" y="1826816"/>
                  </a:lnTo>
                  <a:lnTo>
                    <a:pt x="692160" y="1816513"/>
                  </a:lnTo>
                  <a:lnTo>
                    <a:pt x="648370" y="1804078"/>
                  </a:lnTo>
                  <a:lnTo>
                    <a:pt x="605493" y="1789571"/>
                  </a:lnTo>
                  <a:lnTo>
                    <a:pt x="563588" y="1773048"/>
                  </a:lnTo>
                  <a:lnTo>
                    <a:pt x="522712" y="1754569"/>
                  </a:lnTo>
                  <a:lnTo>
                    <a:pt x="482923" y="1734191"/>
                  </a:lnTo>
                  <a:lnTo>
                    <a:pt x="444280" y="1711972"/>
                  </a:lnTo>
                  <a:lnTo>
                    <a:pt x="406840" y="1687970"/>
                  </a:lnTo>
                  <a:lnTo>
                    <a:pt x="370661" y="1662243"/>
                  </a:lnTo>
                  <a:lnTo>
                    <a:pt x="335801" y="1634849"/>
                  </a:lnTo>
                  <a:lnTo>
                    <a:pt x="302319" y="1605846"/>
                  </a:lnTo>
                  <a:lnTo>
                    <a:pt x="270271" y="1575292"/>
                  </a:lnTo>
                  <a:lnTo>
                    <a:pt x="239717" y="1543244"/>
                  </a:lnTo>
                  <a:lnTo>
                    <a:pt x="210714" y="1509762"/>
                  </a:lnTo>
                  <a:lnTo>
                    <a:pt x="183320" y="1474902"/>
                  </a:lnTo>
                  <a:lnTo>
                    <a:pt x="157593" y="1438723"/>
                  </a:lnTo>
                  <a:lnTo>
                    <a:pt x="133591" y="1401283"/>
                  </a:lnTo>
                  <a:lnTo>
                    <a:pt x="111372" y="1362640"/>
                  </a:lnTo>
                  <a:lnTo>
                    <a:pt x="90994" y="1322851"/>
                  </a:lnTo>
                  <a:lnTo>
                    <a:pt x="72515" y="1281975"/>
                  </a:lnTo>
                  <a:lnTo>
                    <a:pt x="55992" y="1240070"/>
                  </a:lnTo>
                  <a:lnTo>
                    <a:pt x="41485" y="1197193"/>
                  </a:lnTo>
                  <a:lnTo>
                    <a:pt x="29050" y="1153403"/>
                  </a:lnTo>
                  <a:lnTo>
                    <a:pt x="18747" y="1108758"/>
                  </a:lnTo>
                  <a:lnTo>
                    <a:pt x="10632" y="1063315"/>
                  </a:lnTo>
                  <a:lnTo>
                    <a:pt x="4764" y="1017133"/>
                  </a:lnTo>
                  <a:lnTo>
                    <a:pt x="1200" y="970269"/>
                  </a:lnTo>
                  <a:lnTo>
                    <a:pt x="0" y="922781"/>
                  </a:lnTo>
                  <a:close/>
                </a:path>
              </a:pathLst>
            </a:custGeom>
            <a:ln w="25400">
              <a:solidFill>
                <a:srgbClr val="AA1E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9448" y="2738627"/>
              <a:ext cx="803148" cy="813815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6979919" y="3137916"/>
            <a:ext cx="1641475" cy="0"/>
          </a:xfrm>
          <a:custGeom>
            <a:avLst/>
            <a:gdLst/>
            <a:ahLst/>
            <a:cxnLst/>
            <a:rect l="l" t="t" r="r" b="b"/>
            <a:pathLst>
              <a:path w="1641475" h="0">
                <a:moveTo>
                  <a:pt x="0" y="0"/>
                </a:moveTo>
                <a:lnTo>
                  <a:pt x="1641348" y="0"/>
                </a:lnTo>
              </a:path>
            </a:pathLst>
          </a:custGeom>
          <a:ln w="15875">
            <a:solidFill>
              <a:srgbClr val="AA1E2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185160" y="3137916"/>
            <a:ext cx="1641475" cy="0"/>
          </a:xfrm>
          <a:custGeom>
            <a:avLst/>
            <a:gdLst/>
            <a:ahLst/>
            <a:cxnLst/>
            <a:rect l="l" t="t" r="r" b="b"/>
            <a:pathLst>
              <a:path w="1641475" h="0">
                <a:moveTo>
                  <a:pt x="0" y="0"/>
                </a:moveTo>
                <a:lnTo>
                  <a:pt x="1641348" y="0"/>
                </a:lnTo>
              </a:path>
            </a:pathLst>
          </a:custGeom>
          <a:ln w="15875">
            <a:solidFill>
              <a:srgbClr val="AA1E2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63651" y="6255302"/>
            <a:ext cx="5900420" cy="1841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FO</a:t>
            </a:r>
            <a:r>
              <a:rPr dirty="0" baseline="8333" sz="1500" spc="-359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00" spc="-12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8333" sz="1500" spc="-780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sz="1000" spc="-29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111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-2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8333" sz="1500" spc="-69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000" spc="-220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8333" sz="1500" spc="-81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50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-382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sz="1000" spc="-50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8333" sz="150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87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000" spc="-18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-69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sz="1000" spc="-229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667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sz="1000" spc="-305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8333" sz="1500" spc="-69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00" spc="-185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8333" sz="1500" spc="-434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400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8333" sz="1500" spc="-359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sz="1000" spc="-509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8333" sz="1500" spc="-27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sz="1000" spc="-63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9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00" spc="-58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8333" sz="1500" spc="-172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00" spc="-580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75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18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8333" sz="1500" spc="-86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-12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8333" sz="1500" spc="-944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49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217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sz="1000" spc="-28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-705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sz="1000" spc="-285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8333" sz="1500" spc="-66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00" spc="-195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8333" sz="1500" spc="-26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sz="1000" spc="-295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8333" sz="1500" spc="-78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17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8333" sz="1500" spc="-87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-114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8333" sz="1500" spc="-359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sz="1000" spc="-57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187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sz="1000" spc="-35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75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sz="1000" spc="-409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8333" sz="1500" spc="-509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-355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8333" sz="1500" spc="-27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125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baseline="8333" sz="1500" spc="-359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sz="1000" spc="-23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-607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sz="1000" spc="-40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60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23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8333" sz="1500" spc="-359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00" spc="-12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8333" sz="1500" spc="-855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sz="1000" spc="-24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765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sz="1000" spc="-24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8333" sz="1500" spc="-345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sz="1000" spc="-459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8333" sz="1500" spc="-27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sz="1000" spc="-575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690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sz="1000" spc="-62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8333" sz="1500" spc="-112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sz="1000" spc="-229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104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680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8333" sz="1500" spc="-2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8333" sz="1500" spc="-1019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sz="1000" spc="-15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1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sz="1000" spc="-915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baseline="8333" sz="1500" spc="29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2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103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7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8333" sz="1500" spc="-103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sz="1000" spc="434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8333" sz="1500" spc="-944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sz="1000" spc="-18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8333" sz="1500" spc="-179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63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8333" sz="1500" spc="-22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8333" sz="1500" spc="-600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sz="1000" spc="-340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8333" sz="1500" spc="-62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56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705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sz="1000" spc="-170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8333" sz="1500" spc="-862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sz="1000" spc="-18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8333" sz="1500" spc="-682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00" spc="-565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8333" sz="1500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8333" sz="1500" spc="-802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00" spc="-220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8333" sz="1500" spc="-80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00" spc="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716" y="2804236"/>
            <a:ext cx="239776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Arial"/>
                <a:cs typeface="Arial"/>
              </a:rPr>
              <a:t>Action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55928" y="4150344"/>
            <a:ext cx="2090420" cy="16256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Implement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Track</a:t>
            </a:r>
            <a:endParaRPr sz="3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3000" spc="-10">
                <a:solidFill>
                  <a:srgbClr val="393C46"/>
                </a:solidFill>
                <a:latin typeface="Arial"/>
                <a:cs typeface="Arial"/>
              </a:rPr>
              <a:t>Adjust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2919" y="6260388"/>
            <a:ext cx="5661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000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PROFESSIONAL</a:t>
            </a:r>
            <a:r>
              <a:rPr dirty="0" sz="1000" spc="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PUBLIC</a:t>
            </a:r>
            <a:r>
              <a:rPr dirty="0" sz="10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VIEWING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DISTRIBUTION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 spc="-10"/>
              <a:t>Action</a:t>
            </a:r>
            <a:endParaRPr sz="3200"/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200">
                <a:solidFill>
                  <a:srgbClr val="EF6C00"/>
                </a:solidFill>
              </a:rPr>
              <a:t>Implement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consistent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plan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of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action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that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your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team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can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review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adjust.</a:t>
            </a:r>
            <a:endParaRPr sz="2200"/>
          </a:p>
        </p:txBody>
      </p:sp>
      <p:sp>
        <p:nvSpPr>
          <p:cNvPr id="3" name="object 3" descr=""/>
          <p:cNvSpPr/>
          <p:nvPr/>
        </p:nvSpPr>
        <p:spPr>
          <a:xfrm>
            <a:off x="5608320" y="1962911"/>
            <a:ext cx="6071870" cy="929640"/>
          </a:xfrm>
          <a:custGeom>
            <a:avLst/>
            <a:gdLst/>
            <a:ahLst/>
            <a:cxnLst/>
            <a:rect l="l" t="t" r="r" b="b"/>
            <a:pathLst>
              <a:path w="6071870" h="929639">
                <a:moveTo>
                  <a:pt x="0" y="929639"/>
                </a:moveTo>
                <a:lnTo>
                  <a:pt x="6071615" y="929639"/>
                </a:lnTo>
                <a:lnTo>
                  <a:pt x="6071615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244209" y="2225166"/>
            <a:ext cx="3362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Build</a:t>
            </a:r>
            <a:r>
              <a:rPr dirty="0" sz="2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strategic</a:t>
            </a:r>
            <a:r>
              <a:rPr dirty="0" sz="24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plan.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344667" y="1962911"/>
            <a:ext cx="6399530" cy="929640"/>
            <a:chOff x="5344667" y="1962911"/>
            <a:chExt cx="6399530" cy="929640"/>
          </a:xfrm>
        </p:grpSpPr>
        <p:sp>
          <p:nvSpPr>
            <p:cNvPr id="6" name="object 6" descr=""/>
            <p:cNvSpPr/>
            <p:nvPr/>
          </p:nvSpPr>
          <p:spPr>
            <a:xfrm>
              <a:off x="11679935" y="1962911"/>
              <a:ext cx="64135" cy="929640"/>
            </a:xfrm>
            <a:custGeom>
              <a:avLst/>
              <a:gdLst/>
              <a:ahLst/>
              <a:cxnLst/>
              <a:rect l="l" t="t" r="r" b="b"/>
              <a:pathLst>
                <a:path w="64134" h="929639">
                  <a:moveTo>
                    <a:pt x="64007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64007" y="929639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44667" y="2164079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2" y="0"/>
                  </a:move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6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2"/>
                  </a:lnTo>
                  <a:lnTo>
                    <a:pt x="4245" y="311059"/>
                  </a:lnTo>
                  <a:lnTo>
                    <a:pt x="16488" y="355672"/>
                  </a:lnTo>
                  <a:lnTo>
                    <a:pt x="35983" y="396748"/>
                  </a:lnTo>
                  <a:lnTo>
                    <a:pt x="61988" y="433543"/>
                  </a:lnTo>
                  <a:lnTo>
                    <a:pt x="93760" y="465315"/>
                  </a:lnTo>
                  <a:lnTo>
                    <a:pt x="130556" y="491320"/>
                  </a:lnTo>
                  <a:lnTo>
                    <a:pt x="171631" y="510815"/>
                  </a:lnTo>
                  <a:lnTo>
                    <a:pt x="216244" y="523058"/>
                  </a:lnTo>
                  <a:lnTo>
                    <a:pt x="263652" y="527304"/>
                  </a:lnTo>
                  <a:lnTo>
                    <a:pt x="311059" y="523058"/>
                  </a:lnTo>
                  <a:lnTo>
                    <a:pt x="355672" y="510815"/>
                  </a:lnTo>
                  <a:lnTo>
                    <a:pt x="396748" y="491320"/>
                  </a:lnTo>
                  <a:lnTo>
                    <a:pt x="433543" y="465315"/>
                  </a:lnTo>
                  <a:lnTo>
                    <a:pt x="465315" y="433543"/>
                  </a:lnTo>
                  <a:lnTo>
                    <a:pt x="491320" y="396748"/>
                  </a:lnTo>
                  <a:lnTo>
                    <a:pt x="510815" y="355672"/>
                  </a:lnTo>
                  <a:lnTo>
                    <a:pt x="523058" y="311059"/>
                  </a:lnTo>
                  <a:lnTo>
                    <a:pt x="527304" y="263652"/>
                  </a:lnTo>
                  <a:lnTo>
                    <a:pt x="523058" y="216244"/>
                  </a:lnTo>
                  <a:lnTo>
                    <a:pt x="510815" y="171631"/>
                  </a:lnTo>
                  <a:lnTo>
                    <a:pt x="491320" y="130556"/>
                  </a:lnTo>
                  <a:lnTo>
                    <a:pt x="465315" y="93760"/>
                  </a:lnTo>
                  <a:lnTo>
                    <a:pt x="433543" y="61988"/>
                  </a:lnTo>
                  <a:lnTo>
                    <a:pt x="396748" y="35983"/>
                  </a:lnTo>
                  <a:lnTo>
                    <a:pt x="355672" y="16488"/>
                  </a:lnTo>
                  <a:lnTo>
                    <a:pt x="311059" y="424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5608320" y="3348228"/>
            <a:ext cx="6071870" cy="929640"/>
          </a:xfrm>
          <a:custGeom>
            <a:avLst/>
            <a:gdLst/>
            <a:ahLst/>
            <a:cxnLst/>
            <a:rect l="l" t="t" r="r" b="b"/>
            <a:pathLst>
              <a:path w="6071870" h="929639">
                <a:moveTo>
                  <a:pt x="0" y="929640"/>
                </a:moveTo>
                <a:lnTo>
                  <a:pt x="6071615" y="929640"/>
                </a:lnTo>
                <a:lnTo>
                  <a:pt x="6071615" y="0"/>
                </a:lnTo>
                <a:lnTo>
                  <a:pt x="0" y="0"/>
                </a:lnTo>
                <a:lnTo>
                  <a:pt x="0" y="929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44209" y="3427603"/>
            <a:ext cx="52273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Implement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400" spc="-8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track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measures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93C46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r>
              <a:rPr dirty="0" sz="2400" spc="-9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consistently.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344667" y="3348228"/>
            <a:ext cx="6399530" cy="929640"/>
            <a:chOff x="5344667" y="3348228"/>
            <a:chExt cx="6399530" cy="929640"/>
          </a:xfrm>
        </p:grpSpPr>
        <p:sp>
          <p:nvSpPr>
            <p:cNvPr id="11" name="object 11" descr=""/>
            <p:cNvSpPr/>
            <p:nvPr/>
          </p:nvSpPr>
          <p:spPr>
            <a:xfrm>
              <a:off x="11679935" y="3348228"/>
              <a:ext cx="64135" cy="929640"/>
            </a:xfrm>
            <a:custGeom>
              <a:avLst/>
              <a:gdLst/>
              <a:ahLst/>
              <a:cxnLst/>
              <a:rect l="l" t="t" r="r" b="b"/>
              <a:pathLst>
                <a:path w="64134" h="929639">
                  <a:moveTo>
                    <a:pt x="64007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64007" y="929640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344667" y="3549396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2" y="0"/>
                  </a:move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6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1"/>
                  </a:lnTo>
                  <a:lnTo>
                    <a:pt x="4245" y="311059"/>
                  </a:lnTo>
                  <a:lnTo>
                    <a:pt x="16488" y="355672"/>
                  </a:lnTo>
                  <a:lnTo>
                    <a:pt x="35983" y="396748"/>
                  </a:lnTo>
                  <a:lnTo>
                    <a:pt x="61988" y="433543"/>
                  </a:lnTo>
                  <a:lnTo>
                    <a:pt x="93760" y="465315"/>
                  </a:lnTo>
                  <a:lnTo>
                    <a:pt x="130556" y="491320"/>
                  </a:lnTo>
                  <a:lnTo>
                    <a:pt x="171631" y="510815"/>
                  </a:lnTo>
                  <a:lnTo>
                    <a:pt x="216244" y="523058"/>
                  </a:lnTo>
                  <a:lnTo>
                    <a:pt x="263652" y="527303"/>
                  </a:lnTo>
                  <a:lnTo>
                    <a:pt x="311059" y="523058"/>
                  </a:lnTo>
                  <a:lnTo>
                    <a:pt x="355672" y="510815"/>
                  </a:lnTo>
                  <a:lnTo>
                    <a:pt x="396748" y="491320"/>
                  </a:lnTo>
                  <a:lnTo>
                    <a:pt x="433543" y="465315"/>
                  </a:lnTo>
                  <a:lnTo>
                    <a:pt x="465315" y="433543"/>
                  </a:lnTo>
                  <a:lnTo>
                    <a:pt x="491320" y="396747"/>
                  </a:lnTo>
                  <a:lnTo>
                    <a:pt x="510815" y="355672"/>
                  </a:lnTo>
                  <a:lnTo>
                    <a:pt x="523058" y="311059"/>
                  </a:lnTo>
                  <a:lnTo>
                    <a:pt x="527304" y="263651"/>
                  </a:lnTo>
                  <a:lnTo>
                    <a:pt x="523058" y="216244"/>
                  </a:lnTo>
                  <a:lnTo>
                    <a:pt x="510815" y="171631"/>
                  </a:lnTo>
                  <a:lnTo>
                    <a:pt x="491320" y="130556"/>
                  </a:lnTo>
                  <a:lnTo>
                    <a:pt x="465315" y="93760"/>
                  </a:lnTo>
                  <a:lnTo>
                    <a:pt x="433543" y="61988"/>
                  </a:lnTo>
                  <a:lnTo>
                    <a:pt x="396748" y="35983"/>
                  </a:lnTo>
                  <a:lnTo>
                    <a:pt x="355672" y="16488"/>
                  </a:lnTo>
                  <a:lnTo>
                    <a:pt x="311059" y="424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5608320" y="4733544"/>
            <a:ext cx="6071870" cy="929640"/>
          </a:xfrm>
          <a:custGeom>
            <a:avLst/>
            <a:gdLst/>
            <a:ahLst/>
            <a:cxnLst/>
            <a:rect l="l" t="t" r="r" b="b"/>
            <a:pathLst>
              <a:path w="6071870" h="929639">
                <a:moveTo>
                  <a:pt x="0" y="929639"/>
                </a:moveTo>
                <a:lnTo>
                  <a:pt x="6071615" y="929639"/>
                </a:lnTo>
                <a:lnTo>
                  <a:pt x="6071615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244209" y="4996053"/>
            <a:ext cx="4903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Adjust,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coach,</a:t>
            </a:r>
            <a:r>
              <a:rPr dirty="0" sz="24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93C46"/>
                </a:solidFill>
                <a:latin typeface="Arial"/>
                <a:cs typeface="Arial"/>
              </a:rPr>
              <a:t>support</a:t>
            </a:r>
            <a:r>
              <a:rPr dirty="0" sz="2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93C46"/>
                </a:solidFill>
                <a:latin typeface="Arial"/>
                <a:cs typeface="Arial"/>
              </a:rPr>
              <a:t>success.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344667" y="4733544"/>
            <a:ext cx="6399530" cy="929640"/>
            <a:chOff x="5344667" y="4733544"/>
            <a:chExt cx="6399530" cy="929640"/>
          </a:xfrm>
        </p:grpSpPr>
        <p:sp>
          <p:nvSpPr>
            <p:cNvPr id="16" name="object 16" descr=""/>
            <p:cNvSpPr/>
            <p:nvPr/>
          </p:nvSpPr>
          <p:spPr>
            <a:xfrm>
              <a:off x="11679935" y="4733544"/>
              <a:ext cx="64135" cy="929640"/>
            </a:xfrm>
            <a:custGeom>
              <a:avLst/>
              <a:gdLst/>
              <a:ahLst/>
              <a:cxnLst/>
              <a:rect l="l" t="t" r="r" b="b"/>
              <a:pathLst>
                <a:path w="64134" h="929639">
                  <a:moveTo>
                    <a:pt x="64007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64007" y="929639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44667" y="4934712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2" y="0"/>
                  </a:move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6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1"/>
                  </a:lnTo>
                  <a:lnTo>
                    <a:pt x="4245" y="311059"/>
                  </a:lnTo>
                  <a:lnTo>
                    <a:pt x="16488" y="355672"/>
                  </a:lnTo>
                  <a:lnTo>
                    <a:pt x="35983" y="396747"/>
                  </a:lnTo>
                  <a:lnTo>
                    <a:pt x="61988" y="433543"/>
                  </a:lnTo>
                  <a:lnTo>
                    <a:pt x="93760" y="465315"/>
                  </a:lnTo>
                  <a:lnTo>
                    <a:pt x="130556" y="491320"/>
                  </a:lnTo>
                  <a:lnTo>
                    <a:pt x="171631" y="510815"/>
                  </a:lnTo>
                  <a:lnTo>
                    <a:pt x="216244" y="523058"/>
                  </a:lnTo>
                  <a:lnTo>
                    <a:pt x="263652" y="527304"/>
                  </a:lnTo>
                  <a:lnTo>
                    <a:pt x="311059" y="523058"/>
                  </a:lnTo>
                  <a:lnTo>
                    <a:pt x="355672" y="510815"/>
                  </a:lnTo>
                  <a:lnTo>
                    <a:pt x="396748" y="491320"/>
                  </a:lnTo>
                  <a:lnTo>
                    <a:pt x="433543" y="465315"/>
                  </a:lnTo>
                  <a:lnTo>
                    <a:pt x="465315" y="433543"/>
                  </a:lnTo>
                  <a:lnTo>
                    <a:pt x="491320" y="396747"/>
                  </a:lnTo>
                  <a:lnTo>
                    <a:pt x="510815" y="355672"/>
                  </a:lnTo>
                  <a:lnTo>
                    <a:pt x="523058" y="311059"/>
                  </a:lnTo>
                  <a:lnTo>
                    <a:pt x="527304" y="263651"/>
                  </a:lnTo>
                  <a:lnTo>
                    <a:pt x="523058" y="216244"/>
                  </a:lnTo>
                  <a:lnTo>
                    <a:pt x="510815" y="171631"/>
                  </a:lnTo>
                  <a:lnTo>
                    <a:pt x="491320" y="130555"/>
                  </a:lnTo>
                  <a:lnTo>
                    <a:pt x="465315" y="93760"/>
                  </a:lnTo>
                  <a:lnTo>
                    <a:pt x="433543" y="61988"/>
                  </a:lnTo>
                  <a:lnTo>
                    <a:pt x="396748" y="35983"/>
                  </a:lnTo>
                  <a:lnTo>
                    <a:pt x="355672" y="16488"/>
                  </a:lnTo>
                  <a:lnTo>
                    <a:pt x="311059" y="424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1962911"/>
            <a:ext cx="4352544" cy="3700272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469128" y="2272410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36</a:t>
            </a:fld>
          </a:p>
        </p:txBody>
      </p:sp>
      <p:sp>
        <p:nvSpPr>
          <p:cNvPr id="20" name="object 20" descr=""/>
          <p:cNvSpPr txBox="1"/>
          <p:nvPr/>
        </p:nvSpPr>
        <p:spPr>
          <a:xfrm>
            <a:off x="5469128" y="3657727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69128" y="5043296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3534" y="1034542"/>
            <a:ext cx="100698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Building</a:t>
            </a:r>
            <a:r>
              <a:rPr dirty="0" sz="2200" spc="-6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strategic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plan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that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is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focused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to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measure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results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grow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consistently.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534" y="457580"/>
            <a:ext cx="2185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Next </a:t>
            </a:r>
            <a:r>
              <a:rPr dirty="0" sz="3600" spc="-10"/>
              <a:t>steps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937971" y="1617344"/>
            <a:ext cx="4744720" cy="955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Strategic</a:t>
            </a:r>
            <a:r>
              <a:rPr dirty="0" sz="1600" spc="-9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93C46"/>
                </a:solidFill>
                <a:latin typeface="Arial"/>
                <a:cs typeface="Arial"/>
              </a:rPr>
              <a:t>plan:</a:t>
            </a:r>
            <a:endParaRPr sz="1600">
              <a:latin typeface="Arial"/>
              <a:cs typeface="Arial"/>
            </a:endParaRPr>
          </a:p>
          <a:p>
            <a:pPr marL="228600" marR="5080" indent="-216535">
              <a:lnSpc>
                <a:spcPct val="100000"/>
              </a:lnSpc>
              <a:spcBef>
                <a:spcPts val="5"/>
              </a:spcBef>
              <a:buClr>
                <a:srgbClr val="242A36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Build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strategic</a:t>
            </a:r>
            <a:r>
              <a:rPr dirty="0" sz="15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focused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includes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key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measurements.</a:t>
            </a:r>
            <a:endParaRPr sz="15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Instill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clarity,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ownership,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5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commitment</a:t>
            </a:r>
            <a:r>
              <a:rPr dirty="0" sz="15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plan.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1633727"/>
            <a:ext cx="182880" cy="18440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950975" y="2688335"/>
            <a:ext cx="4568190" cy="66040"/>
            <a:chOff x="950975" y="2688335"/>
            <a:chExt cx="4568190" cy="66040"/>
          </a:xfrm>
        </p:grpSpPr>
        <p:sp>
          <p:nvSpPr>
            <p:cNvPr id="7" name="object 7" descr=""/>
            <p:cNvSpPr/>
            <p:nvPr/>
          </p:nvSpPr>
          <p:spPr>
            <a:xfrm>
              <a:off x="1382267" y="2721863"/>
              <a:ext cx="4137025" cy="0"/>
            </a:xfrm>
            <a:custGeom>
              <a:avLst/>
              <a:gdLst/>
              <a:ahLst/>
              <a:cxnLst/>
              <a:rect l="l" t="t" r="r" b="b"/>
              <a:pathLst>
                <a:path w="4137025" h="0">
                  <a:moveTo>
                    <a:pt x="0" y="0"/>
                  </a:moveTo>
                  <a:lnTo>
                    <a:pt x="41365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50975" y="2688335"/>
              <a:ext cx="431800" cy="66040"/>
            </a:xfrm>
            <a:custGeom>
              <a:avLst/>
              <a:gdLst/>
              <a:ahLst/>
              <a:cxnLst/>
              <a:rect l="l" t="t" r="r" b="b"/>
              <a:pathLst>
                <a:path w="431800" h="66039">
                  <a:moveTo>
                    <a:pt x="431292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431292" y="65532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50975" y="3959352"/>
            <a:ext cx="4568825" cy="66040"/>
            <a:chOff x="950975" y="3959352"/>
            <a:chExt cx="4568825" cy="66040"/>
          </a:xfrm>
        </p:grpSpPr>
        <p:sp>
          <p:nvSpPr>
            <p:cNvPr id="10" name="object 10" descr=""/>
            <p:cNvSpPr/>
            <p:nvPr/>
          </p:nvSpPr>
          <p:spPr>
            <a:xfrm>
              <a:off x="1380743" y="3994404"/>
              <a:ext cx="4138929" cy="0"/>
            </a:xfrm>
            <a:custGeom>
              <a:avLst/>
              <a:gdLst/>
              <a:ahLst/>
              <a:cxnLst/>
              <a:rect l="l" t="t" r="r" b="b"/>
              <a:pathLst>
                <a:path w="4138929" h="0">
                  <a:moveTo>
                    <a:pt x="0" y="0"/>
                  </a:moveTo>
                  <a:lnTo>
                    <a:pt x="413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50975" y="3959352"/>
              <a:ext cx="429895" cy="66040"/>
            </a:xfrm>
            <a:custGeom>
              <a:avLst/>
              <a:gdLst/>
              <a:ahLst/>
              <a:cxnLst/>
              <a:rect l="l" t="t" r="r" b="b"/>
              <a:pathLst>
                <a:path w="429894" h="66039">
                  <a:moveTo>
                    <a:pt x="429768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429768" y="65531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37971" y="3029457"/>
            <a:ext cx="4785995" cy="72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93C46"/>
                </a:solidFill>
                <a:latin typeface="Arial"/>
                <a:cs typeface="Arial"/>
              </a:rPr>
              <a:t>2-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3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Focus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areas:</a:t>
            </a:r>
            <a:endParaRPr sz="16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5"/>
              </a:spcBef>
              <a:buClr>
                <a:srgbClr val="242A36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Choose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areas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5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individuals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5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endParaRPr sz="15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grow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organization.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844" y="3046476"/>
            <a:ext cx="182880" cy="18287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38885" y="5346572"/>
            <a:ext cx="4486910" cy="72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6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meetings:</a:t>
            </a:r>
            <a:endParaRPr sz="1600">
              <a:latin typeface="Arial"/>
              <a:cs typeface="Arial"/>
            </a:endParaRPr>
          </a:p>
          <a:p>
            <a:pPr marL="228600" marR="5080" indent="-216535">
              <a:lnSpc>
                <a:spcPct val="100000"/>
              </a:lnSpc>
              <a:spcBef>
                <a:spcPts val="5"/>
              </a:spcBef>
              <a:buClr>
                <a:srgbClr val="242A36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Monthly</a:t>
            </a:r>
            <a:r>
              <a:rPr dirty="0" sz="15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5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quarterly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meet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go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93C46"/>
                </a:solidFill>
                <a:latin typeface="Arial"/>
                <a:cs typeface="Arial"/>
              </a:rPr>
              <a:t>over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results,</a:t>
            </a:r>
            <a:r>
              <a:rPr dirty="0" sz="15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share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feedback,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next</a:t>
            </a:r>
            <a:r>
              <a:rPr dirty="0" sz="15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steps.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844" y="5362955"/>
            <a:ext cx="184403" cy="182880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6096000" y="4824984"/>
            <a:ext cx="5646420" cy="896619"/>
          </a:xfrm>
          <a:custGeom>
            <a:avLst/>
            <a:gdLst/>
            <a:ahLst/>
            <a:cxnLst/>
            <a:rect l="l" t="t" r="r" b="b"/>
            <a:pathLst>
              <a:path w="5646420" h="896620">
                <a:moveTo>
                  <a:pt x="0" y="896111"/>
                </a:moveTo>
                <a:lnTo>
                  <a:pt x="5646420" y="896111"/>
                </a:lnTo>
                <a:lnTo>
                  <a:pt x="5646420" y="0"/>
                </a:lnTo>
                <a:lnTo>
                  <a:pt x="0" y="0"/>
                </a:lnTo>
                <a:lnTo>
                  <a:pt x="0" y="896111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096000" y="4898403"/>
            <a:ext cx="5646420" cy="68897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056005">
              <a:lnSpc>
                <a:spcPct val="100000"/>
              </a:lnSpc>
              <a:spcBef>
                <a:spcPts val="87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“Ideas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easy.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everything.”</a:t>
            </a:r>
            <a:endParaRPr sz="1800">
              <a:latin typeface="Arial"/>
              <a:cs typeface="Arial"/>
            </a:endParaRPr>
          </a:p>
          <a:p>
            <a:pPr marL="1056005">
              <a:lnSpc>
                <a:spcPct val="100000"/>
              </a:lnSpc>
              <a:spcBef>
                <a:spcPts val="6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Doerr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096000" y="4824984"/>
            <a:ext cx="5648325" cy="949960"/>
            <a:chOff x="6096000" y="4824984"/>
            <a:chExt cx="5648325" cy="949960"/>
          </a:xfrm>
        </p:grpSpPr>
        <p:sp>
          <p:nvSpPr>
            <p:cNvPr id="19" name="object 19" descr=""/>
            <p:cNvSpPr/>
            <p:nvPr/>
          </p:nvSpPr>
          <p:spPr>
            <a:xfrm>
              <a:off x="6096000" y="5721096"/>
              <a:ext cx="5648325" cy="53340"/>
            </a:xfrm>
            <a:custGeom>
              <a:avLst/>
              <a:gdLst/>
              <a:ahLst/>
              <a:cxnLst/>
              <a:rect l="l" t="t" r="r" b="b"/>
              <a:pathLst>
                <a:path w="5648325" h="53339">
                  <a:moveTo>
                    <a:pt x="5647944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5647944" y="53339"/>
                  </a:lnTo>
                  <a:lnTo>
                    <a:pt x="5647944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278879" y="4824984"/>
              <a:ext cx="597535" cy="494030"/>
            </a:xfrm>
            <a:custGeom>
              <a:avLst/>
              <a:gdLst/>
              <a:ahLst/>
              <a:cxnLst/>
              <a:rect l="l" t="t" r="r" b="b"/>
              <a:pathLst>
                <a:path w="597534" h="494029">
                  <a:moveTo>
                    <a:pt x="221234" y="0"/>
                  </a:moveTo>
                  <a:lnTo>
                    <a:pt x="0" y="0"/>
                  </a:lnTo>
                  <a:lnTo>
                    <a:pt x="0" y="169037"/>
                  </a:lnTo>
                  <a:lnTo>
                    <a:pt x="2307" y="233217"/>
                  </a:lnTo>
                  <a:lnTo>
                    <a:pt x="9223" y="287766"/>
                  </a:lnTo>
                  <a:lnTo>
                    <a:pt x="20734" y="332861"/>
                  </a:lnTo>
                  <a:lnTo>
                    <a:pt x="36830" y="368681"/>
                  </a:lnTo>
                  <a:lnTo>
                    <a:pt x="64127" y="407354"/>
                  </a:lnTo>
                  <a:lnTo>
                    <a:pt x="98329" y="441086"/>
                  </a:lnTo>
                  <a:lnTo>
                    <a:pt x="139914" y="469890"/>
                  </a:lnTo>
                  <a:lnTo>
                    <a:pt x="189357" y="493776"/>
                  </a:lnTo>
                  <a:lnTo>
                    <a:pt x="240919" y="421386"/>
                  </a:lnTo>
                  <a:lnTo>
                    <a:pt x="210437" y="408251"/>
                  </a:lnTo>
                  <a:lnTo>
                    <a:pt x="184991" y="392033"/>
                  </a:lnTo>
                  <a:lnTo>
                    <a:pt x="147447" y="351155"/>
                  </a:lnTo>
                  <a:lnTo>
                    <a:pt x="122904" y="292989"/>
                  </a:lnTo>
                  <a:lnTo>
                    <a:pt x="113030" y="215011"/>
                  </a:lnTo>
                  <a:lnTo>
                    <a:pt x="221234" y="215011"/>
                  </a:lnTo>
                  <a:lnTo>
                    <a:pt x="221234" y="0"/>
                  </a:lnTo>
                  <a:close/>
                </a:path>
                <a:path w="597534" h="494029">
                  <a:moveTo>
                    <a:pt x="577723" y="0"/>
                  </a:moveTo>
                  <a:lnTo>
                    <a:pt x="356489" y="0"/>
                  </a:lnTo>
                  <a:lnTo>
                    <a:pt x="356489" y="169037"/>
                  </a:lnTo>
                  <a:lnTo>
                    <a:pt x="358796" y="233217"/>
                  </a:lnTo>
                  <a:lnTo>
                    <a:pt x="365712" y="287766"/>
                  </a:lnTo>
                  <a:lnTo>
                    <a:pt x="377223" y="332861"/>
                  </a:lnTo>
                  <a:lnTo>
                    <a:pt x="393319" y="368681"/>
                  </a:lnTo>
                  <a:lnTo>
                    <a:pt x="420953" y="407354"/>
                  </a:lnTo>
                  <a:lnTo>
                    <a:pt x="455707" y="441086"/>
                  </a:lnTo>
                  <a:lnTo>
                    <a:pt x="497367" y="469890"/>
                  </a:lnTo>
                  <a:lnTo>
                    <a:pt x="545719" y="493776"/>
                  </a:lnTo>
                  <a:lnTo>
                    <a:pt x="597408" y="421386"/>
                  </a:lnTo>
                  <a:lnTo>
                    <a:pt x="567944" y="408251"/>
                  </a:lnTo>
                  <a:lnTo>
                    <a:pt x="542385" y="392033"/>
                  </a:lnTo>
                  <a:lnTo>
                    <a:pt x="503936" y="351155"/>
                  </a:lnTo>
                  <a:lnTo>
                    <a:pt x="480345" y="292989"/>
                  </a:lnTo>
                  <a:lnTo>
                    <a:pt x="469519" y="215011"/>
                  </a:lnTo>
                  <a:lnTo>
                    <a:pt x="577723" y="215011"/>
                  </a:lnTo>
                  <a:lnTo>
                    <a:pt x="577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096000" y="3369564"/>
            <a:ext cx="2650490" cy="11004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44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endParaRPr sz="18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93707" y="3369564"/>
            <a:ext cx="2649220" cy="11004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44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endParaRPr sz="18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meetings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92183" y="1815083"/>
            <a:ext cx="2649220" cy="104140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1143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sz="18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areas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096000" y="1815083"/>
            <a:ext cx="2650490" cy="104140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1143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 sz="1800">
              <a:latin typeface="Times New Roman"/>
              <a:cs typeface="Times New Roman"/>
            </a:endParaRPr>
          </a:p>
          <a:p>
            <a:pPr marL="56896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096000" y="1592580"/>
            <a:ext cx="5648960" cy="3041015"/>
          </a:xfrm>
          <a:custGeom>
            <a:avLst/>
            <a:gdLst/>
            <a:ahLst/>
            <a:cxnLst/>
            <a:rect l="l" t="t" r="r" b="b"/>
            <a:pathLst>
              <a:path w="5648959" h="3041015">
                <a:moveTo>
                  <a:pt x="2822448" y="0"/>
                </a:moveTo>
                <a:lnTo>
                  <a:pt x="2822448" y="3040634"/>
                </a:lnTo>
              </a:path>
              <a:path w="5648959" h="3041015">
                <a:moveTo>
                  <a:pt x="0" y="1519428"/>
                </a:moveTo>
                <a:lnTo>
                  <a:pt x="5648452" y="1519428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962964" y="4247134"/>
            <a:ext cx="4029710" cy="72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Measure</a:t>
            </a:r>
            <a:r>
              <a:rPr dirty="0" sz="1600" spc="-8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results:</a:t>
            </a:r>
            <a:endParaRPr sz="1600">
              <a:latin typeface="Arial"/>
              <a:cs typeface="Arial"/>
            </a:endParaRPr>
          </a:p>
          <a:p>
            <a:pPr marL="228600" marR="5080" indent="-216535">
              <a:lnSpc>
                <a:spcPct val="100000"/>
              </a:lnSpc>
              <a:spcBef>
                <a:spcPts val="5"/>
              </a:spcBef>
              <a:buClr>
                <a:srgbClr val="242A36"/>
              </a:buClr>
              <a:buFont typeface="Wingdings"/>
              <a:buChar char=""/>
              <a:tabLst>
                <a:tab pos="228600" algn="l"/>
              </a:tabLst>
            </a:pP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Track</a:t>
            </a:r>
            <a:r>
              <a:rPr dirty="0" sz="15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5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progress</a:t>
            </a:r>
            <a:r>
              <a:rPr dirty="0" sz="1500" spc="-7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5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review</a:t>
            </a:r>
            <a:r>
              <a:rPr dirty="0" sz="15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performance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indicators</a:t>
            </a:r>
            <a:r>
              <a:rPr dirty="0" sz="15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together</a:t>
            </a:r>
            <a:r>
              <a:rPr dirty="0" sz="15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5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93C46"/>
                </a:solidFill>
                <a:latin typeface="Arial"/>
                <a:cs typeface="Arial"/>
              </a:rPr>
              <a:t>achieve</a:t>
            </a:r>
            <a:r>
              <a:rPr dirty="0" sz="15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393C46"/>
                </a:solidFill>
                <a:latin typeface="Arial"/>
                <a:cs typeface="Arial"/>
              </a:rPr>
              <a:t>success.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227" y="4264152"/>
            <a:ext cx="182880" cy="182880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950975" y="5108447"/>
            <a:ext cx="4568825" cy="66040"/>
            <a:chOff x="950975" y="5108447"/>
            <a:chExt cx="4568825" cy="66040"/>
          </a:xfrm>
        </p:grpSpPr>
        <p:sp>
          <p:nvSpPr>
            <p:cNvPr id="29" name="object 29" descr=""/>
            <p:cNvSpPr/>
            <p:nvPr/>
          </p:nvSpPr>
          <p:spPr>
            <a:xfrm>
              <a:off x="1380743" y="5143499"/>
              <a:ext cx="4138929" cy="0"/>
            </a:xfrm>
            <a:custGeom>
              <a:avLst/>
              <a:gdLst/>
              <a:ahLst/>
              <a:cxnLst/>
              <a:rect l="l" t="t" r="r" b="b"/>
              <a:pathLst>
                <a:path w="4138929" h="0">
                  <a:moveTo>
                    <a:pt x="0" y="0"/>
                  </a:moveTo>
                  <a:lnTo>
                    <a:pt x="413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50975" y="5108447"/>
              <a:ext cx="429895" cy="66040"/>
            </a:xfrm>
            <a:custGeom>
              <a:avLst/>
              <a:gdLst/>
              <a:ahLst/>
              <a:cxnLst/>
              <a:rect l="l" t="t" r="r" b="b"/>
              <a:pathLst>
                <a:path w="429894" h="66039">
                  <a:moveTo>
                    <a:pt x="429768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429768" y="65531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5091" y="0"/>
            <a:ext cx="274320" cy="6858000"/>
            <a:chOff x="355091" y="0"/>
            <a:chExt cx="27432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355091" y="0"/>
              <a:ext cx="274320" cy="6858000"/>
            </a:xfrm>
            <a:custGeom>
              <a:avLst/>
              <a:gdLst/>
              <a:ahLst/>
              <a:cxnLst/>
              <a:rect l="l" t="t" r="r" b="b"/>
              <a:pathLst>
                <a:path w="274320" h="6858000">
                  <a:moveTo>
                    <a:pt x="2743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20" y="68580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5092" y="3182111"/>
              <a:ext cx="274320" cy="3205480"/>
            </a:xfrm>
            <a:custGeom>
              <a:avLst/>
              <a:gdLst/>
              <a:ahLst/>
              <a:cxnLst/>
              <a:rect l="l" t="t" r="r" b="b"/>
              <a:pathLst>
                <a:path w="274320" h="3205479">
                  <a:moveTo>
                    <a:pt x="27432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0" y="409956"/>
                  </a:lnTo>
                  <a:lnTo>
                    <a:pt x="0" y="3204972"/>
                  </a:lnTo>
                  <a:lnTo>
                    <a:pt x="274320" y="3204972"/>
                  </a:lnTo>
                  <a:lnTo>
                    <a:pt x="274320" y="409956"/>
                  </a:lnTo>
                  <a:lnTo>
                    <a:pt x="274320" y="10972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2668" y="524255"/>
            <a:ext cx="2743200" cy="493775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4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1557" y="1494790"/>
            <a:ext cx="27724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Connect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1557" y="2227833"/>
            <a:ext cx="9672955" cy="2127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20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provides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timely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insight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perspective,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programs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designed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hone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skills,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accessible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experts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committed</a:t>
            </a:r>
            <a:r>
              <a:rPr dirty="0" sz="2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helping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exceed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expectations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business</a:t>
            </a:r>
            <a:r>
              <a:rPr dirty="0" sz="2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life.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1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engage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us,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contact</a:t>
            </a:r>
            <a:r>
              <a:rPr dirty="0" sz="20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2000" spc="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Sales</a:t>
            </a:r>
            <a:r>
              <a:rPr dirty="0" sz="20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Director</a:t>
            </a:r>
            <a:r>
              <a:rPr dirty="0" sz="20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call</a:t>
            </a:r>
            <a:r>
              <a:rPr dirty="0" sz="2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800.668.0434.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EF6C00"/>
                </a:solidFill>
                <a:latin typeface="Arial"/>
                <a:cs typeface="Arial"/>
              </a:rPr>
              <a:t>Visit</a:t>
            </a:r>
            <a:r>
              <a:rPr dirty="0" sz="2800" spc="-9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F6C00"/>
                </a:solidFill>
                <a:latin typeface="Arial"/>
                <a:cs typeface="Arial"/>
              </a:rPr>
              <a:t>janushenderson.com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0059" y="5565444"/>
            <a:ext cx="10231120" cy="8902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material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only. There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800" spc="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supplied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accurate,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complete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timely,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nor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there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warranty with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regards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results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obtained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its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use.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material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 be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reproduced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whole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part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form,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referred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other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publication,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without express</a:t>
            </a:r>
            <a:r>
              <a:rPr dirty="0" sz="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written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permission.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Knowledge.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Shared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trademarks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Group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plc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one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its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 subsidiaries.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©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Group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plc.</a:t>
            </a:r>
            <a:endParaRPr sz="800">
              <a:latin typeface="Arial"/>
              <a:cs typeface="Arial"/>
            </a:endParaRPr>
          </a:p>
          <a:p>
            <a:pPr marL="22225">
              <a:lnSpc>
                <a:spcPts val="910"/>
              </a:lnSpc>
              <a:tabLst>
                <a:tab pos="9196070" algn="l"/>
              </a:tabLst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W-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24-532940-03-30-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2025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400-25-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532940</a:t>
            </a:r>
            <a:r>
              <a:rPr dirty="0" sz="800" spc="254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03-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PROFESSIONAL</a:t>
            </a:r>
            <a:r>
              <a:rPr dirty="0" sz="800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USE ONLY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sz="8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PUBLIC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VIEWING</a:t>
            </a:r>
            <a:r>
              <a:rPr dirty="0" sz="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 DISTRIBUTION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5091" y="0"/>
            <a:ext cx="274320" cy="6858000"/>
            <a:chOff x="355091" y="0"/>
            <a:chExt cx="27432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355091" y="0"/>
              <a:ext cx="274320" cy="6858000"/>
            </a:xfrm>
            <a:custGeom>
              <a:avLst/>
              <a:gdLst/>
              <a:ahLst/>
              <a:cxnLst/>
              <a:rect l="l" t="t" r="r" b="b"/>
              <a:pathLst>
                <a:path w="274320" h="6858000">
                  <a:moveTo>
                    <a:pt x="2743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20" y="68580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5092" y="3182111"/>
              <a:ext cx="274320" cy="3205480"/>
            </a:xfrm>
            <a:custGeom>
              <a:avLst/>
              <a:gdLst/>
              <a:ahLst/>
              <a:cxnLst/>
              <a:rect l="l" t="t" r="r" b="b"/>
              <a:pathLst>
                <a:path w="274320" h="3205479">
                  <a:moveTo>
                    <a:pt x="27432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0" y="409956"/>
                  </a:lnTo>
                  <a:lnTo>
                    <a:pt x="0" y="3204972"/>
                  </a:lnTo>
                  <a:lnTo>
                    <a:pt x="274320" y="3204972"/>
                  </a:lnTo>
                  <a:lnTo>
                    <a:pt x="274320" y="409956"/>
                  </a:lnTo>
                  <a:lnTo>
                    <a:pt x="274320" y="10972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2090" y="6371926"/>
            <a:ext cx="1551154" cy="27912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4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16939" y="2966720"/>
            <a:ext cx="34963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393C46"/>
                </a:solidFill>
                <a:latin typeface="Arial"/>
                <a:cs typeface="Arial"/>
              </a:rPr>
              <a:t>Appendix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2919" y="6260388"/>
            <a:ext cx="5661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000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PROFESSIONAL</a:t>
            </a:r>
            <a:r>
              <a:rPr dirty="0" sz="1000" spc="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/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PUBLIC</a:t>
            </a:r>
            <a:r>
              <a:rPr dirty="0" sz="10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VIEWING</a:t>
            </a:r>
            <a:r>
              <a:rPr dirty="0" sz="1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0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93C46"/>
                </a:solidFill>
                <a:latin typeface="Arial"/>
                <a:cs typeface="Arial"/>
              </a:rPr>
              <a:t>DISTRIBUTION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21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Modern</a:t>
            </a:r>
            <a:r>
              <a:rPr dirty="0" sz="3600" spc="-55"/>
              <a:t> </a:t>
            </a:r>
            <a:r>
              <a:rPr dirty="0" sz="3600"/>
              <a:t>Prospecting</a:t>
            </a:r>
            <a:r>
              <a:rPr dirty="0" sz="3600" spc="-50"/>
              <a:t> </a:t>
            </a:r>
            <a:r>
              <a:rPr dirty="0" sz="3600" spc="-10"/>
              <a:t>Blueprint</a:t>
            </a:r>
            <a:endParaRPr sz="36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984875" y="1610995"/>
            <a:ext cx="4492625" cy="4013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COI</a:t>
            </a:r>
            <a:r>
              <a:rPr dirty="0" sz="12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practice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r>
              <a:rPr dirty="0" sz="12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structure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consistent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engagement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team’s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digital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presence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share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unique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voice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measuring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ideal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prospects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need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want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partners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provide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materials</a:t>
            </a:r>
            <a:r>
              <a:rPr dirty="0" sz="1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presenters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expected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ROI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attending</a:t>
            </a:r>
            <a:r>
              <a:rPr dirty="0" sz="1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networking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measure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progress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Monthly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Reflections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pivoting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different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events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if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meeting</a:t>
            </a:r>
            <a:r>
              <a:rPr dirty="0" sz="1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results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consistent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referral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team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Strategize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our</a:t>
            </a:r>
            <a:r>
              <a:rPr dirty="0" sz="1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language</a:t>
            </a:r>
            <a:r>
              <a:rPr dirty="0" sz="1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“Moments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Impact”</a:t>
            </a: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Commit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growing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together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ask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 consistently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Centers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10"/>
              <a:t>influence</a:t>
            </a:r>
          </a:p>
          <a:p>
            <a:pPr marL="139700" marR="226695" indent="201930">
              <a:lnSpc>
                <a:spcPts val="7009"/>
              </a:lnSpc>
              <a:spcBef>
                <a:spcPts val="360"/>
              </a:spcBef>
            </a:pPr>
            <a:r>
              <a:rPr dirty="0"/>
              <a:t>Digital</a:t>
            </a:r>
            <a:r>
              <a:rPr dirty="0" spc="-20"/>
              <a:t> </a:t>
            </a:r>
            <a:r>
              <a:rPr dirty="0" spc="-10"/>
              <a:t>presence </a:t>
            </a:r>
            <a:r>
              <a:rPr dirty="0"/>
              <a:t>Investor</a:t>
            </a:r>
            <a:r>
              <a:rPr dirty="0" spc="-45"/>
              <a:t> </a:t>
            </a:r>
            <a:r>
              <a:rPr dirty="0" spc="-10"/>
              <a:t>education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Networking</a:t>
            </a:r>
            <a:r>
              <a:rPr dirty="0" spc="-55"/>
              <a:t> </a:t>
            </a:r>
            <a:r>
              <a:rPr dirty="0" spc="-10"/>
              <a:t>events</a:t>
            </a:r>
          </a:p>
          <a:p>
            <a:pPr>
              <a:lnSpc>
                <a:spcPct val="100000"/>
              </a:lnSpc>
              <a:spcBef>
                <a:spcPts val="969"/>
              </a:spcBef>
            </a:pPr>
          </a:p>
          <a:p>
            <a:pPr marL="259079">
              <a:lnSpc>
                <a:spcPct val="100000"/>
              </a:lnSpc>
            </a:pPr>
            <a:r>
              <a:rPr dirty="0"/>
              <a:t>Referral</a:t>
            </a:r>
            <a:r>
              <a:rPr dirty="0" spc="-105"/>
              <a:t> </a:t>
            </a:r>
            <a:r>
              <a:rPr dirty="0" spc="-10"/>
              <a:t>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892" y="408417"/>
            <a:ext cx="2722656" cy="358523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8134" y="1034541"/>
            <a:ext cx="7434580" cy="3430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Understanding</a:t>
            </a:r>
            <a:r>
              <a:rPr dirty="0" sz="24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400" spc="-8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influences</a:t>
            </a:r>
            <a:r>
              <a:rPr dirty="0" sz="24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on</a:t>
            </a:r>
            <a:r>
              <a:rPr dirty="0" sz="2400" spc="-8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growing</a:t>
            </a:r>
            <a:r>
              <a:rPr dirty="0" sz="2400" spc="-6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400" spc="-8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  <a:p>
            <a:pPr marL="82550" marR="1106805">
              <a:lnSpc>
                <a:spcPct val="100000"/>
              </a:lnSpc>
              <a:spcBef>
                <a:spcPts val="208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partnership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Investors,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Financial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1800" spc="-1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Association</a:t>
            </a:r>
            <a:r>
              <a:rPr dirty="0" baseline="25462" sz="1800" b="1">
                <a:solidFill>
                  <a:srgbClr val="393C46"/>
                </a:solidFill>
                <a:latin typeface="Arial"/>
                <a:cs typeface="Arial"/>
              </a:rPr>
              <a:t>®</a:t>
            </a:r>
            <a:r>
              <a:rPr dirty="0" baseline="25462" sz="1800" spc="27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set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out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understand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aids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and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inhibits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advisory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firm’s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ability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grow.</a:t>
            </a:r>
            <a:endParaRPr sz="1800">
              <a:latin typeface="Arial"/>
              <a:cs typeface="Arial"/>
            </a:endParaRPr>
          </a:p>
          <a:p>
            <a:pPr marL="350520" marR="1009015" indent="-268605">
              <a:lnSpc>
                <a:spcPct val="100000"/>
              </a:lnSpc>
              <a:spcBef>
                <a:spcPts val="1205"/>
              </a:spcBef>
              <a:buSzPct val="108333"/>
              <a:buFont typeface="Wingdings"/>
              <a:buChar char=""/>
              <a:tabLst>
                <a:tab pos="35052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71%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motivated,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though to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varying</a:t>
            </a:r>
            <a:r>
              <a:rPr dirty="0" sz="1800" spc="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degrees of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success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achieving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comfortable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800" spc="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rate.</a:t>
            </a:r>
            <a:endParaRPr sz="1800">
              <a:latin typeface="Arial"/>
              <a:cs typeface="Arial"/>
            </a:endParaRPr>
          </a:p>
          <a:p>
            <a:pPr marL="350520" marR="1092200" indent="-268605">
              <a:lnSpc>
                <a:spcPct val="100000"/>
              </a:lnSpc>
              <a:spcBef>
                <a:spcPts val="1200"/>
              </a:spcBef>
              <a:buSzPct val="108333"/>
              <a:buFont typeface="Wingdings"/>
              <a:buChar char=""/>
              <a:tabLst>
                <a:tab pos="35052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While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46%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advisers report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they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comfortable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current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rate,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12%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would</a:t>
            </a:r>
            <a:r>
              <a:rPr dirty="0" sz="1800" spc="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strongly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agree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with this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statement.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aspirations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much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higher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800" spc="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advisers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achieve.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534" y="457580"/>
            <a:ext cx="5361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Six</a:t>
            </a:r>
            <a:r>
              <a:rPr dirty="0" sz="3600" spc="-5"/>
              <a:t> </a:t>
            </a:r>
            <a:r>
              <a:rPr dirty="0" sz="3600"/>
              <a:t>keys to organic</a:t>
            </a:r>
            <a:r>
              <a:rPr dirty="0" sz="3600" spc="-15"/>
              <a:t> </a:t>
            </a:r>
            <a:r>
              <a:rPr dirty="0" sz="3600" spc="-10"/>
              <a:t>growth</a:t>
            </a:r>
            <a:endParaRPr sz="36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2139695"/>
            <a:ext cx="3138677" cy="398602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43534" y="6036584"/>
            <a:ext cx="546862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Adviser,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2023.”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Association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 Janus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1569" rIns="0" bIns="0" rtlCol="0" vert="horz">
            <a:spAutoFit/>
          </a:bodyPr>
          <a:lstStyle/>
          <a:p>
            <a:pPr marL="42545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Mindset</a:t>
            </a:r>
            <a:r>
              <a:rPr dirty="0" sz="3600" spc="-40"/>
              <a:t> </a:t>
            </a:r>
            <a:r>
              <a:rPr dirty="0" sz="3600" spc="-10"/>
              <a:t>matters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determines</a:t>
            </a:r>
            <a:r>
              <a:rPr dirty="0" sz="2400" spc="-3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our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outcomes?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1759457" y="2954273"/>
            <a:ext cx="2379345" cy="951230"/>
          </a:xfrm>
          <a:custGeom>
            <a:avLst/>
            <a:gdLst/>
            <a:ahLst/>
            <a:cxnLst/>
            <a:rect l="l" t="t" r="r" b="b"/>
            <a:pathLst>
              <a:path w="2379345" h="951229">
                <a:moveTo>
                  <a:pt x="1903476" y="0"/>
                </a:moveTo>
                <a:lnTo>
                  <a:pt x="0" y="0"/>
                </a:lnTo>
                <a:lnTo>
                  <a:pt x="475488" y="475488"/>
                </a:lnTo>
                <a:lnTo>
                  <a:pt x="0" y="950976"/>
                </a:lnTo>
                <a:lnTo>
                  <a:pt x="1903476" y="950976"/>
                </a:lnTo>
                <a:lnTo>
                  <a:pt x="2378964" y="475488"/>
                </a:lnTo>
                <a:lnTo>
                  <a:pt x="1903476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382392" y="3223641"/>
            <a:ext cx="11906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Thoughts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887978" y="2941573"/>
            <a:ext cx="2404745" cy="976630"/>
            <a:chOff x="3887978" y="2941573"/>
            <a:chExt cx="2404745" cy="976630"/>
          </a:xfrm>
        </p:grpSpPr>
        <p:sp>
          <p:nvSpPr>
            <p:cNvPr id="6" name="object 6" descr=""/>
            <p:cNvSpPr/>
            <p:nvPr/>
          </p:nvSpPr>
          <p:spPr>
            <a:xfrm>
              <a:off x="3900678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1903476" y="0"/>
                  </a:moveTo>
                  <a:lnTo>
                    <a:pt x="0" y="0"/>
                  </a:lnTo>
                  <a:lnTo>
                    <a:pt x="475488" y="475488"/>
                  </a:lnTo>
                  <a:lnTo>
                    <a:pt x="0" y="950976"/>
                  </a:lnTo>
                  <a:lnTo>
                    <a:pt x="1903476" y="950976"/>
                  </a:lnTo>
                  <a:lnTo>
                    <a:pt x="2378964" y="475488"/>
                  </a:lnTo>
                  <a:lnTo>
                    <a:pt x="1903476" y="0"/>
                  </a:lnTo>
                  <a:close/>
                </a:path>
              </a:pathLst>
            </a:custGeom>
            <a:solidFill>
              <a:srgbClr val="AA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00678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0" y="0"/>
                  </a:moveTo>
                  <a:lnTo>
                    <a:pt x="1903476" y="0"/>
                  </a:lnTo>
                  <a:lnTo>
                    <a:pt x="2378964" y="475488"/>
                  </a:lnTo>
                  <a:lnTo>
                    <a:pt x="1903476" y="950976"/>
                  </a:lnTo>
                  <a:lnTo>
                    <a:pt x="0" y="950976"/>
                  </a:lnTo>
                  <a:lnTo>
                    <a:pt x="475488" y="47548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525136" y="3223641"/>
            <a:ext cx="11887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Emotions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029197" y="2941573"/>
            <a:ext cx="2404745" cy="976630"/>
            <a:chOff x="6029197" y="2941573"/>
            <a:chExt cx="2404745" cy="976630"/>
          </a:xfrm>
        </p:grpSpPr>
        <p:sp>
          <p:nvSpPr>
            <p:cNvPr id="10" name="object 10" descr=""/>
            <p:cNvSpPr/>
            <p:nvPr/>
          </p:nvSpPr>
          <p:spPr>
            <a:xfrm>
              <a:off x="6041897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1903476" y="0"/>
                  </a:moveTo>
                  <a:lnTo>
                    <a:pt x="0" y="0"/>
                  </a:lnTo>
                  <a:lnTo>
                    <a:pt x="475487" y="475488"/>
                  </a:lnTo>
                  <a:lnTo>
                    <a:pt x="0" y="950976"/>
                  </a:lnTo>
                  <a:lnTo>
                    <a:pt x="1903476" y="950976"/>
                  </a:lnTo>
                  <a:lnTo>
                    <a:pt x="2378963" y="475488"/>
                  </a:lnTo>
                  <a:lnTo>
                    <a:pt x="1903476" y="0"/>
                  </a:lnTo>
                  <a:close/>
                </a:path>
              </a:pathLst>
            </a:custGeom>
            <a:solidFill>
              <a:srgbClr val="52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41897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0" y="0"/>
                  </a:moveTo>
                  <a:lnTo>
                    <a:pt x="1903476" y="0"/>
                  </a:lnTo>
                  <a:lnTo>
                    <a:pt x="2378963" y="475488"/>
                  </a:lnTo>
                  <a:lnTo>
                    <a:pt x="1903476" y="950976"/>
                  </a:lnTo>
                  <a:lnTo>
                    <a:pt x="0" y="950976"/>
                  </a:lnTo>
                  <a:lnTo>
                    <a:pt x="475487" y="47548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789801" y="3223641"/>
            <a:ext cx="9417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170418" y="2941573"/>
            <a:ext cx="2404745" cy="976630"/>
            <a:chOff x="8170418" y="2941573"/>
            <a:chExt cx="2404745" cy="976630"/>
          </a:xfrm>
        </p:grpSpPr>
        <p:sp>
          <p:nvSpPr>
            <p:cNvPr id="14" name="object 14" descr=""/>
            <p:cNvSpPr/>
            <p:nvPr/>
          </p:nvSpPr>
          <p:spPr>
            <a:xfrm>
              <a:off x="8183118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1903476" y="0"/>
                  </a:moveTo>
                  <a:lnTo>
                    <a:pt x="0" y="0"/>
                  </a:lnTo>
                  <a:lnTo>
                    <a:pt x="475487" y="475488"/>
                  </a:lnTo>
                  <a:lnTo>
                    <a:pt x="0" y="950976"/>
                  </a:lnTo>
                  <a:lnTo>
                    <a:pt x="1903476" y="950976"/>
                  </a:lnTo>
                  <a:lnTo>
                    <a:pt x="2378963" y="475488"/>
                  </a:lnTo>
                  <a:lnTo>
                    <a:pt x="1903476" y="0"/>
                  </a:lnTo>
                  <a:close/>
                </a:path>
              </a:pathLst>
            </a:custGeom>
            <a:solidFill>
              <a:srgbClr val="00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83118" y="2954273"/>
              <a:ext cx="2379345" cy="951230"/>
            </a:xfrm>
            <a:custGeom>
              <a:avLst/>
              <a:gdLst/>
              <a:ahLst/>
              <a:cxnLst/>
              <a:rect l="l" t="t" r="r" b="b"/>
              <a:pathLst>
                <a:path w="2379345" h="951229">
                  <a:moveTo>
                    <a:pt x="0" y="0"/>
                  </a:moveTo>
                  <a:lnTo>
                    <a:pt x="1903476" y="0"/>
                  </a:lnTo>
                  <a:lnTo>
                    <a:pt x="2378963" y="475488"/>
                  </a:lnTo>
                  <a:lnTo>
                    <a:pt x="1903476" y="950976"/>
                  </a:lnTo>
                  <a:lnTo>
                    <a:pt x="0" y="950976"/>
                  </a:lnTo>
                  <a:lnTo>
                    <a:pt x="475487" y="47548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752713" y="3223641"/>
            <a:ext cx="12973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17" name="object 17" descr=""/>
          <p:cNvSpPr txBox="1"/>
          <p:nvPr/>
        </p:nvSpPr>
        <p:spPr>
          <a:xfrm>
            <a:off x="916939" y="5981496"/>
            <a:ext cx="396430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1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“Mindset:</a:t>
            </a:r>
            <a:r>
              <a:rPr dirty="0" sz="1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New</a:t>
            </a:r>
            <a:r>
              <a:rPr dirty="0" sz="1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Psychology of</a:t>
            </a:r>
            <a:r>
              <a:rPr dirty="0" sz="1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Success,”</a:t>
            </a:r>
            <a:r>
              <a:rPr dirty="0" sz="1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Dweck,</a:t>
            </a:r>
            <a:r>
              <a:rPr dirty="0" sz="1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C.,</a:t>
            </a:r>
            <a:r>
              <a:rPr dirty="0" sz="1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93C46"/>
                </a:solidFill>
                <a:latin typeface="Arial"/>
                <a:cs typeface="Arial"/>
              </a:rPr>
              <a:t>2007.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4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Mindset</a:t>
            </a:r>
            <a:r>
              <a:rPr dirty="0" sz="3600" spc="-40"/>
              <a:t> </a:t>
            </a:r>
            <a:r>
              <a:rPr dirty="0" sz="3600" spc="-10"/>
              <a:t>matters</a:t>
            </a:r>
            <a:endParaRPr sz="3600"/>
          </a:p>
          <a:p>
            <a:pPr marL="259079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Which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mindset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do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have?</a:t>
            </a:r>
            <a:endParaRPr sz="24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96937" y="1693482"/>
          <a:ext cx="10323830" cy="3167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9930"/>
                <a:gridCol w="3738245"/>
                <a:gridCol w="3245484"/>
              </a:tblGrid>
              <a:tr h="380365">
                <a:tc>
                  <a:txBody>
                    <a:bodyPr/>
                    <a:lstStyle/>
                    <a:p>
                      <a:pPr algn="ctr" marL="161925">
                        <a:lnSpc>
                          <a:spcPts val="1989"/>
                        </a:lnSpc>
                      </a:pPr>
                      <a:r>
                        <a:rPr dirty="0" sz="18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Fixed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5575">
                        <a:lnSpc>
                          <a:spcPts val="1989"/>
                        </a:lnSpc>
                      </a:pPr>
                      <a:r>
                        <a:rPr dirty="0" sz="18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934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Beliefs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631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Avoids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EF6C00"/>
                      </a:solidFill>
                      <a:prstDash val="solid"/>
                    </a:lnL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Challenges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36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Embraces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EF6C00"/>
                      </a:solidFill>
                      <a:prstDash val="solid"/>
                    </a:lnR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1619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Gives </a:t>
                      </a:r>
                      <a:r>
                        <a:rPr dirty="0" sz="18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EF6C00"/>
                      </a:solidFill>
                      <a:prstDash val="solid"/>
                    </a:lnL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Obstacles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43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Perseveres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EF6C00"/>
                      </a:solidFill>
                      <a:prstDash val="solid"/>
                    </a:lnR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1631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Futile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EF6C00"/>
                      </a:solidFill>
                      <a:prstDash val="solid"/>
                    </a:lnL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Effort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17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Necessary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EF6C00"/>
                      </a:solidFill>
                      <a:prstDash val="solid"/>
                    </a:lnR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60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Ignores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EF6C00"/>
                      </a:solidFill>
                      <a:prstDash val="solid"/>
                    </a:lnL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Criticism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4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EF6C00"/>
                      </a:solidFill>
                      <a:prstDash val="solid"/>
                    </a:lnR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625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Threatened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EF6C00"/>
                      </a:solidFill>
                      <a:prstDash val="solid"/>
                    </a:lnL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800" spc="-1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4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Inspired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EF6C00"/>
                      </a:solidFill>
                      <a:prstDash val="solid"/>
                    </a:lnR>
                    <a:lnT w="12700">
                      <a:solidFill>
                        <a:srgbClr val="EF6C00"/>
                      </a:solidFill>
                      <a:prstDash val="solid"/>
                    </a:lnT>
                    <a:lnB w="12700">
                      <a:solidFill>
                        <a:srgbClr val="EF6C00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3507" y="2013204"/>
            <a:ext cx="623711" cy="9096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923273" y="2013204"/>
            <a:ext cx="800735" cy="909955"/>
            <a:chOff x="8923273" y="2013204"/>
            <a:chExt cx="800735" cy="9099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9691" y="2013204"/>
              <a:ext cx="623711" cy="90961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935973" y="2209038"/>
              <a:ext cx="535305" cy="117475"/>
            </a:xfrm>
            <a:custGeom>
              <a:avLst/>
              <a:gdLst/>
              <a:ahLst/>
              <a:cxnLst/>
              <a:rect l="l" t="t" r="r" b="b"/>
              <a:pathLst>
                <a:path w="535304" h="117475">
                  <a:moveTo>
                    <a:pt x="53492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534924" y="117348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935973" y="2209038"/>
              <a:ext cx="535305" cy="117475"/>
            </a:xfrm>
            <a:custGeom>
              <a:avLst/>
              <a:gdLst/>
              <a:ahLst/>
              <a:cxnLst/>
              <a:rect l="l" t="t" r="r" b="b"/>
              <a:pathLst>
                <a:path w="535304" h="117475">
                  <a:moveTo>
                    <a:pt x="0" y="117348"/>
                  </a:moveTo>
                  <a:lnTo>
                    <a:pt x="534924" y="117348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1173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4495038" y="2283460"/>
            <a:ext cx="904875" cy="85725"/>
          </a:xfrm>
          <a:custGeom>
            <a:avLst/>
            <a:gdLst/>
            <a:ahLst/>
            <a:cxnLst/>
            <a:rect l="l" t="t" r="r" b="b"/>
            <a:pathLst>
              <a:path w="904875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904875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904875" h="85725">
                <a:moveTo>
                  <a:pt x="904621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904621" y="57150"/>
                </a:lnTo>
                <a:lnTo>
                  <a:pt x="904621" y="28575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596633" y="2283586"/>
            <a:ext cx="904875" cy="85725"/>
          </a:xfrm>
          <a:custGeom>
            <a:avLst/>
            <a:gdLst/>
            <a:ahLst/>
            <a:cxnLst/>
            <a:rect l="l" t="t" r="r" b="b"/>
            <a:pathLst>
              <a:path w="904875" h="85725">
                <a:moveTo>
                  <a:pt x="818896" y="0"/>
                </a:moveTo>
                <a:lnTo>
                  <a:pt x="818896" y="85725"/>
                </a:lnTo>
                <a:lnTo>
                  <a:pt x="875961" y="57150"/>
                </a:lnTo>
                <a:lnTo>
                  <a:pt x="833247" y="57150"/>
                </a:lnTo>
                <a:lnTo>
                  <a:pt x="833247" y="28575"/>
                </a:lnTo>
                <a:lnTo>
                  <a:pt x="876130" y="28575"/>
                </a:lnTo>
                <a:lnTo>
                  <a:pt x="818896" y="0"/>
                </a:lnTo>
                <a:close/>
              </a:path>
              <a:path w="904875" h="85725">
                <a:moveTo>
                  <a:pt x="81889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818896" y="57150"/>
                </a:lnTo>
                <a:lnTo>
                  <a:pt x="818896" y="28575"/>
                </a:lnTo>
                <a:close/>
              </a:path>
              <a:path w="904875" h="85725">
                <a:moveTo>
                  <a:pt x="876130" y="28575"/>
                </a:moveTo>
                <a:lnTo>
                  <a:pt x="833247" y="28575"/>
                </a:lnTo>
                <a:lnTo>
                  <a:pt x="833247" y="57150"/>
                </a:lnTo>
                <a:lnTo>
                  <a:pt x="875961" y="57150"/>
                </a:lnTo>
                <a:lnTo>
                  <a:pt x="904621" y="42799"/>
                </a:lnTo>
                <a:lnTo>
                  <a:pt x="876130" y="28575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0359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25"/>
              </a:spcBef>
            </a:pPr>
            <a:r>
              <a:rPr dirty="0" sz="800"/>
              <a:t>FOR</a:t>
            </a:r>
            <a:r>
              <a:rPr dirty="0" sz="800" spc="-20"/>
              <a:t> </a:t>
            </a:r>
            <a:r>
              <a:rPr dirty="0" sz="800" spc="-10"/>
              <a:t>FINANCIAL</a:t>
            </a:r>
            <a:r>
              <a:rPr dirty="0" sz="800" spc="45"/>
              <a:t> </a:t>
            </a:r>
            <a:r>
              <a:rPr dirty="0" sz="800" spc="-10"/>
              <a:t>PROFESSIONAL</a:t>
            </a:r>
            <a:r>
              <a:rPr dirty="0" sz="800" spc="15"/>
              <a:t> </a:t>
            </a:r>
            <a:r>
              <a:rPr dirty="0" sz="800"/>
              <a:t>USE ONLY</a:t>
            </a:r>
            <a:r>
              <a:rPr dirty="0" sz="800" spc="-10"/>
              <a:t> </a:t>
            </a:r>
            <a:r>
              <a:rPr dirty="0" sz="800"/>
              <a:t>/</a:t>
            </a:r>
            <a:r>
              <a:rPr dirty="0" sz="800" spc="-5"/>
              <a:t> </a:t>
            </a:r>
            <a:r>
              <a:rPr dirty="0" sz="800"/>
              <a:t>NOT</a:t>
            </a:r>
            <a:r>
              <a:rPr dirty="0" sz="800" spc="-5"/>
              <a:t> </a:t>
            </a:r>
            <a:r>
              <a:rPr dirty="0" sz="800"/>
              <a:t>FOR</a:t>
            </a:r>
            <a:r>
              <a:rPr dirty="0" sz="800" spc="-15"/>
              <a:t> </a:t>
            </a:r>
            <a:r>
              <a:rPr dirty="0" sz="800"/>
              <a:t>PUBLIC</a:t>
            </a:r>
            <a:r>
              <a:rPr dirty="0" sz="800" spc="-20"/>
              <a:t> </a:t>
            </a:r>
            <a:r>
              <a:rPr dirty="0" sz="800"/>
              <a:t>VIEWING</a:t>
            </a:r>
            <a:r>
              <a:rPr dirty="0" sz="800" spc="-35"/>
              <a:t> </a:t>
            </a:r>
            <a:r>
              <a:rPr dirty="0" sz="800"/>
              <a:t>OR</a:t>
            </a:r>
            <a:r>
              <a:rPr dirty="0" sz="800" spc="-10"/>
              <a:t> DISTRIBUTION</a:t>
            </a:r>
            <a:endParaRPr sz="800"/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41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10428" y="2732532"/>
            <a:ext cx="5389245" cy="240792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70" rIns="0" bIns="0" rtlCol="0" vert="horz">
            <a:spAutoFit/>
          </a:bodyPr>
          <a:lstStyle/>
          <a:p>
            <a:pPr marL="257810" marR="183515">
              <a:lnSpc>
                <a:spcPts val="4320"/>
              </a:lnSpc>
              <a:spcBef>
                <a:spcPts val="1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29%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Either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experienced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change or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decline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21%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Increased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10%</a:t>
            </a:r>
            <a:endParaRPr sz="1800">
              <a:latin typeface="Arial"/>
              <a:cs typeface="Arial"/>
            </a:endParaRPr>
          </a:p>
          <a:p>
            <a:pPr marL="257810" marR="1301750">
              <a:lnSpc>
                <a:spcPts val="4320"/>
              </a:lnSpc>
              <a:spcBef>
                <a:spcPts val="5"/>
              </a:spcBef>
              <a:tabLst>
                <a:tab pos="77914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13%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Increased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30%</a:t>
            </a:r>
            <a:r>
              <a:rPr dirty="0" sz="1800" spc="50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8%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	-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Increased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between</a:t>
            </a:r>
            <a:r>
              <a:rPr dirty="0" sz="1800" spc="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30%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2731" y="5967476"/>
            <a:ext cx="6459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1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1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10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1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Advisor,”</a:t>
            </a:r>
            <a:r>
              <a:rPr dirty="0" sz="1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1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1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1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93C46"/>
                </a:solidFill>
                <a:latin typeface="Arial"/>
                <a:cs typeface="Arial"/>
              </a:rPr>
              <a:t>Association,</a:t>
            </a:r>
            <a:r>
              <a:rPr dirty="0" sz="1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93C46"/>
                </a:solidFill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0117" y="437959"/>
            <a:ext cx="8668385" cy="1353820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600"/>
              <a:t>Growth</a:t>
            </a:r>
            <a:r>
              <a:rPr dirty="0" sz="3600" spc="-10"/>
              <a:t> </a:t>
            </a:r>
            <a:r>
              <a:rPr dirty="0" sz="3600"/>
              <a:t>in</a:t>
            </a:r>
            <a:r>
              <a:rPr dirty="0" sz="3600" spc="-10"/>
              <a:t> </a:t>
            </a:r>
            <a:r>
              <a:rPr dirty="0" sz="3600"/>
              <a:t>assets</a:t>
            </a:r>
            <a:r>
              <a:rPr dirty="0" sz="3600" spc="-5"/>
              <a:t> </a:t>
            </a:r>
            <a:r>
              <a:rPr dirty="0" sz="3600"/>
              <a:t>under</a:t>
            </a:r>
            <a:r>
              <a:rPr dirty="0" sz="3600" spc="-20"/>
              <a:t> </a:t>
            </a:r>
            <a:r>
              <a:rPr dirty="0" sz="3600" spc="-10"/>
              <a:t>management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50"/>
              </a:spcBef>
            </a:pPr>
            <a:r>
              <a:rPr dirty="0" sz="2400">
                <a:solidFill>
                  <a:srgbClr val="EF6C00"/>
                </a:solidFill>
              </a:rPr>
              <a:t>What</a:t>
            </a:r>
            <a:r>
              <a:rPr dirty="0" sz="2400" spc="-7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was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your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percentage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growth</a:t>
            </a:r>
            <a:r>
              <a:rPr dirty="0" sz="2400" spc="-6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in</a:t>
            </a:r>
            <a:r>
              <a:rPr dirty="0" sz="2400" spc="-7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assets</a:t>
            </a:r>
            <a:r>
              <a:rPr dirty="0" sz="2400" spc="-6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under</a:t>
            </a:r>
            <a:r>
              <a:rPr dirty="0" sz="2400" spc="-5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management </a:t>
            </a:r>
            <a:r>
              <a:rPr dirty="0" sz="2400">
                <a:solidFill>
                  <a:srgbClr val="EF6C00"/>
                </a:solidFill>
              </a:rPr>
              <a:t>in</a:t>
            </a:r>
            <a:r>
              <a:rPr dirty="0" sz="2400" spc="-3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the</a:t>
            </a:r>
            <a:r>
              <a:rPr dirty="0" sz="2400" spc="-3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last</a:t>
            </a:r>
            <a:r>
              <a:rPr dirty="0" sz="2400" spc="-3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12</a:t>
            </a:r>
            <a:r>
              <a:rPr dirty="0" sz="2400" spc="-1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months?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63" y="2069592"/>
            <a:ext cx="3771888" cy="37338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0359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25"/>
              </a:spcBef>
            </a:pPr>
            <a:r>
              <a:rPr dirty="0" sz="800"/>
              <a:t>FOR</a:t>
            </a:r>
            <a:r>
              <a:rPr dirty="0" sz="800" spc="-20"/>
              <a:t> </a:t>
            </a:r>
            <a:r>
              <a:rPr dirty="0" sz="800" spc="-10"/>
              <a:t>FINANCIAL</a:t>
            </a:r>
            <a:r>
              <a:rPr dirty="0" sz="800" spc="45"/>
              <a:t> </a:t>
            </a:r>
            <a:r>
              <a:rPr dirty="0" sz="800" spc="-10"/>
              <a:t>PROFESSIONAL</a:t>
            </a:r>
            <a:r>
              <a:rPr dirty="0" sz="800" spc="15"/>
              <a:t> </a:t>
            </a:r>
            <a:r>
              <a:rPr dirty="0" sz="800"/>
              <a:t>USE ONLY</a:t>
            </a:r>
            <a:r>
              <a:rPr dirty="0" sz="800" spc="-10"/>
              <a:t> </a:t>
            </a:r>
            <a:r>
              <a:rPr dirty="0" sz="800"/>
              <a:t>/</a:t>
            </a:r>
            <a:r>
              <a:rPr dirty="0" sz="800" spc="-5"/>
              <a:t> </a:t>
            </a:r>
            <a:r>
              <a:rPr dirty="0" sz="800"/>
              <a:t>NOT</a:t>
            </a:r>
            <a:r>
              <a:rPr dirty="0" sz="800" spc="-5"/>
              <a:t> </a:t>
            </a:r>
            <a:r>
              <a:rPr dirty="0" sz="800"/>
              <a:t>FOR</a:t>
            </a:r>
            <a:r>
              <a:rPr dirty="0" sz="800" spc="-15"/>
              <a:t> </a:t>
            </a:r>
            <a:r>
              <a:rPr dirty="0" sz="800"/>
              <a:t>PUBLIC</a:t>
            </a:r>
            <a:r>
              <a:rPr dirty="0" sz="800" spc="-20"/>
              <a:t> </a:t>
            </a:r>
            <a:r>
              <a:rPr dirty="0" sz="800"/>
              <a:t>VIEWING</a:t>
            </a:r>
            <a:r>
              <a:rPr dirty="0" sz="800" spc="-35"/>
              <a:t> </a:t>
            </a:r>
            <a:r>
              <a:rPr dirty="0" sz="800"/>
              <a:t>OR</a:t>
            </a:r>
            <a:r>
              <a:rPr dirty="0" sz="800" spc="-10"/>
              <a:t> DISTRIBUTION</a:t>
            </a:r>
            <a:endParaRPr sz="8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41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375"/>
              </a:spcBef>
            </a:pPr>
            <a:r>
              <a:rPr dirty="0"/>
              <a:t>Client</a:t>
            </a:r>
            <a:r>
              <a:rPr dirty="0" spc="-95"/>
              <a:t> </a:t>
            </a:r>
            <a:r>
              <a:rPr dirty="0" spc="-10"/>
              <a:t>persona</a:t>
            </a:r>
          </a:p>
          <a:p>
            <a:pPr marL="259079">
              <a:lnSpc>
                <a:spcPct val="100000"/>
              </a:lnSpc>
              <a:spcBef>
                <a:spcPts val="165"/>
              </a:spcBef>
            </a:pPr>
            <a:r>
              <a:rPr dirty="0" sz="2400">
                <a:solidFill>
                  <a:srgbClr val="EF6C00"/>
                </a:solidFill>
              </a:rPr>
              <a:t>Example:</a:t>
            </a:r>
            <a:r>
              <a:rPr dirty="0" sz="2400" spc="-3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Dual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Income,</a:t>
            </a:r>
            <a:r>
              <a:rPr dirty="0" sz="2400" spc="-45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No</a:t>
            </a:r>
            <a:r>
              <a:rPr dirty="0" sz="2400" spc="-50">
                <a:solidFill>
                  <a:srgbClr val="EF6C00"/>
                </a:solidFill>
              </a:rPr>
              <a:t> </a:t>
            </a:r>
            <a:r>
              <a:rPr dirty="0" sz="2400">
                <a:solidFill>
                  <a:srgbClr val="EF6C00"/>
                </a:solidFill>
              </a:rPr>
              <a:t>Kids</a:t>
            </a:r>
            <a:r>
              <a:rPr dirty="0" sz="2400" spc="-45">
                <a:solidFill>
                  <a:srgbClr val="EF6C00"/>
                </a:solidFill>
              </a:rPr>
              <a:t> </a:t>
            </a:r>
            <a:r>
              <a:rPr dirty="0" sz="2400" spc="-10">
                <a:solidFill>
                  <a:srgbClr val="EF6C00"/>
                </a:solidFill>
              </a:rPr>
              <a:t>(DINK)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841959" y="1831024"/>
            <a:ext cx="1888489" cy="168402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Demographic: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Life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stage: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Age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range: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Household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revenue: Geographic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location: Profession: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85338" y="1818103"/>
            <a:ext cx="1738630" cy="147002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Psychographic:</a:t>
            </a:r>
            <a:endParaRPr sz="1800">
              <a:latin typeface="Arial"/>
              <a:cs typeface="Arial"/>
            </a:endParaRPr>
          </a:p>
          <a:p>
            <a:pPr marL="12700" marR="220345">
              <a:lnSpc>
                <a:spcPct val="100000"/>
              </a:lnSpc>
              <a:spcBef>
                <a:spcPts val="605"/>
              </a:spcBef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Personality</a:t>
            </a:r>
            <a:r>
              <a:rPr dirty="0" sz="16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type: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Interests: Beliefs: Motivation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5784"/>
            <a:ext cx="5497067" cy="219608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589521" y="1913635"/>
            <a:ext cx="1198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solidFill>
                  <a:srgbClr val="393C46"/>
                </a:solidFill>
                <a:latin typeface="Calibri"/>
                <a:cs typeface="Calibri"/>
              </a:rPr>
              <a:t>Behavioral: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89521" y="2402839"/>
            <a:ext cx="589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>
                <a:solidFill>
                  <a:srgbClr val="393C46"/>
                </a:solidFill>
                <a:latin typeface="Calibri"/>
                <a:cs typeface="Calibri"/>
              </a:rPr>
              <a:t>Needs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89521" y="2646375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89521" y="3652773"/>
            <a:ext cx="10566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93C46"/>
                </a:solidFill>
                <a:latin typeface="Calibri"/>
                <a:cs typeface="Calibri"/>
              </a:rPr>
              <a:t>Frustrations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89521" y="3896614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89521" y="4872354"/>
            <a:ext cx="1184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93C46"/>
                </a:solidFill>
                <a:latin typeface="Calibri"/>
                <a:cs typeface="Calibri"/>
              </a:rPr>
              <a:t>Influenced</a:t>
            </a:r>
            <a:r>
              <a:rPr dirty="0" sz="1600" spc="250">
                <a:solidFill>
                  <a:srgbClr val="393C46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93C46"/>
                </a:solidFill>
                <a:latin typeface="Calibri"/>
                <a:cs typeface="Calibri"/>
              </a:rPr>
              <a:t>by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89521" y="5116195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318117" y="2448813"/>
            <a:ext cx="609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93C46"/>
                </a:solidFill>
                <a:latin typeface="Calibri"/>
                <a:cs typeface="Calibri"/>
              </a:rPr>
              <a:t>Values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318117" y="2692654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18117" y="3668395"/>
            <a:ext cx="16090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93C46"/>
                </a:solidFill>
                <a:latin typeface="Calibri"/>
                <a:cs typeface="Calibri"/>
              </a:rPr>
              <a:t>Relationship</a:t>
            </a:r>
            <a:r>
              <a:rPr dirty="0" sz="1600" spc="385">
                <a:solidFill>
                  <a:srgbClr val="393C46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393C46"/>
                </a:solidFill>
                <a:latin typeface="Calibri"/>
                <a:cs typeface="Calibri"/>
              </a:rPr>
              <a:t>goals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18117" y="3912234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318117" y="4887290"/>
            <a:ext cx="1064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0">
                <a:solidFill>
                  <a:srgbClr val="393C46"/>
                </a:solidFill>
                <a:latin typeface="Calibri"/>
                <a:cs typeface="Calibri"/>
              </a:rPr>
              <a:t>Top</a:t>
            </a:r>
            <a:r>
              <a:rPr dirty="0" sz="1600" spc="60">
                <a:solidFill>
                  <a:srgbClr val="393C4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93C46"/>
                </a:solidFill>
                <a:latin typeface="Calibri"/>
                <a:cs typeface="Calibri"/>
              </a:rPr>
              <a:t>of</a:t>
            </a:r>
            <a:r>
              <a:rPr dirty="0" sz="1600" spc="70">
                <a:solidFill>
                  <a:srgbClr val="393C46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Calibri"/>
                <a:cs typeface="Calibri"/>
              </a:rPr>
              <a:t>mind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318117" y="5131689"/>
            <a:ext cx="1876425" cy="7569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393C46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863089" algn="l"/>
              </a:tabLst>
            </a:pPr>
            <a:r>
              <a:rPr dirty="0" u="sng" sz="1600">
                <a:solidFill>
                  <a:srgbClr val="393C46"/>
                </a:solidFill>
                <a:uFill>
                  <a:solidFill>
                    <a:srgbClr val="383B45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804915" y="1982723"/>
            <a:ext cx="83820" cy="3819525"/>
          </a:xfrm>
          <a:custGeom>
            <a:avLst/>
            <a:gdLst/>
            <a:ahLst/>
            <a:cxnLst/>
            <a:rect l="l" t="t" r="r" b="b"/>
            <a:pathLst>
              <a:path w="83820" h="3819525">
                <a:moveTo>
                  <a:pt x="83820" y="0"/>
                </a:moveTo>
                <a:lnTo>
                  <a:pt x="0" y="0"/>
                </a:lnTo>
                <a:lnTo>
                  <a:pt x="0" y="3819144"/>
                </a:lnTo>
                <a:lnTo>
                  <a:pt x="83820" y="3819144"/>
                </a:lnTo>
                <a:lnTo>
                  <a:pt x="83820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43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458711" y="1312163"/>
            <a:ext cx="5733415" cy="4371340"/>
          </a:xfrm>
          <a:custGeom>
            <a:avLst/>
            <a:gdLst/>
            <a:ahLst/>
            <a:cxnLst/>
            <a:rect l="l" t="t" r="r" b="b"/>
            <a:pathLst>
              <a:path w="5733415" h="4371340">
                <a:moveTo>
                  <a:pt x="5733288" y="0"/>
                </a:moveTo>
                <a:lnTo>
                  <a:pt x="0" y="0"/>
                </a:lnTo>
                <a:lnTo>
                  <a:pt x="0" y="4370832"/>
                </a:lnTo>
                <a:lnTo>
                  <a:pt x="5733288" y="4370832"/>
                </a:lnTo>
                <a:lnTo>
                  <a:pt x="57332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3534" y="1034542"/>
            <a:ext cx="22929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Knowing</a:t>
            </a:r>
            <a:r>
              <a:rPr dirty="0" sz="2200" spc="-7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vs.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EF6C00"/>
                </a:solidFill>
                <a:latin typeface="Arial"/>
                <a:cs typeface="Arial"/>
              </a:rPr>
              <a:t>doing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3534" y="457580"/>
            <a:ext cx="6275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Advisor</a:t>
            </a:r>
            <a:r>
              <a:rPr dirty="0" sz="3600" spc="-10"/>
              <a:t> </a:t>
            </a:r>
            <a:r>
              <a:rPr dirty="0" sz="3600"/>
              <a:t>impediments</a:t>
            </a:r>
            <a:r>
              <a:rPr dirty="0" sz="3600" spc="-25"/>
              <a:t> </a:t>
            </a:r>
            <a:r>
              <a:rPr dirty="0" sz="3600"/>
              <a:t>to</a:t>
            </a:r>
            <a:r>
              <a:rPr dirty="0" sz="3600" spc="-5"/>
              <a:t> </a:t>
            </a:r>
            <a:r>
              <a:rPr dirty="0" sz="3600" spc="-10"/>
              <a:t>growth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6644767" y="1696669"/>
            <a:ext cx="32226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gets</a:t>
            </a:r>
            <a:r>
              <a:rPr dirty="0" sz="24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24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24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93C46"/>
                </a:solidFill>
                <a:latin typeface="Arial"/>
                <a:cs typeface="Arial"/>
              </a:rPr>
              <a:t>way?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44767" y="2436621"/>
            <a:ext cx="5243195" cy="267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Circumstantial</a:t>
            </a:r>
            <a:r>
              <a:rPr dirty="0" sz="1800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issues: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Investing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8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cryptocurrencies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(49%)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4965" algn="l"/>
              </a:tabLst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mindset: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worry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appearing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pushy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“salesy”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(43%)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354965" algn="l"/>
              </a:tabLst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Personally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need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improve: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Cultivating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relationships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COIs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(61%)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4"/>
              <a:tabLst>
                <a:tab pos="354965" algn="l"/>
              </a:tabLst>
            </a:pP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8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needs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improve: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Encouraging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make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referrals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(52%)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83691" y="1755648"/>
            <a:ext cx="2604770" cy="2613660"/>
            <a:chOff x="583691" y="1755648"/>
            <a:chExt cx="2604770" cy="261366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437" y="1773904"/>
              <a:ext cx="1348800" cy="171608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691" y="1755648"/>
              <a:ext cx="2552700" cy="261366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865630" y="1791208"/>
              <a:ext cx="1246505" cy="1631950"/>
            </a:xfrm>
            <a:custGeom>
              <a:avLst/>
              <a:gdLst/>
              <a:ahLst/>
              <a:cxnLst/>
              <a:rect l="l" t="t" r="r" b="b"/>
              <a:pathLst>
                <a:path w="1246505" h="1631950">
                  <a:moveTo>
                    <a:pt x="0" y="0"/>
                  </a:moveTo>
                  <a:lnTo>
                    <a:pt x="0" y="311530"/>
                  </a:lnTo>
                  <a:lnTo>
                    <a:pt x="48962" y="312819"/>
                  </a:lnTo>
                  <a:lnTo>
                    <a:pt x="97733" y="316672"/>
                  </a:lnTo>
                  <a:lnTo>
                    <a:pt x="146208" y="323072"/>
                  </a:lnTo>
                  <a:lnTo>
                    <a:pt x="194281" y="332001"/>
                  </a:lnTo>
                  <a:lnTo>
                    <a:pt x="241846" y="343442"/>
                  </a:lnTo>
                  <a:lnTo>
                    <a:pt x="288797" y="357377"/>
                  </a:lnTo>
                  <a:lnTo>
                    <a:pt x="334170" y="373397"/>
                  </a:lnTo>
                  <a:lnTo>
                    <a:pt x="378202" y="391497"/>
                  </a:lnTo>
                  <a:lnTo>
                    <a:pt x="420856" y="411605"/>
                  </a:lnTo>
                  <a:lnTo>
                    <a:pt x="462095" y="433645"/>
                  </a:lnTo>
                  <a:lnTo>
                    <a:pt x="501881" y="457545"/>
                  </a:lnTo>
                  <a:lnTo>
                    <a:pt x="540177" y="483230"/>
                  </a:lnTo>
                  <a:lnTo>
                    <a:pt x="576943" y="510625"/>
                  </a:lnTo>
                  <a:lnTo>
                    <a:pt x="612143" y="539658"/>
                  </a:lnTo>
                  <a:lnTo>
                    <a:pt x="645740" y="570254"/>
                  </a:lnTo>
                  <a:lnTo>
                    <a:pt x="677694" y="602339"/>
                  </a:lnTo>
                  <a:lnTo>
                    <a:pt x="707970" y="635839"/>
                  </a:lnTo>
                  <a:lnTo>
                    <a:pt x="736528" y="670680"/>
                  </a:lnTo>
                  <a:lnTo>
                    <a:pt x="763331" y="706788"/>
                  </a:lnTo>
                  <a:lnTo>
                    <a:pt x="788341" y="744089"/>
                  </a:lnTo>
                  <a:lnTo>
                    <a:pt x="811522" y="782510"/>
                  </a:lnTo>
                  <a:lnTo>
                    <a:pt x="832834" y="821975"/>
                  </a:lnTo>
                  <a:lnTo>
                    <a:pt x="852240" y="862412"/>
                  </a:lnTo>
                  <a:lnTo>
                    <a:pt x="869703" y="903745"/>
                  </a:lnTo>
                  <a:lnTo>
                    <a:pt x="885185" y="945902"/>
                  </a:lnTo>
                  <a:lnTo>
                    <a:pt x="898648" y="988808"/>
                  </a:lnTo>
                  <a:lnTo>
                    <a:pt x="910054" y="1032389"/>
                  </a:lnTo>
                  <a:lnTo>
                    <a:pt x="919366" y="1076571"/>
                  </a:lnTo>
                  <a:lnTo>
                    <a:pt x="926546" y="1121281"/>
                  </a:lnTo>
                  <a:lnTo>
                    <a:pt x="931556" y="1166443"/>
                  </a:lnTo>
                  <a:lnTo>
                    <a:pt x="934359" y="1211984"/>
                  </a:lnTo>
                  <a:lnTo>
                    <a:pt x="934917" y="1257831"/>
                  </a:lnTo>
                  <a:lnTo>
                    <a:pt x="933191" y="1303909"/>
                  </a:lnTo>
                  <a:lnTo>
                    <a:pt x="929145" y="1350144"/>
                  </a:lnTo>
                  <a:lnTo>
                    <a:pt x="922740" y="1396462"/>
                  </a:lnTo>
                  <a:lnTo>
                    <a:pt x="913940" y="1442789"/>
                  </a:lnTo>
                  <a:lnTo>
                    <a:pt x="902705" y="1489052"/>
                  </a:lnTo>
                  <a:lnTo>
                    <a:pt x="889000" y="1535176"/>
                  </a:lnTo>
                  <a:lnTo>
                    <a:pt x="1185290" y="1631441"/>
                  </a:lnTo>
                  <a:lnTo>
                    <a:pt x="1199511" y="1584564"/>
                  </a:lnTo>
                  <a:lnTo>
                    <a:pt x="1211873" y="1537217"/>
                  </a:lnTo>
                  <a:lnTo>
                    <a:pt x="1222367" y="1489457"/>
                  </a:lnTo>
                  <a:lnTo>
                    <a:pt x="1230979" y="1441338"/>
                  </a:lnTo>
                  <a:lnTo>
                    <a:pt x="1237698" y="1392916"/>
                  </a:lnTo>
                  <a:lnTo>
                    <a:pt x="1242512" y="1344245"/>
                  </a:lnTo>
                  <a:lnTo>
                    <a:pt x="1245409" y="1295380"/>
                  </a:lnTo>
                  <a:lnTo>
                    <a:pt x="1246377" y="1246377"/>
                  </a:lnTo>
                  <a:lnTo>
                    <a:pt x="1245477" y="1198571"/>
                  </a:lnTo>
                  <a:lnTo>
                    <a:pt x="1242799" y="1151219"/>
                  </a:lnTo>
                  <a:lnTo>
                    <a:pt x="1238374" y="1104354"/>
                  </a:lnTo>
                  <a:lnTo>
                    <a:pt x="1232235" y="1058010"/>
                  </a:lnTo>
                  <a:lnTo>
                    <a:pt x="1224415" y="1012217"/>
                  </a:lnTo>
                  <a:lnTo>
                    <a:pt x="1214945" y="967008"/>
                  </a:lnTo>
                  <a:lnTo>
                    <a:pt x="1203857" y="922416"/>
                  </a:lnTo>
                  <a:lnTo>
                    <a:pt x="1191185" y="878473"/>
                  </a:lnTo>
                  <a:lnTo>
                    <a:pt x="1176961" y="835211"/>
                  </a:lnTo>
                  <a:lnTo>
                    <a:pt x="1161216" y="792662"/>
                  </a:lnTo>
                  <a:lnTo>
                    <a:pt x="1143983" y="750858"/>
                  </a:lnTo>
                  <a:lnTo>
                    <a:pt x="1125294" y="709833"/>
                  </a:lnTo>
                  <a:lnTo>
                    <a:pt x="1105182" y="669618"/>
                  </a:lnTo>
                  <a:lnTo>
                    <a:pt x="1083678" y="630245"/>
                  </a:lnTo>
                  <a:lnTo>
                    <a:pt x="1060816" y="591747"/>
                  </a:lnTo>
                  <a:lnTo>
                    <a:pt x="1036627" y="554156"/>
                  </a:lnTo>
                  <a:lnTo>
                    <a:pt x="1011144" y="517504"/>
                  </a:lnTo>
                  <a:lnTo>
                    <a:pt x="984398" y="481824"/>
                  </a:lnTo>
                  <a:lnTo>
                    <a:pt x="956423" y="447148"/>
                  </a:lnTo>
                  <a:lnTo>
                    <a:pt x="927250" y="413508"/>
                  </a:lnTo>
                  <a:lnTo>
                    <a:pt x="896912" y="380936"/>
                  </a:lnTo>
                  <a:lnTo>
                    <a:pt x="865441" y="349465"/>
                  </a:lnTo>
                  <a:lnTo>
                    <a:pt x="832869" y="319127"/>
                  </a:lnTo>
                  <a:lnTo>
                    <a:pt x="799229" y="289954"/>
                  </a:lnTo>
                  <a:lnTo>
                    <a:pt x="764553" y="261979"/>
                  </a:lnTo>
                  <a:lnTo>
                    <a:pt x="728873" y="235233"/>
                  </a:lnTo>
                  <a:lnTo>
                    <a:pt x="692221" y="209750"/>
                  </a:lnTo>
                  <a:lnTo>
                    <a:pt x="654630" y="185561"/>
                  </a:lnTo>
                  <a:lnTo>
                    <a:pt x="616132" y="162699"/>
                  </a:lnTo>
                  <a:lnTo>
                    <a:pt x="576759" y="141195"/>
                  </a:lnTo>
                  <a:lnTo>
                    <a:pt x="536544" y="121083"/>
                  </a:lnTo>
                  <a:lnTo>
                    <a:pt x="495519" y="102394"/>
                  </a:lnTo>
                  <a:lnTo>
                    <a:pt x="453715" y="85161"/>
                  </a:lnTo>
                  <a:lnTo>
                    <a:pt x="411166" y="69416"/>
                  </a:lnTo>
                  <a:lnTo>
                    <a:pt x="367904" y="55192"/>
                  </a:lnTo>
                  <a:lnTo>
                    <a:pt x="323961" y="42520"/>
                  </a:lnTo>
                  <a:lnTo>
                    <a:pt x="279369" y="31432"/>
                  </a:lnTo>
                  <a:lnTo>
                    <a:pt x="234160" y="21962"/>
                  </a:lnTo>
                  <a:lnTo>
                    <a:pt x="188367" y="14142"/>
                  </a:lnTo>
                  <a:lnTo>
                    <a:pt x="142023" y="8003"/>
                  </a:lnTo>
                  <a:lnTo>
                    <a:pt x="95158" y="3578"/>
                  </a:lnTo>
                  <a:lnTo>
                    <a:pt x="47806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65630" y="1791208"/>
              <a:ext cx="1246505" cy="1631950"/>
            </a:xfrm>
            <a:custGeom>
              <a:avLst/>
              <a:gdLst/>
              <a:ahLst/>
              <a:cxnLst/>
              <a:rect l="l" t="t" r="r" b="b"/>
              <a:pathLst>
                <a:path w="1246505" h="1631950">
                  <a:moveTo>
                    <a:pt x="0" y="0"/>
                  </a:moveTo>
                  <a:lnTo>
                    <a:pt x="47806" y="900"/>
                  </a:lnTo>
                  <a:lnTo>
                    <a:pt x="95158" y="3578"/>
                  </a:lnTo>
                  <a:lnTo>
                    <a:pt x="142023" y="8003"/>
                  </a:lnTo>
                  <a:lnTo>
                    <a:pt x="188367" y="14142"/>
                  </a:lnTo>
                  <a:lnTo>
                    <a:pt x="234160" y="21962"/>
                  </a:lnTo>
                  <a:lnTo>
                    <a:pt x="279369" y="31432"/>
                  </a:lnTo>
                  <a:lnTo>
                    <a:pt x="323961" y="42520"/>
                  </a:lnTo>
                  <a:lnTo>
                    <a:pt x="367904" y="55192"/>
                  </a:lnTo>
                  <a:lnTo>
                    <a:pt x="411166" y="69416"/>
                  </a:lnTo>
                  <a:lnTo>
                    <a:pt x="453715" y="85161"/>
                  </a:lnTo>
                  <a:lnTo>
                    <a:pt x="495519" y="102394"/>
                  </a:lnTo>
                  <a:lnTo>
                    <a:pt x="536544" y="121083"/>
                  </a:lnTo>
                  <a:lnTo>
                    <a:pt x="576759" y="141195"/>
                  </a:lnTo>
                  <a:lnTo>
                    <a:pt x="616132" y="162699"/>
                  </a:lnTo>
                  <a:lnTo>
                    <a:pt x="654630" y="185561"/>
                  </a:lnTo>
                  <a:lnTo>
                    <a:pt x="692221" y="209750"/>
                  </a:lnTo>
                  <a:lnTo>
                    <a:pt x="728873" y="235233"/>
                  </a:lnTo>
                  <a:lnTo>
                    <a:pt x="764553" y="261979"/>
                  </a:lnTo>
                  <a:lnTo>
                    <a:pt x="799229" y="289954"/>
                  </a:lnTo>
                  <a:lnTo>
                    <a:pt x="832869" y="319127"/>
                  </a:lnTo>
                  <a:lnTo>
                    <a:pt x="865441" y="349465"/>
                  </a:lnTo>
                  <a:lnTo>
                    <a:pt x="896912" y="380936"/>
                  </a:lnTo>
                  <a:lnTo>
                    <a:pt x="927250" y="413508"/>
                  </a:lnTo>
                  <a:lnTo>
                    <a:pt x="956423" y="447148"/>
                  </a:lnTo>
                  <a:lnTo>
                    <a:pt x="984398" y="481824"/>
                  </a:lnTo>
                  <a:lnTo>
                    <a:pt x="1011144" y="517504"/>
                  </a:lnTo>
                  <a:lnTo>
                    <a:pt x="1036627" y="554156"/>
                  </a:lnTo>
                  <a:lnTo>
                    <a:pt x="1060816" y="591747"/>
                  </a:lnTo>
                  <a:lnTo>
                    <a:pt x="1083678" y="630245"/>
                  </a:lnTo>
                  <a:lnTo>
                    <a:pt x="1105182" y="669618"/>
                  </a:lnTo>
                  <a:lnTo>
                    <a:pt x="1125294" y="709833"/>
                  </a:lnTo>
                  <a:lnTo>
                    <a:pt x="1143983" y="750858"/>
                  </a:lnTo>
                  <a:lnTo>
                    <a:pt x="1161216" y="792662"/>
                  </a:lnTo>
                  <a:lnTo>
                    <a:pt x="1176961" y="835211"/>
                  </a:lnTo>
                  <a:lnTo>
                    <a:pt x="1191185" y="878473"/>
                  </a:lnTo>
                  <a:lnTo>
                    <a:pt x="1203857" y="922416"/>
                  </a:lnTo>
                  <a:lnTo>
                    <a:pt x="1214945" y="967008"/>
                  </a:lnTo>
                  <a:lnTo>
                    <a:pt x="1224415" y="1012217"/>
                  </a:lnTo>
                  <a:lnTo>
                    <a:pt x="1232235" y="1058010"/>
                  </a:lnTo>
                  <a:lnTo>
                    <a:pt x="1238374" y="1104354"/>
                  </a:lnTo>
                  <a:lnTo>
                    <a:pt x="1242799" y="1151219"/>
                  </a:lnTo>
                  <a:lnTo>
                    <a:pt x="1245477" y="1198571"/>
                  </a:lnTo>
                  <a:lnTo>
                    <a:pt x="1246377" y="1246377"/>
                  </a:lnTo>
                  <a:lnTo>
                    <a:pt x="1245409" y="1295380"/>
                  </a:lnTo>
                  <a:lnTo>
                    <a:pt x="1242512" y="1344245"/>
                  </a:lnTo>
                  <a:lnTo>
                    <a:pt x="1237698" y="1392916"/>
                  </a:lnTo>
                  <a:lnTo>
                    <a:pt x="1230979" y="1441338"/>
                  </a:lnTo>
                  <a:lnTo>
                    <a:pt x="1222367" y="1489457"/>
                  </a:lnTo>
                  <a:lnTo>
                    <a:pt x="1211873" y="1537217"/>
                  </a:lnTo>
                  <a:lnTo>
                    <a:pt x="1199511" y="1584564"/>
                  </a:lnTo>
                  <a:lnTo>
                    <a:pt x="1185290" y="1631441"/>
                  </a:lnTo>
                  <a:lnTo>
                    <a:pt x="889000" y="1535176"/>
                  </a:lnTo>
                  <a:lnTo>
                    <a:pt x="902705" y="1489052"/>
                  </a:lnTo>
                  <a:lnTo>
                    <a:pt x="913940" y="1442789"/>
                  </a:lnTo>
                  <a:lnTo>
                    <a:pt x="922740" y="1396462"/>
                  </a:lnTo>
                  <a:lnTo>
                    <a:pt x="929145" y="1350144"/>
                  </a:lnTo>
                  <a:lnTo>
                    <a:pt x="933191" y="1303909"/>
                  </a:lnTo>
                  <a:lnTo>
                    <a:pt x="934917" y="1257831"/>
                  </a:lnTo>
                  <a:lnTo>
                    <a:pt x="934359" y="1211984"/>
                  </a:lnTo>
                  <a:lnTo>
                    <a:pt x="931556" y="1166443"/>
                  </a:lnTo>
                  <a:lnTo>
                    <a:pt x="926546" y="1121281"/>
                  </a:lnTo>
                  <a:lnTo>
                    <a:pt x="919366" y="1076571"/>
                  </a:lnTo>
                  <a:lnTo>
                    <a:pt x="910054" y="1032389"/>
                  </a:lnTo>
                  <a:lnTo>
                    <a:pt x="898648" y="988808"/>
                  </a:lnTo>
                  <a:lnTo>
                    <a:pt x="885185" y="945902"/>
                  </a:lnTo>
                  <a:lnTo>
                    <a:pt x="869703" y="903745"/>
                  </a:lnTo>
                  <a:lnTo>
                    <a:pt x="852240" y="862412"/>
                  </a:lnTo>
                  <a:lnTo>
                    <a:pt x="832834" y="821975"/>
                  </a:lnTo>
                  <a:lnTo>
                    <a:pt x="811522" y="782510"/>
                  </a:lnTo>
                  <a:lnTo>
                    <a:pt x="788341" y="744089"/>
                  </a:lnTo>
                  <a:lnTo>
                    <a:pt x="763331" y="706788"/>
                  </a:lnTo>
                  <a:lnTo>
                    <a:pt x="736528" y="670680"/>
                  </a:lnTo>
                  <a:lnTo>
                    <a:pt x="707970" y="635839"/>
                  </a:lnTo>
                  <a:lnTo>
                    <a:pt x="677694" y="602339"/>
                  </a:lnTo>
                  <a:lnTo>
                    <a:pt x="645740" y="570254"/>
                  </a:lnTo>
                  <a:lnTo>
                    <a:pt x="612143" y="539658"/>
                  </a:lnTo>
                  <a:lnTo>
                    <a:pt x="576943" y="510625"/>
                  </a:lnTo>
                  <a:lnTo>
                    <a:pt x="540177" y="483230"/>
                  </a:lnTo>
                  <a:lnTo>
                    <a:pt x="501881" y="457545"/>
                  </a:lnTo>
                  <a:lnTo>
                    <a:pt x="462095" y="433645"/>
                  </a:lnTo>
                  <a:lnTo>
                    <a:pt x="420856" y="411605"/>
                  </a:lnTo>
                  <a:lnTo>
                    <a:pt x="378202" y="391497"/>
                  </a:lnTo>
                  <a:lnTo>
                    <a:pt x="334170" y="373397"/>
                  </a:lnTo>
                  <a:lnTo>
                    <a:pt x="288797" y="357377"/>
                  </a:lnTo>
                  <a:lnTo>
                    <a:pt x="241846" y="343442"/>
                  </a:lnTo>
                  <a:lnTo>
                    <a:pt x="194281" y="332001"/>
                  </a:lnTo>
                  <a:lnTo>
                    <a:pt x="146208" y="323072"/>
                  </a:lnTo>
                  <a:lnTo>
                    <a:pt x="97733" y="316672"/>
                  </a:lnTo>
                  <a:lnTo>
                    <a:pt x="48962" y="312819"/>
                  </a:lnTo>
                  <a:lnTo>
                    <a:pt x="0" y="31153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9036" y="1791208"/>
              <a:ext cx="2432050" cy="2493010"/>
            </a:xfrm>
            <a:custGeom>
              <a:avLst/>
              <a:gdLst/>
              <a:ahLst/>
              <a:cxnLst/>
              <a:rect l="l" t="t" r="r" b="b"/>
              <a:pathLst>
                <a:path w="2432050" h="2493010">
                  <a:moveTo>
                    <a:pt x="1246593" y="0"/>
                  </a:moveTo>
                  <a:lnTo>
                    <a:pt x="1197678" y="952"/>
                  </a:lnTo>
                  <a:lnTo>
                    <a:pt x="1149144" y="3791"/>
                  </a:lnTo>
                  <a:lnTo>
                    <a:pt x="1101031" y="8484"/>
                  </a:lnTo>
                  <a:lnTo>
                    <a:pt x="1053383" y="15002"/>
                  </a:lnTo>
                  <a:lnTo>
                    <a:pt x="1006240" y="23315"/>
                  </a:lnTo>
                  <a:lnTo>
                    <a:pt x="959645" y="33391"/>
                  </a:lnTo>
                  <a:lnTo>
                    <a:pt x="913640" y="45201"/>
                  </a:lnTo>
                  <a:lnTo>
                    <a:pt x="868265" y="58714"/>
                  </a:lnTo>
                  <a:lnTo>
                    <a:pt x="823563" y="73899"/>
                  </a:lnTo>
                  <a:lnTo>
                    <a:pt x="779576" y="90728"/>
                  </a:lnTo>
                  <a:lnTo>
                    <a:pt x="736346" y="109168"/>
                  </a:lnTo>
                  <a:lnTo>
                    <a:pt x="693913" y="129190"/>
                  </a:lnTo>
                  <a:lnTo>
                    <a:pt x="652321" y="150762"/>
                  </a:lnTo>
                  <a:lnTo>
                    <a:pt x="611610" y="173856"/>
                  </a:lnTo>
                  <a:lnTo>
                    <a:pt x="571823" y="198441"/>
                  </a:lnTo>
                  <a:lnTo>
                    <a:pt x="533001" y="224485"/>
                  </a:lnTo>
                  <a:lnTo>
                    <a:pt x="495186" y="251959"/>
                  </a:lnTo>
                  <a:lnTo>
                    <a:pt x="458420" y="280832"/>
                  </a:lnTo>
                  <a:lnTo>
                    <a:pt x="422745" y="311075"/>
                  </a:lnTo>
                  <a:lnTo>
                    <a:pt x="388202" y="342655"/>
                  </a:lnTo>
                  <a:lnTo>
                    <a:pt x="354833" y="375544"/>
                  </a:lnTo>
                  <a:lnTo>
                    <a:pt x="322680" y="409711"/>
                  </a:lnTo>
                  <a:lnTo>
                    <a:pt x="291785" y="445125"/>
                  </a:lnTo>
                  <a:lnTo>
                    <a:pt x="262190" y="481756"/>
                  </a:lnTo>
                  <a:lnTo>
                    <a:pt x="233935" y="519574"/>
                  </a:lnTo>
                  <a:lnTo>
                    <a:pt x="207064" y="558548"/>
                  </a:lnTo>
                  <a:lnTo>
                    <a:pt x="181618" y="598647"/>
                  </a:lnTo>
                  <a:lnTo>
                    <a:pt x="157638" y="639842"/>
                  </a:lnTo>
                  <a:lnTo>
                    <a:pt x="135167" y="682103"/>
                  </a:lnTo>
                  <a:lnTo>
                    <a:pt x="114245" y="725398"/>
                  </a:lnTo>
                  <a:lnTo>
                    <a:pt x="94916" y="769697"/>
                  </a:lnTo>
                  <a:lnTo>
                    <a:pt x="77221" y="814970"/>
                  </a:lnTo>
                  <a:lnTo>
                    <a:pt x="61201" y="861187"/>
                  </a:lnTo>
                  <a:lnTo>
                    <a:pt x="47283" y="906934"/>
                  </a:lnTo>
                  <a:lnTo>
                    <a:pt x="35198" y="952798"/>
                  </a:lnTo>
                  <a:lnTo>
                    <a:pt x="24924" y="998737"/>
                  </a:lnTo>
                  <a:lnTo>
                    <a:pt x="16441" y="1044712"/>
                  </a:lnTo>
                  <a:lnTo>
                    <a:pt x="9727" y="1090681"/>
                  </a:lnTo>
                  <a:lnTo>
                    <a:pt x="4763" y="1136603"/>
                  </a:lnTo>
                  <a:lnTo>
                    <a:pt x="1527" y="1182439"/>
                  </a:lnTo>
                  <a:lnTo>
                    <a:pt x="0" y="1228147"/>
                  </a:lnTo>
                  <a:lnTo>
                    <a:pt x="159" y="1273687"/>
                  </a:lnTo>
                  <a:lnTo>
                    <a:pt x="1984" y="1319018"/>
                  </a:lnTo>
                  <a:lnTo>
                    <a:pt x="5455" y="1364100"/>
                  </a:lnTo>
                  <a:lnTo>
                    <a:pt x="10551" y="1408891"/>
                  </a:lnTo>
                  <a:lnTo>
                    <a:pt x="17251" y="1453352"/>
                  </a:lnTo>
                  <a:lnTo>
                    <a:pt x="25535" y="1497441"/>
                  </a:lnTo>
                  <a:lnTo>
                    <a:pt x="35381" y="1541117"/>
                  </a:lnTo>
                  <a:lnTo>
                    <a:pt x="46769" y="1584341"/>
                  </a:lnTo>
                  <a:lnTo>
                    <a:pt x="59679" y="1627072"/>
                  </a:lnTo>
                  <a:lnTo>
                    <a:pt x="74089" y="1669268"/>
                  </a:lnTo>
                  <a:lnTo>
                    <a:pt x="89979" y="1710890"/>
                  </a:lnTo>
                  <a:lnTo>
                    <a:pt x="107328" y="1751896"/>
                  </a:lnTo>
                  <a:lnTo>
                    <a:pt x="126115" y="1792246"/>
                  </a:lnTo>
                  <a:lnTo>
                    <a:pt x="146320" y="1831900"/>
                  </a:lnTo>
                  <a:lnTo>
                    <a:pt x="167922" y="1870815"/>
                  </a:lnTo>
                  <a:lnTo>
                    <a:pt x="190900" y="1908953"/>
                  </a:lnTo>
                  <a:lnTo>
                    <a:pt x="215234" y="1946272"/>
                  </a:lnTo>
                  <a:lnTo>
                    <a:pt x="240902" y="1982732"/>
                  </a:lnTo>
                  <a:lnTo>
                    <a:pt x="267884" y="2018292"/>
                  </a:lnTo>
                  <a:lnTo>
                    <a:pt x="296160" y="2052911"/>
                  </a:lnTo>
                  <a:lnTo>
                    <a:pt x="325708" y="2086549"/>
                  </a:lnTo>
                  <a:lnTo>
                    <a:pt x="356509" y="2119164"/>
                  </a:lnTo>
                  <a:lnTo>
                    <a:pt x="388540" y="2150717"/>
                  </a:lnTo>
                  <a:lnTo>
                    <a:pt x="421782" y="2181167"/>
                  </a:lnTo>
                  <a:lnTo>
                    <a:pt x="456213" y="2210473"/>
                  </a:lnTo>
                  <a:lnTo>
                    <a:pt x="491814" y="2238594"/>
                  </a:lnTo>
                  <a:lnTo>
                    <a:pt x="528562" y="2265490"/>
                  </a:lnTo>
                  <a:lnTo>
                    <a:pt x="566438" y="2291120"/>
                  </a:lnTo>
                  <a:lnTo>
                    <a:pt x="605421" y="2315443"/>
                  </a:lnTo>
                  <a:lnTo>
                    <a:pt x="645491" y="2338419"/>
                  </a:lnTo>
                  <a:lnTo>
                    <a:pt x="686625" y="2360008"/>
                  </a:lnTo>
                  <a:lnTo>
                    <a:pt x="728804" y="2380167"/>
                  </a:lnTo>
                  <a:lnTo>
                    <a:pt x="772007" y="2398858"/>
                  </a:lnTo>
                  <a:lnTo>
                    <a:pt x="816213" y="2416038"/>
                  </a:lnTo>
                  <a:lnTo>
                    <a:pt x="861402" y="2431668"/>
                  </a:lnTo>
                  <a:lnTo>
                    <a:pt x="907150" y="2445587"/>
                  </a:lnTo>
                  <a:lnTo>
                    <a:pt x="953013" y="2457673"/>
                  </a:lnTo>
                  <a:lnTo>
                    <a:pt x="998953" y="2467948"/>
                  </a:lnTo>
                  <a:lnTo>
                    <a:pt x="1044927" y="2476432"/>
                  </a:lnTo>
                  <a:lnTo>
                    <a:pt x="1090896" y="2483146"/>
                  </a:lnTo>
                  <a:lnTo>
                    <a:pt x="1136819" y="2488111"/>
                  </a:lnTo>
                  <a:lnTo>
                    <a:pt x="1182655" y="2491347"/>
                  </a:lnTo>
                  <a:lnTo>
                    <a:pt x="1228363" y="2492875"/>
                  </a:lnTo>
                  <a:lnTo>
                    <a:pt x="1273903" y="2492716"/>
                  </a:lnTo>
                  <a:lnTo>
                    <a:pt x="1319234" y="2490891"/>
                  </a:lnTo>
                  <a:lnTo>
                    <a:pt x="1364315" y="2487421"/>
                  </a:lnTo>
                  <a:lnTo>
                    <a:pt x="1409107" y="2482325"/>
                  </a:lnTo>
                  <a:lnTo>
                    <a:pt x="1453567" y="2475625"/>
                  </a:lnTo>
                  <a:lnTo>
                    <a:pt x="1497656" y="2467342"/>
                  </a:lnTo>
                  <a:lnTo>
                    <a:pt x="1541333" y="2457496"/>
                  </a:lnTo>
                  <a:lnTo>
                    <a:pt x="1584557" y="2446107"/>
                  </a:lnTo>
                  <a:lnTo>
                    <a:pt x="1627288" y="2433198"/>
                  </a:lnTo>
                  <a:lnTo>
                    <a:pt x="1669484" y="2418788"/>
                  </a:lnTo>
                  <a:lnTo>
                    <a:pt x="1711106" y="2402897"/>
                  </a:lnTo>
                  <a:lnTo>
                    <a:pt x="1752112" y="2385548"/>
                  </a:lnTo>
                  <a:lnTo>
                    <a:pt x="1792462" y="2366761"/>
                  </a:lnTo>
                  <a:lnTo>
                    <a:pt x="1832115" y="2346555"/>
                  </a:lnTo>
                  <a:lnTo>
                    <a:pt x="1871031" y="2324953"/>
                  </a:lnTo>
                  <a:lnTo>
                    <a:pt x="1909169" y="2301974"/>
                  </a:lnTo>
                  <a:lnTo>
                    <a:pt x="1946488" y="2277640"/>
                  </a:lnTo>
                  <a:lnTo>
                    <a:pt x="1982948" y="2251971"/>
                  </a:lnTo>
                  <a:lnTo>
                    <a:pt x="2018508" y="2224987"/>
                  </a:lnTo>
                  <a:lnTo>
                    <a:pt x="2053127" y="2196711"/>
                  </a:lnTo>
                  <a:lnTo>
                    <a:pt x="2086764" y="2167161"/>
                  </a:lnTo>
                  <a:lnTo>
                    <a:pt x="2119380" y="2136360"/>
                  </a:lnTo>
                  <a:lnTo>
                    <a:pt x="2150933" y="2104327"/>
                  </a:lnTo>
                  <a:lnTo>
                    <a:pt x="2181383" y="2071084"/>
                  </a:lnTo>
                  <a:lnTo>
                    <a:pt x="2210689" y="2036651"/>
                  </a:lnTo>
                  <a:lnTo>
                    <a:pt x="2238810" y="2001049"/>
                  </a:lnTo>
                  <a:lnTo>
                    <a:pt x="2265706" y="1964299"/>
                  </a:lnTo>
                  <a:lnTo>
                    <a:pt x="2291336" y="1926421"/>
                  </a:lnTo>
                  <a:lnTo>
                    <a:pt x="2315659" y="1887436"/>
                  </a:lnTo>
                  <a:lnTo>
                    <a:pt x="2338635" y="1847365"/>
                  </a:lnTo>
                  <a:lnTo>
                    <a:pt x="2360223" y="1806228"/>
                  </a:lnTo>
                  <a:lnTo>
                    <a:pt x="2380383" y="1764047"/>
                  </a:lnTo>
                  <a:lnTo>
                    <a:pt x="2399073" y="1720842"/>
                  </a:lnTo>
                  <a:lnTo>
                    <a:pt x="2416254" y="1676633"/>
                  </a:lnTo>
                  <a:lnTo>
                    <a:pt x="2431884" y="1631441"/>
                  </a:lnTo>
                  <a:lnTo>
                    <a:pt x="2135593" y="1535176"/>
                  </a:lnTo>
                  <a:lnTo>
                    <a:pt x="2119457" y="1580792"/>
                  </a:lnTo>
                  <a:lnTo>
                    <a:pt x="2101149" y="1625162"/>
                  </a:lnTo>
                  <a:lnTo>
                    <a:pt x="2080743" y="1668232"/>
                  </a:lnTo>
                  <a:lnTo>
                    <a:pt x="2058309" y="1709950"/>
                  </a:lnTo>
                  <a:lnTo>
                    <a:pt x="2033920" y="1750265"/>
                  </a:lnTo>
                  <a:lnTo>
                    <a:pt x="2007648" y="1789123"/>
                  </a:lnTo>
                  <a:lnTo>
                    <a:pt x="1979566" y="1826472"/>
                  </a:lnTo>
                  <a:lnTo>
                    <a:pt x="1949744" y="1862259"/>
                  </a:lnTo>
                  <a:lnTo>
                    <a:pt x="1918256" y="1896434"/>
                  </a:lnTo>
                  <a:lnTo>
                    <a:pt x="1885174" y="1928943"/>
                  </a:lnTo>
                  <a:lnTo>
                    <a:pt x="1850568" y="1959733"/>
                  </a:lnTo>
                  <a:lnTo>
                    <a:pt x="1814513" y="1988753"/>
                  </a:lnTo>
                  <a:lnTo>
                    <a:pt x="1777079" y="2015951"/>
                  </a:lnTo>
                  <a:lnTo>
                    <a:pt x="1738338" y="2041273"/>
                  </a:lnTo>
                  <a:lnTo>
                    <a:pt x="1698364" y="2064668"/>
                  </a:lnTo>
                  <a:lnTo>
                    <a:pt x="1657227" y="2086083"/>
                  </a:lnTo>
                  <a:lnTo>
                    <a:pt x="1615000" y="2105466"/>
                  </a:lnTo>
                  <a:lnTo>
                    <a:pt x="1571755" y="2122765"/>
                  </a:lnTo>
                  <a:lnTo>
                    <a:pt x="1527565" y="2137927"/>
                  </a:lnTo>
                  <a:lnTo>
                    <a:pt x="1482500" y="2150900"/>
                  </a:lnTo>
                  <a:lnTo>
                    <a:pt x="1436634" y="2161632"/>
                  </a:lnTo>
                  <a:lnTo>
                    <a:pt x="1390038" y="2170069"/>
                  </a:lnTo>
                  <a:lnTo>
                    <a:pt x="1342785" y="2176161"/>
                  </a:lnTo>
                  <a:lnTo>
                    <a:pt x="1294946" y="2179855"/>
                  </a:lnTo>
                  <a:lnTo>
                    <a:pt x="1246593" y="2181097"/>
                  </a:lnTo>
                  <a:lnTo>
                    <a:pt x="1198490" y="2179881"/>
                  </a:lnTo>
                  <a:lnTo>
                    <a:pt x="1151019" y="2176272"/>
                  </a:lnTo>
                  <a:lnTo>
                    <a:pt x="1104237" y="2170328"/>
                  </a:lnTo>
                  <a:lnTo>
                    <a:pt x="1058204" y="2162108"/>
                  </a:lnTo>
                  <a:lnTo>
                    <a:pt x="1012978" y="2151671"/>
                  </a:lnTo>
                  <a:lnTo>
                    <a:pt x="968619" y="2139076"/>
                  </a:lnTo>
                  <a:lnTo>
                    <a:pt x="925185" y="2124382"/>
                  </a:lnTo>
                  <a:lnTo>
                    <a:pt x="882734" y="2107646"/>
                  </a:lnTo>
                  <a:lnTo>
                    <a:pt x="841326" y="2088928"/>
                  </a:lnTo>
                  <a:lnTo>
                    <a:pt x="801019" y="2068287"/>
                  </a:lnTo>
                  <a:lnTo>
                    <a:pt x="761872" y="2045780"/>
                  </a:lnTo>
                  <a:lnTo>
                    <a:pt x="723944" y="2021468"/>
                  </a:lnTo>
                  <a:lnTo>
                    <a:pt x="687293" y="1995409"/>
                  </a:lnTo>
                  <a:lnTo>
                    <a:pt x="651979" y="1967660"/>
                  </a:lnTo>
                  <a:lnTo>
                    <a:pt x="618059" y="1938282"/>
                  </a:lnTo>
                  <a:lnTo>
                    <a:pt x="585593" y="1907333"/>
                  </a:lnTo>
                  <a:lnTo>
                    <a:pt x="554640" y="1874871"/>
                  </a:lnTo>
                  <a:lnTo>
                    <a:pt x="525257" y="1840956"/>
                  </a:lnTo>
                  <a:lnTo>
                    <a:pt x="497505" y="1805645"/>
                  </a:lnTo>
                  <a:lnTo>
                    <a:pt x="471442" y="1768999"/>
                  </a:lnTo>
                  <a:lnTo>
                    <a:pt x="447126" y="1731074"/>
                  </a:lnTo>
                  <a:lnTo>
                    <a:pt x="424616" y="1691931"/>
                  </a:lnTo>
                  <a:lnTo>
                    <a:pt x="403971" y="1651627"/>
                  </a:lnTo>
                  <a:lnTo>
                    <a:pt x="385250" y="1610223"/>
                  </a:lnTo>
                  <a:lnTo>
                    <a:pt x="368511" y="1567775"/>
                  </a:lnTo>
                  <a:lnTo>
                    <a:pt x="353814" y="1524343"/>
                  </a:lnTo>
                  <a:lnTo>
                    <a:pt x="341216" y="1479986"/>
                  </a:lnTo>
                  <a:lnTo>
                    <a:pt x="330777" y="1434763"/>
                  </a:lnTo>
                  <a:lnTo>
                    <a:pt x="322556" y="1388732"/>
                  </a:lnTo>
                  <a:lnTo>
                    <a:pt x="316611" y="1341951"/>
                  </a:lnTo>
                  <a:lnTo>
                    <a:pt x="313001" y="1294480"/>
                  </a:lnTo>
                  <a:lnTo>
                    <a:pt x="311784" y="1246377"/>
                  </a:lnTo>
                  <a:lnTo>
                    <a:pt x="313001" y="1198275"/>
                  </a:lnTo>
                  <a:lnTo>
                    <a:pt x="316611" y="1150803"/>
                  </a:lnTo>
                  <a:lnTo>
                    <a:pt x="322556" y="1104020"/>
                  </a:lnTo>
                  <a:lnTo>
                    <a:pt x="330777" y="1057987"/>
                  </a:lnTo>
                  <a:lnTo>
                    <a:pt x="341216" y="1012760"/>
                  </a:lnTo>
                  <a:lnTo>
                    <a:pt x="353814" y="968400"/>
                  </a:lnTo>
                  <a:lnTo>
                    <a:pt x="368511" y="924964"/>
                  </a:lnTo>
                  <a:lnTo>
                    <a:pt x="385250" y="882513"/>
                  </a:lnTo>
                  <a:lnTo>
                    <a:pt x="403971" y="841103"/>
                  </a:lnTo>
                  <a:lnTo>
                    <a:pt x="424616" y="800795"/>
                  </a:lnTo>
                  <a:lnTo>
                    <a:pt x="447126" y="761646"/>
                  </a:lnTo>
                  <a:lnTo>
                    <a:pt x="471442" y="723716"/>
                  </a:lnTo>
                  <a:lnTo>
                    <a:pt x="497505" y="687064"/>
                  </a:lnTo>
                  <a:lnTo>
                    <a:pt x="525257" y="651747"/>
                  </a:lnTo>
                  <a:lnTo>
                    <a:pt x="554640" y="617826"/>
                  </a:lnTo>
                  <a:lnTo>
                    <a:pt x="585593" y="585358"/>
                  </a:lnTo>
                  <a:lnTo>
                    <a:pt x="618059" y="554403"/>
                  </a:lnTo>
                  <a:lnTo>
                    <a:pt x="651979" y="525019"/>
                  </a:lnTo>
                  <a:lnTo>
                    <a:pt x="687293" y="497265"/>
                  </a:lnTo>
                  <a:lnTo>
                    <a:pt x="723944" y="471200"/>
                  </a:lnTo>
                  <a:lnTo>
                    <a:pt x="761872" y="446882"/>
                  </a:lnTo>
                  <a:lnTo>
                    <a:pt x="801019" y="424371"/>
                  </a:lnTo>
                  <a:lnTo>
                    <a:pt x="841326" y="403725"/>
                  </a:lnTo>
                  <a:lnTo>
                    <a:pt x="882734" y="385002"/>
                  </a:lnTo>
                  <a:lnTo>
                    <a:pt x="925185" y="368262"/>
                  </a:lnTo>
                  <a:lnTo>
                    <a:pt x="968619" y="353563"/>
                  </a:lnTo>
                  <a:lnTo>
                    <a:pt x="1012978" y="340965"/>
                  </a:lnTo>
                  <a:lnTo>
                    <a:pt x="1058204" y="330525"/>
                  </a:lnTo>
                  <a:lnTo>
                    <a:pt x="1104237" y="322303"/>
                  </a:lnTo>
                  <a:lnTo>
                    <a:pt x="1151019" y="316358"/>
                  </a:lnTo>
                  <a:lnTo>
                    <a:pt x="1198490" y="312747"/>
                  </a:lnTo>
                  <a:lnTo>
                    <a:pt x="1246593" y="311530"/>
                  </a:lnTo>
                  <a:lnTo>
                    <a:pt x="12465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9036" y="1791208"/>
              <a:ext cx="2432050" cy="2493010"/>
            </a:xfrm>
            <a:custGeom>
              <a:avLst/>
              <a:gdLst/>
              <a:ahLst/>
              <a:cxnLst/>
              <a:rect l="l" t="t" r="r" b="b"/>
              <a:pathLst>
                <a:path w="2432050" h="2493010">
                  <a:moveTo>
                    <a:pt x="2431884" y="1631441"/>
                  </a:moveTo>
                  <a:lnTo>
                    <a:pt x="2416254" y="1676633"/>
                  </a:lnTo>
                  <a:lnTo>
                    <a:pt x="2399073" y="1720842"/>
                  </a:lnTo>
                  <a:lnTo>
                    <a:pt x="2380383" y="1764047"/>
                  </a:lnTo>
                  <a:lnTo>
                    <a:pt x="2360223" y="1806228"/>
                  </a:lnTo>
                  <a:lnTo>
                    <a:pt x="2338635" y="1847365"/>
                  </a:lnTo>
                  <a:lnTo>
                    <a:pt x="2315659" y="1887436"/>
                  </a:lnTo>
                  <a:lnTo>
                    <a:pt x="2291336" y="1926421"/>
                  </a:lnTo>
                  <a:lnTo>
                    <a:pt x="2265706" y="1964299"/>
                  </a:lnTo>
                  <a:lnTo>
                    <a:pt x="2238810" y="2001049"/>
                  </a:lnTo>
                  <a:lnTo>
                    <a:pt x="2210689" y="2036651"/>
                  </a:lnTo>
                  <a:lnTo>
                    <a:pt x="2181383" y="2071084"/>
                  </a:lnTo>
                  <a:lnTo>
                    <a:pt x="2150933" y="2104327"/>
                  </a:lnTo>
                  <a:lnTo>
                    <a:pt x="2119380" y="2136360"/>
                  </a:lnTo>
                  <a:lnTo>
                    <a:pt x="2086764" y="2167161"/>
                  </a:lnTo>
                  <a:lnTo>
                    <a:pt x="2053127" y="2196711"/>
                  </a:lnTo>
                  <a:lnTo>
                    <a:pt x="2018508" y="2224987"/>
                  </a:lnTo>
                  <a:lnTo>
                    <a:pt x="1982948" y="2251971"/>
                  </a:lnTo>
                  <a:lnTo>
                    <a:pt x="1946488" y="2277640"/>
                  </a:lnTo>
                  <a:lnTo>
                    <a:pt x="1909169" y="2301974"/>
                  </a:lnTo>
                  <a:lnTo>
                    <a:pt x="1871031" y="2324953"/>
                  </a:lnTo>
                  <a:lnTo>
                    <a:pt x="1832115" y="2346555"/>
                  </a:lnTo>
                  <a:lnTo>
                    <a:pt x="1792462" y="2366761"/>
                  </a:lnTo>
                  <a:lnTo>
                    <a:pt x="1752112" y="2385548"/>
                  </a:lnTo>
                  <a:lnTo>
                    <a:pt x="1711106" y="2402897"/>
                  </a:lnTo>
                  <a:lnTo>
                    <a:pt x="1669484" y="2418788"/>
                  </a:lnTo>
                  <a:lnTo>
                    <a:pt x="1627288" y="2433198"/>
                  </a:lnTo>
                  <a:lnTo>
                    <a:pt x="1584557" y="2446107"/>
                  </a:lnTo>
                  <a:lnTo>
                    <a:pt x="1541333" y="2457496"/>
                  </a:lnTo>
                  <a:lnTo>
                    <a:pt x="1497656" y="2467342"/>
                  </a:lnTo>
                  <a:lnTo>
                    <a:pt x="1453567" y="2475625"/>
                  </a:lnTo>
                  <a:lnTo>
                    <a:pt x="1409107" y="2482325"/>
                  </a:lnTo>
                  <a:lnTo>
                    <a:pt x="1364315" y="2487421"/>
                  </a:lnTo>
                  <a:lnTo>
                    <a:pt x="1319234" y="2490891"/>
                  </a:lnTo>
                  <a:lnTo>
                    <a:pt x="1273903" y="2492716"/>
                  </a:lnTo>
                  <a:lnTo>
                    <a:pt x="1228363" y="2492875"/>
                  </a:lnTo>
                  <a:lnTo>
                    <a:pt x="1182655" y="2491347"/>
                  </a:lnTo>
                  <a:lnTo>
                    <a:pt x="1136819" y="2488111"/>
                  </a:lnTo>
                  <a:lnTo>
                    <a:pt x="1090896" y="2483146"/>
                  </a:lnTo>
                  <a:lnTo>
                    <a:pt x="1044927" y="2476432"/>
                  </a:lnTo>
                  <a:lnTo>
                    <a:pt x="998953" y="2467948"/>
                  </a:lnTo>
                  <a:lnTo>
                    <a:pt x="953013" y="2457673"/>
                  </a:lnTo>
                  <a:lnTo>
                    <a:pt x="907150" y="2445587"/>
                  </a:lnTo>
                  <a:lnTo>
                    <a:pt x="861402" y="2431668"/>
                  </a:lnTo>
                  <a:lnTo>
                    <a:pt x="816213" y="2416038"/>
                  </a:lnTo>
                  <a:lnTo>
                    <a:pt x="772007" y="2398858"/>
                  </a:lnTo>
                  <a:lnTo>
                    <a:pt x="728804" y="2380167"/>
                  </a:lnTo>
                  <a:lnTo>
                    <a:pt x="686625" y="2360008"/>
                  </a:lnTo>
                  <a:lnTo>
                    <a:pt x="645491" y="2338419"/>
                  </a:lnTo>
                  <a:lnTo>
                    <a:pt x="605421" y="2315443"/>
                  </a:lnTo>
                  <a:lnTo>
                    <a:pt x="566438" y="2291120"/>
                  </a:lnTo>
                  <a:lnTo>
                    <a:pt x="528562" y="2265490"/>
                  </a:lnTo>
                  <a:lnTo>
                    <a:pt x="491814" y="2238594"/>
                  </a:lnTo>
                  <a:lnTo>
                    <a:pt x="456213" y="2210473"/>
                  </a:lnTo>
                  <a:lnTo>
                    <a:pt x="421782" y="2181167"/>
                  </a:lnTo>
                  <a:lnTo>
                    <a:pt x="388540" y="2150717"/>
                  </a:lnTo>
                  <a:lnTo>
                    <a:pt x="356509" y="2119164"/>
                  </a:lnTo>
                  <a:lnTo>
                    <a:pt x="325708" y="2086549"/>
                  </a:lnTo>
                  <a:lnTo>
                    <a:pt x="296160" y="2052911"/>
                  </a:lnTo>
                  <a:lnTo>
                    <a:pt x="267884" y="2018292"/>
                  </a:lnTo>
                  <a:lnTo>
                    <a:pt x="240902" y="1982732"/>
                  </a:lnTo>
                  <a:lnTo>
                    <a:pt x="215234" y="1946272"/>
                  </a:lnTo>
                  <a:lnTo>
                    <a:pt x="190900" y="1908953"/>
                  </a:lnTo>
                  <a:lnTo>
                    <a:pt x="167922" y="1870815"/>
                  </a:lnTo>
                  <a:lnTo>
                    <a:pt x="146320" y="1831900"/>
                  </a:lnTo>
                  <a:lnTo>
                    <a:pt x="126115" y="1792246"/>
                  </a:lnTo>
                  <a:lnTo>
                    <a:pt x="107328" y="1751896"/>
                  </a:lnTo>
                  <a:lnTo>
                    <a:pt x="89979" y="1710890"/>
                  </a:lnTo>
                  <a:lnTo>
                    <a:pt x="74089" y="1669268"/>
                  </a:lnTo>
                  <a:lnTo>
                    <a:pt x="59679" y="1627072"/>
                  </a:lnTo>
                  <a:lnTo>
                    <a:pt x="46769" y="1584341"/>
                  </a:lnTo>
                  <a:lnTo>
                    <a:pt x="35381" y="1541117"/>
                  </a:lnTo>
                  <a:lnTo>
                    <a:pt x="25535" y="1497441"/>
                  </a:lnTo>
                  <a:lnTo>
                    <a:pt x="17251" y="1453352"/>
                  </a:lnTo>
                  <a:lnTo>
                    <a:pt x="10551" y="1408891"/>
                  </a:lnTo>
                  <a:lnTo>
                    <a:pt x="5455" y="1364100"/>
                  </a:lnTo>
                  <a:lnTo>
                    <a:pt x="1984" y="1319018"/>
                  </a:lnTo>
                  <a:lnTo>
                    <a:pt x="159" y="1273687"/>
                  </a:lnTo>
                  <a:lnTo>
                    <a:pt x="0" y="1228147"/>
                  </a:lnTo>
                  <a:lnTo>
                    <a:pt x="1527" y="1182439"/>
                  </a:lnTo>
                  <a:lnTo>
                    <a:pt x="4763" y="1136603"/>
                  </a:lnTo>
                  <a:lnTo>
                    <a:pt x="9727" y="1090681"/>
                  </a:lnTo>
                  <a:lnTo>
                    <a:pt x="16441" y="1044712"/>
                  </a:lnTo>
                  <a:lnTo>
                    <a:pt x="24924" y="998737"/>
                  </a:lnTo>
                  <a:lnTo>
                    <a:pt x="35198" y="952798"/>
                  </a:lnTo>
                  <a:lnTo>
                    <a:pt x="47283" y="906934"/>
                  </a:lnTo>
                  <a:lnTo>
                    <a:pt x="61201" y="861187"/>
                  </a:lnTo>
                  <a:lnTo>
                    <a:pt x="77221" y="814970"/>
                  </a:lnTo>
                  <a:lnTo>
                    <a:pt x="94916" y="769697"/>
                  </a:lnTo>
                  <a:lnTo>
                    <a:pt x="114245" y="725398"/>
                  </a:lnTo>
                  <a:lnTo>
                    <a:pt x="135167" y="682103"/>
                  </a:lnTo>
                  <a:lnTo>
                    <a:pt x="157638" y="639842"/>
                  </a:lnTo>
                  <a:lnTo>
                    <a:pt x="181618" y="598647"/>
                  </a:lnTo>
                  <a:lnTo>
                    <a:pt x="207064" y="558548"/>
                  </a:lnTo>
                  <a:lnTo>
                    <a:pt x="233935" y="519574"/>
                  </a:lnTo>
                  <a:lnTo>
                    <a:pt x="262190" y="481756"/>
                  </a:lnTo>
                  <a:lnTo>
                    <a:pt x="291785" y="445125"/>
                  </a:lnTo>
                  <a:lnTo>
                    <a:pt x="322680" y="409711"/>
                  </a:lnTo>
                  <a:lnTo>
                    <a:pt x="354833" y="375544"/>
                  </a:lnTo>
                  <a:lnTo>
                    <a:pt x="388202" y="342655"/>
                  </a:lnTo>
                  <a:lnTo>
                    <a:pt x="422745" y="311075"/>
                  </a:lnTo>
                  <a:lnTo>
                    <a:pt x="458420" y="280832"/>
                  </a:lnTo>
                  <a:lnTo>
                    <a:pt x="495186" y="251959"/>
                  </a:lnTo>
                  <a:lnTo>
                    <a:pt x="533001" y="224485"/>
                  </a:lnTo>
                  <a:lnTo>
                    <a:pt x="571823" y="198441"/>
                  </a:lnTo>
                  <a:lnTo>
                    <a:pt x="611610" y="173856"/>
                  </a:lnTo>
                  <a:lnTo>
                    <a:pt x="652321" y="150762"/>
                  </a:lnTo>
                  <a:lnTo>
                    <a:pt x="693913" y="129190"/>
                  </a:lnTo>
                  <a:lnTo>
                    <a:pt x="736346" y="109168"/>
                  </a:lnTo>
                  <a:lnTo>
                    <a:pt x="779576" y="90728"/>
                  </a:lnTo>
                  <a:lnTo>
                    <a:pt x="823563" y="73899"/>
                  </a:lnTo>
                  <a:lnTo>
                    <a:pt x="868265" y="58714"/>
                  </a:lnTo>
                  <a:lnTo>
                    <a:pt x="913640" y="45201"/>
                  </a:lnTo>
                  <a:lnTo>
                    <a:pt x="959645" y="33391"/>
                  </a:lnTo>
                  <a:lnTo>
                    <a:pt x="1006240" y="23315"/>
                  </a:lnTo>
                  <a:lnTo>
                    <a:pt x="1053383" y="15002"/>
                  </a:lnTo>
                  <a:lnTo>
                    <a:pt x="1101031" y="8484"/>
                  </a:lnTo>
                  <a:lnTo>
                    <a:pt x="1149144" y="3791"/>
                  </a:lnTo>
                  <a:lnTo>
                    <a:pt x="1197678" y="952"/>
                  </a:lnTo>
                  <a:lnTo>
                    <a:pt x="1246593" y="0"/>
                  </a:lnTo>
                  <a:lnTo>
                    <a:pt x="1246593" y="311530"/>
                  </a:lnTo>
                  <a:lnTo>
                    <a:pt x="1198490" y="312747"/>
                  </a:lnTo>
                  <a:lnTo>
                    <a:pt x="1151019" y="316358"/>
                  </a:lnTo>
                  <a:lnTo>
                    <a:pt x="1104237" y="322303"/>
                  </a:lnTo>
                  <a:lnTo>
                    <a:pt x="1058204" y="330525"/>
                  </a:lnTo>
                  <a:lnTo>
                    <a:pt x="1012978" y="340965"/>
                  </a:lnTo>
                  <a:lnTo>
                    <a:pt x="968619" y="353563"/>
                  </a:lnTo>
                  <a:lnTo>
                    <a:pt x="925185" y="368262"/>
                  </a:lnTo>
                  <a:lnTo>
                    <a:pt x="882734" y="385002"/>
                  </a:lnTo>
                  <a:lnTo>
                    <a:pt x="841326" y="403725"/>
                  </a:lnTo>
                  <a:lnTo>
                    <a:pt x="801019" y="424371"/>
                  </a:lnTo>
                  <a:lnTo>
                    <a:pt x="761872" y="446882"/>
                  </a:lnTo>
                  <a:lnTo>
                    <a:pt x="723944" y="471200"/>
                  </a:lnTo>
                  <a:lnTo>
                    <a:pt x="687293" y="497265"/>
                  </a:lnTo>
                  <a:lnTo>
                    <a:pt x="651979" y="525019"/>
                  </a:lnTo>
                  <a:lnTo>
                    <a:pt x="618059" y="554403"/>
                  </a:lnTo>
                  <a:lnTo>
                    <a:pt x="585593" y="585358"/>
                  </a:lnTo>
                  <a:lnTo>
                    <a:pt x="554640" y="617826"/>
                  </a:lnTo>
                  <a:lnTo>
                    <a:pt x="525257" y="651747"/>
                  </a:lnTo>
                  <a:lnTo>
                    <a:pt x="497505" y="687064"/>
                  </a:lnTo>
                  <a:lnTo>
                    <a:pt x="471442" y="723716"/>
                  </a:lnTo>
                  <a:lnTo>
                    <a:pt x="447126" y="761646"/>
                  </a:lnTo>
                  <a:lnTo>
                    <a:pt x="424616" y="800795"/>
                  </a:lnTo>
                  <a:lnTo>
                    <a:pt x="403971" y="841103"/>
                  </a:lnTo>
                  <a:lnTo>
                    <a:pt x="385250" y="882513"/>
                  </a:lnTo>
                  <a:lnTo>
                    <a:pt x="368511" y="924964"/>
                  </a:lnTo>
                  <a:lnTo>
                    <a:pt x="353814" y="968400"/>
                  </a:lnTo>
                  <a:lnTo>
                    <a:pt x="341216" y="1012760"/>
                  </a:lnTo>
                  <a:lnTo>
                    <a:pt x="330777" y="1057987"/>
                  </a:lnTo>
                  <a:lnTo>
                    <a:pt x="322556" y="1104020"/>
                  </a:lnTo>
                  <a:lnTo>
                    <a:pt x="316611" y="1150803"/>
                  </a:lnTo>
                  <a:lnTo>
                    <a:pt x="313001" y="1198275"/>
                  </a:lnTo>
                  <a:lnTo>
                    <a:pt x="311784" y="1246377"/>
                  </a:lnTo>
                  <a:lnTo>
                    <a:pt x="313001" y="1294480"/>
                  </a:lnTo>
                  <a:lnTo>
                    <a:pt x="316611" y="1341951"/>
                  </a:lnTo>
                  <a:lnTo>
                    <a:pt x="322556" y="1388732"/>
                  </a:lnTo>
                  <a:lnTo>
                    <a:pt x="330777" y="1434763"/>
                  </a:lnTo>
                  <a:lnTo>
                    <a:pt x="341216" y="1479986"/>
                  </a:lnTo>
                  <a:lnTo>
                    <a:pt x="353814" y="1524343"/>
                  </a:lnTo>
                  <a:lnTo>
                    <a:pt x="368511" y="1567775"/>
                  </a:lnTo>
                  <a:lnTo>
                    <a:pt x="385250" y="1610223"/>
                  </a:lnTo>
                  <a:lnTo>
                    <a:pt x="403971" y="1651627"/>
                  </a:lnTo>
                  <a:lnTo>
                    <a:pt x="424616" y="1691931"/>
                  </a:lnTo>
                  <a:lnTo>
                    <a:pt x="447126" y="1731074"/>
                  </a:lnTo>
                  <a:lnTo>
                    <a:pt x="471442" y="1768999"/>
                  </a:lnTo>
                  <a:lnTo>
                    <a:pt x="497505" y="1805645"/>
                  </a:lnTo>
                  <a:lnTo>
                    <a:pt x="525257" y="1840956"/>
                  </a:lnTo>
                  <a:lnTo>
                    <a:pt x="554640" y="1874871"/>
                  </a:lnTo>
                  <a:lnTo>
                    <a:pt x="585593" y="1907333"/>
                  </a:lnTo>
                  <a:lnTo>
                    <a:pt x="618059" y="1938282"/>
                  </a:lnTo>
                  <a:lnTo>
                    <a:pt x="651979" y="1967660"/>
                  </a:lnTo>
                  <a:lnTo>
                    <a:pt x="687293" y="1995409"/>
                  </a:lnTo>
                  <a:lnTo>
                    <a:pt x="723944" y="2021468"/>
                  </a:lnTo>
                  <a:lnTo>
                    <a:pt x="761872" y="2045780"/>
                  </a:lnTo>
                  <a:lnTo>
                    <a:pt x="801019" y="2068287"/>
                  </a:lnTo>
                  <a:lnTo>
                    <a:pt x="841326" y="2088928"/>
                  </a:lnTo>
                  <a:lnTo>
                    <a:pt x="882734" y="2107646"/>
                  </a:lnTo>
                  <a:lnTo>
                    <a:pt x="925185" y="2124382"/>
                  </a:lnTo>
                  <a:lnTo>
                    <a:pt x="968619" y="2139076"/>
                  </a:lnTo>
                  <a:lnTo>
                    <a:pt x="1012978" y="2151671"/>
                  </a:lnTo>
                  <a:lnTo>
                    <a:pt x="1058204" y="2162108"/>
                  </a:lnTo>
                  <a:lnTo>
                    <a:pt x="1104237" y="2170328"/>
                  </a:lnTo>
                  <a:lnTo>
                    <a:pt x="1151019" y="2176272"/>
                  </a:lnTo>
                  <a:lnTo>
                    <a:pt x="1198490" y="2179881"/>
                  </a:lnTo>
                  <a:lnTo>
                    <a:pt x="1246593" y="2181097"/>
                  </a:lnTo>
                  <a:lnTo>
                    <a:pt x="1294946" y="2179855"/>
                  </a:lnTo>
                  <a:lnTo>
                    <a:pt x="1342785" y="2176161"/>
                  </a:lnTo>
                  <a:lnTo>
                    <a:pt x="1390038" y="2170069"/>
                  </a:lnTo>
                  <a:lnTo>
                    <a:pt x="1436634" y="2161632"/>
                  </a:lnTo>
                  <a:lnTo>
                    <a:pt x="1482500" y="2150900"/>
                  </a:lnTo>
                  <a:lnTo>
                    <a:pt x="1527565" y="2137927"/>
                  </a:lnTo>
                  <a:lnTo>
                    <a:pt x="1571755" y="2122765"/>
                  </a:lnTo>
                  <a:lnTo>
                    <a:pt x="1615000" y="2105466"/>
                  </a:lnTo>
                  <a:lnTo>
                    <a:pt x="1657227" y="2086083"/>
                  </a:lnTo>
                  <a:lnTo>
                    <a:pt x="1698364" y="2064668"/>
                  </a:lnTo>
                  <a:lnTo>
                    <a:pt x="1738338" y="2041273"/>
                  </a:lnTo>
                  <a:lnTo>
                    <a:pt x="1777079" y="2015951"/>
                  </a:lnTo>
                  <a:lnTo>
                    <a:pt x="1814513" y="1988753"/>
                  </a:lnTo>
                  <a:lnTo>
                    <a:pt x="1850568" y="1959733"/>
                  </a:lnTo>
                  <a:lnTo>
                    <a:pt x="1885174" y="1928943"/>
                  </a:lnTo>
                  <a:lnTo>
                    <a:pt x="1918256" y="1896434"/>
                  </a:lnTo>
                  <a:lnTo>
                    <a:pt x="1949744" y="1862259"/>
                  </a:lnTo>
                  <a:lnTo>
                    <a:pt x="1979566" y="1826472"/>
                  </a:lnTo>
                  <a:lnTo>
                    <a:pt x="2007648" y="1789123"/>
                  </a:lnTo>
                  <a:lnTo>
                    <a:pt x="2033920" y="1750265"/>
                  </a:lnTo>
                  <a:lnTo>
                    <a:pt x="2058309" y="1709950"/>
                  </a:lnTo>
                  <a:lnTo>
                    <a:pt x="2080743" y="1668232"/>
                  </a:lnTo>
                  <a:lnTo>
                    <a:pt x="2101149" y="1625162"/>
                  </a:lnTo>
                  <a:lnTo>
                    <a:pt x="2119457" y="1580792"/>
                  </a:lnTo>
                  <a:lnTo>
                    <a:pt x="2135593" y="1535176"/>
                  </a:lnTo>
                  <a:lnTo>
                    <a:pt x="2431884" y="16314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56715" y="2328672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709422" y="0"/>
                  </a:moveTo>
                  <a:lnTo>
                    <a:pt x="660851" y="1636"/>
                  </a:lnTo>
                  <a:lnTo>
                    <a:pt x="613159" y="6476"/>
                  </a:lnTo>
                  <a:lnTo>
                    <a:pt x="566451" y="14413"/>
                  </a:lnTo>
                  <a:lnTo>
                    <a:pt x="520832" y="25341"/>
                  </a:lnTo>
                  <a:lnTo>
                    <a:pt x="476408" y="39156"/>
                  </a:lnTo>
                  <a:lnTo>
                    <a:pt x="433286" y="55751"/>
                  </a:lnTo>
                  <a:lnTo>
                    <a:pt x="391570" y="75020"/>
                  </a:lnTo>
                  <a:lnTo>
                    <a:pt x="351366" y="96858"/>
                  </a:lnTo>
                  <a:lnTo>
                    <a:pt x="312780" y="121160"/>
                  </a:lnTo>
                  <a:lnTo>
                    <a:pt x="275918" y="147819"/>
                  </a:lnTo>
                  <a:lnTo>
                    <a:pt x="240885" y="176730"/>
                  </a:lnTo>
                  <a:lnTo>
                    <a:pt x="207787" y="207787"/>
                  </a:lnTo>
                  <a:lnTo>
                    <a:pt x="176730" y="240885"/>
                  </a:lnTo>
                  <a:lnTo>
                    <a:pt x="147819" y="275918"/>
                  </a:lnTo>
                  <a:lnTo>
                    <a:pt x="121160" y="312780"/>
                  </a:lnTo>
                  <a:lnTo>
                    <a:pt x="96858" y="351366"/>
                  </a:lnTo>
                  <a:lnTo>
                    <a:pt x="75020" y="391570"/>
                  </a:lnTo>
                  <a:lnTo>
                    <a:pt x="55751" y="433286"/>
                  </a:lnTo>
                  <a:lnTo>
                    <a:pt x="39156" y="476408"/>
                  </a:lnTo>
                  <a:lnTo>
                    <a:pt x="25341" y="520832"/>
                  </a:lnTo>
                  <a:lnTo>
                    <a:pt x="14413" y="566451"/>
                  </a:lnTo>
                  <a:lnTo>
                    <a:pt x="6476" y="613159"/>
                  </a:lnTo>
                  <a:lnTo>
                    <a:pt x="1636" y="660851"/>
                  </a:lnTo>
                  <a:lnTo>
                    <a:pt x="0" y="709422"/>
                  </a:lnTo>
                  <a:lnTo>
                    <a:pt x="1636" y="757992"/>
                  </a:lnTo>
                  <a:lnTo>
                    <a:pt x="6476" y="805684"/>
                  </a:lnTo>
                  <a:lnTo>
                    <a:pt x="14413" y="852392"/>
                  </a:lnTo>
                  <a:lnTo>
                    <a:pt x="25341" y="898011"/>
                  </a:lnTo>
                  <a:lnTo>
                    <a:pt x="39156" y="942435"/>
                  </a:lnTo>
                  <a:lnTo>
                    <a:pt x="55751" y="985557"/>
                  </a:lnTo>
                  <a:lnTo>
                    <a:pt x="75020" y="1027273"/>
                  </a:lnTo>
                  <a:lnTo>
                    <a:pt x="96858" y="1067477"/>
                  </a:lnTo>
                  <a:lnTo>
                    <a:pt x="121160" y="1106063"/>
                  </a:lnTo>
                  <a:lnTo>
                    <a:pt x="147819" y="1142925"/>
                  </a:lnTo>
                  <a:lnTo>
                    <a:pt x="176730" y="1177958"/>
                  </a:lnTo>
                  <a:lnTo>
                    <a:pt x="207787" y="1211056"/>
                  </a:lnTo>
                  <a:lnTo>
                    <a:pt x="240885" y="1242113"/>
                  </a:lnTo>
                  <a:lnTo>
                    <a:pt x="275918" y="1271024"/>
                  </a:lnTo>
                  <a:lnTo>
                    <a:pt x="312780" y="1297683"/>
                  </a:lnTo>
                  <a:lnTo>
                    <a:pt x="351366" y="1321985"/>
                  </a:lnTo>
                  <a:lnTo>
                    <a:pt x="391570" y="1343823"/>
                  </a:lnTo>
                  <a:lnTo>
                    <a:pt x="433286" y="1363092"/>
                  </a:lnTo>
                  <a:lnTo>
                    <a:pt x="476408" y="1379687"/>
                  </a:lnTo>
                  <a:lnTo>
                    <a:pt x="520832" y="1393502"/>
                  </a:lnTo>
                  <a:lnTo>
                    <a:pt x="566451" y="1404430"/>
                  </a:lnTo>
                  <a:lnTo>
                    <a:pt x="613159" y="1412367"/>
                  </a:lnTo>
                  <a:lnTo>
                    <a:pt x="660851" y="1417207"/>
                  </a:lnTo>
                  <a:lnTo>
                    <a:pt x="709422" y="1418844"/>
                  </a:lnTo>
                  <a:lnTo>
                    <a:pt x="757992" y="1417207"/>
                  </a:lnTo>
                  <a:lnTo>
                    <a:pt x="805684" y="1412367"/>
                  </a:lnTo>
                  <a:lnTo>
                    <a:pt x="852392" y="1404430"/>
                  </a:lnTo>
                  <a:lnTo>
                    <a:pt x="898011" y="1393502"/>
                  </a:lnTo>
                  <a:lnTo>
                    <a:pt x="942435" y="1379687"/>
                  </a:lnTo>
                  <a:lnTo>
                    <a:pt x="985557" y="1363092"/>
                  </a:lnTo>
                  <a:lnTo>
                    <a:pt x="1027273" y="1343823"/>
                  </a:lnTo>
                  <a:lnTo>
                    <a:pt x="1067477" y="1321985"/>
                  </a:lnTo>
                  <a:lnTo>
                    <a:pt x="1106063" y="1297683"/>
                  </a:lnTo>
                  <a:lnTo>
                    <a:pt x="1142925" y="1271024"/>
                  </a:lnTo>
                  <a:lnTo>
                    <a:pt x="1177958" y="1242113"/>
                  </a:lnTo>
                  <a:lnTo>
                    <a:pt x="1211056" y="1211056"/>
                  </a:lnTo>
                  <a:lnTo>
                    <a:pt x="1242113" y="1177958"/>
                  </a:lnTo>
                  <a:lnTo>
                    <a:pt x="1271024" y="1142925"/>
                  </a:lnTo>
                  <a:lnTo>
                    <a:pt x="1297683" y="1106063"/>
                  </a:lnTo>
                  <a:lnTo>
                    <a:pt x="1321985" y="1067477"/>
                  </a:lnTo>
                  <a:lnTo>
                    <a:pt x="1343823" y="1027273"/>
                  </a:lnTo>
                  <a:lnTo>
                    <a:pt x="1363092" y="985557"/>
                  </a:lnTo>
                  <a:lnTo>
                    <a:pt x="1379687" y="942435"/>
                  </a:lnTo>
                  <a:lnTo>
                    <a:pt x="1393502" y="898011"/>
                  </a:lnTo>
                  <a:lnTo>
                    <a:pt x="1404430" y="852392"/>
                  </a:lnTo>
                  <a:lnTo>
                    <a:pt x="1412367" y="805684"/>
                  </a:lnTo>
                  <a:lnTo>
                    <a:pt x="1417207" y="757992"/>
                  </a:lnTo>
                  <a:lnTo>
                    <a:pt x="1418844" y="709422"/>
                  </a:lnTo>
                  <a:lnTo>
                    <a:pt x="1417207" y="660851"/>
                  </a:lnTo>
                  <a:lnTo>
                    <a:pt x="1412367" y="613159"/>
                  </a:lnTo>
                  <a:lnTo>
                    <a:pt x="1404430" y="566451"/>
                  </a:lnTo>
                  <a:lnTo>
                    <a:pt x="1393502" y="520832"/>
                  </a:lnTo>
                  <a:lnTo>
                    <a:pt x="1379687" y="476408"/>
                  </a:lnTo>
                  <a:lnTo>
                    <a:pt x="1363092" y="433286"/>
                  </a:lnTo>
                  <a:lnTo>
                    <a:pt x="1343823" y="391570"/>
                  </a:lnTo>
                  <a:lnTo>
                    <a:pt x="1321985" y="351366"/>
                  </a:lnTo>
                  <a:lnTo>
                    <a:pt x="1297683" y="312780"/>
                  </a:lnTo>
                  <a:lnTo>
                    <a:pt x="1271024" y="275918"/>
                  </a:lnTo>
                  <a:lnTo>
                    <a:pt x="1242113" y="240885"/>
                  </a:lnTo>
                  <a:lnTo>
                    <a:pt x="1211056" y="207787"/>
                  </a:lnTo>
                  <a:lnTo>
                    <a:pt x="1177958" y="176730"/>
                  </a:lnTo>
                  <a:lnTo>
                    <a:pt x="1142925" y="147819"/>
                  </a:lnTo>
                  <a:lnTo>
                    <a:pt x="1106063" y="121160"/>
                  </a:lnTo>
                  <a:lnTo>
                    <a:pt x="1067477" y="96858"/>
                  </a:lnTo>
                  <a:lnTo>
                    <a:pt x="1027273" y="75020"/>
                  </a:lnTo>
                  <a:lnTo>
                    <a:pt x="985557" y="55751"/>
                  </a:lnTo>
                  <a:lnTo>
                    <a:pt x="942435" y="39156"/>
                  </a:lnTo>
                  <a:lnTo>
                    <a:pt x="898011" y="25341"/>
                  </a:lnTo>
                  <a:lnTo>
                    <a:pt x="852392" y="14413"/>
                  </a:lnTo>
                  <a:lnTo>
                    <a:pt x="805684" y="6476"/>
                  </a:lnTo>
                  <a:lnTo>
                    <a:pt x="757992" y="1636"/>
                  </a:lnTo>
                  <a:lnTo>
                    <a:pt x="70942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446657" y="2769488"/>
            <a:ext cx="8375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84326" y="4480941"/>
            <a:ext cx="2146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clear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my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business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403091" y="1755648"/>
            <a:ext cx="2604770" cy="2604770"/>
            <a:chOff x="3403091" y="1755648"/>
            <a:chExt cx="2604770" cy="260477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56" y="1773925"/>
              <a:ext cx="2299769" cy="258624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3091" y="1755648"/>
              <a:ext cx="1367027" cy="216103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725036" y="1791208"/>
              <a:ext cx="2206625" cy="2493010"/>
            </a:xfrm>
            <a:custGeom>
              <a:avLst/>
              <a:gdLst/>
              <a:ahLst/>
              <a:cxnLst/>
              <a:rect l="l" t="t" r="r" b="b"/>
              <a:pathLst>
                <a:path w="2206625" h="2493010">
                  <a:moveTo>
                    <a:pt x="960247" y="0"/>
                  </a:moveTo>
                  <a:lnTo>
                    <a:pt x="960247" y="311530"/>
                  </a:lnTo>
                  <a:lnTo>
                    <a:pt x="1009252" y="312814"/>
                  </a:lnTo>
                  <a:lnTo>
                    <a:pt x="1057866" y="316638"/>
                  </a:lnTo>
                  <a:lnTo>
                    <a:pt x="1106002" y="322959"/>
                  </a:lnTo>
                  <a:lnTo>
                    <a:pt x="1153572" y="331738"/>
                  </a:lnTo>
                  <a:lnTo>
                    <a:pt x="1200488" y="342931"/>
                  </a:lnTo>
                  <a:lnTo>
                    <a:pt x="1246662" y="356498"/>
                  </a:lnTo>
                  <a:lnTo>
                    <a:pt x="1292008" y="372396"/>
                  </a:lnTo>
                  <a:lnTo>
                    <a:pt x="1336437" y="390585"/>
                  </a:lnTo>
                  <a:lnTo>
                    <a:pt x="1379862" y="411023"/>
                  </a:lnTo>
                  <a:lnTo>
                    <a:pt x="1422195" y="433668"/>
                  </a:lnTo>
                  <a:lnTo>
                    <a:pt x="1463348" y="458479"/>
                  </a:lnTo>
                  <a:lnTo>
                    <a:pt x="1503234" y="485414"/>
                  </a:lnTo>
                  <a:lnTo>
                    <a:pt x="1541765" y="514431"/>
                  </a:lnTo>
                  <a:lnTo>
                    <a:pt x="1578854" y="545489"/>
                  </a:lnTo>
                  <a:lnTo>
                    <a:pt x="1614413" y="578547"/>
                  </a:lnTo>
                  <a:lnTo>
                    <a:pt x="1648355" y="613562"/>
                  </a:lnTo>
                  <a:lnTo>
                    <a:pt x="1680590" y="650493"/>
                  </a:lnTo>
                  <a:lnTo>
                    <a:pt x="1710314" y="688331"/>
                  </a:lnTo>
                  <a:lnTo>
                    <a:pt x="1737790" y="727208"/>
                  </a:lnTo>
                  <a:lnTo>
                    <a:pt x="1763027" y="767042"/>
                  </a:lnTo>
                  <a:lnTo>
                    <a:pt x="1786032" y="807750"/>
                  </a:lnTo>
                  <a:lnTo>
                    <a:pt x="1806815" y="849249"/>
                  </a:lnTo>
                  <a:lnTo>
                    <a:pt x="1825382" y="891457"/>
                  </a:lnTo>
                  <a:lnTo>
                    <a:pt x="1841741" y="934291"/>
                  </a:lnTo>
                  <a:lnTo>
                    <a:pt x="1855900" y="977667"/>
                  </a:lnTo>
                  <a:lnTo>
                    <a:pt x="1867867" y="1021505"/>
                  </a:lnTo>
                  <a:lnTo>
                    <a:pt x="1877650" y="1065719"/>
                  </a:lnTo>
                  <a:lnTo>
                    <a:pt x="1885257" y="1110229"/>
                  </a:lnTo>
                  <a:lnTo>
                    <a:pt x="1890695" y="1154952"/>
                  </a:lnTo>
                  <a:lnTo>
                    <a:pt x="1893972" y="1199803"/>
                  </a:lnTo>
                  <a:lnTo>
                    <a:pt x="1895097" y="1244702"/>
                  </a:lnTo>
                  <a:lnTo>
                    <a:pt x="1894076" y="1289565"/>
                  </a:lnTo>
                  <a:lnTo>
                    <a:pt x="1890918" y="1334309"/>
                  </a:lnTo>
                  <a:lnTo>
                    <a:pt x="1885631" y="1378852"/>
                  </a:lnTo>
                  <a:lnTo>
                    <a:pt x="1878223" y="1423111"/>
                  </a:lnTo>
                  <a:lnTo>
                    <a:pt x="1868700" y="1467003"/>
                  </a:lnTo>
                  <a:lnTo>
                    <a:pt x="1857072" y="1510446"/>
                  </a:lnTo>
                  <a:lnTo>
                    <a:pt x="1843346" y="1553357"/>
                  </a:lnTo>
                  <a:lnTo>
                    <a:pt x="1827530" y="1595652"/>
                  </a:lnTo>
                  <a:lnTo>
                    <a:pt x="1809631" y="1637250"/>
                  </a:lnTo>
                  <a:lnTo>
                    <a:pt x="1789658" y="1678068"/>
                  </a:lnTo>
                  <a:lnTo>
                    <a:pt x="1767618" y="1718023"/>
                  </a:lnTo>
                  <a:lnTo>
                    <a:pt x="1743519" y="1757032"/>
                  </a:lnTo>
                  <a:lnTo>
                    <a:pt x="1717369" y="1795013"/>
                  </a:lnTo>
                  <a:lnTo>
                    <a:pt x="1689177" y="1831882"/>
                  </a:lnTo>
                  <a:lnTo>
                    <a:pt x="1658948" y="1867558"/>
                  </a:lnTo>
                  <a:lnTo>
                    <a:pt x="1626693" y="1901957"/>
                  </a:lnTo>
                  <a:lnTo>
                    <a:pt x="1592418" y="1934997"/>
                  </a:lnTo>
                  <a:lnTo>
                    <a:pt x="1556130" y="1966594"/>
                  </a:lnTo>
                  <a:lnTo>
                    <a:pt x="1518293" y="1996318"/>
                  </a:lnTo>
                  <a:lnTo>
                    <a:pt x="1479416" y="2023795"/>
                  </a:lnTo>
                  <a:lnTo>
                    <a:pt x="1439582" y="2049034"/>
                  </a:lnTo>
                  <a:lnTo>
                    <a:pt x="1398874" y="2072042"/>
                  </a:lnTo>
                  <a:lnTo>
                    <a:pt x="1357375" y="2092827"/>
                  </a:lnTo>
                  <a:lnTo>
                    <a:pt x="1315167" y="2111397"/>
                  </a:lnTo>
                  <a:lnTo>
                    <a:pt x="1272333" y="2127759"/>
                  </a:lnTo>
                  <a:lnTo>
                    <a:pt x="1228957" y="2141922"/>
                  </a:lnTo>
                  <a:lnTo>
                    <a:pt x="1185119" y="2153893"/>
                  </a:lnTo>
                  <a:lnTo>
                    <a:pt x="1140905" y="2163680"/>
                  </a:lnTo>
                  <a:lnTo>
                    <a:pt x="1096395" y="2171290"/>
                  </a:lnTo>
                  <a:lnTo>
                    <a:pt x="1051672" y="2176732"/>
                  </a:lnTo>
                  <a:lnTo>
                    <a:pt x="1006821" y="2180014"/>
                  </a:lnTo>
                  <a:lnTo>
                    <a:pt x="961922" y="2181142"/>
                  </a:lnTo>
                  <a:lnTo>
                    <a:pt x="917059" y="2180125"/>
                  </a:lnTo>
                  <a:lnTo>
                    <a:pt x="872315" y="2176970"/>
                  </a:lnTo>
                  <a:lnTo>
                    <a:pt x="827772" y="2171686"/>
                  </a:lnTo>
                  <a:lnTo>
                    <a:pt x="783513" y="2164279"/>
                  </a:lnTo>
                  <a:lnTo>
                    <a:pt x="739621" y="2154759"/>
                  </a:lnTo>
                  <a:lnTo>
                    <a:pt x="696178" y="2143132"/>
                  </a:lnTo>
                  <a:lnTo>
                    <a:pt x="653267" y="2129406"/>
                  </a:lnTo>
                  <a:lnTo>
                    <a:pt x="610972" y="2113590"/>
                  </a:lnTo>
                  <a:lnTo>
                    <a:pt x="569374" y="2095690"/>
                  </a:lnTo>
                  <a:lnTo>
                    <a:pt x="528556" y="2075715"/>
                  </a:lnTo>
                  <a:lnTo>
                    <a:pt x="488601" y="2053673"/>
                  </a:lnTo>
                  <a:lnTo>
                    <a:pt x="449592" y="2029570"/>
                  </a:lnTo>
                  <a:lnTo>
                    <a:pt x="411611" y="2003416"/>
                  </a:lnTo>
                  <a:lnTo>
                    <a:pt x="374742" y="1975217"/>
                  </a:lnTo>
                  <a:lnTo>
                    <a:pt x="339066" y="1944982"/>
                  </a:lnTo>
                  <a:lnTo>
                    <a:pt x="304667" y="1912718"/>
                  </a:lnTo>
                  <a:lnTo>
                    <a:pt x="271627" y="1878433"/>
                  </a:lnTo>
                  <a:lnTo>
                    <a:pt x="240029" y="1842134"/>
                  </a:lnTo>
                  <a:lnTo>
                    <a:pt x="0" y="2040762"/>
                  </a:lnTo>
                  <a:lnTo>
                    <a:pt x="32986" y="2079046"/>
                  </a:lnTo>
                  <a:lnTo>
                    <a:pt x="67349" y="2115811"/>
                  </a:lnTo>
                  <a:lnTo>
                    <a:pt x="103033" y="2151030"/>
                  </a:lnTo>
                  <a:lnTo>
                    <a:pt x="139984" y="2184679"/>
                  </a:lnTo>
                  <a:lnTo>
                    <a:pt x="178149" y="2216732"/>
                  </a:lnTo>
                  <a:lnTo>
                    <a:pt x="217473" y="2247163"/>
                  </a:lnTo>
                  <a:lnTo>
                    <a:pt x="257902" y="2275947"/>
                  </a:lnTo>
                  <a:lnTo>
                    <a:pt x="299383" y="2303059"/>
                  </a:lnTo>
                  <a:lnTo>
                    <a:pt x="341861" y="2328473"/>
                  </a:lnTo>
                  <a:lnTo>
                    <a:pt x="385282" y="2352164"/>
                  </a:lnTo>
                  <a:lnTo>
                    <a:pt x="429593" y="2374106"/>
                  </a:lnTo>
                  <a:lnTo>
                    <a:pt x="474739" y="2394273"/>
                  </a:lnTo>
                  <a:lnTo>
                    <a:pt x="520666" y="2412641"/>
                  </a:lnTo>
                  <a:lnTo>
                    <a:pt x="567320" y="2429183"/>
                  </a:lnTo>
                  <a:lnTo>
                    <a:pt x="614647" y="2443875"/>
                  </a:lnTo>
                  <a:lnTo>
                    <a:pt x="662593" y="2456690"/>
                  </a:lnTo>
                  <a:lnTo>
                    <a:pt x="711105" y="2467604"/>
                  </a:lnTo>
                  <a:lnTo>
                    <a:pt x="760127" y="2476591"/>
                  </a:lnTo>
                  <a:lnTo>
                    <a:pt x="809607" y="2483625"/>
                  </a:lnTo>
                  <a:lnTo>
                    <a:pt x="859489" y="2488680"/>
                  </a:lnTo>
                  <a:lnTo>
                    <a:pt x="909720" y="2491732"/>
                  </a:lnTo>
                  <a:lnTo>
                    <a:pt x="960247" y="2492755"/>
                  </a:lnTo>
                  <a:lnTo>
                    <a:pt x="1008053" y="2491855"/>
                  </a:lnTo>
                  <a:lnTo>
                    <a:pt x="1055405" y="2489177"/>
                  </a:lnTo>
                  <a:lnTo>
                    <a:pt x="1102270" y="2484752"/>
                  </a:lnTo>
                  <a:lnTo>
                    <a:pt x="1148614" y="2478613"/>
                  </a:lnTo>
                  <a:lnTo>
                    <a:pt x="1194407" y="2470793"/>
                  </a:lnTo>
                  <a:lnTo>
                    <a:pt x="1239616" y="2461323"/>
                  </a:lnTo>
                  <a:lnTo>
                    <a:pt x="1284208" y="2450235"/>
                  </a:lnTo>
                  <a:lnTo>
                    <a:pt x="1328151" y="2437563"/>
                  </a:lnTo>
                  <a:lnTo>
                    <a:pt x="1371413" y="2423339"/>
                  </a:lnTo>
                  <a:lnTo>
                    <a:pt x="1413962" y="2407594"/>
                  </a:lnTo>
                  <a:lnTo>
                    <a:pt x="1455766" y="2390361"/>
                  </a:lnTo>
                  <a:lnTo>
                    <a:pt x="1496791" y="2371672"/>
                  </a:lnTo>
                  <a:lnTo>
                    <a:pt x="1537006" y="2351560"/>
                  </a:lnTo>
                  <a:lnTo>
                    <a:pt x="1576379" y="2330056"/>
                  </a:lnTo>
                  <a:lnTo>
                    <a:pt x="1614877" y="2307194"/>
                  </a:lnTo>
                  <a:lnTo>
                    <a:pt x="1652468" y="2283005"/>
                  </a:lnTo>
                  <a:lnTo>
                    <a:pt x="1689120" y="2257522"/>
                  </a:lnTo>
                  <a:lnTo>
                    <a:pt x="1724800" y="2230776"/>
                  </a:lnTo>
                  <a:lnTo>
                    <a:pt x="1759476" y="2202801"/>
                  </a:lnTo>
                  <a:lnTo>
                    <a:pt x="1793116" y="2173628"/>
                  </a:lnTo>
                  <a:lnTo>
                    <a:pt x="1825688" y="2143290"/>
                  </a:lnTo>
                  <a:lnTo>
                    <a:pt x="1857159" y="2111819"/>
                  </a:lnTo>
                  <a:lnTo>
                    <a:pt x="1887497" y="2079247"/>
                  </a:lnTo>
                  <a:lnTo>
                    <a:pt x="1916670" y="2045607"/>
                  </a:lnTo>
                  <a:lnTo>
                    <a:pt x="1944645" y="2010931"/>
                  </a:lnTo>
                  <a:lnTo>
                    <a:pt x="1971391" y="1975251"/>
                  </a:lnTo>
                  <a:lnTo>
                    <a:pt x="1996874" y="1938599"/>
                  </a:lnTo>
                  <a:lnTo>
                    <a:pt x="2021063" y="1901008"/>
                  </a:lnTo>
                  <a:lnTo>
                    <a:pt x="2043925" y="1862510"/>
                  </a:lnTo>
                  <a:lnTo>
                    <a:pt x="2065429" y="1823137"/>
                  </a:lnTo>
                  <a:lnTo>
                    <a:pt x="2085541" y="1782922"/>
                  </a:lnTo>
                  <a:lnTo>
                    <a:pt x="2104230" y="1741897"/>
                  </a:lnTo>
                  <a:lnTo>
                    <a:pt x="2121463" y="1700093"/>
                  </a:lnTo>
                  <a:lnTo>
                    <a:pt x="2137208" y="1657544"/>
                  </a:lnTo>
                  <a:lnTo>
                    <a:pt x="2151432" y="1614282"/>
                  </a:lnTo>
                  <a:lnTo>
                    <a:pt x="2164104" y="1570339"/>
                  </a:lnTo>
                  <a:lnTo>
                    <a:pt x="2175192" y="1525747"/>
                  </a:lnTo>
                  <a:lnTo>
                    <a:pt x="2184662" y="1480538"/>
                  </a:lnTo>
                  <a:lnTo>
                    <a:pt x="2192482" y="1434745"/>
                  </a:lnTo>
                  <a:lnTo>
                    <a:pt x="2198621" y="1388401"/>
                  </a:lnTo>
                  <a:lnTo>
                    <a:pt x="2203046" y="1341536"/>
                  </a:lnTo>
                  <a:lnTo>
                    <a:pt x="2205724" y="1294184"/>
                  </a:lnTo>
                  <a:lnTo>
                    <a:pt x="2206625" y="1246377"/>
                  </a:lnTo>
                  <a:lnTo>
                    <a:pt x="2205724" y="1198571"/>
                  </a:lnTo>
                  <a:lnTo>
                    <a:pt x="2203046" y="1151219"/>
                  </a:lnTo>
                  <a:lnTo>
                    <a:pt x="2198621" y="1104354"/>
                  </a:lnTo>
                  <a:lnTo>
                    <a:pt x="2192482" y="1058010"/>
                  </a:lnTo>
                  <a:lnTo>
                    <a:pt x="2184662" y="1012217"/>
                  </a:lnTo>
                  <a:lnTo>
                    <a:pt x="2175192" y="967008"/>
                  </a:lnTo>
                  <a:lnTo>
                    <a:pt x="2164104" y="922416"/>
                  </a:lnTo>
                  <a:lnTo>
                    <a:pt x="2151432" y="878473"/>
                  </a:lnTo>
                  <a:lnTo>
                    <a:pt x="2137208" y="835211"/>
                  </a:lnTo>
                  <a:lnTo>
                    <a:pt x="2121463" y="792662"/>
                  </a:lnTo>
                  <a:lnTo>
                    <a:pt x="2104230" y="750858"/>
                  </a:lnTo>
                  <a:lnTo>
                    <a:pt x="2085541" y="709833"/>
                  </a:lnTo>
                  <a:lnTo>
                    <a:pt x="2065429" y="669618"/>
                  </a:lnTo>
                  <a:lnTo>
                    <a:pt x="2043925" y="630245"/>
                  </a:lnTo>
                  <a:lnTo>
                    <a:pt x="2021063" y="591747"/>
                  </a:lnTo>
                  <a:lnTo>
                    <a:pt x="1996874" y="554156"/>
                  </a:lnTo>
                  <a:lnTo>
                    <a:pt x="1971391" y="517504"/>
                  </a:lnTo>
                  <a:lnTo>
                    <a:pt x="1944645" y="481824"/>
                  </a:lnTo>
                  <a:lnTo>
                    <a:pt x="1916670" y="447148"/>
                  </a:lnTo>
                  <a:lnTo>
                    <a:pt x="1887497" y="413508"/>
                  </a:lnTo>
                  <a:lnTo>
                    <a:pt x="1857159" y="380936"/>
                  </a:lnTo>
                  <a:lnTo>
                    <a:pt x="1825688" y="349465"/>
                  </a:lnTo>
                  <a:lnTo>
                    <a:pt x="1793116" y="319127"/>
                  </a:lnTo>
                  <a:lnTo>
                    <a:pt x="1759476" y="289954"/>
                  </a:lnTo>
                  <a:lnTo>
                    <a:pt x="1724800" y="261979"/>
                  </a:lnTo>
                  <a:lnTo>
                    <a:pt x="1689120" y="235233"/>
                  </a:lnTo>
                  <a:lnTo>
                    <a:pt x="1652468" y="209750"/>
                  </a:lnTo>
                  <a:lnTo>
                    <a:pt x="1614877" y="185561"/>
                  </a:lnTo>
                  <a:lnTo>
                    <a:pt x="1576379" y="162699"/>
                  </a:lnTo>
                  <a:lnTo>
                    <a:pt x="1537006" y="141195"/>
                  </a:lnTo>
                  <a:lnTo>
                    <a:pt x="1496791" y="121083"/>
                  </a:lnTo>
                  <a:lnTo>
                    <a:pt x="1455766" y="102394"/>
                  </a:lnTo>
                  <a:lnTo>
                    <a:pt x="1413962" y="85161"/>
                  </a:lnTo>
                  <a:lnTo>
                    <a:pt x="1371413" y="69416"/>
                  </a:lnTo>
                  <a:lnTo>
                    <a:pt x="1328151" y="55192"/>
                  </a:lnTo>
                  <a:lnTo>
                    <a:pt x="1284208" y="42520"/>
                  </a:lnTo>
                  <a:lnTo>
                    <a:pt x="1239616" y="31432"/>
                  </a:lnTo>
                  <a:lnTo>
                    <a:pt x="1194407" y="21962"/>
                  </a:lnTo>
                  <a:lnTo>
                    <a:pt x="1148614" y="14142"/>
                  </a:lnTo>
                  <a:lnTo>
                    <a:pt x="1102270" y="8003"/>
                  </a:lnTo>
                  <a:lnTo>
                    <a:pt x="1055405" y="3578"/>
                  </a:lnTo>
                  <a:lnTo>
                    <a:pt x="1008053" y="900"/>
                  </a:lnTo>
                  <a:lnTo>
                    <a:pt x="960247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725036" y="1791208"/>
              <a:ext cx="2206625" cy="2493010"/>
            </a:xfrm>
            <a:custGeom>
              <a:avLst/>
              <a:gdLst/>
              <a:ahLst/>
              <a:cxnLst/>
              <a:rect l="l" t="t" r="r" b="b"/>
              <a:pathLst>
                <a:path w="2206625" h="2493010">
                  <a:moveTo>
                    <a:pt x="960247" y="0"/>
                  </a:moveTo>
                  <a:lnTo>
                    <a:pt x="1008053" y="900"/>
                  </a:lnTo>
                  <a:lnTo>
                    <a:pt x="1055405" y="3578"/>
                  </a:lnTo>
                  <a:lnTo>
                    <a:pt x="1102270" y="8003"/>
                  </a:lnTo>
                  <a:lnTo>
                    <a:pt x="1148614" y="14142"/>
                  </a:lnTo>
                  <a:lnTo>
                    <a:pt x="1194407" y="21962"/>
                  </a:lnTo>
                  <a:lnTo>
                    <a:pt x="1239616" y="31432"/>
                  </a:lnTo>
                  <a:lnTo>
                    <a:pt x="1284208" y="42520"/>
                  </a:lnTo>
                  <a:lnTo>
                    <a:pt x="1328151" y="55192"/>
                  </a:lnTo>
                  <a:lnTo>
                    <a:pt x="1371413" y="69416"/>
                  </a:lnTo>
                  <a:lnTo>
                    <a:pt x="1413962" y="85161"/>
                  </a:lnTo>
                  <a:lnTo>
                    <a:pt x="1455766" y="102394"/>
                  </a:lnTo>
                  <a:lnTo>
                    <a:pt x="1496791" y="121083"/>
                  </a:lnTo>
                  <a:lnTo>
                    <a:pt x="1537006" y="141195"/>
                  </a:lnTo>
                  <a:lnTo>
                    <a:pt x="1576379" y="162699"/>
                  </a:lnTo>
                  <a:lnTo>
                    <a:pt x="1614877" y="185561"/>
                  </a:lnTo>
                  <a:lnTo>
                    <a:pt x="1652468" y="209750"/>
                  </a:lnTo>
                  <a:lnTo>
                    <a:pt x="1689120" y="235233"/>
                  </a:lnTo>
                  <a:lnTo>
                    <a:pt x="1724800" y="261979"/>
                  </a:lnTo>
                  <a:lnTo>
                    <a:pt x="1759476" y="289954"/>
                  </a:lnTo>
                  <a:lnTo>
                    <a:pt x="1793116" y="319127"/>
                  </a:lnTo>
                  <a:lnTo>
                    <a:pt x="1825688" y="349465"/>
                  </a:lnTo>
                  <a:lnTo>
                    <a:pt x="1857159" y="380936"/>
                  </a:lnTo>
                  <a:lnTo>
                    <a:pt x="1887497" y="413508"/>
                  </a:lnTo>
                  <a:lnTo>
                    <a:pt x="1916670" y="447148"/>
                  </a:lnTo>
                  <a:lnTo>
                    <a:pt x="1944645" y="481824"/>
                  </a:lnTo>
                  <a:lnTo>
                    <a:pt x="1971391" y="517504"/>
                  </a:lnTo>
                  <a:lnTo>
                    <a:pt x="1996874" y="554156"/>
                  </a:lnTo>
                  <a:lnTo>
                    <a:pt x="2021063" y="591747"/>
                  </a:lnTo>
                  <a:lnTo>
                    <a:pt x="2043925" y="630245"/>
                  </a:lnTo>
                  <a:lnTo>
                    <a:pt x="2065429" y="669618"/>
                  </a:lnTo>
                  <a:lnTo>
                    <a:pt x="2085541" y="709833"/>
                  </a:lnTo>
                  <a:lnTo>
                    <a:pt x="2104230" y="750858"/>
                  </a:lnTo>
                  <a:lnTo>
                    <a:pt x="2121463" y="792662"/>
                  </a:lnTo>
                  <a:lnTo>
                    <a:pt x="2137208" y="835211"/>
                  </a:lnTo>
                  <a:lnTo>
                    <a:pt x="2151432" y="878473"/>
                  </a:lnTo>
                  <a:lnTo>
                    <a:pt x="2164104" y="922416"/>
                  </a:lnTo>
                  <a:lnTo>
                    <a:pt x="2175192" y="967008"/>
                  </a:lnTo>
                  <a:lnTo>
                    <a:pt x="2184662" y="1012217"/>
                  </a:lnTo>
                  <a:lnTo>
                    <a:pt x="2192482" y="1058010"/>
                  </a:lnTo>
                  <a:lnTo>
                    <a:pt x="2198621" y="1104354"/>
                  </a:lnTo>
                  <a:lnTo>
                    <a:pt x="2203046" y="1151219"/>
                  </a:lnTo>
                  <a:lnTo>
                    <a:pt x="2205724" y="1198571"/>
                  </a:lnTo>
                  <a:lnTo>
                    <a:pt x="2206625" y="1246377"/>
                  </a:lnTo>
                  <a:lnTo>
                    <a:pt x="2205724" y="1294184"/>
                  </a:lnTo>
                  <a:lnTo>
                    <a:pt x="2203046" y="1341536"/>
                  </a:lnTo>
                  <a:lnTo>
                    <a:pt x="2198621" y="1388401"/>
                  </a:lnTo>
                  <a:lnTo>
                    <a:pt x="2192482" y="1434745"/>
                  </a:lnTo>
                  <a:lnTo>
                    <a:pt x="2184662" y="1480538"/>
                  </a:lnTo>
                  <a:lnTo>
                    <a:pt x="2175192" y="1525747"/>
                  </a:lnTo>
                  <a:lnTo>
                    <a:pt x="2164104" y="1570339"/>
                  </a:lnTo>
                  <a:lnTo>
                    <a:pt x="2151432" y="1614282"/>
                  </a:lnTo>
                  <a:lnTo>
                    <a:pt x="2137208" y="1657544"/>
                  </a:lnTo>
                  <a:lnTo>
                    <a:pt x="2121463" y="1700093"/>
                  </a:lnTo>
                  <a:lnTo>
                    <a:pt x="2104230" y="1741897"/>
                  </a:lnTo>
                  <a:lnTo>
                    <a:pt x="2085541" y="1782922"/>
                  </a:lnTo>
                  <a:lnTo>
                    <a:pt x="2065429" y="1823137"/>
                  </a:lnTo>
                  <a:lnTo>
                    <a:pt x="2043925" y="1862510"/>
                  </a:lnTo>
                  <a:lnTo>
                    <a:pt x="2021063" y="1901008"/>
                  </a:lnTo>
                  <a:lnTo>
                    <a:pt x="1996874" y="1938599"/>
                  </a:lnTo>
                  <a:lnTo>
                    <a:pt x="1971391" y="1975251"/>
                  </a:lnTo>
                  <a:lnTo>
                    <a:pt x="1944645" y="2010931"/>
                  </a:lnTo>
                  <a:lnTo>
                    <a:pt x="1916670" y="2045607"/>
                  </a:lnTo>
                  <a:lnTo>
                    <a:pt x="1887497" y="2079247"/>
                  </a:lnTo>
                  <a:lnTo>
                    <a:pt x="1857159" y="2111819"/>
                  </a:lnTo>
                  <a:lnTo>
                    <a:pt x="1825688" y="2143290"/>
                  </a:lnTo>
                  <a:lnTo>
                    <a:pt x="1793116" y="2173628"/>
                  </a:lnTo>
                  <a:lnTo>
                    <a:pt x="1759476" y="2202801"/>
                  </a:lnTo>
                  <a:lnTo>
                    <a:pt x="1724800" y="2230776"/>
                  </a:lnTo>
                  <a:lnTo>
                    <a:pt x="1689120" y="2257522"/>
                  </a:lnTo>
                  <a:lnTo>
                    <a:pt x="1652468" y="2283005"/>
                  </a:lnTo>
                  <a:lnTo>
                    <a:pt x="1614877" y="2307194"/>
                  </a:lnTo>
                  <a:lnTo>
                    <a:pt x="1576379" y="2330056"/>
                  </a:lnTo>
                  <a:lnTo>
                    <a:pt x="1537006" y="2351560"/>
                  </a:lnTo>
                  <a:lnTo>
                    <a:pt x="1496791" y="2371672"/>
                  </a:lnTo>
                  <a:lnTo>
                    <a:pt x="1455766" y="2390361"/>
                  </a:lnTo>
                  <a:lnTo>
                    <a:pt x="1413962" y="2407594"/>
                  </a:lnTo>
                  <a:lnTo>
                    <a:pt x="1371413" y="2423339"/>
                  </a:lnTo>
                  <a:lnTo>
                    <a:pt x="1328151" y="2437563"/>
                  </a:lnTo>
                  <a:lnTo>
                    <a:pt x="1284208" y="2450235"/>
                  </a:lnTo>
                  <a:lnTo>
                    <a:pt x="1239616" y="2461323"/>
                  </a:lnTo>
                  <a:lnTo>
                    <a:pt x="1194407" y="2470793"/>
                  </a:lnTo>
                  <a:lnTo>
                    <a:pt x="1148614" y="2478613"/>
                  </a:lnTo>
                  <a:lnTo>
                    <a:pt x="1102270" y="2484752"/>
                  </a:lnTo>
                  <a:lnTo>
                    <a:pt x="1055405" y="2489177"/>
                  </a:lnTo>
                  <a:lnTo>
                    <a:pt x="1008053" y="2491855"/>
                  </a:lnTo>
                  <a:lnTo>
                    <a:pt x="960247" y="2492755"/>
                  </a:lnTo>
                  <a:lnTo>
                    <a:pt x="909720" y="2491732"/>
                  </a:lnTo>
                  <a:lnTo>
                    <a:pt x="859489" y="2488680"/>
                  </a:lnTo>
                  <a:lnTo>
                    <a:pt x="809607" y="2483625"/>
                  </a:lnTo>
                  <a:lnTo>
                    <a:pt x="760127" y="2476591"/>
                  </a:lnTo>
                  <a:lnTo>
                    <a:pt x="711105" y="2467604"/>
                  </a:lnTo>
                  <a:lnTo>
                    <a:pt x="662593" y="2456690"/>
                  </a:lnTo>
                  <a:lnTo>
                    <a:pt x="614647" y="2443875"/>
                  </a:lnTo>
                  <a:lnTo>
                    <a:pt x="567320" y="2429183"/>
                  </a:lnTo>
                  <a:lnTo>
                    <a:pt x="520666" y="2412641"/>
                  </a:lnTo>
                  <a:lnTo>
                    <a:pt x="474739" y="2394273"/>
                  </a:lnTo>
                  <a:lnTo>
                    <a:pt x="429593" y="2374106"/>
                  </a:lnTo>
                  <a:lnTo>
                    <a:pt x="385282" y="2352164"/>
                  </a:lnTo>
                  <a:lnTo>
                    <a:pt x="341861" y="2328473"/>
                  </a:lnTo>
                  <a:lnTo>
                    <a:pt x="299383" y="2303059"/>
                  </a:lnTo>
                  <a:lnTo>
                    <a:pt x="257902" y="2275947"/>
                  </a:lnTo>
                  <a:lnTo>
                    <a:pt x="217473" y="2247163"/>
                  </a:lnTo>
                  <a:lnTo>
                    <a:pt x="178149" y="2216732"/>
                  </a:lnTo>
                  <a:lnTo>
                    <a:pt x="139984" y="2184679"/>
                  </a:lnTo>
                  <a:lnTo>
                    <a:pt x="103033" y="2151030"/>
                  </a:lnTo>
                  <a:lnTo>
                    <a:pt x="67349" y="2115811"/>
                  </a:lnTo>
                  <a:lnTo>
                    <a:pt x="32986" y="2079046"/>
                  </a:lnTo>
                  <a:lnTo>
                    <a:pt x="0" y="2040762"/>
                  </a:lnTo>
                  <a:lnTo>
                    <a:pt x="240029" y="1842134"/>
                  </a:lnTo>
                  <a:lnTo>
                    <a:pt x="271627" y="1878433"/>
                  </a:lnTo>
                  <a:lnTo>
                    <a:pt x="304667" y="1912718"/>
                  </a:lnTo>
                  <a:lnTo>
                    <a:pt x="339066" y="1944982"/>
                  </a:lnTo>
                  <a:lnTo>
                    <a:pt x="374742" y="1975217"/>
                  </a:lnTo>
                  <a:lnTo>
                    <a:pt x="411611" y="2003416"/>
                  </a:lnTo>
                  <a:lnTo>
                    <a:pt x="449592" y="2029570"/>
                  </a:lnTo>
                  <a:lnTo>
                    <a:pt x="488601" y="2053673"/>
                  </a:lnTo>
                  <a:lnTo>
                    <a:pt x="528556" y="2075715"/>
                  </a:lnTo>
                  <a:lnTo>
                    <a:pt x="569374" y="2095690"/>
                  </a:lnTo>
                  <a:lnTo>
                    <a:pt x="610972" y="2113590"/>
                  </a:lnTo>
                  <a:lnTo>
                    <a:pt x="653267" y="2129406"/>
                  </a:lnTo>
                  <a:lnTo>
                    <a:pt x="696178" y="2143132"/>
                  </a:lnTo>
                  <a:lnTo>
                    <a:pt x="739621" y="2154759"/>
                  </a:lnTo>
                  <a:lnTo>
                    <a:pt x="783513" y="2164279"/>
                  </a:lnTo>
                  <a:lnTo>
                    <a:pt x="827772" y="2171686"/>
                  </a:lnTo>
                  <a:lnTo>
                    <a:pt x="872315" y="2176970"/>
                  </a:lnTo>
                  <a:lnTo>
                    <a:pt x="917059" y="2180125"/>
                  </a:lnTo>
                  <a:lnTo>
                    <a:pt x="961922" y="2181142"/>
                  </a:lnTo>
                  <a:lnTo>
                    <a:pt x="1006821" y="2180014"/>
                  </a:lnTo>
                  <a:lnTo>
                    <a:pt x="1051672" y="2176732"/>
                  </a:lnTo>
                  <a:lnTo>
                    <a:pt x="1096395" y="2171290"/>
                  </a:lnTo>
                  <a:lnTo>
                    <a:pt x="1140905" y="2163680"/>
                  </a:lnTo>
                  <a:lnTo>
                    <a:pt x="1185119" y="2153893"/>
                  </a:lnTo>
                  <a:lnTo>
                    <a:pt x="1228957" y="2141922"/>
                  </a:lnTo>
                  <a:lnTo>
                    <a:pt x="1272333" y="2127759"/>
                  </a:lnTo>
                  <a:lnTo>
                    <a:pt x="1315167" y="2111397"/>
                  </a:lnTo>
                  <a:lnTo>
                    <a:pt x="1357375" y="2092827"/>
                  </a:lnTo>
                  <a:lnTo>
                    <a:pt x="1398874" y="2072042"/>
                  </a:lnTo>
                  <a:lnTo>
                    <a:pt x="1439582" y="2049034"/>
                  </a:lnTo>
                  <a:lnTo>
                    <a:pt x="1479416" y="2023795"/>
                  </a:lnTo>
                  <a:lnTo>
                    <a:pt x="1518293" y="1996318"/>
                  </a:lnTo>
                  <a:lnTo>
                    <a:pt x="1556130" y="1966594"/>
                  </a:lnTo>
                  <a:lnTo>
                    <a:pt x="1592418" y="1934997"/>
                  </a:lnTo>
                  <a:lnTo>
                    <a:pt x="1626693" y="1901957"/>
                  </a:lnTo>
                  <a:lnTo>
                    <a:pt x="1658948" y="1867558"/>
                  </a:lnTo>
                  <a:lnTo>
                    <a:pt x="1689177" y="1831882"/>
                  </a:lnTo>
                  <a:lnTo>
                    <a:pt x="1717369" y="1795013"/>
                  </a:lnTo>
                  <a:lnTo>
                    <a:pt x="1743519" y="1757032"/>
                  </a:lnTo>
                  <a:lnTo>
                    <a:pt x="1767618" y="1718023"/>
                  </a:lnTo>
                  <a:lnTo>
                    <a:pt x="1789658" y="1678068"/>
                  </a:lnTo>
                  <a:lnTo>
                    <a:pt x="1809631" y="1637250"/>
                  </a:lnTo>
                  <a:lnTo>
                    <a:pt x="1827530" y="1595652"/>
                  </a:lnTo>
                  <a:lnTo>
                    <a:pt x="1843346" y="1553357"/>
                  </a:lnTo>
                  <a:lnTo>
                    <a:pt x="1857072" y="1510446"/>
                  </a:lnTo>
                  <a:lnTo>
                    <a:pt x="1868700" y="1467003"/>
                  </a:lnTo>
                  <a:lnTo>
                    <a:pt x="1878223" y="1423111"/>
                  </a:lnTo>
                  <a:lnTo>
                    <a:pt x="1885631" y="1378852"/>
                  </a:lnTo>
                  <a:lnTo>
                    <a:pt x="1890918" y="1334309"/>
                  </a:lnTo>
                  <a:lnTo>
                    <a:pt x="1894076" y="1289565"/>
                  </a:lnTo>
                  <a:lnTo>
                    <a:pt x="1895097" y="1244702"/>
                  </a:lnTo>
                  <a:lnTo>
                    <a:pt x="1893972" y="1199803"/>
                  </a:lnTo>
                  <a:lnTo>
                    <a:pt x="1890695" y="1154952"/>
                  </a:lnTo>
                  <a:lnTo>
                    <a:pt x="1885257" y="1110229"/>
                  </a:lnTo>
                  <a:lnTo>
                    <a:pt x="1877650" y="1065719"/>
                  </a:lnTo>
                  <a:lnTo>
                    <a:pt x="1867867" y="1021505"/>
                  </a:lnTo>
                  <a:lnTo>
                    <a:pt x="1855900" y="977667"/>
                  </a:lnTo>
                  <a:lnTo>
                    <a:pt x="1841741" y="934291"/>
                  </a:lnTo>
                  <a:lnTo>
                    <a:pt x="1825382" y="891457"/>
                  </a:lnTo>
                  <a:lnTo>
                    <a:pt x="1806815" y="849249"/>
                  </a:lnTo>
                  <a:lnTo>
                    <a:pt x="1786032" y="807750"/>
                  </a:lnTo>
                  <a:lnTo>
                    <a:pt x="1763027" y="767042"/>
                  </a:lnTo>
                  <a:lnTo>
                    <a:pt x="1737790" y="727208"/>
                  </a:lnTo>
                  <a:lnTo>
                    <a:pt x="1710314" y="688331"/>
                  </a:lnTo>
                  <a:lnTo>
                    <a:pt x="1680590" y="650493"/>
                  </a:lnTo>
                  <a:lnTo>
                    <a:pt x="1648355" y="613562"/>
                  </a:lnTo>
                  <a:lnTo>
                    <a:pt x="1614413" y="578547"/>
                  </a:lnTo>
                  <a:lnTo>
                    <a:pt x="1578854" y="545489"/>
                  </a:lnTo>
                  <a:lnTo>
                    <a:pt x="1541765" y="514431"/>
                  </a:lnTo>
                  <a:lnTo>
                    <a:pt x="1503234" y="485414"/>
                  </a:lnTo>
                  <a:lnTo>
                    <a:pt x="1463348" y="458479"/>
                  </a:lnTo>
                  <a:lnTo>
                    <a:pt x="1422195" y="433668"/>
                  </a:lnTo>
                  <a:lnTo>
                    <a:pt x="1379862" y="411023"/>
                  </a:lnTo>
                  <a:lnTo>
                    <a:pt x="1336437" y="390585"/>
                  </a:lnTo>
                  <a:lnTo>
                    <a:pt x="1292008" y="372396"/>
                  </a:lnTo>
                  <a:lnTo>
                    <a:pt x="1246662" y="356498"/>
                  </a:lnTo>
                  <a:lnTo>
                    <a:pt x="1200488" y="342931"/>
                  </a:lnTo>
                  <a:lnTo>
                    <a:pt x="1153572" y="331738"/>
                  </a:lnTo>
                  <a:lnTo>
                    <a:pt x="1106002" y="322959"/>
                  </a:lnTo>
                  <a:lnTo>
                    <a:pt x="1057866" y="316638"/>
                  </a:lnTo>
                  <a:lnTo>
                    <a:pt x="1009252" y="312814"/>
                  </a:lnTo>
                  <a:lnTo>
                    <a:pt x="960247" y="311530"/>
                  </a:lnTo>
                  <a:lnTo>
                    <a:pt x="96024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438994" y="1791208"/>
              <a:ext cx="1246505" cy="2040889"/>
            </a:xfrm>
            <a:custGeom>
              <a:avLst/>
              <a:gdLst/>
              <a:ahLst/>
              <a:cxnLst/>
              <a:rect l="l" t="t" r="r" b="b"/>
              <a:pathLst>
                <a:path w="1246504" h="2040889">
                  <a:moveTo>
                    <a:pt x="1246289" y="0"/>
                  </a:moveTo>
                  <a:lnTo>
                    <a:pt x="1195225" y="1045"/>
                  </a:lnTo>
                  <a:lnTo>
                    <a:pt x="1144405" y="4169"/>
                  </a:lnTo>
                  <a:lnTo>
                    <a:pt x="1093889" y="9349"/>
                  </a:lnTo>
                  <a:lnTo>
                    <a:pt x="1043736" y="16565"/>
                  </a:lnTo>
                  <a:lnTo>
                    <a:pt x="994006" y="25795"/>
                  </a:lnTo>
                  <a:lnTo>
                    <a:pt x="944759" y="37018"/>
                  </a:lnTo>
                  <a:lnTo>
                    <a:pt x="896053" y="50214"/>
                  </a:lnTo>
                  <a:lnTo>
                    <a:pt x="847949" y="65361"/>
                  </a:lnTo>
                  <a:lnTo>
                    <a:pt x="800506" y="82438"/>
                  </a:lnTo>
                  <a:lnTo>
                    <a:pt x="753783" y="101424"/>
                  </a:lnTo>
                  <a:lnTo>
                    <a:pt x="707840" y="122297"/>
                  </a:lnTo>
                  <a:lnTo>
                    <a:pt x="662738" y="145038"/>
                  </a:lnTo>
                  <a:lnTo>
                    <a:pt x="618534" y="169624"/>
                  </a:lnTo>
                  <a:lnTo>
                    <a:pt x="575289" y="196035"/>
                  </a:lnTo>
                  <a:lnTo>
                    <a:pt x="533063" y="224249"/>
                  </a:lnTo>
                  <a:lnTo>
                    <a:pt x="491915" y="254246"/>
                  </a:lnTo>
                  <a:lnTo>
                    <a:pt x="451904" y="286003"/>
                  </a:lnTo>
                  <a:lnTo>
                    <a:pt x="415643" y="317172"/>
                  </a:lnTo>
                  <a:lnTo>
                    <a:pt x="380867" y="349420"/>
                  </a:lnTo>
                  <a:lnTo>
                    <a:pt x="347579" y="382702"/>
                  </a:lnTo>
                  <a:lnTo>
                    <a:pt x="315784" y="416974"/>
                  </a:lnTo>
                  <a:lnTo>
                    <a:pt x="285486" y="452190"/>
                  </a:lnTo>
                  <a:lnTo>
                    <a:pt x="256689" y="488304"/>
                  </a:lnTo>
                  <a:lnTo>
                    <a:pt x="229398" y="525271"/>
                  </a:lnTo>
                  <a:lnTo>
                    <a:pt x="203618" y="563045"/>
                  </a:lnTo>
                  <a:lnTo>
                    <a:pt x="179351" y="601581"/>
                  </a:lnTo>
                  <a:lnTo>
                    <a:pt x="156603" y="640834"/>
                  </a:lnTo>
                  <a:lnTo>
                    <a:pt x="135378" y="680758"/>
                  </a:lnTo>
                  <a:lnTo>
                    <a:pt x="115681" y="721307"/>
                  </a:lnTo>
                  <a:lnTo>
                    <a:pt x="97514" y="762437"/>
                  </a:lnTo>
                  <a:lnTo>
                    <a:pt x="80884" y="804101"/>
                  </a:lnTo>
                  <a:lnTo>
                    <a:pt x="65794" y="846255"/>
                  </a:lnTo>
                  <a:lnTo>
                    <a:pt x="52248" y="888853"/>
                  </a:lnTo>
                  <a:lnTo>
                    <a:pt x="40251" y="931849"/>
                  </a:lnTo>
                  <a:lnTo>
                    <a:pt x="29808" y="975199"/>
                  </a:lnTo>
                  <a:lnTo>
                    <a:pt x="20921" y="1018856"/>
                  </a:lnTo>
                  <a:lnTo>
                    <a:pt x="13596" y="1062775"/>
                  </a:lnTo>
                  <a:lnTo>
                    <a:pt x="7837" y="1106910"/>
                  </a:lnTo>
                  <a:lnTo>
                    <a:pt x="3649" y="1151217"/>
                  </a:lnTo>
                  <a:lnTo>
                    <a:pt x="1035" y="1195650"/>
                  </a:lnTo>
                  <a:lnTo>
                    <a:pt x="0" y="1240164"/>
                  </a:lnTo>
                  <a:lnTo>
                    <a:pt x="548" y="1284712"/>
                  </a:lnTo>
                  <a:lnTo>
                    <a:pt x="2683" y="1329250"/>
                  </a:lnTo>
                  <a:lnTo>
                    <a:pt x="6410" y="1373732"/>
                  </a:lnTo>
                  <a:lnTo>
                    <a:pt x="11734" y="1418112"/>
                  </a:lnTo>
                  <a:lnTo>
                    <a:pt x="18658" y="1462346"/>
                  </a:lnTo>
                  <a:lnTo>
                    <a:pt x="27186" y="1506388"/>
                  </a:lnTo>
                  <a:lnTo>
                    <a:pt x="37324" y="1550192"/>
                  </a:lnTo>
                  <a:lnTo>
                    <a:pt x="49074" y="1593713"/>
                  </a:lnTo>
                  <a:lnTo>
                    <a:pt x="62443" y="1636905"/>
                  </a:lnTo>
                  <a:lnTo>
                    <a:pt x="77433" y="1679723"/>
                  </a:lnTo>
                  <a:lnTo>
                    <a:pt x="94050" y="1722122"/>
                  </a:lnTo>
                  <a:lnTo>
                    <a:pt x="112297" y="1764056"/>
                  </a:lnTo>
                  <a:lnTo>
                    <a:pt x="132178" y="1805480"/>
                  </a:lnTo>
                  <a:lnTo>
                    <a:pt x="153699" y="1846348"/>
                  </a:lnTo>
                  <a:lnTo>
                    <a:pt x="176864" y="1886615"/>
                  </a:lnTo>
                  <a:lnTo>
                    <a:pt x="201676" y="1926235"/>
                  </a:lnTo>
                  <a:lnTo>
                    <a:pt x="228140" y="1965164"/>
                  </a:lnTo>
                  <a:lnTo>
                    <a:pt x="256261" y="2003355"/>
                  </a:lnTo>
                  <a:lnTo>
                    <a:pt x="286042" y="2040762"/>
                  </a:lnTo>
                  <a:lnTo>
                    <a:pt x="526072" y="1842134"/>
                  </a:lnTo>
                  <a:lnTo>
                    <a:pt x="495190" y="1802728"/>
                  </a:lnTo>
                  <a:lnTo>
                    <a:pt x="466575" y="1761887"/>
                  </a:lnTo>
                  <a:lnTo>
                    <a:pt x="440263" y="1719712"/>
                  </a:lnTo>
                  <a:lnTo>
                    <a:pt x="416288" y="1676301"/>
                  </a:lnTo>
                  <a:lnTo>
                    <a:pt x="394688" y="1631754"/>
                  </a:lnTo>
                  <a:lnTo>
                    <a:pt x="375495" y="1586170"/>
                  </a:lnTo>
                  <a:lnTo>
                    <a:pt x="358748" y="1539648"/>
                  </a:lnTo>
                  <a:lnTo>
                    <a:pt x="344479" y="1492288"/>
                  </a:lnTo>
                  <a:lnTo>
                    <a:pt x="332726" y="1444188"/>
                  </a:lnTo>
                  <a:lnTo>
                    <a:pt x="323523" y="1395448"/>
                  </a:lnTo>
                  <a:lnTo>
                    <a:pt x="316905" y="1346166"/>
                  </a:lnTo>
                  <a:lnTo>
                    <a:pt x="312909" y="1296443"/>
                  </a:lnTo>
                  <a:lnTo>
                    <a:pt x="311569" y="1246377"/>
                  </a:lnTo>
                  <a:lnTo>
                    <a:pt x="312785" y="1198275"/>
                  </a:lnTo>
                  <a:lnTo>
                    <a:pt x="316394" y="1150803"/>
                  </a:lnTo>
                  <a:lnTo>
                    <a:pt x="322338" y="1104020"/>
                  </a:lnTo>
                  <a:lnTo>
                    <a:pt x="330558" y="1057987"/>
                  </a:lnTo>
                  <a:lnTo>
                    <a:pt x="340995" y="1012760"/>
                  </a:lnTo>
                  <a:lnTo>
                    <a:pt x="353590" y="968400"/>
                  </a:lnTo>
                  <a:lnTo>
                    <a:pt x="368285" y="924964"/>
                  </a:lnTo>
                  <a:lnTo>
                    <a:pt x="385020" y="882513"/>
                  </a:lnTo>
                  <a:lnTo>
                    <a:pt x="403738" y="841103"/>
                  </a:lnTo>
                  <a:lnTo>
                    <a:pt x="424380" y="800795"/>
                  </a:lnTo>
                  <a:lnTo>
                    <a:pt x="446886" y="761646"/>
                  </a:lnTo>
                  <a:lnTo>
                    <a:pt x="471198" y="723716"/>
                  </a:lnTo>
                  <a:lnTo>
                    <a:pt x="497258" y="687064"/>
                  </a:lnTo>
                  <a:lnTo>
                    <a:pt x="525006" y="651747"/>
                  </a:lnTo>
                  <a:lnTo>
                    <a:pt x="554384" y="617826"/>
                  </a:lnTo>
                  <a:lnTo>
                    <a:pt x="585333" y="585358"/>
                  </a:lnTo>
                  <a:lnTo>
                    <a:pt x="617795" y="554403"/>
                  </a:lnTo>
                  <a:lnTo>
                    <a:pt x="651710" y="525019"/>
                  </a:lnTo>
                  <a:lnTo>
                    <a:pt x="687021" y="497265"/>
                  </a:lnTo>
                  <a:lnTo>
                    <a:pt x="723668" y="471200"/>
                  </a:lnTo>
                  <a:lnTo>
                    <a:pt x="761592" y="446882"/>
                  </a:lnTo>
                  <a:lnTo>
                    <a:pt x="800735" y="424371"/>
                  </a:lnTo>
                  <a:lnTo>
                    <a:pt x="841039" y="403725"/>
                  </a:lnTo>
                  <a:lnTo>
                    <a:pt x="882444" y="385002"/>
                  </a:lnTo>
                  <a:lnTo>
                    <a:pt x="924891" y="368262"/>
                  </a:lnTo>
                  <a:lnTo>
                    <a:pt x="968323" y="353563"/>
                  </a:lnTo>
                  <a:lnTo>
                    <a:pt x="1012680" y="340965"/>
                  </a:lnTo>
                  <a:lnTo>
                    <a:pt x="1057903" y="330525"/>
                  </a:lnTo>
                  <a:lnTo>
                    <a:pt x="1103935" y="322303"/>
                  </a:lnTo>
                  <a:lnTo>
                    <a:pt x="1150715" y="316358"/>
                  </a:lnTo>
                  <a:lnTo>
                    <a:pt x="1198186" y="312747"/>
                  </a:lnTo>
                  <a:lnTo>
                    <a:pt x="1246289" y="311530"/>
                  </a:lnTo>
                  <a:lnTo>
                    <a:pt x="1246289" y="0"/>
                  </a:lnTo>
                  <a:close/>
                </a:path>
              </a:pathLst>
            </a:custGeom>
            <a:solidFill>
              <a:srgbClr val="FFE0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438994" y="1791208"/>
              <a:ext cx="1246505" cy="2040889"/>
            </a:xfrm>
            <a:custGeom>
              <a:avLst/>
              <a:gdLst/>
              <a:ahLst/>
              <a:cxnLst/>
              <a:rect l="l" t="t" r="r" b="b"/>
              <a:pathLst>
                <a:path w="1246504" h="2040889">
                  <a:moveTo>
                    <a:pt x="286042" y="2040762"/>
                  </a:moveTo>
                  <a:lnTo>
                    <a:pt x="256261" y="2003355"/>
                  </a:lnTo>
                  <a:lnTo>
                    <a:pt x="228140" y="1965164"/>
                  </a:lnTo>
                  <a:lnTo>
                    <a:pt x="201676" y="1926235"/>
                  </a:lnTo>
                  <a:lnTo>
                    <a:pt x="176864" y="1886615"/>
                  </a:lnTo>
                  <a:lnTo>
                    <a:pt x="153699" y="1846348"/>
                  </a:lnTo>
                  <a:lnTo>
                    <a:pt x="132178" y="1805480"/>
                  </a:lnTo>
                  <a:lnTo>
                    <a:pt x="112297" y="1764056"/>
                  </a:lnTo>
                  <a:lnTo>
                    <a:pt x="94050" y="1722122"/>
                  </a:lnTo>
                  <a:lnTo>
                    <a:pt x="77433" y="1679723"/>
                  </a:lnTo>
                  <a:lnTo>
                    <a:pt x="62443" y="1636905"/>
                  </a:lnTo>
                  <a:lnTo>
                    <a:pt x="49074" y="1593713"/>
                  </a:lnTo>
                  <a:lnTo>
                    <a:pt x="37324" y="1550192"/>
                  </a:lnTo>
                  <a:lnTo>
                    <a:pt x="27186" y="1506388"/>
                  </a:lnTo>
                  <a:lnTo>
                    <a:pt x="18658" y="1462346"/>
                  </a:lnTo>
                  <a:lnTo>
                    <a:pt x="11734" y="1418112"/>
                  </a:lnTo>
                  <a:lnTo>
                    <a:pt x="6410" y="1373732"/>
                  </a:lnTo>
                  <a:lnTo>
                    <a:pt x="2683" y="1329250"/>
                  </a:lnTo>
                  <a:lnTo>
                    <a:pt x="548" y="1284712"/>
                  </a:lnTo>
                  <a:lnTo>
                    <a:pt x="0" y="1240164"/>
                  </a:lnTo>
                  <a:lnTo>
                    <a:pt x="1035" y="1195650"/>
                  </a:lnTo>
                  <a:lnTo>
                    <a:pt x="3649" y="1151217"/>
                  </a:lnTo>
                  <a:lnTo>
                    <a:pt x="7837" y="1106910"/>
                  </a:lnTo>
                  <a:lnTo>
                    <a:pt x="13596" y="1062775"/>
                  </a:lnTo>
                  <a:lnTo>
                    <a:pt x="20921" y="1018856"/>
                  </a:lnTo>
                  <a:lnTo>
                    <a:pt x="29808" y="975199"/>
                  </a:lnTo>
                  <a:lnTo>
                    <a:pt x="40251" y="931849"/>
                  </a:lnTo>
                  <a:lnTo>
                    <a:pt x="52248" y="888853"/>
                  </a:lnTo>
                  <a:lnTo>
                    <a:pt x="65794" y="846255"/>
                  </a:lnTo>
                  <a:lnTo>
                    <a:pt x="80884" y="804101"/>
                  </a:lnTo>
                  <a:lnTo>
                    <a:pt x="97514" y="762437"/>
                  </a:lnTo>
                  <a:lnTo>
                    <a:pt x="115681" y="721307"/>
                  </a:lnTo>
                  <a:lnTo>
                    <a:pt x="135378" y="680758"/>
                  </a:lnTo>
                  <a:lnTo>
                    <a:pt x="156603" y="640834"/>
                  </a:lnTo>
                  <a:lnTo>
                    <a:pt x="179351" y="601581"/>
                  </a:lnTo>
                  <a:lnTo>
                    <a:pt x="203618" y="563045"/>
                  </a:lnTo>
                  <a:lnTo>
                    <a:pt x="229398" y="525271"/>
                  </a:lnTo>
                  <a:lnTo>
                    <a:pt x="256689" y="488304"/>
                  </a:lnTo>
                  <a:lnTo>
                    <a:pt x="285486" y="452190"/>
                  </a:lnTo>
                  <a:lnTo>
                    <a:pt x="315784" y="416974"/>
                  </a:lnTo>
                  <a:lnTo>
                    <a:pt x="347579" y="382702"/>
                  </a:lnTo>
                  <a:lnTo>
                    <a:pt x="380867" y="349420"/>
                  </a:lnTo>
                  <a:lnTo>
                    <a:pt x="415643" y="317172"/>
                  </a:lnTo>
                  <a:lnTo>
                    <a:pt x="451904" y="286003"/>
                  </a:lnTo>
                  <a:lnTo>
                    <a:pt x="491915" y="254246"/>
                  </a:lnTo>
                  <a:lnTo>
                    <a:pt x="533063" y="224249"/>
                  </a:lnTo>
                  <a:lnTo>
                    <a:pt x="575289" y="196035"/>
                  </a:lnTo>
                  <a:lnTo>
                    <a:pt x="618534" y="169624"/>
                  </a:lnTo>
                  <a:lnTo>
                    <a:pt x="662738" y="145038"/>
                  </a:lnTo>
                  <a:lnTo>
                    <a:pt x="707840" y="122297"/>
                  </a:lnTo>
                  <a:lnTo>
                    <a:pt x="753783" y="101424"/>
                  </a:lnTo>
                  <a:lnTo>
                    <a:pt x="800506" y="82438"/>
                  </a:lnTo>
                  <a:lnTo>
                    <a:pt x="847949" y="65361"/>
                  </a:lnTo>
                  <a:lnTo>
                    <a:pt x="896053" y="50214"/>
                  </a:lnTo>
                  <a:lnTo>
                    <a:pt x="944759" y="37018"/>
                  </a:lnTo>
                  <a:lnTo>
                    <a:pt x="994006" y="25795"/>
                  </a:lnTo>
                  <a:lnTo>
                    <a:pt x="1043736" y="16565"/>
                  </a:lnTo>
                  <a:lnTo>
                    <a:pt x="1093889" y="9349"/>
                  </a:lnTo>
                  <a:lnTo>
                    <a:pt x="1144405" y="4169"/>
                  </a:lnTo>
                  <a:lnTo>
                    <a:pt x="1195225" y="1045"/>
                  </a:lnTo>
                  <a:lnTo>
                    <a:pt x="1246289" y="0"/>
                  </a:lnTo>
                  <a:lnTo>
                    <a:pt x="1246289" y="311530"/>
                  </a:lnTo>
                  <a:lnTo>
                    <a:pt x="1198186" y="312747"/>
                  </a:lnTo>
                  <a:lnTo>
                    <a:pt x="1150715" y="316358"/>
                  </a:lnTo>
                  <a:lnTo>
                    <a:pt x="1103935" y="322303"/>
                  </a:lnTo>
                  <a:lnTo>
                    <a:pt x="1057903" y="330525"/>
                  </a:lnTo>
                  <a:lnTo>
                    <a:pt x="1012680" y="340965"/>
                  </a:lnTo>
                  <a:lnTo>
                    <a:pt x="968323" y="353563"/>
                  </a:lnTo>
                  <a:lnTo>
                    <a:pt x="924891" y="368262"/>
                  </a:lnTo>
                  <a:lnTo>
                    <a:pt x="882444" y="385002"/>
                  </a:lnTo>
                  <a:lnTo>
                    <a:pt x="841039" y="403725"/>
                  </a:lnTo>
                  <a:lnTo>
                    <a:pt x="800735" y="424371"/>
                  </a:lnTo>
                  <a:lnTo>
                    <a:pt x="761592" y="446882"/>
                  </a:lnTo>
                  <a:lnTo>
                    <a:pt x="723668" y="471200"/>
                  </a:lnTo>
                  <a:lnTo>
                    <a:pt x="687021" y="497265"/>
                  </a:lnTo>
                  <a:lnTo>
                    <a:pt x="651710" y="525019"/>
                  </a:lnTo>
                  <a:lnTo>
                    <a:pt x="617795" y="554403"/>
                  </a:lnTo>
                  <a:lnTo>
                    <a:pt x="585333" y="585358"/>
                  </a:lnTo>
                  <a:lnTo>
                    <a:pt x="554384" y="617826"/>
                  </a:lnTo>
                  <a:lnTo>
                    <a:pt x="525006" y="651747"/>
                  </a:lnTo>
                  <a:lnTo>
                    <a:pt x="497258" y="687064"/>
                  </a:lnTo>
                  <a:lnTo>
                    <a:pt x="471198" y="723716"/>
                  </a:lnTo>
                  <a:lnTo>
                    <a:pt x="446886" y="761646"/>
                  </a:lnTo>
                  <a:lnTo>
                    <a:pt x="424380" y="800795"/>
                  </a:lnTo>
                  <a:lnTo>
                    <a:pt x="403738" y="841103"/>
                  </a:lnTo>
                  <a:lnTo>
                    <a:pt x="385020" y="882513"/>
                  </a:lnTo>
                  <a:lnTo>
                    <a:pt x="368285" y="924964"/>
                  </a:lnTo>
                  <a:lnTo>
                    <a:pt x="353590" y="968400"/>
                  </a:lnTo>
                  <a:lnTo>
                    <a:pt x="340995" y="1012760"/>
                  </a:lnTo>
                  <a:lnTo>
                    <a:pt x="330558" y="1057987"/>
                  </a:lnTo>
                  <a:lnTo>
                    <a:pt x="322338" y="1104020"/>
                  </a:lnTo>
                  <a:lnTo>
                    <a:pt x="316394" y="1150803"/>
                  </a:lnTo>
                  <a:lnTo>
                    <a:pt x="312785" y="1198275"/>
                  </a:lnTo>
                  <a:lnTo>
                    <a:pt x="311569" y="1246377"/>
                  </a:lnTo>
                  <a:lnTo>
                    <a:pt x="312909" y="1296443"/>
                  </a:lnTo>
                  <a:lnTo>
                    <a:pt x="316905" y="1346166"/>
                  </a:lnTo>
                  <a:lnTo>
                    <a:pt x="323523" y="1395448"/>
                  </a:lnTo>
                  <a:lnTo>
                    <a:pt x="332726" y="1444188"/>
                  </a:lnTo>
                  <a:lnTo>
                    <a:pt x="344479" y="1492288"/>
                  </a:lnTo>
                  <a:lnTo>
                    <a:pt x="358748" y="1539648"/>
                  </a:lnTo>
                  <a:lnTo>
                    <a:pt x="375495" y="1586170"/>
                  </a:lnTo>
                  <a:lnTo>
                    <a:pt x="394688" y="1631754"/>
                  </a:lnTo>
                  <a:lnTo>
                    <a:pt x="416288" y="1676301"/>
                  </a:lnTo>
                  <a:lnTo>
                    <a:pt x="440263" y="1719712"/>
                  </a:lnTo>
                  <a:lnTo>
                    <a:pt x="466575" y="1761887"/>
                  </a:lnTo>
                  <a:lnTo>
                    <a:pt x="495190" y="1802728"/>
                  </a:lnTo>
                  <a:lnTo>
                    <a:pt x="526072" y="1842134"/>
                  </a:lnTo>
                  <a:lnTo>
                    <a:pt x="286042" y="20407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76115" y="2328672"/>
              <a:ext cx="1419225" cy="1419225"/>
            </a:xfrm>
            <a:custGeom>
              <a:avLst/>
              <a:gdLst/>
              <a:ahLst/>
              <a:cxnLst/>
              <a:rect l="l" t="t" r="r" b="b"/>
              <a:pathLst>
                <a:path w="1419225" h="1419225">
                  <a:moveTo>
                    <a:pt x="709422" y="0"/>
                  </a:moveTo>
                  <a:lnTo>
                    <a:pt x="660851" y="1636"/>
                  </a:lnTo>
                  <a:lnTo>
                    <a:pt x="613159" y="6476"/>
                  </a:lnTo>
                  <a:lnTo>
                    <a:pt x="566451" y="14413"/>
                  </a:lnTo>
                  <a:lnTo>
                    <a:pt x="520832" y="25341"/>
                  </a:lnTo>
                  <a:lnTo>
                    <a:pt x="476408" y="39156"/>
                  </a:lnTo>
                  <a:lnTo>
                    <a:pt x="433286" y="55751"/>
                  </a:lnTo>
                  <a:lnTo>
                    <a:pt x="391570" y="75020"/>
                  </a:lnTo>
                  <a:lnTo>
                    <a:pt x="351366" y="96858"/>
                  </a:lnTo>
                  <a:lnTo>
                    <a:pt x="312780" y="121160"/>
                  </a:lnTo>
                  <a:lnTo>
                    <a:pt x="275918" y="147819"/>
                  </a:lnTo>
                  <a:lnTo>
                    <a:pt x="240885" y="176730"/>
                  </a:lnTo>
                  <a:lnTo>
                    <a:pt x="207787" y="207787"/>
                  </a:lnTo>
                  <a:lnTo>
                    <a:pt x="176730" y="240885"/>
                  </a:lnTo>
                  <a:lnTo>
                    <a:pt x="147819" y="275918"/>
                  </a:lnTo>
                  <a:lnTo>
                    <a:pt x="121160" y="312780"/>
                  </a:lnTo>
                  <a:lnTo>
                    <a:pt x="96858" y="351366"/>
                  </a:lnTo>
                  <a:lnTo>
                    <a:pt x="75020" y="391570"/>
                  </a:lnTo>
                  <a:lnTo>
                    <a:pt x="55751" y="433286"/>
                  </a:lnTo>
                  <a:lnTo>
                    <a:pt x="39156" y="476408"/>
                  </a:lnTo>
                  <a:lnTo>
                    <a:pt x="25341" y="520832"/>
                  </a:lnTo>
                  <a:lnTo>
                    <a:pt x="14413" y="566451"/>
                  </a:lnTo>
                  <a:lnTo>
                    <a:pt x="6476" y="613159"/>
                  </a:lnTo>
                  <a:lnTo>
                    <a:pt x="1636" y="660851"/>
                  </a:lnTo>
                  <a:lnTo>
                    <a:pt x="0" y="709422"/>
                  </a:lnTo>
                  <a:lnTo>
                    <a:pt x="1636" y="757992"/>
                  </a:lnTo>
                  <a:lnTo>
                    <a:pt x="6476" y="805684"/>
                  </a:lnTo>
                  <a:lnTo>
                    <a:pt x="14413" y="852392"/>
                  </a:lnTo>
                  <a:lnTo>
                    <a:pt x="25341" y="898011"/>
                  </a:lnTo>
                  <a:lnTo>
                    <a:pt x="39156" y="942435"/>
                  </a:lnTo>
                  <a:lnTo>
                    <a:pt x="55751" y="985557"/>
                  </a:lnTo>
                  <a:lnTo>
                    <a:pt x="75020" y="1027273"/>
                  </a:lnTo>
                  <a:lnTo>
                    <a:pt x="96858" y="1067477"/>
                  </a:lnTo>
                  <a:lnTo>
                    <a:pt x="121160" y="1106063"/>
                  </a:lnTo>
                  <a:lnTo>
                    <a:pt x="147819" y="1142925"/>
                  </a:lnTo>
                  <a:lnTo>
                    <a:pt x="176730" y="1177958"/>
                  </a:lnTo>
                  <a:lnTo>
                    <a:pt x="207787" y="1211056"/>
                  </a:lnTo>
                  <a:lnTo>
                    <a:pt x="240885" y="1242113"/>
                  </a:lnTo>
                  <a:lnTo>
                    <a:pt x="275918" y="1271024"/>
                  </a:lnTo>
                  <a:lnTo>
                    <a:pt x="312780" y="1297683"/>
                  </a:lnTo>
                  <a:lnTo>
                    <a:pt x="351366" y="1321985"/>
                  </a:lnTo>
                  <a:lnTo>
                    <a:pt x="391570" y="1343823"/>
                  </a:lnTo>
                  <a:lnTo>
                    <a:pt x="433286" y="1363092"/>
                  </a:lnTo>
                  <a:lnTo>
                    <a:pt x="476408" y="1379687"/>
                  </a:lnTo>
                  <a:lnTo>
                    <a:pt x="520832" y="1393502"/>
                  </a:lnTo>
                  <a:lnTo>
                    <a:pt x="566451" y="1404430"/>
                  </a:lnTo>
                  <a:lnTo>
                    <a:pt x="613159" y="1412367"/>
                  </a:lnTo>
                  <a:lnTo>
                    <a:pt x="660851" y="1417207"/>
                  </a:lnTo>
                  <a:lnTo>
                    <a:pt x="709422" y="1418844"/>
                  </a:lnTo>
                  <a:lnTo>
                    <a:pt x="757992" y="1417207"/>
                  </a:lnTo>
                  <a:lnTo>
                    <a:pt x="805684" y="1412367"/>
                  </a:lnTo>
                  <a:lnTo>
                    <a:pt x="852392" y="1404430"/>
                  </a:lnTo>
                  <a:lnTo>
                    <a:pt x="898011" y="1393502"/>
                  </a:lnTo>
                  <a:lnTo>
                    <a:pt x="942435" y="1379687"/>
                  </a:lnTo>
                  <a:lnTo>
                    <a:pt x="985557" y="1363092"/>
                  </a:lnTo>
                  <a:lnTo>
                    <a:pt x="1027273" y="1343823"/>
                  </a:lnTo>
                  <a:lnTo>
                    <a:pt x="1067477" y="1321985"/>
                  </a:lnTo>
                  <a:lnTo>
                    <a:pt x="1106063" y="1297683"/>
                  </a:lnTo>
                  <a:lnTo>
                    <a:pt x="1142925" y="1271024"/>
                  </a:lnTo>
                  <a:lnTo>
                    <a:pt x="1177958" y="1242113"/>
                  </a:lnTo>
                  <a:lnTo>
                    <a:pt x="1211056" y="1211056"/>
                  </a:lnTo>
                  <a:lnTo>
                    <a:pt x="1242113" y="1177958"/>
                  </a:lnTo>
                  <a:lnTo>
                    <a:pt x="1271024" y="1142925"/>
                  </a:lnTo>
                  <a:lnTo>
                    <a:pt x="1297683" y="1106063"/>
                  </a:lnTo>
                  <a:lnTo>
                    <a:pt x="1321985" y="1067477"/>
                  </a:lnTo>
                  <a:lnTo>
                    <a:pt x="1343823" y="1027273"/>
                  </a:lnTo>
                  <a:lnTo>
                    <a:pt x="1363092" y="985557"/>
                  </a:lnTo>
                  <a:lnTo>
                    <a:pt x="1379687" y="942435"/>
                  </a:lnTo>
                  <a:lnTo>
                    <a:pt x="1393502" y="898011"/>
                  </a:lnTo>
                  <a:lnTo>
                    <a:pt x="1404430" y="852392"/>
                  </a:lnTo>
                  <a:lnTo>
                    <a:pt x="1412367" y="805684"/>
                  </a:lnTo>
                  <a:lnTo>
                    <a:pt x="1417207" y="757992"/>
                  </a:lnTo>
                  <a:lnTo>
                    <a:pt x="1418844" y="709422"/>
                  </a:lnTo>
                  <a:lnTo>
                    <a:pt x="1417207" y="660851"/>
                  </a:lnTo>
                  <a:lnTo>
                    <a:pt x="1412367" y="613159"/>
                  </a:lnTo>
                  <a:lnTo>
                    <a:pt x="1404430" y="566451"/>
                  </a:lnTo>
                  <a:lnTo>
                    <a:pt x="1393502" y="520832"/>
                  </a:lnTo>
                  <a:lnTo>
                    <a:pt x="1379687" y="476408"/>
                  </a:lnTo>
                  <a:lnTo>
                    <a:pt x="1363092" y="433286"/>
                  </a:lnTo>
                  <a:lnTo>
                    <a:pt x="1343823" y="391570"/>
                  </a:lnTo>
                  <a:lnTo>
                    <a:pt x="1321985" y="351366"/>
                  </a:lnTo>
                  <a:lnTo>
                    <a:pt x="1297683" y="312780"/>
                  </a:lnTo>
                  <a:lnTo>
                    <a:pt x="1271024" y="275918"/>
                  </a:lnTo>
                  <a:lnTo>
                    <a:pt x="1242113" y="240885"/>
                  </a:lnTo>
                  <a:lnTo>
                    <a:pt x="1211056" y="207787"/>
                  </a:lnTo>
                  <a:lnTo>
                    <a:pt x="1177958" y="176730"/>
                  </a:lnTo>
                  <a:lnTo>
                    <a:pt x="1142925" y="147819"/>
                  </a:lnTo>
                  <a:lnTo>
                    <a:pt x="1106063" y="121160"/>
                  </a:lnTo>
                  <a:lnTo>
                    <a:pt x="1067477" y="96858"/>
                  </a:lnTo>
                  <a:lnTo>
                    <a:pt x="1027273" y="75020"/>
                  </a:lnTo>
                  <a:lnTo>
                    <a:pt x="985557" y="55751"/>
                  </a:lnTo>
                  <a:lnTo>
                    <a:pt x="942435" y="39156"/>
                  </a:lnTo>
                  <a:lnTo>
                    <a:pt x="898011" y="25341"/>
                  </a:lnTo>
                  <a:lnTo>
                    <a:pt x="852392" y="14413"/>
                  </a:lnTo>
                  <a:lnTo>
                    <a:pt x="805684" y="6476"/>
                  </a:lnTo>
                  <a:lnTo>
                    <a:pt x="757992" y="1636"/>
                  </a:lnTo>
                  <a:lnTo>
                    <a:pt x="709422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266691" y="2769488"/>
            <a:ext cx="8375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64%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43534" y="6036584"/>
            <a:ext cx="546862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Adviser,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2023.”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Association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 Janus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1569" rIns="0" bIns="0" rtlCol="0" vert="horz">
            <a:spAutoFit/>
          </a:bodyPr>
          <a:lstStyle/>
          <a:p>
            <a:pPr marL="42545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29" name="object 29" descr=""/>
          <p:cNvSpPr txBox="1"/>
          <p:nvPr/>
        </p:nvSpPr>
        <p:spPr>
          <a:xfrm>
            <a:off x="3574160" y="4492497"/>
            <a:ext cx="22218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Having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clear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place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drive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5099303"/>
            <a:ext cx="12192000" cy="638810"/>
          </a:xfrm>
          <a:custGeom>
            <a:avLst/>
            <a:gdLst/>
            <a:ahLst/>
            <a:cxnLst/>
            <a:rect l="l" t="t" r="r" b="b"/>
            <a:pathLst>
              <a:path w="12192000" h="638810">
                <a:moveTo>
                  <a:pt x="12192000" y="0"/>
                </a:moveTo>
                <a:lnTo>
                  <a:pt x="0" y="0"/>
                </a:lnTo>
                <a:lnTo>
                  <a:pt x="0" y="638556"/>
                </a:lnTo>
                <a:lnTo>
                  <a:pt x="12192000" y="6385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3534" y="5224653"/>
            <a:ext cx="74390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84%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fastest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growing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have 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growth.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3534" y="6036584"/>
            <a:ext cx="546862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Adviser,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2023.”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Association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 Janus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1569" rIns="0" bIns="0" rtlCol="0" vert="horz">
            <a:spAutoFit/>
          </a:bodyPr>
          <a:lstStyle/>
          <a:p>
            <a:pPr marL="42545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3600"/>
              <a:t>The</a:t>
            </a:r>
            <a:r>
              <a:rPr dirty="0" sz="3600" spc="-20"/>
              <a:t> </a:t>
            </a:r>
            <a:r>
              <a:rPr dirty="0" sz="3600"/>
              <a:t>anatomy</a:t>
            </a:r>
            <a:r>
              <a:rPr dirty="0" sz="3600" spc="-20"/>
              <a:t> </a:t>
            </a:r>
            <a:r>
              <a:rPr dirty="0" sz="3600"/>
              <a:t>of</a:t>
            </a:r>
            <a:r>
              <a:rPr dirty="0" sz="3600" spc="-5"/>
              <a:t> </a:t>
            </a:r>
            <a:r>
              <a:rPr dirty="0" sz="3600"/>
              <a:t>a</a:t>
            </a:r>
            <a:r>
              <a:rPr dirty="0" sz="3600" spc="-5"/>
              <a:t> </a:t>
            </a:r>
            <a:r>
              <a:rPr dirty="0" sz="3600"/>
              <a:t>business</a:t>
            </a:r>
            <a:r>
              <a:rPr dirty="0" sz="3600" spc="-30"/>
              <a:t> </a:t>
            </a:r>
            <a:r>
              <a:rPr dirty="0" sz="3600"/>
              <a:t>plan</a:t>
            </a:r>
            <a:r>
              <a:rPr dirty="0" sz="3600" spc="-20"/>
              <a:t> </a:t>
            </a:r>
            <a:r>
              <a:rPr dirty="0" sz="3600" spc="-10"/>
              <a:t>matters</a:t>
            </a:r>
            <a:endParaRPr sz="3600"/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200">
                <a:solidFill>
                  <a:srgbClr val="EF6C00"/>
                </a:solidFill>
              </a:rPr>
              <a:t>Leading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vs.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lagging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indicators</a:t>
            </a:r>
            <a:endParaRPr sz="2200"/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56107" y="1643485"/>
          <a:ext cx="10287635" cy="313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7970"/>
                <a:gridCol w="3524885"/>
                <a:gridCol w="2607945"/>
              </a:tblGrid>
              <a:tr h="339090">
                <a:tc gridSpan="3">
                  <a:txBody>
                    <a:bodyPr/>
                    <a:lstStyle/>
                    <a:p>
                      <a:pPr marL="91440">
                        <a:lnSpc>
                          <a:spcPts val="2215"/>
                        </a:lnSpc>
                      </a:pPr>
                      <a:r>
                        <a:rPr dirty="0" sz="2000" spc="-3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20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20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2000" spc="-4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goals</a:t>
                      </a:r>
                      <a:r>
                        <a:rPr dirty="0" sz="2000" spc="-5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20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tracking</a:t>
                      </a:r>
                      <a:r>
                        <a:rPr dirty="0" sz="2000" spc="-8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progress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2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600" spc="-5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goal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2195" marR="168910" indent="-7029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600" spc="-4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advisors</a:t>
                      </a:r>
                      <a:r>
                        <a:rPr dirty="0" sz="1600" spc="-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6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goal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5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600" spc="-4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 marR="256540" indent="-41338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600" spc="-4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advisors</a:t>
                      </a:r>
                      <a:r>
                        <a:rPr dirty="0" sz="1600" spc="-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tracking </a:t>
                      </a:r>
                      <a:r>
                        <a:rPr dirty="0" sz="16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goal</a:t>
                      </a:r>
                      <a:r>
                        <a:rPr dirty="0" sz="1600" spc="-3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progress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B w="1270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clients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T w="12700">
                      <a:solidFill>
                        <a:srgbClr val="EF6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T w="12700">
                      <a:solidFill>
                        <a:srgbClr val="EF6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T w="12700">
                      <a:solidFill>
                        <a:srgbClr val="EF6C00"/>
                      </a:solidFill>
                      <a:prstDash val="soli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revenue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78%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76%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F1F1F1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3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prospects</a:t>
                      </a: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4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sales</a:t>
                      </a:r>
                      <a:r>
                        <a:rPr dirty="0" sz="1600" spc="-5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funnel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-4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satisfaction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1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Prospect-to-new-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conversation</a:t>
                      </a:r>
                      <a:r>
                        <a:rPr dirty="0" sz="1600" spc="-3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55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572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2692" y="-1523"/>
            <a:ext cx="274320" cy="952500"/>
          </a:xfrm>
          <a:custGeom>
            <a:avLst/>
            <a:gdLst/>
            <a:ahLst/>
            <a:cxnLst/>
            <a:rect l="l" t="t" r="r" b="b"/>
            <a:pathLst>
              <a:path w="274320" h="952500">
                <a:moveTo>
                  <a:pt x="274320" y="0"/>
                </a:moveTo>
                <a:lnTo>
                  <a:pt x="0" y="0"/>
                </a:lnTo>
                <a:lnTo>
                  <a:pt x="0" y="952500"/>
                </a:lnTo>
                <a:lnTo>
                  <a:pt x="274320" y="9525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56844" y="6207252"/>
            <a:ext cx="11088370" cy="0"/>
          </a:xfrm>
          <a:custGeom>
            <a:avLst/>
            <a:gdLst/>
            <a:ahLst/>
            <a:cxnLst/>
            <a:rect l="l" t="t" r="r" b="b"/>
            <a:pathLst>
              <a:path w="11088370" h="0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6350">
            <a:solidFill>
              <a:srgbClr val="393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6374891"/>
            <a:ext cx="1560576" cy="275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3534" y="457580"/>
            <a:ext cx="2517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Key </a:t>
            </a:r>
            <a:r>
              <a:rPr dirty="0" sz="3600" spc="-10"/>
              <a:t>findings</a:t>
            </a:r>
            <a:endParaRPr sz="3600"/>
          </a:p>
        </p:txBody>
      </p:sp>
      <p:sp>
        <p:nvSpPr>
          <p:cNvPr id="6" name="object 6" descr=""/>
          <p:cNvSpPr/>
          <p:nvPr/>
        </p:nvSpPr>
        <p:spPr>
          <a:xfrm>
            <a:off x="1173480" y="2272283"/>
            <a:ext cx="10430510" cy="0"/>
          </a:xfrm>
          <a:custGeom>
            <a:avLst/>
            <a:gdLst/>
            <a:ahLst/>
            <a:cxnLst/>
            <a:rect l="l" t="t" r="r" b="b"/>
            <a:pathLst>
              <a:path w="10430510" h="0">
                <a:moveTo>
                  <a:pt x="0" y="0"/>
                </a:moveTo>
                <a:lnTo>
                  <a:pt x="1043025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168717" y="2627185"/>
            <a:ext cx="10440035" cy="2524125"/>
            <a:chOff x="1168717" y="2627185"/>
            <a:chExt cx="10440035" cy="2524125"/>
          </a:xfrm>
        </p:grpSpPr>
        <p:sp>
          <p:nvSpPr>
            <p:cNvPr id="8" name="object 8" descr=""/>
            <p:cNvSpPr/>
            <p:nvPr/>
          </p:nvSpPr>
          <p:spPr>
            <a:xfrm>
              <a:off x="1173480" y="2631948"/>
              <a:ext cx="10430510" cy="2156460"/>
            </a:xfrm>
            <a:custGeom>
              <a:avLst/>
              <a:gdLst/>
              <a:ahLst/>
              <a:cxnLst/>
              <a:rect l="l" t="t" r="r" b="b"/>
              <a:pathLst>
                <a:path w="10430510" h="2156460">
                  <a:moveTo>
                    <a:pt x="0" y="2156460"/>
                  </a:moveTo>
                  <a:lnTo>
                    <a:pt x="544068" y="2156460"/>
                  </a:lnTo>
                </a:path>
                <a:path w="10430510" h="2156460">
                  <a:moveTo>
                    <a:pt x="1040892" y="2156460"/>
                  </a:moveTo>
                  <a:lnTo>
                    <a:pt x="1175003" y="2156460"/>
                  </a:lnTo>
                </a:path>
                <a:path w="10430510" h="2156460">
                  <a:moveTo>
                    <a:pt x="1671827" y="2156460"/>
                  </a:moveTo>
                  <a:lnTo>
                    <a:pt x="1805939" y="2156460"/>
                  </a:lnTo>
                </a:path>
                <a:path w="10430510" h="2156460">
                  <a:moveTo>
                    <a:pt x="2302764" y="2156460"/>
                  </a:moveTo>
                  <a:lnTo>
                    <a:pt x="4020311" y="2156460"/>
                  </a:lnTo>
                </a:path>
                <a:path w="10430510" h="2156460">
                  <a:moveTo>
                    <a:pt x="4517135" y="2156460"/>
                  </a:moveTo>
                  <a:lnTo>
                    <a:pt x="4651248" y="2156460"/>
                  </a:lnTo>
                </a:path>
                <a:path w="10430510" h="2156460">
                  <a:moveTo>
                    <a:pt x="5148072" y="2156460"/>
                  </a:moveTo>
                  <a:lnTo>
                    <a:pt x="5282183" y="2156460"/>
                  </a:lnTo>
                </a:path>
                <a:path w="10430510" h="2156460">
                  <a:moveTo>
                    <a:pt x="5779008" y="2156460"/>
                  </a:moveTo>
                  <a:lnTo>
                    <a:pt x="7498080" y="2156460"/>
                  </a:lnTo>
                </a:path>
                <a:path w="10430510" h="2156460">
                  <a:moveTo>
                    <a:pt x="0" y="1796795"/>
                  </a:moveTo>
                  <a:lnTo>
                    <a:pt x="544068" y="1796795"/>
                  </a:lnTo>
                </a:path>
                <a:path w="10430510" h="2156460">
                  <a:moveTo>
                    <a:pt x="1040892" y="1796795"/>
                  </a:moveTo>
                  <a:lnTo>
                    <a:pt x="1175003" y="1796795"/>
                  </a:lnTo>
                </a:path>
                <a:path w="10430510" h="2156460">
                  <a:moveTo>
                    <a:pt x="2302764" y="1796795"/>
                  </a:moveTo>
                  <a:lnTo>
                    <a:pt x="4020311" y="1796795"/>
                  </a:lnTo>
                </a:path>
                <a:path w="10430510" h="2156460">
                  <a:moveTo>
                    <a:pt x="4517135" y="1796795"/>
                  </a:moveTo>
                  <a:lnTo>
                    <a:pt x="4651248" y="1796795"/>
                  </a:lnTo>
                </a:path>
                <a:path w="10430510" h="2156460">
                  <a:moveTo>
                    <a:pt x="1671827" y="1796795"/>
                  </a:moveTo>
                  <a:lnTo>
                    <a:pt x="1805939" y="1796795"/>
                  </a:lnTo>
                </a:path>
                <a:path w="10430510" h="2156460">
                  <a:moveTo>
                    <a:pt x="5148072" y="1796795"/>
                  </a:moveTo>
                  <a:lnTo>
                    <a:pt x="5282183" y="1796795"/>
                  </a:lnTo>
                </a:path>
                <a:path w="10430510" h="2156460">
                  <a:moveTo>
                    <a:pt x="5779008" y="1796795"/>
                  </a:moveTo>
                  <a:lnTo>
                    <a:pt x="10430256" y="1796795"/>
                  </a:lnTo>
                </a:path>
                <a:path w="10430510" h="2156460">
                  <a:moveTo>
                    <a:pt x="2302764" y="1437132"/>
                  </a:moveTo>
                  <a:lnTo>
                    <a:pt x="4020311" y="1437132"/>
                  </a:lnTo>
                </a:path>
                <a:path w="10430510" h="2156460">
                  <a:moveTo>
                    <a:pt x="4517135" y="1437132"/>
                  </a:moveTo>
                  <a:lnTo>
                    <a:pt x="4651248" y="1437132"/>
                  </a:lnTo>
                </a:path>
                <a:path w="10430510" h="2156460">
                  <a:moveTo>
                    <a:pt x="5148072" y="1437132"/>
                  </a:moveTo>
                  <a:lnTo>
                    <a:pt x="5282183" y="1437132"/>
                  </a:lnTo>
                </a:path>
                <a:path w="10430510" h="2156460">
                  <a:moveTo>
                    <a:pt x="0" y="1437132"/>
                  </a:moveTo>
                  <a:lnTo>
                    <a:pt x="1805939" y="1437132"/>
                  </a:lnTo>
                </a:path>
                <a:path w="10430510" h="2156460">
                  <a:moveTo>
                    <a:pt x="5779008" y="1437132"/>
                  </a:moveTo>
                  <a:lnTo>
                    <a:pt x="10430256" y="1437132"/>
                  </a:lnTo>
                </a:path>
                <a:path w="10430510" h="2156460">
                  <a:moveTo>
                    <a:pt x="4517135" y="1077468"/>
                  </a:moveTo>
                  <a:lnTo>
                    <a:pt x="4651248" y="1077468"/>
                  </a:lnTo>
                </a:path>
                <a:path w="10430510" h="2156460">
                  <a:moveTo>
                    <a:pt x="5148072" y="1077468"/>
                  </a:moveTo>
                  <a:lnTo>
                    <a:pt x="5282183" y="1077468"/>
                  </a:lnTo>
                </a:path>
                <a:path w="10430510" h="2156460">
                  <a:moveTo>
                    <a:pt x="0" y="1077468"/>
                  </a:moveTo>
                  <a:lnTo>
                    <a:pt x="1805939" y="1077468"/>
                  </a:lnTo>
                </a:path>
                <a:path w="10430510" h="2156460">
                  <a:moveTo>
                    <a:pt x="2302764" y="1077468"/>
                  </a:moveTo>
                  <a:lnTo>
                    <a:pt x="4020311" y="1077468"/>
                  </a:lnTo>
                </a:path>
                <a:path w="10430510" h="2156460">
                  <a:moveTo>
                    <a:pt x="5779008" y="1077468"/>
                  </a:moveTo>
                  <a:lnTo>
                    <a:pt x="10430256" y="1077468"/>
                  </a:lnTo>
                </a:path>
                <a:path w="10430510" h="2156460">
                  <a:moveTo>
                    <a:pt x="0" y="717803"/>
                  </a:moveTo>
                  <a:lnTo>
                    <a:pt x="4020311" y="717803"/>
                  </a:lnTo>
                </a:path>
                <a:path w="10430510" h="2156460">
                  <a:moveTo>
                    <a:pt x="4517135" y="717803"/>
                  </a:moveTo>
                  <a:lnTo>
                    <a:pt x="4651248" y="717803"/>
                  </a:lnTo>
                </a:path>
                <a:path w="10430510" h="2156460">
                  <a:moveTo>
                    <a:pt x="5148072" y="717803"/>
                  </a:moveTo>
                  <a:lnTo>
                    <a:pt x="10430256" y="717803"/>
                  </a:lnTo>
                </a:path>
                <a:path w="10430510" h="2156460">
                  <a:moveTo>
                    <a:pt x="0" y="358139"/>
                  </a:moveTo>
                  <a:lnTo>
                    <a:pt x="4651248" y="358139"/>
                  </a:lnTo>
                </a:path>
                <a:path w="10430510" h="2156460">
                  <a:moveTo>
                    <a:pt x="5148072" y="358139"/>
                  </a:moveTo>
                  <a:lnTo>
                    <a:pt x="10430256" y="358139"/>
                  </a:lnTo>
                </a:path>
                <a:path w="10430510" h="2156460">
                  <a:moveTo>
                    <a:pt x="0" y="0"/>
                  </a:moveTo>
                  <a:lnTo>
                    <a:pt x="10430256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17548" y="3098291"/>
              <a:ext cx="7451090" cy="2048510"/>
            </a:xfrm>
            <a:custGeom>
              <a:avLst/>
              <a:gdLst/>
              <a:ahLst/>
              <a:cxnLst/>
              <a:rect l="l" t="t" r="r" b="b"/>
              <a:pathLst>
                <a:path w="7451090" h="2048510">
                  <a:moveTo>
                    <a:pt x="496824" y="1222248"/>
                  </a:moveTo>
                  <a:lnTo>
                    <a:pt x="0" y="1222248"/>
                  </a:lnTo>
                  <a:lnTo>
                    <a:pt x="0" y="2048256"/>
                  </a:lnTo>
                  <a:lnTo>
                    <a:pt x="496824" y="2048256"/>
                  </a:lnTo>
                  <a:lnTo>
                    <a:pt x="496824" y="1222248"/>
                  </a:lnTo>
                  <a:close/>
                </a:path>
                <a:path w="7451090" h="2048510">
                  <a:moveTo>
                    <a:pt x="3973068" y="0"/>
                  </a:moveTo>
                  <a:lnTo>
                    <a:pt x="3476244" y="0"/>
                  </a:lnTo>
                  <a:lnTo>
                    <a:pt x="3476244" y="2048256"/>
                  </a:lnTo>
                  <a:lnTo>
                    <a:pt x="3973068" y="2048256"/>
                  </a:lnTo>
                  <a:lnTo>
                    <a:pt x="3973068" y="0"/>
                  </a:lnTo>
                  <a:close/>
                </a:path>
                <a:path w="7451090" h="2048510">
                  <a:moveTo>
                    <a:pt x="7450836" y="1330452"/>
                  </a:moveTo>
                  <a:lnTo>
                    <a:pt x="6954012" y="1330452"/>
                  </a:lnTo>
                  <a:lnTo>
                    <a:pt x="6954012" y="2048256"/>
                  </a:lnTo>
                  <a:lnTo>
                    <a:pt x="7450836" y="2048256"/>
                  </a:lnTo>
                  <a:lnTo>
                    <a:pt x="7450836" y="1330452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8484" y="2703575"/>
              <a:ext cx="7451090" cy="2443480"/>
            </a:xfrm>
            <a:custGeom>
              <a:avLst/>
              <a:gdLst/>
              <a:ahLst/>
              <a:cxnLst/>
              <a:rect l="l" t="t" r="r" b="b"/>
              <a:pathLst>
                <a:path w="7451090" h="2443479">
                  <a:moveTo>
                    <a:pt x="496824" y="1580388"/>
                  </a:moveTo>
                  <a:lnTo>
                    <a:pt x="0" y="1580388"/>
                  </a:lnTo>
                  <a:lnTo>
                    <a:pt x="0" y="2442972"/>
                  </a:lnTo>
                  <a:lnTo>
                    <a:pt x="496824" y="2442972"/>
                  </a:lnTo>
                  <a:lnTo>
                    <a:pt x="496824" y="1580388"/>
                  </a:lnTo>
                  <a:close/>
                </a:path>
                <a:path w="7451090" h="2443479">
                  <a:moveTo>
                    <a:pt x="3973068" y="0"/>
                  </a:moveTo>
                  <a:lnTo>
                    <a:pt x="3476244" y="0"/>
                  </a:lnTo>
                  <a:lnTo>
                    <a:pt x="3476244" y="2442972"/>
                  </a:lnTo>
                  <a:lnTo>
                    <a:pt x="3973068" y="2442972"/>
                  </a:lnTo>
                  <a:lnTo>
                    <a:pt x="3973068" y="0"/>
                  </a:lnTo>
                  <a:close/>
                </a:path>
                <a:path w="7451090" h="2443479">
                  <a:moveTo>
                    <a:pt x="7450836" y="2156460"/>
                  </a:moveTo>
                  <a:lnTo>
                    <a:pt x="6954012" y="2156460"/>
                  </a:lnTo>
                  <a:lnTo>
                    <a:pt x="6954012" y="2442972"/>
                  </a:lnTo>
                  <a:lnTo>
                    <a:pt x="7450836" y="2442972"/>
                  </a:lnTo>
                  <a:lnTo>
                    <a:pt x="7450836" y="215646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79420" y="3386327"/>
              <a:ext cx="7451090" cy="1760220"/>
            </a:xfrm>
            <a:custGeom>
              <a:avLst/>
              <a:gdLst/>
              <a:ahLst/>
              <a:cxnLst/>
              <a:rect l="l" t="t" r="r" b="b"/>
              <a:pathLst>
                <a:path w="7451090" h="1760220">
                  <a:moveTo>
                    <a:pt x="496824" y="0"/>
                  </a:moveTo>
                  <a:lnTo>
                    <a:pt x="0" y="0"/>
                  </a:lnTo>
                  <a:lnTo>
                    <a:pt x="0" y="1760220"/>
                  </a:lnTo>
                  <a:lnTo>
                    <a:pt x="496824" y="1760220"/>
                  </a:lnTo>
                  <a:lnTo>
                    <a:pt x="496824" y="0"/>
                  </a:lnTo>
                  <a:close/>
                </a:path>
                <a:path w="7451090" h="1760220">
                  <a:moveTo>
                    <a:pt x="3973068" y="0"/>
                  </a:moveTo>
                  <a:lnTo>
                    <a:pt x="3476244" y="0"/>
                  </a:lnTo>
                  <a:lnTo>
                    <a:pt x="3476244" y="1760220"/>
                  </a:lnTo>
                  <a:lnTo>
                    <a:pt x="3973068" y="1760220"/>
                  </a:lnTo>
                  <a:lnTo>
                    <a:pt x="3973068" y="0"/>
                  </a:lnTo>
                  <a:close/>
                </a:path>
                <a:path w="7451090" h="1760220">
                  <a:moveTo>
                    <a:pt x="7450836" y="1688592"/>
                  </a:moveTo>
                  <a:lnTo>
                    <a:pt x="6954012" y="1688592"/>
                  </a:lnTo>
                  <a:lnTo>
                    <a:pt x="6954012" y="1760220"/>
                  </a:lnTo>
                  <a:lnTo>
                    <a:pt x="7450836" y="1760220"/>
                  </a:lnTo>
                  <a:lnTo>
                    <a:pt x="7450836" y="1688592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86600" y="2738627"/>
              <a:ext cx="3975100" cy="2407920"/>
            </a:xfrm>
            <a:custGeom>
              <a:avLst/>
              <a:gdLst/>
              <a:ahLst/>
              <a:cxnLst/>
              <a:rect l="l" t="t" r="r" b="b"/>
              <a:pathLst>
                <a:path w="3975100" h="2407920">
                  <a:moveTo>
                    <a:pt x="496824" y="0"/>
                  </a:moveTo>
                  <a:lnTo>
                    <a:pt x="0" y="0"/>
                  </a:lnTo>
                  <a:lnTo>
                    <a:pt x="0" y="2407920"/>
                  </a:lnTo>
                  <a:lnTo>
                    <a:pt x="496824" y="2407920"/>
                  </a:lnTo>
                  <a:lnTo>
                    <a:pt x="496824" y="0"/>
                  </a:lnTo>
                  <a:close/>
                </a:path>
                <a:path w="3975100" h="2407920">
                  <a:moveTo>
                    <a:pt x="3974592" y="1222248"/>
                  </a:moveTo>
                  <a:lnTo>
                    <a:pt x="3477768" y="1222248"/>
                  </a:lnTo>
                  <a:lnTo>
                    <a:pt x="3477768" y="2407920"/>
                  </a:lnTo>
                  <a:lnTo>
                    <a:pt x="3974592" y="2407920"/>
                  </a:lnTo>
                  <a:lnTo>
                    <a:pt x="3974592" y="122224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73480" y="5146548"/>
              <a:ext cx="10430510" cy="0"/>
            </a:xfrm>
            <a:custGeom>
              <a:avLst/>
              <a:gdLst/>
              <a:ahLst/>
              <a:cxnLst/>
              <a:rect l="l" t="t" r="r" b="b"/>
              <a:pathLst>
                <a:path w="10430510" h="0">
                  <a:moveTo>
                    <a:pt x="0" y="0"/>
                  </a:moveTo>
                  <a:lnTo>
                    <a:pt x="10430256" y="0"/>
                  </a:lnTo>
                </a:path>
              </a:pathLst>
            </a:custGeom>
            <a:ln w="9525">
              <a:solidFill>
                <a:srgbClr val="DFE0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800225" y="4067682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77358" y="2845434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57%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54871" y="4175505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30907" y="4031742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20994" y="2450084"/>
            <a:ext cx="320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68%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61842" y="3133090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49%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55683" y="4606797"/>
            <a:ext cx="2461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115" algn="l"/>
                <a:tab pos="2447925" algn="l"/>
              </a:tabLst>
            </a:pPr>
            <a:r>
              <a:rPr dirty="0" u="sng" sz="1200">
                <a:solidFill>
                  <a:srgbClr val="393C46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200" spc="-25">
                <a:solidFill>
                  <a:srgbClr val="393C46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8%</a:t>
            </a:r>
            <a:r>
              <a:rPr dirty="0" u="sng" sz="1200">
                <a:solidFill>
                  <a:srgbClr val="393C46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39230" y="3133090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49%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059161" y="4822697"/>
            <a:ext cx="247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35451" y="4894021"/>
            <a:ext cx="2470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82866" y="2486025"/>
            <a:ext cx="320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67%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647426" y="3708272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0564" y="5030851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6135" y="4671441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6135" y="431215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6135" y="3952494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6135" y="359308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26135" y="323367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6135" y="2874009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6135" y="251472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26135" y="2155316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94561" y="5206110"/>
            <a:ext cx="692912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73050" marR="140970" indent="-194310">
              <a:lnSpc>
                <a:spcPts val="1270"/>
              </a:lnSpc>
              <a:spcBef>
                <a:spcPts val="185"/>
              </a:spcBef>
              <a:tabLst>
                <a:tab pos="3609975" algn="l"/>
                <a:tab pos="4402455" algn="l"/>
              </a:tabLst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Formal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our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prospect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experience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documented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and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	Informal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leads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followed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up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but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there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no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leverages</a:t>
            </a:r>
            <a:r>
              <a:rPr dirty="0" sz="11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workflow</a:t>
            </a:r>
            <a:r>
              <a:rPr dirty="0" sz="11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automation</a:t>
            </a:r>
            <a:r>
              <a:rPr dirty="0" sz="11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where</a:t>
            </a:r>
            <a:r>
              <a:rPr dirty="0" sz="11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possible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		formal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processes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place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230869" y="5206110"/>
            <a:ext cx="323342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305560" marR="5080" indent="-1293495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We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process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place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nuture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relationships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leads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43534" y="847936"/>
            <a:ext cx="9232900" cy="1266825"/>
          </a:xfrm>
          <a:prstGeom prst="rect">
            <a:avLst/>
          </a:prstGeom>
        </p:spPr>
        <p:txBody>
          <a:bodyPr wrap="square" lIns="0" tIns="206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Systems</a:t>
            </a:r>
            <a:r>
              <a:rPr dirty="0" sz="24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processes</a:t>
            </a:r>
            <a:r>
              <a:rPr dirty="0" sz="24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form</a:t>
            </a:r>
            <a:r>
              <a:rPr dirty="0" sz="2400" spc="-6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a</a:t>
            </a:r>
            <a:r>
              <a:rPr dirty="0" sz="24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strong</a:t>
            </a:r>
            <a:r>
              <a:rPr dirty="0" sz="24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foundation</a:t>
            </a:r>
            <a:r>
              <a:rPr dirty="0" sz="24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F6C00"/>
                </a:solidFill>
                <a:latin typeface="Arial"/>
                <a:cs typeface="Arial"/>
              </a:rPr>
              <a:t>for</a:t>
            </a:r>
            <a:r>
              <a:rPr dirty="0" sz="24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EF6C00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4413250" marR="5080" indent="-2524125">
              <a:lnSpc>
                <a:spcPts val="2060"/>
              </a:lnSpc>
              <a:spcBef>
                <a:spcPts val="1295"/>
              </a:spcBef>
            </a:pP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How</a:t>
            </a:r>
            <a:r>
              <a:rPr dirty="0" sz="18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would</a:t>
            </a:r>
            <a:r>
              <a:rPr dirty="0" sz="18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describe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process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nurture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relationships</a:t>
            </a:r>
            <a:r>
              <a:rPr dirty="0" sz="18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with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new</a:t>
            </a:r>
            <a:r>
              <a:rPr dirty="0" sz="1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93C46"/>
                </a:solidFill>
                <a:latin typeface="Arial"/>
                <a:cs typeface="Arial"/>
              </a:rPr>
              <a:t>business</a:t>
            </a:r>
            <a:r>
              <a:rPr dirty="0" sz="1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leads?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8470392" y="247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9520428" y="247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0090404" y="247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0613135" y="2476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81861" y="2353817"/>
            <a:ext cx="6954520" cy="3385185"/>
          </a:xfrm>
          <a:custGeom>
            <a:avLst/>
            <a:gdLst/>
            <a:ahLst/>
            <a:cxnLst/>
            <a:rect l="l" t="t" r="r" b="b"/>
            <a:pathLst>
              <a:path w="6954520" h="3385185">
                <a:moveTo>
                  <a:pt x="0" y="3384804"/>
                </a:moveTo>
                <a:lnTo>
                  <a:pt x="6954011" y="3384804"/>
                </a:lnTo>
                <a:lnTo>
                  <a:pt x="6954011" y="0"/>
                </a:lnTo>
                <a:lnTo>
                  <a:pt x="0" y="0"/>
                </a:lnTo>
                <a:lnTo>
                  <a:pt x="0" y="3384804"/>
                </a:lnTo>
                <a:close/>
              </a:path>
            </a:pathLst>
          </a:custGeom>
          <a:ln w="25400">
            <a:solidFill>
              <a:srgbClr val="393C4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8567673" y="2052701"/>
            <a:ext cx="2974975" cy="55372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429259">
              <a:lnSpc>
                <a:spcPct val="100000"/>
              </a:lnSpc>
              <a:spcBef>
                <a:spcPts val="735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Number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new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added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1063625" algn="l"/>
                <a:tab pos="1633220" algn="l"/>
                <a:tab pos="2155825" algn="l"/>
              </a:tabLst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5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	5</a:t>
            </a:r>
            <a:r>
              <a:rPr dirty="0" sz="12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- </a:t>
            </a: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9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10+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	I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don't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know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43534" y="6036584"/>
            <a:ext cx="546862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Adviser,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2023.”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Association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 Janus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1569" rIns="0" bIns="0" rtlCol="0" vert="horz">
            <a:spAutoFit/>
          </a:bodyPr>
          <a:lstStyle/>
          <a:p>
            <a:pPr marL="42545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03547" y="1475232"/>
            <a:ext cx="4394200" cy="3599815"/>
            <a:chOff x="4003547" y="1475232"/>
            <a:chExt cx="4394200" cy="3599815"/>
          </a:xfrm>
        </p:grpSpPr>
        <p:sp>
          <p:nvSpPr>
            <p:cNvPr id="3" name="object 3" descr=""/>
            <p:cNvSpPr/>
            <p:nvPr/>
          </p:nvSpPr>
          <p:spPr>
            <a:xfrm>
              <a:off x="4399787" y="1475232"/>
              <a:ext cx="3601720" cy="3599815"/>
            </a:xfrm>
            <a:custGeom>
              <a:avLst/>
              <a:gdLst/>
              <a:ahLst/>
              <a:cxnLst/>
              <a:rect l="l" t="t" r="r" b="b"/>
              <a:pathLst>
                <a:path w="3601720" h="3599815">
                  <a:moveTo>
                    <a:pt x="1800606" y="0"/>
                  </a:moveTo>
                  <a:lnTo>
                    <a:pt x="1752638" y="626"/>
                  </a:lnTo>
                  <a:lnTo>
                    <a:pt x="1704981" y="2494"/>
                  </a:lnTo>
                  <a:lnTo>
                    <a:pt x="1657648" y="5590"/>
                  </a:lnTo>
                  <a:lnTo>
                    <a:pt x="1610655" y="9896"/>
                  </a:lnTo>
                  <a:lnTo>
                    <a:pt x="1564019" y="15398"/>
                  </a:lnTo>
                  <a:lnTo>
                    <a:pt x="1517754" y="22080"/>
                  </a:lnTo>
                  <a:lnTo>
                    <a:pt x="1471876" y="29926"/>
                  </a:lnTo>
                  <a:lnTo>
                    <a:pt x="1426401" y="38922"/>
                  </a:lnTo>
                  <a:lnTo>
                    <a:pt x="1381344" y="49050"/>
                  </a:lnTo>
                  <a:lnTo>
                    <a:pt x="1336721" y="60297"/>
                  </a:lnTo>
                  <a:lnTo>
                    <a:pt x="1292548" y="72646"/>
                  </a:lnTo>
                  <a:lnTo>
                    <a:pt x="1248839" y="86081"/>
                  </a:lnTo>
                  <a:lnTo>
                    <a:pt x="1205611" y="100588"/>
                  </a:lnTo>
                  <a:lnTo>
                    <a:pt x="1162878" y="116151"/>
                  </a:lnTo>
                  <a:lnTo>
                    <a:pt x="1120658" y="132753"/>
                  </a:lnTo>
                  <a:lnTo>
                    <a:pt x="1078964" y="150380"/>
                  </a:lnTo>
                  <a:lnTo>
                    <a:pt x="1037813" y="169017"/>
                  </a:lnTo>
                  <a:lnTo>
                    <a:pt x="997221" y="188646"/>
                  </a:lnTo>
                  <a:lnTo>
                    <a:pt x="957202" y="209254"/>
                  </a:lnTo>
                  <a:lnTo>
                    <a:pt x="917773" y="230824"/>
                  </a:lnTo>
                  <a:lnTo>
                    <a:pt x="878948" y="253340"/>
                  </a:lnTo>
                  <a:lnTo>
                    <a:pt x="840745" y="276788"/>
                  </a:lnTo>
                  <a:lnTo>
                    <a:pt x="803177" y="301152"/>
                  </a:lnTo>
                  <a:lnTo>
                    <a:pt x="766260" y="326416"/>
                  </a:lnTo>
                  <a:lnTo>
                    <a:pt x="730011" y="352564"/>
                  </a:lnTo>
                  <a:lnTo>
                    <a:pt x="694445" y="379581"/>
                  </a:lnTo>
                  <a:lnTo>
                    <a:pt x="659577" y="407452"/>
                  </a:lnTo>
                  <a:lnTo>
                    <a:pt x="625423" y="436161"/>
                  </a:lnTo>
                  <a:lnTo>
                    <a:pt x="591998" y="465693"/>
                  </a:lnTo>
                  <a:lnTo>
                    <a:pt x="559318" y="496031"/>
                  </a:lnTo>
                  <a:lnTo>
                    <a:pt x="527399" y="527161"/>
                  </a:lnTo>
                  <a:lnTo>
                    <a:pt x="496255" y="559066"/>
                  </a:lnTo>
                  <a:lnTo>
                    <a:pt x="465904" y="591732"/>
                  </a:lnTo>
                  <a:lnTo>
                    <a:pt x="436359" y="625142"/>
                  </a:lnTo>
                  <a:lnTo>
                    <a:pt x="407638" y="659281"/>
                  </a:lnTo>
                  <a:lnTo>
                    <a:pt x="379754" y="694134"/>
                  </a:lnTo>
                  <a:lnTo>
                    <a:pt x="352725" y="729685"/>
                  </a:lnTo>
                  <a:lnTo>
                    <a:pt x="326565" y="765919"/>
                  </a:lnTo>
                  <a:lnTo>
                    <a:pt x="301290" y="802819"/>
                  </a:lnTo>
                  <a:lnTo>
                    <a:pt x="276915" y="840371"/>
                  </a:lnTo>
                  <a:lnTo>
                    <a:pt x="253457" y="878559"/>
                  </a:lnTo>
                  <a:lnTo>
                    <a:pt x="230930" y="917367"/>
                  </a:lnTo>
                  <a:lnTo>
                    <a:pt x="209350" y="956779"/>
                  </a:lnTo>
                  <a:lnTo>
                    <a:pt x="188733" y="996781"/>
                  </a:lnTo>
                  <a:lnTo>
                    <a:pt x="169095" y="1037357"/>
                  </a:lnTo>
                  <a:lnTo>
                    <a:pt x="150450" y="1078491"/>
                  </a:lnTo>
                  <a:lnTo>
                    <a:pt x="132815" y="1120167"/>
                  </a:lnTo>
                  <a:lnTo>
                    <a:pt x="116205" y="1162370"/>
                  </a:lnTo>
                  <a:lnTo>
                    <a:pt x="100635" y="1205085"/>
                  </a:lnTo>
                  <a:lnTo>
                    <a:pt x="86121" y="1248295"/>
                  </a:lnTo>
                  <a:lnTo>
                    <a:pt x="72680" y="1291986"/>
                  </a:lnTo>
                  <a:lnTo>
                    <a:pt x="60325" y="1336142"/>
                  </a:lnTo>
                  <a:lnTo>
                    <a:pt x="49073" y="1380747"/>
                  </a:lnTo>
                  <a:lnTo>
                    <a:pt x="38940" y="1425786"/>
                  </a:lnTo>
                  <a:lnTo>
                    <a:pt x="29940" y="1471243"/>
                  </a:lnTo>
                  <a:lnTo>
                    <a:pt x="22090" y="1517102"/>
                  </a:lnTo>
                  <a:lnTo>
                    <a:pt x="15405" y="1563349"/>
                  </a:lnTo>
                  <a:lnTo>
                    <a:pt x="9901" y="1609967"/>
                  </a:lnTo>
                  <a:lnTo>
                    <a:pt x="5592" y="1656941"/>
                  </a:lnTo>
                  <a:lnTo>
                    <a:pt x="2495" y="1704255"/>
                  </a:lnTo>
                  <a:lnTo>
                    <a:pt x="626" y="1751895"/>
                  </a:lnTo>
                  <a:lnTo>
                    <a:pt x="0" y="1799843"/>
                  </a:lnTo>
                  <a:lnTo>
                    <a:pt x="626" y="1847792"/>
                  </a:lnTo>
                  <a:lnTo>
                    <a:pt x="2495" y="1895432"/>
                  </a:lnTo>
                  <a:lnTo>
                    <a:pt x="5592" y="1942746"/>
                  </a:lnTo>
                  <a:lnTo>
                    <a:pt x="9901" y="1989720"/>
                  </a:lnTo>
                  <a:lnTo>
                    <a:pt x="15405" y="2036338"/>
                  </a:lnTo>
                  <a:lnTo>
                    <a:pt x="22090" y="2082585"/>
                  </a:lnTo>
                  <a:lnTo>
                    <a:pt x="29940" y="2128444"/>
                  </a:lnTo>
                  <a:lnTo>
                    <a:pt x="38940" y="2173901"/>
                  </a:lnTo>
                  <a:lnTo>
                    <a:pt x="49073" y="2218940"/>
                  </a:lnTo>
                  <a:lnTo>
                    <a:pt x="60325" y="2263545"/>
                  </a:lnTo>
                  <a:lnTo>
                    <a:pt x="72680" y="2307701"/>
                  </a:lnTo>
                  <a:lnTo>
                    <a:pt x="86121" y="2351392"/>
                  </a:lnTo>
                  <a:lnTo>
                    <a:pt x="100635" y="2394602"/>
                  </a:lnTo>
                  <a:lnTo>
                    <a:pt x="116205" y="2437317"/>
                  </a:lnTo>
                  <a:lnTo>
                    <a:pt x="132815" y="2479520"/>
                  </a:lnTo>
                  <a:lnTo>
                    <a:pt x="150450" y="2521196"/>
                  </a:lnTo>
                  <a:lnTo>
                    <a:pt x="169095" y="2562330"/>
                  </a:lnTo>
                  <a:lnTo>
                    <a:pt x="188733" y="2602906"/>
                  </a:lnTo>
                  <a:lnTo>
                    <a:pt x="209350" y="2642908"/>
                  </a:lnTo>
                  <a:lnTo>
                    <a:pt x="230930" y="2682320"/>
                  </a:lnTo>
                  <a:lnTo>
                    <a:pt x="253457" y="2721128"/>
                  </a:lnTo>
                  <a:lnTo>
                    <a:pt x="276915" y="2759316"/>
                  </a:lnTo>
                  <a:lnTo>
                    <a:pt x="301290" y="2796868"/>
                  </a:lnTo>
                  <a:lnTo>
                    <a:pt x="326565" y="2833768"/>
                  </a:lnTo>
                  <a:lnTo>
                    <a:pt x="352725" y="2870002"/>
                  </a:lnTo>
                  <a:lnTo>
                    <a:pt x="379754" y="2905553"/>
                  </a:lnTo>
                  <a:lnTo>
                    <a:pt x="407638" y="2940406"/>
                  </a:lnTo>
                  <a:lnTo>
                    <a:pt x="436359" y="2974545"/>
                  </a:lnTo>
                  <a:lnTo>
                    <a:pt x="465904" y="3007955"/>
                  </a:lnTo>
                  <a:lnTo>
                    <a:pt x="496255" y="3040621"/>
                  </a:lnTo>
                  <a:lnTo>
                    <a:pt x="527399" y="3072526"/>
                  </a:lnTo>
                  <a:lnTo>
                    <a:pt x="559318" y="3103656"/>
                  </a:lnTo>
                  <a:lnTo>
                    <a:pt x="591998" y="3133994"/>
                  </a:lnTo>
                  <a:lnTo>
                    <a:pt x="625423" y="3163526"/>
                  </a:lnTo>
                  <a:lnTo>
                    <a:pt x="659577" y="3192235"/>
                  </a:lnTo>
                  <a:lnTo>
                    <a:pt x="694445" y="3220106"/>
                  </a:lnTo>
                  <a:lnTo>
                    <a:pt x="730011" y="3247123"/>
                  </a:lnTo>
                  <a:lnTo>
                    <a:pt x="766260" y="3273271"/>
                  </a:lnTo>
                  <a:lnTo>
                    <a:pt x="803177" y="3298535"/>
                  </a:lnTo>
                  <a:lnTo>
                    <a:pt x="840745" y="3322899"/>
                  </a:lnTo>
                  <a:lnTo>
                    <a:pt x="878948" y="3346347"/>
                  </a:lnTo>
                  <a:lnTo>
                    <a:pt x="917773" y="3368863"/>
                  </a:lnTo>
                  <a:lnTo>
                    <a:pt x="957202" y="3390433"/>
                  </a:lnTo>
                  <a:lnTo>
                    <a:pt x="997221" y="3411041"/>
                  </a:lnTo>
                  <a:lnTo>
                    <a:pt x="1037813" y="3430670"/>
                  </a:lnTo>
                  <a:lnTo>
                    <a:pt x="1078964" y="3449307"/>
                  </a:lnTo>
                  <a:lnTo>
                    <a:pt x="1120658" y="3466934"/>
                  </a:lnTo>
                  <a:lnTo>
                    <a:pt x="1162878" y="3483536"/>
                  </a:lnTo>
                  <a:lnTo>
                    <a:pt x="1205611" y="3499099"/>
                  </a:lnTo>
                  <a:lnTo>
                    <a:pt x="1248839" y="3513606"/>
                  </a:lnTo>
                  <a:lnTo>
                    <a:pt x="1292548" y="3527041"/>
                  </a:lnTo>
                  <a:lnTo>
                    <a:pt x="1336721" y="3539390"/>
                  </a:lnTo>
                  <a:lnTo>
                    <a:pt x="1381344" y="3550637"/>
                  </a:lnTo>
                  <a:lnTo>
                    <a:pt x="1426401" y="3560765"/>
                  </a:lnTo>
                  <a:lnTo>
                    <a:pt x="1471876" y="3569761"/>
                  </a:lnTo>
                  <a:lnTo>
                    <a:pt x="1517754" y="3577607"/>
                  </a:lnTo>
                  <a:lnTo>
                    <a:pt x="1564019" y="3584289"/>
                  </a:lnTo>
                  <a:lnTo>
                    <a:pt x="1610655" y="3589791"/>
                  </a:lnTo>
                  <a:lnTo>
                    <a:pt x="1657648" y="3594097"/>
                  </a:lnTo>
                  <a:lnTo>
                    <a:pt x="1704981" y="3597193"/>
                  </a:lnTo>
                  <a:lnTo>
                    <a:pt x="1752638" y="3599061"/>
                  </a:lnTo>
                  <a:lnTo>
                    <a:pt x="1800606" y="3599687"/>
                  </a:lnTo>
                  <a:lnTo>
                    <a:pt x="1848573" y="3599061"/>
                  </a:lnTo>
                  <a:lnTo>
                    <a:pt x="1896230" y="3597193"/>
                  </a:lnTo>
                  <a:lnTo>
                    <a:pt x="1943563" y="3594097"/>
                  </a:lnTo>
                  <a:lnTo>
                    <a:pt x="1990556" y="3589791"/>
                  </a:lnTo>
                  <a:lnTo>
                    <a:pt x="2037192" y="3584289"/>
                  </a:lnTo>
                  <a:lnTo>
                    <a:pt x="2083457" y="3577607"/>
                  </a:lnTo>
                  <a:lnTo>
                    <a:pt x="2129335" y="3569761"/>
                  </a:lnTo>
                  <a:lnTo>
                    <a:pt x="2174810" y="3560765"/>
                  </a:lnTo>
                  <a:lnTo>
                    <a:pt x="2219867" y="3550637"/>
                  </a:lnTo>
                  <a:lnTo>
                    <a:pt x="2264490" y="3539390"/>
                  </a:lnTo>
                  <a:lnTo>
                    <a:pt x="2308663" y="3527041"/>
                  </a:lnTo>
                  <a:lnTo>
                    <a:pt x="2352372" y="3513606"/>
                  </a:lnTo>
                  <a:lnTo>
                    <a:pt x="2395600" y="3499099"/>
                  </a:lnTo>
                  <a:lnTo>
                    <a:pt x="2438333" y="3483536"/>
                  </a:lnTo>
                  <a:lnTo>
                    <a:pt x="2480553" y="3466934"/>
                  </a:lnTo>
                  <a:lnTo>
                    <a:pt x="2522247" y="3449307"/>
                  </a:lnTo>
                  <a:lnTo>
                    <a:pt x="2563398" y="3430670"/>
                  </a:lnTo>
                  <a:lnTo>
                    <a:pt x="2603990" y="3411041"/>
                  </a:lnTo>
                  <a:lnTo>
                    <a:pt x="2644009" y="3390433"/>
                  </a:lnTo>
                  <a:lnTo>
                    <a:pt x="2683438" y="3368863"/>
                  </a:lnTo>
                  <a:lnTo>
                    <a:pt x="2722263" y="3346347"/>
                  </a:lnTo>
                  <a:lnTo>
                    <a:pt x="2760466" y="3322899"/>
                  </a:lnTo>
                  <a:lnTo>
                    <a:pt x="2798034" y="3298535"/>
                  </a:lnTo>
                  <a:lnTo>
                    <a:pt x="2834951" y="3273271"/>
                  </a:lnTo>
                  <a:lnTo>
                    <a:pt x="2871200" y="3247123"/>
                  </a:lnTo>
                  <a:lnTo>
                    <a:pt x="2906766" y="3220106"/>
                  </a:lnTo>
                  <a:lnTo>
                    <a:pt x="2941634" y="3192235"/>
                  </a:lnTo>
                  <a:lnTo>
                    <a:pt x="2975788" y="3163526"/>
                  </a:lnTo>
                  <a:lnTo>
                    <a:pt x="3009213" y="3133994"/>
                  </a:lnTo>
                  <a:lnTo>
                    <a:pt x="3041893" y="3103656"/>
                  </a:lnTo>
                  <a:lnTo>
                    <a:pt x="3073812" y="3072526"/>
                  </a:lnTo>
                  <a:lnTo>
                    <a:pt x="3104956" y="3040621"/>
                  </a:lnTo>
                  <a:lnTo>
                    <a:pt x="3135307" y="3007955"/>
                  </a:lnTo>
                  <a:lnTo>
                    <a:pt x="3164852" y="2974545"/>
                  </a:lnTo>
                  <a:lnTo>
                    <a:pt x="3193573" y="2940406"/>
                  </a:lnTo>
                  <a:lnTo>
                    <a:pt x="3221457" y="2905553"/>
                  </a:lnTo>
                  <a:lnTo>
                    <a:pt x="3248486" y="2870002"/>
                  </a:lnTo>
                  <a:lnTo>
                    <a:pt x="3274646" y="2833768"/>
                  </a:lnTo>
                  <a:lnTo>
                    <a:pt x="3299921" y="2796868"/>
                  </a:lnTo>
                  <a:lnTo>
                    <a:pt x="3324296" y="2759316"/>
                  </a:lnTo>
                  <a:lnTo>
                    <a:pt x="3347754" y="2721128"/>
                  </a:lnTo>
                  <a:lnTo>
                    <a:pt x="3370281" y="2682320"/>
                  </a:lnTo>
                  <a:lnTo>
                    <a:pt x="3391861" y="2642908"/>
                  </a:lnTo>
                  <a:lnTo>
                    <a:pt x="3412478" y="2602906"/>
                  </a:lnTo>
                  <a:lnTo>
                    <a:pt x="3432116" y="2562330"/>
                  </a:lnTo>
                  <a:lnTo>
                    <a:pt x="3450761" y="2521196"/>
                  </a:lnTo>
                  <a:lnTo>
                    <a:pt x="3468396" y="2479520"/>
                  </a:lnTo>
                  <a:lnTo>
                    <a:pt x="3485006" y="2437317"/>
                  </a:lnTo>
                  <a:lnTo>
                    <a:pt x="3500576" y="2394602"/>
                  </a:lnTo>
                  <a:lnTo>
                    <a:pt x="3515090" y="2351392"/>
                  </a:lnTo>
                  <a:lnTo>
                    <a:pt x="3528531" y="2307701"/>
                  </a:lnTo>
                  <a:lnTo>
                    <a:pt x="3540886" y="2263545"/>
                  </a:lnTo>
                  <a:lnTo>
                    <a:pt x="3552138" y="2218940"/>
                  </a:lnTo>
                  <a:lnTo>
                    <a:pt x="3562271" y="2173901"/>
                  </a:lnTo>
                  <a:lnTo>
                    <a:pt x="3571271" y="2128444"/>
                  </a:lnTo>
                  <a:lnTo>
                    <a:pt x="3579121" y="2082585"/>
                  </a:lnTo>
                  <a:lnTo>
                    <a:pt x="3585806" y="2036338"/>
                  </a:lnTo>
                  <a:lnTo>
                    <a:pt x="3591310" y="1989720"/>
                  </a:lnTo>
                  <a:lnTo>
                    <a:pt x="3595619" y="1942746"/>
                  </a:lnTo>
                  <a:lnTo>
                    <a:pt x="3598716" y="1895432"/>
                  </a:lnTo>
                  <a:lnTo>
                    <a:pt x="3600585" y="1847792"/>
                  </a:lnTo>
                  <a:lnTo>
                    <a:pt x="3601212" y="1799843"/>
                  </a:lnTo>
                  <a:lnTo>
                    <a:pt x="3600585" y="1751895"/>
                  </a:lnTo>
                  <a:lnTo>
                    <a:pt x="3598716" y="1704255"/>
                  </a:lnTo>
                  <a:lnTo>
                    <a:pt x="3595619" y="1656941"/>
                  </a:lnTo>
                  <a:lnTo>
                    <a:pt x="3591310" y="1609967"/>
                  </a:lnTo>
                  <a:lnTo>
                    <a:pt x="3585806" y="1563349"/>
                  </a:lnTo>
                  <a:lnTo>
                    <a:pt x="3579121" y="1517102"/>
                  </a:lnTo>
                  <a:lnTo>
                    <a:pt x="3571271" y="1471243"/>
                  </a:lnTo>
                  <a:lnTo>
                    <a:pt x="3562271" y="1425786"/>
                  </a:lnTo>
                  <a:lnTo>
                    <a:pt x="3552138" y="1380747"/>
                  </a:lnTo>
                  <a:lnTo>
                    <a:pt x="3540886" y="1336142"/>
                  </a:lnTo>
                  <a:lnTo>
                    <a:pt x="3528531" y="1291986"/>
                  </a:lnTo>
                  <a:lnTo>
                    <a:pt x="3515090" y="1248295"/>
                  </a:lnTo>
                  <a:lnTo>
                    <a:pt x="3500576" y="1205085"/>
                  </a:lnTo>
                  <a:lnTo>
                    <a:pt x="3485006" y="1162370"/>
                  </a:lnTo>
                  <a:lnTo>
                    <a:pt x="3468396" y="1120167"/>
                  </a:lnTo>
                  <a:lnTo>
                    <a:pt x="3450761" y="1078491"/>
                  </a:lnTo>
                  <a:lnTo>
                    <a:pt x="3432116" y="1037357"/>
                  </a:lnTo>
                  <a:lnTo>
                    <a:pt x="3412478" y="996781"/>
                  </a:lnTo>
                  <a:lnTo>
                    <a:pt x="3391861" y="956779"/>
                  </a:lnTo>
                  <a:lnTo>
                    <a:pt x="3370281" y="917367"/>
                  </a:lnTo>
                  <a:lnTo>
                    <a:pt x="3347754" y="878559"/>
                  </a:lnTo>
                  <a:lnTo>
                    <a:pt x="3324296" y="840371"/>
                  </a:lnTo>
                  <a:lnTo>
                    <a:pt x="3299921" y="802819"/>
                  </a:lnTo>
                  <a:lnTo>
                    <a:pt x="3274646" y="765919"/>
                  </a:lnTo>
                  <a:lnTo>
                    <a:pt x="3248486" y="729685"/>
                  </a:lnTo>
                  <a:lnTo>
                    <a:pt x="3221457" y="694134"/>
                  </a:lnTo>
                  <a:lnTo>
                    <a:pt x="3193573" y="659281"/>
                  </a:lnTo>
                  <a:lnTo>
                    <a:pt x="3164852" y="625142"/>
                  </a:lnTo>
                  <a:lnTo>
                    <a:pt x="3135307" y="591732"/>
                  </a:lnTo>
                  <a:lnTo>
                    <a:pt x="3104956" y="559066"/>
                  </a:lnTo>
                  <a:lnTo>
                    <a:pt x="3073812" y="527161"/>
                  </a:lnTo>
                  <a:lnTo>
                    <a:pt x="3041893" y="496031"/>
                  </a:lnTo>
                  <a:lnTo>
                    <a:pt x="3009213" y="465693"/>
                  </a:lnTo>
                  <a:lnTo>
                    <a:pt x="2975788" y="436161"/>
                  </a:lnTo>
                  <a:lnTo>
                    <a:pt x="2941634" y="407452"/>
                  </a:lnTo>
                  <a:lnTo>
                    <a:pt x="2906766" y="379581"/>
                  </a:lnTo>
                  <a:lnTo>
                    <a:pt x="2871200" y="352564"/>
                  </a:lnTo>
                  <a:lnTo>
                    <a:pt x="2834951" y="326416"/>
                  </a:lnTo>
                  <a:lnTo>
                    <a:pt x="2798034" y="301152"/>
                  </a:lnTo>
                  <a:lnTo>
                    <a:pt x="2760466" y="276788"/>
                  </a:lnTo>
                  <a:lnTo>
                    <a:pt x="2722263" y="253340"/>
                  </a:lnTo>
                  <a:lnTo>
                    <a:pt x="2683438" y="230824"/>
                  </a:lnTo>
                  <a:lnTo>
                    <a:pt x="2644009" y="209254"/>
                  </a:lnTo>
                  <a:lnTo>
                    <a:pt x="2603990" y="188646"/>
                  </a:lnTo>
                  <a:lnTo>
                    <a:pt x="2563398" y="169017"/>
                  </a:lnTo>
                  <a:lnTo>
                    <a:pt x="2522247" y="150380"/>
                  </a:lnTo>
                  <a:lnTo>
                    <a:pt x="2480553" y="132753"/>
                  </a:lnTo>
                  <a:lnTo>
                    <a:pt x="2438333" y="116151"/>
                  </a:lnTo>
                  <a:lnTo>
                    <a:pt x="2395600" y="100588"/>
                  </a:lnTo>
                  <a:lnTo>
                    <a:pt x="2352372" y="86081"/>
                  </a:lnTo>
                  <a:lnTo>
                    <a:pt x="2308663" y="72646"/>
                  </a:lnTo>
                  <a:lnTo>
                    <a:pt x="2264490" y="60297"/>
                  </a:lnTo>
                  <a:lnTo>
                    <a:pt x="2219867" y="49050"/>
                  </a:lnTo>
                  <a:lnTo>
                    <a:pt x="2174810" y="38922"/>
                  </a:lnTo>
                  <a:lnTo>
                    <a:pt x="2129335" y="29926"/>
                  </a:lnTo>
                  <a:lnTo>
                    <a:pt x="2083457" y="22080"/>
                  </a:lnTo>
                  <a:lnTo>
                    <a:pt x="2037192" y="15398"/>
                  </a:lnTo>
                  <a:lnTo>
                    <a:pt x="1990556" y="9896"/>
                  </a:lnTo>
                  <a:lnTo>
                    <a:pt x="1943563" y="5590"/>
                  </a:lnTo>
                  <a:lnTo>
                    <a:pt x="1896230" y="2494"/>
                  </a:lnTo>
                  <a:lnTo>
                    <a:pt x="1848573" y="626"/>
                  </a:lnTo>
                  <a:lnTo>
                    <a:pt x="18006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658105" y="1733550"/>
              <a:ext cx="3084830" cy="3084830"/>
            </a:xfrm>
            <a:custGeom>
              <a:avLst/>
              <a:gdLst/>
              <a:ahLst/>
              <a:cxnLst/>
              <a:rect l="l" t="t" r="r" b="b"/>
              <a:pathLst>
                <a:path w="3084829" h="3084829">
                  <a:moveTo>
                    <a:pt x="0" y="1542288"/>
                  </a:moveTo>
                  <a:lnTo>
                    <a:pt x="733" y="1494249"/>
                  </a:lnTo>
                  <a:lnTo>
                    <a:pt x="2921" y="1446576"/>
                  </a:lnTo>
                  <a:lnTo>
                    <a:pt x="6541" y="1399290"/>
                  </a:lnTo>
                  <a:lnTo>
                    <a:pt x="11571" y="1352413"/>
                  </a:lnTo>
                  <a:lnTo>
                    <a:pt x="17991" y="1305966"/>
                  </a:lnTo>
                  <a:lnTo>
                    <a:pt x="25780" y="1259970"/>
                  </a:lnTo>
                  <a:lnTo>
                    <a:pt x="34915" y="1214446"/>
                  </a:lnTo>
                  <a:lnTo>
                    <a:pt x="45376" y="1169416"/>
                  </a:lnTo>
                  <a:lnTo>
                    <a:pt x="57142" y="1124901"/>
                  </a:lnTo>
                  <a:lnTo>
                    <a:pt x="70190" y="1080923"/>
                  </a:lnTo>
                  <a:lnTo>
                    <a:pt x="84500" y="1037503"/>
                  </a:lnTo>
                  <a:lnTo>
                    <a:pt x="100050" y="994661"/>
                  </a:lnTo>
                  <a:lnTo>
                    <a:pt x="116819" y="952420"/>
                  </a:lnTo>
                  <a:lnTo>
                    <a:pt x="134786" y="910801"/>
                  </a:lnTo>
                  <a:lnTo>
                    <a:pt x="153929" y="869825"/>
                  </a:lnTo>
                  <a:lnTo>
                    <a:pt x="174227" y="829514"/>
                  </a:lnTo>
                  <a:lnTo>
                    <a:pt x="195658" y="789888"/>
                  </a:lnTo>
                  <a:lnTo>
                    <a:pt x="218202" y="750969"/>
                  </a:lnTo>
                  <a:lnTo>
                    <a:pt x="241837" y="712779"/>
                  </a:lnTo>
                  <a:lnTo>
                    <a:pt x="266542" y="675338"/>
                  </a:lnTo>
                  <a:lnTo>
                    <a:pt x="292295" y="638669"/>
                  </a:lnTo>
                  <a:lnTo>
                    <a:pt x="319075" y="602792"/>
                  </a:lnTo>
                  <a:lnTo>
                    <a:pt x="346861" y="567728"/>
                  </a:lnTo>
                  <a:lnTo>
                    <a:pt x="375631" y="533500"/>
                  </a:lnTo>
                  <a:lnTo>
                    <a:pt x="405364" y="500128"/>
                  </a:lnTo>
                  <a:lnTo>
                    <a:pt x="436039" y="467634"/>
                  </a:lnTo>
                  <a:lnTo>
                    <a:pt x="467634" y="436039"/>
                  </a:lnTo>
                  <a:lnTo>
                    <a:pt x="500128" y="405364"/>
                  </a:lnTo>
                  <a:lnTo>
                    <a:pt x="533500" y="375631"/>
                  </a:lnTo>
                  <a:lnTo>
                    <a:pt x="567728" y="346861"/>
                  </a:lnTo>
                  <a:lnTo>
                    <a:pt x="602792" y="319075"/>
                  </a:lnTo>
                  <a:lnTo>
                    <a:pt x="638669" y="292295"/>
                  </a:lnTo>
                  <a:lnTo>
                    <a:pt x="675338" y="266542"/>
                  </a:lnTo>
                  <a:lnTo>
                    <a:pt x="712779" y="241837"/>
                  </a:lnTo>
                  <a:lnTo>
                    <a:pt x="750969" y="218202"/>
                  </a:lnTo>
                  <a:lnTo>
                    <a:pt x="789888" y="195658"/>
                  </a:lnTo>
                  <a:lnTo>
                    <a:pt x="829514" y="174227"/>
                  </a:lnTo>
                  <a:lnTo>
                    <a:pt x="869825" y="153929"/>
                  </a:lnTo>
                  <a:lnTo>
                    <a:pt x="910801" y="134786"/>
                  </a:lnTo>
                  <a:lnTo>
                    <a:pt x="952420" y="116819"/>
                  </a:lnTo>
                  <a:lnTo>
                    <a:pt x="994661" y="100050"/>
                  </a:lnTo>
                  <a:lnTo>
                    <a:pt x="1037503" y="84500"/>
                  </a:lnTo>
                  <a:lnTo>
                    <a:pt x="1080923" y="70190"/>
                  </a:lnTo>
                  <a:lnTo>
                    <a:pt x="1124901" y="57142"/>
                  </a:lnTo>
                  <a:lnTo>
                    <a:pt x="1169416" y="45376"/>
                  </a:lnTo>
                  <a:lnTo>
                    <a:pt x="1214446" y="34915"/>
                  </a:lnTo>
                  <a:lnTo>
                    <a:pt x="1259970" y="25780"/>
                  </a:lnTo>
                  <a:lnTo>
                    <a:pt x="1305966" y="17991"/>
                  </a:lnTo>
                  <a:lnTo>
                    <a:pt x="1352413" y="11571"/>
                  </a:lnTo>
                  <a:lnTo>
                    <a:pt x="1399290" y="6541"/>
                  </a:lnTo>
                  <a:lnTo>
                    <a:pt x="1446576" y="2921"/>
                  </a:lnTo>
                  <a:lnTo>
                    <a:pt x="1494249" y="733"/>
                  </a:lnTo>
                  <a:lnTo>
                    <a:pt x="1542288" y="0"/>
                  </a:lnTo>
                  <a:lnTo>
                    <a:pt x="1590326" y="733"/>
                  </a:lnTo>
                  <a:lnTo>
                    <a:pt x="1637999" y="2921"/>
                  </a:lnTo>
                  <a:lnTo>
                    <a:pt x="1685285" y="6541"/>
                  </a:lnTo>
                  <a:lnTo>
                    <a:pt x="1732162" y="11571"/>
                  </a:lnTo>
                  <a:lnTo>
                    <a:pt x="1778609" y="17991"/>
                  </a:lnTo>
                  <a:lnTo>
                    <a:pt x="1824605" y="25780"/>
                  </a:lnTo>
                  <a:lnTo>
                    <a:pt x="1870129" y="34915"/>
                  </a:lnTo>
                  <a:lnTo>
                    <a:pt x="1915159" y="45376"/>
                  </a:lnTo>
                  <a:lnTo>
                    <a:pt x="1959674" y="57142"/>
                  </a:lnTo>
                  <a:lnTo>
                    <a:pt x="2003652" y="70190"/>
                  </a:lnTo>
                  <a:lnTo>
                    <a:pt x="2047072" y="84500"/>
                  </a:lnTo>
                  <a:lnTo>
                    <a:pt x="2089914" y="100050"/>
                  </a:lnTo>
                  <a:lnTo>
                    <a:pt x="2132155" y="116819"/>
                  </a:lnTo>
                  <a:lnTo>
                    <a:pt x="2173774" y="134786"/>
                  </a:lnTo>
                  <a:lnTo>
                    <a:pt x="2214750" y="153929"/>
                  </a:lnTo>
                  <a:lnTo>
                    <a:pt x="2255061" y="174227"/>
                  </a:lnTo>
                  <a:lnTo>
                    <a:pt x="2294687" y="195658"/>
                  </a:lnTo>
                  <a:lnTo>
                    <a:pt x="2333606" y="218202"/>
                  </a:lnTo>
                  <a:lnTo>
                    <a:pt x="2371796" y="241837"/>
                  </a:lnTo>
                  <a:lnTo>
                    <a:pt x="2409237" y="266542"/>
                  </a:lnTo>
                  <a:lnTo>
                    <a:pt x="2445906" y="292295"/>
                  </a:lnTo>
                  <a:lnTo>
                    <a:pt x="2481783" y="319075"/>
                  </a:lnTo>
                  <a:lnTo>
                    <a:pt x="2516847" y="346861"/>
                  </a:lnTo>
                  <a:lnTo>
                    <a:pt x="2551075" y="375631"/>
                  </a:lnTo>
                  <a:lnTo>
                    <a:pt x="2584447" y="405364"/>
                  </a:lnTo>
                  <a:lnTo>
                    <a:pt x="2616941" y="436039"/>
                  </a:lnTo>
                  <a:lnTo>
                    <a:pt x="2648536" y="467634"/>
                  </a:lnTo>
                  <a:lnTo>
                    <a:pt x="2679211" y="500128"/>
                  </a:lnTo>
                  <a:lnTo>
                    <a:pt x="2708944" y="533500"/>
                  </a:lnTo>
                  <a:lnTo>
                    <a:pt x="2737714" y="567728"/>
                  </a:lnTo>
                  <a:lnTo>
                    <a:pt x="2765500" y="602792"/>
                  </a:lnTo>
                  <a:lnTo>
                    <a:pt x="2792280" y="638669"/>
                  </a:lnTo>
                  <a:lnTo>
                    <a:pt x="2818033" y="675338"/>
                  </a:lnTo>
                  <a:lnTo>
                    <a:pt x="2842738" y="712779"/>
                  </a:lnTo>
                  <a:lnTo>
                    <a:pt x="2866373" y="750969"/>
                  </a:lnTo>
                  <a:lnTo>
                    <a:pt x="2888917" y="789888"/>
                  </a:lnTo>
                  <a:lnTo>
                    <a:pt x="2910348" y="829514"/>
                  </a:lnTo>
                  <a:lnTo>
                    <a:pt x="2930646" y="869825"/>
                  </a:lnTo>
                  <a:lnTo>
                    <a:pt x="2949789" y="910801"/>
                  </a:lnTo>
                  <a:lnTo>
                    <a:pt x="2967756" y="952420"/>
                  </a:lnTo>
                  <a:lnTo>
                    <a:pt x="2984525" y="994661"/>
                  </a:lnTo>
                  <a:lnTo>
                    <a:pt x="3000075" y="1037503"/>
                  </a:lnTo>
                  <a:lnTo>
                    <a:pt x="3014385" y="1080923"/>
                  </a:lnTo>
                  <a:lnTo>
                    <a:pt x="3027433" y="1124901"/>
                  </a:lnTo>
                  <a:lnTo>
                    <a:pt x="3039199" y="1169416"/>
                  </a:lnTo>
                  <a:lnTo>
                    <a:pt x="3049660" y="1214446"/>
                  </a:lnTo>
                  <a:lnTo>
                    <a:pt x="3058795" y="1259970"/>
                  </a:lnTo>
                  <a:lnTo>
                    <a:pt x="3066584" y="1305966"/>
                  </a:lnTo>
                  <a:lnTo>
                    <a:pt x="3073004" y="1352413"/>
                  </a:lnTo>
                  <a:lnTo>
                    <a:pt x="3078034" y="1399290"/>
                  </a:lnTo>
                  <a:lnTo>
                    <a:pt x="3081654" y="1446576"/>
                  </a:lnTo>
                  <a:lnTo>
                    <a:pt x="3083842" y="1494249"/>
                  </a:lnTo>
                  <a:lnTo>
                    <a:pt x="3084576" y="1542288"/>
                  </a:lnTo>
                  <a:lnTo>
                    <a:pt x="3083842" y="1590326"/>
                  </a:lnTo>
                  <a:lnTo>
                    <a:pt x="3081654" y="1637999"/>
                  </a:lnTo>
                  <a:lnTo>
                    <a:pt x="3078034" y="1685285"/>
                  </a:lnTo>
                  <a:lnTo>
                    <a:pt x="3073004" y="1732162"/>
                  </a:lnTo>
                  <a:lnTo>
                    <a:pt x="3066584" y="1778609"/>
                  </a:lnTo>
                  <a:lnTo>
                    <a:pt x="3058795" y="1824605"/>
                  </a:lnTo>
                  <a:lnTo>
                    <a:pt x="3049660" y="1870129"/>
                  </a:lnTo>
                  <a:lnTo>
                    <a:pt x="3039199" y="1915159"/>
                  </a:lnTo>
                  <a:lnTo>
                    <a:pt x="3027433" y="1959674"/>
                  </a:lnTo>
                  <a:lnTo>
                    <a:pt x="3014385" y="2003652"/>
                  </a:lnTo>
                  <a:lnTo>
                    <a:pt x="3000075" y="2047072"/>
                  </a:lnTo>
                  <a:lnTo>
                    <a:pt x="2984525" y="2089914"/>
                  </a:lnTo>
                  <a:lnTo>
                    <a:pt x="2967756" y="2132155"/>
                  </a:lnTo>
                  <a:lnTo>
                    <a:pt x="2949789" y="2173774"/>
                  </a:lnTo>
                  <a:lnTo>
                    <a:pt x="2930646" y="2214750"/>
                  </a:lnTo>
                  <a:lnTo>
                    <a:pt x="2910348" y="2255061"/>
                  </a:lnTo>
                  <a:lnTo>
                    <a:pt x="2888917" y="2294687"/>
                  </a:lnTo>
                  <a:lnTo>
                    <a:pt x="2866373" y="2333606"/>
                  </a:lnTo>
                  <a:lnTo>
                    <a:pt x="2842738" y="2371796"/>
                  </a:lnTo>
                  <a:lnTo>
                    <a:pt x="2818033" y="2409237"/>
                  </a:lnTo>
                  <a:lnTo>
                    <a:pt x="2792280" y="2445906"/>
                  </a:lnTo>
                  <a:lnTo>
                    <a:pt x="2765500" y="2481783"/>
                  </a:lnTo>
                  <a:lnTo>
                    <a:pt x="2737714" y="2516847"/>
                  </a:lnTo>
                  <a:lnTo>
                    <a:pt x="2708944" y="2551075"/>
                  </a:lnTo>
                  <a:lnTo>
                    <a:pt x="2679211" y="2584447"/>
                  </a:lnTo>
                  <a:lnTo>
                    <a:pt x="2648536" y="2616941"/>
                  </a:lnTo>
                  <a:lnTo>
                    <a:pt x="2616941" y="2648536"/>
                  </a:lnTo>
                  <a:lnTo>
                    <a:pt x="2584447" y="2679211"/>
                  </a:lnTo>
                  <a:lnTo>
                    <a:pt x="2551075" y="2708944"/>
                  </a:lnTo>
                  <a:lnTo>
                    <a:pt x="2516847" y="2737714"/>
                  </a:lnTo>
                  <a:lnTo>
                    <a:pt x="2481783" y="2765500"/>
                  </a:lnTo>
                  <a:lnTo>
                    <a:pt x="2445906" y="2792280"/>
                  </a:lnTo>
                  <a:lnTo>
                    <a:pt x="2409237" y="2818033"/>
                  </a:lnTo>
                  <a:lnTo>
                    <a:pt x="2371796" y="2842738"/>
                  </a:lnTo>
                  <a:lnTo>
                    <a:pt x="2333606" y="2866373"/>
                  </a:lnTo>
                  <a:lnTo>
                    <a:pt x="2294687" y="2888917"/>
                  </a:lnTo>
                  <a:lnTo>
                    <a:pt x="2255061" y="2910348"/>
                  </a:lnTo>
                  <a:lnTo>
                    <a:pt x="2214750" y="2930646"/>
                  </a:lnTo>
                  <a:lnTo>
                    <a:pt x="2173774" y="2949789"/>
                  </a:lnTo>
                  <a:lnTo>
                    <a:pt x="2132155" y="2967756"/>
                  </a:lnTo>
                  <a:lnTo>
                    <a:pt x="2089914" y="2984525"/>
                  </a:lnTo>
                  <a:lnTo>
                    <a:pt x="2047072" y="3000075"/>
                  </a:lnTo>
                  <a:lnTo>
                    <a:pt x="2003652" y="3014385"/>
                  </a:lnTo>
                  <a:lnTo>
                    <a:pt x="1959674" y="3027433"/>
                  </a:lnTo>
                  <a:lnTo>
                    <a:pt x="1915159" y="3039199"/>
                  </a:lnTo>
                  <a:lnTo>
                    <a:pt x="1870129" y="3049660"/>
                  </a:lnTo>
                  <a:lnTo>
                    <a:pt x="1824605" y="3058795"/>
                  </a:lnTo>
                  <a:lnTo>
                    <a:pt x="1778609" y="3066584"/>
                  </a:lnTo>
                  <a:lnTo>
                    <a:pt x="1732162" y="3073004"/>
                  </a:lnTo>
                  <a:lnTo>
                    <a:pt x="1685285" y="3078034"/>
                  </a:lnTo>
                  <a:lnTo>
                    <a:pt x="1637999" y="3081654"/>
                  </a:lnTo>
                  <a:lnTo>
                    <a:pt x="1590326" y="3083842"/>
                  </a:lnTo>
                  <a:lnTo>
                    <a:pt x="1542288" y="3084576"/>
                  </a:lnTo>
                  <a:lnTo>
                    <a:pt x="1494249" y="3083842"/>
                  </a:lnTo>
                  <a:lnTo>
                    <a:pt x="1446576" y="3081654"/>
                  </a:lnTo>
                  <a:lnTo>
                    <a:pt x="1399290" y="3078034"/>
                  </a:lnTo>
                  <a:lnTo>
                    <a:pt x="1352413" y="3073004"/>
                  </a:lnTo>
                  <a:lnTo>
                    <a:pt x="1305966" y="3066584"/>
                  </a:lnTo>
                  <a:lnTo>
                    <a:pt x="1259970" y="3058795"/>
                  </a:lnTo>
                  <a:lnTo>
                    <a:pt x="1214446" y="3049660"/>
                  </a:lnTo>
                  <a:lnTo>
                    <a:pt x="1169416" y="3039199"/>
                  </a:lnTo>
                  <a:lnTo>
                    <a:pt x="1124901" y="3027433"/>
                  </a:lnTo>
                  <a:lnTo>
                    <a:pt x="1080923" y="3014385"/>
                  </a:lnTo>
                  <a:lnTo>
                    <a:pt x="1037503" y="3000075"/>
                  </a:lnTo>
                  <a:lnTo>
                    <a:pt x="994661" y="2984525"/>
                  </a:lnTo>
                  <a:lnTo>
                    <a:pt x="952420" y="2967756"/>
                  </a:lnTo>
                  <a:lnTo>
                    <a:pt x="910801" y="2949789"/>
                  </a:lnTo>
                  <a:lnTo>
                    <a:pt x="869825" y="2930646"/>
                  </a:lnTo>
                  <a:lnTo>
                    <a:pt x="829514" y="2910348"/>
                  </a:lnTo>
                  <a:lnTo>
                    <a:pt x="789888" y="2888917"/>
                  </a:lnTo>
                  <a:lnTo>
                    <a:pt x="750969" y="2866373"/>
                  </a:lnTo>
                  <a:lnTo>
                    <a:pt x="712779" y="2842738"/>
                  </a:lnTo>
                  <a:lnTo>
                    <a:pt x="675338" y="2818033"/>
                  </a:lnTo>
                  <a:lnTo>
                    <a:pt x="638669" y="2792280"/>
                  </a:lnTo>
                  <a:lnTo>
                    <a:pt x="602792" y="2765500"/>
                  </a:lnTo>
                  <a:lnTo>
                    <a:pt x="567728" y="2737714"/>
                  </a:lnTo>
                  <a:lnTo>
                    <a:pt x="533500" y="2708944"/>
                  </a:lnTo>
                  <a:lnTo>
                    <a:pt x="500128" y="2679211"/>
                  </a:lnTo>
                  <a:lnTo>
                    <a:pt x="467634" y="2648536"/>
                  </a:lnTo>
                  <a:lnTo>
                    <a:pt x="436039" y="2616941"/>
                  </a:lnTo>
                  <a:lnTo>
                    <a:pt x="405364" y="2584447"/>
                  </a:lnTo>
                  <a:lnTo>
                    <a:pt x="375631" y="2551075"/>
                  </a:lnTo>
                  <a:lnTo>
                    <a:pt x="346861" y="2516847"/>
                  </a:lnTo>
                  <a:lnTo>
                    <a:pt x="319075" y="2481783"/>
                  </a:lnTo>
                  <a:lnTo>
                    <a:pt x="292295" y="2445906"/>
                  </a:lnTo>
                  <a:lnTo>
                    <a:pt x="266542" y="2409237"/>
                  </a:lnTo>
                  <a:lnTo>
                    <a:pt x="241837" y="2371796"/>
                  </a:lnTo>
                  <a:lnTo>
                    <a:pt x="218202" y="2333606"/>
                  </a:lnTo>
                  <a:lnTo>
                    <a:pt x="195658" y="2294687"/>
                  </a:lnTo>
                  <a:lnTo>
                    <a:pt x="174227" y="2255061"/>
                  </a:lnTo>
                  <a:lnTo>
                    <a:pt x="153929" y="2214750"/>
                  </a:lnTo>
                  <a:lnTo>
                    <a:pt x="134786" y="2173774"/>
                  </a:lnTo>
                  <a:lnTo>
                    <a:pt x="116819" y="2132155"/>
                  </a:lnTo>
                  <a:lnTo>
                    <a:pt x="100050" y="2089914"/>
                  </a:lnTo>
                  <a:lnTo>
                    <a:pt x="84500" y="2047072"/>
                  </a:lnTo>
                  <a:lnTo>
                    <a:pt x="70190" y="2003652"/>
                  </a:lnTo>
                  <a:lnTo>
                    <a:pt x="57142" y="1959674"/>
                  </a:lnTo>
                  <a:lnTo>
                    <a:pt x="45376" y="1915159"/>
                  </a:lnTo>
                  <a:lnTo>
                    <a:pt x="34915" y="1870129"/>
                  </a:lnTo>
                  <a:lnTo>
                    <a:pt x="25780" y="1824605"/>
                  </a:lnTo>
                  <a:lnTo>
                    <a:pt x="17991" y="1778609"/>
                  </a:lnTo>
                  <a:lnTo>
                    <a:pt x="11571" y="1732162"/>
                  </a:lnTo>
                  <a:lnTo>
                    <a:pt x="6541" y="1685285"/>
                  </a:lnTo>
                  <a:lnTo>
                    <a:pt x="2921" y="1637999"/>
                  </a:lnTo>
                  <a:lnTo>
                    <a:pt x="733" y="1590326"/>
                  </a:lnTo>
                  <a:lnTo>
                    <a:pt x="0" y="1542288"/>
                  </a:lnTo>
                  <a:close/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11039" y="1584960"/>
              <a:ext cx="929640" cy="931544"/>
            </a:xfrm>
            <a:custGeom>
              <a:avLst/>
              <a:gdLst/>
              <a:ahLst/>
              <a:cxnLst/>
              <a:rect l="l" t="t" r="r" b="b"/>
              <a:pathLst>
                <a:path w="929639" h="931544">
                  <a:moveTo>
                    <a:pt x="464820" y="0"/>
                  </a:moveTo>
                  <a:lnTo>
                    <a:pt x="417302" y="2403"/>
                  </a:lnTo>
                  <a:lnTo>
                    <a:pt x="371155" y="9457"/>
                  </a:lnTo>
                  <a:lnTo>
                    <a:pt x="326613" y="20928"/>
                  </a:lnTo>
                  <a:lnTo>
                    <a:pt x="283910" y="36581"/>
                  </a:lnTo>
                  <a:lnTo>
                    <a:pt x="243279" y="56184"/>
                  </a:lnTo>
                  <a:lnTo>
                    <a:pt x="204954" y="79503"/>
                  </a:lnTo>
                  <a:lnTo>
                    <a:pt x="169170" y="106302"/>
                  </a:lnTo>
                  <a:lnTo>
                    <a:pt x="136159" y="136350"/>
                  </a:lnTo>
                  <a:lnTo>
                    <a:pt x="106157" y="169411"/>
                  </a:lnTo>
                  <a:lnTo>
                    <a:pt x="79396" y="205252"/>
                  </a:lnTo>
                  <a:lnTo>
                    <a:pt x="56110" y="243639"/>
                  </a:lnTo>
                  <a:lnTo>
                    <a:pt x="36534" y="284339"/>
                  </a:lnTo>
                  <a:lnTo>
                    <a:pt x="20901" y="327116"/>
                  </a:lnTo>
                  <a:lnTo>
                    <a:pt x="9445" y="371739"/>
                  </a:lnTo>
                  <a:lnTo>
                    <a:pt x="2400" y="417972"/>
                  </a:lnTo>
                  <a:lnTo>
                    <a:pt x="0" y="465581"/>
                  </a:lnTo>
                  <a:lnTo>
                    <a:pt x="2400" y="513191"/>
                  </a:lnTo>
                  <a:lnTo>
                    <a:pt x="9445" y="559424"/>
                  </a:lnTo>
                  <a:lnTo>
                    <a:pt x="20901" y="604047"/>
                  </a:lnTo>
                  <a:lnTo>
                    <a:pt x="36534" y="646824"/>
                  </a:lnTo>
                  <a:lnTo>
                    <a:pt x="56110" y="687524"/>
                  </a:lnTo>
                  <a:lnTo>
                    <a:pt x="79396" y="725911"/>
                  </a:lnTo>
                  <a:lnTo>
                    <a:pt x="106157" y="761752"/>
                  </a:lnTo>
                  <a:lnTo>
                    <a:pt x="136159" y="794813"/>
                  </a:lnTo>
                  <a:lnTo>
                    <a:pt x="169170" y="824861"/>
                  </a:lnTo>
                  <a:lnTo>
                    <a:pt x="204954" y="851660"/>
                  </a:lnTo>
                  <a:lnTo>
                    <a:pt x="243279" y="874979"/>
                  </a:lnTo>
                  <a:lnTo>
                    <a:pt x="283910" y="894582"/>
                  </a:lnTo>
                  <a:lnTo>
                    <a:pt x="326613" y="910235"/>
                  </a:lnTo>
                  <a:lnTo>
                    <a:pt x="371155" y="921706"/>
                  </a:lnTo>
                  <a:lnTo>
                    <a:pt x="417302" y="928760"/>
                  </a:lnTo>
                  <a:lnTo>
                    <a:pt x="464820" y="931163"/>
                  </a:lnTo>
                  <a:lnTo>
                    <a:pt x="512337" y="928760"/>
                  </a:lnTo>
                  <a:lnTo>
                    <a:pt x="558484" y="921706"/>
                  </a:lnTo>
                  <a:lnTo>
                    <a:pt x="603026" y="910235"/>
                  </a:lnTo>
                  <a:lnTo>
                    <a:pt x="645729" y="894582"/>
                  </a:lnTo>
                  <a:lnTo>
                    <a:pt x="686360" y="874979"/>
                  </a:lnTo>
                  <a:lnTo>
                    <a:pt x="724685" y="851660"/>
                  </a:lnTo>
                  <a:lnTo>
                    <a:pt x="760469" y="824861"/>
                  </a:lnTo>
                  <a:lnTo>
                    <a:pt x="793480" y="794813"/>
                  </a:lnTo>
                  <a:lnTo>
                    <a:pt x="823482" y="761752"/>
                  </a:lnTo>
                  <a:lnTo>
                    <a:pt x="850243" y="725911"/>
                  </a:lnTo>
                  <a:lnTo>
                    <a:pt x="873529" y="687524"/>
                  </a:lnTo>
                  <a:lnTo>
                    <a:pt x="893105" y="646824"/>
                  </a:lnTo>
                  <a:lnTo>
                    <a:pt x="908738" y="604047"/>
                  </a:lnTo>
                  <a:lnTo>
                    <a:pt x="920194" y="559424"/>
                  </a:lnTo>
                  <a:lnTo>
                    <a:pt x="927239" y="513191"/>
                  </a:lnTo>
                  <a:lnTo>
                    <a:pt x="929639" y="465581"/>
                  </a:lnTo>
                  <a:lnTo>
                    <a:pt x="927239" y="417972"/>
                  </a:lnTo>
                  <a:lnTo>
                    <a:pt x="920194" y="371739"/>
                  </a:lnTo>
                  <a:lnTo>
                    <a:pt x="908738" y="327116"/>
                  </a:lnTo>
                  <a:lnTo>
                    <a:pt x="893105" y="284339"/>
                  </a:lnTo>
                  <a:lnTo>
                    <a:pt x="873529" y="243639"/>
                  </a:lnTo>
                  <a:lnTo>
                    <a:pt x="850243" y="205252"/>
                  </a:lnTo>
                  <a:lnTo>
                    <a:pt x="823482" y="169411"/>
                  </a:lnTo>
                  <a:lnTo>
                    <a:pt x="793480" y="136350"/>
                  </a:lnTo>
                  <a:lnTo>
                    <a:pt x="760469" y="106302"/>
                  </a:lnTo>
                  <a:lnTo>
                    <a:pt x="724685" y="79503"/>
                  </a:lnTo>
                  <a:lnTo>
                    <a:pt x="686360" y="56184"/>
                  </a:lnTo>
                  <a:lnTo>
                    <a:pt x="645729" y="36581"/>
                  </a:lnTo>
                  <a:lnTo>
                    <a:pt x="603026" y="20928"/>
                  </a:lnTo>
                  <a:lnTo>
                    <a:pt x="558484" y="9457"/>
                  </a:lnTo>
                  <a:lnTo>
                    <a:pt x="512337" y="2403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8491" y="1773936"/>
              <a:ext cx="554736" cy="55321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003547" y="2810256"/>
              <a:ext cx="931544" cy="929640"/>
            </a:xfrm>
            <a:custGeom>
              <a:avLst/>
              <a:gdLst/>
              <a:ahLst/>
              <a:cxnLst/>
              <a:rect l="l" t="t" r="r" b="b"/>
              <a:pathLst>
                <a:path w="931545" h="929639">
                  <a:moveTo>
                    <a:pt x="465581" y="0"/>
                  </a:moveTo>
                  <a:lnTo>
                    <a:pt x="417972" y="2400"/>
                  </a:lnTo>
                  <a:lnTo>
                    <a:pt x="371739" y="9445"/>
                  </a:lnTo>
                  <a:lnTo>
                    <a:pt x="327116" y="20901"/>
                  </a:lnTo>
                  <a:lnTo>
                    <a:pt x="284339" y="36534"/>
                  </a:lnTo>
                  <a:lnTo>
                    <a:pt x="243639" y="56110"/>
                  </a:lnTo>
                  <a:lnTo>
                    <a:pt x="205252" y="79396"/>
                  </a:lnTo>
                  <a:lnTo>
                    <a:pt x="169411" y="106157"/>
                  </a:lnTo>
                  <a:lnTo>
                    <a:pt x="136350" y="136159"/>
                  </a:lnTo>
                  <a:lnTo>
                    <a:pt x="106302" y="169170"/>
                  </a:lnTo>
                  <a:lnTo>
                    <a:pt x="79503" y="204954"/>
                  </a:lnTo>
                  <a:lnTo>
                    <a:pt x="56184" y="243279"/>
                  </a:lnTo>
                  <a:lnTo>
                    <a:pt x="36581" y="283910"/>
                  </a:lnTo>
                  <a:lnTo>
                    <a:pt x="20928" y="326613"/>
                  </a:lnTo>
                  <a:lnTo>
                    <a:pt x="9457" y="371155"/>
                  </a:lnTo>
                  <a:lnTo>
                    <a:pt x="2403" y="417302"/>
                  </a:lnTo>
                  <a:lnTo>
                    <a:pt x="0" y="464820"/>
                  </a:lnTo>
                  <a:lnTo>
                    <a:pt x="2403" y="512337"/>
                  </a:lnTo>
                  <a:lnTo>
                    <a:pt x="9457" y="558484"/>
                  </a:lnTo>
                  <a:lnTo>
                    <a:pt x="20928" y="603026"/>
                  </a:lnTo>
                  <a:lnTo>
                    <a:pt x="36581" y="645729"/>
                  </a:lnTo>
                  <a:lnTo>
                    <a:pt x="56184" y="686360"/>
                  </a:lnTo>
                  <a:lnTo>
                    <a:pt x="79503" y="724685"/>
                  </a:lnTo>
                  <a:lnTo>
                    <a:pt x="106302" y="760469"/>
                  </a:lnTo>
                  <a:lnTo>
                    <a:pt x="136350" y="793480"/>
                  </a:lnTo>
                  <a:lnTo>
                    <a:pt x="169411" y="823482"/>
                  </a:lnTo>
                  <a:lnTo>
                    <a:pt x="205252" y="850243"/>
                  </a:lnTo>
                  <a:lnTo>
                    <a:pt x="243639" y="873529"/>
                  </a:lnTo>
                  <a:lnTo>
                    <a:pt x="284339" y="893105"/>
                  </a:lnTo>
                  <a:lnTo>
                    <a:pt x="327116" y="908738"/>
                  </a:lnTo>
                  <a:lnTo>
                    <a:pt x="371739" y="920194"/>
                  </a:lnTo>
                  <a:lnTo>
                    <a:pt x="417972" y="927239"/>
                  </a:lnTo>
                  <a:lnTo>
                    <a:pt x="465581" y="929640"/>
                  </a:lnTo>
                  <a:lnTo>
                    <a:pt x="513191" y="927239"/>
                  </a:lnTo>
                  <a:lnTo>
                    <a:pt x="559424" y="920194"/>
                  </a:lnTo>
                  <a:lnTo>
                    <a:pt x="604047" y="908738"/>
                  </a:lnTo>
                  <a:lnTo>
                    <a:pt x="646824" y="893105"/>
                  </a:lnTo>
                  <a:lnTo>
                    <a:pt x="687524" y="873529"/>
                  </a:lnTo>
                  <a:lnTo>
                    <a:pt x="725911" y="850243"/>
                  </a:lnTo>
                  <a:lnTo>
                    <a:pt x="761752" y="823482"/>
                  </a:lnTo>
                  <a:lnTo>
                    <a:pt x="794813" y="793480"/>
                  </a:lnTo>
                  <a:lnTo>
                    <a:pt x="824861" y="760469"/>
                  </a:lnTo>
                  <a:lnTo>
                    <a:pt x="851660" y="724685"/>
                  </a:lnTo>
                  <a:lnTo>
                    <a:pt x="874979" y="686360"/>
                  </a:lnTo>
                  <a:lnTo>
                    <a:pt x="894582" y="645729"/>
                  </a:lnTo>
                  <a:lnTo>
                    <a:pt x="910235" y="603026"/>
                  </a:lnTo>
                  <a:lnTo>
                    <a:pt x="921706" y="558484"/>
                  </a:lnTo>
                  <a:lnTo>
                    <a:pt x="928760" y="512337"/>
                  </a:lnTo>
                  <a:lnTo>
                    <a:pt x="931163" y="464820"/>
                  </a:lnTo>
                  <a:lnTo>
                    <a:pt x="928760" y="417302"/>
                  </a:lnTo>
                  <a:lnTo>
                    <a:pt x="921706" y="371155"/>
                  </a:lnTo>
                  <a:lnTo>
                    <a:pt x="910235" y="326613"/>
                  </a:lnTo>
                  <a:lnTo>
                    <a:pt x="894582" y="283910"/>
                  </a:lnTo>
                  <a:lnTo>
                    <a:pt x="874979" y="243279"/>
                  </a:lnTo>
                  <a:lnTo>
                    <a:pt x="851660" y="204954"/>
                  </a:lnTo>
                  <a:lnTo>
                    <a:pt x="824861" y="169170"/>
                  </a:lnTo>
                  <a:lnTo>
                    <a:pt x="794813" y="136159"/>
                  </a:lnTo>
                  <a:lnTo>
                    <a:pt x="761752" y="106157"/>
                  </a:lnTo>
                  <a:lnTo>
                    <a:pt x="725911" y="79396"/>
                  </a:lnTo>
                  <a:lnTo>
                    <a:pt x="687524" y="56110"/>
                  </a:lnTo>
                  <a:lnTo>
                    <a:pt x="646824" y="36534"/>
                  </a:lnTo>
                  <a:lnTo>
                    <a:pt x="604047" y="20901"/>
                  </a:lnTo>
                  <a:lnTo>
                    <a:pt x="559424" y="9445"/>
                  </a:lnTo>
                  <a:lnTo>
                    <a:pt x="513191" y="240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3483" y="3058668"/>
              <a:ext cx="431291" cy="43129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511039" y="4034027"/>
              <a:ext cx="929640" cy="931544"/>
            </a:xfrm>
            <a:custGeom>
              <a:avLst/>
              <a:gdLst/>
              <a:ahLst/>
              <a:cxnLst/>
              <a:rect l="l" t="t" r="r" b="b"/>
              <a:pathLst>
                <a:path w="929639" h="931545">
                  <a:moveTo>
                    <a:pt x="464820" y="0"/>
                  </a:moveTo>
                  <a:lnTo>
                    <a:pt x="417302" y="2403"/>
                  </a:lnTo>
                  <a:lnTo>
                    <a:pt x="371155" y="9457"/>
                  </a:lnTo>
                  <a:lnTo>
                    <a:pt x="326613" y="20928"/>
                  </a:lnTo>
                  <a:lnTo>
                    <a:pt x="283910" y="36581"/>
                  </a:lnTo>
                  <a:lnTo>
                    <a:pt x="243279" y="56184"/>
                  </a:lnTo>
                  <a:lnTo>
                    <a:pt x="204954" y="79503"/>
                  </a:lnTo>
                  <a:lnTo>
                    <a:pt x="169170" y="106302"/>
                  </a:lnTo>
                  <a:lnTo>
                    <a:pt x="136159" y="136350"/>
                  </a:lnTo>
                  <a:lnTo>
                    <a:pt x="106157" y="169411"/>
                  </a:lnTo>
                  <a:lnTo>
                    <a:pt x="79396" y="205252"/>
                  </a:lnTo>
                  <a:lnTo>
                    <a:pt x="56110" y="243639"/>
                  </a:lnTo>
                  <a:lnTo>
                    <a:pt x="36534" y="284339"/>
                  </a:lnTo>
                  <a:lnTo>
                    <a:pt x="20901" y="327116"/>
                  </a:lnTo>
                  <a:lnTo>
                    <a:pt x="9445" y="371739"/>
                  </a:lnTo>
                  <a:lnTo>
                    <a:pt x="2400" y="417972"/>
                  </a:lnTo>
                  <a:lnTo>
                    <a:pt x="0" y="465582"/>
                  </a:lnTo>
                  <a:lnTo>
                    <a:pt x="2400" y="513191"/>
                  </a:lnTo>
                  <a:lnTo>
                    <a:pt x="9445" y="559424"/>
                  </a:lnTo>
                  <a:lnTo>
                    <a:pt x="20901" y="604047"/>
                  </a:lnTo>
                  <a:lnTo>
                    <a:pt x="36534" y="646824"/>
                  </a:lnTo>
                  <a:lnTo>
                    <a:pt x="56110" y="687524"/>
                  </a:lnTo>
                  <a:lnTo>
                    <a:pt x="79396" y="725911"/>
                  </a:lnTo>
                  <a:lnTo>
                    <a:pt x="106157" y="761752"/>
                  </a:lnTo>
                  <a:lnTo>
                    <a:pt x="136159" y="794813"/>
                  </a:lnTo>
                  <a:lnTo>
                    <a:pt x="169170" y="824861"/>
                  </a:lnTo>
                  <a:lnTo>
                    <a:pt x="204954" y="851660"/>
                  </a:lnTo>
                  <a:lnTo>
                    <a:pt x="243279" y="874979"/>
                  </a:lnTo>
                  <a:lnTo>
                    <a:pt x="283910" y="894582"/>
                  </a:lnTo>
                  <a:lnTo>
                    <a:pt x="326613" y="910235"/>
                  </a:lnTo>
                  <a:lnTo>
                    <a:pt x="371155" y="921706"/>
                  </a:lnTo>
                  <a:lnTo>
                    <a:pt x="417302" y="928760"/>
                  </a:lnTo>
                  <a:lnTo>
                    <a:pt x="464820" y="931164"/>
                  </a:lnTo>
                  <a:lnTo>
                    <a:pt x="512337" y="928760"/>
                  </a:lnTo>
                  <a:lnTo>
                    <a:pt x="558484" y="921706"/>
                  </a:lnTo>
                  <a:lnTo>
                    <a:pt x="603026" y="910235"/>
                  </a:lnTo>
                  <a:lnTo>
                    <a:pt x="645729" y="894582"/>
                  </a:lnTo>
                  <a:lnTo>
                    <a:pt x="686360" y="874979"/>
                  </a:lnTo>
                  <a:lnTo>
                    <a:pt x="724685" y="851660"/>
                  </a:lnTo>
                  <a:lnTo>
                    <a:pt x="760469" y="824861"/>
                  </a:lnTo>
                  <a:lnTo>
                    <a:pt x="793480" y="794813"/>
                  </a:lnTo>
                  <a:lnTo>
                    <a:pt x="823482" y="761752"/>
                  </a:lnTo>
                  <a:lnTo>
                    <a:pt x="850243" y="725911"/>
                  </a:lnTo>
                  <a:lnTo>
                    <a:pt x="873529" y="687524"/>
                  </a:lnTo>
                  <a:lnTo>
                    <a:pt x="893105" y="646824"/>
                  </a:lnTo>
                  <a:lnTo>
                    <a:pt x="908738" y="604047"/>
                  </a:lnTo>
                  <a:lnTo>
                    <a:pt x="920194" y="559424"/>
                  </a:lnTo>
                  <a:lnTo>
                    <a:pt x="927239" y="513191"/>
                  </a:lnTo>
                  <a:lnTo>
                    <a:pt x="929639" y="465582"/>
                  </a:lnTo>
                  <a:lnTo>
                    <a:pt x="927239" y="417972"/>
                  </a:lnTo>
                  <a:lnTo>
                    <a:pt x="920194" y="371739"/>
                  </a:lnTo>
                  <a:lnTo>
                    <a:pt x="908738" y="327116"/>
                  </a:lnTo>
                  <a:lnTo>
                    <a:pt x="893105" y="284339"/>
                  </a:lnTo>
                  <a:lnTo>
                    <a:pt x="873529" y="243639"/>
                  </a:lnTo>
                  <a:lnTo>
                    <a:pt x="850243" y="205252"/>
                  </a:lnTo>
                  <a:lnTo>
                    <a:pt x="823482" y="169411"/>
                  </a:lnTo>
                  <a:lnTo>
                    <a:pt x="793480" y="136350"/>
                  </a:lnTo>
                  <a:lnTo>
                    <a:pt x="760469" y="106302"/>
                  </a:lnTo>
                  <a:lnTo>
                    <a:pt x="724685" y="79503"/>
                  </a:lnTo>
                  <a:lnTo>
                    <a:pt x="686360" y="56184"/>
                  </a:lnTo>
                  <a:lnTo>
                    <a:pt x="645729" y="36581"/>
                  </a:lnTo>
                  <a:lnTo>
                    <a:pt x="603026" y="20928"/>
                  </a:lnTo>
                  <a:lnTo>
                    <a:pt x="558484" y="9457"/>
                  </a:lnTo>
                  <a:lnTo>
                    <a:pt x="512337" y="2403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8491" y="4221480"/>
              <a:ext cx="554736" cy="55473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958583" y="4034027"/>
              <a:ext cx="931544" cy="931544"/>
            </a:xfrm>
            <a:custGeom>
              <a:avLst/>
              <a:gdLst/>
              <a:ahLst/>
              <a:cxnLst/>
              <a:rect l="l" t="t" r="r" b="b"/>
              <a:pathLst>
                <a:path w="931545" h="931545">
                  <a:moveTo>
                    <a:pt x="465582" y="0"/>
                  </a:moveTo>
                  <a:lnTo>
                    <a:pt x="417972" y="2403"/>
                  </a:lnTo>
                  <a:lnTo>
                    <a:pt x="371739" y="9457"/>
                  </a:lnTo>
                  <a:lnTo>
                    <a:pt x="327116" y="20928"/>
                  </a:lnTo>
                  <a:lnTo>
                    <a:pt x="284339" y="36581"/>
                  </a:lnTo>
                  <a:lnTo>
                    <a:pt x="243639" y="56184"/>
                  </a:lnTo>
                  <a:lnTo>
                    <a:pt x="205252" y="79503"/>
                  </a:lnTo>
                  <a:lnTo>
                    <a:pt x="169411" y="106302"/>
                  </a:lnTo>
                  <a:lnTo>
                    <a:pt x="136350" y="136350"/>
                  </a:lnTo>
                  <a:lnTo>
                    <a:pt x="106302" y="169411"/>
                  </a:lnTo>
                  <a:lnTo>
                    <a:pt x="79503" y="205252"/>
                  </a:lnTo>
                  <a:lnTo>
                    <a:pt x="56184" y="243639"/>
                  </a:lnTo>
                  <a:lnTo>
                    <a:pt x="36581" y="284339"/>
                  </a:lnTo>
                  <a:lnTo>
                    <a:pt x="20928" y="327116"/>
                  </a:lnTo>
                  <a:lnTo>
                    <a:pt x="9457" y="371739"/>
                  </a:lnTo>
                  <a:lnTo>
                    <a:pt x="2403" y="417972"/>
                  </a:lnTo>
                  <a:lnTo>
                    <a:pt x="0" y="465582"/>
                  </a:lnTo>
                  <a:lnTo>
                    <a:pt x="2403" y="513191"/>
                  </a:lnTo>
                  <a:lnTo>
                    <a:pt x="9457" y="559424"/>
                  </a:lnTo>
                  <a:lnTo>
                    <a:pt x="20928" y="604047"/>
                  </a:lnTo>
                  <a:lnTo>
                    <a:pt x="36581" y="646824"/>
                  </a:lnTo>
                  <a:lnTo>
                    <a:pt x="56184" y="687524"/>
                  </a:lnTo>
                  <a:lnTo>
                    <a:pt x="79503" y="725911"/>
                  </a:lnTo>
                  <a:lnTo>
                    <a:pt x="106302" y="761752"/>
                  </a:lnTo>
                  <a:lnTo>
                    <a:pt x="136350" y="794813"/>
                  </a:lnTo>
                  <a:lnTo>
                    <a:pt x="169411" y="824861"/>
                  </a:lnTo>
                  <a:lnTo>
                    <a:pt x="205252" y="851660"/>
                  </a:lnTo>
                  <a:lnTo>
                    <a:pt x="243639" y="874979"/>
                  </a:lnTo>
                  <a:lnTo>
                    <a:pt x="284339" y="894582"/>
                  </a:lnTo>
                  <a:lnTo>
                    <a:pt x="327116" y="910235"/>
                  </a:lnTo>
                  <a:lnTo>
                    <a:pt x="371739" y="921706"/>
                  </a:lnTo>
                  <a:lnTo>
                    <a:pt x="417972" y="928760"/>
                  </a:lnTo>
                  <a:lnTo>
                    <a:pt x="465582" y="931164"/>
                  </a:lnTo>
                  <a:lnTo>
                    <a:pt x="513191" y="928760"/>
                  </a:lnTo>
                  <a:lnTo>
                    <a:pt x="559424" y="921706"/>
                  </a:lnTo>
                  <a:lnTo>
                    <a:pt x="604047" y="910235"/>
                  </a:lnTo>
                  <a:lnTo>
                    <a:pt x="646824" y="894582"/>
                  </a:lnTo>
                  <a:lnTo>
                    <a:pt x="687524" y="874979"/>
                  </a:lnTo>
                  <a:lnTo>
                    <a:pt x="725911" y="851660"/>
                  </a:lnTo>
                  <a:lnTo>
                    <a:pt x="761752" y="824861"/>
                  </a:lnTo>
                  <a:lnTo>
                    <a:pt x="794813" y="794813"/>
                  </a:lnTo>
                  <a:lnTo>
                    <a:pt x="824861" y="761752"/>
                  </a:lnTo>
                  <a:lnTo>
                    <a:pt x="851660" y="725911"/>
                  </a:lnTo>
                  <a:lnTo>
                    <a:pt x="874979" y="687524"/>
                  </a:lnTo>
                  <a:lnTo>
                    <a:pt x="894582" y="646824"/>
                  </a:lnTo>
                  <a:lnTo>
                    <a:pt x="910235" y="604047"/>
                  </a:lnTo>
                  <a:lnTo>
                    <a:pt x="921706" y="559424"/>
                  </a:lnTo>
                  <a:lnTo>
                    <a:pt x="928760" y="513191"/>
                  </a:lnTo>
                  <a:lnTo>
                    <a:pt x="931164" y="465582"/>
                  </a:lnTo>
                  <a:lnTo>
                    <a:pt x="928760" y="417972"/>
                  </a:lnTo>
                  <a:lnTo>
                    <a:pt x="921706" y="371739"/>
                  </a:lnTo>
                  <a:lnTo>
                    <a:pt x="910235" y="327116"/>
                  </a:lnTo>
                  <a:lnTo>
                    <a:pt x="894582" y="284339"/>
                  </a:lnTo>
                  <a:lnTo>
                    <a:pt x="874979" y="243639"/>
                  </a:lnTo>
                  <a:lnTo>
                    <a:pt x="851660" y="205252"/>
                  </a:lnTo>
                  <a:lnTo>
                    <a:pt x="824861" y="169411"/>
                  </a:lnTo>
                  <a:lnTo>
                    <a:pt x="794813" y="136350"/>
                  </a:lnTo>
                  <a:lnTo>
                    <a:pt x="761752" y="106302"/>
                  </a:lnTo>
                  <a:lnTo>
                    <a:pt x="725911" y="79503"/>
                  </a:lnTo>
                  <a:lnTo>
                    <a:pt x="687524" y="56184"/>
                  </a:lnTo>
                  <a:lnTo>
                    <a:pt x="646824" y="36581"/>
                  </a:lnTo>
                  <a:lnTo>
                    <a:pt x="604047" y="20928"/>
                  </a:lnTo>
                  <a:lnTo>
                    <a:pt x="559424" y="9457"/>
                  </a:lnTo>
                  <a:lnTo>
                    <a:pt x="513191" y="2403"/>
                  </a:lnTo>
                  <a:lnTo>
                    <a:pt x="46558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9" y="4221480"/>
              <a:ext cx="553211" cy="55473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466076" y="2810256"/>
              <a:ext cx="931544" cy="929640"/>
            </a:xfrm>
            <a:custGeom>
              <a:avLst/>
              <a:gdLst/>
              <a:ahLst/>
              <a:cxnLst/>
              <a:rect l="l" t="t" r="r" b="b"/>
              <a:pathLst>
                <a:path w="931545" h="929639">
                  <a:moveTo>
                    <a:pt x="465581" y="0"/>
                  </a:moveTo>
                  <a:lnTo>
                    <a:pt x="417972" y="2400"/>
                  </a:lnTo>
                  <a:lnTo>
                    <a:pt x="371739" y="9445"/>
                  </a:lnTo>
                  <a:lnTo>
                    <a:pt x="327116" y="20901"/>
                  </a:lnTo>
                  <a:lnTo>
                    <a:pt x="284339" y="36534"/>
                  </a:lnTo>
                  <a:lnTo>
                    <a:pt x="243639" y="56110"/>
                  </a:lnTo>
                  <a:lnTo>
                    <a:pt x="205252" y="79396"/>
                  </a:lnTo>
                  <a:lnTo>
                    <a:pt x="169411" y="106157"/>
                  </a:lnTo>
                  <a:lnTo>
                    <a:pt x="136350" y="136159"/>
                  </a:lnTo>
                  <a:lnTo>
                    <a:pt x="106302" y="169170"/>
                  </a:lnTo>
                  <a:lnTo>
                    <a:pt x="79503" y="204954"/>
                  </a:lnTo>
                  <a:lnTo>
                    <a:pt x="56184" y="243279"/>
                  </a:lnTo>
                  <a:lnTo>
                    <a:pt x="36581" y="283910"/>
                  </a:lnTo>
                  <a:lnTo>
                    <a:pt x="20928" y="326613"/>
                  </a:lnTo>
                  <a:lnTo>
                    <a:pt x="9457" y="371155"/>
                  </a:lnTo>
                  <a:lnTo>
                    <a:pt x="2403" y="417302"/>
                  </a:lnTo>
                  <a:lnTo>
                    <a:pt x="0" y="464820"/>
                  </a:lnTo>
                  <a:lnTo>
                    <a:pt x="2403" y="512337"/>
                  </a:lnTo>
                  <a:lnTo>
                    <a:pt x="9457" y="558484"/>
                  </a:lnTo>
                  <a:lnTo>
                    <a:pt x="20928" y="603026"/>
                  </a:lnTo>
                  <a:lnTo>
                    <a:pt x="36581" y="645729"/>
                  </a:lnTo>
                  <a:lnTo>
                    <a:pt x="56184" y="686360"/>
                  </a:lnTo>
                  <a:lnTo>
                    <a:pt x="79503" y="724685"/>
                  </a:lnTo>
                  <a:lnTo>
                    <a:pt x="106302" y="760469"/>
                  </a:lnTo>
                  <a:lnTo>
                    <a:pt x="136350" y="793480"/>
                  </a:lnTo>
                  <a:lnTo>
                    <a:pt x="169411" y="823482"/>
                  </a:lnTo>
                  <a:lnTo>
                    <a:pt x="205252" y="850243"/>
                  </a:lnTo>
                  <a:lnTo>
                    <a:pt x="243639" y="873529"/>
                  </a:lnTo>
                  <a:lnTo>
                    <a:pt x="284339" y="893105"/>
                  </a:lnTo>
                  <a:lnTo>
                    <a:pt x="327116" y="908738"/>
                  </a:lnTo>
                  <a:lnTo>
                    <a:pt x="371739" y="920194"/>
                  </a:lnTo>
                  <a:lnTo>
                    <a:pt x="417972" y="927239"/>
                  </a:lnTo>
                  <a:lnTo>
                    <a:pt x="465581" y="929640"/>
                  </a:lnTo>
                  <a:lnTo>
                    <a:pt x="513191" y="927239"/>
                  </a:lnTo>
                  <a:lnTo>
                    <a:pt x="559424" y="920194"/>
                  </a:lnTo>
                  <a:lnTo>
                    <a:pt x="604047" y="908738"/>
                  </a:lnTo>
                  <a:lnTo>
                    <a:pt x="646824" y="893105"/>
                  </a:lnTo>
                  <a:lnTo>
                    <a:pt x="687524" y="873529"/>
                  </a:lnTo>
                  <a:lnTo>
                    <a:pt x="725911" y="850243"/>
                  </a:lnTo>
                  <a:lnTo>
                    <a:pt x="761752" y="823482"/>
                  </a:lnTo>
                  <a:lnTo>
                    <a:pt x="794813" y="793480"/>
                  </a:lnTo>
                  <a:lnTo>
                    <a:pt x="824861" y="760469"/>
                  </a:lnTo>
                  <a:lnTo>
                    <a:pt x="851660" y="724685"/>
                  </a:lnTo>
                  <a:lnTo>
                    <a:pt x="874979" y="686360"/>
                  </a:lnTo>
                  <a:lnTo>
                    <a:pt x="894582" y="645729"/>
                  </a:lnTo>
                  <a:lnTo>
                    <a:pt x="910235" y="603026"/>
                  </a:lnTo>
                  <a:lnTo>
                    <a:pt x="921706" y="558484"/>
                  </a:lnTo>
                  <a:lnTo>
                    <a:pt x="928760" y="512337"/>
                  </a:lnTo>
                  <a:lnTo>
                    <a:pt x="931164" y="464820"/>
                  </a:lnTo>
                  <a:lnTo>
                    <a:pt x="928760" y="417302"/>
                  </a:lnTo>
                  <a:lnTo>
                    <a:pt x="921706" y="371155"/>
                  </a:lnTo>
                  <a:lnTo>
                    <a:pt x="910235" y="326613"/>
                  </a:lnTo>
                  <a:lnTo>
                    <a:pt x="894582" y="283910"/>
                  </a:lnTo>
                  <a:lnTo>
                    <a:pt x="874979" y="243279"/>
                  </a:lnTo>
                  <a:lnTo>
                    <a:pt x="851660" y="204954"/>
                  </a:lnTo>
                  <a:lnTo>
                    <a:pt x="824861" y="169170"/>
                  </a:lnTo>
                  <a:lnTo>
                    <a:pt x="794813" y="136159"/>
                  </a:lnTo>
                  <a:lnTo>
                    <a:pt x="761752" y="106157"/>
                  </a:lnTo>
                  <a:lnTo>
                    <a:pt x="725911" y="79396"/>
                  </a:lnTo>
                  <a:lnTo>
                    <a:pt x="687524" y="56110"/>
                  </a:lnTo>
                  <a:lnTo>
                    <a:pt x="646824" y="36534"/>
                  </a:lnTo>
                  <a:lnTo>
                    <a:pt x="604047" y="20901"/>
                  </a:lnTo>
                  <a:lnTo>
                    <a:pt x="559424" y="9445"/>
                  </a:lnTo>
                  <a:lnTo>
                    <a:pt x="513191" y="2400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5051" y="2997708"/>
              <a:ext cx="553211" cy="55473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958583" y="1584960"/>
              <a:ext cx="931544" cy="931544"/>
            </a:xfrm>
            <a:custGeom>
              <a:avLst/>
              <a:gdLst/>
              <a:ahLst/>
              <a:cxnLst/>
              <a:rect l="l" t="t" r="r" b="b"/>
              <a:pathLst>
                <a:path w="931545" h="931544">
                  <a:moveTo>
                    <a:pt x="465582" y="0"/>
                  </a:moveTo>
                  <a:lnTo>
                    <a:pt x="417972" y="2403"/>
                  </a:lnTo>
                  <a:lnTo>
                    <a:pt x="371739" y="9457"/>
                  </a:lnTo>
                  <a:lnTo>
                    <a:pt x="327116" y="20928"/>
                  </a:lnTo>
                  <a:lnTo>
                    <a:pt x="284339" y="36581"/>
                  </a:lnTo>
                  <a:lnTo>
                    <a:pt x="243639" y="56184"/>
                  </a:lnTo>
                  <a:lnTo>
                    <a:pt x="205252" y="79503"/>
                  </a:lnTo>
                  <a:lnTo>
                    <a:pt x="169411" y="106302"/>
                  </a:lnTo>
                  <a:lnTo>
                    <a:pt x="136350" y="136350"/>
                  </a:lnTo>
                  <a:lnTo>
                    <a:pt x="106302" y="169411"/>
                  </a:lnTo>
                  <a:lnTo>
                    <a:pt x="79503" y="205252"/>
                  </a:lnTo>
                  <a:lnTo>
                    <a:pt x="56184" y="243639"/>
                  </a:lnTo>
                  <a:lnTo>
                    <a:pt x="36581" y="284339"/>
                  </a:lnTo>
                  <a:lnTo>
                    <a:pt x="20928" y="327116"/>
                  </a:lnTo>
                  <a:lnTo>
                    <a:pt x="9457" y="371739"/>
                  </a:lnTo>
                  <a:lnTo>
                    <a:pt x="2403" y="417972"/>
                  </a:lnTo>
                  <a:lnTo>
                    <a:pt x="0" y="465581"/>
                  </a:lnTo>
                  <a:lnTo>
                    <a:pt x="2403" y="513191"/>
                  </a:lnTo>
                  <a:lnTo>
                    <a:pt x="9457" y="559424"/>
                  </a:lnTo>
                  <a:lnTo>
                    <a:pt x="20928" y="604047"/>
                  </a:lnTo>
                  <a:lnTo>
                    <a:pt x="36581" y="646824"/>
                  </a:lnTo>
                  <a:lnTo>
                    <a:pt x="56184" y="687524"/>
                  </a:lnTo>
                  <a:lnTo>
                    <a:pt x="79503" y="725911"/>
                  </a:lnTo>
                  <a:lnTo>
                    <a:pt x="106302" y="761752"/>
                  </a:lnTo>
                  <a:lnTo>
                    <a:pt x="136350" y="794813"/>
                  </a:lnTo>
                  <a:lnTo>
                    <a:pt x="169411" y="824861"/>
                  </a:lnTo>
                  <a:lnTo>
                    <a:pt x="205252" y="851660"/>
                  </a:lnTo>
                  <a:lnTo>
                    <a:pt x="243639" y="874979"/>
                  </a:lnTo>
                  <a:lnTo>
                    <a:pt x="284339" y="894582"/>
                  </a:lnTo>
                  <a:lnTo>
                    <a:pt x="327116" y="910235"/>
                  </a:lnTo>
                  <a:lnTo>
                    <a:pt x="371739" y="921706"/>
                  </a:lnTo>
                  <a:lnTo>
                    <a:pt x="417972" y="928760"/>
                  </a:lnTo>
                  <a:lnTo>
                    <a:pt x="465582" y="931163"/>
                  </a:lnTo>
                  <a:lnTo>
                    <a:pt x="513191" y="928760"/>
                  </a:lnTo>
                  <a:lnTo>
                    <a:pt x="559424" y="921706"/>
                  </a:lnTo>
                  <a:lnTo>
                    <a:pt x="604047" y="910235"/>
                  </a:lnTo>
                  <a:lnTo>
                    <a:pt x="646824" y="894582"/>
                  </a:lnTo>
                  <a:lnTo>
                    <a:pt x="687524" y="874979"/>
                  </a:lnTo>
                  <a:lnTo>
                    <a:pt x="725911" y="851660"/>
                  </a:lnTo>
                  <a:lnTo>
                    <a:pt x="761752" y="824861"/>
                  </a:lnTo>
                  <a:lnTo>
                    <a:pt x="794813" y="794813"/>
                  </a:lnTo>
                  <a:lnTo>
                    <a:pt x="824861" y="761752"/>
                  </a:lnTo>
                  <a:lnTo>
                    <a:pt x="851660" y="725911"/>
                  </a:lnTo>
                  <a:lnTo>
                    <a:pt x="874979" y="687524"/>
                  </a:lnTo>
                  <a:lnTo>
                    <a:pt x="894582" y="646824"/>
                  </a:lnTo>
                  <a:lnTo>
                    <a:pt x="910235" y="604047"/>
                  </a:lnTo>
                  <a:lnTo>
                    <a:pt x="921706" y="559424"/>
                  </a:lnTo>
                  <a:lnTo>
                    <a:pt x="928760" y="513191"/>
                  </a:lnTo>
                  <a:lnTo>
                    <a:pt x="931164" y="465581"/>
                  </a:lnTo>
                  <a:lnTo>
                    <a:pt x="928760" y="417972"/>
                  </a:lnTo>
                  <a:lnTo>
                    <a:pt x="921706" y="371739"/>
                  </a:lnTo>
                  <a:lnTo>
                    <a:pt x="910235" y="327116"/>
                  </a:lnTo>
                  <a:lnTo>
                    <a:pt x="894582" y="284339"/>
                  </a:lnTo>
                  <a:lnTo>
                    <a:pt x="874979" y="243639"/>
                  </a:lnTo>
                  <a:lnTo>
                    <a:pt x="851660" y="205252"/>
                  </a:lnTo>
                  <a:lnTo>
                    <a:pt x="824861" y="169411"/>
                  </a:lnTo>
                  <a:lnTo>
                    <a:pt x="794813" y="136350"/>
                  </a:lnTo>
                  <a:lnTo>
                    <a:pt x="761752" y="106302"/>
                  </a:lnTo>
                  <a:lnTo>
                    <a:pt x="725911" y="79503"/>
                  </a:lnTo>
                  <a:lnTo>
                    <a:pt x="687524" y="56184"/>
                  </a:lnTo>
                  <a:lnTo>
                    <a:pt x="646824" y="36581"/>
                  </a:lnTo>
                  <a:lnTo>
                    <a:pt x="604047" y="20928"/>
                  </a:lnTo>
                  <a:lnTo>
                    <a:pt x="559424" y="9457"/>
                  </a:lnTo>
                  <a:lnTo>
                    <a:pt x="513191" y="2403"/>
                  </a:lnTo>
                  <a:lnTo>
                    <a:pt x="465582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6411" y="1732788"/>
              <a:ext cx="635507" cy="63550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787" rIns="0" bIns="0" rtlCol="0" vert="horz">
            <a:spAutoFit/>
          </a:bodyPr>
          <a:lstStyle/>
          <a:p>
            <a:pPr marL="24701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Focusing</a:t>
            </a:r>
            <a:r>
              <a:rPr dirty="0" sz="3600" spc="-20"/>
              <a:t> </a:t>
            </a:r>
            <a:r>
              <a:rPr dirty="0" sz="3600"/>
              <a:t>on</a:t>
            </a:r>
            <a:r>
              <a:rPr dirty="0" sz="3600" spc="-20"/>
              <a:t> </a:t>
            </a:r>
            <a:r>
              <a:rPr dirty="0" sz="3600" spc="-10"/>
              <a:t>growth</a:t>
            </a:r>
            <a:endParaRPr sz="3600"/>
          </a:p>
        </p:txBody>
      </p:sp>
      <p:sp>
        <p:nvSpPr>
          <p:cNvPr id="18" name="object 18" descr=""/>
          <p:cNvSpPr txBox="1"/>
          <p:nvPr/>
        </p:nvSpPr>
        <p:spPr>
          <a:xfrm>
            <a:off x="5567934" y="3119754"/>
            <a:ext cx="1266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393C46"/>
                </a:solidFill>
                <a:latin typeface="Arial"/>
                <a:cs typeface="Arial"/>
              </a:rPr>
              <a:t>Team</a:t>
            </a:r>
            <a:r>
              <a:rPr dirty="0" sz="1800" spc="-8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93C46"/>
                </a:solidFill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0942" y="1535429"/>
            <a:ext cx="2897505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41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Business</a:t>
            </a:r>
            <a:r>
              <a:rPr dirty="0" sz="1800" spc="-4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EF6C00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Anatomy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business</a:t>
            </a:r>
            <a:r>
              <a:rPr dirty="0" sz="14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matters.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4118" y="2905709"/>
            <a:ext cx="286448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Acting</a:t>
            </a:r>
            <a:r>
              <a:rPr dirty="0" sz="1800" spc="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on</a:t>
            </a:r>
            <a:r>
              <a:rPr dirty="0" sz="1800" spc="-3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knowledge</a:t>
            </a:r>
            <a:endParaRPr sz="1800">
              <a:latin typeface="Arial"/>
              <a:cs typeface="Arial"/>
            </a:endParaRPr>
          </a:p>
          <a:p>
            <a:pPr marL="30480" marR="5080" indent="-18415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Advisors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know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what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they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need</a:t>
            </a:r>
            <a:r>
              <a:rPr dirty="0" sz="14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do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drive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but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don’t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always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act.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4312" y="4490466"/>
            <a:ext cx="36747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9889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Teams</a:t>
            </a:r>
            <a:r>
              <a:rPr dirty="0" sz="1800" spc="-8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grow</a:t>
            </a:r>
            <a:r>
              <a:rPr dirty="0" sz="1800" spc="-7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faster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Firms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teams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grow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fast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4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those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without.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62619" y="1428750"/>
            <a:ext cx="318833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System</a:t>
            </a:r>
            <a:r>
              <a:rPr dirty="0" sz="1800" spc="-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1800" spc="-2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Systems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processes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help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establish</a:t>
            </a:r>
            <a:r>
              <a:rPr dirty="0" sz="1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strong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foundation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for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growth.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91702" y="2799334"/>
            <a:ext cx="283718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F6C00"/>
                </a:solidFill>
                <a:latin typeface="Arial"/>
                <a:cs typeface="Arial"/>
              </a:rPr>
              <a:t>Actively</a:t>
            </a:r>
            <a:r>
              <a:rPr dirty="0" sz="1800" spc="-3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engage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It’s</a:t>
            </a:r>
            <a:r>
              <a:rPr dirty="0" sz="14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enough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define</a:t>
            </a:r>
            <a:r>
              <a:rPr dirty="0" sz="14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ideal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clients;</a:t>
            </a:r>
            <a:r>
              <a:rPr dirty="0" sz="1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need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actively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engage them.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262619" y="4383785"/>
            <a:ext cx="3100705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F6C00"/>
                </a:solidFill>
                <a:latin typeface="Arial"/>
                <a:cs typeface="Arial"/>
              </a:rPr>
              <a:t>Mindset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Mindset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powerful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influence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on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prospects.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56844" y="2482595"/>
            <a:ext cx="2941320" cy="0"/>
          </a:xfrm>
          <a:custGeom>
            <a:avLst/>
            <a:gdLst/>
            <a:ahLst/>
            <a:cxnLst/>
            <a:rect l="l" t="t" r="r" b="b"/>
            <a:pathLst>
              <a:path w="2941320" h="0">
                <a:moveTo>
                  <a:pt x="0" y="0"/>
                </a:moveTo>
                <a:lnTo>
                  <a:pt x="294119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56844" y="4067555"/>
            <a:ext cx="2941320" cy="0"/>
          </a:xfrm>
          <a:custGeom>
            <a:avLst/>
            <a:gdLst/>
            <a:ahLst/>
            <a:cxnLst/>
            <a:rect l="l" t="t" r="r" b="b"/>
            <a:pathLst>
              <a:path w="2941320" h="0">
                <a:moveTo>
                  <a:pt x="0" y="0"/>
                </a:moveTo>
                <a:lnTo>
                  <a:pt x="294119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802623" y="2482595"/>
            <a:ext cx="2941320" cy="0"/>
          </a:xfrm>
          <a:custGeom>
            <a:avLst/>
            <a:gdLst/>
            <a:ahLst/>
            <a:cxnLst/>
            <a:rect l="l" t="t" r="r" b="b"/>
            <a:pathLst>
              <a:path w="2941320" h="0">
                <a:moveTo>
                  <a:pt x="0" y="0"/>
                </a:moveTo>
                <a:lnTo>
                  <a:pt x="294119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8802623" y="4067555"/>
            <a:ext cx="2941320" cy="0"/>
          </a:xfrm>
          <a:custGeom>
            <a:avLst/>
            <a:gdLst/>
            <a:ahLst/>
            <a:cxnLst/>
            <a:rect l="l" t="t" r="r" b="b"/>
            <a:pathLst>
              <a:path w="2941320" h="0">
                <a:moveTo>
                  <a:pt x="0" y="0"/>
                </a:moveTo>
                <a:lnTo>
                  <a:pt x="294119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77925" y="5986983"/>
            <a:ext cx="52311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“Six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Keys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Growth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Today’s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Advisor,”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Association,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2023.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931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3</a:t>
            </a:r>
            <a:r>
              <a:rPr dirty="0" sz="3600" spc="-10"/>
              <a:t> </a:t>
            </a:r>
            <a:r>
              <a:rPr dirty="0" sz="3600"/>
              <a:t>Steps</a:t>
            </a:r>
            <a:r>
              <a:rPr dirty="0" sz="3600" spc="-10"/>
              <a:t> </a:t>
            </a:r>
            <a:r>
              <a:rPr dirty="0" sz="3600"/>
              <a:t>to</a:t>
            </a:r>
            <a:r>
              <a:rPr dirty="0" sz="3600" spc="-10"/>
              <a:t> </a:t>
            </a:r>
            <a:r>
              <a:rPr dirty="0" sz="3600"/>
              <a:t>Modern</a:t>
            </a:r>
            <a:r>
              <a:rPr dirty="0" sz="3600" spc="-10"/>
              <a:t> Prospecting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072128"/>
            <a:ext cx="3100070" cy="843280"/>
            <a:chOff x="0" y="4072128"/>
            <a:chExt cx="3100070" cy="843280"/>
          </a:xfrm>
        </p:grpSpPr>
        <p:sp>
          <p:nvSpPr>
            <p:cNvPr id="4" name="object 4" descr=""/>
            <p:cNvSpPr/>
            <p:nvPr/>
          </p:nvSpPr>
          <p:spPr>
            <a:xfrm>
              <a:off x="0" y="4131564"/>
              <a:ext cx="3092450" cy="734695"/>
            </a:xfrm>
            <a:custGeom>
              <a:avLst/>
              <a:gdLst/>
              <a:ahLst/>
              <a:cxnLst/>
              <a:rect l="l" t="t" r="r" b="b"/>
              <a:pathLst>
                <a:path w="3092450" h="734695">
                  <a:moveTo>
                    <a:pt x="3092196" y="0"/>
                  </a:moveTo>
                  <a:lnTo>
                    <a:pt x="0" y="0"/>
                  </a:lnTo>
                  <a:lnTo>
                    <a:pt x="0" y="734568"/>
                  </a:lnTo>
                  <a:lnTo>
                    <a:pt x="3092196" y="734568"/>
                  </a:lnTo>
                  <a:lnTo>
                    <a:pt x="3092196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4" y="4072128"/>
              <a:ext cx="842771" cy="84277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0" y="3163823"/>
            <a:ext cx="2214880" cy="843280"/>
            <a:chOff x="0" y="3163823"/>
            <a:chExt cx="2214880" cy="843280"/>
          </a:xfrm>
        </p:grpSpPr>
        <p:sp>
          <p:nvSpPr>
            <p:cNvPr id="7" name="object 7" descr=""/>
            <p:cNvSpPr/>
            <p:nvPr/>
          </p:nvSpPr>
          <p:spPr>
            <a:xfrm>
              <a:off x="0" y="3208019"/>
              <a:ext cx="2212975" cy="734695"/>
            </a:xfrm>
            <a:custGeom>
              <a:avLst/>
              <a:gdLst/>
              <a:ahLst/>
              <a:cxnLst/>
              <a:rect l="l" t="t" r="r" b="b"/>
              <a:pathLst>
                <a:path w="2212975" h="734695">
                  <a:moveTo>
                    <a:pt x="2212848" y="0"/>
                  </a:moveTo>
                  <a:lnTo>
                    <a:pt x="0" y="0"/>
                  </a:lnTo>
                  <a:lnTo>
                    <a:pt x="0" y="734567"/>
                  </a:lnTo>
                  <a:lnTo>
                    <a:pt x="2212848" y="734567"/>
                  </a:lnTo>
                  <a:lnTo>
                    <a:pt x="2212848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075" y="3163823"/>
              <a:ext cx="844296" cy="842771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2223516"/>
            <a:ext cx="1460500" cy="843280"/>
            <a:chOff x="0" y="2223516"/>
            <a:chExt cx="1460500" cy="843280"/>
          </a:xfrm>
        </p:grpSpPr>
        <p:sp>
          <p:nvSpPr>
            <p:cNvPr id="10" name="object 10" descr=""/>
            <p:cNvSpPr/>
            <p:nvPr/>
          </p:nvSpPr>
          <p:spPr>
            <a:xfrm>
              <a:off x="0" y="2284476"/>
              <a:ext cx="1320165" cy="730250"/>
            </a:xfrm>
            <a:custGeom>
              <a:avLst/>
              <a:gdLst/>
              <a:ahLst/>
              <a:cxnLst/>
              <a:rect l="l" t="t" r="r" b="b"/>
              <a:pathLst>
                <a:path w="1320165" h="730250">
                  <a:moveTo>
                    <a:pt x="1319784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1319784" y="729996"/>
                  </a:lnTo>
                  <a:lnTo>
                    <a:pt x="1319784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19" y="2223516"/>
              <a:ext cx="842772" cy="84277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449705" y="2341575"/>
            <a:ext cx="2939415" cy="2420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Clarity</a:t>
            </a:r>
            <a:endParaRPr sz="3200">
              <a:latin typeface="Arial"/>
              <a:cs typeface="Arial"/>
            </a:endParaRPr>
          </a:p>
          <a:p>
            <a:pPr marL="898525">
              <a:lnSpc>
                <a:spcPct val="100000"/>
              </a:lnSpc>
              <a:spcBef>
                <a:spcPts val="3415"/>
              </a:spcBef>
            </a:pP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Focus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3200">
              <a:latin typeface="Arial"/>
              <a:cs typeface="Arial"/>
            </a:endParaRPr>
          </a:p>
          <a:p>
            <a:pPr marL="1795780">
              <a:lnSpc>
                <a:spcPct val="100000"/>
              </a:lnSpc>
            </a:pP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FINANCIAL</a:t>
            </a:r>
            <a:r>
              <a:rPr dirty="0" spc="15"/>
              <a:t> </a:t>
            </a:r>
            <a:r>
              <a:rPr dirty="0"/>
              <a:t>PROFESSIONAL</a:t>
            </a:r>
            <a:r>
              <a:rPr dirty="0" spc="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40"/>
              <a:t> </a:t>
            </a:r>
            <a:r>
              <a:rPr dirty="0"/>
              <a:t>/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/>
              <a:t>PUBLIC</a:t>
            </a:r>
            <a:r>
              <a:rPr dirty="0" spc="-25"/>
              <a:t> </a:t>
            </a:r>
            <a:r>
              <a:rPr dirty="0"/>
              <a:t>VIEWING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 spc="-10"/>
              <a:t>DISTRIBUTION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2024-09-10T15:43:20Z</dcterms:created>
  <dcterms:modified xsi:type="dcterms:W3CDTF">2024-09-10T15:43:20Z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LastSaved">
    <vt:filetime>2024-09-10T00:00:00Z</vt:filetime>
  </property>
  <property fmtid="{D5CDD505-2E9C-101B-9397-08002B2CF9AE}" pid="4" name="MSIP_Label_7254c57a-b775-490a-a27c-0e643c8fd3c7_ActionId">
    <vt:lpwstr>6ae4d1ef-88af-4048-b3ae-176bf0dce714</vt:lpwstr>
  </property>
  <property fmtid="{D5CDD505-2E9C-101B-9397-08002B2CF9AE}" pid="5" name="MSIP_Label_7254c57a-b775-490a-a27c-0e643c8fd3c7_ContentBits">
    <vt:lpwstr>0</vt:lpwstr>
  </property>
  <property fmtid="{D5CDD505-2E9C-101B-9397-08002B2CF9AE}" pid="6" name="MSIP_Label_7254c57a-b775-490a-a27c-0e643c8fd3c7_Enabled">
    <vt:lpwstr>true</vt:lpwstr>
  </property>
  <property fmtid="{D5CDD505-2E9C-101B-9397-08002B2CF9AE}" pid="7" name="MSIP_Label_7254c57a-b775-490a-a27c-0e643c8fd3c7_Method">
    <vt:lpwstr>Standard</vt:lpwstr>
  </property>
  <property fmtid="{D5CDD505-2E9C-101B-9397-08002B2CF9AE}" pid="8" name="MSIP_Label_7254c57a-b775-490a-a27c-0e643c8fd3c7_Name">
    <vt:lpwstr>7254c57a-b775-490a-a27c-0e643c8fd3c7</vt:lpwstr>
  </property>
  <property fmtid="{D5CDD505-2E9C-101B-9397-08002B2CF9AE}" pid="9" name="MSIP_Label_7254c57a-b775-490a-a27c-0e643c8fd3c7_SetDate">
    <vt:lpwstr>2021-12-10T17:28:50Z</vt:lpwstr>
  </property>
  <property fmtid="{D5CDD505-2E9C-101B-9397-08002B2CF9AE}" pid="10" name="MSIP_Label_7254c57a-b775-490a-a27c-0e643c8fd3c7_SiteId">
    <vt:lpwstr>09d5c224-c624-4040-ba7b-dcfa64d7b17a</vt:lpwstr>
  </property>
  <property fmtid="{D5CDD505-2E9C-101B-9397-08002B2CF9AE}" pid="11" name="MSIP_Label_afcddd43-8c7c-4abe-8fa4-d188c81eadb1_ActionId">
    <vt:lpwstr>7cbe442d-e7fc-43ee-98e9-5ecfb0666312</vt:lpwstr>
  </property>
  <property fmtid="{D5CDD505-2E9C-101B-9397-08002B2CF9AE}" pid="12" name="MSIP_Label_afcddd43-8c7c-4abe-8fa4-d188c81eadb1_Enabled">
    <vt:lpwstr>True</vt:lpwstr>
  </property>
  <property fmtid="{D5CDD505-2E9C-101B-9397-08002B2CF9AE}" pid="13" name="MSIP_Label_afcddd43-8c7c-4abe-8fa4-d188c81eadb1_Extended_MSFT_Method">
    <vt:lpwstr>Automatic</vt:lpwstr>
  </property>
  <property fmtid="{D5CDD505-2E9C-101B-9397-08002B2CF9AE}" pid="14" name="MSIP_Label_afcddd43-8c7c-4abe-8fa4-d188c81eadb1_Name">
    <vt:lpwstr>Confidential</vt:lpwstr>
  </property>
  <property fmtid="{D5CDD505-2E9C-101B-9397-08002B2CF9AE}" pid="15" name="MSIP_Label_afcddd43-8c7c-4abe-8fa4-d188c81eadb1_SetDate">
    <vt:lpwstr>2020-01-17T11:18:56.6003561Z</vt:lpwstr>
  </property>
  <property fmtid="{D5CDD505-2E9C-101B-9397-08002B2CF9AE}" pid="16" name="MSIP_Label_afcddd43-8c7c-4abe-8fa4-d188c81eadb1_SiteId">
    <vt:lpwstr>c5fb477d-6f95-4b6f-a174-acc68564fad6</vt:lpwstr>
  </property>
</Properties>
</file>